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  <p:sldMasterId id="2147483768" r:id="rId2"/>
  </p:sldMasterIdLst>
  <p:notesMasterIdLst>
    <p:notesMasterId r:id="rId32"/>
  </p:notesMasterIdLst>
  <p:sldIdLst>
    <p:sldId id="651" r:id="rId3"/>
    <p:sldId id="585" r:id="rId4"/>
    <p:sldId id="759" r:id="rId5"/>
    <p:sldId id="694" r:id="rId6"/>
    <p:sldId id="693" r:id="rId7"/>
    <p:sldId id="743" r:id="rId8"/>
    <p:sldId id="695" r:id="rId9"/>
    <p:sldId id="760" r:id="rId10"/>
    <p:sldId id="618" r:id="rId11"/>
    <p:sldId id="657" r:id="rId12"/>
    <p:sldId id="744" r:id="rId13"/>
    <p:sldId id="745" r:id="rId14"/>
    <p:sldId id="748" r:id="rId15"/>
    <p:sldId id="577" r:id="rId16"/>
    <p:sldId id="740" r:id="rId17"/>
    <p:sldId id="738" r:id="rId18"/>
    <p:sldId id="739" r:id="rId19"/>
    <p:sldId id="659" r:id="rId20"/>
    <p:sldId id="749" r:id="rId21"/>
    <p:sldId id="750" r:id="rId22"/>
    <p:sldId id="751" r:id="rId23"/>
    <p:sldId id="752" r:id="rId24"/>
    <p:sldId id="757" r:id="rId25"/>
    <p:sldId id="753" r:id="rId26"/>
    <p:sldId id="754" r:id="rId27"/>
    <p:sldId id="755" r:id="rId28"/>
    <p:sldId id="756" r:id="rId29"/>
    <p:sldId id="758" r:id="rId30"/>
    <p:sldId id="682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DFEC6"/>
    <a:srgbClr val="FEFE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69" d="100"/>
          <a:sy n="69" d="100"/>
        </p:scale>
        <p:origin x="564" y="3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3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4A58B4-B7BD-4F46-864B-DBF50BF46D34}" type="datetimeFigureOut">
              <a:rPr lang="en-US" smtClean="0"/>
              <a:pPr/>
              <a:t>1/15/2024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947382-2AFA-48CB-BF8F-9F23D25270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161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9FB51A-E05F-4494-ADA5-A77EAE266FCF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1/15/2024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CD1B0D-083E-4DA2-81AD-16B7E971189E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1206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13" name="Rounded Rectangle 12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727200" y="3200400"/>
            <a:ext cx="85344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7AE39-E3D1-4D23-8ABA-77B39C2A7596}" type="datetimeFigureOut">
              <a:rPr lang="en-US" smtClean="0"/>
              <a:pPr/>
              <a:t>1/15/2024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405B12B2-4FB3-489F-A189-74144EEB969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3909" y="1449304"/>
            <a:ext cx="12028716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Rectangle 9"/>
          <p:cNvSpPr/>
          <p:nvPr/>
        </p:nvSpPr>
        <p:spPr>
          <a:xfrm>
            <a:off x="83909" y="1396720"/>
            <a:ext cx="12028716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Rectangle 10"/>
          <p:cNvSpPr/>
          <p:nvPr/>
        </p:nvSpPr>
        <p:spPr>
          <a:xfrm>
            <a:off x="83909" y="2976649"/>
            <a:ext cx="12028716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09600" y="1505931"/>
            <a:ext cx="109728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7AE39-E3D1-4D23-8ABA-77B39C2A7596}" type="datetimeFigureOut">
              <a:rPr lang="en-US" smtClean="0"/>
              <a:pPr/>
              <a:t>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B12B2-4FB3-489F-A189-74144EEB96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68224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274641"/>
            <a:ext cx="7416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7AE39-E3D1-4D23-8ABA-77B39C2A7596}" type="datetimeFigureOut">
              <a:rPr lang="en-US" smtClean="0"/>
              <a:pPr/>
              <a:t>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B12B2-4FB3-489F-A189-74144EEB96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56D2E-700E-4704-8BA1-2EB7886101CE}" type="datetime2">
              <a:rPr lang="en-US" smtClean="0"/>
              <a:t>Monday, January 15, 2024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CF7A2BDD-D331-44F0-96AA-4FB4ED4970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9338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20212-8CDE-4A62-921C-0C6696FF4568}" type="datetime2">
              <a:rPr lang="en-US" smtClean="0"/>
              <a:t>Monday, January 15, 2024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CF7A2BDD-D331-44F0-96AA-4FB4ED4970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9088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7D796-8150-4154-A545-979FC0A11C38}" type="datetime2">
              <a:rPr lang="en-US" smtClean="0"/>
              <a:t>Monday, January 15, 2024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0220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6199D-0275-474B-B6F6-69CE4E1C7045}" type="datetime2">
              <a:rPr lang="en-US" smtClean="0"/>
              <a:t>Monday, January 15, 2024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3322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noProof="1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C92BE-B393-47F2-86C3-1DFE636FE94E}" type="datetime2">
              <a:rPr lang="en-US" smtClean="0"/>
              <a:t>Monday, January 15, 2024</a:t>
            </a:fld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4C974-5669-4F4D-B5F7-AEFAF0EB8F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4899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noProof="1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BF990-2925-42CC-BE18-7E97EEC0BD42}" type="datetime2">
              <a:rPr lang="en-US" smtClean="0"/>
              <a:t>Monday, January 15, 2024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4C974-5669-4F4D-B5F7-AEFAF0EB8F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197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Title and 2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noProof="1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E0381-8DAB-46AF-BE10-06DEC2FD9A43}" type="datetime2">
              <a:rPr lang="en-US" smtClean="0"/>
              <a:t>Monday, January 15, 2024</a:t>
            </a:fld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4C974-5669-4F4D-B5F7-AEFAF0EB8F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402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7AE39-E3D1-4D23-8ABA-77B39C2A7596}" type="datetimeFigureOut">
              <a:rPr lang="en-US" smtClean="0"/>
              <a:pPr/>
              <a:t>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B12B2-4FB3-489F-A189-74144EEB969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1036320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10" name="Rounded Rectangle 9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952501"/>
            <a:ext cx="103632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547938"/>
            <a:ext cx="103632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7AE39-E3D1-4D23-8ABA-77B39C2A7596}" type="datetimeFigureOut">
              <a:rPr lang="en-US" smtClean="0"/>
              <a:pPr/>
              <a:t>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6800" y="6172200"/>
            <a:ext cx="53340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92550" y="2376830"/>
            <a:ext cx="120180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tangle 7"/>
          <p:cNvSpPr/>
          <p:nvPr/>
        </p:nvSpPr>
        <p:spPr>
          <a:xfrm>
            <a:off x="92195" y="2341476"/>
            <a:ext cx="12018375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>
          <a:xfrm>
            <a:off x="91075" y="2468880"/>
            <a:ext cx="12019495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405B12B2-4FB3-489F-A189-74144EEB96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7AE39-E3D1-4D23-8ABA-77B39C2A7596}" type="datetimeFigureOut">
              <a:rPr lang="en-US" smtClean="0"/>
              <a:pPr/>
              <a:t>1/15/2024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B12B2-4FB3-489F-A189-74144EEB969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5786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6040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7AE39-E3D1-4D23-8ABA-77B39C2A7596}" type="datetimeFigureOut">
              <a:rPr lang="en-US" smtClean="0"/>
              <a:pPr/>
              <a:t>1/15/2024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B12B2-4FB3-489F-A189-74144EEB969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12192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66040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7AE39-E3D1-4D23-8ABA-77B39C2A7596}" type="datetimeFigureOut">
              <a:rPr lang="en-US" smtClean="0"/>
              <a:pPr/>
              <a:t>1/15/2024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B12B2-4FB3-489F-A189-74144EEB96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7AE39-E3D1-4D23-8ABA-77B39C2A7596}" type="datetimeFigureOut">
              <a:rPr lang="en-US" smtClean="0"/>
              <a:pPr/>
              <a:t>1/15/2024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B12B2-4FB3-489F-A189-74144EEB96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9" name="Rounded Rectangle 8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219200" y="1600200"/>
            <a:ext cx="2540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7AE39-E3D1-4D23-8ABA-77B39C2A7596}" type="datetimeFigureOut">
              <a:rPr lang="en-US" smtClean="0"/>
              <a:pPr/>
              <a:t>1/15/2024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B12B2-4FB3-489F-A189-74144EEB969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3962400" y="1600200"/>
            <a:ext cx="7620000" cy="44958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900550"/>
            <a:ext cx="97536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45825"/>
            <a:ext cx="97536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7AE39-E3D1-4D23-8ABA-77B39C2A7596}" type="datetimeFigureOut">
              <a:rPr lang="en-US" smtClean="0"/>
              <a:pPr/>
              <a:t>1/15/2024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19200" y="6172200"/>
            <a:ext cx="51816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405B12B2-4FB3-489F-A189-74144EEB969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91076" y="4683555"/>
            <a:ext cx="120091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ectangle 11"/>
          <p:cNvSpPr/>
          <p:nvPr/>
        </p:nvSpPr>
        <p:spPr>
          <a:xfrm>
            <a:off x="91345" y="4650475"/>
            <a:ext cx="12008852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3" name="Rectangle 12"/>
          <p:cNvSpPr/>
          <p:nvPr/>
        </p:nvSpPr>
        <p:spPr>
          <a:xfrm>
            <a:off x="91348" y="4773225"/>
            <a:ext cx="12008849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078" y="66676"/>
            <a:ext cx="12002497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8" name="Rounded Rectangle 7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103632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103632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229600" y="6191250"/>
            <a:ext cx="33020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107AE39-E3D1-4D23-8ABA-77B39C2A7596}" type="datetimeFigureOut">
              <a:rPr lang="en-US" smtClean="0"/>
              <a:pPr/>
              <a:t>1/15/2024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19200" y="6172200"/>
            <a:ext cx="52832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95072" y="6210300"/>
            <a:ext cx="6096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405B12B2-4FB3-489F-A189-74144EEB969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>
              <a:defRPr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algn="l"/>
            <a:fld id="{E1B24409-0788-44D4-9919-48BAEC8E58E4}" type="datetime2">
              <a:rPr lang="en-US" smtClean="0"/>
              <a:t>Monday, January 15, 2024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>
              <a:defRPr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algn="r"/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>
              <a:defRPr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F7A2BDD-D331-44F0-96AA-4FB4ED497064}" type="slidenum">
              <a:rPr lang="en-US" smtClean="0">
                <a:solidFill>
                  <a:schemeClr val="accent1">
                    <a:shade val="75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970708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</p:sldLayoutIdLst>
  <p:hf hdr="0" ftr="0" dt="0"/>
  <p:txStyles>
    <p:titleStyle>
      <a:lvl1pPr algn="l" rtl="0" eaLnBrk="1" latinLnBrk="0" hangingPunct="1">
        <a:spcBef>
          <a:spcPct val="0"/>
        </a:spcBef>
        <a:buNone/>
        <a:defRPr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ctrTitle"/>
          </p:nvPr>
        </p:nvSpPr>
        <p:spPr>
          <a:xfrm>
            <a:off x="5181600" y="4800600"/>
            <a:ext cx="6934200" cy="1394988"/>
          </a:xfrm>
        </p:spPr>
        <p:txBody>
          <a:bodyPr>
            <a:noAutofit/>
          </a:bodyPr>
          <a:lstStyle/>
          <a:p>
            <a:pPr lvl="0" algn="ctr">
              <a:lnSpc>
                <a:spcPct val="112000"/>
              </a:lnSpc>
              <a:spcBef>
                <a:spcPts val="0"/>
              </a:spcBef>
            </a:pPr>
            <a:r>
              <a:rPr lang="en-US" sz="2800" b="1" cap="none" dirty="0">
                <a:solidFill>
                  <a:srgbClr val="1909E7"/>
                </a:solidFill>
                <a:effectLst/>
                <a:ea typeface="+mn-ea"/>
                <a:cs typeface="+mn-cs"/>
              </a:rPr>
              <a:t/>
            </a:r>
            <a:br>
              <a:rPr lang="en-US" sz="2800" b="1" cap="none" dirty="0">
                <a:solidFill>
                  <a:srgbClr val="1909E7"/>
                </a:solidFill>
                <a:effectLst/>
                <a:ea typeface="+mn-ea"/>
                <a:cs typeface="+mn-cs"/>
              </a:rPr>
            </a:br>
            <a:r>
              <a:rPr lang="en-US" sz="2800" cap="none" dirty="0">
                <a:solidFill>
                  <a:srgbClr val="191B0E"/>
                </a:solidFill>
                <a:effectLst/>
                <a:latin typeface="Tw Cen MT Condensed" panose="020B0606020104020203" pitchFamily="34" charset="0"/>
                <a:ea typeface="+mn-ea"/>
                <a:cs typeface="+mn-cs"/>
              </a:rPr>
              <a:t>Chemistry Department, College of Science, King Saud University</a:t>
            </a:r>
            <a:r>
              <a:rPr lang="en-US" sz="2000" b="1" i="1" cap="none" dirty="0">
                <a:solidFill>
                  <a:srgbClr val="191B0E"/>
                </a:solidFill>
                <a:effectLst/>
                <a:latin typeface="Tw Cen MT Condensed" panose="020B0606020104020203" pitchFamily="34" charset="0"/>
                <a:ea typeface="+mn-ea"/>
                <a:cs typeface="+mn-cs"/>
              </a:rPr>
              <a:t/>
            </a:r>
            <a:br>
              <a:rPr lang="en-US" sz="2000" b="1" i="1" cap="none" dirty="0">
                <a:solidFill>
                  <a:srgbClr val="191B0E"/>
                </a:solidFill>
                <a:effectLst/>
                <a:latin typeface="Tw Cen MT Condensed" panose="020B0606020104020203" pitchFamily="34" charset="0"/>
                <a:ea typeface="+mn-ea"/>
                <a:cs typeface="+mn-cs"/>
              </a:rPr>
            </a:br>
            <a:endParaRPr lang="en-US" sz="2000" cap="none" dirty="0">
              <a:solidFill>
                <a:srgbClr val="1909E7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3"/>
          <p:cNvSpPr>
            <a:spLocks noGrp="1"/>
          </p:cNvSpPr>
          <p:nvPr>
            <p:ph type="subTitle" idx="1"/>
          </p:nvPr>
        </p:nvSpPr>
        <p:spPr>
          <a:xfrm>
            <a:off x="508000" y="1066800"/>
            <a:ext cx="11277600" cy="3352800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CHEM 241</a:t>
            </a:r>
            <a:r>
              <a:rPr lang="en-US" sz="4400" b="1" dirty="0">
                <a:solidFill>
                  <a:srgbClr val="0070C0"/>
                </a:solidFill>
              </a:rPr>
              <a:t/>
            </a:r>
            <a:br>
              <a:rPr lang="en-US" sz="4400" b="1" dirty="0">
                <a:solidFill>
                  <a:srgbClr val="0070C0"/>
                </a:solidFill>
              </a:rPr>
            </a:br>
            <a:r>
              <a:rPr lang="en-US" sz="4800" b="1" dirty="0">
                <a:solidFill>
                  <a:srgbClr val="FF0000"/>
                </a:solidFill>
              </a:rPr>
              <a:t>Organic Chemistry II</a:t>
            </a:r>
            <a:br>
              <a:rPr lang="en-US" sz="4800" b="1" dirty="0">
                <a:solidFill>
                  <a:srgbClr val="FF0000"/>
                </a:solidFill>
              </a:rPr>
            </a:br>
            <a:r>
              <a:rPr lang="en-US" sz="3600" dirty="0">
                <a:solidFill>
                  <a:schemeClr val="tx1"/>
                </a:solidFill>
                <a:latin typeface="Tw Cen MT Condensed" panose="020B0606020104020203" pitchFamily="34" charset="0"/>
              </a:rPr>
              <a:t>FOR CHEMISTRY’ STUDENTS, COLLEGE OF SCIENCE</a:t>
            </a:r>
            <a:r>
              <a:rPr lang="en-US" sz="2000" i="1" dirty="0">
                <a:solidFill>
                  <a:schemeClr val="tx1"/>
                </a:solidFill>
                <a:latin typeface="Tw Cen MT Condensed" panose="020B0606020104020203" pitchFamily="34" charset="0"/>
              </a:rPr>
              <a:t/>
            </a:r>
            <a:br>
              <a:rPr lang="en-US" sz="2000" i="1" dirty="0">
                <a:solidFill>
                  <a:schemeClr val="tx1"/>
                </a:solidFill>
                <a:latin typeface="Tw Cen MT Condensed" panose="020B0606020104020203" pitchFamily="34" charset="0"/>
              </a:rPr>
            </a:br>
            <a:r>
              <a:rPr lang="en-US" sz="1800" b="1" i="1" dirty="0">
                <a:solidFill>
                  <a:schemeClr val="tx1"/>
                </a:solidFill>
              </a:rPr>
              <a:t/>
            </a:r>
            <a:br>
              <a:rPr lang="en-US" sz="1800" b="1" i="1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rgbClr val="00B050"/>
                </a:solidFill>
                <a:latin typeface="Tw Cen MT Condensed" panose="020B0606020104020203" pitchFamily="34" charset="0"/>
              </a:rPr>
              <a:t>PRE-REQUISITES COURSE;  CHEM 240</a:t>
            </a:r>
            <a:br>
              <a:rPr lang="en-US" sz="3600" dirty="0">
                <a:solidFill>
                  <a:srgbClr val="00B050"/>
                </a:solidFill>
                <a:latin typeface="Tw Cen MT Condensed" panose="020B0606020104020203" pitchFamily="34" charset="0"/>
              </a:rPr>
            </a:br>
            <a:r>
              <a:rPr lang="en-US" sz="3600" dirty="0">
                <a:solidFill>
                  <a:srgbClr val="00B050"/>
                </a:solidFill>
                <a:latin typeface="Tw Cen MT Condensed" panose="020B0606020104020203" pitchFamily="34" charset="0"/>
              </a:rPr>
              <a:t>CREDIT HOURS;  2 (2+0)</a:t>
            </a:r>
            <a:endParaRPr lang="en-US" sz="3600" dirty="0">
              <a:latin typeface="Tw Cen MT Condensed" panose="020B0606020104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4349" y="2782888"/>
            <a:ext cx="1931451" cy="2004649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7A2BDD-D331-44F0-96AA-4FB4ED49706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E32D91">
                    <a:shade val="75000"/>
                  </a:srgbClr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E32D91">
                  <a:shade val="75000"/>
                </a:srgbClr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260037"/>
            <a:ext cx="12192000" cy="584775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3200" b="1" dirty="0">
                <a:solidFill>
                  <a:prstClr val="white"/>
                </a:solidFill>
              </a:rPr>
              <a:t>Amines					     	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		      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Based on NCERT</a:t>
            </a:r>
          </a:p>
        </p:txBody>
      </p:sp>
      <p:pic>
        <p:nvPicPr>
          <p:cNvPr id="8" name="Picture 2" descr="Ø¬Ø§ÙØ¹Ø© Ø§ÙÙÙÙ Ø³Ø¹ÙØ¯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4952" y="373996"/>
            <a:ext cx="1479784" cy="56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48229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685800" y="1148477"/>
            <a:ext cx="10972800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>
                <a:latin typeface="Arial Narrow" panose="020B0606020202030204" pitchFamily="34" charset="0"/>
              </a:rPr>
              <a:t>You may remember that </a:t>
            </a:r>
            <a:r>
              <a:rPr lang="en-US" b="1" dirty="0">
                <a:solidFill>
                  <a:srgbClr val="00B050"/>
                </a:solidFill>
                <a:latin typeface="Arial Narrow" panose="020B0606020202030204" pitchFamily="34" charset="0"/>
              </a:rPr>
              <a:t>alcohols are more polar than amines </a:t>
            </a:r>
            <a:r>
              <a:rPr lang="en-US" dirty="0">
                <a:latin typeface="Arial Narrow" panose="020B0606020202030204" pitchFamily="34" charset="0"/>
              </a:rPr>
              <a:t>and</a:t>
            </a:r>
            <a:r>
              <a:rPr lang="en-US" b="1" dirty="0">
                <a:solidFill>
                  <a:srgbClr val="00B050"/>
                </a:solidFill>
                <a:latin typeface="Arial Narrow" panose="020B0606020202030204" pitchFamily="34" charset="0"/>
              </a:rPr>
              <a:t> form stronger intermolecular hydrogen bonds than amines</a:t>
            </a:r>
            <a:r>
              <a:rPr lang="en-US" dirty="0">
                <a:latin typeface="Arial Narrow" panose="020B0606020202030204" pitchFamily="34" charset="0"/>
              </a:rPr>
              <a:t>.</a:t>
            </a:r>
          </a:p>
          <a:p>
            <a:pPr marL="228600" indent="-2286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00B050"/>
                </a:solidFill>
                <a:latin typeface="Arial Narrow" panose="020B0606020202030204" pitchFamily="34" charset="0"/>
              </a:rPr>
              <a:t>Primary and secondary amines </a:t>
            </a:r>
            <a:r>
              <a:rPr lang="en-US" dirty="0">
                <a:latin typeface="Arial Narrow" panose="020B0606020202030204" pitchFamily="34" charset="0"/>
              </a:rPr>
              <a:t>are engaged in intermolecular association due to hydrogen bonding between nitrogen of one and hydrogen of another molecule. </a:t>
            </a:r>
          </a:p>
          <a:p>
            <a:pPr marL="228600" indent="-2286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00B050"/>
                </a:solidFill>
                <a:latin typeface="Arial Narrow" panose="020B0606020202030204" pitchFamily="34" charset="0"/>
              </a:rPr>
              <a:t>Tertiary amines </a:t>
            </a:r>
            <a:r>
              <a:rPr lang="en-US" dirty="0">
                <a:latin typeface="Arial Narrow" panose="020B0606020202030204" pitchFamily="34" charset="0"/>
              </a:rPr>
              <a:t>do not have intermolecular association due to the absence of hydrogen atom available for hydrogen bond formation. </a:t>
            </a:r>
          </a:p>
          <a:p>
            <a:pPr marL="228600" indent="-2286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>
                <a:latin typeface="Arial Narrow" panose="020B0606020202030204" pitchFamily="34" charset="0"/>
              </a:rPr>
              <a:t>Therefore, </a:t>
            </a:r>
            <a:r>
              <a:rPr lang="en-US" b="1" dirty="0">
                <a:solidFill>
                  <a:srgbClr val="00B050"/>
                </a:solidFill>
                <a:latin typeface="Arial Narrow" panose="020B0606020202030204" pitchFamily="34" charset="0"/>
              </a:rPr>
              <a:t>the order of boiling points of isomeric amines </a:t>
            </a:r>
            <a:r>
              <a:rPr lang="en-US" dirty="0">
                <a:latin typeface="Arial Narrow" panose="020B0606020202030204" pitchFamily="34" charset="0"/>
              </a:rPr>
              <a:t>is as follows: </a:t>
            </a:r>
            <a:r>
              <a:rPr lang="en-US" b="1" dirty="0">
                <a:solidFill>
                  <a:srgbClr val="00B050"/>
                </a:solidFill>
                <a:latin typeface="Arial Narrow" panose="020B0606020202030204" pitchFamily="34" charset="0"/>
              </a:rPr>
              <a:t>Primary &gt; Secondary &gt; Tertiary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448" t="8400" r="2317" b="3395"/>
          <a:stretch/>
        </p:blipFill>
        <p:spPr>
          <a:xfrm>
            <a:off x="3810000" y="4573546"/>
            <a:ext cx="3657600" cy="187340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620000" y="6096042"/>
            <a:ext cx="3048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latin typeface="+mj-lt"/>
              </a:rPr>
              <a:t>Intermolecular hydrogen bonding in primary amines</a:t>
            </a:r>
            <a:endParaRPr lang="en-US" dirty="0"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8746" y="789432"/>
            <a:ext cx="23282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400" b="1" dirty="0">
                <a:solidFill>
                  <a:srgbClr val="0070C0"/>
                </a:solidFill>
                <a:latin typeface="Arial Narrow" panose="020B0606020202030204" pitchFamily="34" charset="0"/>
              </a:rPr>
              <a:t>Boiling Points </a:t>
            </a:r>
            <a:endParaRPr lang="en-US" sz="2400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8746" y="155005"/>
            <a:ext cx="5071454" cy="584775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 Narrow" panose="020B0606020202030204" pitchFamily="34" charset="0"/>
                <a:cs typeface="Calibri" pitchFamily="34" charset="0"/>
              </a:rPr>
              <a:t>Physical Properties of Amines</a:t>
            </a:r>
          </a:p>
        </p:txBody>
      </p:sp>
    </p:spTree>
    <p:extLst>
      <p:ext uri="{BB962C8B-B14F-4D97-AF65-F5344CB8AC3E}">
        <p14:creationId xmlns:p14="http://schemas.microsoft.com/office/powerpoint/2010/main" val="2944514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685800" y="1148477"/>
            <a:ext cx="11125200" cy="2567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200" b="1" dirty="0">
                <a:solidFill>
                  <a:srgbClr val="00B050"/>
                </a:solidFill>
                <a:latin typeface="Arial Narrow" panose="020B0606020202030204" pitchFamily="34" charset="0"/>
              </a:rPr>
              <a:t>Primary amines </a:t>
            </a:r>
            <a:r>
              <a:rPr lang="en-US" sz="2200" dirty="0">
                <a:latin typeface="Arial Narrow" panose="020B0606020202030204" pitchFamily="34" charset="0"/>
              </a:rPr>
              <a:t>boil well above alkanes with comparable molecular weights, but below comparable alcohols. </a:t>
            </a:r>
          </a:p>
          <a:p>
            <a:pPr marL="228600" algn="just">
              <a:lnSpc>
                <a:spcPct val="150000"/>
              </a:lnSpc>
            </a:pPr>
            <a:r>
              <a:rPr lang="en-US" sz="2200" i="1" dirty="0">
                <a:latin typeface="Arial Narrow" panose="020B0606020202030204" pitchFamily="34" charset="0"/>
              </a:rPr>
              <a:t>Intermolecular N-H· · ·N hydrogen bonds are important and raise the boiling points of primary and secondary amines but are not as strong as the O-H · · · · O bonds of alcohols.</a:t>
            </a:r>
          </a:p>
          <a:p>
            <a:pPr marL="228600" algn="just">
              <a:lnSpc>
                <a:spcPct val="150000"/>
              </a:lnSpc>
            </a:pPr>
            <a:r>
              <a:rPr lang="en-US" sz="2200" i="1" dirty="0">
                <a:latin typeface="Arial Narrow" panose="020B0606020202030204" pitchFamily="34" charset="0"/>
              </a:rPr>
              <a:t>The reason for this is that nitrogen is not as electronegative as oxygen.</a:t>
            </a:r>
          </a:p>
        </p:txBody>
      </p:sp>
      <p:sp>
        <p:nvSpPr>
          <p:cNvPr id="10" name="Rectangle 9"/>
          <p:cNvSpPr/>
          <p:nvPr/>
        </p:nvSpPr>
        <p:spPr>
          <a:xfrm>
            <a:off x="338746" y="789432"/>
            <a:ext cx="23282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400" b="1" dirty="0">
                <a:solidFill>
                  <a:srgbClr val="0070C0"/>
                </a:solidFill>
                <a:latin typeface="Arial Narrow" panose="020B0606020202030204" pitchFamily="34" charset="0"/>
              </a:rPr>
              <a:t>Boiling Points </a:t>
            </a:r>
            <a:endParaRPr lang="en-US" sz="2400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 t="4739"/>
          <a:stretch>
            <a:fillRect/>
          </a:stretch>
        </p:blipFill>
        <p:spPr bwMode="auto">
          <a:xfrm>
            <a:off x="838200" y="4075404"/>
            <a:ext cx="9634400" cy="2151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38746" y="155005"/>
            <a:ext cx="5071454" cy="584775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 Narrow" panose="020B0606020202030204" pitchFamily="34" charset="0"/>
                <a:cs typeface="Calibri" pitchFamily="34" charset="0"/>
              </a:rPr>
              <a:t>Physical Properties of Amines</a:t>
            </a:r>
          </a:p>
        </p:txBody>
      </p:sp>
    </p:spTree>
    <p:extLst>
      <p:ext uri="{BB962C8B-B14F-4D97-AF65-F5344CB8AC3E}">
        <p14:creationId xmlns:p14="http://schemas.microsoft.com/office/powerpoint/2010/main" val="2181441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38746" y="155005"/>
            <a:ext cx="3928454" cy="584775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 Narrow" panose="020B0606020202030204" pitchFamily="34" charset="0"/>
                <a:cs typeface="Calibri" pitchFamily="34" charset="0"/>
              </a:rPr>
              <a:t>The Basicity of Amines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338746" y="789432"/>
            <a:ext cx="115484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buFont typeface="Courier New" panose="02070309020205020404" pitchFamily="49" charset="0"/>
              <a:buChar char="o"/>
            </a:pPr>
            <a:r>
              <a:rPr lang="en-US" sz="2000" dirty="0">
                <a:latin typeface="Arial Narrow" panose="020B0606020202030204" pitchFamily="34" charset="0"/>
              </a:rPr>
              <a:t>The unshared pair of electrons on the nitrogen atom dominates the chemistry of amines.</a:t>
            </a:r>
          </a:p>
        </p:txBody>
      </p:sp>
      <p:sp>
        <p:nvSpPr>
          <p:cNvPr id="6" name="Rectangle 5"/>
          <p:cNvSpPr/>
          <p:nvPr/>
        </p:nvSpPr>
        <p:spPr>
          <a:xfrm>
            <a:off x="335698" y="1143000"/>
            <a:ext cx="115484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buFont typeface="Courier New" panose="02070309020205020404" pitchFamily="49" charset="0"/>
              <a:buChar char="o"/>
            </a:pPr>
            <a:r>
              <a:rPr lang="en-US" sz="2000" b="1" dirty="0">
                <a:solidFill>
                  <a:srgbClr val="00B050"/>
                </a:solidFill>
                <a:latin typeface="Arial Narrow" panose="020B0606020202030204" pitchFamily="34" charset="0"/>
              </a:rPr>
              <a:t>Because of this electron pair, amines are both basic and nucleophilic.</a:t>
            </a:r>
          </a:p>
        </p:txBody>
      </p:sp>
      <p:sp>
        <p:nvSpPr>
          <p:cNvPr id="7" name="Rectangle 6"/>
          <p:cNvSpPr/>
          <p:nvPr/>
        </p:nvSpPr>
        <p:spPr>
          <a:xfrm>
            <a:off x="335698" y="1524000"/>
            <a:ext cx="115484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buFont typeface="Courier New" panose="02070309020205020404" pitchFamily="49" charset="0"/>
              <a:buChar char="o"/>
            </a:pPr>
            <a:r>
              <a:rPr lang="en-US" sz="2000" dirty="0">
                <a:latin typeface="Arial Narrow" panose="020B0606020202030204" pitchFamily="34" charset="0"/>
              </a:rPr>
              <a:t>Aqueous solutions of amines are basic because of the following equilibrium: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20847" t="50000" r="25304" b="15298"/>
          <a:stretch>
            <a:fillRect/>
          </a:stretch>
        </p:blipFill>
        <p:spPr bwMode="auto">
          <a:xfrm>
            <a:off x="3352800" y="2004378"/>
            <a:ext cx="5140164" cy="1204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2667000" y="3978539"/>
            <a:ext cx="6283792" cy="794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914400" y="3208676"/>
            <a:ext cx="6934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7030A0"/>
                </a:solidFill>
                <a:latin typeface="Arial Narrow" panose="020B0606020202030204" pitchFamily="34" charset="0"/>
              </a:rPr>
              <a:t>Electron-donating groups increase the basicity of amines.</a:t>
            </a:r>
          </a:p>
          <a:p>
            <a:pPr marL="228600" indent="-228600" algn="just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7030A0"/>
                </a:solidFill>
                <a:latin typeface="Arial Narrow" panose="020B0606020202030204" pitchFamily="34" charset="0"/>
              </a:rPr>
              <a:t>Electron-withdrawing groups decrease their basicity.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35698" y="4854020"/>
            <a:ext cx="109697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b="1" dirty="0" err="1">
                <a:solidFill>
                  <a:srgbClr val="FF0000"/>
                </a:solidFill>
                <a:latin typeface="Arial Narrow" panose="020B0606020202030204" pitchFamily="34" charset="0"/>
              </a:rPr>
              <a:t>Alkylamines</a:t>
            </a:r>
            <a:r>
              <a:rPr lang="en-US" sz="2000" dirty="0">
                <a:latin typeface="Arial Narrow" panose="020B0606020202030204" pitchFamily="34" charset="0"/>
              </a:rPr>
              <a:t> are stronger bases than ammonia.</a:t>
            </a:r>
          </a:p>
          <a:p>
            <a:pPr marL="228600" indent="-2286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latin typeface="Arial Narrow" panose="020B0606020202030204" pitchFamily="34" charset="0"/>
              </a:rPr>
              <a:t>Thus, the basic nature of aliphatic amines should increase with increase in the number of alkyl groups.</a:t>
            </a:r>
          </a:p>
          <a:p>
            <a:pPr marL="228600" indent="-2286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b="1" dirty="0">
                <a:solidFill>
                  <a:srgbClr val="00B050"/>
                </a:solidFill>
                <a:latin typeface="Arial Narrow" panose="020B0606020202030204" pitchFamily="34" charset="0"/>
              </a:rPr>
              <a:t>The order of basicity of amines</a:t>
            </a:r>
            <a:r>
              <a:rPr lang="en-US" sz="2000" dirty="0">
                <a:latin typeface="Arial Narrow" panose="020B0606020202030204" pitchFamily="34" charset="0"/>
              </a:rPr>
              <a:t> follows the expected order: </a:t>
            </a:r>
          </a:p>
          <a:p>
            <a:pPr marL="228600">
              <a:lnSpc>
                <a:spcPct val="150000"/>
              </a:lnSpc>
            </a:pPr>
            <a:r>
              <a:rPr lang="en-US" sz="2000" b="1" dirty="0">
                <a:solidFill>
                  <a:srgbClr val="00B050"/>
                </a:solidFill>
                <a:latin typeface="Arial Narrow" panose="020B0606020202030204" pitchFamily="34" charset="0"/>
              </a:rPr>
              <a:t>tertiary amine &gt; secondary amine &gt; primary amine &gt; NH</a:t>
            </a:r>
            <a:r>
              <a:rPr lang="en-US" sz="2000" b="1" baseline="-25000" dirty="0">
                <a:solidFill>
                  <a:srgbClr val="00B050"/>
                </a:solidFill>
                <a:latin typeface="Arial Narrow" panose="020B0606020202030204" pitchFamily="34" charset="0"/>
              </a:rPr>
              <a:t>3</a:t>
            </a:r>
            <a:r>
              <a:rPr lang="en-US" sz="2000" b="1" dirty="0">
                <a:solidFill>
                  <a:srgbClr val="00B050"/>
                </a:solidFill>
                <a:latin typeface="Arial Narrow" panose="020B0606020202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19294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/>
      <p:bldP spid="7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38746" y="155005"/>
            <a:ext cx="3928454" cy="584775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 Narrow" panose="020B0606020202030204" pitchFamily="34" charset="0"/>
                <a:cs typeface="Calibri" pitchFamily="34" charset="0"/>
              </a:rPr>
              <a:t>The Basicity of Amines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338746" y="789432"/>
            <a:ext cx="1154845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buFont typeface="Courier New" panose="02070309020205020404" pitchFamily="49" charset="0"/>
              <a:buChar char="o"/>
            </a:pPr>
            <a:r>
              <a:rPr lang="en-US" sz="2200" b="1" dirty="0">
                <a:solidFill>
                  <a:srgbClr val="FF0000"/>
                </a:solidFill>
                <a:latin typeface="Arial Narrow" panose="020B0606020202030204" pitchFamily="34" charset="0"/>
              </a:rPr>
              <a:t>Aromatic amines </a:t>
            </a:r>
            <a:r>
              <a:rPr lang="en-US" sz="2200" dirty="0">
                <a:latin typeface="Arial Narrow" panose="020B0606020202030204" pitchFamily="34" charset="0"/>
              </a:rPr>
              <a:t>are much weaker than aliphatic amines or ammonia.</a:t>
            </a:r>
          </a:p>
        </p:txBody>
      </p:sp>
      <p:sp>
        <p:nvSpPr>
          <p:cNvPr id="6" name="Rectangle 5"/>
          <p:cNvSpPr/>
          <p:nvPr/>
        </p:nvSpPr>
        <p:spPr>
          <a:xfrm>
            <a:off x="685800" y="1223361"/>
            <a:ext cx="1119835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buFont typeface="Wingdings" panose="05000000000000000000" pitchFamily="2" charset="2"/>
              <a:buChar char="§"/>
            </a:pPr>
            <a:r>
              <a:rPr lang="en-US" sz="2200" dirty="0">
                <a:latin typeface="Arial Narrow" panose="020B0606020202030204" pitchFamily="34" charset="0"/>
              </a:rPr>
              <a:t>Example: aniline is less basic than </a:t>
            </a:r>
            <a:r>
              <a:rPr lang="en-US" sz="2200" dirty="0" err="1">
                <a:latin typeface="Arial Narrow" panose="020B0606020202030204" pitchFamily="34" charset="0"/>
              </a:rPr>
              <a:t>cyclohexylamine</a:t>
            </a:r>
            <a:r>
              <a:rPr lang="en-US" sz="2000" dirty="0"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32688" y="2905924"/>
            <a:ext cx="10704576" cy="1044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i="1" dirty="0">
                <a:latin typeface="Arial Narrow" panose="020B0606020202030204" pitchFamily="34" charset="0"/>
              </a:rPr>
              <a:t>The reason is the resonance delocalization of the unshared electron pair that is possible in aniline, but not in </a:t>
            </a:r>
            <a:r>
              <a:rPr lang="en-US" sz="2200" i="1" dirty="0" err="1">
                <a:latin typeface="Arial Narrow" panose="020B0606020202030204" pitchFamily="34" charset="0"/>
              </a:rPr>
              <a:t>cyclohexylamine</a:t>
            </a:r>
            <a:r>
              <a:rPr lang="en-US" sz="2200" i="1" dirty="0">
                <a:latin typeface="Arial Narrow" panose="020B0606020202030204" pitchFamily="34" charset="0"/>
              </a:rPr>
              <a:t>: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 l="40263" t="42001" r="21973" b="18159"/>
          <a:stretch>
            <a:fillRect/>
          </a:stretch>
        </p:blipFill>
        <p:spPr bwMode="auto">
          <a:xfrm>
            <a:off x="4704222" y="1703349"/>
            <a:ext cx="3599009" cy="120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 cstate="print"/>
          <a:srcRect l="8482" t="26122" r="11916" b="13531"/>
          <a:stretch>
            <a:fillRect/>
          </a:stretch>
        </p:blipFill>
        <p:spPr bwMode="auto">
          <a:xfrm>
            <a:off x="3657600" y="3428118"/>
            <a:ext cx="6400799" cy="2022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0800" y="5450866"/>
            <a:ext cx="7975123" cy="1178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52600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338746" y="798343"/>
            <a:ext cx="4233254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 Narrow" panose="020B0606020202030204" pitchFamily="34" charset="0"/>
              </a:rPr>
              <a:t>1. Reduction of Nitro compounds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8746" y="155005"/>
            <a:ext cx="3928454" cy="584775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 Narrow" panose="020B0606020202030204" pitchFamily="34" charset="0"/>
                <a:cs typeface="Calibri" pitchFamily="34" charset="0"/>
              </a:rPr>
              <a:t>Preparation of Amines</a:t>
            </a:r>
          </a:p>
        </p:txBody>
      </p:sp>
      <p:sp>
        <p:nvSpPr>
          <p:cNvPr id="9" name="Rectangle 8"/>
          <p:cNvSpPr/>
          <p:nvPr/>
        </p:nvSpPr>
        <p:spPr>
          <a:xfrm>
            <a:off x="533400" y="1267583"/>
            <a:ext cx="11353800" cy="155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200" b="1" dirty="0">
                <a:solidFill>
                  <a:srgbClr val="0070C0"/>
                </a:solidFill>
                <a:latin typeface="Arial Narrow" panose="020B0606020202030204" pitchFamily="34" charset="0"/>
                <a:cs typeface="Calibri" pitchFamily="34" charset="0"/>
              </a:rPr>
              <a:t>Nitro compounds </a:t>
            </a:r>
            <a:r>
              <a:rPr lang="en-US" sz="2200" dirty="0">
                <a:latin typeface="Arial Narrow" panose="020B0606020202030204" pitchFamily="34" charset="0"/>
                <a:cs typeface="Calibri" pitchFamily="34" charset="0"/>
              </a:rPr>
              <a:t>are reduced to amines by passing hydrogen gas in the presence of finely divided nickel, palladium or platinum and also by reduction with metals in acidic medium. </a:t>
            </a:r>
          </a:p>
          <a:p>
            <a:pPr marL="228600" indent="-2286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200" b="1" dirty="0" err="1">
                <a:solidFill>
                  <a:srgbClr val="0070C0"/>
                </a:solidFill>
                <a:latin typeface="Arial Narrow" panose="020B0606020202030204" pitchFamily="34" charset="0"/>
                <a:cs typeface="Calibri" pitchFamily="34" charset="0"/>
              </a:rPr>
              <a:t>Nitroalkanes</a:t>
            </a:r>
            <a:r>
              <a:rPr lang="en-US" sz="2200" dirty="0">
                <a:latin typeface="Arial Narrow" panose="020B0606020202030204" pitchFamily="34" charset="0"/>
                <a:cs typeface="Calibri" pitchFamily="34" charset="0"/>
              </a:rPr>
              <a:t> can also be similarly reduced to the corresponding </a:t>
            </a:r>
            <a:r>
              <a:rPr lang="en-US" sz="2200" dirty="0" err="1">
                <a:latin typeface="Arial Narrow" panose="020B0606020202030204" pitchFamily="34" charset="0"/>
                <a:cs typeface="Calibri" pitchFamily="34" charset="0"/>
              </a:rPr>
              <a:t>alkanamines</a:t>
            </a:r>
            <a:r>
              <a:rPr lang="en-US" sz="2200" dirty="0">
                <a:latin typeface="Arial Narrow" panose="020B0606020202030204" pitchFamily="34" charset="0"/>
                <a:cs typeface="Calibri" pitchFamily="34" charset="0"/>
              </a:rPr>
              <a:t>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9016" y="5306183"/>
            <a:ext cx="4040768" cy="561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-1093"/>
          <a:stretch/>
        </p:blipFill>
        <p:spPr>
          <a:xfrm>
            <a:off x="4343400" y="3096383"/>
            <a:ext cx="3885301" cy="1761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456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338746" y="796410"/>
            <a:ext cx="3014054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 Narrow" panose="020B0606020202030204" pitchFamily="34" charset="0"/>
              </a:rPr>
              <a:t>2. Reduction of Nitriles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8746" y="155005"/>
            <a:ext cx="3928454" cy="584775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 Narrow" panose="020B0606020202030204" pitchFamily="34" charset="0"/>
                <a:cs typeface="Calibri" pitchFamily="34" charset="0"/>
              </a:rPr>
              <a:t>Preparation of Amines</a:t>
            </a:r>
          </a:p>
        </p:txBody>
      </p:sp>
      <p:sp>
        <p:nvSpPr>
          <p:cNvPr id="2" name="Rectangle 1"/>
          <p:cNvSpPr/>
          <p:nvPr/>
        </p:nvSpPr>
        <p:spPr>
          <a:xfrm>
            <a:off x="338746" y="1268255"/>
            <a:ext cx="11396054" cy="155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200" b="1" dirty="0">
                <a:solidFill>
                  <a:srgbClr val="0070C0"/>
                </a:solidFill>
                <a:latin typeface="Arial Narrow" panose="020B0606020202030204" pitchFamily="34" charset="0"/>
              </a:rPr>
              <a:t>Nitriles </a:t>
            </a:r>
            <a:r>
              <a:rPr lang="en-US" sz="2200" dirty="0">
                <a:latin typeface="Arial Narrow" panose="020B0606020202030204" pitchFamily="34" charset="0"/>
              </a:rPr>
              <a:t>on reduction with lithium aluminum hydride (LiAlH</a:t>
            </a:r>
            <a:r>
              <a:rPr lang="en-US" sz="2200" baseline="-25000" dirty="0">
                <a:latin typeface="Arial Narrow" panose="020B0606020202030204" pitchFamily="34" charset="0"/>
              </a:rPr>
              <a:t>4</a:t>
            </a:r>
            <a:r>
              <a:rPr lang="en-US" sz="2200" dirty="0">
                <a:latin typeface="Arial Narrow" panose="020B0606020202030204" pitchFamily="34" charset="0"/>
              </a:rPr>
              <a:t>) or catalytic hydrogenation produce primary amines. This reaction is used for preparation of </a:t>
            </a:r>
            <a:r>
              <a:rPr lang="en-US" sz="2200" b="1" dirty="0">
                <a:solidFill>
                  <a:srgbClr val="00B050"/>
                </a:solidFill>
                <a:latin typeface="Arial Narrow" panose="020B0606020202030204" pitchFamily="34" charset="0"/>
              </a:rPr>
              <a:t>amines containing one carbon atom more </a:t>
            </a:r>
            <a:r>
              <a:rPr lang="en-US" sz="2200" dirty="0">
                <a:latin typeface="Arial Narrow" panose="020B0606020202030204" pitchFamily="34" charset="0"/>
              </a:rPr>
              <a:t>than the starting amine</a:t>
            </a:r>
            <a:r>
              <a:rPr lang="en-US" sz="2000" dirty="0">
                <a:latin typeface="Arial Narrow" panose="020B0606020202030204" pitchFamily="34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2786407"/>
            <a:ext cx="5056801" cy="6755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38746" y="3352800"/>
            <a:ext cx="3014054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 Narrow" panose="020B0606020202030204" pitchFamily="34" charset="0"/>
              </a:rPr>
              <a:t>3. Reduction of Amides</a:t>
            </a:r>
          </a:p>
        </p:txBody>
      </p:sp>
      <p:sp>
        <p:nvSpPr>
          <p:cNvPr id="7" name="Rectangle 6"/>
          <p:cNvSpPr/>
          <p:nvPr/>
        </p:nvSpPr>
        <p:spPr>
          <a:xfrm>
            <a:off x="338746" y="3943290"/>
            <a:ext cx="1139605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buFont typeface="Courier New" panose="02070309020205020404" pitchFamily="49" charset="0"/>
              <a:buChar char="o"/>
            </a:pPr>
            <a:r>
              <a:rPr lang="en-US" sz="2200" dirty="0">
                <a:latin typeface="Arial Narrow" panose="020B0606020202030204" pitchFamily="34" charset="0"/>
              </a:rPr>
              <a:t>The </a:t>
            </a:r>
            <a:r>
              <a:rPr lang="en-US" sz="2200" b="1" dirty="0">
                <a:solidFill>
                  <a:srgbClr val="0070C0"/>
                </a:solidFill>
                <a:latin typeface="Arial Narrow" panose="020B0606020202030204" pitchFamily="34" charset="0"/>
              </a:rPr>
              <a:t>amides</a:t>
            </a:r>
            <a:r>
              <a:rPr lang="en-US" sz="2200" dirty="0">
                <a:latin typeface="Arial Narrow" panose="020B0606020202030204" pitchFamily="34" charset="0"/>
              </a:rPr>
              <a:t> on reduction with lithium </a:t>
            </a:r>
            <a:r>
              <a:rPr lang="en-US" sz="2200" dirty="0" err="1">
                <a:latin typeface="Arial Narrow" panose="020B0606020202030204" pitchFamily="34" charset="0"/>
              </a:rPr>
              <a:t>aluminium</a:t>
            </a:r>
            <a:r>
              <a:rPr lang="en-US" sz="2200" dirty="0">
                <a:latin typeface="Arial Narrow" panose="020B0606020202030204" pitchFamily="34" charset="0"/>
              </a:rPr>
              <a:t> hydride yield amines</a:t>
            </a:r>
            <a:r>
              <a:rPr lang="en-US" sz="2000" dirty="0">
                <a:latin typeface="Arial Narrow" panose="020B0606020202030204" pitchFamily="34" charset="0"/>
              </a:rPr>
              <a:t>.</a:t>
            </a: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3740" y="4720560"/>
            <a:ext cx="3494420" cy="126183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35050" y="4890830"/>
            <a:ext cx="3487795" cy="10915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36171" y="4980059"/>
            <a:ext cx="3532496" cy="96354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0257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338746" y="786536"/>
            <a:ext cx="4080854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 Narrow" panose="020B0606020202030204" pitchFamily="34" charset="0"/>
              </a:rPr>
              <a:t>4. </a:t>
            </a:r>
            <a:r>
              <a:rPr lang="en-US" sz="2400" b="1" dirty="0" err="1">
                <a:latin typeface="Arial Narrow" panose="020B0606020202030204" pitchFamily="34" charset="0"/>
              </a:rPr>
              <a:t>Ammonolysis</a:t>
            </a:r>
            <a:r>
              <a:rPr lang="en-US" sz="2400" b="1" dirty="0">
                <a:latin typeface="Arial Narrow" panose="020B0606020202030204" pitchFamily="34" charset="0"/>
              </a:rPr>
              <a:t> of alkyl halides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8746" y="155005"/>
            <a:ext cx="3928454" cy="584775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 Narrow" panose="020B0606020202030204" pitchFamily="34" charset="0"/>
                <a:cs typeface="Calibri" pitchFamily="34" charset="0"/>
              </a:rPr>
              <a:t>Preparation of Amines</a:t>
            </a:r>
          </a:p>
        </p:txBody>
      </p:sp>
      <p:sp>
        <p:nvSpPr>
          <p:cNvPr id="9" name="Rectangle 8"/>
          <p:cNvSpPr/>
          <p:nvPr/>
        </p:nvSpPr>
        <p:spPr>
          <a:xfrm>
            <a:off x="533400" y="1179576"/>
            <a:ext cx="11353800" cy="1419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latin typeface="Arial Narrow" panose="020B0606020202030204" pitchFamily="34" charset="0"/>
                <a:cs typeface="Calibri" pitchFamily="34" charset="0"/>
              </a:rPr>
              <a:t>Alkyl or benzyl halide on reaction with an </a:t>
            </a:r>
            <a:r>
              <a:rPr lang="en-US" sz="2000" dirty="0" err="1">
                <a:latin typeface="Arial Narrow" panose="020B0606020202030204" pitchFamily="34" charset="0"/>
                <a:cs typeface="Calibri" pitchFamily="34" charset="0"/>
              </a:rPr>
              <a:t>ethanolic</a:t>
            </a:r>
            <a:r>
              <a:rPr lang="en-US" sz="2000" dirty="0">
                <a:latin typeface="Arial Narrow" panose="020B0606020202030204" pitchFamily="34" charset="0"/>
                <a:cs typeface="Calibri" pitchFamily="34" charset="0"/>
              </a:rPr>
              <a:t> solution of ammonia undergoes nucleophilic substitution reaction in which the halogen atom is replaced by an amino (–NH</a:t>
            </a:r>
            <a:r>
              <a:rPr lang="en-US" sz="2000" baseline="-25000" dirty="0">
                <a:latin typeface="Arial Narrow" panose="020B0606020202030204" pitchFamily="34" charset="0"/>
                <a:cs typeface="Calibri" pitchFamily="34" charset="0"/>
              </a:rPr>
              <a:t>2</a:t>
            </a:r>
            <a:r>
              <a:rPr lang="en-US" sz="2000" dirty="0">
                <a:latin typeface="Arial Narrow" panose="020B0606020202030204" pitchFamily="34" charset="0"/>
                <a:cs typeface="Calibri" pitchFamily="34" charset="0"/>
              </a:rPr>
              <a:t>) group.</a:t>
            </a:r>
          </a:p>
          <a:p>
            <a:pPr marL="228600" indent="-2286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latin typeface="Arial Narrow" panose="020B0606020202030204" pitchFamily="34" charset="0"/>
                <a:cs typeface="Calibri" pitchFamily="34" charset="0"/>
              </a:rPr>
              <a:t>This process of </a:t>
            </a:r>
            <a:r>
              <a:rPr lang="en-US" sz="2000" b="1" dirty="0">
                <a:solidFill>
                  <a:srgbClr val="0070C0"/>
                </a:solidFill>
                <a:latin typeface="Arial Narrow" panose="020B0606020202030204" pitchFamily="34" charset="0"/>
                <a:cs typeface="Calibri" pitchFamily="34" charset="0"/>
              </a:rPr>
              <a:t>cleavage of the C–X bond by ammonia molecule is known as </a:t>
            </a:r>
            <a:r>
              <a:rPr lang="en-US" sz="2000" b="1" u="sng" dirty="0" err="1">
                <a:solidFill>
                  <a:srgbClr val="0070C0"/>
                </a:solidFill>
                <a:latin typeface="Arial Narrow" panose="020B0606020202030204" pitchFamily="34" charset="0"/>
                <a:cs typeface="Calibri" pitchFamily="34" charset="0"/>
              </a:rPr>
              <a:t>ammonolysis</a:t>
            </a:r>
            <a:r>
              <a:rPr lang="en-US" sz="2000" dirty="0">
                <a:latin typeface="Arial Narrow" panose="020B0606020202030204" pitchFamily="34" charset="0"/>
                <a:cs typeface="Calibri" pitchFamily="34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2899" y="2710063"/>
            <a:ext cx="4114800" cy="1083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0773" y="5711288"/>
            <a:ext cx="5855627" cy="99962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74000" y="3917215"/>
            <a:ext cx="11353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buFont typeface="Courier New" panose="02070309020205020404" pitchFamily="49" charset="0"/>
              <a:buChar char="o"/>
            </a:pPr>
            <a:r>
              <a:rPr lang="en-US" sz="2000" dirty="0">
                <a:latin typeface="Arial Narrow" panose="020B0606020202030204" pitchFamily="34" charset="0"/>
                <a:cs typeface="Times New Roman" pitchFamily="18" charset="0"/>
              </a:rPr>
              <a:t>Treatment of the </a:t>
            </a:r>
            <a:r>
              <a:rPr lang="en-US" sz="2000" dirty="0" err="1">
                <a:latin typeface="Arial Narrow" panose="020B0606020202030204" pitchFamily="34" charset="0"/>
                <a:cs typeface="Times New Roman" pitchFamily="18" charset="0"/>
              </a:rPr>
              <a:t>alkylammonium</a:t>
            </a:r>
            <a:r>
              <a:rPr lang="en-US" sz="2000" dirty="0">
                <a:latin typeface="Arial Narrow" panose="020B0606020202030204" pitchFamily="34" charset="0"/>
                <a:cs typeface="Times New Roman" pitchFamily="18" charset="0"/>
              </a:rPr>
              <a:t> salt with a strong base (</a:t>
            </a:r>
            <a:r>
              <a:rPr lang="en-US" sz="2000" dirty="0" err="1">
                <a:latin typeface="Arial Narrow" panose="020B0606020202030204" pitchFamily="34" charset="0"/>
                <a:cs typeface="Times New Roman" pitchFamily="18" charset="0"/>
              </a:rPr>
              <a:t>NaOH</a:t>
            </a:r>
            <a:r>
              <a:rPr lang="en-US" sz="2000" dirty="0">
                <a:latin typeface="Arial Narrow" panose="020B0606020202030204" pitchFamily="34" charset="0"/>
                <a:cs typeface="Times New Roman" pitchFamily="18" charset="0"/>
              </a:rPr>
              <a:t>) liberates the free amine.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8398" y="4489770"/>
            <a:ext cx="5443801" cy="5597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33400" y="5141976"/>
            <a:ext cx="11353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buFont typeface="Courier New" panose="02070309020205020404" pitchFamily="49" charset="0"/>
              <a:buChar char="o"/>
            </a:pPr>
            <a:r>
              <a:rPr lang="en-US" sz="2000" dirty="0" err="1">
                <a:latin typeface="Arial Narrow" panose="020B0606020202030204" pitchFamily="34" charset="0"/>
              </a:rPr>
              <a:t>Ammonolysis</a:t>
            </a:r>
            <a:r>
              <a:rPr lang="en-US" sz="2000" dirty="0">
                <a:latin typeface="Arial Narrow" panose="020B0606020202030204" pitchFamily="34" charset="0"/>
              </a:rPr>
              <a:t> has the </a:t>
            </a:r>
            <a:r>
              <a:rPr lang="en-US" sz="2000" b="1" dirty="0">
                <a:solidFill>
                  <a:srgbClr val="0070C0"/>
                </a:solidFill>
                <a:latin typeface="Arial Narrow" panose="020B0606020202030204" pitchFamily="34" charset="0"/>
              </a:rPr>
              <a:t>disadvantage of yielding a mixture </a:t>
            </a:r>
            <a:r>
              <a:rPr lang="en-US" sz="2000" dirty="0">
                <a:latin typeface="Arial Narrow" panose="020B0606020202030204" pitchFamily="34" charset="0"/>
              </a:rPr>
              <a:t>of primary, secondary and tertiary amines and also a quaternary ammonium salt.</a:t>
            </a:r>
          </a:p>
        </p:txBody>
      </p:sp>
    </p:spTree>
    <p:extLst>
      <p:ext uri="{BB962C8B-B14F-4D97-AF65-F5344CB8AC3E}">
        <p14:creationId xmlns:p14="http://schemas.microsoft.com/office/powerpoint/2010/main" val="710820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38746" y="155005"/>
            <a:ext cx="3928454" cy="584775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 Narrow" panose="020B0606020202030204" pitchFamily="34" charset="0"/>
                <a:cs typeface="Calibri" pitchFamily="34" charset="0"/>
              </a:rPr>
              <a:t>Preparation of Amines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219200"/>
            <a:ext cx="9701346" cy="4696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4767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338746" y="749960"/>
            <a:ext cx="3623654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 Narrow" panose="020B0606020202030204" pitchFamily="34" charset="0"/>
              </a:rPr>
              <a:t>1. Basic character of amines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8746" y="155005"/>
            <a:ext cx="5147654" cy="584775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 Narrow" panose="020B0606020202030204" pitchFamily="34" charset="0"/>
                <a:cs typeface="Calibri" pitchFamily="34" charset="0"/>
              </a:rPr>
              <a:t>Chemical Reactions of Amines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33400" y="1219200"/>
            <a:ext cx="11277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buFont typeface="Courier New" panose="02070309020205020404" pitchFamily="49" charset="0"/>
              <a:buChar char="o"/>
            </a:pPr>
            <a:r>
              <a:rPr lang="en-US" sz="2000" dirty="0">
                <a:latin typeface="Arial Narrow" panose="020B0606020202030204" pitchFamily="34" charset="0"/>
                <a:cs typeface="Calibri" pitchFamily="34" charset="0"/>
              </a:rPr>
              <a:t>Amines, being </a:t>
            </a:r>
            <a:r>
              <a:rPr lang="en-US" sz="2000" b="1" dirty="0">
                <a:solidFill>
                  <a:srgbClr val="0070C0"/>
                </a:solidFill>
                <a:latin typeface="Arial Narrow" panose="020B0606020202030204" pitchFamily="34" charset="0"/>
                <a:cs typeface="Calibri" pitchFamily="34" charset="0"/>
              </a:rPr>
              <a:t>basic in nature</a:t>
            </a:r>
            <a:r>
              <a:rPr lang="en-US" sz="2000" dirty="0">
                <a:latin typeface="Arial Narrow" panose="020B0606020202030204" pitchFamily="34" charset="0"/>
                <a:cs typeface="Calibri" pitchFamily="34" charset="0"/>
              </a:rPr>
              <a:t>, react with acids to form salts.</a:t>
            </a:r>
          </a:p>
        </p:txBody>
      </p:sp>
      <p:sp>
        <p:nvSpPr>
          <p:cNvPr id="3" name="Rectangle 2"/>
          <p:cNvSpPr/>
          <p:nvPr/>
        </p:nvSpPr>
        <p:spPr>
          <a:xfrm>
            <a:off x="533400" y="4191000"/>
            <a:ext cx="11277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Font typeface="Courier New" panose="02070309020205020404" pitchFamily="49" charset="0"/>
              <a:buChar char="o"/>
            </a:pPr>
            <a:r>
              <a:rPr lang="en-US" sz="2000" b="1" dirty="0">
                <a:solidFill>
                  <a:srgbClr val="0070C0"/>
                </a:solidFill>
                <a:latin typeface="Arial Narrow" panose="020B0606020202030204" pitchFamily="34" charset="0"/>
              </a:rPr>
              <a:t>Amine salts</a:t>
            </a:r>
            <a:r>
              <a:rPr lang="en-US" sz="2000" dirty="0">
                <a:latin typeface="Arial Narrow" panose="020B0606020202030204" pitchFamily="34" charset="0"/>
              </a:rPr>
              <a:t> on treatment with a base like </a:t>
            </a:r>
            <a:r>
              <a:rPr lang="en-US" sz="2000" dirty="0" err="1">
                <a:latin typeface="Arial Narrow" panose="020B0606020202030204" pitchFamily="34" charset="0"/>
              </a:rPr>
              <a:t>NaOH</a:t>
            </a:r>
            <a:r>
              <a:rPr lang="en-US" sz="2000" dirty="0">
                <a:latin typeface="Arial Narrow" panose="020B0606020202030204" pitchFamily="34" charset="0"/>
              </a:rPr>
              <a:t>, regenerate the parent amine.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346"/>
          <a:stretch/>
        </p:blipFill>
        <p:spPr>
          <a:xfrm>
            <a:off x="3698468" y="1681230"/>
            <a:ext cx="4800600" cy="21216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4754705"/>
            <a:ext cx="4882338" cy="502651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33400" y="5420951"/>
            <a:ext cx="11277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Font typeface="Courier New" panose="02070309020205020404" pitchFamily="49" charset="0"/>
              <a:buChar char="o"/>
            </a:pPr>
            <a:r>
              <a:rPr lang="en-US" sz="2000" dirty="0">
                <a:latin typeface="Arial Narrow" panose="020B0606020202030204" pitchFamily="34" charset="0"/>
              </a:rPr>
              <a:t>Amines have an unshared pair of electrons on nitrogen atom due to which they behave as </a:t>
            </a:r>
            <a:r>
              <a:rPr lang="en-US" sz="2000" b="1" dirty="0">
                <a:solidFill>
                  <a:srgbClr val="0070C0"/>
                </a:solidFill>
                <a:latin typeface="Arial Narrow" panose="020B0606020202030204" pitchFamily="34" charset="0"/>
              </a:rPr>
              <a:t>Lewis base</a:t>
            </a:r>
            <a:r>
              <a:rPr lang="en-US" sz="2000" dirty="0">
                <a:latin typeface="Arial Narrow" panose="020B0606020202030204" pitchFamily="34" charset="0"/>
              </a:rPr>
              <a:t>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4168" y="5882981"/>
            <a:ext cx="5029201" cy="464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63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338746" y="749960"/>
            <a:ext cx="1718654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 Narrow" panose="020B0606020202030204" pitchFamily="34" charset="0"/>
              </a:rPr>
              <a:t>2. Acylation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8746" y="155005"/>
            <a:ext cx="5147654" cy="584775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 Narrow" panose="020B0606020202030204" pitchFamily="34" charset="0"/>
                <a:cs typeface="Calibri" pitchFamily="34" charset="0"/>
              </a:rPr>
              <a:t>Chemical Reactions of Amines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33400" y="1273314"/>
            <a:ext cx="11277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buFont typeface="Courier New" panose="02070309020205020404" pitchFamily="49" charset="0"/>
              <a:buChar char="o"/>
            </a:pPr>
            <a:r>
              <a:rPr lang="en-US" sz="2200" b="1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Aliphatic and aromatic primary and secondary amines </a:t>
            </a:r>
            <a:r>
              <a:rPr lang="en-US" sz="2200" dirty="0">
                <a:latin typeface="Arial Narrow" panose="020B0606020202030204" pitchFamily="34" charset="0"/>
                <a:cs typeface="Calibri" pitchFamily="34" charset="0"/>
              </a:rPr>
              <a:t>react with acid chlorides, anhydrides and esters by nucleophilic substitution reaction</a:t>
            </a:r>
            <a:r>
              <a:rPr lang="en-US" sz="2000" dirty="0">
                <a:latin typeface="Arial Narrow" panose="020B0606020202030204" pitchFamily="34" charset="0"/>
                <a:cs typeface="Calibri" pitchFamily="34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533400" y="2055081"/>
            <a:ext cx="112776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Font typeface="Courier New" panose="02070309020205020404" pitchFamily="49" charset="0"/>
              <a:buChar char="o"/>
            </a:pPr>
            <a:r>
              <a:rPr lang="en-US" sz="2200" dirty="0">
                <a:latin typeface="Arial Narrow" panose="020B0606020202030204" pitchFamily="34" charset="0"/>
              </a:rPr>
              <a:t>The products obtained by acylation reaction are known as </a:t>
            </a:r>
            <a:r>
              <a:rPr lang="en-US" sz="2200" b="1" dirty="0">
                <a:solidFill>
                  <a:srgbClr val="FF0000"/>
                </a:solidFill>
                <a:latin typeface="Arial Narrow" panose="020B0606020202030204" pitchFamily="34" charset="0"/>
              </a:rPr>
              <a:t>amides</a:t>
            </a:r>
            <a:r>
              <a:rPr lang="en-US" sz="2000" dirty="0">
                <a:latin typeface="Arial Narrow" panose="020B0606020202030204" pitchFamily="34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4899" y="2529072"/>
            <a:ext cx="6124201" cy="26680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5486400"/>
            <a:ext cx="7924800" cy="124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318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38746" y="762000"/>
            <a:ext cx="11472254" cy="957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b="1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Amines </a:t>
            </a:r>
            <a:r>
              <a:rPr lang="en-US" sz="2000" dirty="0">
                <a:latin typeface="Arial Narrow" panose="020B0606020202030204" pitchFamily="34" charset="0"/>
                <a:cs typeface="Calibri" pitchFamily="34" charset="0"/>
              </a:rPr>
              <a:t>can be considered as derivatives of ammonia, obtained by replacement of one, two or all the three hydrogen atoms by alkyl and/or aryl groups.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00" y="1981200"/>
            <a:ext cx="6172200" cy="844556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4923" t="11510" r="80308" b="13669"/>
          <a:stretch>
            <a:fillRect/>
          </a:stretch>
        </p:blipFill>
        <p:spPr bwMode="auto">
          <a:xfrm>
            <a:off x="2286000" y="1738656"/>
            <a:ext cx="11430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38746" y="155005"/>
            <a:ext cx="6366854" cy="584775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 Narrow" panose="020B0606020202030204" pitchFamily="34" charset="0"/>
                <a:cs typeface="Calibri" pitchFamily="34" charset="0"/>
              </a:rPr>
              <a:t>Structure and Classification of Amines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338746" y="2895600"/>
            <a:ext cx="11472254" cy="495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b="1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Aliphatic amines </a:t>
            </a:r>
            <a:r>
              <a:rPr lang="en-US" sz="2000" dirty="0">
                <a:latin typeface="Arial Narrow" panose="020B0606020202030204" pitchFamily="34" charset="0"/>
                <a:cs typeface="Calibri" pitchFamily="34" charset="0"/>
              </a:rPr>
              <a:t>contain only alkyl groups bonded directly to the nitrogen atom.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38746" y="4495800"/>
            <a:ext cx="11472254" cy="495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b="1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Aromatic amines </a:t>
            </a:r>
            <a:r>
              <a:rPr lang="en-US" sz="2000" dirty="0">
                <a:latin typeface="Arial Narrow" panose="020B0606020202030204" pitchFamily="34" charset="0"/>
                <a:cs typeface="Calibri" pitchFamily="34" charset="0"/>
              </a:rPr>
              <a:t>are those in which one or more aryl groups are bonded directly to nitrogen.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/>
          <a:srcRect l="28308" t="5755" r="2769" b="13669"/>
          <a:stretch>
            <a:fillRect/>
          </a:stretch>
        </p:blipFill>
        <p:spPr bwMode="auto">
          <a:xfrm>
            <a:off x="3907153" y="3465017"/>
            <a:ext cx="4335440" cy="1083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 cstate="print"/>
          <a:srcRect r="3916"/>
          <a:stretch>
            <a:fillRect/>
          </a:stretch>
        </p:blipFill>
        <p:spPr bwMode="auto">
          <a:xfrm>
            <a:off x="4648200" y="5049295"/>
            <a:ext cx="2979760" cy="1060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338746" y="6110024"/>
            <a:ext cx="11472254" cy="495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b="1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Amines</a:t>
            </a:r>
            <a:r>
              <a:rPr lang="en-US" sz="2000" dirty="0">
                <a:latin typeface="Arial Narrow" panose="020B0606020202030204" pitchFamily="34" charset="0"/>
                <a:cs typeface="Calibri" pitchFamily="34" charset="0"/>
              </a:rPr>
              <a:t> are said to be ‘</a:t>
            </a:r>
            <a:r>
              <a:rPr lang="en-US" sz="2000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simple</a:t>
            </a:r>
            <a:r>
              <a:rPr lang="en-US" sz="2000" dirty="0">
                <a:latin typeface="Arial Narrow" panose="020B0606020202030204" pitchFamily="34" charset="0"/>
                <a:cs typeface="Calibri" pitchFamily="34" charset="0"/>
              </a:rPr>
              <a:t>’ when all the alkyl or aryl groups are the same, and ‘</a:t>
            </a:r>
            <a:r>
              <a:rPr lang="en-US" sz="2000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mixed</a:t>
            </a:r>
            <a:r>
              <a:rPr lang="en-US" sz="2000" dirty="0">
                <a:latin typeface="Arial Narrow" panose="020B0606020202030204" pitchFamily="34" charset="0"/>
                <a:cs typeface="Calibri" pitchFamily="34" charset="0"/>
              </a:rPr>
              <a:t>’ when they are different.</a:t>
            </a:r>
          </a:p>
        </p:txBody>
      </p:sp>
    </p:spTree>
    <p:extLst>
      <p:ext uri="{BB962C8B-B14F-4D97-AF65-F5344CB8AC3E}">
        <p14:creationId xmlns:p14="http://schemas.microsoft.com/office/powerpoint/2010/main" val="1422069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0" grpId="0"/>
      <p:bldP spid="11" grpId="0"/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338746" y="749960"/>
            <a:ext cx="1718654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 Narrow" panose="020B0606020202030204" pitchFamily="34" charset="0"/>
              </a:rPr>
              <a:t>2. Acylation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8746" y="155005"/>
            <a:ext cx="5147654" cy="584775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 Narrow" panose="020B0606020202030204" pitchFamily="34" charset="0"/>
                <a:cs typeface="Calibri" pitchFamily="34" charset="0"/>
              </a:rPr>
              <a:t>Chemical Reactions of Amines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33400" y="1273314"/>
            <a:ext cx="112776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buFont typeface="Courier New" panose="02070309020205020404" pitchFamily="49" charset="0"/>
              <a:buChar char="o"/>
            </a:pPr>
            <a:r>
              <a:rPr lang="en-US" sz="2200" dirty="0">
                <a:latin typeface="Arial Narrow" panose="020B0606020202030204" pitchFamily="34" charset="0"/>
                <a:cs typeface="Calibri" pitchFamily="34" charset="0"/>
              </a:rPr>
              <a:t>Amines also </a:t>
            </a:r>
            <a:r>
              <a:rPr lang="en-US" sz="2200" b="1" dirty="0">
                <a:solidFill>
                  <a:srgbClr val="0070C0"/>
                </a:solidFill>
                <a:latin typeface="Arial Narrow" panose="020B0606020202030204" pitchFamily="34" charset="0"/>
                <a:cs typeface="Calibri" pitchFamily="34" charset="0"/>
              </a:rPr>
              <a:t>react with benzoyl chloride </a:t>
            </a:r>
            <a:r>
              <a:rPr lang="en-US" sz="2200" dirty="0">
                <a:latin typeface="Arial Narrow" panose="020B0606020202030204" pitchFamily="34" charset="0"/>
                <a:cs typeface="Calibri" pitchFamily="34" charset="0"/>
              </a:rPr>
              <a:t>(C</a:t>
            </a:r>
            <a:r>
              <a:rPr lang="en-US" sz="2200" baseline="-25000" dirty="0">
                <a:latin typeface="Arial Narrow" panose="020B0606020202030204" pitchFamily="34" charset="0"/>
                <a:cs typeface="Calibri" pitchFamily="34" charset="0"/>
              </a:rPr>
              <a:t>6</a:t>
            </a:r>
            <a:r>
              <a:rPr lang="en-US" sz="2200" dirty="0">
                <a:latin typeface="Arial Narrow" panose="020B0606020202030204" pitchFamily="34" charset="0"/>
                <a:cs typeface="Calibri" pitchFamily="34" charset="0"/>
              </a:rPr>
              <a:t>H</a:t>
            </a:r>
            <a:r>
              <a:rPr lang="en-US" sz="2200" baseline="-25000" dirty="0">
                <a:latin typeface="Arial Narrow" panose="020B0606020202030204" pitchFamily="34" charset="0"/>
                <a:cs typeface="Calibri" pitchFamily="34" charset="0"/>
              </a:rPr>
              <a:t>5</a:t>
            </a:r>
            <a:r>
              <a:rPr lang="en-US" sz="2200" dirty="0">
                <a:latin typeface="Arial Narrow" panose="020B0606020202030204" pitchFamily="34" charset="0"/>
                <a:cs typeface="Calibri" pitchFamily="34" charset="0"/>
              </a:rPr>
              <a:t>COCl). This reaction is known as </a:t>
            </a:r>
            <a:r>
              <a:rPr lang="en-US" sz="2200" b="1" dirty="0" err="1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benzoylation</a:t>
            </a:r>
            <a:r>
              <a:rPr lang="en-US" sz="2000" b="1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.</a:t>
            </a:r>
            <a:endParaRPr lang="en-US" sz="2000" dirty="0">
              <a:latin typeface="Arial Narrow" panose="020B0606020202030204" pitchFamily="34" charset="0"/>
              <a:cs typeface="Calibri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2819400"/>
            <a:ext cx="11277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Font typeface="Courier New" panose="02070309020205020404" pitchFamily="49" charset="0"/>
              <a:buChar char="o"/>
            </a:pPr>
            <a:r>
              <a:rPr lang="en-US" sz="2200" dirty="0">
                <a:latin typeface="Arial Narrow" panose="020B0606020202030204" pitchFamily="34" charset="0"/>
              </a:rPr>
              <a:t>What do you think is the product of the reaction of amines with carboxylic acids ? </a:t>
            </a:r>
          </a:p>
          <a:p>
            <a:pPr marL="228600"/>
            <a:r>
              <a:rPr lang="en-US" sz="2200" i="1" dirty="0">
                <a:latin typeface="Arial Narrow" panose="020B0606020202030204" pitchFamily="34" charset="0"/>
              </a:rPr>
              <a:t>They form salts with amines at room temperature.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133" r="1133"/>
          <a:stretch/>
        </p:blipFill>
        <p:spPr>
          <a:xfrm>
            <a:off x="2895600" y="1890690"/>
            <a:ext cx="6629400" cy="59782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38746" y="3729335"/>
            <a:ext cx="3014054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 Narrow" panose="020B0606020202030204" pitchFamily="34" charset="0"/>
              </a:rPr>
              <a:t>3. </a:t>
            </a:r>
            <a:r>
              <a:rPr lang="en-US" sz="2400" b="1" dirty="0" err="1">
                <a:latin typeface="Arial Narrow" panose="020B0606020202030204" pitchFamily="34" charset="0"/>
              </a:rPr>
              <a:t>Carbylamine</a:t>
            </a:r>
            <a:r>
              <a:rPr lang="en-US" sz="2400" b="1" dirty="0">
                <a:latin typeface="Arial Narrow" panose="020B0606020202030204" pitchFamily="34" charset="0"/>
              </a:rPr>
              <a:t> reaction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533400" y="4177583"/>
            <a:ext cx="11277600" cy="155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200" b="1" dirty="0">
                <a:solidFill>
                  <a:srgbClr val="0070C0"/>
                </a:solidFill>
                <a:latin typeface="Arial Narrow" panose="020B0606020202030204" pitchFamily="34" charset="0"/>
                <a:cs typeface="Calibri" pitchFamily="34" charset="0"/>
              </a:rPr>
              <a:t>Aliphatic and aromatic primary amines </a:t>
            </a:r>
            <a:r>
              <a:rPr lang="en-US" sz="2200" dirty="0">
                <a:latin typeface="Arial Narrow" panose="020B0606020202030204" pitchFamily="34" charset="0"/>
                <a:cs typeface="Calibri" pitchFamily="34" charset="0"/>
              </a:rPr>
              <a:t>on </a:t>
            </a:r>
            <a:r>
              <a:rPr lang="en-US" sz="2200" i="1" dirty="0">
                <a:solidFill>
                  <a:srgbClr val="00B050"/>
                </a:solidFill>
                <a:latin typeface="Arial Narrow" panose="020B0606020202030204" pitchFamily="34" charset="0"/>
                <a:cs typeface="Calibri" pitchFamily="34" charset="0"/>
              </a:rPr>
              <a:t>heating with chloroform and </a:t>
            </a:r>
            <a:r>
              <a:rPr lang="en-US" sz="2200" i="1" dirty="0" err="1">
                <a:solidFill>
                  <a:srgbClr val="00B050"/>
                </a:solidFill>
                <a:latin typeface="Arial Narrow" panose="020B0606020202030204" pitchFamily="34" charset="0"/>
                <a:cs typeface="Calibri" pitchFamily="34" charset="0"/>
              </a:rPr>
              <a:t>ethanolic</a:t>
            </a:r>
            <a:r>
              <a:rPr lang="en-US" sz="2200" i="1" dirty="0">
                <a:solidFill>
                  <a:srgbClr val="00B050"/>
                </a:solidFill>
                <a:latin typeface="Arial Narrow" panose="020B0606020202030204" pitchFamily="34" charset="0"/>
                <a:cs typeface="Calibri" pitchFamily="34" charset="0"/>
              </a:rPr>
              <a:t> potassium hydroxide </a:t>
            </a:r>
            <a:r>
              <a:rPr lang="en-US" sz="2200" dirty="0">
                <a:latin typeface="Arial Narrow" panose="020B0606020202030204" pitchFamily="34" charset="0"/>
                <a:cs typeface="Calibri" pitchFamily="34" charset="0"/>
              </a:rPr>
              <a:t>form isocyanides or carbylamines which are foul smelling substances. </a:t>
            </a:r>
          </a:p>
          <a:p>
            <a:pPr marL="228600" indent="-2286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200" b="1" dirty="0">
                <a:solidFill>
                  <a:srgbClr val="0070C0"/>
                </a:solidFill>
                <a:latin typeface="Arial Narrow" panose="020B0606020202030204" pitchFamily="34" charset="0"/>
                <a:cs typeface="Calibri" pitchFamily="34" charset="0"/>
              </a:rPr>
              <a:t>Secondary and tertiary amines </a:t>
            </a:r>
            <a:r>
              <a:rPr lang="en-US" sz="2200" dirty="0">
                <a:latin typeface="Arial Narrow" panose="020B0606020202030204" pitchFamily="34" charset="0"/>
                <a:cs typeface="Calibri" pitchFamily="34" charset="0"/>
              </a:rPr>
              <a:t>do not show this reaction</a:t>
            </a:r>
            <a:r>
              <a:rPr lang="en-US" sz="2000" dirty="0">
                <a:latin typeface="Arial Narrow" panose="020B0606020202030204" pitchFamily="34" charset="0"/>
                <a:cs typeface="Calibri" pitchFamily="34" charset="0"/>
              </a:rPr>
              <a:t>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5830826"/>
            <a:ext cx="8494658" cy="551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065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" grpId="0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338746" y="749960"/>
            <a:ext cx="3699854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 Narrow" panose="020B0606020202030204" pitchFamily="34" charset="0"/>
              </a:rPr>
              <a:t>4. Reaction with nitrous acid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8746" y="155005"/>
            <a:ext cx="5147654" cy="584775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 Narrow" panose="020B0606020202030204" pitchFamily="34" charset="0"/>
                <a:cs typeface="Calibri" pitchFamily="34" charset="0"/>
              </a:rPr>
              <a:t>Chemical Reactions of Amines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33400" y="1273314"/>
            <a:ext cx="11277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AutoNum type="alphaLcParenBoth"/>
              <a:tabLst>
                <a:tab pos="119063" algn="l"/>
                <a:tab pos="228600" algn="l"/>
                <a:tab pos="284163" algn="l"/>
                <a:tab pos="347663" algn="l"/>
              </a:tabLst>
            </a:pPr>
            <a:r>
              <a:rPr lang="en-US" sz="2000" b="1" i="1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Primary aliphatic amines </a:t>
            </a:r>
            <a:r>
              <a:rPr lang="en-US" sz="2000" dirty="0">
                <a:latin typeface="Arial Narrow" panose="020B0606020202030204" pitchFamily="34" charset="0"/>
                <a:cs typeface="Calibri" pitchFamily="34" charset="0"/>
              </a:rPr>
              <a:t>react with nitrous acid to form aliphatic </a:t>
            </a:r>
            <a:r>
              <a:rPr lang="en-US" sz="2000" dirty="0" err="1">
                <a:latin typeface="Arial Narrow" panose="020B0606020202030204" pitchFamily="34" charset="0"/>
                <a:cs typeface="Calibri" pitchFamily="34" charset="0"/>
              </a:rPr>
              <a:t>diazonium</a:t>
            </a:r>
            <a:r>
              <a:rPr lang="en-US" sz="2000" dirty="0">
                <a:latin typeface="Arial Narrow" panose="020B0606020202030204" pitchFamily="34" charset="0"/>
                <a:cs typeface="Calibri" pitchFamily="34" charset="0"/>
              </a:rPr>
              <a:t> salts which being unstable, liberate nitrogen gas quantitatively and alcohols. </a:t>
            </a:r>
          </a:p>
          <a:p>
            <a:pPr marL="457200" algn="just">
              <a:lnSpc>
                <a:spcPct val="150000"/>
              </a:lnSpc>
            </a:pPr>
            <a:r>
              <a:rPr lang="en-US" sz="2000" dirty="0">
                <a:latin typeface="Arial Narrow" panose="020B0606020202030204" pitchFamily="34" charset="0"/>
                <a:cs typeface="Calibri" pitchFamily="34" charset="0"/>
              </a:rPr>
              <a:t>Quantitative evolution of nitrogen is used in estimation of amino acids and proteins.</a:t>
            </a:r>
          </a:p>
        </p:txBody>
      </p:sp>
      <p:sp>
        <p:nvSpPr>
          <p:cNvPr id="3" name="Rectangle 2"/>
          <p:cNvSpPr/>
          <p:nvPr/>
        </p:nvSpPr>
        <p:spPr>
          <a:xfrm>
            <a:off x="533400" y="3767161"/>
            <a:ext cx="11277600" cy="957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</a:pPr>
            <a:r>
              <a:rPr lang="en-US" sz="2000" b="1" i="1" dirty="0">
                <a:solidFill>
                  <a:srgbClr val="FF0000"/>
                </a:solidFill>
                <a:latin typeface="Arial Narrow" panose="020B0606020202030204" pitchFamily="34" charset="0"/>
              </a:rPr>
              <a:t>(b) Aromatic amines </a:t>
            </a:r>
            <a:r>
              <a:rPr lang="en-US" sz="2000" dirty="0">
                <a:latin typeface="Arial Narrow" panose="020B0606020202030204" pitchFamily="34" charset="0"/>
              </a:rPr>
              <a:t>react with nitrous acid at low temperatures (273-278 K) to form </a:t>
            </a:r>
            <a:r>
              <a:rPr lang="en-US" sz="2000" dirty="0" err="1">
                <a:latin typeface="Arial Narrow" panose="020B0606020202030204" pitchFamily="34" charset="0"/>
              </a:rPr>
              <a:t>diazonium</a:t>
            </a:r>
            <a:r>
              <a:rPr lang="en-US" sz="2000" dirty="0">
                <a:latin typeface="Arial Narrow" panose="020B0606020202030204" pitchFamily="34" charset="0"/>
              </a:rPr>
              <a:t> salts, a very important class of compounds used for synthesis of a variety of aromatic compounds.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3044853"/>
            <a:ext cx="8702388" cy="5290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645"/>
          <a:stretch/>
        </p:blipFill>
        <p:spPr>
          <a:xfrm>
            <a:off x="2590800" y="5029200"/>
            <a:ext cx="7162800" cy="1218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975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338746" y="749960"/>
            <a:ext cx="3699854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 Narrow" panose="020B0606020202030204" pitchFamily="34" charset="0"/>
              </a:rPr>
              <a:t>4. Reaction with nitrous acid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8746" y="155005"/>
            <a:ext cx="5147654" cy="584775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 Narrow" panose="020B0606020202030204" pitchFamily="34" charset="0"/>
                <a:cs typeface="Calibri" pitchFamily="34" charset="0"/>
              </a:rPr>
              <a:t>Chemical Reactions of Amines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33400" y="1273314"/>
            <a:ext cx="11277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buFont typeface="Courier New" panose="02070309020205020404" pitchFamily="49" charset="0"/>
              <a:buChar char="o"/>
              <a:tabLst>
                <a:tab pos="119063" algn="l"/>
                <a:tab pos="228600" algn="l"/>
              </a:tabLst>
            </a:pPr>
            <a:r>
              <a:rPr lang="en-US" sz="2200" dirty="0">
                <a:latin typeface="Arial Narrow" panose="020B0606020202030204" pitchFamily="34" charset="0"/>
                <a:cs typeface="Calibri" pitchFamily="34" charset="0"/>
              </a:rPr>
              <a:t>They are useful in synthesis because the </a:t>
            </a:r>
            <a:r>
              <a:rPr lang="en-US" sz="2200" b="1" dirty="0" err="1">
                <a:solidFill>
                  <a:srgbClr val="00B050"/>
                </a:solidFill>
                <a:latin typeface="Arial Narrow" panose="020B0606020202030204" pitchFamily="34" charset="0"/>
                <a:cs typeface="Calibri" pitchFamily="34" charset="0"/>
              </a:rPr>
              <a:t>diazonio</a:t>
            </a:r>
            <a:r>
              <a:rPr lang="en-US" sz="2200" b="1" dirty="0">
                <a:solidFill>
                  <a:srgbClr val="00B050"/>
                </a:solidFill>
                <a:latin typeface="Arial Narrow" panose="020B0606020202030204" pitchFamily="34" charset="0"/>
                <a:cs typeface="Calibri" pitchFamily="34" charset="0"/>
              </a:rPr>
              <a:t> </a:t>
            </a:r>
            <a:r>
              <a:rPr lang="en-US" sz="2200" b="1" dirty="0" err="1">
                <a:solidFill>
                  <a:srgbClr val="00B050"/>
                </a:solidFill>
                <a:latin typeface="Arial Narrow" panose="020B0606020202030204" pitchFamily="34" charset="0"/>
                <a:cs typeface="Calibri" pitchFamily="34" charset="0"/>
              </a:rPr>
              <a:t>groum</a:t>
            </a:r>
            <a:r>
              <a:rPr lang="en-US" sz="2200" b="1" dirty="0">
                <a:solidFill>
                  <a:srgbClr val="00B050"/>
                </a:solidFill>
                <a:latin typeface="Arial Narrow" panose="020B0606020202030204" pitchFamily="34" charset="0"/>
                <a:cs typeface="Calibri" pitchFamily="34" charset="0"/>
              </a:rPr>
              <a:t> (-N</a:t>
            </a:r>
            <a:r>
              <a:rPr lang="en-US" sz="2200" b="1" baseline="-25000" dirty="0">
                <a:solidFill>
                  <a:srgbClr val="00B050"/>
                </a:solidFill>
                <a:latin typeface="Arial Narrow" panose="020B0606020202030204" pitchFamily="34" charset="0"/>
                <a:cs typeface="Calibri" pitchFamily="34" charset="0"/>
              </a:rPr>
              <a:t>2</a:t>
            </a:r>
            <a:r>
              <a:rPr lang="en-US" sz="2200" b="1" baseline="30000" dirty="0">
                <a:solidFill>
                  <a:srgbClr val="00B050"/>
                </a:solidFill>
                <a:latin typeface="Arial Narrow" panose="020B0606020202030204" pitchFamily="34" charset="0"/>
                <a:cs typeface="Calibri" pitchFamily="34" charset="0"/>
              </a:rPr>
              <a:t>+</a:t>
            </a:r>
            <a:r>
              <a:rPr lang="en-US" sz="2200" b="1" dirty="0">
                <a:solidFill>
                  <a:srgbClr val="00B050"/>
                </a:solidFill>
                <a:latin typeface="Arial Narrow" panose="020B0606020202030204" pitchFamily="34" charset="0"/>
                <a:cs typeface="Calibri" pitchFamily="34" charset="0"/>
              </a:rPr>
              <a:t>) can be replaced by nucleophiles</a:t>
            </a:r>
            <a:r>
              <a:rPr lang="en-US" sz="2200" dirty="0">
                <a:latin typeface="Arial Narrow" panose="020B0606020202030204" pitchFamily="34" charset="0"/>
                <a:cs typeface="Calibri" pitchFamily="34" charset="0"/>
              </a:rPr>
              <a:t>; the other product is nitrogen gas</a:t>
            </a:r>
            <a:r>
              <a:rPr lang="en-US" sz="2000" dirty="0">
                <a:latin typeface="Arial Narrow" panose="020B0606020202030204" pitchFamily="34" charset="0"/>
                <a:cs typeface="Calibri" pitchFamily="34" charset="0"/>
              </a:rPr>
              <a:t>.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 l="8165" t="15260" r="20590" b="1472"/>
          <a:stretch>
            <a:fillRect/>
          </a:stretch>
        </p:blipFill>
        <p:spPr bwMode="auto">
          <a:xfrm>
            <a:off x="2912573" y="1950156"/>
            <a:ext cx="5791200" cy="4604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493363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338746" y="749960"/>
            <a:ext cx="3699854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 Narrow" panose="020B0606020202030204" pitchFamily="34" charset="0"/>
              </a:rPr>
              <a:t>4. Reaction with nitrous acid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8746" y="155005"/>
            <a:ext cx="5147654" cy="584775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 Narrow" panose="020B0606020202030204" pitchFamily="34" charset="0"/>
                <a:cs typeface="Calibri" pitchFamily="34" charset="0"/>
              </a:rPr>
              <a:t>Chemical Reactions of Amines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33400" y="1273314"/>
            <a:ext cx="11277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buFont typeface="Courier New" panose="02070309020205020404" pitchFamily="49" charset="0"/>
              <a:buChar char="o"/>
              <a:tabLst>
                <a:tab pos="119063" algn="l"/>
                <a:tab pos="228600" algn="l"/>
              </a:tabLst>
            </a:pPr>
            <a:r>
              <a:rPr lang="en-US" sz="2400" b="1" i="1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Reactions involving retention of diazo group </a:t>
            </a:r>
            <a:r>
              <a:rPr lang="en-US" sz="2400" b="1" i="1" u="sng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coupling reactions</a:t>
            </a:r>
          </a:p>
        </p:txBody>
      </p:sp>
      <p:sp>
        <p:nvSpPr>
          <p:cNvPr id="6" name="Rectangle 5"/>
          <p:cNvSpPr/>
          <p:nvPr/>
        </p:nvSpPr>
        <p:spPr>
          <a:xfrm>
            <a:off x="2514600" y="1679252"/>
            <a:ext cx="9220200" cy="15520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lnSpc>
                <a:spcPct val="150000"/>
              </a:lnSpc>
              <a:buFont typeface="Courier New" panose="02070309020205020404" pitchFamily="49" charset="0"/>
              <a:buChar char="o"/>
              <a:tabLst>
                <a:tab pos="119063" algn="l"/>
                <a:tab pos="228600" algn="l"/>
              </a:tabLst>
            </a:pPr>
            <a:r>
              <a:rPr lang="en-US" sz="2200" dirty="0">
                <a:latin typeface="Arial Narrow" panose="020B0606020202030204" pitchFamily="34" charset="0"/>
                <a:cs typeface="Calibri" pitchFamily="34" charset="0"/>
              </a:rPr>
              <a:t>Benzene </a:t>
            </a:r>
            <a:r>
              <a:rPr lang="en-US" sz="2200" dirty="0" err="1">
                <a:latin typeface="Arial Narrow" panose="020B0606020202030204" pitchFamily="34" charset="0"/>
                <a:cs typeface="Calibri" pitchFamily="34" charset="0"/>
              </a:rPr>
              <a:t>diazonium</a:t>
            </a:r>
            <a:r>
              <a:rPr lang="en-US" sz="2200" dirty="0">
                <a:latin typeface="Arial Narrow" panose="020B0606020202030204" pitchFamily="34" charset="0"/>
                <a:cs typeface="Calibri" pitchFamily="34" charset="0"/>
              </a:rPr>
              <a:t> chloride </a:t>
            </a:r>
            <a:r>
              <a:rPr lang="en-US" sz="2200" b="1" dirty="0">
                <a:solidFill>
                  <a:srgbClr val="00B050"/>
                </a:solidFill>
                <a:latin typeface="Arial Narrow" panose="020B0606020202030204" pitchFamily="34" charset="0"/>
                <a:cs typeface="Calibri" pitchFamily="34" charset="0"/>
              </a:rPr>
              <a:t>reacts with phenol </a:t>
            </a:r>
            <a:r>
              <a:rPr lang="en-US" sz="2200" dirty="0">
                <a:latin typeface="Arial Narrow" panose="020B0606020202030204" pitchFamily="34" charset="0"/>
                <a:cs typeface="Calibri" pitchFamily="34" charset="0"/>
              </a:rPr>
              <a:t>in which the phenol molecule at its para position is coupled with the </a:t>
            </a:r>
            <a:r>
              <a:rPr lang="en-US" sz="2200" dirty="0" err="1">
                <a:latin typeface="Arial Narrow" panose="020B0606020202030204" pitchFamily="34" charset="0"/>
                <a:cs typeface="Calibri" pitchFamily="34" charset="0"/>
              </a:rPr>
              <a:t>diazonium</a:t>
            </a:r>
            <a:r>
              <a:rPr lang="en-US" sz="2200" dirty="0">
                <a:latin typeface="Arial Narrow" panose="020B0606020202030204" pitchFamily="34" charset="0"/>
                <a:cs typeface="Calibri" pitchFamily="34" charset="0"/>
              </a:rPr>
              <a:t> salt to form </a:t>
            </a:r>
            <a:r>
              <a:rPr lang="en-US" sz="2200" i="1" dirty="0">
                <a:latin typeface="Arial Narrow" panose="020B0606020202030204" pitchFamily="34" charset="0"/>
                <a:cs typeface="Calibri" pitchFamily="34" charset="0"/>
              </a:rPr>
              <a:t>p</a:t>
            </a:r>
            <a:r>
              <a:rPr lang="en-US" sz="2200" dirty="0">
                <a:latin typeface="Arial Narrow" panose="020B0606020202030204" pitchFamily="34" charset="0"/>
                <a:cs typeface="Calibri" pitchFamily="34" charset="0"/>
              </a:rPr>
              <a:t>-</a:t>
            </a:r>
            <a:r>
              <a:rPr lang="en-US" sz="2200" dirty="0" err="1">
                <a:latin typeface="Arial Narrow" panose="020B0606020202030204" pitchFamily="34" charset="0"/>
                <a:cs typeface="Calibri" pitchFamily="34" charset="0"/>
              </a:rPr>
              <a:t>hydroxyazobenzene</a:t>
            </a:r>
            <a:r>
              <a:rPr lang="en-US" sz="2200" dirty="0">
                <a:latin typeface="Arial Narrow" panose="020B0606020202030204" pitchFamily="34" charset="0"/>
                <a:cs typeface="Calibri" pitchFamily="34" charset="0"/>
              </a:rPr>
              <a:t>.</a:t>
            </a:r>
          </a:p>
          <a:p>
            <a:pPr marL="228600" indent="-228600" algn="just">
              <a:lnSpc>
                <a:spcPct val="150000"/>
              </a:lnSpc>
              <a:buFont typeface="Courier New" panose="02070309020205020404" pitchFamily="49" charset="0"/>
              <a:buChar char="o"/>
              <a:tabLst>
                <a:tab pos="119063" algn="l"/>
                <a:tab pos="228600" algn="l"/>
              </a:tabLst>
            </a:pPr>
            <a:r>
              <a:rPr lang="en-US" sz="2200" dirty="0">
                <a:latin typeface="Arial Narrow" panose="020B0606020202030204" pitchFamily="34" charset="0"/>
                <a:cs typeface="Calibri" pitchFamily="34" charset="0"/>
              </a:rPr>
              <a:t>Similarly, the reaction of diazonium salt </a:t>
            </a:r>
            <a:r>
              <a:rPr lang="en-US" sz="2200" b="1" dirty="0">
                <a:solidFill>
                  <a:srgbClr val="00B050"/>
                </a:solidFill>
                <a:latin typeface="Arial Narrow" panose="020B0606020202030204" pitchFamily="34" charset="0"/>
                <a:cs typeface="Calibri" pitchFamily="34" charset="0"/>
              </a:rPr>
              <a:t>with aniline </a:t>
            </a:r>
            <a:r>
              <a:rPr lang="en-US" sz="2200" dirty="0">
                <a:latin typeface="Arial Narrow" panose="020B0606020202030204" pitchFamily="34" charset="0"/>
                <a:cs typeface="Calibri" pitchFamily="34" charset="0"/>
              </a:rPr>
              <a:t>yields </a:t>
            </a:r>
            <a:r>
              <a:rPr lang="en-US" sz="2200" i="1" dirty="0">
                <a:latin typeface="Arial Narrow" panose="020B0606020202030204" pitchFamily="34" charset="0"/>
                <a:cs typeface="Calibri" pitchFamily="34" charset="0"/>
              </a:rPr>
              <a:t>p</a:t>
            </a:r>
            <a:r>
              <a:rPr lang="en-US" sz="2200" dirty="0">
                <a:latin typeface="Arial Narrow" panose="020B0606020202030204" pitchFamily="34" charset="0"/>
                <a:cs typeface="Calibri" pitchFamily="34" charset="0"/>
              </a:rPr>
              <a:t>-</a:t>
            </a:r>
            <a:r>
              <a:rPr lang="en-US" sz="2200" dirty="0" err="1">
                <a:latin typeface="Arial Narrow" panose="020B0606020202030204" pitchFamily="34" charset="0"/>
                <a:cs typeface="Calibri" pitchFamily="34" charset="0"/>
              </a:rPr>
              <a:t>aminoazobenzene</a:t>
            </a:r>
            <a:r>
              <a:rPr lang="en-US" sz="2000" dirty="0">
                <a:latin typeface="Arial Narrow" panose="020B0606020202030204" pitchFamily="34" charset="0"/>
                <a:cs typeface="Calibri" pitchFamily="34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3390900"/>
            <a:ext cx="8305800" cy="236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309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338746" y="749960"/>
            <a:ext cx="3471254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 Narrow" panose="020B0606020202030204" pitchFamily="34" charset="0"/>
              </a:rPr>
              <a:t>5. Electrophilic substitution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8746" y="155005"/>
            <a:ext cx="5147654" cy="584775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 Narrow" panose="020B0606020202030204" pitchFamily="34" charset="0"/>
                <a:cs typeface="Calibri" pitchFamily="34" charset="0"/>
              </a:rPr>
              <a:t>Chemical Reactions of Amines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33400" y="1273314"/>
            <a:ext cx="11277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AutoNum type="alphaLcParenBoth"/>
              <a:tabLst>
                <a:tab pos="119063" algn="l"/>
                <a:tab pos="228600" algn="l"/>
                <a:tab pos="284163" algn="l"/>
              </a:tabLst>
            </a:pPr>
            <a:r>
              <a:rPr lang="en-US" sz="2000" b="1" i="1" dirty="0" err="1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Bromination</a:t>
            </a:r>
            <a:r>
              <a:rPr lang="en-US" sz="2000" b="1" i="1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:</a:t>
            </a:r>
          </a:p>
          <a:p>
            <a:pPr marL="457200" algn="just">
              <a:tabLst>
                <a:tab pos="119063" algn="l"/>
                <a:tab pos="228600" algn="l"/>
                <a:tab pos="284163" algn="l"/>
              </a:tabLst>
            </a:pPr>
            <a:r>
              <a:rPr lang="en-US" sz="2000" dirty="0">
                <a:latin typeface="Arial Narrow" panose="020B0606020202030204" pitchFamily="34" charset="0"/>
                <a:cs typeface="Calibri" pitchFamily="34" charset="0"/>
              </a:rPr>
              <a:t>Aniline reacts with bromine water at room temperature to give a white precipitate of </a:t>
            </a:r>
            <a:r>
              <a:rPr lang="en-US" sz="2000" b="1" dirty="0">
                <a:solidFill>
                  <a:srgbClr val="00B050"/>
                </a:solidFill>
                <a:latin typeface="Arial Narrow" panose="020B0606020202030204" pitchFamily="34" charset="0"/>
                <a:cs typeface="Calibri" pitchFamily="34" charset="0"/>
              </a:rPr>
              <a:t>2,4,6-tribromoaniline</a:t>
            </a:r>
            <a:r>
              <a:rPr lang="en-US" sz="2000" dirty="0">
                <a:latin typeface="Arial Narrow" panose="020B0606020202030204" pitchFamily="34" charset="0"/>
                <a:cs typeface="Calibri" pitchFamily="34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7214" y="2115762"/>
            <a:ext cx="4724400" cy="150790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43200" y="3650943"/>
            <a:ext cx="9220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 Narrow" panose="020B0606020202030204" pitchFamily="34" charset="0"/>
              </a:rPr>
              <a:t>If we have to prepare monosubstituted aniline derivative, how can the activating effect of –NH</a:t>
            </a:r>
            <a:r>
              <a:rPr lang="en-US" baseline="-25000" dirty="0">
                <a:latin typeface="Arial Narrow" panose="020B0606020202030204" pitchFamily="34" charset="0"/>
              </a:rPr>
              <a:t>2</a:t>
            </a:r>
            <a:r>
              <a:rPr lang="en-US" dirty="0">
                <a:latin typeface="Arial Narrow" panose="020B0606020202030204" pitchFamily="34" charset="0"/>
              </a:rPr>
              <a:t> group be controlled ? </a:t>
            </a:r>
            <a:r>
              <a:rPr lang="en-US" i="1" dirty="0">
                <a:solidFill>
                  <a:srgbClr val="0070C0"/>
                </a:solidFill>
                <a:latin typeface="Arial Narrow" panose="020B0606020202030204" pitchFamily="34" charset="0"/>
              </a:rPr>
              <a:t>This can be done by protecting the -NH</a:t>
            </a:r>
            <a:r>
              <a:rPr lang="en-US" i="1" baseline="-25000" dirty="0">
                <a:solidFill>
                  <a:srgbClr val="0070C0"/>
                </a:solidFill>
                <a:latin typeface="Arial Narrow" panose="020B0606020202030204" pitchFamily="34" charset="0"/>
              </a:rPr>
              <a:t>2</a:t>
            </a:r>
            <a:r>
              <a:rPr lang="en-US" i="1" dirty="0">
                <a:solidFill>
                  <a:srgbClr val="0070C0"/>
                </a:solidFill>
                <a:latin typeface="Arial Narrow" panose="020B0606020202030204" pitchFamily="34" charset="0"/>
              </a:rPr>
              <a:t> group by acetylation with acetic anhydride, then carrying out the desired substitution followed by hydrolysis of the substituted amide to the substituted amine.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0" y="4847039"/>
            <a:ext cx="5064832" cy="1777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226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338746" y="749960"/>
            <a:ext cx="3471254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 Narrow" panose="020B0606020202030204" pitchFamily="34" charset="0"/>
              </a:rPr>
              <a:t>5. Electrophilic substitution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8746" y="155005"/>
            <a:ext cx="5147654" cy="584775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 Narrow" panose="020B0606020202030204" pitchFamily="34" charset="0"/>
                <a:cs typeface="Calibri" pitchFamily="34" charset="0"/>
              </a:rPr>
              <a:t>Chemical Reactions of Amines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33400" y="1273314"/>
            <a:ext cx="11277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119063" algn="l"/>
                <a:tab pos="228600" algn="l"/>
                <a:tab pos="284163" algn="l"/>
              </a:tabLst>
            </a:pPr>
            <a:r>
              <a:rPr lang="en-US" sz="2000" b="1" i="1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(b) Nitration:</a:t>
            </a:r>
          </a:p>
          <a:p>
            <a:pPr marL="347663" algn="just">
              <a:tabLst>
                <a:tab pos="119063" algn="l"/>
                <a:tab pos="284163" algn="l"/>
                <a:tab pos="347663" algn="l"/>
              </a:tabLst>
            </a:pPr>
            <a:r>
              <a:rPr lang="en-US" sz="2000" dirty="0">
                <a:latin typeface="Arial Narrow" panose="020B0606020202030204" pitchFamily="34" charset="0"/>
                <a:cs typeface="Calibri" pitchFamily="34" charset="0"/>
              </a:rPr>
              <a:t>In the strongly acidic medium, aniline is protonated to form the </a:t>
            </a:r>
            <a:r>
              <a:rPr lang="en-US" sz="2000" dirty="0" err="1">
                <a:latin typeface="Arial Narrow" panose="020B0606020202030204" pitchFamily="34" charset="0"/>
                <a:cs typeface="Calibri" pitchFamily="34" charset="0"/>
              </a:rPr>
              <a:t>anilinium</a:t>
            </a:r>
            <a:r>
              <a:rPr lang="en-US" sz="2000" dirty="0">
                <a:latin typeface="Arial Narrow" panose="020B0606020202030204" pitchFamily="34" charset="0"/>
                <a:cs typeface="Calibri" pitchFamily="34" charset="0"/>
              </a:rPr>
              <a:t> ion which is meta directing. </a:t>
            </a:r>
          </a:p>
          <a:p>
            <a:pPr marL="347663" algn="just">
              <a:tabLst>
                <a:tab pos="119063" algn="l"/>
                <a:tab pos="284163" algn="l"/>
                <a:tab pos="347663" algn="l"/>
              </a:tabLst>
            </a:pPr>
            <a:r>
              <a:rPr lang="en-US" sz="2000" dirty="0">
                <a:latin typeface="Arial Narrow" panose="020B0606020202030204" pitchFamily="34" charset="0"/>
                <a:cs typeface="Calibri" pitchFamily="34" charset="0"/>
              </a:rPr>
              <a:t>That is why besides the </a:t>
            </a:r>
            <a:r>
              <a:rPr lang="en-US" sz="2000" dirty="0" err="1">
                <a:latin typeface="Arial Narrow" panose="020B0606020202030204" pitchFamily="34" charset="0"/>
                <a:cs typeface="Calibri" pitchFamily="34" charset="0"/>
              </a:rPr>
              <a:t>ortho</a:t>
            </a:r>
            <a:r>
              <a:rPr lang="en-US" sz="2000" dirty="0">
                <a:latin typeface="Arial Narrow" panose="020B0606020202030204" pitchFamily="34" charset="0"/>
                <a:cs typeface="Calibri" pitchFamily="34" charset="0"/>
              </a:rPr>
              <a:t> and para derivatives, significant amount of meta derivative is also formed.</a:t>
            </a:r>
          </a:p>
        </p:txBody>
      </p:sp>
      <p:sp>
        <p:nvSpPr>
          <p:cNvPr id="3" name="Rectangle 2"/>
          <p:cNvSpPr/>
          <p:nvPr/>
        </p:nvSpPr>
        <p:spPr>
          <a:xfrm>
            <a:off x="838200" y="4267200"/>
            <a:ext cx="10591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latin typeface="Arial Narrow" panose="020B0606020202030204" pitchFamily="34" charset="0"/>
              </a:rPr>
              <a:t>However, by </a:t>
            </a:r>
            <a:r>
              <a:rPr lang="en-US" sz="2000" b="1" dirty="0">
                <a:solidFill>
                  <a:srgbClr val="00B050"/>
                </a:solidFill>
                <a:latin typeface="Arial Narrow" panose="020B0606020202030204" pitchFamily="34" charset="0"/>
              </a:rPr>
              <a:t>protecting the –NH</a:t>
            </a:r>
            <a:r>
              <a:rPr lang="en-US" sz="2000" b="1" baseline="-25000" dirty="0">
                <a:solidFill>
                  <a:srgbClr val="00B050"/>
                </a:solidFill>
                <a:latin typeface="Arial Narrow" panose="020B0606020202030204" pitchFamily="34" charset="0"/>
              </a:rPr>
              <a:t>2</a:t>
            </a:r>
            <a:r>
              <a:rPr lang="en-US" sz="2000" b="1" dirty="0">
                <a:solidFill>
                  <a:srgbClr val="00B050"/>
                </a:solidFill>
                <a:latin typeface="Arial Narrow" panose="020B0606020202030204" pitchFamily="34" charset="0"/>
              </a:rPr>
              <a:t> group by acetylation reaction </a:t>
            </a:r>
            <a:r>
              <a:rPr lang="en-US" sz="2000" dirty="0">
                <a:latin typeface="Arial Narrow" panose="020B0606020202030204" pitchFamily="34" charset="0"/>
              </a:rPr>
              <a:t>with acetic anhydride, the nitration reaction can be controlled and the p-nitro derivative can be obtained as the major product.</a:t>
            </a:r>
            <a:endParaRPr lang="en-US" sz="2000" i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2350666"/>
            <a:ext cx="5882878" cy="17315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5160067"/>
            <a:ext cx="6071121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742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338746" y="749960"/>
            <a:ext cx="3471254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 Narrow" panose="020B0606020202030204" pitchFamily="34" charset="0"/>
              </a:rPr>
              <a:t>5. Electrophilic substitution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8746" y="155005"/>
            <a:ext cx="5147654" cy="584775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 Narrow" panose="020B0606020202030204" pitchFamily="34" charset="0"/>
                <a:cs typeface="Calibri" pitchFamily="34" charset="0"/>
              </a:rPr>
              <a:t>Chemical Reactions of Amines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33400" y="1273314"/>
            <a:ext cx="11277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119063" algn="l"/>
                <a:tab pos="228600" algn="l"/>
                <a:tab pos="284163" algn="l"/>
              </a:tabLst>
            </a:pPr>
            <a:r>
              <a:rPr lang="en-US" sz="2000" b="1" i="1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(c) </a:t>
            </a:r>
            <a:r>
              <a:rPr lang="en-US" sz="2000" b="1" i="1" dirty="0" err="1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Sulphonation</a:t>
            </a:r>
            <a:r>
              <a:rPr lang="en-US" sz="2000" b="1" i="1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:</a:t>
            </a:r>
          </a:p>
          <a:p>
            <a:pPr marL="347663" algn="just">
              <a:tabLst>
                <a:tab pos="119063" algn="l"/>
                <a:tab pos="284163" algn="l"/>
                <a:tab pos="347663" algn="l"/>
              </a:tabLst>
            </a:pPr>
            <a:r>
              <a:rPr lang="en-US" sz="2000" dirty="0">
                <a:latin typeface="Arial Narrow" panose="020B0606020202030204" pitchFamily="34" charset="0"/>
                <a:cs typeface="Calibri" pitchFamily="34" charset="0"/>
              </a:rPr>
              <a:t>Aniline reacts with concentrated </a:t>
            </a:r>
            <a:r>
              <a:rPr lang="en-US" sz="2000" dirty="0" err="1">
                <a:latin typeface="Arial Narrow" panose="020B0606020202030204" pitchFamily="34" charset="0"/>
                <a:cs typeface="Calibri" pitchFamily="34" charset="0"/>
              </a:rPr>
              <a:t>sulphuric</a:t>
            </a:r>
            <a:r>
              <a:rPr lang="en-US" sz="2000" dirty="0">
                <a:latin typeface="Arial Narrow" panose="020B0606020202030204" pitchFamily="34" charset="0"/>
                <a:cs typeface="Calibri" pitchFamily="34" charset="0"/>
              </a:rPr>
              <a:t> acid to form </a:t>
            </a:r>
            <a:r>
              <a:rPr lang="en-US" sz="2000" dirty="0" err="1">
                <a:latin typeface="Arial Narrow" panose="020B0606020202030204" pitchFamily="34" charset="0"/>
                <a:cs typeface="Calibri" pitchFamily="34" charset="0"/>
              </a:rPr>
              <a:t>anilinium</a:t>
            </a:r>
            <a:r>
              <a:rPr lang="en-US" sz="2000" dirty="0">
                <a:latin typeface="Arial Narrow" panose="020B0606020202030204" pitchFamily="34" charset="0"/>
                <a:cs typeface="Calibri" pitchFamily="34" charset="0"/>
              </a:rPr>
              <a:t> </a:t>
            </a:r>
            <a:r>
              <a:rPr lang="en-US" sz="2000" dirty="0" err="1">
                <a:latin typeface="Arial Narrow" panose="020B0606020202030204" pitchFamily="34" charset="0"/>
                <a:cs typeface="Calibri" pitchFamily="34" charset="0"/>
              </a:rPr>
              <a:t>hydrogensulphate</a:t>
            </a:r>
            <a:r>
              <a:rPr lang="en-US" sz="2000" dirty="0">
                <a:latin typeface="Arial Narrow" panose="020B0606020202030204" pitchFamily="34" charset="0"/>
                <a:cs typeface="Calibri" pitchFamily="34" charset="0"/>
              </a:rPr>
              <a:t> which on heating with </a:t>
            </a:r>
            <a:r>
              <a:rPr lang="en-US" sz="2000" dirty="0" err="1">
                <a:latin typeface="Arial Narrow" panose="020B0606020202030204" pitchFamily="34" charset="0"/>
                <a:cs typeface="Calibri" pitchFamily="34" charset="0"/>
              </a:rPr>
              <a:t>sulphuric</a:t>
            </a:r>
            <a:r>
              <a:rPr lang="en-US" sz="2000" dirty="0">
                <a:latin typeface="Arial Narrow" panose="020B0606020202030204" pitchFamily="34" charset="0"/>
                <a:cs typeface="Calibri" pitchFamily="34" charset="0"/>
              </a:rPr>
              <a:t> acid at 453-473K produces </a:t>
            </a:r>
            <a:r>
              <a:rPr lang="en-US" sz="2000" i="1" dirty="0">
                <a:latin typeface="Arial Narrow" panose="020B0606020202030204" pitchFamily="34" charset="0"/>
                <a:cs typeface="Calibri" pitchFamily="34" charset="0"/>
              </a:rPr>
              <a:t>p</a:t>
            </a:r>
            <a:r>
              <a:rPr lang="en-US" sz="2000" dirty="0">
                <a:latin typeface="Arial Narrow" panose="020B0606020202030204" pitchFamily="34" charset="0"/>
                <a:cs typeface="Calibri" pitchFamily="34" charset="0"/>
              </a:rPr>
              <a:t>-</a:t>
            </a:r>
            <a:r>
              <a:rPr lang="en-US" sz="2000" dirty="0" err="1">
                <a:latin typeface="Arial Narrow" panose="020B0606020202030204" pitchFamily="34" charset="0"/>
                <a:cs typeface="Calibri" pitchFamily="34" charset="0"/>
              </a:rPr>
              <a:t>aminobenzene</a:t>
            </a:r>
            <a:r>
              <a:rPr lang="en-US" sz="2000" dirty="0">
                <a:latin typeface="Arial Narrow" panose="020B0606020202030204" pitchFamily="34" charset="0"/>
                <a:cs typeface="Calibri" pitchFamily="34" charset="0"/>
              </a:rPr>
              <a:t> </a:t>
            </a:r>
            <a:r>
              <a:rPr lang="en-US" sz="2000" dirty="0" err="1">
                <a:latin typeface="Arial Narrow" panose="020B0606020202030204" pitchFamily="34" charset="0"/>
                <a:cs typeface="Calibri" pitchFamily="34" charset="0"/>
              </a:rPr>
              <a:t>sulphonic</a:t>
            </a:r>
            <a:r>
              <a:rPr lang="en-US" sz="2000" dirty="0">
                <a:latin typeface="Arial Narrow" panose="020B0606020202030204" pitchFamily="34" charset="0"/>
                <a:cs typeface="Calibri" pitchFamily="34" charset="0"/>
              </a:rPr>
              <a:t> acid, commonly known as </a:t>
            </a:r>
            <a:r>
              <a:rPr lang="en-US" sz="2000" dirty="0" err="1">
                <a:latin typeface="Arial Narrow" panose="020B0606020202030204" pitchFamily="34" charset="0"/>
                <a:cs typeface="Calibri" pitchFamily="34" charset="0"/>
              </a:rPr>
              <a:t>sulphanilic</a:t>
            </a:r>
            <a:r>
              <a:rPr lang="en-US" sz="2000" dirty="0">
                <a:latin typeface="Arial Narrow" panose="020B0606020202030204" pitchFamily="34" charset="0"/>
                <a:cs typeface="Calibri" pitchFamily="34" charset="0"/>
              </a:rPr>
              <a:t> acid.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2514600"/>
            <a:ext cx="6503188" cy="20574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33400" y="5004137"/>
            <a:ext cx="11277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119063" algn="l"/>
                <a:tab pos="228600" algn="l"/>
                <a:tab pos="284163" algn="l"/>
              </a:tabLst>
            </a:pPr>
            <a:r>
              <a:rPr lang="en-US" sz="2000" b="1" i="1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(d) </a:t>
            </a:r>
            <a:r>
              <a:rPr lang="en-US" sz="2000" b="1" i="1" dirty="0" err="1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Friedel</a:t>
            </a:r>
            <a:r>
              <a:rPr lang="en-US" sz="2000" b="1" i="1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-Crafts reaction (alkylation and acetylation):</a:t>
            </a:r>
          </a:p>
          <a:p>
            <a:pPr marL="347663" algn="just">
              <a:tabLst>
                <a:tab pos="119063" algn="l"/>
                <a:tab pos="284163" algn="l"/>
                <a:tab pos="347663" algn="l"/>
              </a:tabLst>
            </a:pPr>
            <a:r>
              <a:rPr lang="en-US" sz="2000" dirty="0">
                <a:latin typeface="Arial Narrow" panose="020B0606020202030204" pitchFamily="34" charset="0"/>
                <a:cs typeface="Calibri" pitchFamily="34" charset="0"/>
              </a:rPr>
              <a:t>Aniline does not undergo </a:t>
            </a:r>
            <a:r>
              <a:rPr lang="en-US" sz="2000" dirty="0" err="1">
                <a:latin typeface="Arial Narrow" panose="020B0606020202030204" pitchFamily="34" charset="0"/>
                <a:cs typeface="Calibri" pitchFamily="34" charset="0"/>
              </a:rPr>
              <a:t>Friedel</a:t>
            </a:r>
            <a:r>
              <a:rPr lang="en-US" sz="2000" dirty="0">
                <a:latin typeface="Arial Narrow" panose="020B0606020202030204" pitchFamily="34" charset="0"/>
                <a:cs typeface="Calibri" pitchFamily="34" charset="0"/>
              </a:rPr>
              <a:t>-Crafts reaction (alkylation and acetylation) due to salt formation with </a:t>
            </a:r>
            <a:r>
              <a:rPr lang="en-US" sz="2000" dirty="0" err="1">
                <a:latin typeface="Arial Narrow" panose="020B0606020202030204" pitchFamily="34" charset="0"/>
                <a:cs typeface="Calibri" pitchFamily="34" charset="0"/>
              </a:rPr>
              <a:t>aluminium</a:t>
            </a:r>
            <a:r>
              <a:rPr lang="en-US" sz="2000" dirty="0">
                <a:latin typeface="Arial Narrow" panose="020B0606020202030204" pitchFamily="34" charset="0"/>
                <a:cs typeface="Calibri" pitchFamily="34" charset="0"/>
              </a:rPr>
              <a:t> chloride, the Lewis acid, which is used as a catalyst.</a:t>
            </a:r>
          </a:p>
        </p:txBody>
      </p:sp>
    </p:spTree>
    <p:extLst>
      <p:ext uri="{BB962C8B-B14F-4D97-AF65-F5344CB8AC3E}">
        <p14:creationId xmlns:p14="http://schemas.microsoft.com/office/powerpoint/2010/main" val="1083937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38746" y="155005"/>
            <a:ext cx="5147654" cy="584775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 Narrow" panose="020B0606020202030204" pitchFamily="34" charset="0"/>
                <a:cs typeface="Calibri" pitchFamily="34" charset="0"/>
              </a:rPr>
              <a:t>Chemical Reactions of Amines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295400"/>
            <a:ext cx="9648202" cy="441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612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38746" y="155005"/>
            <a:ext cx="5147654" cy="584775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 Narrow" panose="020B0606020202030204" pitchFamily="34" charset="0"/>
                <a:cs typeface="Calibri" pitchFamily="34" charset="0"/>
              </a:rPr>
              <a:t>Chemical Reactions of Amines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838200"/>
            <a:ext cx="8720401" cy="4246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800" y="5188716"/>
            <a:ext cx="5211601" cy="1460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6102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38746" y="155005"/>
            <a:ext cx="2861654" cy="584775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 Narrow" panose="020B0606020202030204" pitchFamily="34" charset="0"/>
                <a:cs typeface="Calibri" pitchFamily="34" charset="0"/>
              </a:rPr>
              <a:t>Uses of Amines</a:t>
            </a:r>
          </a:p>
        </p:txBody>
      </p:sp>
      <p:sp>
        <p:nvSpPr>
          <p:cNvPr id="2" name="Rectangle 1"/>
          <p:cNvSpPr/>
          <p:nvPr/>
        </p:nvSpPr>
        <p:spPr>
          <a:xfrm>
            <a:off x="338746" y="838200"/>
            <a:ext cx="11167454" cy="40913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200" i="1" dirty="0">
                <a:latin typeface="Arial Narrow" panose="020B0606020202030204" pitchFamily="34" charset="0"/>
              </a:rPr>
              <a:t>In nature, they occur among proteins, vitamins, alkaloids and hormones. </a:t>
            </a:r>
          </a:p>
          <a:p>
            <a:pPr marL="342900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200" i="1" dirty="0">
                <a:latin typeface="Arial Narrow" panose="020B0606020202030204" pitchFamily="34" charset="0"/>
              </a:rPr>
              <a:t>Synthetic examples include polymers, dyestuffs and drugs. </a:t>
            </a:r>
          </a:p>
          <a:p>
            <a:pPr marL="342900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200" i="1" dirty="0">
                <a:latin typeface="Arial Narrow" panose="020B0606020202030204" pitchFamily="34" charset="0"/>
              </a:rPr>
              <a:t>Two biologically active compounds, namely adrenaline and ephedrine, both containing secondary amino group, are used to increase blood pressure. </a:t>
            </a:r>
          </a:p>
          <a:p>
            <a:pPr marL="342900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200" i="1" dirty="0">
                <a:latin typeface="Arial Narrow" panose="020B0606020202030204" pitchFamily="34" charset="0"/>
              </a:rPr>
              <a:t>Novocain, a synthetic amino compound, is used as an anesthetic in dentistry. </a:t>
            </a:r>
          </a:p>
          <a:p>
            <a:pPr marL="342900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200" i="1" dirty="0">
                <a:latin typeface="Arial Narrow" panose="020B0606020202030204" pitchFamily="34" charset="0"/>
              </a:rPr>
              <a:t>Benadryl, a well known antihistaminic drug also contains tertiary amino group. </a:t>
            </a:r>
          </a:p>
          <a:p>
            <a:pPr marL="342900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200" i="1" dirty="0">
                <a:latin typeface="Arial Narrow" panose="020B0606020202030204" pitchFamily="34" charset="0"/>
              </a:rPr>
              <a:t>Quaternary ammonium salts are used as surfactants.</a:t>
            </a:r>
          </a:p>
          <a:p>
            <a:pPr marL="342900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200" i="1" dirty="0" err="1">
                <a:latin typeface="Arial Narrow" panose="020B0606020202030204" pitchFamily="34" charset="0"/>
              </a:rPr>
              <a:t>Diazonium</a:t>
            </a:r>
            <a:r>
              <a:rPr lang="en-US" sz="2200" i="1" dirty="0">
                <a:latin typeface="Arial Narrow" panose="020B0606020202030204" pitchFamily="34" charset="0"/>
              </a:rPr>
              <a:t> salts are intermediates in the preparation of a variety of aromatic compounds including dyes</a:t>
            </a:r>
            <a:r>
              <a:rPr lang="en-US" sz="2000" i="1" dirty="0">
                <a:latin typeface="Arial Narrow" panose="020B0606020202030204" pitchFamily="34" charset="0"/>
              </a:rPr>
              <a:t>.</a:t>
            </a:r>
            <a:endParaRPr lang="en-US" sz="20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030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38746" y="773897"/>
            <a:ext cx="11472254" cy="9574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b="1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Amines</a:t>
            </a:r>
            <a:r>
              <a:rPr lang="en-US" sz="2000" dirty="0">
                <a:latin typeface="Arial Narrow" panose="020B0606020202030204" pitchFamily="34" charset="0"/>
                <a:cs typeface="Calibri" pitchFamily="34" charset="0"/>
              </a:rPr>
              <a:t> are classified as </a:t>
            </a:r>
            <a:r>
              <a:rPr lang="en-US" sz="2000" i="1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primary (1</a:t>
            </a:r>
            <a:r>
              <a:rPr lang="en-US" sz="2000" i="1" baseline="30000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o</a:t>
            </a:r>
            <a:r>
              <a:rPr lang="en-US" sz="2000" i="1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)</a:t>
            </a:r>
            <a:r>
              <a:rPr lang="en-US" sz="2000" dirty="0">
                <a:latin typeface="Arial Narrow" panose="020B0606020202030204" pitchFamily="34" charset="0"/>
                <a:cs typeface="Calibri" pitchFamily="34" charset="0"/>
              </a:rPr>
              <a:t>, </a:t>
            </a:r>
            <a:r>
              <a:rPr lang="en-US" sz="2000" i="1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secondary (2</a:t>
            </a:r>
            <a:r>
              <a:rPr lang="en-US" sz="2000" i="1" baseline="30000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o</a:t>
            </a:r>
            <a:r>
              <a:rPr lang="en-US" sz="2000" i="1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) </a:t>
            </a:r>
            <a:r>
              <a:rPr lang="en-US" sz="2000" dirty="0">
                <a:latin typeface="Arial Narrow" panose="020B0606020202030204" pitchFamily="34" charset="0"/>
                <a:cs typeface="Calibri" pitchFamily="34" charset="0"/>
              </a:rPr>
              <a:t>and </a:t>
            </a:r>
            <a:r>
              <a:rPr lang="en-US" sz="2000" i="1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tertiary (3</a:t>
            </a:r>
            <a:r>
              <a:rPr lang="en-US" sz="2000" i="1" baseline="30000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o</a:t>
            </a:r>
            <a:r>
              <a:rPr lang="en-US" sz="2000" i="1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) </a:t>
            </a:r>
            <a:r>
              <a:rPr lang="en-US" sz="2000" dirty="0">
                <a:latin typeface="Arial Narrow" panose="020B0606020202030204" pitchFamily="34" charset="0"/>
                <a:cs typeface="Calibri" pitchFamily="34" charset="0"/>
              </a:rPr>
              <a:t>depending upon the number of hydrogen atoms replaced by alkyl or aryl groups in ammonia molecule.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8746" y="155005"/>
            <a:ext cx="6366854" cy="584775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 Narrow" panose="020B0606020202030204" pitchFamily="34" charset="0"/>
                <a:cs typeface="Calibri" pitchFamily="34" charset="0"/>
              </a:rPr>
              <a:t>Structure and Classification of Amines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5947" b="285"/>
          <a:stretch/>
        </p:blipFill>
        <p:spPr>
          <a:xfrm>
            <a:off x="3276600" y="1828800"/>
            <a:ext cx="5257800" cy="1189264"/>
          </a:xfrm>
          <a:prstGeom prst="rect">
            <a:avLst/>
          </a:prstGeom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3879" r="-1416" b="3794"/>
          <a:stretch/>
        </p:blipFill>
        <p:spPr bwMode="auto">
          <a:xfrm>
            <a:off x="4586056" y="4657606"/>
            <a:ext cx="3200400" cy="1447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948346" y="3659088"/>
            <a:ext cx="1002445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b="1" i="1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t</a:t>
            </a:r>
            <a:r>
              <a:rPr lang="en-US" sz="2000" b="1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-butyl alcohol </a:t>
            </a:r>
            <a:r>
              <a:rPr lang="en-US" sz="2000" dirty="0">
                <a:latin typeface="Arial Narrow" panose="020B0606020202030204" pitchFamily="34" charset="0"/>
                <a:cs typeface="Calibri" pitchFamily="34" charset="0"/>
              </a:rPr>
              <a:t>is a</a:t>
            </a:r>
            <a:r>
              <a:rPr lang="en-US" sz="2000" b="1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 tertiary alcohol </a:t>
            </a:r>
            <a:r>
              <a:rPr lang="en-US" sz="2000" dirty="0">
                <a:latin typeface="Arial Narrow" panose="020B0606020202030204" pitchFamily="34" charset="0"/>
                <a:cs typeface="Calibri" pitchFamily="34" charset="0"/>
              </a:rPr>
              <a:t>(because three carbons are attached to the </a:t>
            </a:r>
            <a:r>
              <a:rPr lang="en-US" sz="2000" dirty="0" err="1">
                <a:latin typeface="Arial Narrow" panose="020B0606020202030204" pitchFamily="34" charset="0"/>
                <a:cs typeface="Calibri" pitchFamily="34" charset="0"/>
              </a:rPr>
              <a:t>carbinol</a:t>
            </a:r>
            <a:r>
              <a:rPr lang="en-US" sz="2000" dirty="0">
                <a:latin typeface="Arial Narrow" panose="020B0606020202030204" pitchFamily="34" charset="0"/>
                <a:cs typeface="Calibri" pitchFamily="34" charset="0"/>
              </a:rPr>
              <a:t> carbon),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42250" y="4058003"/>
            <a:ext cx="1003055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b="1" i="1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t</a:t>
            </a:r>
            <a:r>
              <a:rPr lang="en-US" sz="2000" b="1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-butyl amine </a:t>
            </a:r>
            <a:r>
              <a:rPr lang="en-US" sz="2000" dirty="0">
                <a:latin typeface="Arial Narrow" panose="020B0606020202030204" pitchFamily="34" charset="0"/>
                <a:cs typeface="Calibri" pitchFamily="34" charset="0"/>
              </a:rPr>
              <a:t>is a</a:t>
            </a:r>
            <a:r>
              <a:rPr lang="en-US" sz="2000" b="1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 primary alcohol </a:t>
            </a:r>
            <a:r>
              <a:rPr lang="en-US" sz="2000" dirty="0">
                <a:latin typeface="Arial Narrow" panose="020B0606020202030204" pitchFamily="34" charset="0"/>
                <a:cs typeface="Calibri" pitchFamily="34" charset="0"/>
              </a:rPr>
              <a:t>(because only one carbon is attached directly to the nitrogen atom),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57200" y="3200400"/>
            <a:ext cx="838200" cy="495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u="sng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NOTE</a:t>
            </a:r>
          </a:p>
        </p:txBody>
      </p:sp>
    </p:spTree>
    <p:extLst>
      <p:ext uri="{BB962C8B-B14F-4D97-AF65-F5344CB8AC3E}">
        <p14:creationId xmlns:p14="http://schemas.microsoft.com/office/powerpoint/2010/main" val="3918214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38746" y="155005"/>
            <a:ext cx="4157054" cy="584775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 Narrow" panose="020B0606020202030204" pitchFamily="34" charset="0"/>
                <a:cs typeface="Calibri" pitchFamily="34" charset="0"/>
              </a:rPr>
              <a:t>Nomenclature of Amines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338746" y="762000"/>
            <a:ext cx="25568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A) Common names</a:t>
            </a: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685800" y="1143000"/>
            <a:ext cx="11071225" cy="1684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marL="228600" indent="-2286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Arial Narrow" panose="020B0606020202030204" pitchFamily="34" charset="0"/>
              </a:rPr>
              <a:t>An </a:t>
            </a:r>
            <a:r>
              <a:rPr lang="en-US" altLang="en-US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aliphatic amine </a:t>
            </a:r>
            <a:r>
              <a:rPr lang="en-US" altLang="en-US" sz="2400" dirty="0">
                <a:latin typeface="Arial Narrow" panose="020B0606020202030204" pitchFamily="34" charset="0"/>
              </a:rPr>
              <a:t>is named by prefixing alkyl group to amine, i.e., </a:t>
            </a:r>
            <a:r>
              <a:rPr lang="en-US" altLang="en-US" sz="2400" b="1" i="1" dirty="0" err="1">
                <a:solidFill>
                  <a:srgbClr val="FF0000"/>
                </a:solidFill>
                <a:latin typeface="Arial Narrow" panose="020B0606020202030204" pitchFamily="34" charset="0"/>
              </a:rPr>
              <a:t>alkylamine</a:t>
            </a:r>
            <a:r>
              <a:rPr lang="en-US" altLang="en-US" sz="2400" dirty="0">
                <a:latin typeface="Arial Narrow" panose="020B0606020202030204" pitchFamily="34" charset="0"/>
              </a:rPr>
              <a:t> as one word. </a:t>
            </a:r>
          </a:p>
          <a:p>
            <a:pPr marL="228600" indent="-2286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Arial Narrow" panose="020B0606020202030204" pitchFamily="34" charset="0"/>
              </a:rPr>
              <a:t>In </a:t>
            </a:r>
            <a:r>
              <a:rPr lang="en-US" altLang="en-US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secondary and tertiary amines</a:t>
            </a:r>
            <a:r>
              <a:rPr lang="en-US" altLang="en-US" sz="2400" dirty="0">
                <a:latin typeface="Arial Narrow" panose="020B0606020202030204" pitchFamily="34" charset="0"/>
              </a:rPr>
              <a:t>, when two or more groups are the same, the prefix di or tri is appended before the name of alkyl group.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2340" t="4235" r="2907"/>
          <a:stretch/>
        </p:blipFill>
        <p:spPr bwMode="auto">
          <a:xfrm>
            <a:off x="352856" y="3657600"/>
            <a:ext cx="6684611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3" cstate="print"/>
          <a:srcRect l="3879" r="1081" b="11111"/>
          <a:stretch/>
        </p:blipFill>
        <p:spPr bwMode="auto">
          <a:xfrm>
            <a:off x="7467599" y="3276600"/>
            <a:ext cx="4433887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77818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2"/>
          <p:cNvSpPr>
            <a:spLocks noChangeArrowheads="1"/>
          </p:cNvSpPr>
          <p:nvPr/>
        </p:nvSpPr>
        <p:spPr bwMode="auto">
          <a:xfrm>
            <a:off x="609600" y="1143000"/>
            <a:ext cx="11164887" cy="957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marL="228600" indent="-2286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altLang="en-US" sz="2000" dirty="0">
                <a:latin typeface="Arial Narrow" panose="020B0606020202030204" pitchFamily="34" charset="0"/>
              </a:rPr>
              <a:t>Amines are named as “</a:t>
            </a:r>
            <a:r>
              <a:rPr lang="en-US" altLang="en-US" sz="2000" b="1" dirty="0" err="1">
                <a:solidFill>
                  <a:srgbClr val="FF0000"/>
                </a:solidFill>
                <a:latin typeface="Arial Narrow" panose="020B0606020202030204" pitchFamily="34" charset="0"/>
              </a:rPr>
              <a:t>alkanamine</a:t>
            </a:r>
            <a:r>
              <a:rPr lang="en-US" altLang="en-US" sz="2000" dirty="0">
                <a:latin typeface="Arial Narrow" panose="020B0606020202030204" pitchFamily="34" charset="0"/>
              </a:rPr>
              <a:t>”, derived by replacement of ‘e’ of alkane by the word amine. </a:t>
            </a:r>
          </a:p>
          <a:p>
            <a:pPr marL="228600" indent="-2286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altLang="en-US" sz="2000" dirty="0">
                <a:latin typeface="Arial Narrow" panose="020B0606020202030204" pitchFamily="34" charset="0"/>
              </a:rPr>
              <a:t>For example, CH</a:t>
            </a:r>
            <a:r>
              <a:rPr lang="en-US" altLang="en-US" sz="2000" baseline="-25000" dirty="0">
                <a:latin typeface="Arial Narrow" panose="020B0606020202030204" pitchFamily="34" charset="0"/>
              </a:rPr>
              <a:t>3</a:t>
            </a:r>
            <a:r>
              <a:rPr lang="en-US" altLang="en-US" sz="2000" dirty="0">
                <a:latin typeface="Arial Narrow" panose="020B0606020202030204" pitchFamily="34" charset="0"/>
              </a:rPr>
              <a:t>NH</a:t>
            </a:r>
            <a:r>
              <a:rPr lang="en-US" altLang="en-US" sz="2000" baseline="-25000" dirty="0">
                <a:latin typeface="Arial Narrow" panose="020B0606020202030204" pitchFamily="34" charset="0"/>
              </a:rPr>
              <a:t>2</a:t>
            </a:r>
            <a:r>
              <a:rPr lang="en-US" altLang="en-US" sz="2000" dirty="0">
                <a:latin typeface="Arial Narrow" panose="020B0606020202030204" pitchFamily="34" charset="0"/>
              </a:rPr>
              <a:t> is named as </a:t>
            </a:r>
            <a:r>
              <a:rPr lang="en-US" altLang="en-US" sz="2000" dirty="0" err="1">
                <a:latin typeface="Arial Narrow" panose="020B0606020202030204" pitchFamily="34" charset="0"/>
              </a:rPr>
              <a:t>methanamine</a:t>
            </a:r>
            <a:r>
              <a:rPr lang="en-US" altLang="en-US" sz="2000" dirty="0">
                <a:latin typeface="Arial Narrow" panose="020B0606020202030204" pitchFamily="34" charset="0"/>
              </a:rPr>
              <a:t>.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38746" y="784451"/>
            <a:ext cx="25568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B) IUPAC System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38746" y="155005"/>
            <a:ext cx="4157054" cy="584775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 Narrow" panose="020B0606020202030204" pitchFamily="34" charset="0"/>
                <a:cs typeface="Calibri" pitchFamily="34" charset="0"/>
              </a:rPr>
              <a:t>Nomenclature of Amines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/>
          <a:srcRect l="14470" t="42195" r="13934" b="5913"/>
          <a:stretch>
            <a:fillRect/>
          </a:stretch>
        </p:blipFill>
        <p:spPr bwMode="auto">
          <a:xfrm>
            <a:off x="3667011" y="2130922"/>
            <a:ext cx="5050062" cy="956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609599" y="3200400"/>
            <a:ext cx="1116488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marL="228600" indent="-2286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altLang="en-US" sz="2000" dirty="0">
                <a:latin typeface="Arial Narrow" panose="020B0606020202030204" pitchFamily="34" charset="0"/>
              </a:rPr>
              <a:t>The amino group, -NH</a:t>
            </a:r>
            <a:r>
              <a:rPr lang="en-US" altLang="en-US" sz="2000" baseline="-25000" dirty="0">
                <a:latin typeface="Arial Narrow" panose="020B0606020202030204" pitchFamily="34" charset="0"/>
              </a:rPr>
              <a:t>2</a:t>
            </a:r>
            <a:r>
              <a:rPr lang="en-US" altLang="en-US" sz="2000" dirty="0">
                <a:latin typeface="Arial Narrow" panose="020B0606020202030204" pitchFamily="34" charset="0"/>
              </a:rPr>
              <a:t>, is named as a </a:t>
            </a:r>
            <a:r>
              <a:rPr lang="en-US" altLang="en-US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substituent</a:t>
            </a:r>
            <a:r>
              <a:rPr lang="en-US" altLang="en-US" sz="2000" dirty="0">
                <a:latin typeface="Arial Narrow" panose="020B0606020202030204" pitchFamily="34" charset="0"/>
              </a:rPr>
              <a:t>.</a:t>
            </a: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 cstate="print"/>
          <a:srcRect l="16002" t="36768" r="43385" b="4646"/>
          <a:stretch>
            <a:fillRect/>
          </a:stretch>
        </p:blipFill>
        <p:spPr bwMode="auto">
          <a:xfrm>
            <a:off x="4495800" y="3757183"/>
            <a:ext cx="314967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4"/>
          <p:cNvPicPr>
            <a:picLocks noChangeAspect="1" noChangeArrowheads="1"/>
          </p:cNvPicPr>
          <p:nvPr/>
        </p:nvPicPr>
        <p:blipFill>
          <a:blip r:embed="rId4" cstate="print"/>
          <a:srcRect l="7617" t="39745" r="10033" b="6444"/>
          <a:stretch>
            <a:fillRect/>
          </a:stretch>
        </p:blipFill>
        <p:spPr bwMode="auto">
          <a:xfrm>
            <a:off x="3352800" y="5641317"/>
            <a:ext cx="5951550" cy="978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Rectangle 12"/>
          <p:cNvSpPr>
            <a:spLocks noChangeArrowheads="1"/>
          </p:cNvSpPr>
          <p:nvPr/>
        </p:nvSpPr>
        <p:spPr bwMode="auto">
          <a:xfrm>
            <a:off x="609599" y="4991670"/>
            <a:ext cx="1116488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marL="228600" indent="-2286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altLang="en-US" sz="2000" dirty="0">
                <a:latin typeface="Arial Narrow" panose="020B0606020202030204" pitchFamily="34" charset="0"/>
              </a:rPr>
              <a:t>When </a:t>
            </a:r>
            <a:r>
              <a:rPr lang="en-US" altLang="en-US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other functional groups are present</a:t>
            </a:r>
            <a:r>
              <a:rPr lang="en-US" altLang="en-US" sz="2000" dirty="0">
                <a:latin typeface="Arial Narrow" panose="020B0606020202030204" pitchFamily="34" charset="0"/>
              </a:rPr>
              <a:t>, the amino group, -NH</a:t>
            </a:r>
            <a:r>
              <a:rPr lang="en-US" altLang="en-US" sz="2000" baseline="-25000" dirty="0">
                <a:latin typeface="Arial Narrow" panose="020B0606020202030204" pitchFamily="34" charset="0"/>
              </a:rPr>
              <a:t>2</a:t>
            </a:r>
            <a:r>
              <a:rPr lang="en-US" altLang="en-US" sz="2000" dirty="0">
                <a:latin typeface="Arial Narrow" panose="020B0606020202030204" pitchFamily="34" charset="0"/>
              </a:rPr>
              <a:t>, is named as a substituent.</a:t>
            </a:r>
          </a:p>
        </p:txBody>
      </p:sp>
    </p:spTree>
    <p:extLst>
      <p:ext uri="{BB962C8B-B14F-4D97-AF65-F5344CB8AC3E}">
        <p14:creationId xmlns:p14="http://schemas.microsoft.com/office/powerpoint/2010/main" val="2457021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5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338746" y="784451"/>
            <a:ext cx="25568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B) IUPAC System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38746" y="155005"/>
            <a:ext cx="4157054" cy="584775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 Narrow" panose="020B0606020202030204" pitchFamily="34" charset="0"/>
                <a:cs typeface="Calibri" pitchFamily="34" charset="0"/>
              </a:rPr>
              <a:t>Nomenclature of Amines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606552" y="1143000"/>
            <a:ext cx="11164887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marL="228600" indent="-2286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altLang="en-US" sz="2000" dirty="0">
                <a:latin typeface="Arial Narrow" panose="020B0606020202030204" pitchFamily="34" charset="0"/>
              </a:rPr>
              <a:t>In </a:t>
            </a:r>
            <a:r>
              <a:rPr lang="en-US" altLang="en-US" sz="2000" b="1" dirty="0" err="1">
                <a:solidFill>
                  <a:srgbClr val="FF0000"/>
                </a:solidFill>
                <a:latin typeface="Arial Narrow" panose="020B0606020202030204" pitchFamily="34" charset="0"/>
              </a:rPr>
              <a:t>arylamines</a:t>
            </a:r>
            <a:r>
              <a:rPr lang="en-US" altLang="en-US" sz="2000" dirty="0">
                <a:latin typeface="Arial Narrow" panose="020B0606020202030204" pitchFamily="34" charset="0"/>
              </a:rPr>
              <a:t>, –NH</a:t>
            </a:r>
            <a:r>
              <a:rPr lang="en-US" altLang="en-US" sz="2000" baseline="-25000" dirty="0">
                <a:latin typeface="Arial Narrow" panose="020B0606020202030204" pitchFamily="34" charset="0"/>
              </a:rPr>
              <a:t>2</a:t>
            </a:r>
            <a:r>
              <a:rPr lang="en-US" altLang="en-US" sz="2000" dirty="0">
                <a:latin typeface="Arial Narrow" panose="020B0606020202030204" pitchFamily="34" charset="0"/>
              </a:rPr>
              <a:t> group is directly attached to the benzene ring.</a:t>
            </a:r>
          </a:p>
          <a:p>
            <a:pPr marL="228600" indent="-2286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altLang="en-US" sz="2000" dirty="0">
                <a:latin typeface="Arial Narrow" panose="020B0606020202030204" pitchFamily="34" charset="0"/>
              </a:rPr>
              <a:t>C</a:t>
            </a:r>
            <a:r>
              <a:rPr lang="en-US" altLang="en-US" sz="2000" baseline="-25000" dirty="0">
                <a:latin typeface="Arial Narrow" panose="020B0606020202030204" pitchFamily="34" charset="0"/>
              </a:rPr>
              <a:t>6</a:t>
            </a:r>
            <a:r>
              <a:rPr lang="en-US" altLang="en-US" sz="2000" dirty="0">
                <a:latin typeface="Arial Narrow" panose="020B0606020202030204" pitchFamily="34" charset="0"/>
              </a:rPr>
              <a:t>H</a:t>
            </a:r>
            <a:r>
              <a:rPr lang="en-US" altLang="en-US" sz="2000" baseline="-25000" dirty="0">
                <a:latin typeface="Arial Narrow" panose="020B0606020202030204" pitchFamily="34" charset="0"/>
              </a:rPr>
              <a:t>5</a:t>
            </a:r>
            <a:r>
              <a:rPr lang="en-US" altLang="en-US" sz="2000" dirty="0">
                <a:latin typeface="Arial Narrow" panose="020B0606020202030204" pitchFamily="34" charset="0"/>
              </a:rPr>
              <a:t>NH</a:t>
            </a:r>
            <a:r>
              <a:rPr lang="en-US" altLang="en-US" sz="2000" baseline="-25000" dirty="0">
                <a:latin typeface="Arial Narrow" panose="020B0606020202030204" pitchFamily="34" charset="0"/>
              </a:rPr>
              <a:t>2</a:t>
            </a:r>
            <a:r>
              <a:rPr lang="en-US" altLang="en-US" sz="2000" dirty="0">
                <a:latin typeface="Arial Narrow" panose="020B0606020202030204" pitchFamily="34" charset="0"/>
              </a:rPr>
              <a:t> is the simplest example of </a:t>
            </a:r>
            <a:r>
              <a:rPr lang="en-US" altLang="en-US" sz="2000" dirty="0" err="1">
                <a:latin typeface="Arial Narrow" panose="020B0606020202030204" pitchFamily="34" charset="0"/>
              </a:rPr>
              <a:t>arylamine</a:t>
            </a:r>
            <a:r>
              <a:rPr lang="en-US" altLang="en-US" sz="2000" dirty="0">
                <a:latin typeface="Arial Narrow" panose="020B0606020202030204" pitchFamily="34" charset="0"/>
              </a:rPr>
              <a:t>; In common system, it is known as </a:t>
            </a:r>
            <a:r>
              <a:rPr lang="en-US" altLang="en-US" sz="2000" b="1" dirty="0">
                <a:solidFill>
                  <a:srgbClr val="0070C0"/>
                </a:solidFill>
                <a:latin typeface="Arial Narrow" panose="020B0606020202030204" pitchFamily="34" charset="0"/>
              </a:rPr>
              <a:t>aniline</a:t>
            </a:r>
            <a:r>
              <a:rPr lang="en-US" altLang="en-US" sz="2000" dirty="0">
                <a:latin typeface="Arial Narrow" panose="020B0606020202030204" pitchFamily="34" charset="0"/>
              </a:rPr>
              <a:t> and is also an accepted IUPAC name. </a:t>
            </a:r>
          </a:p>
          <a:p>
            <a:pPr marL="228600" indent="-2286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altLang="en-US" sz="2000" dirty="0">
                <a:latin typeface="Arial Narrow" panose="020B0606020202030204" pitchFamily="34" charset="0"/>
              </a:rPr>
              <a:t>While naming </a:t>
            </a:r>
            <a:r>
              <a:rPr lang="en-US" altLang="en-US" sz="2000" dirty="0" err="1">
                <a:latin typeface="Arial Narrow" panose="020B0606020202030204" pitchFamily="34" charset="0"/>
              </a:rPr>
              <a:t>arylamines</a:t>
            </a:r>
            <a:r>
              <a:rPr lang="en-US" altLang="en-US" sz="2000" dirty="0">
                <a:latin typeface="Arial Narrow" panose="020B0606020202030204" pitchFamily="34" charset="0"/>
              </a:rPr>
              <a:t> according to IUPAC system, suffix ‘e’ of </a:t>
            </a:r>
            <a:r>
              <a:rPr lang="en-US" altLang="en-US" sz="2000" dirty="0" err="1">
                <a:latin typeface="Arial Narrow" panose="020B0606020202030204" pitchFamily="34" charset="0"/>
              </a:rPr>
              <a:t>arene</a:t>
            </a:r>
            <a:r>
              <a:rPr lang="en-US" altLang="en-US" sz="2000" dirty="0">
                <a:latin typeface="Arial Narrow" panose="020B0606020202030204" pitchFamily="34" charset="0"/>
              </a:rPr>
              <a:t> is replaced by ‘amine’. </a:t>
            </a:r>
          </a:p>
          <a:p>
            <a:pPr marL="228600" indent="-2286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altLang="en-US" sz="2000" dirty="0">
                <a:latin typeface="Arial Narrow" panose="020B0606020202030204" pitchFamily="34" charset="0"/>
              </a:rPr>
              <a:t>Thus in IUPAC system, C</a:t>
            </a:r>
            <a:r>
              <a:rPr lang="en-US" altLang="en-US" sz="2000" baseline="-25000" dirty="0">
                <a:latin typeface="Arial Narrow" panose="020B0606020202030204" pitchFamily="34" charset="0"/>
              </a:rPr>
              <a:t>6</a:t>
            </a:r>
            <a:r>
              <a:rPr lang="en-US" altLang="en-US" sz="2000" dirty="0">
                <a:latin typeface="Arial Narrow" panose="020B0606020202030204" pitchFamily="34" charset="0"/>
              </a:rPr>
              <a:t>H</a:t>
            </a:r>
            <a:r>
              <a:rPr lang="en-US" altLang="en-US" sz="2000" baseline="-25000" dirty="0">
                <a:latin typeface="Arial Narrow" panose="020B0606020202030204" pitchFamily="34" charset="0"/>
              </a:rPr>
              <a:t>5</a:t>
            </a:r>
            <a:r>
              <a:rPr lang="en-US" altLang="en-US" sz="2000" dirty="0">
                <a:latin typeface="Arial Narrow" panose="020B0606020202030204" pitchFamily="34" charset="0"/>
              </a:rPr>
              <a:t>NH</a:t>
            </a:r>
            <a:r>
              <a:rPr lang="en-US" altLang="en-US" sz="2000" baseline="-25000" dirty="0">
                <a:latin typeface="Arial Narrow" panose="020B0606020202030204" pitchFamily="34" charset="0"/>
              </a:rPr>
              <a:t>2</a:t>
            </a:r>
            <a:r>
              <a:rPr lang="en-US" altLang="en-US" sz="2000" dirty="0">
                <a:latin typeface="Arial Narrow" panose="020B0606020202030204" pitchFamily="34" charset="0"/>
              </a:rPr>
              <a:t> is named as </a:t>
            </a:r>
            <a:r>
              <a:rPr lang="en-US" altLang="en-US" sz="2000" dirty="0" err="1">
                <a:latin typeface="Arial Narrow" panose="020B0606020202030204" pitchFamily="34" charset="0"/>
              </a:rPr>
              <a:t>benzenamine</a:t>
            </a:r>
            <a:r>
              <a:rPr lang="en-US" altLang="en-US" sz="2000" dirty="0">
                <a:latin typeface="Arial Narrow" panose="020B0606020202030204" pitchFamily="34" charset="0"/>
              </a:rPr>
              <a:t>.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9862" y="3810000"/>
            <a:ext cx="6061092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r="44521"/>
          <a:stretch>
            <a:fillRect/>
          </a:stretch>
        </p:blipFill>
        <p:spPr bwMode="auto">
          <a:xfrm>
            <a:off x="7924800" y="3788664"/>
            <a:ext cx="3276600" cy="1777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29379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338746" y="155005"/>
            <a:ext cx="4157054" cy="584775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 Narrow" panose="020B0606020202030204" pitchFamily="34" charset="0"/>
                <a:cs typeface="Calibri" pitchFamily="34" charset="0"/>
              </a:rPr>
              <a:t>Nomenclature of Amines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304800"/>
            <a:ext cx="5791200" cy="6395817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320040" y="784451"/>
            <a:ext cx="59283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u="sng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Nomenclature of Some </a:t>
            </a:r>
            <a:r>
              <a:rPr lang="en-US" sz="2400" u="sng" dirty="0" err="1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Alkylamines</a:t>
            </a:r>
            <a:r>
              <a:rPr lang="en-US" sz="2400" u="sng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 and </a:t>
            </a:r>
            <a:r>
              <a:rPr lang="en-US" sz="2400" u="sng" dirty="0" err="1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Arylamines</a:t>
            </a:r>
            <a:endParaRPr lang="en-US" sz="2400" u="sng" dirty="0">
              <a:solidFill>
                <a:srgbClr val="FF0000"/>
              </a:solidFill>
              <a:latin typeface="Arial Narrow" panose="020B0606020202030204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26276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338746" y="155005"/>
            <a:ext cx="4157054" cy="584775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 Narrow" panose="020B0606020202030204" pitchFamily="34" charset="0"/>
                <a:cs typeface="Calibri" pitchFamily="34" charset="0"/>
              </a:rPr>
              <a:t>Nomenclature of Amines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447800"/>
            <a:ext cx="10510216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8936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38746" y="155005"/>
            <a:ext cx="5071454" cy="584775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 Narrow" panose="020B0606020202030204" pitchFamily="34" charset="0"/>
                <a:cs typeface="Calibri" pitchFamily="34" charset="0"/>
              </a:rPr>
              <a:t>Physical Properties of Amines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09600" y="1105928"/>
            <a:ext cx="11201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latin typeface="Arial Narrow" panose="020B0606020202030204" pitchFamily="34" charset="0"/>
              </a:rPr>
              <a:t>The </a:t>
            </a:r>
            <a:r>
              <a:rPr lang="en-US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lower aliphatic amines </a:t>
            </a:r>
            <a:r>
              <a:rPr lang="en-US" sz="2000" dirty="0">
                <a:latin typeface="Arial Narrow" panose="020B0606020202030204" pitchFamily="34" charset="0"/>
              </a:rPr>
              <a:t>are </a:t>
            </a:r>
            <a:r>
              <a:rPr lang="en-US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gases</a:t>
            </a:r>
            <a:r>
              <a:rPr lang="en-US" sz="2000" dirty="0">
                <a:latin typeface="Arial Narrow" panose="020B0606020202030204" pitchFamily="34" charset="0"/>
              </a:rPr>
              <a:t> with fishy odor. </a:t>
            </a:r>
          </a:p>
          <a:p>
            <a:pPr marL="228600" indent="-2286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Primary amines with three or more carbon atoms </a:t>
            </a:r>
            <a:r>
              <a:rPr lang="en-US" sz="2000" dirty="0">
                <a:latin typeface="Arial Narrow" panose="020B0606020202030204" pitchFamily="34" charset="0"/>
              </a:rPr>
              <a:t>are </a:t>
            </a:r>
            <a:r>
              <a:rPr lang="en-US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liquid</a:t>
            </a:r>
            <a:r>
              <a:rPr lang="en-US" sz="2000" dirty="0">
                <a:latin typeface="Arial Narrow" panose="020B0606020202030204" pitchFamily="34" charset="0"/>
              </a:rPr>
              <a:t> and still </a:t>
            </a:r>
            <a:r>
              <a:rPr lang="en-US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higher ones </a:t>
            </a:r>
            <a:r>
              <a:rPr lang="en-US" sz="2000" dirty="0">
                <a:latin typeface="Arial Narrow" panose="020B0606020202030204" pitchFamily="34" charset="0"/>
              </a:rPr>
              <a:t>are </a:t>
            </a:r>
            <a:r>
              <a:rPr lang="en-US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solid</a:t>
            </a:r>
            <a:r>
              <a:rPr lang="en-US" sz="2000" dirty="0">
                <a:latin typeface="Arial Narrow" panose="020B0606020202030204" pitchFamily="34" charset="0"/>
              </a:rPr>
              <a:t>. </a:t>
            </a:r>
          </a:p>
          <a:p>
            <a:pPr marL="228600" indent="-2286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Aniline and other </a:t>
            </a:r>
            <a:r>
              <a:rPr lang="en-US" sz="2000" b="1" dirty="0" err="1">
                <a:solidFill>
                  <a:srgbClr val="FF0000"/>
                </a:solidFill>
                <a:latin typeface="Arial Narrow" panose="020B0606020202030204" pitchFamily="34" charset="0"/>
              </a:rPr>
              <a:t>arylamines</a:t>
            </a:r>
            <a:r>
              <a:rPr lang="en-US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en-US" sz="2000" dirty="0">
                <a:latin typeface="Arial Narrow" panose="020B0606020202030204" pitchFamily="34" charset="0"/>
              </a:rPr>
              <a:t>are usually colorless but get colored on storage due to atmospheric oxidation.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09600" y="3166408"/>
            <a:ext cx="11201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Lower aliphatic amines </a:t>
            </a:r>
            <a:r>
              <a:rPr lang="en-US" sz="2000" dirty="0">
                <a:latin typeface="Arial Narrow" panose="020B0606020202030204" pitchFamily="34" charset="0"/>
              </a:rPr>
              <a:t>are soluble in water because they can form </a:t>
            </a:r>
            <a:r>
              <a:rPr lang="en-US" sz="2000" i="1" dirty="0">
                <a:solidFill>
                  <a:srgbClr val="0070C0"/>
                </a:solidFill>
                <a:latin typeface="Arial Narrow" panose="020B0606020202030204" pitchFamily="34" charset="0"/>
              </a:rPr>
              <a:t>hydrogen bonds </a:t>
            </a:r>
            <a:r>
              <a:rPr lang="en-US" sz="2000" dirty="0">
                <a:latin typeface="Arial Narrow" panose="020B0606020202030204" pitchFamily="34" charset="0"/>
              </a:rPr>
              <a:t>with water molecules. </a:t>
            </a:r>
          </a:p>
          <a:p>
            <a:pPr marL="228600" indent="-2286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Solubility decreases with increase in molar mass of amines </a:t>
            </a:r>
            <a:r>
              <a:rPr lang="en-US" sz="2000" dirty="0">
                <a:latin typeface="Arial Narrow" panose="020B0606020202030204" pitchFamily="34" charset="0"/>
              </a:rPr>
              <a:t>due to increase in size of the hydrophobic alkyl part. </a:t>
            </a:r>
          </a:p>
          <a:p>
            <a:pPr marL="228600" indent="-2286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Higher amines </a:t>
            </a:r>
            <a:r>
              <a:rPr lang="en-US" sz="2000" dirty="0">
                <a:latin typeface="Arial Narrow" panose="020B0606020202030204" pitchFamily="34" charset="0"/>
              </a:rPr>
              <a:t>are essentially insoluble in water.</a:t>
            </a:r>
          </a:p>
          <a:p>
            <a:pPr marL="228600" indent="-2286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latin typeface="Arial Narrow" panose="020B0606020202030204" pitchFamily="34" charset="0"/>
              </a:rPr>
              <a:t>Amines are </a:t>
            </a:r>
            <a:r>
              <a:rPr lang="en-US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soluble in organic solvents </a:t>
            </a:r>
            <a:r>
              <a:rPr lang="en-US" sz="2000" dirty="0">
                <a:latin typeface="Arial Narrow" panose="020B0606020202030204" pitchFamily="34" charset="0"/>
              </a:rPr>
              <a:t>like alcohol, ether and benzene.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38746" y="767953"/>
            <a:ext cx="23282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400" b="1" dirty="0">
                <a:solidFill>
                  <a:srgbClr val="0070C0"/>
                </a:solidFill>
                <a:latin typeface="Arial Narrow" panose="020B0606020202030204" pitchFamily="34" charset="0"/>
              </a:rPr>
              <a:t>Physical State</a:t>
            </a:r>
            <a:endParaRPr lang="en-US" sz="2400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8746" y="2727742"/>
            <a:ext cx="27092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400" b="1" dirty="0">
                <a:solidFill>
                  <a:srgbClr val="0070C0"/>
                </a:solidFill>
                <a:latin typeface="Arial Narrow" panose="020B0606020202030204" pitchFamily="34" charset="0"/>
              </a:rPr>
              <a:t>Solubility in Water</a:t>
            </a:r>
            <a:endParaRPr lang="en-US" sz="2400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29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rek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perspectiveFront" fov="6000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0</TotalTime>
  <Words>1788</Words>
  <Application>Microsoft Office PowerPoint</Application>
  <PresentationFormat>شاشة عريضة</PresentationFormat>
  <Paragraphs>144</Paragraphs>
  <Slides>29</Slides>
  <Notes>1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11</vt:i4>
      </vt:variant>
      <vt:variant>
        <vt:lpstr>نسق</vt:lpstr>
      </vt:variant>
      <vt:variant>
        <vt:i4>2</vt:i4>
      </vt:variant>
      <vt:variant>
        <vt:lpstr>عناوين الشرائح</vt:lpstr>
      </vt:variant>
      <vt:variant>
        <vt:i4>29</vt:i4>
      </vt:variant>
    </vt:vector>
  </HeadingPairs>
  <TitlesOfParts>
    <vt:vector size="42" baseType="lpstr">
      <vt:lpstr>Arial</vt:lpstr>
      <vt:lpstr>Arial Narrow</vt:lpstr>
      <vt:lpstr>Calibri</vt:lpstr>
      <vt:lpstr>Courier New</vt:lpstr>
      <vt:lpstr>Franklin Gothic Book</vt:lpstr>
      <vt:lpstr>Franklin Gothic Medium</vt:lpstr>
      <vt:lpstr>Perpetua</vt:lpstr>
      <vt:lpstr>Times New Roman</vt:lpstr>
      <vt:lpstr>Tw Cen MT Condensed</vt:lpstr>
      <vt:lpstr>Wingdings</vt:lpstr>
      <vt:lpstr>Wingdings 2</vt:lpstr>
      <vt:lpstr>Equity</vt:lpstr>
      <vt:lpstr>Trek</vt:lpstr>
      <vt:lpstr> Chemistry Department, College of Science, King Saud University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Organic Chemistry 145 CHEM</dc:title>
  <dc:creator>melnewehy</dc:creator>
  <cp:lastModifiedBy>عبدالله ابراهيم العقيل</cp:lastModifiedBy>
  <cp:revision>732</cp:revision>
  <dcterms:created xsi:type="dcterms:W3CDTF">2010-02-13T17:30:42Z</dcterms:created>
  <dcterms:modified xsi:type="dcterms:W3CDTF">2024-01-15T17:58:57Z</dcterms:modified>
</cp:coreProperties>
</file>