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84"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3" r:id="rId28"/>
    <p:sldId id="282" r:id="rId29"/>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9" d="100"/>
          <a:sy n="69" d="100"/>
        </p:scale>
        <p:origin x="-1560"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041A4393-EACA-4CDD-AF4E-2FCCE9EA3920}" type="datetimeFigureOut">
              <a:rPr lang="ar-SA" smtClean="0"/>
              <a:t>01/05/35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A9A79462-4F1E-4875-8E78-BB436BAA332C}" type="slidenum">
              <a:rPr lang="ar-SA" smtClean="0"/>
              <a:t>‹#›</a:t>
            </a:fld>
            <a:endParaRPr lang="ar-SA"/>
          </a:p>
        </p:txBody>
      </p:sp>
    </p:spTree>
    <p:extLst>
      <p:ext uri="{BB962C8B-B14F-4D97-AF65-F5344CB8AC3E}">
        <p14:creationId xmlns:p14="http://schemas.microsoft.com/office/powerpoint/2010/main" val="28031534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041A4393-EACA-4CDD-AF4E-2FCCE9EA3920}" type="datetimeFigureOut">
              <a:rPr lang="ar-SA" smtClean="0"/>
              <a:t>01/05/35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A9A79462-4F1E-4875-8E78-BB436BAA332C}" type="slidenum">
              <a:rPr lang="ar-SA" smtClean="0"/>
              <a:t>‹#›</a:t>
            </a:fld>
            <a:endParaRPr lang="ar-SA"/>
          </a:p>
        </p:txBody>
      </p:sp>
    </p:spTree>
    <p:extLst>
      <p:ext uri="{BB962C8B-B14F-4D97-AF65-F5344CB8AC3E}">
        <p14:creationId xmlns:p14="http://schemas.microsoft.com/office/powerpoint/2010/main" val="18044555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041A4393-EACA-4CDD-AF4E-2FCCE9EA3920}" type="datetimeFigureOut">
              <a:rPr lang="ar-SA" smtClean="0"/>
              <a:t>01/05/35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A9A79462-4F1E-4875-8E78-BB436BAA332C}" type="slidenum">
              <a:rPr lang="ar-SA" smtClean="0"/>
              <a:t>‹#›</a:t>
            </a:fld>
            <a:endParaRPr lang="ar-SA"/>
          </a:p>
        </p:txBody>
      </p:sp>
    </p:spTree>
    <p:extLst>
      <p:ext uri="{BB962C8B-B14F-4D97-AF65-F5344CB8AC3E}">
        <p14:creationId xmlns:p14="http://schemas.microsoft.com/office/powerpoint/2010/main" val="16372063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041A4393-EACA-4CDD-AF4E-2FCCE9EA3920}" type="datetimeFigureOut">
              <a:rPr lang="ar-SA" smtClean="0"/>
              <a:t>01/05/35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A9A79462-4F1E-4875-8E78-BB436BAA332C}" type="slidenum">
              <a:rPr lang="ar-SA" smtClean="0"/>
              <a:t>‹#›</a:t>
            </a:fld>
            <a:endParaRPr lang="ar-SA"/>
          </a:p>
        </p:txBody>
      </p:sp>
    </p:spTree>
    <p:extLst>
      <p:ext uri="{BB962C8B-B14F-4D97-AF65-F5344CB8AC3E}">
        <p14:creationId xmlns:p14="http://schemas.microsoft.com/office/powerpoint/2010/main" val="14949867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041A4393-EACA-4CDD-AF4E-2FCCE9EA3920}" type="datetimeFigureOut">
              <a:rPr lang="ar-SA" smtClean="0"/>
              <a:t>01/05/35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A9A79462-4F1E-4875-8E78-BB436BAA332C}" type="slidenum">
              <a:rPr lang="ar-SA" smtClean="0"/>
              <a:t>‹#›</a:t>
            </a:fld>
            <a:endParaRPr lang="ar-SA"/>
          </a:p>
        </p:txBody>
      </p:sp>
    </p:spTree>
    <p:extLst>
      <p:ext uri="{BB962C8B-B14F-4D97-AF65-F5344CB8AC3E}">
        <p14:creationId xmlns:p14="http://schemas.microsoft.com/office/powerpoint/2010/main" val="8251828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041A4393-EACA-4CDD-AF4E-2FCCE9EA3920}" type="datetimeFigureOut">
              <a:rPr lang="ar-SA" smtClean="0"/>
              <a:t>01/05/35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A9A79462-4F1E-4875-8E78-BB436BAA332C}" type="slidenum">
              <a:rPr lang="ar-SA" smtClean="0"/>
              <a:t>‹#›</a:t>
            </a:fld>
            <a:endParaRPr lang="ar-SA"/>
          </a:p>
        </p:txBody>
      </p:sp>
    </p:spTree>
    <p:extLst>
      <p:ext uri="{BB962C8B-B14F-4D97-AF65-F5344CB8AC3E}">
        <p14:creationId xmlns:p14="http://schemas.microsoft.com/office/powerpoint/2010/main" val="6746163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041A4393-EACA-4CDD-AF4E-2FCCE9EA3920}" type="datetimeFigureOut">
              <a:rPr lang="ar-SA" smtClean="0"/>
              <a:t>01/05/35</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A9A79462-4F1E-4875-8E78-BB436BAA332C}" type="slidenum">
              <a:rPr lang="ar-SA" smtClean="0"/>
              <a:t>‹#›</a:t>
            </a:fld>
            <a:endParaRPr lang="ar-SA"/>
          </a:p>
        </p:txBody>
      </p:sp>
    </p:spTree>
    <p:extLst>
      <p:ext uri="{BB962C8B-B14F-4D97-AF65-F5344CB8AC3E}">
        <p14:creationId xmlns:p14="http://schemas.microsoft.com/office/powerpoint/2010/main" val="21756477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041A4393-EACA-4CDD-AF4E-2FCCE9EA3920}" type="datetimeFigureOut">
              <a:rPr lang="ar-SA" smtClean="0"/>
              <a:t>01/05/35</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A9A79462-4F1E-4875-8E78-BB436BAA332C}" type="slidenum">
              <a:rPr lang="ar-SA" smtClean="0"/>
              <a:t>‹#›</a:t>
            </a:fld>
            <a:endParaRPr lang="ar-SA"/>
          </a:p>
        </p:txBody>
      </p:sp>
    </p:spTree>
    <p:extLst>
      <p:ext uri="{BB962C8B-B14F-4D97-AF65-F5344CB8AC3E}">
        <p14:creationId xmlns:p14="http://schemas.microsoft.com/office/powerpoint/2010/main" val="2576824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041A4393-EACA-4CDD-AF4E-2FCCE9EA3920}" type="datetimeFigureOut">
              <a:rPr lang="ar-SA" smtClean="0"/>
              <a:t>01/05/35</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A9A79462-4F1E-4875-8E78-BB436BAA332C}" type="slidenum">
              <a:rPr lang="ar-SA" smtClean="0"/>
              <a:t>‹#›</a:t>
            </a:fld>
            <a:endParaRPr lang="ar-SA"/>
          </a:p>
        </p:txBody>
      </p:sp>
    </p:spTree>
    <p:extLst>
      <p:ext uri="{BB962C8B-B14F-4D97-AF65-F5344CB8AC3E}">
        <p14:creationId xmlns:p14="http://schemas.microsoft.com/office/powerpoint/2010/main" val="28424845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041A4393-EACA-4CDD-AF4E-2FCCE9EA3920}" type="datetimeFigureOut">
              <a:rPr lang="ar-SA" smtClean="0"/>
              <a:t>01/05/35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A9A79462-4F1E-4875-8E78-BB436BAA332C}" type="slidenum">
              <a:rPr lang="ar-SA" smtClean="0"/>
              <a:t>‹#›</a:t>
            </a:fld>
            <a:endParaRPr lang="ar-SA"/>
          </a:p>
        </p:txBody>
      </p:sp>
    </p:spTree>
    <p:extLst>
      <p:ext uri="{BB962C8B-B14F-4D97-AF65-F5344CB8AC3E}">
        <p14:creationId xmlns:p14="http://schemas.microsoft.com/office/powerpoint/2010/main" val="8744534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041A4393-EACA-4CDD-AF4E-2FCCE9EA3920}" type="datetimeFigureOut">
              <a:rPr lang="ar-SA" smtClean="0"/>
              <a:t>01/05/35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A9A79462-4F1E-4875-8E78-BB436BAA332C}" type="slidenum">
              <a:rPr lang="ar-SA" smtClean="0"/>
              <a:t>‹#›</a:t>
            </a:fld>
            <a:endParaRPr lang="ar-SA"/>
          </a:p>
        </p:txBody>
      </p:sp>
    </p:spTree>
    <p:extLst>
      <p:ext uri="{BB962C8B-B14F-4D97-AF65-F5344CB8AC3E}">
        <p14:creationId xmlns:p14="http://schemas.microsoft.com/office/powerpoint/2010/main" val="39155370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041A4393-EACA-4CDD-AF4E-2FCCE9EA3920}" type="datetimeFigureOut">
              <a:rPr lang="ar-SA" smtClean="0"/>
              <a:t>01/05/35</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A9A79462-4F1E-4875-8E78-BB436BAA332C}" type="slidenum">
              <a:rPr lang="ar-SA" smtClean="0"/>
              <a:t>‹#›</a:t>
            </a:fld>
            <a:endParaRPr lang="ar-SA"/>
          </a:p>
        </p:txBody>
      </p:sp>
    </p:spTree>
    <p:extLst>
      <p:ext uri="{BB962C8B-B14F-4D97-AF65-F5344CB8AC3E}">
        <p14:creationId xmlns:p14="http://schemas.microsoft.com/office/powerpoint/2010/main" val="1567848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SA" smtClean="0"/>
              <a:t>المحاضرة </a:t>
            </a:r>
            <a:r>
              <a:rPr lang="ar-SA" smtClean="0"/>
              <a:t>الخامسة</a:t>
            </a:r>
            <a:endParaRPr lang="ar-SA" dirty="0"/>
          </a:p>
        </p:txBody>
      </p:sp>
      <p:sp>
        <p:nvSpPr>
          <p:cNvPr id="3" name="عنوان فرعي 2"/>
          <p:cNvSpPr>
            <a:spLocks noGrp="1"/>
          </p:cNvSpPr>
          <p:nvPr>
            <p:ph type="subTitle" idx="1"/>
          </p:nvPr>
        </p:nvSpPr>
        <p:spPr/>
        <p:txBody>
          <a:bodyPr/>
          <a:lstStyle/>
          <a:p>
            <a:r>
              <a:rPr lang="ar-SA" dirty="0" smtClean="0">
                <a:solidFill>
                  <a:schemeClr val="tx1"/>
                </a:solidFill>
              </a:rPr>
              <a:t>التصحيح الهندسي</a:t>
            </a:r>
            <a:endParaRPr lang="ar-SA" dirty="0">
              <a:solidFill>
                <a:schemeClr val="tx1"/>
              </a:solidFill>
            </a:endParaRPr>
          </a:p>
        </p:txBody>
      </p:sp>
    </p:spTree>
    <p:extLst>
      <p:ext uri="{BB962C8B-B14F-4D97-AF65-F5344CB8AC3E}">
        <p14:creationId xmlns:p14="http://schemas.microsoft.com/office/powerpoint/2010/main" val="31743432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764704"/>
            <a:ext cx="8229600" cy="5361459"/>
          </a:xfrm>
        </p:spPr>
        <p:txBody>
          <a:bodyPr/>
          <a:lstStyle/>
          <a:p>
            <a:r>
              <a:rPr lang="ar-SA" dirty="0" smtClean="0"/>
              <a:t>يكون مناسبا لتصحيح الصور الفضائية التي سبق اسقاطها سطحيا الى المسقط الخرائطي المطلوب مثل صور سبوت </a:t>
            </a:r>
          </a:p>
          <a:p>
            <a:r>
              <a:rPr lang="ar-SA" dirty="0" smtClean="0"/>
              <a:t>الدالة متعددة الحدود من الدرجة الثانية تصحح التشوهات التي لا يمكن للدرجة الاولى تصحيحها. ويناسب استخدامها في التحويل من الاحداثيات الجغرافية الى مسقط افقي للأخذ بالاعتبار كروية سطح الارض لمساحات واسعة . وللتقليل من التشوهات الاخرى التي تحدث في الصورة مثل الالتواءات  غير الخطية وتشوهات العدسة وغيرها .</a:t>
            </a:r>
          </a:p>
          <a:p>
            <a:r>
              <a:rPr lang="ar-SA" dirty="0" smtClean="0"/>
              <a:t>الدالة من الدرجة الثالثة تناسب تصحيح الصور الجوية المشوهة وصور الرادار والخرائط الرقمية المنتجة من فرز</a:t>
            </a:r>
            <a:endParaRPr lang="ar-SA" dirty="0"/>
          </a:p>
        </p:txBody>
      </p:sp>
    </p:spTree>
    <p:extLst>
      <p:ext uri="{BB962C8B-B14F-4D97-AF65-F5344CB8AC3E}">
        <p14:creationId xmlns:p14="http://schemas.microsoft.com/office/powerpoint/2010/main" val="13607466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332656"/>
            <a:ext cx="8229600" cy="5793507"/>
          </a:xfrm>
        </p:spPr>
        <p:txBody>
          <a:bodyPr/>
          <a:lstStyle/>
          <a:p>
            <a:r>
              <a:rPr lang="ar-SA" dirty="0" smtClean="0"/>
              <a:t>خرائط ورقية بها التواءات. </a:t>
            </a:r>
          </a:p>
          <a:p>
            <a:r>
              <a:rPr lang="ar-SA" dirty="0" smtClean="0"/>
              <a:t>كلما زادت درجة الدالة المتعددة الحدود كلما زاد عدد معاملاتها التي يجب حساب قيمها وبالتالي زيادة عدد نقاط الضبط المطلوبة.</a:t>
            </a:r>
          </a:p>
          <a:p>
            <a:r>
              <a:rPr lang="ar-SA" dirty="0" smtClean="0"/>
              <a:t>ويتم حساب قيم المعاملات عن طريق حل مصفوفة التحويل للمعادلات المتعددة الحدود بعد التعويض فيها بقيم احداثيات نقاط الضبط الارضية. (المرصودة بنظام تحديد المواقع الكوني او من خرائط او صور مصححة) وقيم احداثيات الصورة باستخدام طريقة ضبط المربعات الدنيا للوصول الى قيمة المعاملات لأفضل معادلة.</a:t>
            </a:r>
            <a:endParaRPr lang="ar-SA" dirty="0"/>
          </a:p>
        </p:txBody>
      </p:sp>
    </p:spTree>
    <p:extLst>
      <p:ext uri="{BB962C8B-B14F-4D97-AF65-F5344CB8AC3E}">
        <p14:creationId xmlns:p14="http://schemas.microsoft.com/office/powerpoint/2010/main" val="2114053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endParaRPr lang="ar-SA"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332656"/>
            <a:ext cx="8928991" cy="5904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692201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endParaRPr lang="ar-SA"/>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332656"/>
            <a:ext cx="8352928" cy="5976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744214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endParaRPr lang="ar-SA"/>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332656"/>
            <a:ext cx="8640960" cy="61206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681008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17714" y="476672"/>
            <a:ext cx="8469086" cy="5649491"/>
          </a:xfrm>
        </p:spPr>
        <p:txBody>
          <a:bodyPr/>
          <a:lstStyle/>
          <a:p>
            <a:r>
              <a:rPr lang="ar-SA" dirty="0" smtClean="0"/>
              <a:t>وعلى الرغم من ان استخدام الدرجات العالية (</a:t>
            </a:r>
            <a:r>
              <a:rPr lang="en-US" dirty="0" smtClean="0"/>
              <a:t>High order</a:t>
            </a:r>
            <a:r>
              <a:rPr lang="ar-SA" dirty="0" smtClean="0"/>
              <a:t>)</a:t>
            </a:r>
          </a:p>
          <a:p>
            <a:r>
              <a:rPr lang="ar-SA" dirty="0" smtClean="0"/>
              <a:t>للدالة المتعددة الحدود يتم في العادة لإجراء عمليات تصحيح هندسي عالية التعقيد . وهنا يجب الاشارة الى ان استخدام درجة عالية للدالة متعددة الحدود للمرور بجميع نقاط الضبط (</a:t>
            </a:r>
            <a:r>
              <a:rPr lang="en-US" dirty="0" smtClean="0"/>
              <a:t>perfect fit</a:t>
            </a:r>
            <a:r>
              <a:rPr lang="ar-SA" dirty="0" smtClean="0"/>
              <a:t> ) لا يعني بجميع الاحوال صحة او دقة التصحيح . حيث ان ذلك يمكن ان يوفر تصحيحا جيدا في المناطق التي تقع فيها نقاط الضبط فقط اما المناطق الاخرى فيحصل لها تشوهات اضافية مقارنة بالصورة الاصلية . وفي الشكل التالي يوضح هذه المشكلة حيث ادى التحويل باستخدام دالة من الدرجة الثالثة الى تشوه وعدم اتساق في معلومات الصورة.</a:t>
            </a:r>
            <a:endParaRPr lang="ar-SA" dirty="0"/>
          </a:p>
        </p:txBody>
      </p:sp>
    </p:spTree>
    <p:extLst>
      <p:ext uri="{BB962C8B-B14F-4D97-AF65-F5344CB8AC3E}">
        <p14:creationId xmlns:p14="http://schemas.microsoft.com/office/powerpoint/2010/main" val="21240207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endParaRPr lang="ar-SA"/>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0"/>
            <a:ext cx="8496943" cy="6021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684687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76672"/>
            <a:ext cx="8229600" cy="5649491"/>
          </a:xfrm>
        </p:spPr>
        <p:txBody>
          <a:bodyPr/>
          <a:lstStyle/>
          <a:p>
            <a:r>
              <a:rPr lang="ar-SA" dirty="0" smtClean="0"/>
              <a:t>ولذلك عند تصحيح صور تغطي مناطق مستوية وصغيرة المساحة فانه يفضل استخدام معادلة متعددة الحدود من الدرجة الاولى وعندما تكون المنطقة جبلية او كبيرة المساحة فان استخدام الدرجة الثانية يعتبر كافيا ويعطي نتائج اكثر دقة من الدرجة الاولى . واشارت بعض الدراسات الى ان استخدام معادلات متعددة الحدود ذات درجات منخفضة (</a:t>
            </a:r>
            <a:r>
              <a:rPr lang="en-US" dirty="0" smtClean="0"/>
              <a:t>Low order</a:t>
            </a:r>
            <a:r>
              <a:rPr lang="ar-SA" dirty="0" smtClean="0"/>
              <a:t>) يعطي نتائج دقيقة عندما تكون الارض مستوية وان ادخال الارتفاعات في المعادلات كثيرة الحدود لتصحيح صور مناطق جبلية يرفع من الدقة لتصل الى عنصر صورة واحد في بعض الاحيان.</a:t>
            </a:r>
            <a:endParaRPr lang="ar-SA" dirty="0"/>
          </a:p>
        </p:txBody>
      </p:sp>
    </p:spTree>
    <p:extLst>
      <p:ext uri="{BB962C8B-B14F-4D97-AF65-F5344CB8AC3E}">
        <p14:creationId xmlns:p14="http://schemas.microsoft.com/office/powerpoint/2010/main" val="5155534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260648"/>
            <a:ext cx="8229600" cy="6192688"/>
          </a:xfrm>
        </p:spPr>
        <p:txBody>
          <a:bodyPr>
            <a:normAutofit fontScale="92500"/>
          </a:bodyPr>
          <a:lstStyle/>
          <a:p>
            <a:r>
              <a:rPr lang="ar-SA" dirty="0" smtClean="0"/>
              <a:t>من الشكل السابق نلاحظ ان المعادلة معكوسة حيث وضعت القيم المعلومة في الطرف الايسر(الاحداثيات المشوهة </a:t>
            </a:r>
            <a:r>
              <a:rPr lang="en-US" dirty="0" smtClean="0"/>
              <a:t>X,Y</a:t>
            </a:r>
            <a:r>
              <a:rPr lang="ar-SA" dirty="0" smtClean="0"/>
              <a:t> ) للمعادلة والقيم المجهولة (احداثيات الصورة المصححة</a:t>
            </a:r>
            <a:r>
              <a:rPr lang="en-US" dirty="0" smtClean="0"/>
              <a:t>X,Y</a:t>
            </a:r>
            <a:r>
              <a:rPr lang="ar-SA" dirty="0" smtClean="0"/>
              <a:t>) في الطرف الايمن . وهذا ما يحدث بالفعل في عملية التصحيح حيث يتم اعداد مصفوفة (</a:t>
            </a:r>
            <a:r>
              <a:rPr lang="en-US" dirty="0" smtClean="0"/>
              <a:t>Matrix</a:t>
            </a:r>
            <a:r>
              <a:rPr lang="ar-SA" dirty="0" smtClean="0"/>
              <a:t>) فارغة على نظام الاحداثيات الارضي المطلوب (</a:t>
            </a:r>
            <a:r>
              <a:rPr lang="en-US" dirty="0" smtClean="0"/>
              <a:t>UTM</a:t>
            </a:r>
            <a:r>
              <a:rPr lang="ar-SA" dirty="0" smtClean="0"/>
              <a:t> مثلا) تمثل الصورة المصححة الناتجة (</a:t>
            </a:r>
            <a:r>
              <a:rPr lang="en-US" dirty="0" smtClean="0"/>
              <a:t>(Output image</a:t>
            </a:r>
            <a:r>
              <a:rPr lang="ar-SA" dirty="0" smtClean="0"/>
              <a:t> ثم يتم التعويض بقيم الاحداثيات الارضية (</a:t>
            </a:r>
            <a:r>
              <a:rPr lang="en-US" dirty="0" smtClean="0"/>
              <a:t>X,Y</a:t>
            </a:r>
            <a:r>
              <a:rPr lang="ar-SA" dirty="0" smtClean="0"/>
              <a:t>) لعناصر الصورة الفارغة او المصفوفة في المعادلة للحصول على قيم احداثيات الصورة المشوهة المناظرة لها. وبعد ايجاد قيم احداثيات الصورة المشوهة تعبأ كل خلية فارغة في مصفوفة الصورة المصححة بقيمة السطوع لعنصر الصورة المقابل لها من عناصر الصورة المشوهة عند الاحداثي الذي تم تحديده.</a:t>
            </a:r>
            <a:endParaRPr lang="ar-SA" dirty="0"/>
          </a:p>
        </p:txBody>
      </p:sp>
    </p:spTree>
    <p:extLst>
      <p:ext uri="{BB962C8B-B14F-4D97-AF65-F5344CB8AC3E}">
        <p14:creationId xmlns:p14="http://schemas.microsoft.com/office/powerpoint/2010/main" val="33337914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04664"/>
            <a:ext cx="8229600" cy="5721499"/>
          </a:xfrm>
        </p:spPr>
        <p:txBody>
          <a:bodyPr/>
          <a:lstStyle/>
          <a:p>
            <a:r>
              <a:rPr lang="ar-SA" dirty="0" smtClean="0"/>
              <a:t>ومن الناحية العملية فانه عند تطبيق معادلة التحويل فان موقع احداثيات الصورة المشوهة (الصف, والعمود) المحسوب من المعادلة لا ينطبق تماما على مركز عنصر الصورة المشوهة الاصلية ولربما يقع في مكان ما بين عدد من عناصر الصورة ولذلك يتم تحديد قيمة سطوع عنصر الصورة التي سنملأ بها الخلية الفارغة في الصورة المصححة بعدة طرق تسمى طرق استيفاء الكثافة( </a:t>
            </a:r>
            <a:r>
              <a:rPr lang="en-US" dirty="0" smtClean="0"/>
              <a:t>Intensity interpolation methods</a:t>
            </a:r>
            <a:r>
              <a:rPr lang="ar-SA" dirty="0" smtClean="0"/>
              <a:t>) ومن اسهل هذه الطرق الجار الاقرب(</a:t>
            </a:r>
            <a:r>
              <a:rPr lang="en-US" dirty="0" smtClean="0"/>
              <a:t>Nearest Neighbor</a:t>
            </a:r>
            <a:r>
              <a:rPr lang="ar-SA" dirty="0" smtClean="0"/>
              <a:t>) ويتم فيها اختيار قيمة سطوع اقرب عنصر صورة لإحداثيات الصورة المشوهة المحسوبة من معادلة التحويل ومن مميزات هذه الطريقة</a:t>
            </a:r>
            <a:endParaRPr lang="ar-SA" dirty="0"/>
          </a:p>
        </p:txBody>
      </p:sp>
    </p:spTree>
    <p:extLst>
      <p:ext uri="{BB962C8B-B14F-4D97-AF65-F5344CB8AC3E}">
        <p14:creationId xmlns:p14="http://schemas.microsoft.com/office/powerpoint/2010/main" val="20408517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التصحيح الهندسي</a:t>
            </a:r>
            <a:endParaRPr lang="ar-SA" dirty="0"/>
          </a:p>
        </p:txBody>
      </p:sp>
      <p:sp>
        <p:nvSpPr>
          <p:cNvPr id="3" name="عنصر نائب للمحتوى 2"/>
          <p:cNvSpPr>
            <a:spLocks noGrp="1"/>
          </p:cNvSpPr>
          <p:nvPr>
            <p:ph idx="1"/>
          </p:nvPr>
        </p:nvSpPr>
        <p:spPr/>
        <p:txBody>
          <a:bodyPr/>
          <a:lstStyle/>
          <a:p>
            <a:r>
              <a:rPr lang="ar-SA" dirty="0" smtClean="0"/>
              <a:t>تتميز الصورة الفضائية عن الخارطة في انها تشمل جميع ما يحتويه سطح الارض من معالم وهذه المعالم في الصورة تظهر بشكل مشابه لما تراه العين .في حين يتم تمثيل هذه المعالم في الخارطة على شكل رموز تحتاج الى تدريب لكي يتم التعامل معها .وعلى مفتاح خارطة لشرحها الا ان الخارطة تحتوي على معلومات قد لا يستطيع الشخص العادي استخلاصها من الصورة. فقط المتخصصين والمفسرين.</a:t>
            </a:r>
          </a:p>
          <a:p>
            <a:endParaRPr lang="ar-SA" dirty="0"/>
          </a:p>
        </p:txBody>
      </p:sp>
    </p:spTree>
    <p:extLst>
      <p:ext uri="{BB962C8B-B14F-4D97-AF65-F5344CB8AC3E}">
        <p14:creationId xmlns:p14="http://schemas.microsoft.com/office/powerpoint/2010/main" val="25513073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04664"/>
            <a:ext cx="8229600" cy="5721499"/>
          </a:xfrm>
        </p:spPr>
        <p:txBody>
          <a:bodyPr/>
          <a:lstStyle/>
          <a:p>
            <a:r>
              <a:rPr lang="ar-SA" dirty="0" smtClean="0"/>
              <a:t>محافظتها على قيم عناصر الصورة الاصلية وبساطتها حسابيا واسرع في المعالجة داخل الحاسب الالي ويعاب عليها بان المعالم في الصورة المصححة الناتجة تظهر بمظهر متكسر كما هو واضح بالشكل .</a:t>
            </a:r>
          </a:p>
          <a:p>
            <a:r>
              <a:rPr lang="ar-SA" dirty="0" smtClean="0"/>
              <a:t>الطريقة الثانية هي الاستيفاء الخطي الثنائي (</a:t>
            </a:r>
            <a:r>
              <a:rPr lang="en-US" dirty="0" smtClean="0"/>
              <a:t>Bilinear interpolation</a:t>
            </a:r>
            <a:r>
              <a:rPr lang="ar-SA" dirty="0" smtClean="0"/>
              <a:t>) وهي اكثر تعقيدا من سابقتها لأنها تعتمد على ايجاد قيمة سطوع اصطناعي جديد لعنصر الصورة تملا به الخلية الفارغة في الصورة المصححة وتحسب هذه القيمة متوسطا موزون لقيم عناصر الصورة الاصلية المحيطة بموقع الاحداثيات.</a:t>
            </a:r>
            <a:endParaRPr lang="ar-SA" dirty="0"/>
          </a:p>
        </p:txBody>
      </p:sp>
    </p:spTree>
    <p:extLst>
      <p:ext uri="{BB962C8B-B14F-4D97-AF65-F5344CB8AC3E}">
        <p14:creationId xmlns:p14="http://schemas.microsoft.com/office/powerpoint/2010/main" val="2716027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r>
              <a:rPr lang="ar-SA" dirty="0" smtClean="0"/>
              <a:t>ومن مميزات هذه الطريقة انها تنتج صورة ذات مظهر ناعم لا يحتوي على المظهر المتكسر الذي ظهر بالطريقة الاولى.</a:t>
            </a:r>
          </a:p>
          <a:p>
            <a:r>
              <a:rPr lang="ar-SA" dirty="0" smtClean="0"/>
              <a:t>ويعاب عليها انها تغير قيم الصورة الاصلية نوعا ما لكون ناتج قيمة سطوع عنصر الصورة المصححة مشتق من قيم سطوع مجموعة من عناصر الصورة الاصلية لذلك ينصح بان لا تجري عملية التصحيح الهندسي بهذه الطريقة الا بعد الانتهاء من عمليات معالجة الصورة التي تعتمد على قيم عناصر الصورة الاصلية.</a:t>
            </a:r>
            <a:endParaRPr lang="ar-SA" dirty="0"/>
          </a:p>
        </p:txBody>
      </p:sp>
    </p:spTree>
    <p:extLst>
      <p:ext uri="{BB962C8B-B14F-4D97-AF65-F5344CB8AC3E}">
        <p14:creationId xmlns:p14="http://schemas.microsoft.com/office/powerpoint/2010/main" val="32305154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الطريقة الثالثة: الطي التكعيبي</a:t>
            </a:r>
            <a:endParaRPr lang="ar-SA" dirty="0"/>
          </a:p>
        </p:txBody>
      </p:sp>
      <p:sp>
        <p:nvSpPr>
          <p:cNvPr id="3" name="عنصر نائب للمحتوى 2"/>
          <p:cNvSpPr>
            <a:spLocks noGrp="1"/>
          </p:cNvSpPr>
          <p:nvPr>
            <p:ph idx="1"/>
          </p:nvPr>
        </p:nvSpPr>
        <p:spPr/>
        <p:txBody>
          <a:bodyPr/>
          <a:lstStyle/>
          <a:p>
            <a:r>
              <a:rPr lang="ar-SA" dirty="0" smtClean="0"/>
              <a:t>(</a:t>
            </a:r>
            <a:r>
              <a:rPr lang="en-US" dirty="0" smtClean="0"/>
              <a:t>Cubic Convolution</a:t>
            </a:r>
            <a:r>
              <a:rPr lang="ar-SA" dirty="0" smtClean="0"/>
              <a:t>) وهي اكثر تعقيدا من الطريقتين السابقتين لأنها توجد قيمة سطوع صناعية لعنصر الصورة المصححة مشتقة من قيم 16 عنصر من عناصر الصورة الاصلية المحيطة . ومن مميزات هذه الطريقة أنها تنتج صورة ذات قوام أنعم من الطرق السابقة ولكن يؤخذ عليها أنها تغير قيم سطوع الصورة الاصلية وأنها ذات عمليات حسابية مكثفة. </a:t>
            </a:r>
            <a:endParaRPr lang="ar-SA" dirty="0"/>
          </a:p>
        </p:txBody>
      </p:sp>
    </p:spTree>
    <p:extLst>
      <p:ext uri="{BB962C8B-B14F-4D97-AF65-F5344CB8AC3E}">
        <p14:creationId xmlns:p14="http://schemas.microsoft.com/office/powerpoint/2010/main" val="27196632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endParaRPr lang="ar-SA"/>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9" y="260648"/>
            <a:ext cx="8208912" cy="64087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62071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التحويل الاسقاطي</a:t>
            </a:r>
            <a:endParaRPr lang="ar-SA" dirty="0"/>
          </a:p>
        </p:txBody>
      </p:sp>
      <p:sp>
        <p:nvSpPr>
          <p:cNvPr id="3" name="عنصر نائب للمحتوى 2"/>
          <p:cNvSpPr>
            <a:spLocks noGrp="1"/>
          </p:cNvSpPr>
          <p:nvPr>
            <p:ph idx="1"/>
          </p:nvPr>
        </p:nvSpPr>
        <p:spPr/>
        <p:txBody>
          <a:bodyPr/>
          <a:lstStyle/>
          <a:p>
            <a:r>
              <a:rPr lang="ar-SA" dirty="0" smtClean="0"/>
              <a:t>وتتم فيه عملية التحويل الاسقاطي (</a:t>
            </a:r>
            <a:r>
              <a:rPr lang="en-US" dirty="0" smtClean="0"/>
              <a:t>Projective Transformation</a:t>
            </a:r>
            <a:r>
              <a:rPr lang="ar-SA" dirty="0" smtClean="0"/>
              <a:t>) باستخدام النموذج الاسقاطي ثنائي الابعاد (</a:t>
            </a:r>
            <a:r>
              <a:rPr lang="en-US" dirty="0" smtClean="0"/>
              <a:t>2D-Projetive Model</a:t>
            </a:r>
            <a:r>
              <a:rPr lang="ar-SA" dirty="0" smtClean="0"/>
              <a:t>) وذلك للتحويل من سطح مستوي الى اخر في المناطق شبه المستوية.</a:t>
            </a:r>
            <a:endParaRPr lang="ar-SA" dirty="0"/>
          </a:p>
        </p:txBody>
      </p:sp>
    </p:spTree>
    <p:extLst>
      <p:ext uri="{BB962C8B-B14F-4D97-AF65-F5344CB8AC3E}">
        <p14:creationId xmlns:p14="http://schemas.microsoft.com/office/powerpoint/2010/main" val="30476682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التصحيح المبني على التثليث</a:t>
            </a:r>
            <a:endParaRPr lang="ar-SA" dirty="0"/>
          </a:p>
        </p:txBody>
      </p:sp>
      <p:sp>
        <p:nvSpPr>
          <p:cNvPr id="3" name="عنصر نائب للمحتوى 2"/>
          <p:cNvSpPr>
            <a:spLocks noGrp="1"/>
          </p:cNvSpPr>
          <p:nvPr>
            <p:ph idx="1"/>
          </p:nvPr>
        </p:nvSpPr>
        <p:spPr/>
        <p:txBody>
          <a:bodyPr/>
          <a:lstStyle/>
          <a:p>
            <a:r>
              <a:rPr lang="ar-SA" dirty="0" smtClean="0"/>
              <a:t>لإجراء عملية التصحيح المبنية على التثليث (</a:t>
            </a:r>
            <a:r>
              <a:rPr lang="en-US" dirty="0" smtClean="0"/>
              <a:t>Triangle based rectification </a:t>
            </a:r>
            <a:r>
              <a:rPr lang="ar-SA" dirty="0" smtClean="0"/>
              <a:t> ) فانه يتم تثليث نقاط الضبط الى شبكة مثلثات بحيث تمثل نقاط الضبط رؤوس هذه المثلثات وهناك 4طرق لهذا النوع من التصحيح وهي :</a:t>
            </a:r>
          </a:p>
          <a:p>
            <a:r>
              <a:rPr lang="ar-SA" dirty="0" smtClean="0"/>
              <a:t>(</a:t>
            </a:r>
            <a:r>
              <a:rPr lang="en-US" dirty="0" smtClean="0"/>
              <a:t>Delaunay ,Arbitrary , optimal , Greedy</a:t>
            </a:r>
            <a:r>
              <a:rPr lang="ar-SA" dirty="0" smtClean="0"/>
              <a:t>) وتثليث ديلوناي هو الاكثر استخداما . ومبدأ هذه الطريقة هو انشاء شبكة من المثلثات بين نقاط الضبط بشرط الا يحتوي أي مثلث على نقطة ضبط بداخله .</a:t>
            </a:r>
            <a:endParaRPr lang="ar-SA" dirty="0"/>
          </a:p>
        </p:txBody>
      </p:sp>
    </p:spTree>
    <p:extLst>
      <p:ext uri="{BB962C8B-B14F-4D97-AF65-F5344CB8AC3E}">
        <p14:creationId xmlns:p14="http://schemas.microsoft.com/office/powerpoint/2010/main" val="8870406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20688"/>
            <a:ext cx="8229600" cy="5505475"/>
          </a:xfrm>
        </p:spPr>
        <p:txBody>
          <a:bodyPr/>
          <a:lstStyle/>
          <a:p>
            <a:r>
              <a:rPr lang="ar-SA" dirty="0" smtClean="0"/>
              <a:t>بعد انشاء شبكة المثلثات يتم تصحيح منطقة كل مثلث على حدة وميزة هذه الطريقة انها تقسم المنطقة الى اجزاء وبالتالي اذا كانت المشكلة الهندسية للمنطقة معقدة فان تقسيم هذه المنطقة الى اجزاء يوفر امكانية التصحيح المبسط لكل جزء على حدة وبالتالي توفر تصحيح ادق لكامل المنطقة ويتم باستخدام دوال خطية متعددة الحدود او دالة غير خطية متعددة الحدود. </a:t>
            </a:r>
            <a:endParaRPr lang="ar-SA" dirty="0"/>
          </a:p>
        </p:txBody>
      </p:sp>
    </p:spTree>
    <p:extLst>
      <p:ext uri="{BB962C8B-B14F-4D97-AF65-F5344CB8AC3E}">
        <p14:creationId xmlns:p14="http://schemas.microsoft.com/office/powerpoint/2010/main" val="34567776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التصحيح العمودي(</a:t>
            </a:r>
            <a:r>
              <a:rPr lang="en-US" dirty="0" smtClean="0"/>
              <a:t>Ortho-rectification</a:t>
            </a:r>
            <a:endParaRPr lang="ar-SA" dirty="0"/>
          </a:p>
        </p:txBody>
      </p:sp>
      <p:sp>
        <p:nvSpPr>
          <p:cNvPr id="3" name="عنصر نائب للمحتوى 2"/>
          <p:cNvSpPr>
            <a:spLocks noGrp="1"/>
          </p:cNvSpPr>
          <p:nvPr>
            <p:ph idx="1"/>
          </p:nvPr>
        </p:nvSpPr>
        <p:spPr/>
        <p:txBody>
          <a:bodyPr/>
          <a:lstStyle/>
          <a:p>
            <a:r>
              <a:rPr lang="ar-SA" dirty="0" smtClean="0"/>
              <a:t>وهو وضع المعالم في وضعها العمودي دون أي ميلان او تشوه في مقياس الرسم او ازاحة التضاريس وهنا يجب تحديد الاحداثيات ثلاثية الابعاد لمركز الاسقاط وزوايا ميلان الكاميرا وارتفاع التضاريس وهذه الاحداثيات يتم الحصول عليها من التثليث الفضائي لزوج مجسم ضمن </a:t>
            </a:r>
            <a:r>
              <a:rPr lang="ar-SA" smtClean="0"/>
              <a:t>معادلات الارتباط الخطي .</a:t>
            </a:r>
            <a:endParaRPr lang="ar-SA"/>
          </a:p>
        </p:txBody>
      </p:sp>
    </p:spTree>
    <p:extLst>
      <p:ext uri="{BB962C8B-B14F-4D97-AF65-F5344CB8AC3E}">
        <p14:creationId xmlns:p14="http://schemas.microsoft.com/office/powerpoint/2010/main" val="12515632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نماذج الدوال الاساسية:</a:t>
            </a:r>
            <a:endParaRPr lang="ar-SA" dirty="0"/>
          </a:p>
        </p:txBody>
      </p:sp>
      <p:sp>
        <p:nvSpPr>
          <p:cNvPr id="3" name="عنصر نائب للمحتوى 2"/>
          <p:cNvSpPr>
            <a:spLocks noGrp="1"/>
          </p:cNvSpPr>
          <p:nvPr>
            <p:ph idx="1"/>
          </p:nvPr>
        </p:nvSpPr>
        <p:spPr/>
        <p:txBody>
          <a:bodyPr>
            <a:normAutofit lnSpcReduction="10000"/>
          </a:bodyPr>
          <a:lstStyle/>
          <a:p>
            <a:r>
              <a:rPr lang="ar-SA" dirty="0" smtClean="0"/>
              <a:t>ان استخدام المعلومات الهندسية للكاميرا ومعلومات مدار القمر في التثليث الفضائي والتصحيح العمودي للصور يعطي دقة كبيرة وهذه المعلومات قد لا تتوفر في الجيل الحديث من سبوت واقمار صناعية اخرى مثل جيواي ايكونوس وكويكبيرد ولذلك يتم التغلب على هذه المشكلة باستخدام دوال اساسية بدلا عن نموذج الكاميرا الحقيقي الدقيق فهذه الدوال تحل محل نموذج الكاميرا الحقيقي من خلال برامج معالجة الصور والتي ايضا من خلال استخدام الصور المجسمة ومعاملات الدوال الاساسية تنتج صورا مصححة عموديا وكذلك نماذج الارتفاع الرقمي.</a:t>
            </a:r>
            <a:endParaRPr lang="ar-SA" dirty="0"/>
          </a:p>
        </p:txBody>
      </p:sp>
    </p:spTree>
    <p:extLst>
      <p:ext uri="{BB962C8B-B14F-4D97-AF65-F5344CB8AC3E}">
        <p14:creationId xmlns:p14="http://schemas.microsoft.com/office/powerpoint/2010/main" val="832812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548680"/>
            <a:ext cx="8229600" cy="5577483"/>
          </a:xfrm>
        </p:spPr>
        <p:txBody>
          <a:bodyPr/>
          <a:lstStyle/>
          <a:p>
            <a:r>
              <a:rPr lang="ar-SA" dirty="0" smtClean="0"/>
              <a:t>وتجدر الاشارة الى ان الصورة تحتوي الى نوعين من التشوهات:</a:t>
            </a:r>
          </a:p>
          <a:p>
            <a:r>
              <a:rPr lang="ar-SA" dirty="0" smtClean="0"/>
              <a:t>النوع الاول : التشوهات النظامية (</a:t>
            </a:r>
            <a:r>
              <a:rPr lang="en-US" dirty="0" smtClean="0"/>
              <a:t>systematic Distortion</a:t>
            </a:r>
            <a:r>
              <a:rPr lang="ar-SA" dirty="0" smtClean="0"/>
              <a:t>) وهي تشوهات متوقعة نتيجة دوران الارض باتجاه الشرق تحت القمر اثناء التصوير, وبالتالي خط المسح يصور منطقة الارض مزاحة الى الغرب قليلا بالنسبة للخط السابق في الصورة. وهو ما يسمى بتشوه الطي (</a:t>
            </a:r>
            <a:r>
              <a:rPr lang="en-US" dirty="0" smtClean="0"/>
              <a:t>skew distortion</a:t>
            </a:r>
            <a:r>
              <a:rPr lang="ar-SA" dirty="0" smtClean="0"/>
              <a:t>) وعادة يتم التخلص من هذا النوع من التشوه وغيره من التشوهات النظامية في محطات الاستقبال الارضية. </a:t>
            </a:r>
            <a:endParaRPr lang="ar-SA" dirty="0"/>
          </a:p>
        </p:txBody>
      </p:sp>
    </p:spTree>
    <p:extLst>
      <p:ext uri="{BB962C8B-B14F-4D97-AF65-F5344CB8AC3E}">
        <p14:creationId xmlns:p14="http://schemas.microsoft.com/office/powerpoint/2010/main" val="6477186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النوع الثاني من التشوهات الهندسية هي تشوهات متعلقة بالمستشعر:</a:t>
            </a:r>
            <a:endParaRPr lang="ar-SA" dirty="0"/>
          </a:p>
        </p:txBody>
      </p:sp>
      <p:sp>
        <p:nvSpPr>
          <p:cNvPr id="3" name="عنصر نائب للمحتوى 2"/>
          <p:cNvSpPr>
            <a:spLocks noGrp="1"/>
          </p:cNvSpPr>
          <p:nvPr>
            <p:ph idx="1"/>
          </p:nvPr>
        </p:nvSpPr>
        <p:spPr/>
        <p:txBody>
          <a:bodyPr/>
          <a:lstStyle/>
          <a:p>
            <a:r>
              <a:rPr lang="ar-SA" dirty="0" smtClean="0"/>
              <a:t>كتغير ارتفاع القمر و توجيه المستشعر و زاوية التصوير. او قد تكون ناتجة عن انحناء الارض او الازاحة الناتجة عن التضاريس وتتم عملية المعالجة من خلال الاستعانة بنقاط ضبط ارضية (</a:t>
            </a:r>
            <a:r>
              <a:rPr lang="en-US" dirty="0" smtClean="0"/>
              <a:t>Ground control point- GCPs</a:t>
            </a:r>
            <a:r>
              <a:rPr lang="ar-SA" dirty="0" smtClean="0"/>
              <a:t>) بحث تكون موزعة بانتظام على الصورة. وهي عبارة عن معالم ارضية معروفة الموقع بدقة كبيرة بالإحداثيات الجغرافية او بإحداثيات المساقط . ويتم الحصول على احداثيات النقاط اما من خارطة او من خلال قاسات ارضية باستخدام وسائل المساحة التقليدية او نظام تحديد المواقع الكوني (</a:t>
            </a:r>
            <a:r>
              <a:rPr lang="en-US" dirty="0" smtClean="0"/>
              <a:t>GPS</a:t>
            </a:r>
            <a:r>
              <a:rPr lang="ar-SA" dirty="0" smtClean="0"/>
              <a:t>)</a:t>
            </a:r>
            <a:endParaRPr lang="ar-SA" dirty="0"/>
          </a:p>
        </p:txBody>
      </p:sp>
    </p:spTree>
    <p:extLst>
      <p:ext uri="{BB962C8B-B14F-4D97-AF65-F5344CB8AC3E}">
        <p14:creationId xmlns:p14="http://schemas.microsoft.com/office/powerpoint/2010/main" val="28891275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76672"/>
            <a:ext cx="8229600" cy="5649491"/>
          </a:xfrm>
        </p:spPr>
        <p:txBody>
          <a:bodyPr/>
          <a:lstStyle/>
          <a:p>
            <a:r>
              <a:rPr lang="ar-SA" dirty="0" smtClean="0"/>
              <a:t>ويشترط في هذه النقاط ان تكون واضحة وصغيرة المساحة في الصورة (مثل نقطة تقاطع طريقين) وتحدد احداثياتها المحلية في الصورة بالصف والعمود بشكل دقيق</a:t>
            </a:r>
          </a:p>
          <a:p>
            <a:r>
              <a:rPr lang="ar-SA" dirty="0" smtClean="0"/>
              <a:t>وتتم عملية التصحيح من خلال نماذج ودوال هندسية يتم حلها وايجاد معاملاتها بالتعويض بالإحداثيات الجغرافية واحداثيات الصورة المحلية لنقاط الضبط كمدخلات . والتصحيح الهندسي يمكن ان يكون تجريبي وذلك بالتصحيح من مسقط الى اخر متجاهلين النموذج الهندسي للمستشعر. والازاحة الناتجة من ارتفاع التضاريس او يمكن ان يكون اكثر دقة من خلال ادخال النموذج الهندسي للمستشعر.</a:t>
            </a:r>
            <a:endParaRPr lang="ar-SA" dirty="0"/>
          </a:p>
        </p:txBody>
      </p:sp>
    </p:spTree>
    <p:extLst>
      <p:ext uri="{BB962C8B-B14F-4D97-AF65-F5344CB8AC3E}">
        <p14:creationId xmlns:p14="http://schemas.microsoft.com/office/powerpoint/2010/main" val="13096046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332656"/>
            <a:ext cx="8229600" cy="5793507"/>
          </a:xfrm>
        </p:spPr>
        <p:txBody>
          <a:bodyPr/>
          <a:lstStyle/>
          <a:p>
            <a:r>
              <a:rPr lang="ar-SA" dirty="0" smtClean="0"/>
              <a:t>في التصحيح الهندسي التجريبي يتم التصحيح باستخدام نماذج تحويل رياضية كالدوال المتعددة الحدود(</a:t>
            </a:r>
            <a:r>
              <a:rPr lang="en-US" dirty="0" smtClean="0"/>
              <a:t>Polynomials</a:t>
            </a:r>
            <a:r>
              <a:rPr lang="ar-SA" dirty="0" smtClean="0"/>
              <a:t>) او الطريقة المطاطية (</a:t>
            </a:r>
            <a:r>
              <a:rPr lang="en-US" dirty="0" smtClean="0"/>
              <a:t>Rubber sheeting</a:t>
            </a:r>
            <a:r>
              <a:rPr lang="ar-SA" dirty="0" smtClean="0"/>
              <a:t>) او تحويل افين (</a:t>
            </a:r>
            <a:r>
              <a:rPr lang="en-US" dirty="0" smtClean="0"/>
              <a:t>Affine Transformation</a:t>
            </a:r>
            <a:r>
              <a:rPr lang="ar-SA" dirty="0" smtClean="0"/>
              <a:t>)</a:t>
            </a:r>
          </a:p>
          <a:p>
            <a:r>
              <a:rPr lang="ar-SA" dirty="0" smtClean="0"/>
              <a:t>او التحويل الاسقاطي (</a:t>
            </a:r>
            <a:r>
              <a:rPr lang="en-US" dirty="0" smtClean="0"/>
              <a:t>projective transformation</a:t>
            </a:r>
            <a:r>
              <a:rPr lang="ar-SA" dirty="0" smtClean="0"/>
              <a:t>) وتكون هذه النماذج الهندسية العلاقة التجريبية بين الخارطة والصور والذي يتحكم في هذه العلاقة هي نقاط الضبط الارضي.</a:t>
            </a:r>
          </a:p>
          <a:p>
            <a:r>
              <a:rPr lang="ar-SA" dirty="0" smtClean="0"/>
              <a:t>اما التصحيح الهندسي الدقيق فانه يتم بالتصحيح العمودي بالاستعانة بالنموذج الهندسي للمستشعر, او من خلال الدوال الاساسية (</a:t>
            </a:r>
            <a:r>
              <a:rPr lang="en-US" dirty="0" smtClean="0"/>
              <a:t>Rational function model-</a:t>
            </a:r>
            <a:r>
              <a:rPr lang="en-US" dirty="0" err="1" smtClean="0"/>
              <a:t>RFm</a:t>
            </a:r>
            <a:r>
              <a:rPr lang="ar-SA" dirty="0" smtClean="0"/>
              <a:t>)</a:t>
            </a:r>
            <a:endParaRPr lang="ar-SA" dirty="0"/>
          </a:p>
        </p:txBody>
      </p:sp>
    </p:spTree>
    <p:extLst>
      <p:ext uri="{BB962C8B-B14F-4D97-AF65-F5344CB8AC3E}">
        <p14:creationId xmlns:p14="http://schemas.microsoft.com/office/powerpoint/2010/main" val="24466189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04664"/>
            <a:ext cx="8229600" cy="5721499"/>
          </a:xfrm>
        </p:spPr>
        <p:txBody>
          <a:bodyPr>
            <a:normAutofit lnSpcReduction="10000"/>
          </a:bodyPr>
          <a:lstStyle/>
          <a:p>
            <a:r>
              <a:rPr lang="ar-SA" dirty="0" smtClean="0"/>
              <a:t>والذي فيه يتم تحويل ونقل الصورة من المسقط المنظوري المركزي (</a:t>
            </a:r>
            <a:r>
              <a:rPr lang="en-US" dirty="0" smtClean="0"/>
              <a:t>Central perspective projection</a:t>
            </a:r>
            <a:r>
              <a:rPr lang="ar-SA" dirty="0" smtClean="0"/>
              <a:t>) الى المسقط العمودي (</a:t>
            </a:r>
            <a:r>
              <a:rPr lang="en-US" dirty="0" smtClean="0"/>
              <a:t>Orthogonal projection</a:t>
            </a:r>
            <a:r>
              <a:rPr lang="ar-SA" dirty="0" smtClean="0"/>
              <a:t>) وهي تصحح التشوهات الناتجة عن ميلان المستشعر والازاحة الناتجة عن ارتفاع التضاريس . وهناك مجموعة كبيرة من المستشعرات المحمولة بالأقمار الصناعية تمكنت من ازالة هذه التشوهات مثل سبوت-5 وايكونوس جيواي وكويكبيرد وغيرها .وبذلك وفرت دقة جيدة للصور الفضائية المستقبلة والمعالجة بدقة تصل الى اقل من50م بدون تصحيح هندسي باستخدام نقاط الضبط الارضي وذلك لان هذه الاقمار تطورت بحيث تتبع النجوم واجهزة نظام تحديد المواقع الكوني الدقيق والمحمول على متنها .</a:t>
            </a:r>
            <a:endParaRPr lang="ar-SA" dirty="0"/>
          </a:p>
        </p:txBody>
      </p:sp>
    </p:spTree>
    <p:extLst>
      <p:ext uri="{BB962C8B-B14F-4D97-AF65-F5344CB8AC3E}">
        <p14:creationId xmlns:p14="http://schemas.microsoft.com/office/powerpoint/2010/main" val="37771875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764704"/>
            <a:ext cx="8229600" cy="5361459"/>
          </a:xfrm>
        </p:spPr>
        <p:txBody>
          <a:bodyPr/>
          <a:lstStyle/>
          <a:p>
            <a:r>
              <a:rPr lang="ar-SA" dirty="0" smtClean="0"/>
              <a:t>ويمكن القول بان هذه الدقة تقتصر على المناطق المستوية حيث تزداد الاخطاء والتشوهات في المناطق الجبلية نتيجة الازاحة الافقية او القطرية للتضاريس في الصورة عن موقعها الاصلي.</a:t>
            </a:r>
          </a:p>
          <a:p>
            <a:r>
              <a:rPr lang="ar-SA" dirty="0" smtClean="0"/>
              <a:t>وفيما يلي بعض الطرق المستخدمة في عملية التصحيح الهندسي :</a:t>
            </a:r>
            <a:endParaRPr lang="ar-SA" dirty="0"/>
          </a:p>
        </p:txBody>
      </p:sp>
    </p:spTree>
    <p:extLst>
      <p:ext uri="{BB962C8B-B14F-4D97-AF65-F5344CB8AC3E}">
        <p14:creationId xmlns:p14="http://schemas.microsoft.com/office/powerpoint/2010/main" val="9224265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1- الدوال المتعددة الحدود:</a:t>
            </a:r>
            <a:endParaRPr lang="ar-SA" dirty="0"/>
          </a:p>
        </p:txBody>
      </p:sp>
      <p:sp>
        <p:nvSpPr>
          <p:cNvPr id="3" name="عنصر نائب للمحتوى 2"/>
          <p:cNvSpPr>
            <a:spLocks noGrp="1"/>
          </p:cNvSpPr>
          <p:nvPr>
            <p:ph idx="1"/>
          </p:nvPr>
        </p:nvSpPr>
        <p:spPr/>
        <p:txBody>
          <a:bodyPr/>
          <a:lstStyle/>
          <a:p>
            <a:r>
              <a:rPr lang="ar-SA" dirty="0" smtClean="0"/>
              <a:t>الدوال متعددة الحدود (</a:t>
            </a:r>
            <a:r>
              <a:rPr lang="en-US" dirty="0" smtClean="0"/>
              <a:t>Polynomials</a:t>
            </a:r>
            <a:r>
              <a:rPr lang="ar-SA" dirty="0" smtClean="0"/>
              <a:t>) اما ان تكون خطية من الدرجة الاولى او غير خطية من الدرجة الثانية واعلى والتي تسمى بالمطاطية (</a:t>
            </a:r>
            <a:r>
              <a:rPr lang="en-US" dirty="0" smtClean="0"/>
              <a:t>Rubber sheeting</a:t>
            </a:r>
            <a:r>
              <a:rPr lang="ar-SA" dirty="0" smtClean="0"/>
              <a:t>).</a:t>
            </a:r>
          </a:p>
          <a:p>
            <a:r>
              <a:rPr lang="ar-SA" dirty="0" smtClean="0"/>
              <a:t>التحويل باستخدام الدوال متعددة الحدود من الدرجة الاولى يكون مناسبا لأسقاط صورة خام على مسقط خرائطي سطحي, او لتحويل مسقط خرائطي سطحي الى اخر او لتصحيح صور تغطي مساحات صغيرة فعلى سبيل المثال  التحويل باستخدام دالة متعددة الحدود من الدرجة الاولى </a:t>
            </a:r>
            <a:endParaRPr lang="ar-SA" dirty="0"/>
          </a:p>
        </p:txBody>
      </p:sp>
    </p:spTree>
    <p:extLst>
      <p:ext uri="{BB962C8B-B14F-4D97-AF65-F5344CB8AC3E}">
        <p14:creationId xmlns:p14="http://schemas.microsoft.com/office/powerpoint/2010/main" val="3297275694"/>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194</TotalTime>
  <Words>1666</Words>
  <Application>Microsoft Office PowerPoint</Application>
  <PresentationFormat>عرض على الشاشة (3:4)‏</PresentationFormat>
  <Paragraphs>46</Paragraphs>
  <Slides>28</Slides>
  <Notes>0</Notes>
  <HiddenSlides>0</HiddenSlides>
  <MMClips>0</MMClips>
  <ScaleCrop>false</ScaleCrop>
  <HeadingPairs>
    <vt:vector size="4" baseType="variant">
      <vt:variant>
        <vt:lpstr>نسق</vt:lpstr>
      </vt:variant>
      <vt:variant>
        <vt:i4>1</vt:i4>
      </vt:variant>
      <vt:variant>
        <vt:lpstr>عناوين الشرائح</vt:lpstr>
      </vt:variant>
      <vt:variant>
        <vt:i4>28</vt:i4>
      </vt:variant>
    </vt:vector>
  </HeadingPairs>
  <TitlesOfParts>
    <vt:vector size="29" baseType="lpstr">
      <vt:lpstr>نسق Office</vt:lpstr>
      <vt:lpstr>المحاضرة الخامسة</vt:lpstr>
      <vt:lpstr>التصحيح الهندسي</vt:lpstr>
      <vt:lpstr>عرض تقديمي في PowerPoint</vt:lpstr>
      <vt:lpstr>النوع الثاني من التشوهات الهندسية هي تشوهات متعلقة بالمستشعر:</vt:lpstr>
      <vt:lpstr>عرض تقديمي في PowerPoint</vt:lpstr>
      <vt:lpstr>عرض تقديمي في PowerPoint</vt:lpstr>
      <vt:lpstr>عرض تقديمي في PowerPoint</vt:lpstr>
      <vt:lpstr>عرض تقديمي في PowerPoint</vt:lpstr>
      <vt:lpstr>1- الدوال المتعددة الحدود:</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الطريقة الثالثة: الطي التكعيبي</vt:lpstr>
      <vt:lpstr>عرض تقديمي في PowerPoint</vt:lpstr>
      <vt:lpstr>التحويل الاسقاطي</vt:lpstr>
      <vt:lpstr>التصحيح المبني على التثليث</vt:lpstr>
      <vt:lpstr>عرض تقديمي في PowerPoint</vt:lpstr>
      <vt:lpstr>التصحيح العمودي(Ortho-rectification</vt:lpstr>
      <vt:lpstr>نماذج الدوال الاساسية:</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Asus</dc:creator>
  <cp:lastModifiedBy>mey</cp:lastModifiedBy>
  <cp:revision>23</cp:revision>
  <dcterms:created xsi:type="dcterms:W3CDTF">2014-02-27T23:09:04Z</dcterms:created>
  <dcterms:modified xsi:type="dcterms:W3CDTF">2014-03-02T13:05:15Z</dcterms:modified>
</cp:coreProperties>
</file>