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90" r:id="rId3"/>
    <p:sldId id="262" r:id="rId4"/>
    <p:sldId id="264" r:id="rId5"/>
    <p:sldId id="267" r:id="rId6"/>
    <p:sldId id="266" r:id="rId7"/>
    <p:sldId id="265" r:id="rId8"/>
    <p:sldId id="263" r:id="rId9"/>
    <p:sldId id="291" r:id="rId10"/>
    <p:sldId id="261" r:id="rId11"/>
    <p:sldId id="260" r:id="rId12"/>
    <p:sldId id="292" r:id="rId13"/>
    <p:sldId id="259" r:id="rId14"/>
    <p:sldId id="258" r:id="rId15"/>
    <p:sldId id="293" r:id="rId16"/>
    <p:sldId id="257" r:id="rId17"/>
    <p:sldId id="277" r:id="rId18"/>
    <p:sldId id="294" r:id="rId19"/>
    <p:sldId id="276" r:id="rId20"/>
    <p:sldId id="275" r:id="rId21"/>
    <p:sldId id="295" r:id="rId22"/>
    <p:sldId id="274" r:id="rId23"/>
    <p:sldId id="273" r:id="rId24"/>
    <p:sldId id="296" r:id="rId25"/>
    <p:sldId id="272" r:id="rId26"/>
    <p:sldId id="271" r:id="rId27"/>
    <p:sldId id="270" r:id="rId28"/>
    <p:sldId id="297" r:id="rId29"/>
    <p:sldId id="269" r:id="rId30"/>
    <p:sldId id="268" r:id="rId31"/>
    <p:sldId id="298" r:id="rId32"/>
    <p:sldId id="285" r:id="rId33"/>
    <p:sldId id="284" r:id="rId34"/>
    <p:sldId id="283" r:id="rId35"/>
    <p:sldId id="282" r:id="rId36"/>
    <p:sldId id="299" r:id="rId37"/>
    <p:sldId id="281" r:id="rId38"/>
    <p:sldId id="280" r:id="rId39"/>
    <p:sldId id="300" r:id="rId40"/>
    <p:sldId id="279" r:id="rId41"/>
    <p:sldId id="278" r:id="rId42"/>
    <p:sldId id="286" r:id="rId43"/>
    <p:sldId id="289" r:id="rId4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2D2F1B54-A012-46B1-A0C9-B67035B4A90D}" type="datetimeFigureOut">
              <a:rPr lang="ar-SA" smtClean="0"/>
              <a:pPr/>
              <a:t>18/12/33</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F32037D-7A40-4ADF-AB8C-ED4CB3B372C6}"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D2F1B54-A012-46B1-A0C9-B67035B4A90D}" type="datetimeFigureOut">
              <a:rPr lang="ar-SA" smtClean="0"/>
              <a:pPr/>
              <a:t>18/12/33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32037D-7A40-4ADF-AB8C-ED4CB3B372C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D2F1B54-A012-46B1-A0C9-B67035B4A90D}" type="datetimeFigureOut">
              <a:rPr lang="ar-SA" smtClean="0"/>
              <a:pPr/>
              <a:t>18/12/33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32037D-7A40-4ADF-AB8C-ED4CB3B372C6}"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2D2F1B54-A012-46B1-A0C9-B67035B4A90D}" type="datetimeFigureOut">
              <a:rPr lang="ar-SA" smtClean="0"/>
              <a:pPr/>
              <a:t>18/12/33</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BF32037D-7A40-4ADF-AB8C-ED4CB3B372C6}"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2D2F1B54-A012-46B1-A0C9-B67035B4A90D}" type="datetimeFigureOut">
              <a:rPr lang="ar-SA" smtClean="0"/>
              <a:pPr/>
              <a:t>18/12/33</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BF32037D-7A40-4ADF-AB8C-ED4CB3B372C6}" type="slidenum">
              <a:rPr lang="ar-SA" smtClean="0"/>
              <a:pPr/>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2D2F1B54-A012-46B1-A0C9-B67035B4A90D}" type="datetimeFigureOut">
              <a:rPr lang="ar-SA" smtClean="0"/>
              <a:pPr/>
              <a:t>18/12/33</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BF32037D-7A40-4ADF-AB8C-ED4CB3B372C6}"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2D2F1B54-A012-46B1-A0C9-B67035B4A90D}" type="datetimeFigureOut">
              <a:rPr lang="ar-SA" smtClean="0"/>
              <a:pPr/>
              <a:t>18/12/33</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BF32037D-7A40-4ADF-AB8C-ED4CB3B372C6}"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D2F1B54-A012-46B1-A0C9-B67035B4A90D}" type="datetimeFigureOut">
              <a:rPr lang="ar-SA" smtClean="0"/>
              <a:pPr/>
              <a:t>18/12/33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32037D-7A40-4ADF-AB8C-ED4CB3B372C6}"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2D2F1B54-A012-46B1-A0C9-B67035B4A90D}" type="datetimeFigureOut">
              <a:rPr lang="ar-SA" smtClean="0"/>
              <a:pPr/>
              <a:t>18/12/33</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BF32037D-7A40-4ADF-AB8C-ED4CB3B372C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2D2F1B54-A012-46B1-A0C9-B67035B4A90D}" type="datetimeFigureOut">
              <a:rPr lang="ar-SA" smtClean="0"/>
              <a:pPr/>
              <a:t>18/12/33</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BF32037D-7A40-4ADF-AB8C-ED4CB3B372C6}"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2D2F1B54-A012-46B1-A0C9-B67035B4A90D}" type="datetimeFigureOut">
              <a:rPr lang="ar-SA" smtClean="0"/>
              <a:pPr/>
              <a:t>18/12/33</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BF32037D-7A40-4ADF-AB8C-ED4CB3B372C6}"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D2F1B54-A012-46B1-A0C9-B67035B4A90D}" type="datetimeFigureOut">
              <a:rPr lang="ar-SA" smtClean="0"/>
              <a:pPr/>
              <a:t>18/12/33</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F32037D-7A40-4ADF-AB8C-ED4CB3B372C6}"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95536" y="1916832"/>
            <a:ext cx="8414483" cy="2585323"/>
          </a:xfrm>
          <a:prstGeom prst="rect">
            <a:avLst/>
          </a:prstGeom>
        </p:spPr>
        <p:style>
          <a:lnRef idx="0">
            <a:schemeClr val="accent1"/>
          </a:lnRef>
          <a:fillRef idx="3">
            <a:schemeClr val="accent1"/>
          </a:fillRef>
          <a:effectRef idx="3">
            <a:schemeClr val="accent1"/>
          </a:effectRef>
          <a:fontRef idx="minor">
            <a:schemeClr val="lt1"/>
          </a:fontRef>
        </p:style>
        <p:txBody>
          <a:bodyPr wrap="square" lIns="91440" tIns="45720" rIns="91440" bIns="45720">
            <a:spAutoFit/>
          </a:bodyPr>
          <a:lstStyle/>
          <a:p>
            <a:pPr algn="ctr"/>
            <a:endParaRPr lang="ar-SA"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ar-SA"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مراحل النمو الاجتماعي</a:t>
            </a:r>
          </a:p>
          <a:p>
            <a:pPr algn="ctr"/>
            <a:endParaRPr lang="ar-SA"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43608" y="908720"/>
            <a:ext cx="6912768" cy="4154984"/>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r>
              <a:rPr lang="ar-SA" sz="2400" b="1" u="sng"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2.</a:t>
            </a:r>
            <a:r>
              <a:rPr lang="ar-SA" sz="2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النمو الاجتماعي</a:t>
            </a:r>
          </a:p>
          <a:p>
            <a:endParaRPr lang="ar-SA" sz="2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r>
              <a:rPr lang="ar-SA" sz="2400" b="1" u="sng" dirty="0" smtClean="0">
                <a:solidFill>
                  <a:schemeClr val="dk1"/>
                </a:solidFill>
                <a:latin typeface="Times New Roman" pitchFamily="18" charset="0"/>
                <a:cs typeface="Times New Roman" pitchFamily="18" charset="0"/>
              </a:rPr>
              <a:t>اهم مظاهر النمو الاجتماعي في مرحلة </a:t>
            </a:r>
            <a:r>
              <a:rPr lang="ar-SA" sz="2400" b="1" u="sng" dirty="0" err="1" smtClean="0">
                <a:solidFill>
                  <a:schemeClr val="dk1"/>
                </a:solidFill>
                <a:latin typeface="Times New Roman" pitchFamily="18" charset="0"/>
                <a:cs typeface="Times New Roman" pitchFamily="18" charset="0"/>
              </a:rPr>
              <a:t>الرضاعة:</a:t>
            </a:r>
            <a:endParaRPr lang="ar-SA" sz="2400" b="1" u="sng" dirty="0" smtClean="0">
              <a:solidFill>
                <a:schemeClr val="dk1"/>
              </a:solidFill>
              <a:latin typeface="Times New Roman" pitchFamily="18" charset="0"/>
              <a:cs typeface="Times New Roman" pitchFamily="18" charset="0"/>
            </a:endParaRPr>
          </a:p>
          <a:p>
            <a:pPr>
              <a:buFont typeface="Wingdings" pitchFamily="2" charset="2"/>
              <a:buChar char="Ø"/>
            </a:pPr>
            <a:r>
              <a:rPr lang="ar-SA" sz="2400" dirty="0" smtClean="0">
                <a:solidFill>
                  <a:schemeClr val="dk1"/>
                </a:solidFill>
                <a:latin typeface="Times New Roman" pitchFamily="18" charset="0"/>
                <a:cs typeface="Times New Roman" pitchFamily="18" charset="0"/>
              </a:rPr>
              <a:t>في النصف الأول من العام الأول يبدأ في الاستجابة الاجتماعية للمحيطين </a:t>
            </a:r>
            <a:r>
              <a:rPr lang="ar-SA" sz="2400" dirty="0" err="1" smtClean="0">
                <a:solidFill>
                  <a:schemeClr val="dk1"/>
                </a:solidFill>
                <a:latin typeface="Times New Roman" pitchFamily="18" charset="0"/>
                <a:cs typeface="Times New Roman" pitchFamily="18" charset="0"/>
              </a:rPr>
              <a:t>به.</a:t>
            </a:r>
            <a:endParaRPr lang="ar-SA" sz="2400" dirty="0" smtClean="0">
              <a:solidFill>
                <a:schemeClr val="dk1"/>
              </a:solidFill>
              <a:latin typeface="Times New Roman" pitchFamily="18" charset="0"/>
              <a:cs typeface="Times New Roman" pitchFamily="18" charset="0"/>
            </a:endParaRPr>
          </a:p>
          <a:p>
            <a:pPr>
              <a:buFont typeface="Wingdings" pitchFamily="2" charset="2"/>
              <a:buChar char="Ø"/>
            </a:pPr>
            <a:r>
              <a:rPr lang="ar-SA" sz="2400" dirty="0" smtClean="0">
                <a:solidFill>
                  <a:schemeClr val="dk1"/>
                </a:solidFill>
                <a:latin typeface="Times New Roman" pitchFamily="18" charset="0"/>
                <a:cs typeface="Times New Roman" pitchFamily="18" charset="0"/>
              </a:rPr>
              <a:t>في منتصف العام الأول يمرح اذا داعبه أحد.</a:t>
            </a:r>
          </a:p>
          <a:p>
            <a:pPr>
              <a:buFont typeface="Wingdings" pitchFamily="2" charset="2"/>
              <a:buChar char="Ø"/>
            </a:pPr>
            <a:r>
              <a:rPr lang="ar-SA" sz="2400" dirty="0" smtClean="0">
                <a:solidFill>
                  <a:schemeClr val="dk1"/>
                </a:solidFill>
                <a:latin typeface="Times New Roman" pitchFamily="18" charset="0"/>
                <a:cs typeface="Times New Roman" pitchFamily="18" charset="0"/>
              </a:rPr>
              <a:t>في نهاية السنة الأولى يكون علاقات اجتماعية مع الكبار أكثر منها مع الصغار.</a:t>
            </a:r>
          </a:p>
          <a:p>
            <a:pPr>
              <a:buFont typeface="Wingdings" pitchFamily="2" charset="2"/>
              <a:buChar char="Ø"/>
            </a:pPr>
            <a:r>
              <a:rPr lang="ar-SA" sz="2400" dirty="0" smtClean="0">
                <a:solidFill>
                  <a:schemeClr val="dk1"/>
                </a:solidFill>
                <a:latin typeface="Times New Roman" pitchFamily="18" charset="0"/>
                <a:cs typeface="Times New Roman" pitchFamily="18" charset="0"/>
              </a:rPr>
              <a:t>في السنة الثانية يزداد اتساع البيئة الاجتماعية ويكون اللعب فرديا غير تعاوني.</a:t>
            </a:r>
          </a:p>
          <a:p>
            <a:endParaRPr lang="ar-SA"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547664" y="1916832"/>
            <a:ext cx="6314549" cy="1754326"/>
          </a:xfrm>
          <a:prstGeom prst="rect">
            <a:avLst/>
          </a:prstGeom>
          <a:noFill/>
        </p:spPr>
        <p:txBody>
          <a:bodyPr wrap="none" lIns="91440" tIns="45720" rIns="91440" bIns="45720">
            <a:spAutoFit/>
          </a:bodyPr>
          <a:lstStyle/>
          <a:p>
            <a:pPr algn="ctr"/>
            <a:r>
              <a:rPr lang="ar-SA" sz="36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ما هي المطالب التربوية </a:t>
            </a:r>
          </a:p>
          <a:p>
            <a:pPr algn="ctr"/>
            <a:r>
              <a:rPr lang="ar-SA" sz="36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للتنشئة الاجتماعية</a:t>
            </a:r>
          </a:p>
          <a:p>
            <a:pPr algn="ctr"/>
            <a:r>
              <a:rPr lang="ar-SA" sz="36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في مرحلة </a:t>
            </a:r>
            <a:r>
              <a:rPr lang="ar-SA" sz="3600" b="1" cap="none" spc="300" dirty="0" err="1"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الرضاعة؟</a:t>
            </a:r>
            <a:endParaRPr lang="ar-SA" sz="3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pic>
        <p:nvPicPr>
          <p:cNvPr id="2050" name="Picture 2" descr="C:\Users\user1\Desktop\imagesCAPOIDBK.jpg"/>
          <p:cNvPicPr>
            <a:picLocks noChangeAspect="1" noChangeArrowheads="1"/>
          </p:cNvPicPr>
          <p:nvPr/>
        </p:nvPicPr>
        <p:blipFill>
          <a:blip r:embed="rId2" cstate="print"/>
          <a:srcRect/>
          <a:stretch>
            <a:fillRect/>
          </a:stretch>
        </p:blipFill>
        <p:spPr bwMode="auto">
          <a:xfrm>
            <a:off x="467544" y="4581128"/>
            <a:ext cx="2543175" cy="180022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331640" y="980728"/>
            <a:ext cx="6912768"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buFont typeface="Wingdings" pitchFamily="2" charset="2"/>
              <a:buChar char="ü"/>
            </a:pPr>
            <a:r>
              <a:rPr lang="ar-SA" sz="2400" dirty="0" smtClean="0">
                <a:latin typeface="Times New Roman" pitchFamily="18" charset="0"/>
                <a:cs typeface="Times New Roman" pitchFamily="18" charset="0"/>
              </a:rPr>
              <a:t>الاتصال الاجتماعي يزيد المحصول اللغوي.</a:t>
            </a:r>
          </a:p>
          <a:p>
            <a:pPr>
              <a:buFont typeface="Wingdings" pitchFamily="2" charset="2"/>
              <a:buChar char="ü"/>
            </a:pPr>
            <a:r>
              <a:rPr lang="ar-SA" sz="2400" dirty="0" smtClean="0">
                <a:latin typeface="Times New Roman" pitchFamily="18" charset="0"/>
                <a:cs typeface="Times New Roman" pitchFamily="18" charset="0"/>
              </a:rPr>
              <a:t>تجب التنشئة الاجتماعية للطفل في ضوء المعايير والقيم الاجتماعية السائدة في المجتمع.</a:t>
            </a:r>
          </a:p>
          <a:p>
            <a:pPr>
              <a:buFont typeface="Wingdings" pitchFamily="2" charset="2"/>
              <a:buChar char="ü"/>
            </a:pPr>
            <a:r>
              <a:rPr lang="ar-SA" sz="2400" dirty="0" smtClean="0">
                <a:latin typeface="Times New Roman" pitchFamily="18" charset="0"/>
                <a:cs typeface="Times New Roman" pitchFamily="18" charset="0"/>
              </a:rPr>
              <a:t>ان تكون الرابطة التي بين الوالدين والرضيع قائمة على اساس من الحب المتبادل والتفاعل مع احترام شخصية الرضيع.</a:t>
            </a:r>
            <a:endParaRPr lang="ar-SA"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23528" y="260648"/>
            <a:ext cx="8280920" cy="6370975"/>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p>
            <a:r>
              <a:rPr lang="ar-SA" sz="2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ثانيا: مرحلة الطفولة </a:t>
            </a:r>
            <a:r>
              <a:rPr lang="ar-SA" sz="2400" b="1" u="sng"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المبكرة</a:t>
            </a:r>
            <a:r>
              <a:rPr lang="ar-SA" sz="2400" b="1" u="sng"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ar-SA" sz="2400" b="1" u="sng"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(3 </a:t>
            </a:r>
            <a:r>
              <a:rPr lang="ar-SA" sz="2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-6 سنوات</a:t>
            </a:r>
            <a:r>
              <a:rPr lang="ar-SA" sz="2400" b="1" u="sng"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endParaRPr lang="ar-SA" sz="2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r>
              <a:rPr lang="ar-SA" sz="2400" dirty="0" smtClean="0">
                <a:latin typeface="Times New Roman" pitchFamily="18" charset="0"/>
                <a:cs typeface="Times New Roman" pitchFamily="18" charset="0"/>
              </a:rPr>
              <a:t>ويطلق عليها البعض اسم ما قبل المدرسة, وتمتد من نهاية مرحلة الرضاعة حتى دخول المدرسة.</a:t>
            </a:r>
          </a:p>
          <a:p>
            <a:endParaRPr lang="ar-SA" sz="2400" dirty="0" smtClean="0">
              <a:latin typeface="Times New Roman" pitchFamily="18" charset="0"/>
              <a:cs typeface="Times New Roman" pitchFamily="18" charset="0"/>
            </a:endParaRPr>
          </a:p>
          <a:p>
            <a:r>
              <a:rPr lang="ar-SA" sz="2400" b="1" u="sng" dirty="0" err="1" smtClean="0">
                <a:effectLst>
                  <a:outerShdw blurRad="38100" dist="38100" dir="2700000" algn="tl">
                    <a:srgbClr val="000000">
                      <a:alpha val="43137"/>
                    </a:srgbClr>
                  </a:outerShdw>
                </a:effectLst>
                <a:latin typeface="Times New Roman" pitchFamily="18" charset="0"/>
                <a:cs typeface="Times New Roman" pitchFamily="18" charset="0"/>
              </a:rPr>
              <a:t>1.</a:t>
            </a:r>
            <a:r>
              <a:rPr lang="ar-SA" sz="2400" b="1" u="sng" dirty="0" smtClean="0">
                <a:effectLst>
                  <a:outerShdw blurRad="38100" dist="38100" dir="2700000" algn="tl">
                    <a:srgbClr val="000000">
                      <a:alpha val="43137"/>
                    </a:srgbClr>
                  </a:outerShdw>
                </a:effectLst>
                <a:latin typeface="Times New Roman" pitchFamily="18" charset="0"/>
                <a:cs typeface="Times New Roman" pitchFamily="18" charset="0"/>
              </a:rPr>
              <a:t> النمو الانفعالي</a:t>
            </a:r>
          </a:p>
          <a:p>
            <a:r>
              <a:rPr lang="ar-SA" sz="2400" dirty="0" smtClean="0">
                <a:latin typeface="Times New Roman" pitchFamily="18" charset="0"/>
                <a:cs typeface="Times New Roman" pitchFamily="18" charset="0"/>
              </a:rPr>
              <a:t>ينمو السلوك الانفعالي تدريجيا في هذه المرحلة من ردود الفعل العامة, نحو سلوك انفعالي خاص متمايز يرتبط بالظروف والمواقف والناس والأشياء.</a:t>
            </a:r>
          </a:p>
          <a:p>
            <a:r>
              <a:rPr lang="ar-SA" sz="2400" b="1" u="sng" dirty="0" smtClean="0">
                <a:latin typeface="Times New Roman" pitchFamily="18" charset="0"/>
                <a:cs typeface="Times New Roman" pitchFamily="18" charset="0"/>
              </a:rPr>
              <a:t>أهم مظاهر النمو </a:t>
            </a:r>
            <a:r>
              <a:rPr lang="ar-SA" sz="2400" b="1" u="sng" dirty="0" err="1" smtClean="0">
                <a:latin typeface="Times New Roman" pitchFamily="18" charset="0"/>
                <a:cs typeface="Times New Roman" pitchFamily="18" charset="0"/>
              </a:rPr>
              <a:t>الانفعالي:</a:t>
            </a:r>
            <a:endParaRPr lang="ar-SA" sz="2400" b="1" u="sng" dirty="0" smtClean="0">
              <a:latin typeface="Times New Roman" pitchFamily="18" charset="0"/>
              <a:cs typeface="Times New Roman" pitchFamily="18" charset="0"/>
            </a:endParaRPr>
          </a:p>
          <a:p>
            <a:pPr>
              <a:buFont typeface="Wingdings" pitchFamily="2" charset="2"/>
              <a:buChar char="q"/>
            </a:pPr>
            <a:r>
              <a:rPr lang="ar-SA" sz="2400" dirty="0" smtClean="0">
                <a:latin typeface="Times New Roman" pitchFamily="18" charset="0"/>
                <a:cs typeface="Times New Roman" pitchFamily="18" charset="0"/>
              </a:rPr>
              <a:t>يزداد تمايز الاستجابات الانفعالية يتحول من انفعالات جسمية الى انفعالات لفظية.</a:t>
            </a:r>
          </a:p>
          <a:p>
            <a:pPr>
              <a:buFont typeface="Wingdings" pitchFamily="2" charset="2"/>
              <a:buChar char="q"/>
            </a:pPr>
            <a:r>
              <a:rPr lang="ar-SA" sz="2400" dirty="0" smtClean="0">
                <a:latin typeface="Times New Roman" pitchFamily="18" charset="0"/>
                <a:cs typeface="Times New Roman" pitchFamily="18" charset="0"/>
              </a:rPr>
              <a:t>تتميز الانفعالات هنا بأنها شديدة ومبالغ فيها.</a:t>
            </a:r>
          </a:p>
          <a:p>
            <a:pPr>
              <a:buFont typeface="Wingdings" pitchFamily="2" charset="2"/>
              <a:buChar char="q"/>
            </a:pPr>
            <a:r>
              <a:rPr lang="ar-SA" sz="2400" dirty="0" smtClean="0">
                <a:latin typeface="Times New Roman" pitchFamily="18" charset="0"/>
                <a:cs typeface="Times New Roman" pitchFamily="18" charset="0"/>
              </a:rPr>
              <a:t>يتركز حب الطفل في هذه المرحلة حول الوالدين.</a:t>
            </a:r>
          </a:p>
          <a:p>
            <a:pPr>
              <a:buFont typeface="Wingdings" pitchFamily="2" charset="2"/>
              <a:buChar char="q"/>
            </a:pPr>
            <a:r>
              <a:rPr lang="ar-SA" sz="2400" dirty="0" smtClean="0">
                <a:latin typeface="Times New Roman" pitchFamily="18" charset="0"/>
                <a:cs typeface="Times New Roman" pitchFamily="18" charset="0"/>
              </a:rPr>
              <a:t>تظهر الانفعالات المتمركزة حول الذات مثل الخجل.</a:t>
            </a:r>
          </a:p>
          <a:p>
            <a:pPr>
              <a:buFont typeface="Wingdings" pitchFamily="2" charset="2"/>
              <a:buChar char="q"/>
            </a:pPr>
            <a:r>
              <a:rPr lang="ar-SA" sz="2400" dirty="0" smtClean="0">
                <a:latin typeface="Times New Roman" pitchFamily="18" charset="0"/>
                <a:cs typeface="Times New Roman" pitchFamily="18" charset="0"/>
              </a:rPr>
              <a:t>يزداد الخوف ويقل حسب درجة الشعور </a:t>
            </a:r>
            <a:r>
              <a:rPr lang="ar-SA" sz="2400" dirty="0" err="1" smtClean="0">
                <a:latin typeface="Times New Roman" pitchFamily="18" charset="0"/>
                <a:cs typeface="Times New Roman" pitchFamily="18" charset="0"/>
              </a:rPr>
              <a:t>بالامن.</a:t>
            </a:r>
            <a:endParaRPr lang="ar-SA" sz="2400" dirty="0" smtClean="0">
              <a:latin typeface="Times New Roman" pitchFamily="18" charset="0"/>
              <a:cs typeface="Times New Roman" pitchFamily="18" charset="0"/>
            </a:endParaRPr>
          </a:p>
          <a:p>
            <a:pPr>
              <a:buFont typeface="Wingdings" pitchFamily="2" charset="2"/>
              <a:buChar char="q"/>
            </a:pPr>
            <a:r>
              <a:rPr lang="ar-SA" sz="2400" dirty="0" smtClean="0">
                <a:latin typeface="Times New Roman" pitchFamily="18" charset="0"/>
                <a:cs typeface="Times New Roman" pitchFamily="18" charset="0"/>
              </a:rPr>
              <a:t>تظهر نوبات الغضب المصحوب بالاحتجاج اللفظي </a:t>
            </a:r>
            <a:r>
              <a:rPr lang="ar-SA" sz="2400" dirty="0" err="1" smtClean="0">
                <a:latin typeface="Times New Roman" pitchFamily="18" charset="0"/>
                <a:cs typeface="Times New Roman" pitchFamily="18" charset="0"/>
              </a:rPr>
              <a:t>والاخذ</a:t>
            </a:r>
            <a:r>
              <a:rPr lang="ar-SA" sz="2400" dirty="0" smtClean="0">
                <a:latin typeface="Times New Roman" pitchFamily="18" charset="0"/>
                <a:cs typeface="Times New Roman" pitchFamily="18" charset="0"/>
              </a:rPr>
              <a:t> بالثأر احيانا عند حرمان الطفل من اشباع حاجاته.</a:t>
            </a:r>
          </a:p>
          <a:p>
            <a:pPr>
              <a:buFont typeface="Wingdings" pitchFamily="2" charset="2"/>
              <a:buChar char="q"/>
            </a:pPr>
            <a:r>
              <a:rPr lang="ar-SA" sz="2400" dirty="0" smtClean="0">
                <a:latin typeface="Times New Roman" pitchFamily="18" charset="0"/>
                <a:cs typeface="Times New Roman" pitchFamily="18" charset="0"/>
              </a:rPr>
              <a:t>تتأجج الغيرة عند ميلاد طفل جديد.</a:t>
            </a:r>
          </a:p>
          <a:p>
            <a:pPr>
              <a:buFont typeface="Wingdings" pitchFamily="2" charset="2"/>
              <a:buChar char="q"/>
            </a:pPr>
            <a:r>
              <a:rPr lang="ar-SA" sz="2400" dirty="0" smtClean="0">
                <a:latin typeface="Times New Roman" pitchFamily="18" charset="0"/>
                <a:cs typeface="Times New Roman" pitchFamily="18" charset="0"/>
              </a:rPr>
              <a:t>في نهاية هذه المرحلة يميل الطفل نحو الاستقرار الانفعالي.</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481250" y="2967335"/>
            <a:ext cx="6181500" cy="954107"/>
          </a:xfrm>
          <a:prstGeom prst="rect">
            <a:avLst/>
          </a:prstGeom>
          <a:noFill/>
        </p:spPr>
        <p:txBody>
          <a:bodyPr wrap="none" lIns="91440" tIns="45720" rIns="91440" bIns="45720">
            <a:spAutoFit/>
          </a:bodyPr>
          <a:lstStyle/>
          <a:p>
            <a:pPr algn="ctr"/>
            <a:r>
              <a:rPr lang="ar-SA" sz="2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ما هي متطلبات التنشئة الاجتماعية </a:t>
            </a:r>
          </a:p>
          <a:p>
            <a:pPr algn="ctr"/>
            <a:r>
              <a:rPr lang="ar-SA" sz="2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في هذه </a:t>
            </a:r>
            <a:r>
              <a:rPr lang="ar-SA" sz="28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المرحلة؟</a:t>
            </a:r>
            <a:endParaRPr lang="ar-SA" sz="28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pic>
        <p:nvPicPr>
          <p:cNvPr id="4098" name="Picture 2" descr="C:\Users\user1\Desktop\imagesCA14FOIM.jpg"/>
          <p:cNvPicPr>
            <a:picLocks noChangeAspect="1" noChangeArrowheads="1"/>
          </p:cNvPicPr>
          <p:nvPr/>
        </p:nvPicPr>
        <p:blipFill>
          <a:blip r:embed="rId2" cstate="print"/>
          <a:srcRect/>
          <a:stretch>
            <a:fillRect/>
          </a:stretch>
        </p:blipFill>
        <p:spPr bwMode="auto">
          <a:xfrm>
            <a:off x="251520" y="4509120"/>
            <a:ext cx="2238375" cy="204787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971600" y="980728"/>
            <a:ext cx="7272808" cy="4893647"/>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buFont typeface="Wingdings" pitchFamily="2" charset="2"/>
              <a:buChar char="ü"/>
            </a:pPr>
            <a:r>
              <a:rPr lang="ar-SA" sz="2400" dirty="0" smtClean="0">
                <a:latin typeface="Times New Roman" pitchFamily="18" charset="0"/>
                <a:cs typeface="Times New Roman" pitchFamily="18" charset="0"/>
              </a:rPr>
              <a:t>تؤكد على الحذر من العقاب البدني.</a:t>
            </a:r>
          </a:p>
          <a:p>
            <a:pPr>
              <a:buFont typeface="Wingdings" pitchFamily="2" charset="2"/>
              <a:buChar char="ü"/>
            </a:pPr>
            <a:r>
              <a:rPr lang="ar-SA" sz="2400" dirty="0" smtClean="0">
                <a:latin typeface="Times New Roman" pitchFamily="18" charset="0"/>
                <a:cs typeface="Times New Roman" pitchFamily="18" charset="0"/>
              </a:rPr>
              <a:t>التركيز على اهمية تعليم الطفل ضبط الانفعالات وخطورة الاعتماد على المربيات.</a:t>
            </a:r>
          </a:p>
          <a:p>
            <a:pPr>
              <a:buFont typeface="Wingdings" pitchFamily="2" charset="2"/>
              <a:buChar char="ü"/>
            </a:pPr>
            <a:r>
              <a:rPr lang="ar-SA" sz="2400" dirty="0" smtClean="0">
                <a:latin typeface="Times New Roman" pitchFamily="18" charset="0"/>
                <a:cs typeface="Times New Roman" pitchFamily="18" charset="0"/>
              </a:rPr>
              <a:t>اهمية حماية الطفل من الاصوات والمشاهد المخيفة.</a:t>
            </a:r>
          </a:p>
          <a:p>
            <a:pPr>
              <a:buFont typeface="Wingdings" pitchFamily="2" charset="2"/>
              <a:buChar char="ü"/>
            </a:pPr>
            <a:r>
              <a:rPr lang="ar-SA" sz="2400" dirty="0" smtClean="0">
                <a:latin typeface="Times New Roman" pitchFamily="18" charset="0"/>
                <a:cs typeface="Times New Roman" pitchFamily="18" charset="0"/>
              </a:rPr>
              <a:t>خطورة توجيه الطفل بفرض الاوامر والنواهي </a:t>
            </a:r>
            <a:r>
              <a:rPr lang="ar-SA" sz="2400" dirty="0" err="1" smtClean="0">
                <a:latin typeface="Times New Roman" pitchFamily="18" charset="0"/>
                <a:cs typeface="Times New Roman" pitchFamily="18" charset="0"/>
              </a:rPr>
              <a:t>والاصرار</a:t>
            </a:r>
            <a:r>
              <a:rPr lang="ar-SA" sz="2400" dirty="0" smtClean="0">
                <a:latin typeface="Times New Roman" pitchFamily="18" charset="0"/>
                <a:cs typeface="Times New Roman" pitchFamily="18" charset="0"/>
              </a:rPr>
              <a:t> على تكليف الطفل بما </a:t>
            </a:r>
            <a:r>
              <a:rPr lang="ar-SA" sz="2400" dirty="0" err="1" smtClean="0">
                <a:latin typeface="Times New Roman" pitchFamily="18" charset="0"/>
                <a:cs typeface="Times New Roman" pitchFamily="18" charset="0"/>
              </a:rPr>
              <a:t>لايستطيع.</a:t>
            </a:r>
            <a:endParaRPr lang="ar-SA" sz="2400" dirty="0" smtClean="0">
              <a:latin typeface="Times New Roman" pitchFamily="18" charset="0"/>
              <a:cs typeface="Times New Roman" pitchFamily="18" charset="0"/>
            </a:endParaRPr>
          </a:p>
          <a:p>
            <a:pPr>
              <a:buFont typeface="Wingdings" pitchFamily="2" charset="2"/>
              <a:buChar char="ü"/>
            </a:pPr>
            <a:r>
              <a:rPr lang="ar-SA" sz="2400" dirty="0" smtClean="0">
                <a:latin typeface="Times New Roman" pitchFamily="18" charset="0"/>
                <a:cs typeface="Times New Roman" pitchFamily="18" charset="0"/>
              </a:rPr>
              <a:t>خطورة جعل الطفل موضع تسلية او سخرية.</a:t>
            </a:r>
          </a:p>
          <a:p>
            <a:pPr>
              <a:buFont typeface="Wingdings" pitchFamily="2" charset="2"/>
              <a:buChar char="ü"/>
            </a:pPr>
            <a:r>
              <a:rPr lang="ar-SA" sz="2400" dirty="0" smtClean="0">
                <a:latin typeface="Times New Roman" pitchFamily="18" charset="0"/>
                <a:cs typeface="Times New Roman" pitchFamily="18" charset="0"/>
              </a:rPr>
              <a:t>خطورة نبذ الطفل.</a:t>
            </a:r>
          </a:p>
          <a:p>
            <a:pPr>
              <a:buFont typeface="Wingdings" pitchFamily="2" charset="2"/>
              <a:buChar char="ü"/>
            </a:pPr>
            <a:r>
              <a:rPr lang="ar-SA" sz="2400" dirty="0" smtClean="0">
                <a:latin typeface="Times New Roman" pitchFamily="18" charset="0"/>
                <a:cs typeface="Times New Roman" pitchFamily="18" charset="0"/>
              </a:rPr>
              <a:t>توزيع الحب والعاطفة بين الاطفال في الاسرة لتجنب توليد مشاعر الغيرة.</a:t>
            </a:r>
          </a:p>
          <a:p>
            <a:pPr>
              <a:buFont typeface="Wingdings" pitchFamily="2" charset="2"/>
              <a:buChar char="ü"/>
            </a:pPr>
            <a:r>
              <a:rPr lang="ar-SA" sz="2400" dirty="0" smtClean="0">
                <a:latin typeface="Times New Roman" pitchFamily="18" charset="0"/>
                <a:cs typeface="Times New Roman" pitchFamily="18" charset="0"/>
              </a:rPr>
              <a:t>الثبات في معاملة الاطفال وعدم التذبذب بين الثواب والعقاب.</a:t>
            </a:r>
          </a:p>
          <a:p>
            <a:pPr>
              <a:buFont typeface="Wingdings" pitchFamily="2" charset="2"/>
              <a:buChar char="ü"/>
            </a:pPr>
            <a:r>
              <a:rPr lang="ar-SA" sz="2400" dirty="0" smtClean="0">
                <a:latin typeface="Times New Roman" pitchFamily="18" charset="0"/>
                <a:cs typeface="Times New Roman" pitchFamily="18" charset="0"/>
              </a:rPr>
              <a:t>عدم التقلب في الاتجاهات والمعايير السلوكية وعدم القيام بسلوك ينهون </a:t>
            </a:r>
            <a:r>
              <a:rPr lang="ar-SA" sz="2400" dirty="0" err="1" smtClean="0">
                <a:latin typeface="Times New Roman" pitchFamily="18" charset="0"/>
                <a:cs typeface="Times New Roman" pitchFamily="18" charset="0"/>
              </a:rPr>
              <a:t>عنه.</a:t>
            </a:r>
            <a:endParaRPr lang="ar-SA"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11560" y="908720"/>
            <a:ext cx="7776864" cy="4154984"/>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r>
              <a:rPr lang="ar-SA" sz="2400" b="1" u="sng" dirty="0" err="1" smtClean="0">
                <a:effectLst>
                  <a:outerShdw blurRad="38100" dist="38100" dir="2700000" algn="tl">
                    <a:srgbClr val="000000">
                      <a:alpha val="43137"/>
                    </a:srgbClr>
                  </a:outerShdw>
                </a:effectLst>
                <a:latin typeface="Times New Roman" pitchFamily="18" charset="0"/>
                <a:cs typeface="Times New Roman" pitchFamily="18" charset="0"/>
              </a:rPr>
              <a:t>2.</a:t>
            </a:r>
            <a:r>
              <a:rPr lang="ar-SA" sz="2400" b="1" u="sng" dirty="0" smtClean="0">
                <a:effectLst>
                  <a:outerShdw blurRad="38100" dist="38100" dir="2700000" algn="tl">
                    <a:srgbClr val="000000">
                      <a:alpha val="43137"/>
                    </a:srgbClr>
                  </a:outerShdw>
                </a:effectLst>
                <a:latin typeface="Times New Roman" pitchFamily="18" charset="0"/>
                <a:cs typeface="Times New Roman" pitchFamily="18" charset="0"/>
              </a:rPr>
              <a:t> النمو الاجتماعي</a:t>
            </a:r>
          </a:p>
          <a:p>
            <a:r>
              <a:rPr lang="ar-SA" sz="2400" dirty="0" smtClean="0">
                <a:latin typeface="Times New Roman" pitchFamily="18" charset="0"/>
                <a:cs typeface="Times New Roman" pitchFamily="18" charset="0"/>
              </a:rPr>
              <a:t>من أهم مطالب النمو الاجتماعي في هذه المرحلة ان يتعلم الطفل كيف يعيش مع نفسه ومع غيره من الناس ومع الأشياء, ونمو الشعور بالثقة التلقائية والمبادأة والتوافق الاجتماعي.</a:t>
            </a:r>
          </a:p>
          <a:p>
            <a:r>
              <a:rPr lang="ar-SA" sz="2400" b="1" u="sng" dirty="0" smtClean="0">
                <a:latin typeface="Times New Roman" pitchFamily="18" charset="0"/>
                <a:cs typeface="Times New Roman" pitchFamily="18" charset="0"/>
              </a:rPr>
              <a:t>من أهم مظاهر النمو </a:t>
            </a:r>
            <a:r>
              <a:rPr lang="ar-SA" sz="2400" b="1" u="sng" dirty="0" err="1" smtClean="0">
                <a:latin typeface="Times New Roman" pitchFamily="18" charset="0"/>
                <a:cs typeface="Times New Roman" pitchFamily="18" charset="0"/>
              </a:rPr>
              <a:t>الاجتماعي:</a:t>
            </a:r>
            <a:endParaRPr lang="ar-SA" sz="2400" b="1" u="sng" dirty="0" smtClean="0">
              <a:latin typeface="Times New Roman" pitchFamily="18" charset="0"/>
              <a:cs typeface="Times New Roman" pitchFamily="18" charset="0"/>
            </a:endParaRPr>
          </a:p>
          <a:p>
            <a:pPr>
              <a:buFont typeface="Wingdings" pitchFamily="2" charset="2"/>
              <a:buChar char="Ø"/>
            </a:pPr>
            <a:r>
              <a:rPr lang="ar-SA" sz="2400" dirty="0" smtClean="0">
                <a:latin typeface="Times New Roman" pitchFamily="18" charset="0"/>
                <a:cs typeface="Times New Roman" pitchFamily="18" charset="0"/>
              </a:rPr>
              <a:t>تظهر العاب الطفل تطورا اجتماعيا واضح.</a:t>
            </a:r>
          </a:p>
          <a:p>
            <a:pPr>
              <a:buFont typeface="Wingdings" pitchFamily="2" charset="2"/>
              <a:buChar char="Ø"/>
            </a:pPr>
            <a:r>
              <a:rPr lang="ar-SA" sz="2400" dirty="0" smtClean="0">
                <a:latin typeface="Times New Roman" pitchFamily="18" charset="0"/>
                <a:cs typeface="Times New Roman" pitchFamily="18" charset="0"/>
              </a:rPr>
              <a:t>تتكرر المشاجرات بين الأطفال لعدم قدرتهم على التعاون.</a:t>
            </a:r>
          </a:p>
          <a:p>
            <a:pPr>
              <a:buFont typeface="Wingdings" pitchFamily="2" charset="2"/>
              <a:buChar char="Ø"/>
            </a:pPr>
            <a:r>
              <a:rPr lang="ar-SA" sz="2400" dirty="0" smtClean="0">
                <a:latin typeface="Times New Roman" pitchFamily="18" charset="0"/>
                <a:cs typeface="Times New Roman" pitchFamily="18" charset="0"/>
              </a:rPr>
              <a:t>التوافق مع ظروف البيئة الاجتماعية وتقبل المعاني التي يحددها الكبار.</a:t>
            </a:r>
          </a:p>
          <a:p>
            <a:pPr>
              <a:buFont typeface="Wingdings" pitchFamily="2" charset="2"/>
              <a:buChar char="Ø"/>
            </a:pPr>
            <a:r>
              <a:rPr lang="ar-SA" sz="2400" dirty="0" smtClean="0">
                <a:latin typeface="Times New Roman" pitchFamily="18" charset="0"/>
                <a:cs typeface="Times New Roman" pitchFamily="18" charset="0"/>
              </a:rPr>
              <a:t>يحرص الطفل على المكانة الاجتماعية ويهتم بجذب انتباه الآخرين.</a:t>
            </a:r>
          </a:p>
          <a:p>
            <a:pPr>
              <a:buFont typeface="Wingdings" pitchFamily="2" charset="2"/>
              <a:buChar char="Ø"/>
            </a:pPr>
            <a:r>
              <a:rPr lang="ar-SA" sz="2400" dirty="0" smtClean="0">
                <a:latin typeface="Times New Roman" pitchFamily="18" charset="0"/>
                <a:cs typeface="Times New Roman" pitchFamily="18" charset="0"/>
              </a:rPr>
              <a:t>يميل الطفل الى المنافسة والاستقلال وينمو الضمير.</a:t>
            </a:r>
          </a:p>
          <a:p>
            <a:pPr>
              <a:buFont typeface="Wingdings" pitchFamily="2" charset="2"/>
              <a:buChar char="Ø"/>
            </a:pPr>
            <a:r>
              <a:rPr lang="ar-SA" sz="2400" dirty="0" smtClean="0">
                <a:latin typeface="Times New Roman" pitchFamily="18" charset="0"/>
                <a:cs typeface="Times New Roman" pitchFamily="18" charset="0"/>
              </a:rPr>
              <a:t>اضطراب السلوك اذا حدث صراع او تذبذب في معاملة الكبار.</a:t>
            </a:r>
            <a:endParaRPr lang="ar-SA" sz="24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611560" y="2204864"/>
            <a:ext cx="8040984" cy="95410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ما هي المطالب التربوية لعملية </a:t>
            </a:r>
          </a:p>
          <a:p>
            <a:pPr algn="ctr"/>
            <a:r>
              <a:rPr lang="ar-SA"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التنشئة الاجتماعية المرتبطة بالنمو </a:t>
            </a:r>
            <a:r>
              <a:rPr lang="ar-SA" sz="28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الاجتماعي؟</a:t>
            </a:r>
            <a:endParaRPr lang="ar-SA"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3074" name="Picture 2" descr="C:\Users\user1\Desktop\imagesCAR276WB.jpg"/>
          <p:cNvPicPr>
            <a:picLocks noChangeAspect="1" noChangeArrowheads="1"/>
          </p:cNvPicPr>
          <p:nvPr/>
        </p:nvPicPr>
        <p:blipFill>
          <a:blip r:embed="rId2" cstate="print"/>
          <a:srcRect/>
          <a:stretch>
            <a:fillRect/>
          </a:stretch>
        </p:blipFill>
        <p:spPr bwMode="auto">
          <a:xfrm>
            <a:off x="611560" y="4437112"/>
            <a:ext cx="1944216" cy="19812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187624" y="764704"/>
            <a:ext cx="7272808" cy="3046988"/>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buFont typeface="Wingdings" pitchFamily="2" charset="2"/>
              <a:buChar char="ü"/>
            </a:pPr>
            <a:r>
              <a:rPr lang="ar-SA" sz="2400" dirty="0" smtClean="0">
                <a:latin typeface="Times New Roman" pitchFamily="18" charset="0"/>
                <a:cs typeface="Times New Roman" pitchFamily="18" charset="0"/>
              </a:rPr>
              <a:t>ضرورة توجيه الطفل ليدرك معنى المجتمع وتقوية الميل الاجتماعي عنده وتعليمه المعايير الاجتماعية السليمة.</a:t>
            </a:r>
          </a:p>
          <a:p>
            <a:pPr>
              <a:buFont typeface="Wingdings" pitchFamily="2" charset="2"/>
              <a:buChar char="ü"/>
            </a:pPr>
            <a:r>
              <a:rPr lang="ar-SA" sz="2400" dirty="0" smtClean="0">
                <a:latin typeface="Times New Roman" pitchFamily="18" charset="0"/>
                <a:cs typeface="Times New Roman" pitchFamily="18" charset="0"/>
              </a:rPr>
              <a:t>ان يكون الكبار قدوة حسنة.</a:t>
            </a:r>
          </a:p>
          <a:p>
            <a:pPr>
              <a:buFont typeface="Wingdings" pitchFamily="2" charset="2"/>
              <a:buChar char="ü"/>
            </a:pPr>
            <a:r>
              <a:rPr lang="ar-SA" sz="2400" dirty="0" smtClean="0">
                <a:latin typeface="Times New Roman" pitchFamily="18" charset="0"/>
                <a:cs typeface="Times New Roman" pitchFamily="18" charset="0"/>
              </a:rPr>
              <a:t>الحرص على عدم اتباع اساليب التربية الخاطئة.</a:t>
            </a:r>
          </a:p>
          <a:p>
            <a:pPr>
              <a:buFont typeface="Wingdings" pitchFamily="2" charset="2"/>
              <a:buChar char="ü"/>
            </a:pPr>
            <a:r>
              <a:rPr lang="ar-SA" sz="2400" dirty="0" smtClean="0">
                <a:latin typeface="Times New Roman" pitchFamily="18" charset="0"/>
                <a:cs typeface="Times New Roman" pitchFamily="18" charset="0"/>
              </a:rPr>
              <a:t>تحاشي التسلط والسيطرة وفرض النظام بالقوة.</a:t>
            </a:r>
          </a:p>
          <a:p>
            <a:pPr>
              <a:buFont typeface="Wingdings" pitchFamily="2" charset="2"/>
              <a:buChar char="ü"/>
            </a:pPr>
            <a:r>
              <a:rPr lang="ar-SA" sz="2400" dirty="0" smtClean="0">
                <a:latin typeface="Times New Roman" pitchFamily="18" charset="0"/>
                <a:cs typeface="Times New Roman" pitchFamily="18" charset="0"/>
              </a:rPr>
              <a:t>الاهتمام بتنمية الضبط الذاتي للسلوك.</a:t>
            </a:r>
          </a:p>
          <a:p>
            <a:pPr>
              <a:buFont typeface="Wingdings" pitchFamily="2" charset="2"/>
              <a:buChar char="ü"/>
            </a:pPr>
            <a:r>
              <a:rPr lang="ar-SA" sz="2400" dirty="0" smtClean="0">
                <a:latin typeface="Times New Roman" pitchFamily="18" charset="0"/>
                <a:cs typeface="Times New Roman" pitchFamily="18" charset="0"/>
              </a:rPr>
              <a:t>اشباع حاجة الطفل الى الرعاية والتقبل والحب والحنان والفهم من قبل الوالدين.</a:t>
            </a:r>
            <a:endParaRPr lang="ar-SA" sz="24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15616" y="836712"/>
            <a:ext cx="7272808" cy="4431983"/>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p>
            <a:r>
              <a:rPr lang="ar-SA" sz="2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ثالثا: مرحلة الطفولة </a:t>
            </a:r>
            <a:r>
              <a:rPr lang="ar-SA" sz="2400" b="1" u="sng"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المتوسطة (6 </a:t>
            </a:r>
            <a:r>
              <a:rPr lang="ar-SA" sz="2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9 سنوات</a:t>
            </a:r>
            <a:r>
              <a:rPr lang="ar-SA" sz="2400" b="1" u="sng"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endParaRPr lang="ar-SA" sz="2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ar-SA" sz="2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r>
              <a:rPr lang="ar-SA" sz="2400" dirty="0" smtClean="0">
                <a:latin typeface="Times New Roman" pitchFamily="18" charset="0"/>
                <a:cs typeface="Times New Roman" pitchFamily="18" charset="0"/>
              </a:rPr>
              <a:t>تتميز هذه المرحلة باتساع الآفاق المعرفية </a:t>
            </a:r>
            <a:r>
              <a:rPr lang="ar-SA" sz="2400" dirty="0" err="1" smtClean="0">
                <a:latin typeface="Times New Roman" pitchFamily="18" charset="0"/>
                <a:cs typeface="Times New Roman" pitchFamily="18" charset="0"/>
              </a:rPr>
              <a:t>والاكاديمية</a:t>
            </a:r>
            <a:r>
              <a:rPr lang="ar-SA" sz="2400" dirty="0" smtClean="0">
                <a:latin typeface="Times New Roman" pitchFamily="18" charset="0"/>
                <a:cs typeface="Times New Roman" pitchFamily="18" charset="0"/>
              </a:rPr>
              <a:t> وتعلم المهارات الجسمية اللازمة </a:t>
            </a:r>
            <a:r>
              <a:rPr lang="ar-SA" sz="2400" dirty="0" err="1" smtClean="0">
                <a:latin typeface="Times New Roman" pitchFamily="18" charset="0"/>
                <a:cs typeface="Times New Roman" pitchFamily="18" charset="0"/>
              </a:rPr>
              <a:t>للالعاب</a:t>
            </a:r>
            <a:r>
              <a:rPr lang="ar-SA" sz="2400" dirty="0" smtClean="0">
                <a:latin typeface="Times New Roman" pitchFamily="18" charset="0"/>
                <a:cs typeface="Times New Roman" pitchFamily="18" charset="0"/>
              </a:rPr>
              <a:t> </a:t>
            </a:r>
            <a:r>
              <a:rPr lang="ar-SA" sz="2400" dirty="0" err="1" smtClean="0">
                <a:latin typeface="Times New Roman" pitchFamily="18" charset="0"/>
                <a:cs typeface="Times New Roman" pitchFamily="18" charset="0"/>
              </a:rPr>
              <a:t>والوان</a:t>
            </a:r>
            <a:r>
              <a:rPr lang="ar-SA" sz="2400" dirty="0" smtClean="0">
                <a:latin typeface="Times New Roman" pitchFamily="18" charset="0"/>
                <a:cs typeface="Times New Roman" pitchFamily="18" charset="0"/>
              </a:rPr>
              <a:t> النشاط العادية مع وضوح فردية الطفل.</a:t>
            </a:r>
          </a:p>
          <a:p>
            <a:endParaRPr lang="ar-SA" sz="2400" dirty="0">
              <a:latin typeface="Times New Roman" pitchFamily="18" charset="0"/>
              <a:cs typeface="Times New Roman" pitchFamily="18" charset="0"/>
            </a:endParaRPr>
          </a:p>
          <a:p>
            <a:pPr marL="342900" indent="-342900">
              <a:buAutoNum type="arabicPeriod"/>
            </a:pPr>
            <a:r>
              <a:rPr lang="ar-SA" sz="2400" b="1" u="sng" dirty="0" smtClean="0">
                <a:effectLst>
                  <a:outerShdw blurRad="38100" dist="38100" dir="2700000" algn="tl">
                    <a:srgbClr val="000000">
                      <a:alpha val="43137"/>
                    </a:srgbClr>
                  </a:outerShdw>
                </a:effectLst>
                <a:latin typeface="Times New Roman" pitchFamily="18" charset="0"/>
                <a:cs typeface="Times New Roman" pitchFamily="18" charset="0"/>
              </a:rPr>
              <a:t>النمو الانفعالي</a:t>
            </a:r>
          </a:p>
          <a:p>
            <a:pPr marL="342900" indent="-342900"/>
            <a:r>
              <a:rPr lang="ar-SA" sz="2400" b="1" u="sng" dirty="0" smtClean="0">
                <a:latin typeface="Times New Roman" pitchFamily="18" charset="0"/>
                <a:cs typeface="Times New Roman" pitchFamily="18" charset="0"/>
              </a:rPr>
              <a:t>اهم مظاهر النمو الانفعالي في مرحلة الطفولة </a:t>
            </a:r>
            <a:r>
              <a:rPr lang="ar-SA" sz="2400" b="1" u="sng" dirty="0" err="1" smtClean="0">
                <a:latin typeface="Times New Roman" pitchFamily="18" charset="0"/>
                <a:cs typeface="Times New Roman" pitchFamily="18" charset="0"/>
              </a:rPr>
              <a:t>المتوسطة:</a:t>
            </a:r>
            <a:endParaRPr lang="ar-SA" sz="2400" b="1" u="sng" dirty="0" smtClean="0">
              <a:latin typeface="Times New Roman" pitchFamily="18" charset="0"/>
              <a:cs typeface="Times New Roman" pitchFamily="18" charset="0"/>
            </a:endParaRPr>
          </a:p>
          <a:p>
            <a:pPr marL="342900" indent="-342900">
              <a:buFont typeface="Wingdings" pitchFamily="2" charset="2"/>
              <a:buChar char="q"/>
            </a:pPr>
            <a:r>
              <a:rPr lang="ar-SA" sz="2400" dirty="0" smtClean="0">
                <a:latin typeface="Times New Roman" pitchFamily="18" charset="0"/>
                <a:cs typeface="Times New Roman" pitchFamily="18" charset="0"/>
              </a:rPr>
              <a:t>يصبح الاطفال في هذه المرحلة يقظين ومنتبهين لمشاعر الآخرين.</a:t>
            </a:r>
          </a:p>
          <a:p>
            <a:pPr marL="342900" indent="-342900">
              <a:buFont typeface="Wingdings" pitchFamily="2" charset="2"/>
              <a:buChar char="q"/>
            </a:pPr>
            <a:r>
              <a:rPr lang="ar-SA" sz="2400" dirty="0" smtClean="0">
                <a:latin typeface="Times New Roman" pitchFamily="18" charset="0"/>
                <a:cs typeface="Times New Roman" pitchFamily="18" charset="0"/>
              </a:rPr>
              <a:t>يكونون حساسين للنقد والسخرية.</a:t>
            </a:r>
          </a:p>
          <a:p>
            <a:pPr marL="342900" indent="-342900">
              <a:buFont typeface="Wingdings" pitchFamily="2" charset="2"/>
              <a:buChar char="q"/>
            </a:pPr>
            <a:r>
              <a:rPr lang="ar-SA" sz="2400" dirty="0" smtClean="0">
                <a:latin typeface="Times New Roman" pitchFamily="18" charset="0"/>
                <a:cs typeface="Times New Roman" pitchFamily="18" charset="0"/>
              </a:rPr>
              <a:t>الاطفال في هذه المرحلة شغوفون </a:t>
            </a:r>
            <a:r>
              <a:rPr lang="ar-SA" sz="2400" dirty="0" err="1" smtClean="0">
                <a:latin typeface="Times New Roman" pitchFamily="18" charset="0"/>
                <a:cs typeface="Times New Roman" pitchFamily="18" charset="0"/>
              </a:rPr>
              <a:t>بادخال</a:t>
            </a:r>
            <a:r>
              <a:rPr lang="ar-SA" sz="2400" dirty="0" smtClean="0">
                <a:latin typeface="Times New Roman" pitchFamily="18" charset="0"/>
                <a:cs typeface="Times New Roman" pitchFamily="18" charset="0"/>
              </a:rPr>
              <a:t> السرور وتقديم المساعدة.</a:t>
            </a:r>
          </a:p>
          <a:p>
            <a:pPr marL="342900" indent="-342900">
              <a:buFont typeface="Wingdings" pitchFamily="2" charset="2"/>
              <a:buChar char="q"/>
            </a:pPr>
            <a:r>
              <a:rPr lang="ar-SA" sz="2400" dirty="0" smtClean="0">
                <a:latin typeface="Times New Roman" pitchFamily="18" charset="0"/>
                <a:cs typeface="Times New Roman" pitchFamily="18" charset="0"/>
              </a:rPr>
              <a:t>تتحسن علاقات الطفل الاجتماعية والانفعالية مع الآخرين.</a:t>
            </a:r>
          </a:p>
          <a:p>
            <a:pPr marL="342900" indent="-342900"/>
            <a:r>
              <a:rPr lang="ar-SA" dirty="0" smtClean="0"/>
              <a:t> </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259632" y="836712"/>
            <a:ext cx="6912768" cy="5170646"/>
          </a:xfrm>
          <a:prstGeom prst="rect">
            <a:avLst/>
          </a:prstGeom>
        </p:spPr>
        <p:style>
          <a:lnRef idx="1">
            <a:schemeClr val="dk1"/>
          </a:lnRef>
          <a:fillRef idx="2">
            <a:schemeClr val="dk1"/>
          </a:fillRef>
          <a:effectRef idx="1">
            <a:schemeClr val="dk1"/>
          </a:effectRef>
          <a:fontRef idx="minor">
            <a:schemeClr val="dk1"/>
          </a:fontRef>
        </p:style>
        <p:txBody>
          <a:bodyPr wrap="square" rtlCol="1">
            <a:spAutoFit/>
          </a:bodyPr>
          <a:lstStyle/>
          <a:p>
            <a:r>
              <a:rPr lang="ar-SA" sz="2400" b="1" u="sng" dirty="0" smtClean="0">
                <a:effectLst>
                  <a:outerShdw blurRad="38100" dist="38100" dir="2700000" algn="tl">
                    <a:srgbClr val="000000">
                      <a:alpha val="43137"/>
                    </a:srgbClr>
                  </a:outerShdw>
                </a:effectLst>
                <a:latin typeface="Times New Roman" pitchFamily="18" charset="0"/>
                <a:cs typeface="Times New Roman" pitchFamily="18" charset="0"/>
              </a:rPr>
              <a:t>محاور </a:t>
            </a:r>
            <a:r>
              <a:rPr lang="ar-SA" sz="2400" b="1" u="sng" dirty="0" err="1" smtClean="0">
                <a:effectLst>
                  <a:outerShdw blurRad="38100" dist="38100" dir="2700000" algn="tl">
                    <a:srgbClr val="000000">
                      <a:alpha val="43137"/>
                    </a:srgbClr>
                  </a:outerShdw>
                </a:effectLst>
                <a:latin typeface="Times New Roman" pitchFamily="18" charset="0"/>
                <a:cs typeface="Times New Roman" pitchFamily="18" charset="0"/>
              </a:rPr>
              <a:t>المحاضرة:</a:t>
            </a:r>
            <a:endParaRPr lang="ar-SA" sz="2400" b="1" u="sng"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ar-SA" sz="2400" dirty="0" smtClean="0">
                <a:latin typeface="Times New Roman" pitchFamily="18" charset="0"/>
                <a:cs typeface="Times New Roman" pitchFamily="18" charset="0"/>
              </a:rPr>
              <a:t>مراحل النمو </a:t>
            </a:r>
            <a:r>
              <a:rPr lang="ar-SA" sz="2400" dirty="0" err="1" smtClean="0">
                <a:latin typeface="Times New Roman" pitchFamily="18" charset="0"/>
                <a:cs typeface="Times New Roman" pitchFamily="18" charset="0"/>
              </a:rPr>
              <a:t>الاجتماعي:</a:t>
            </a:r>
            <a:endParaRPr lang="ar-SA" sz="2400" dirty="0" smtClean="0">
              <a:latin typeface="Times New Roman" pitchFamily="18" charset="0"/>
              <a:cs typeface="Times New Roman" pitchFamily="18" charset="0"/>
            </a:endParaRPr>
          </a:p>
          <a:p>
            <a:pPr marL="342900" indent="-342900">
              <a:buFont typeface="+mj-lt"/>
              <a:buAutoNum type="arabicPeriod"/>
            </a:pPr>
            <a:r>
              <a:rPr lang="ar-SA" sz="2400" dirty="0" smtClean="0">
                <a:latin typeface="Times New Roman" pitchFamily="18" charset="0"/>
                <a:cs typeface="Times New Roman" pitchFamily="18" charset="0"/>
              </a:rPr>
              <a:t>مرحلة الرضاعة.</a:t>
            </a:r>
          </a:p>
          <a:p>
            <a:pPr marL="342900" indent="-342900">
              <a:buFont typeface="+mj-lt"/>
              <a:buAutoNum type="arabicPeriod"/>
            </a:pPr>
            <a:r>
              <a:rPr lang="ar-SA" sz="2400" dirty="0" smtClean="0">
                <a:latin typeface="Times New Roman" pitchFamily="18" charset="0"/>
                <a:cs typeface="Times New Roman" pitchFamily="18" charset="0"/>
              </a:rPr>
              <a:t>مرحلة الطفولة المبكرة.</a:t>
            </a:r>
          </a:p>
          <a:p>
            <a:pPr marL="342900" indent="-342900">
              <a:buFont typeface="+mj-lt"/>
              <a:buAutoNum type="arabicPeriod"/>
            </a:pPr>
            <a:r>
              <a:rPr lang="ar-SA" sz="2400" dirty="0" smtClean="0">
                <a:latin typeface="Times New Roman" pitchFamily="18" charset="0"/>
                <a:cs typeface="Times New Roman" pitchFamily="18" charset="0"/>
              </a:rPr>
              <a:t>مرحلة الطفولة المتوسطة.</a:t>
            </a:r>
          </a:p>
          <a:p>
            <a:pPr marL="342900" indent="-342900">
              <a:buFont typeface="+mj-lt"/>
              <a:buAutoNum type="arabicPeriod"/>
            </a:pPr>
            <a:r>
              <a:rPr lang="ar-SA" sz="2400" dirty="0" smtClean="0">
                <a:latin typeface="Times New Roman" pitchFamily="18" charset="0"/>
                <a:cs typeface="Times New Roman" pitchFamily="18" charset="0"/>
              </a:rPr>
              <a:t>مرحلة الطفولة المتأخرة.</a:t>
            </a:r>
          </a:p>
          <a:p>
            <a:pPr marL="342900" indent="-342900">
              <a:buFont typeface="+mj-lt"/>
              <a:buAutoNum type="arabicPeriod"/>
            </a:pPr>
            <a:r>
              <a:rPr lang="ar-SA" sz="2400" dirty="0" smtClean="0">
                <a:latin typeface="Times New Roman" pitchFamily="18" charset="0"/>
                <a:cs typeface="Times New Roman" pitchFamily="18" charset="0"/>
              </a:rPr>
              <a:t>مرحلة المراهقة.</a:t>
            </a:r>
          </a:p>
          <a:p>
            <a:pPr marL="342900" indent="-342900">
              <a:buFont typeface="+mj-lt"/>
              <a:buAutoNum type="arabicPeriod"/>
            </a:pPr>
            <a:r>
              <a:rPr lang="ar-SA" sz="2400" dirty="0" smtClean="0">
                <a:latin typeface="Times New Roman" pitchFamily="18" charset="0"/>
                <a:cs typeface="Times New Roman" pitchFamily="18" charset="0"/>
              </a:rPr>
              <a:t>مرحلة الرشد.</a:t>
            </a:r>
          </a:p>
          <a:p>
            <a:pPr marL="342900" indent="-342900">
              <a:buFont typeface="+mj-lt"/>
              <a:buAutoNum type="arabicPeriod"/>
            </a:pPr>
            <a:r>
              <a:rPr lang="ar-SA" sz="2400" dirty="0" smtClean="0">
                <a:latin typeface="Times New Roman" pitchFamily="18" charset="0"/>
                <a:cs typeface="Times New Roman" pitchFamily="18" charset="0"/>
              </a:rPr>
              <a:t>مرحلة الشيخوخة.</a:t>
            </a:r>
          </a:p>
          <a:p>
            <a:pPr marL="342900" indent="-342900"/>
            <a:endParaRPr lang="ar-SA" sz="2400" dirty="0" smtClean="0">
              <a:latin typeface="Times New Roman" pitchFamily="18" charset="0"/>
              <a:cs typeface="Times New Roman" pitchFamily="18" charset="0"/>
            </a:endParaRPr>
          </a:p>
          <a:p>
            <a:pPr indent="-342900"/>
            <a:r>
              <a:rPr lang="ar-SA" sz="2400" b="1" u="sng" dirty="0" err="1" smtClean="0">
                <a:effectLst>
                  <a:outerShdw blurRad="38100" dist="38100" dir="2700000" algn="tl">
                    <a:srgbClr val="000000">
                      <a:alpha val="43137"/>
                    </a:srgbClr>
                  </a:outerShdw>
                </a:effectLst>
                <a:latin typeface="Times New Roman" pitchFamily="18" charset="0"/>
                <a:cs typeface="Times New Roman" pitchFamily="18" charset="0"/>
              </a:rPr>
              <a:t>المرجع:</a:t>
            </a:r>
            <a:endParaRPr lang="ar-SA" sz="2400" b="1" u="sng" dirty="0" smtClean="0">
              <a:effectLst>
                <a:outerShdw blurRad="38100" dist="38100" dir="2700000" algn="tl">
                  <a:srgbClr val="000000">
                    <a:alpha val="43137"/>
                  </a:srgbClr>
                </a:outerShdw>
              </a:effectLst>
              <a:latin typeface="Times New Roman" pitchFamily="18" charset="0"/>
              <a:cs typeface="Times New Roman" pitchFamily="18" charset="0"/>
            </a:endParaRPr>
          </a:p>
          <a:p>
            <a:pPr marL="342900" indent="-342900"/>
            <a:r>
              <a:rPr lang="ar-SA" sz="2400" dirty="0" smtClean="0">
                <a:latin typeface="Times New Roman" pitchFamily="18" charset="0"/>
                <a:cs typeface="Times New Roman" pitchFamily="18" charset="0"/>
              </a:rPr>
              <a:t>ابو </a:t>
            </a:r>
            <a:r>
              <a:rPr lang="ar-SA" sz="2400" dirty="0" err="1" smtClean="0">
                <a:latin typeface="Times New Roman" pitchFamily="18" charset="0"/>
                <a:cs typeface="Times New Roman" pitchFamily="18" charset="0"/>
              </a:rPr>
              <a:t>جادو</a:t>
            </a:r>
            <a:r>
              <a:rPr lang="ar-SA" sz="2400" dirty="0" smtClean="0">
                <a:latin typeface="Times New Roman" pitchFamily="18" charset="0"/>
                <a:cs typeface="Times New Roman" pitchFamily="18" charset="0"/>
              </a:rPr>
              <a:t>, صالح </a:t>
            </a:r>
            <a:r>
              <a:rPr lang="ar-SA" sz="2400" dirty="0" err="1" smtClean="0">
                <a:latin typeface="Times New Roman" pitchFamily="18" charset="0"/>
                <a:cs typeface="Times New Roman" pitchFamily="18" charset="0"/>
              </a:rPr>
              <a:t>محمد.</a:t>
            </a:r>
            <a:r>
              <a:rPr lang="ar-SA" sz="2400" dirty="0" smtClean="0">
                <a:latin typeface="Times New Roman" pitchFamily="18" charset="0"/>
                <a:cs typeface="Times New Roman" pitchFamily="18" charset="0"/>
              </a:rPr>
              <a:t> (2010</a:t>
            </a:r>
            <a:r>
              <a:rPr lang="ar-SA" sz="2400" dirty="0" err="1" smtClean="0">
                <a:latin typeface="Times New Roman" pitchFamily="18" charset="0"/>
                <a:cs typeface="Times New Roman" pitchFamily="18" charset="0"/>
              </a:rPr>
              <a:t>).</a:t>
            </a:r>
            <a:r>
              <a:rPr lang="ar-SA" sz="2400" dirty="0" smtClean="0">
                <a:latin typeface="Times New Roman" pitchFamily="18" charset="0"/>
                <a:cs typeface="Times New Roman" pitchFamily="18" charset="0"/>
              </a:rPr>
              <a:t> ”سيكولوجية التنشئة </a:t>
            </a:r>
            <a:r>
              <a:rPr lang="ar-SA" sz="2400" dirty="0" err="1" smtClean="0">
                <a:latin typeface="Times New Roman" pitchFamily="18" charset="0"/>
                <a:cs typeface="Times New Roman" pitchFamily="18" charset="0"/>
              </a:rPr>
              <a:t>الاجتماعية“.</a:t>
            </a:r>
            <a:r>
              <a:rPr lang="ar-SA" sz="2400" dirty="0" smtClean="0">
                <a:latin typeface="Times New Roman" pitchFamily="18" charset="0"/>
                <a:cs typeface="Times New Roman" pitchFamily="18" charset="0"/>
              </a:rPr>
              <a:t> ط </a:t>
            </a:r>
            <a:r>
              <a:rPr lang="ar-SA" sz="2400" dirty="0" err="1" smtClean="0">
                <a:latin typeface="Times New Roman" pitchFamily="18" charset="0"/>
                <a:cs typeface="Times New Roman" pitchFamily="18" charset="0"/>
              </a:rPr>
              <a:t>7.</a:t>
            </a:r>
            <a:r>
              <a:rPr lang="ar-SA" sz="2400" dirty="0" smtClean="0">
                <a:latin typeface="Times New Roman" pitchFamily="18" charset="0"/>
                <a:cs typeface="Times New Roman" pitchFamily="18" charset="0"/>
              </a:rPr>
              <a:t> الفصل الثالث, ص ص </a:t>
            </a:r>
            <a:r>
              <a:rPr lang="ar-SA" sz="2400" dirty="0" err="1" smtClean="0">
                <a:latin typeface="Times New Roman" pitchFamily="18" charset="0"/>
                <a:cs typeface="Times New Roman" pitchFamily="18" charset="0"/>
              </a:rPr>
              <a:t>61 </a:t>
            </a:r>
            <a:r>
              <a:rPr lang="ar-SA" sz="2400" dirty="0" smtClean="0">
                <a:latin typeface="Times New Roman" pitchFamily="18" charset="0"/>
                <a:cs typeface="Times New Roman" pitchFamily="18" charset="0"/>
              </a:rPr>
              <a:t>- 77</a:t>
            </a:r>
          </a:p>
          <a:p>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835696" y="1628800"/>
            <a:ext cx="5517857" cy="2062103"/>
          </a:xfrm>
          <a:prstGeom prst="rect">
            <a:avLst/>
          </a:prstGeom>
          <a:noFill/>
        </p:spPr>
        <p:txBody>
          <a:bodyPr wrap="none" lIns="91440" tIns="45720" rIns="91440" bIns="45720">
            <a:spAutoFit/>
          </a:bodyPr>
          <a:lstStyle/>
          <a:p>
            <a:pPr algn="ctr"/>
            <a:r>
              <a:rPr lang="ar-SA"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ما هي المطالب التربوية </a:t>
            </a:r>
          </a:p>
          <a:p>
            <a:pPr algn="ctr"/>
            <a:r>
              <a:rPr lang="ar-SA"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لعملية التنشئة الاجتماعية </a:t>
            </a:r>
          </a:p>
          <a:p>
            <a:pPr algn="ctr"/>
            <a:r>
              <a:rPr lang="ar-SA"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من الناحية الانفعالية </a:t>
            </a:r>
          </a:p>
          <a:p>
            <a:pPr algn="ctr"/>
            <a:r>
              <a:rPr lang="ar-SA"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لمرحلة الطفولة </a:t>
            </a:r>
            <a:r>
              <a:rPr lang="ar-SA" sz="32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المتوسطة؟</a:t>
            </a:r>
            <a:endParaRPr lang="ar-SA"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5122" name="Picture 2" descr="C:\Users\user1\Desktop\imagesCA3CVW88.jpg"/>
          <p:cNvPicPr>
            <a:picLocks noChangeAspect="1" noChangeArrowheads="1"/>
          </p:cNvPicPr>
          <p:nvPr/>
        </p:nvPicPr>
        <p:blipFill>
          <a:blip r:embed="rId2" cstate="print"/>
          <a:srcRect/>
          <a:stretch>
            <a:fillRect/>
          </a:stretch>
        </p:blipFill>
        <p:spPr bwMode="auto">
          <a:xfrm>
            <a:off x="0" y="4286250"/>
            <a:ext cx="1781175" cy="257175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043608" y="980728"/>
            <a:ext cx="7488832"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buFont typeface="Wingdings" pitchFamily="2" charset="2"/>
              <a:buChar char="ü"/>
            </a:pPr>
            <a:r>
              <a:rPr lang="ar-SA" sz="2400" dirty="0" smtClean="0">
                <a:latin typeface="Times New Roman" pitchFamily="18" charset="0"/>
                <a:cs typeface="Times New Roman" pitchFamily="18" charset="0"/>
              </a:rPr>
              <a:t>اتاحة فرص </a:t>
            </a:r>
            <a:r>
              <a:rPr lang="ar-SA" sz="2400" dirty="0" err="1" smtClean="0">
                <a:latin typeface="Times New Roman" pitchFamily="18" charset="0"/>
                <a:cs typeface="Times New Roman" pitchFamily="18" charset="0"/>
              </a:rPr>
              <a:t>التتنفيس</a:t>
            </a:r>
            <a:r>
              <a:rPr lang="ar-SA" sz="2400" dirty="0" smtClean="0">
                <a:latin typeface="Times New Roman" pitchFamily="18" charset="0"/>
                <a:cs typeface="Times New Roman" pitchFamily="18" charset="0"/>
              </a:rPr>
              <a:t> والتعبير الانفعالي.</a:t>
            </a:r>
          </a:p>
          <a:p>
            <a:pPr>
              <a:buFont typeface="Wingdings" pitchFamily="2" charset="2"/>
              <a:buChar char="ü"/>
            </a:pPr>
            <a:r>
              <a:rPr lang="ar-SA" sz="2400" dirty="0" smtClean="0">
                <a:latin typeface="Times New Roman" pitchFamily="18" charset="0"/>
                <a:cs typeface="Times New Roman" pitchFamily="18" charset="0"/>
              </a:rPr>
              <a:t>خطورة اتباع النظام الصارم المتزمت في التربية.</a:t>
            </a:r>
          </a:p>
          <a:p>
            <a:pPr>
              <a:buFont typeface="Wingdings" pitchFamily="2" charset="2"/>
              <a:buChar char="ü"/>
            </a:pPr>
            <a:r>
              <a:rPr lang="ar-SA" sz="2400" dirty="0" smtClean="0">
                <a:latin typeface="Times New Roman" pitchFamily="18" charset="0"/>
                <a:cs typeface="Times New Roman" pitchFamily="18" charset="0"/>
              </a:rPr>
              <a:t>خطورة مقارنة الطفل </a:t>
            </a:r>
            <a:r>
              <a:rPr lang="ar-SA" sz="2400" dirty="0" err="1" smtClean="0">
                <a:latin typeface="Times New Roman" pitchFamily="18" charset="0"/>
                <a:cs typeface="Times New Roman" pitchFamily="18" charset="0"/>
              </a:rPr>
              <a:t>باخوته</a:t>
            </a:r>
            <a:r>
              <a:rPr lang="ar-SA" sz="2400" dirty="0" smtClean="0">
                <a:latin typeface="Times New Roman" pitchFamily="18" charset="0"/>
                <a:cs typeface="Times New Roman" pitchFamily="18" charset="0"/>
              </a:rPr>
              <a:t> او اقرانه.</a:t>
            </a:r>
          </a:p>
          <a:p>
            <a:pPr>
              <a:buFont typeface="Wingdings" pitchFamily="2" charset="2"/>
              <a:buChar char="ü"/>
            </a:pPr>
            <a:r>
              <a:rPr lang="ar-SA" sz="2400" dirty="0" smtClean="0">
                <a:latin typeface="Times New Roman" pitchFamily="18" charset="0"/>
                <a:cs typeface="Times New Roman" pitchFamily="18" charset="0"/>
              </a:rPr>
              <a:t>النظر للاضطرابات السلوكية على أنها اعراض لحاجات غير مشبعة.</a:t>
            </a:r>
          </a:p>
          <a:p>
            <a:pPr>
              <a:buFont typeface="Wingdings" pitchFamily="2" charset="2"/>
              <a:buChar char="ü"/>
            </a:pPr>
            <a:r>
              <a:rPr lang="ar-SA" sz="2400" dirty="0" smtClean="0">
                <a:latin typeface="Times New Roman" pitchFamily="18" charset="0"/>
                <a:cs typeface="Times New Roman" pitchFamily="18" charset="0"/>
              </a:rPr>
              <a:t>علاج مخاوف الطفل </a:t>
            </a:r>
            <a:r>
              <a:rPr lang="ar-SA" sz="2400" dirty="0" err="1" smtClean="0">
                <a:latin typeface="Times New Roman" pitchFamily="18" charset="0"/>
                <a:cs typeface="Times New Roman" pitchFamily="18" charset="0"/>
              </a:rPr>
              <a:t>وازالة</a:t>
            </a:r>
            <a:r>
              <a:rPr lang="ar-SA" sz="2400" dirty="0" smtClean="0">
                <a:latin typeface="Times New Roman" pitchFamily="18" charset="0"/>
                <a:cs typeface="Times New Roman" pitchFamily="18" charset="0"/>
              </a:rPr>
              <a:t> مصادر خوفه.</a:t>
            </a:r>
            <a:endParaRPr lang="ar-SA" sz="24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11560" y="487025"/>
            <a:ext cx="7344816" cy="6001643"/>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r>
              <a:rPr lang="ar-SA" sz="2400" b="1" u="sng" dirty="0" err="1" smtClean="0">
                <a:effectLst>
                  <a:outerShdw blurRad="38100" dist="38100" dir="2700000" algn="tl">
                    <a:srgbClr val="000000">
                      <a:alpha val="43137"/>
                    </a:srgbClr>
                  </a:outerShdw>
                </a:effectLst>
                <a:latin typeface="Times New Roman" pitchFamily="18" charset="0"/>
                <a:cs typeface="Times New Roman" pitchFamily="18" charset="0"/>
              </a:rPr>
              <a:t>2.</a:t>
            </a:r>
            <a:r>
              <a:rPr lang="ar-SA" sz="2400" b="1" u="sng" dirty="0" smtClean="0">
                <a:effectLst>
                  <a:outerShdw blurRad="38100" dist="38100" dir="2700000" algn="tl">
                    <a:srgbClr val="000000">
                      <a:alpha val="43137"/>
                    </a:srgbClr>
                  </a:outerShdw>
                </a:effectLst>
                <a:latin typeface="Times New Roman" pitchFamily="18" charset="0"/>
                <a:cs typeface="Times New Roman" pitchFamily="18" charset="0"/>
              </a:rPr>
              <a:t> النمو الاجتماعي</a:t>
            </a:r>
          </a:p>
          <a:p>
            <a:r>
              <a:rPr lang="ar-SA" sz="2400" dirty="0" smtClean="0">
                <a:latin typeface="Times New Roman" pitchFamily="18" charset="0"/>
                <a:cs typeface="Times New Roman" pitchFamily="18" charset="0"/>
              </a:rPr>
              <a:t>تستمر عملية التنشئة الاجتماعية وتدخل المدرسة كمؤسسة رسمية لتقوم بدورها الى جانب الأسرة في هذه العملية.</a:t>
            </a:r>
          </a:p>
          <a:p>
            <a:endParaRPr lang="ar-SA" sz="2400" dirty="0" smtClean="0">
              <a:latin typeface="Times New Roman" pitchFamily="18" charset="0"/>
              <a:cs typeface="Times New Roman" pitchFamily="18" charset="0"/>
            </a:endParaRPr>
          </a:p>
          <a:p>
            <a:r>
              <a:rPr lang="ar-SA" sz="2400" b="1" u="sng" dirty="0" smtClean="0">
                <a:latin typeface="Times New Roman" pitchFamily="18" charset="0"/>
                <a:cs typeface="Times New Roman" pitchFamily="18" charset="0"/>
              </a:rPr>
              <a:t>أهم خصائص النمو الاجتماعي في مرحلة الطفولة </a:t>
            </a:r>
            <a:r>
              <a:rPr lang="ar-SA" sz="2400" b="1" u="sng" dirty="0" err="1" smtClean="0">
                <a:latin typeface="Times New Roman" pitchFamily="18" charset="0"/>
                <a:cs typeface="Times New Roman" pitchFamily="18" charset="0"/>
              </a:rPr>
              <a:t>المتوسطة:</a:t>
            </a:r>
            <a:endParaRPr lang="ar-SA" sz="2400" b="1" u="sng" dirty="0" smtClean="0">
              <a:latin typeface="Times New Roman" pitchFamily="18" charset="0"/>
              <a:cs typeface="Times New Roman" pitchFamily="18" charset="0"/>
            </a:endParaRPr>
          </a:p>
          <a:p>
            <a:pPr>
              <a:buFont typeface="Wingdings" pitchFamily="2" charset="2"/>
              <a:buChar char="Ø"/>
            </a:pPr>
            <a:r>
              <a:rPr lang="ar-SA" sz="2400" dirty="0" smtClean="0">
                <a:latin typeface="Times New Roman" pitchFamily="18" charset="0"/>
                <a:cs typeface="Times New Roman" pitchFamily="18" charset="0"/>
              </a:rPr>
              <a:t>يصبح الاطفال أكثر تخيرا وانتقاء لأصدقائهم.</a:t>
            </a:r>
          </a:p>
          <a:p>
            <a:pPr>
              <a:buFont typeface="Wingdings" pitchFamily="2" charset="2"/>
              <a:buChar char="Ø"/>
            </a:pPr>
            <a:r>
              <a:rPr lang="ar-SA" sz="2400" dirty="0" smtClean="0">
                <a:latin typeface="Times New Roman" pitchFamily="18" charset="0"/>
                <a:cs typeface="Times New Roman" pitchFamily="18" charset="0"/>
              </a:rPr>
              <a:t>يحب الأطفال في نهاية هذه المرحلة الالعاب المنظمة في جماعات صغيرة.</a:t>
            </a:r>
          </a:p>
          <a:p>
            <a:pPr>
              <a:buFont typeface="Wingdings" pitchFamily="2" charset="2"/>
              <a:buChar char="Ø"/>
            </a:pPr>
            <a:r>
              <a:rPr lang="ar-SA" sz="2400" dirty="0" smtClean="0">
                <a:latin typeface="Times New Roman" pitchFamily="18" charset="0"/>
                <a:cs typeface="Times New Roman" pitchFamily="18" charset="0"/>
              </a:rPr>
              <a:t>ما تزال المشاحنات في هذه الفترة العمرية كثيرة.</a:t>
            </a:r>
          </a:p>
          <a:p>
            <a:pPr>
              <a:buFont typeface="Wingdings" pitchFamily="2" charset="2"/>
              <a:buChar char="Ø"/>
            </a:pPr>
            <a:r>
              <a:rPr lang="ar-SA" sz="2400" dirty="0" smtClean="0">
                <a:latin typeface="Times New Roman" pitchFamily="18" charset="0"/>
                <a:cs typeface="Times New Roman" pitchFamily="18" charset="0"/>
              </a:rPr>
              <a:t>يصبح التنافس والتباهي والتفاخر بين الاطفال ملحوظ.</a:t>
            </a:r>
          </a:p>
          <a:p>
            <a:pPr>
              <a:buFont typeface="Wingdings" pitchFamily="2" charset="2"/>
              <a:buChar char="Ø"/>
            </a:pPr>
            <a:r>
              <a:rPr lang="ar-SA" sz="2400" dirty="0" smtClean="0">
                <a:latin typeface="Times New Roman" pitchFamily="18" charset="0"/>
                <a:cs typeface="Times New Roman" pitchFamily="18" charset="0"/>
              </a:rPr>
              <a:t>يبدأ الاولاد والبنات اظهار ميول مختلفة في عملهم المدرسي وفي لعبهم.</a:t>
            </a:r>
          </a:p>
          <a:p>
            <a:pPr>
              <a:buFont typeface="Wingdings" pitchFamily="2" charset="2"/>
              <a:buChar char="Ø"/>
            </a:pPr>
            <a:r>
              <a:rPr lang="ar-SA" sz="2400" dirty="0" smtClean="0">
                <a:latin typeface="Times New Roman" pitchFamily="18" charset="0"/>
                <a:cs typeface="Times New Roman" pitchFamily="18" charset="0"/>
              </a:rPr>
              <a:t>تتسع دائرة الاتصال الاجتماعي.</a:t>
            </a:r>
          </a:p>
          <a:p>
            <a:pPr>
              <a:buFont typeface="Wingdings" pitchFamily="2" charset="2"/>
              <a:buChar char="Ø"/>
            </a:pPr>
            <a:r>
              <a:rPr lang="ar-SA" sz="2400" dirty="0" smtClean="0">
                <a:latin typeface="Times New Roman" pitchFamily="18" charset="0"/>
                <a:cs typeface="Times New Roman" pitchFamily="18" charset="0"/>
              </a:rPr>
              <a:t>يكون العدوان والشجار اكثر بين الذكور والذكور ويميل الذكور الى العدوان الجسدي.</a:t>
            </a:r>
          </a:p>
          <a:p>
            <a:pPr>
              <a:buFont typeface="Wingdings" pitchFamily="2" charset="2"/>
              <a:buChar char="Ø"/>
            </a:pPr>
            <a:r>
              <a:rPr lang="ar-SA" sz="2400" dirty="0" smtClean="0">
                <a:latin typeface="Times New Roman" pitchFamily="18" charset="0"/>
                <a:cs typeface="Times New Roman" pitchFamily="18" charset="0"/>
              </a:rPr>
              <a:t>اتساع دائرة الميول والاهتمامات.</a:t>
            </a:r>
          </a:p>
          <a:p>
            <a:pPr>
              <a:buFont typeface="Wingdings" pitchFamily="2" charset="2"/>
              <a:buChar char="Ø"/>
            </a:pPr>
            <a:r>
              <a:rPr lang="ar-SA" sz="2400" dirty="0" smtClean="0">
                <a:latin typeface="Times New Roman" pitchFamily="18" charset="0"/>
                <a:cs typeface="Times New Roman" pitchFamily="18" charset="0"/>
              </a:rPr>
              <a:t>نمو الوعي الاجتماعي.</a:t>
            </a:r>
            <a:endParaRPr lang="ar-SA" sz="24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665321" y="2967335"/>
            <a:ext cx="7813357" cy="95410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ما هي المطالب التربوية للتنشئة الاجتماعية </a:t>
            </a:r>
          </a:p>
          <a:p>
            <a:pPr algn="ctr"/>
            <a:r>
              <a:rPr lang="ar-SA"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في مرحلة الطفولة </a:t>
            </a:r>
            <a:r>
              <a:rPr lang="ar-SA" sz="28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المتوسطة؟</a:t>
            </a:r>
            <a:endParaRPr lang="ar-SA"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115616" y="980728"/>
            <a:ext cx="7056784" cy="2308324"/>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buFont typeface="Wingdings" pitchFamily="2" charset="2"/>
              <a:buChar char="ü"/>
            </a:pPr>
            <a:r>
              <a:rPr lang="ar-SA" sz="2400" dirty="0" smtClean="0">
                <a:latin typeface="Times New Roman" pitchFamily="18" charset="0"/>
                <a:cs typeface="Times New Roman" pitchFamily="18" charset="0"/>
              </a:rPr>
              <a:t>تحميل الطفل مسؤولية نظافته.</a:t>
            </a:r>
          </a:p>
          <a:p>
            <a:pPr>
              <a:buFont typeface="Wingdings" pitchFamily="2" charset="2"/>
              <a:buChar char="ü"/>
            </a:pPr>
            <a:r>
              <a:rPr lang="ar-SA" sz="2400" dirty="0" smtClean="0">
                <a:latin typeface="Times New Roman" pitchFamily="18" charset="0"/>
                <a:cs typeface="Times New Roman" pitchFamily="18" charset="0"/>
              </a:rPr>
              <a:t>تعويده مبادئ النظام والاحترام.</a:t>
            </a:r>
          </a:p>
          <a:p>
            <a:pPr>
              <a:buFont typeface="Wingdings" pitchFamily="2" charset="2"/>
              <a:buChar char="ü"/>
            </a:pPr>
            <a:r>
              <a:rPr lang="ar-SA" sz="2400" dirty="0" smtClean="0">
                <a:latin typeface="Times New Roman" pitchFamily="18" charset="0"/>
                <a:cs typeface="Times New Roman" pitchFamily="18" charset="0"/>
              </a:rPr>
              <a:t>اهمية لعب الوالدين مع الطفل.</a:t>
            </a:r>
          </a:p>
          <a:p>
            <a:pPr>
              <a:buFont typeface="Wingdings" pitchFamily="2" charset="2"/>
              <a:buChar char="ü"/>
            </a:pPr>
            <a:r>
              <a:rPr lang="ar-SA" sz="2400" dirty="0" smtClean="0">
                <a:latin typeface="Times New Roman" pitchFamily="18" charset="0"/>
                <a:cs typeface="Times New Roman" pitchFamily="18" charset="0"/>
              </a:rPr>
              <a:t>تعويد الطفل احترام والديه ومعلميه.</a:t>
            </a:r>
          </a:p>
          <a:p>
            <a:pPr>
              <a:buFont typeface="Wingdings" pitchFamily="2" charset="2"/>
              <a:buChar char="ü"/>
            </a:pPr>
            <a:r>
              <a:rPr lang="ar-SA" sz="2400" dirty="0" smtClean="0">
                <a:latin typeface="Times New Roman" pitchFamily="18" charset="0"/>
                <a:cs typeface="Times New Roman" pitchFamily="18" charset="0"/>
              </a:rPr>
              <a:t>التأكيد على التعاون والتنافس الموجه نحو تحقيق الاهداف.</a:t>
            </a:r>
          </a:p>
          <a:p>
            <a:pPr>
              <a:buFont typeface="Wingdings" pitchFamily="2" charset="2"/>
              <a:buChar char="ü"/>
            </a:pPr>
            <a:r>
              <a:rPr lang="ar-SA" sz="2400" dirty="0" smtClean="0">
                <a:latin typeface="Times New Roman" pitchFamily="18" charset="0"/>
                <a:cs typeface="Times New Roman" pitchFamily="18" charset="0"/>
              </a:rPr>
              <a:t>تنمية التفاعل الاجتماعي التعاوني بين الطفل ورفاقه.</a:t>
            </a:r>
            <a:endParaRPr lang="ar-SA" sz="24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43608" y="1772816"/>
            <a:ext cx="7344816"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p>
            <a:r>
              <a:rPr lang="ar-SA" sz="2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رابعا: مرحلة الطفولة </a:t>
            </a:r>
            <a:r>
              <a:rPr lang="ar-SA" sz="2400" b="1" u="sng"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المتأخرة (9 </a:t>
            </a:r>
            <a:r>
              <a:rPr lang="ar-SA" sz="2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-12 سنة</a:t>
            </a:r>
            <a:r>
              <a:rPr lang="ar-SA" sz="2400" b="1" u="sng"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endParaRPr lang="ar-SA" sz="2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r>
              <a:rPr lang="ar-SA" sz="2400" dirty="0" smtClean="0">
                <a:latin typeface="Times New Roman" pitchFamily="18" charset="0"/>
                <a:cs typeface="Times New Roman" pitchFamily="18" charset="0"/>
              </a:rPr>
              <a:t>تتميز هذه المرحلة ببطء معدل النمو بالنسبة لسرعته في المرحلة السابقة والمرحلة التالية, وزيادة التمايز بين الجنسين بشكل واضح وتعلم المهارات اللازمة لشؤون الحياة.</a:t>
            </a:r>
          </a:p>
          <a:p>
            <a:r>
              <a:rPr lang="ar-SA" sz="2400" dirty="0" smtClean="0">
                <a:latin typeface="Times New Roman" pitchFamily="18" charset="0"/>
                <a:cs typeface="Times New Roman" pitchFamily="18" charset="0"/>
              </a:rPr>
              <a:t>وتعتبر هذه المرحلة من وجهة نظر النمو انسب المراحل لعملية التطبيع الاجتماعي.</a:t>
            </a:r>
            <a:endParaRPr lang="ar-SA" sz="24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15616" y="548680"/>
            <a:ext cx="7272808" cy="3785652"/>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marL="342900" indent="-342900">
              <a:buAutoNum type="arabicPeriod"/>
            </a:pPr>
            <a:r>
              <a:rPr lang="ar-SA" sz="2400" b="1" u="sng" dirty="0" smtClean="0">
                <a:effectLst>
                  <a:outerShdw blurRad="38100" dist="38100" dir="2700000" algn="tl">
                    <a:srgbClr val="000000">
                      <a:alpha val="43137"/>
                    </a:srgbClr>
                  </a:outerShdw>
                </a:effectLst>
                <a:latin typeface="Times New Roman" pitchFamily="18" charset="0"/>
                <a:cs typeface="Times New Roman" pitchFamily="18" charset="0"/>
              </a:rPr>
              <a:t>النمو </a:t>
            </a:r>
            <a:r>
              <a:rPr lang="ar-SA" sz="2400" b="1" u="sng" dirty="0" err="1" smtClean="0">
                <a:effectLst>
                  <a:outerShdw blurRad="38100" dist="38100" dir="2700000" algn="tl">
                    <a:srgbClr val="000000">
                      <a:alpha val="43137"/>
                    </a:srgbClr>
                  </a:outerShdw>
                </a:effectLst>
                <a:latin typeface="Times New Roman" pitchFamily="18" charset="0"/>
                <a:cs typeface="Times New Roman" pitchFamily="18" charset="0"/>
              </a:rPr>
              <a:t>الانفعالي:</a:t>
            </a:r>
            <a:endParaRPr lang="ar-SA" sz="2400" b="1" u="sng" dirty="0" smtClean="0">
              <a:effectLst>
                <a:outerShdw blurRad="38100" dist="38100" dir="2700000" algn="tl">
                  <a:srgbClr val="000000">
                    <a:alpha val="43137"/>
                  </a:srgbClr>
                </a:outerShdw>
              </a:effectLst>
              <a:latin typeface="Times New Roman" pitchFamily="18" charset="0"/>
              <a:cs typeface="Times New Roman" pitchFamily="18" charset="0"/>
            </a:endParaRPr>
          </a:p>
          <a:p>
            <a:pPr marL="342900" indent="-342900"/>
            <a:r>
              <a:rPr lang="ar-SA" sz="2400" b="1" u="sng" dirty="0" smtClean="0">
                <a:latin typeface="Times New Roman" pitchFamily="18" charset="0"/>
                <a:cs typeface="Times New Roman" pitchFamily="18" charset="0"/>
              </a:rPr>
              <a:t>ابرز مظاهر النمو الانفعالي في هذه </a:t>
            </a:r>
            <a:r>
              <a:rPr lang="ar-SA" sz="2400" b="1" u="sng" dirty="0" err="1" smtClean="0">
                <a:latin typeface="Times New Roman" pitchFamily="18" charset="0"/>
                <a:cs typeface="Times New Roman" pitchFamily="18" charset="0"/>
              </a:rPr>
              <a:t>المرحلة:</a:t>
            </a:r>
            <a:endParaRPr lang="ar-SA" sz="2400" b="1" u="sng" dirty="0" smtClean="0">
              <a:latin typeface="Times New Roman" pitchFamily="18" charset="0"/>
              <a:cs typeface="Times New Roman" pitchFamily="18" charset="0"/>
            </a:endParaRPr>
          </a:p>
          <a:p>
            <a:pPr marL="342900" indent="-342900">
              <a:buFont typeface="Wingdings" pitchFamily="2" charset="2"/>
              <a:buChar char="q"/>
            </a:pPr>
            <a:r>
              <a:rPr lang="ar-SA" sz="2400" dirty="0" smtClean="0">
                <a:latin typeface="Times New Roman" pitchFamily="18" charset="0"/>
                <a:cs typeface="Times New Roman" pitchFamily="18" charset="0"/>
              </a:rPr>
              <a:t>يمتاز الطفل بالهدوء والاتزان.</a:t>
            </a:r>
          </a:p>
          <a:p>
            <a:pPr marL="342900" indent="-342900">
              <a:buFont typeface="Wingdings" pitchFamily="2" charset="2"/>
              <a:buChar char="q"/>
            </a:pPr>
            <a:r>
              <a:rPr lang="ar-SA" sz="2400" dirty="0" smtClean="0">
                <a:latin typeface="Times New Roman" pitchFamily="18" charset="0"/>
                <a:cs typeface="Times New Roman" pitchFamily="18" charset="0"/>
              </a:rPr>
              <a:t>يتغير سبب الغضب بدلا من  الانفعال بسبب الحاجات المادية يصبح الغضب بسبب الامور المعنوية </a:t>
            </a:r>
            <a:r>
              <a:rPr lang="ar-SA" sz="2400" dirty="0" err="1" smtClean="0">
                <a:latin typeface="Times New Roman" pitchFamily="18" charset="0"/>
                <a:cs typeface="Times New Roman" pitchFamily="18" charset="0"/>
              </a:rPr>
              <a:t>كالاهانة.</a:t>
            </a:r>
            <a:endParaRPr lang="ar-SA" sz="2400" dirty="0" smtClean="0">
              <a:latin typeface="Times New Roman" pitchFamily="18" charset="0"/>
              <a:cs typeface="Times New Roman" pitchFamily="18" charset="0"/>
            </a:endParaRPr>
          </a:p>
          <a:p>
            <a:pPr marL="342900" indent="-342900">
              <a:buFont typeface="Wingdings" pitchFamily="2" charset="2"/>
              <a:buChar char="q"/>
            </a:pPr>
            <a:r>
              <a:rPr lang="ar-SA" sz="2400" dirty="0" smtClean="0">
                <a:latin typeface="Times New Roman" pitchFamily="18" charset="0"/>
                <a:cs typeface="Times New Roman" pitchFamily="18" charset="0"/>
              </a:rPr>
              <a:t>تعتبر هذه المرحلة مرحلة استقرار وثبات انفعالي.</a:t>
            </a:r>
          </a:p>
          <a:p>
            <a:pPr marL="342900" indent="-342900">
              <a:buFont typeface="Wingdings" pitchFamily="2" charset="2"/>
              <a:buChar char="q"/>
            </a:pPr>
            <a:r>
              <a:rPr lang="ar-SA" sz="2400" dirty="0" smtClean="0">
                <a:latin typeface="Times New Roman" pitchFamily="18" charset="0"/>
                <a:cs typeface="Times New Roman" pitchFamily="18" charset="0"/>
              </a:rPr>
              <a:t>يتضح الميل للمرح وتنمو الاتجاهات الوجدانية.</a:t>
            </a:r>
          </a:p>
          <a:p>
            <a:pPr marL="342900" indent="-342900">
              <a:buFont typeface="Wingdings" pitchFamily="2" charset="2"/>
              <a:buChar char="q"/>
            </a:pPr>
            <a:r>
              <a:rPr lang="ar-SA" sz="2400" dirty="0" smtClean="0">
                <a:latin typeface="Times New Roman" pitchFamily="18" charset="0"/>
                <a:cs typeface="Times New Roman" pitchFamily="18" charset="0"/>
              </a:rPr>
              <a:t>يتضح الغضب بالمقاومة السلبية وظهور تعبيرات الوجه.</a:t>
            </a:r>
          </a:p>
          <a:p>
            <a:pPr marL="342900" indent="-342900">
              <a:buFont typeface="Wingdings" pitchFamily="2" charset="2"/>
              <a:buChar char="q"/>
            </a:pPr>
            <a:r>
              <a:rPr lang="ar-SA" sz="2400" dirty="0" smtClean="0">
                <a:latin typeface="Times New Roman" pitchFamily="18" charset="0"/>
                <a:cs typeface="Times New Roman" pitchFamily="18" charset="0"/>
              </a:rPr>
              <a:t>يكون الطفل محاط ببعض مصادر القلق والصراع والاستغراق في احلام </a:t>
            </a:r>
            <a:r>
              <a:rPr lang="ar-SA" sz="2400" dirty="0" err="1" smtClean="0">
                <a:latin typeface="Times New Roman" pitchFamily="18" charset="0"/>
                <a:cs typeface="Times New Roman" pitchFamily="18" charset="0"/>
              </a:rPr>
              <a:t>اليقظة.</a:t>
            </a:r>
            <a:r>
              <a:rPr lang="ar-SA" sz="2400" dirty="0" smtClean="0">
                <a:latin typeface="Times New Roman" pitchFamily="18" charset="0"/>
                <a:cs typeface="Times New Roman" pitchFamily="18" charset="0"/>
              </a:rPr>
              <a:t> </a:t>
            </a:r>
            <a:endParaRPr lang="ar-SA" sz="24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97194" y="2967335"/>
            <a:ext cx="7949612"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ما هي مطالب التنشئة الاجتماعية في هذه </a:t>
            </a:r>
            <a:r>
              <a:rPr lang="ar-SA" sz="2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المرحلة؟</a:t>
            </a:r>
            <a:endParaRPr lang="ar-SA"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331640" y="1268760"/>
            <a:ext cx="6912768" cy="1569660"/>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p>
            <a:pPr>
              <a:buFont typeface="Wingdings" pitchFamily="2" charset="2"/>
              <a:buChar char="ü"/>
            </a:pPr>
            <a:r>
              <a:rPr lang="ar-SA" sz="2400" dirty="0" smtClean="0">
                <a:latin typeface="Times New Roman" pitchFamily="18" charset="0"/>
                <a:cs typeface="Times New Roman" pitchFamily="18" charset="0"/>
              </a:rPr>
              <a:t>مساعدة الطفل في السيطرة على انفعالاته وضبطها والتحكم في نفسه.</a:t>
            </a:r>
          </a:p>
          <a:p>
            <a:pPr>
              <a:buFont typeface="Wingdings" pitchFamily="2" charset="2"/>
              <a:buChar char="ü"/>
            </a:pPr>
            <a:r>
              <a:rPr lang="ar-SA" sz="2400" dirty="0" smtClean="0">
                <a:latin typeface="Times New Roman" pitchFamily="18" charset="0"/>
                <a:cs typeface="Times New Roman" pitchFamily="18" charset="0"/>
              </a:rPr>
              <a:t>التأكيد على اهمية اشباع الحاجات النفسية.</a:t>
            </a:r>
          </a:p>
          <a:p>
            <a:pPr>
              <a:buFont typeface="Wingdings" pitchFamily="2" charset="2"/>
              <a:buChar char="ü"/>
            </a:pPr>
            <a:r>
              <a:rPr lang="ar-SA" sz="2400" dirty="0" smtClean="0">
                <a:latin typeface="Times New Roman" pitchFamily="18" charset="0"/>
                <a:cs typeface="Times New Roman" pitchFamily="18" charset="0"/>
              </a:rPr>
              <a:t>اهمية الهوايات وتنميتها.</a:t>
            </a:r>
          </a:p>
          <a:p>
            <a:pPr>
              <a:buFont typeface="Wingdings" pitchFamily="2" charset="2"/>
              <a:buChar char="ü"/>
            </a:pPr>
            <a:r>
              <a:rPr lang="ar-SA" sz="2400" dirty="0" smtClean="0">
                <a:latin typeface="Times New Roman" pitchFamily="18" charset="0"/>
                <a:cs typeface="Times New Roman" pitchFamily="18" charset="0"/>
              </a:rPr>
              <a:t>اهمية التوافق الانفعالي ومساعدة الطفل على حل صراعاته.</a:t>
            </a:r>
            <a:endParaRPr lang="ar-SA" sz="24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99592" y="548680"/>
            <a:ext cx="6840760" cy="5632311"/>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r>
              <a:rPr lang="ar-SA" sz="2400" b="1" u="sng" dirty="0" err="1" smtClean="0">
                <a:effectLst>
                  <a:outerShdw blurRad="38100" dist="38100" dir="2700000" algn="tl">
                    <a:srgbClr val="000000">
                      <a:alpha val="43137"/>
                    </a:srgbClr>
                  </a:outerShdw>
                </a:effectLst>
                <a:latin typeface="Times New Roman" pitchFamily="18" charset="0"/>
                <a:cs typeface="Times New Roman" pitchFamily="18" charset="0"/>
              </a:rPr>
              <a:t>2.</a:t>
            </a:r>
            <a:r>
              <a:rPr lang="ar-SA" sz="2400" b="1" u="sng" dirty="0" smtClean="0">
                <a:effectLst>
                  <a:outerShdw blurRad="38100" dist="38100" dir="2700000" algn="tl">
                    <a:srgbClr val="000000">
                      <a:alpha val="43137"/>
                    </a:srgbClr>
                  </a:outerShdw>
                </a:effectLst>
                <a:latin typeface="Times New Roman" pitchFamily="18" charset="0"/>
                <a:cs typeface="Times New Roman" pitchFamily="18" charset="0"/>
              </a:rPr>
              <a:t> النمو الاجتماعي</a:t>
            </a:r>
          </a:p>
          <a:p>
            <a:r>
              <a:rPr lang="ar-SA" sz="2400" dirty="0" smtClean="0">
                <a:latin typeface="Times New Roman" pitchFamily="18" charset="0"/>
                <a:cs typeface="Times New Roman" pitchFamily="18" charset="0"/>
              </a:rPr>
              <a:t>يعرف الطفل المزيد عن المعايير والقيم والاتجاهات الديمقراطية والضمير ومعاني الصواب والخطأ ويهتم بالتقييم الأخلاقي للسلوك.</a:t>
            </a:r>
          </a:p>
          <a:p>
            <a:endParaRPr lang="ar-SA" sz="2400" dirty="0">
              <a:latin typeface="Times New Roman" pitchFamily="18" charset="0"/>
              <a:cs typeface="Times New Roman" pitchFamily="18" charset="0"/>
            </a:endParaRPr>
          </a:p>
          <a:p>
            <a:r>
              <a:rPr lang="ar-SA" sz="2400" b="1" u="sng" dirty="0" smtClean="0">
                <a:latin typeface="Times New Roman" pitchFamily="18" charset="0"/>
                <a:cs typeface="Times New Roman" pitchFamily="18" charset="0"/>
              </a:rPr>
              <a:t>أهم مظاهر النمو الاجتماعي في هذه </a:t>
            </a:r>
            <a:r>
              <a:rPr lang="ar-SA" sz="2400" b="1" u="sng" dirty="0" err="1" smtClean="0">
                <a:latin typeface="Times New Roman" pitchFamily="18" charset="0"/>
                <a:cs typeface="Times New Roman" pitchFamily="18" charset="0"/>
              </a:rPr>
              <a:t>المرحلة:</a:t>
            </a:r>
            <a:endParaRPr lang="ar-SA" sz="2400" b="1" u="sng" dirty="0" smtClean="0">
              <a:latin typeface="Times New Roman" pitchFamily="18" charset="0"/>
              <a:cs typeface="Times New Roman" pitchFamily="18" charset="0"/>
            </a:endParaRPr>
          </a:p>
          <a:p>
            <a:pPr>
              <a:buFont typeface="Wingdings" pitchFamily="2" charset="2"/>
              <a:buChar char="Ø"/>
            </a:pPr>
            <a:r>
              <a:rPr lang="ar-SA" sz="2400" dirty="0" smtClean="0">
                <a:latin typeface="Times New Roman" pitchFamily="18" charset="0"/>
                <a:cs typeface="Times New Roman" pitchFamily="18" charset="0"/>
              </a:rPr>
              <a:t>يفضل الطفل الاندماج مع جماعات الاصدقاء.</a:t>
            </a:r>
          </a:p>
          <a:p>
            <a:pPr>
              <a:buFont typeface="Wingdings" pitchFamily="2" charset="2"/>
              <a:buChar char="Ø"/>
            </a:pPr>
            <a:r>
              <a:rPr lang="ar-SA" sz="2400" dirty="0" smtClean="0">
                <a:latin typeface="Times New Roman" pitchFamily="18" charset="0"/>
                <a:cs typeface="Times New Roman" pitchFamily="18" charset="0"/>
              </a:rPr>
              <a:t>يبدأ الشعور بالولاء للجماعة.</a:t>
            </a:r>
          </a:p>
          <a:p>
            <a:pPr>
              <a:buFont typeface="Wingdings" pitchFamily="2" charset="2"/>
              <a:buChar char="Ø"/>
            </a:pPr>
            <a:r>
              <a:rPr lang="ar-SA" sz="2400" dirty="0" smtClean="0">
                <a:latin typeface="Times New Roman" pitchFamily="18" charset="0"/>
                <a:cs typeface="Times New Roman" pitchFamily="18" charset="0"/>
              </a:rPr>
              <a:t>تأخذ القيم الاجتماعية بالظهور.</a:t>
            </a:r>
          </a:p>
          <a:p>
            <a:pPr>
              <a:buFont typeface="Wingdings" pitchFamily="2" charset="2"/>
              <a:buChar char="Ø"/>
            </a:pPr>
            <a:r>
              <a:rPr lang="ar-SA" sz="2400" dirty="0" smtClean="0">
                <a:latin typeface="Times New Roman" pitchFamily="18" charset="0"/>
                <a:cs typeface="Times New Roman" pitchFamily="18" charset="0"/>
              </a:rPr>
              <a:t>زيادة نقد الطفل لتصرفات الكبار.</a:t>
            </a:r>
          </a:p>
          <a:p>
            <a:pPr>
              <a:buFont typeface="Wingdings" pitchFamily="2" charset="2"/>
              <a:buChar char="Ø"/>
            </a:pPr>
            <a:r>
              <a:rPr lang="ar-SA" sz="2400" dirty="0" smtClean="0">
                <a:latin typeface="Times New Roman" pitchFamily="18" charset="0"/>
                <a:cs typeface="Times New Roman" pitchFamily="18" charset="0"/>
              </a:rPr>
              <a:t>يزداد تأثير جماعة الرفاق.</a:t>
            </a:r>
          </a:p>
          <a:p>
            <a:pPr>
              <a:buFont typeface="Wingdings" pitchFamily="2" charset="2"/>
              <a:buChar char="Ø"/>
            </a:pPr>
            <a:r>
              <a:rPr lang="ar-SA" sz="2400" dirty="0" smtClean="0">
                <a:latin typeface="Times New Roman" pitchFamily="18" charset="0"/>
                <a:cs typeface="Times New Roman" pitchFamily="18" charset="0"/>
              </a:rPr>
              <a:t>يبدأ تأثير النمط الثقافي العام.</a:t>
            </a:r>
          </a:p>
          <a:p>
            <a:pPr>
              <a:buFont typeface="Wingdings" pitchFamily="2" charset="2"/>
              <a:buChar char="Ø"/>
            </a:pPr>
            <a:r>
              <a:rPr lang="ar-SA" sz="2400" dirty="0" smtClean="0">
                <a:latin typeface="Times New Roman" pitchFamily="18" charset="0"/>
                <a:cs typeface="Times New Roman" pitchFamily="18" charset="0"/>
              </a:rPr>
              <a:t>تتغير الميول وتميل الى التخصص اكثر.</a:t>
            </a:r>
          </a:p>
          <a:p>
            <a:pPr>
              <a:buFont typeface="Wingdings" pitchFamily="2" charset="2"/>
              <a:buChar char="Ø"/>
            </a:pPr>
            <a:r>
              <a:rPr lang="ar-SA" sz="2400" dirty="0" smtClean="0">
                <a:latin typeface="Times New Roman" pitchFamily="18" charset="0"/>
                <a:cs typeface="Times New Roman" pitchFamily="18" charset="0"/>
              </a:rPr>
              <a:t>يتوحد الطفل مع الدور الجنسي المناسب.</a:t>
            </a:r>
          </a:p>
          <a:p>
            <a:pPr>
              <a:buFont typeface="Wingdings" pitchFamily="2" charset="2"/>
              <a:buChar char="Ø"/>
            </a:pPr>
            <a:r>
              <a:rPr lang="ar-SA" sz="2400" dirty="0" smtClean="0">
                <a:latin typeface="Times New Roman" pitchFamily="18" charset="0"/>
                <a:cs typeface="Times New Roman" pitchFamily="18" charset="0"/>
              </a:rPr>
              <a:t>يتضح التوحد مع الجامعات حيث يفخر بفوز فريقه.</a:t>
            </a:r>
          </a:p>
          <a:p>
            <a:pPr>
              <a:buFont typeface="Wingdings" pitchFamily="2" charset="2"/>
              <a:buChar char="Ø"/>
            </a:pPr>
            <a:r>
              <a:rPr lang="ar-SA" sz="2400" dirty="0" smtClean="0">
                <a:latin typeface="Times New Roman" pitchFamily="18" charset="0"/>
                <a:cs typeface="Times New Roman" pitchFamily="18" charset="0"/>
              </a:rPr>
              <a:t>يبتعد كل الجنسين في صداقته عن الجنس الآخر.</a:t>
            </a:r>
            <a:endParaRPr lang="ar-SA"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15616" y="1268760"/>
            <a:ext cx="6840760" cy="3416320"/>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p>
            <a:pPr>
              <a:lnSpc>
                <a:spcPct val="150000"/>
              </a:lnSpc>
            </a:pPr>
            <a:r>
              <a:rPr lang="ar-SA" sz="2400" b="1" u="sng" dirty="0" err="1"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مقدمة:</a:t>
            </a:r>
            <a:endParaRPr lang="ar-SA" sz="2400" b="1" u="sng"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nSpc>
                <a:spcPct val="150000"/>
              </a:lnSpc>
            </a:pPr>
            <a:r>
              <a:rPr lang="ar-SA" sz="2400" dirty="0" smtClean="0">
                <a:latin typeface="Times New Roman" pitchFamily="18" charset="0"/>
                <a:cs typeface="Times New Roman" pitchFamily="18" charset="0"/>
              </a:rPr>
              <a:t>الفرد كائن حي واحد متكامل, ولذلك يلاحظ انه اذا حدث اضطراب أو نقص في أي مظهر ادى الى اضطراب في التكوين العام والأداء الوظيفي للشخصية.</a:t>
            </a:r>
          </a:p>
          <a:p>
            <a:pPr>
              <a:lnSpc>
                <a:spcPct val="150000"/>
              </a:lnSpc>
            </a:pPr>
            <a:r>
              <a:rPr lang="ar-SA" sz="2400" dirty="0" smtClean="0">
                <a:latin typeface="Times New Roman" pitchFamily="18" charset="0"/>
                <a:cs typeface="Times New Roman" pitchFamily="18" charset="0"/>
              </a:rPr>
              <a:t>وعلى سبيل المثال قد تؤثر الاضطرابات الانفعالية تأثيرا سيئا على النمو العقلي.</a:t>
            </a:r>
            <a:endParaRPr lang="ar-SA" sz="24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907376" y="2967335"/>
            <a:ext cx="7329249" cy="83099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ما هي المطالب التربوية </a:t>
            </a:r>
          </a:p>
          <a:p>
            <a:pPr algn="ctr"/>
            <a:r>
              <a:rPr lang="ar-SA"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لعملية التنشئة الاجتماعية اللازمة لهذه </a:t>
            </a:r>
            <a:r>
              <a:rPr lang="ar-SA" sz="2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المرحلة؟</a:t>
            </a:r>
            <a:endParaRPr lang="ar-SA"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187624" y="692696"/>
            <a:ext cx="7128792"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buFont typeface="Wingdings" pitchFamily="2" charset="2"/>
              <a:buChar char="ü"/>
            </a:pPr>
            <a:r>
              <a:rPr lang="ar-SA" sz="2400" dirty="0" smtClean="0">
                <a:latin typeface="Times New Roman" pitchFamily="18" charset="0"/>
                <a:cs typeface="Times New Roman" pitchFamily="18" charset="0"/>
              </a:rPr>
              <a:t>اهمية الانضمام الى الجماعات المدرسية.</a:t>
            </a:r>
          </a:p>
          <a:p>
            <a:pPr>
              <a:buFont typeface="Wingdings" pitchFamily="2" charset="2"/>
              <a:buChar char="ü"/>
            </a:pPr>
            <a:r>
              <a:rPr lang="ar-SA" sz="2400" dirty="0" smtClean="0">
                <a:latin typeface="Times New Roman" pitchFamily="18" charset="0"/>
                <a:cs typeface="Times New Roman" pitchFamily="18" charset="0"/>
              </a:rPr>
              <a:t>اهمية الرحلات والمعسكرات والتدريب على القيادة وتحمل المسئولية.</a:t>
            </a:r>
          </a:p>
          <a:p>
            <a:pPr>
              <a:buFont typeface="Wingdings" pitchFamily="2" charset="2"/>
              <a:buChar char="ü"/>
            </a:pPr>
            <a:r>
              <a:rPr lang="ar-SA" sz="2400" dirty="0" smtClean="0">
                <a:latin typeface="Times New Roman" pitchFamily="18" charset="0"/>
                <a:cs typeface="Times New Roman" pitchFamily="18" charset="0"/>
              </a:rPr>
              <a:t>تعليم الطفل مراعاة الفروق الفردية بين الناس.</a:t>
            </a:r>
          </a:p>
          <a:p>
            <a:pPr>
              <a:buFont typeface="Wingdings" pitchFamily="2" charset="2"/>
              <a:buChar char="ü"/>
            </a:pPr>
            <a:r>
              <a:rPr lang="ar-SA" sz="2400" dirty="0" smtClean="0">
                <a:latin typeface="Times New Roman" pitchFamily="18" charset="0"/>
                <a:cs typeface="Times New Roman" pitchFamily="18" charset="0"/>
              </a:rPr>
              <a:t>تشجيع الاستقلال عند الطفل.</a:t>
            </a:r>
            <a:endParaRPr lang="ar-SA" sz="24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43608" y="836712"/>
            <a:ext cx="7344816" cy="1938992"/>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p>
            <a:r>
              <a:rPr lang="ar-SA" sz="2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خامسا: مرحلة المراهقة</a:t>
            </a:r>
          </a:p>
          <a:p>
            <a:r>
              <a:rPr lang="ar-SA" sz="2400" dirty="0" smtClean="0">
                <a:latin typeface="Times New Roman" pitchFamily="18" charset="0"/>
                <a:cs typeface="Times New Roman" pitchFamily="18" charset="0"/>
              </a:rPr>
              <a:t>يطلق اصطلاح المراهقة على المرحلة التي يحدث فيها الانتقال التدريجي نحو النضج البدني والجنسي والعقلي والنفسي.</a:t>
            </a:r>
          </a:p>
          <a:p>
            <a:endParaRPr lang="ar-SA" sz="2400" dirty="0">
              <a:latin typeface="Times New Roman" pitchFamily="18" charset="0"/>
              <a:cs typeface="Times New Roman" pitchFamily="18" charset="0"/>
            </a:endParaRPr>
          </a:p>
          <a:p>
            <a:endParaRPr lang="ar-SA" sz="2400" dirty="0" smtClean="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835696" y="980728"/>
            <a:ext cx="6120680" cy="1815882"/>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r>
              <a:rPr lang="ar-SA" sz="2800" b="1" u="sng" dirty="0" smtClean="0">
                <a:solidFill>
                  <a:srgbClr val="FF0000"/>
                </a:solidFill>
                <a:latin typeface="Times New Roman" pitchFamily="18" charset="0"/>
                <a:cs typeface="Times New Roman" pitchFamily="18" charset="0"/>
              </a:rPr>
              <a:t>أشكال </a:t>
            </a:r>
            <a:r>
              <a:rPr lang="ar-SA" sz="2800" b="1" u="sng" dirty="0" err="1" smtClean="0">
                <a:solidFill>
                  <a:srgbClr val="FF0000"/>
                </a:solidFill>
                <a:latin typeface="Times New Roman" pitchFamily="18" charset="0"/>
                <a:cs typeface="Times New Roman" pitchFamily="18" charset="0"/>
              </a:rPr>
              <a:t>المراهقة:</a:t>
            </a:r>
            <a:endParaRPr lang="ar-SA" sz="2800" b="1" u="sng" dirty="0" smtClean="0">
              <a:solidFill>
                <a:srgbClr val="FF0000"/>
              </a:solidFill>
              <a:latin typeface="Times New Roman" pitchFamily="18" charset="0"/>
              <a:cs typeface="Times New Roman" pitchFamily="18" charset="0"/>
            </a:endParaRPr>
          </a:p>
          <a:p>
            <a:pPr marL="514350" indent="-514350">
              <a:buFont typeface="+mj-lt"/>
              <a:buAutoNum type="arabicPeriod"/>
            </a:pPr>
            <a:r>
              <a:rPr lang="ar-SA" sz="2800" dirty="0" smtClean="0">
                <a:latin typeface="Times New Roman" pitchFamily="18" charset="0"/>
                <a:cs typeface="Times New Roman" pitchFamily="18" charset="0"/>
              </a:rPr>
              <a:t>مراهقة سوية.</a:t>
            </a:r>
          </a:p>
          <a:p>
            <a:pPr marL="514350" indent="-514350">
              <a:buFont typeface="+mj-lt"/>
              <a:buAutoNum type="arabicPeriod"/>
            </a:pPr>
            <a:r>
              <a:rPr lang="ar-SA" sz="2800" dirty="0" smtClean="0">
                <a:latin typeface="Times New Roman" pitchFamily="18" charset="0"/>
                <a:cs typeface="Times New Roman" pitchFamily="18" charset="0"/>
              </a:rPr>
              <a:t>مراهقة </a:t>
            </a:r>
            <a:r>
              <a:rPr lang="ar-SA" sz="2800" dirty="0" err="1" smtClean="0">
                <a:latin typeface="Times New Roman" pitchFamily="18" charset="0"/>
                <a:cs typeface="Times New Roman" pitchFamily="18" charset="0"/>
              </a:rPr>
              <a:t>انسحابية.</a:t>
            </a:r>
            <a:endParaRPr lang="ar-SA" sz="2800" dirty="0" smtClean="0">
              <a:latin typeface="Times New Roman" pitchFamily="18" charset="0"/>
              <a:cs typeface="Times New Roman" pitchFamily="18" charset="0"/>
            </a:endParaRPr>
          </a:p>
          <a:p>
            <a:pPr marL="514350" indent="-514350">
              <a:buFont typeface="+mj-lt"/>
              <a:buAutoNum type="arabicPeriod"/>
            </a:pPr>
            <a:r>
              <a:rPr lang="ar-SA" sz="2800" dirty="0" smtClean="0">
                <a:latin typeface="Times New Roman" pitchFamily="18" charset="0"/>
                <a:cs typeface="Times New Roman" pitchFamily="18" charset="0"/>
              </a:rPr>
              <a:t>مراهقة عدوانية.</a:t>
            </a:r>
            <a:endParaRPr lang="ar-SA" sz="28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99592" y="980728"/>
            <a:ext cx="7416824" cy="4524315"/>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marL="342900" indent="-342900">
              <a:buAutoNum type="arabicPeriod"/>
            </a:pPr>
            <a:r>
              <a:rPr lang="ar-SA" sz="2400" b="1" u="sng" dirty="0" smtClean="0">
                <a:effectLst>
                  <a:outerShdw blurRad="38100" dist="38100" dir="2700000" algn="tl">
                    <a:srgbClr val="000000">
                      <a:alpha val="43137"/>
                    </a:srgbClr>
                  </a:outerShdw>
                </a:effectLst>
                <a:latin typeface="Times New Roman" pitchFamily="18" charset="0"/>
                <a:cs typeface="Times New Roman" pitchFamily="18" charset="0"/>
              </a:rPr>
              <a:t>النمو الانفعالي</a:t>
            </a:r>
          </a:p>
          <a:p>
            <a:pPr marL="342900" indent="-342900"/>
            <a:r>
              <a:rPr lang="ar-SA" sz="2400" b="1" u="sng" dirty="0" smtClean="0">
                <a:latin typeface="Times New Roman" pitchFamily="18" charset="0"/>
                <a:cs typeface="Times New Roman" pitchFamily="18" charset="0"/>
              </a:rPr>
              <a:t>اهم مظاهر النمو الانفعالي في هذه </a:t>
            </a:r>
            <a:r>
              <a:rPr lang="ar-SA" sz="2400" b="1" u="sng" dirty="0" err="1" smtClean="0">
                <a:latin typeface="Times New Roman" pitchFamily="18" charset="0"/>
                <a:cs typeface="Times New Roman" pitchFamily="18" charset="0"/>
              </a:rPr>
              <a:t>المرحلة:</a:t>
            </a:r>
            <a:endParaRPr lang="ar-SA" sz="2400" b="1" u="sng" dirty="0" smtClean="0">
              <a:latin typeface="Times New Roman" pitchFamily="18" charset="0"/>
              <a:cs typeface="Times New Roman" pitchFamily="18" charset="0"/>
            </a:endParaRPr>
          </a:p>
          <a:p>
            <a:pPr marL="342900" indent="-342900">
              <a:buFont typeface="Wingdings" pitchFamily="2" charset="2"/>
              <a:buChar char="q"/>
            </a:pPr>
            <a:r>
              <a:rPr lang="ar-SA" sz="2400" dirty="0" smtClean="0">
                <a:latin typeface="Times New Roman" pitchFamily="18" charset="0"/>
                <a:cs typeface="Times New Roman" pitchFamily="18" charset="0"/>
              </a:rPr>
              <a:t>تتصف الانفعالات في هذه المرحلة بأنها عنيفة ومتهورة.</a:t>
            </a:r>
          </a:p>
          <a:p>
            <a:pPr marL="342900" indent="-342900">
              <a:buFont typeface="Wingdings" pitchFamily="2" charset="2"/>
              <a:buChar char="q"/>
            </a:pPr>
            <a:r>
              <a:rPr lang="ar-SA" sz="2400" dirty="0" smtClean="0">
                <a:latin typeface="Times New Roman" pitchFamily="18" charset="0"/>
                <a:cs typeface="Times New Roman" pitchFamily="18" charset="0"/>
              </a:rPr>
              <a:t>وضوح التناقض الانفعالي وثنائية المشاعر.</a:t>
            </a:r>
          </a:p>
          <a:p>
            <a:pPr marL="342900" indent="-342900">
              <a:buFont typeface="Wingdings" pitchFamily="2" charset="2"/>
              <a:buChar char="q"/>
            </a:pPr>
            <a:r>
              <a:rPr lang="ar-SA" sz="2400" dirty="0" smtClean="0">
                <a:latin typeface="Times New Roman" pitchFamily="18" charset="0"/>
                <a:cs typeface="Times New Roman" pitchFamily="18" charset="0"/>
              </a:rPr>
              <a:t>السعي نحو تحقيق الاستقلال الانفعالي عن الوالدين.</a:t>
            </a:r>
          </a:p>
          <a:p>
            <a:pPr marL="342900" indent="-342900">
              <a:buFont typeface="Wingdings" pitchFamily="2" charset="2"/>
              <a:buChar char="q"/>
            </a:pPr>
            <a:r>
              <a:rPr lang="ar-SA" sz="2400" dirty="0" smtClean="0">
                <a:latin typeface="Times New Roman" pitchFamily="18" charset="0"/>
                <a:cs typeface="Times New Roman" pitchFamily="18" charset="0"/>
              </a:rPr>
              <a:t>الخجل والانطوائية نتيجة التغيرات الجسمية.</a:t>
            </a:r>
          </a:p>
          <a:p>
            <a:pPr marL="342900" indent="-342900">
              <a:buFont typeface="Wingdings" pitchFamily="2" charset="2"/>
              <a:buChar char="q"/>
            </a:pPr>
            <a:r>
              <a:rPr lang="ar-SA" sz="2400" dirty="0" smtClean="0">
                <a:latin typeface="Times New Roman" pitchFamily="18" charset="0"/>
                <a:cs typeface="Times New Roman" pitchFamily="18" charset="0"/>
              </a:rPr>
              <a:t>التردد نتيجة نقص الثقة بالنفس.</a:t>
            </a:r>
          </a:p>
          <a:p>
            <a:pPr marL="342900" indent="-342900">
              <a:buFont typeface="Wingdings" pitchFamily="2" charset="2"/>
              <a:buChar char="q"/>
            </a:pPr>
            <a:r>
              <a:rPr lang="ar-SA" sz="2400" dirty="0" smtClean="0">
                <a:latin typeface="Times New Roman" pitchFamily="18" charset="0"/>
                <a:cs typeface="Times New Roman" pitchFamily="18" charset="0"/>
              </a:rPr>
              <a:t>يكون الخيال خصب.</a:t>
            </a:r>
          </a:p>
          <a:p>
            <a:pPr marL="342900" indent="-342900">
              <a:buFont typeface="Wingdings" pitchFamily="2" charset="2"/>
              <a:buChar char="q"/>
            </a:pPr>
            <a:r>
              <a:rPr lang="ar-SA" sz="2400" dirty="0" smtClean="0">
                <a:latin typeface="Times New Roman" pitchFamily="18" charset="0"/>
                <a:cs typeface="Times New Roman" pitchFamily="18" charset="0"/>
              </a:rPr>
              <a:t>تتطور مشاعر الحب نحو الجنس الآخر.</a:t>
            </a:r>
          </a:p>
          <a:p>
            <a:pPr marL="342900" indent="-342900">
              <a:buFont typeface="Wingdings" pitchFamily="2" charset="2"/>
              <a:buChar char="q"/>
            </a:pPr>
            <a:r>
              <a:rPr lang="ar-SA" sz="2400" dirty="0" smtClean="0">
                <a:latin typeface="Times New Roman" pitchFamily="18" charset="0"/>
                <a:cs typeface="Times New Roman" pitchFamily="18" charset="0"/>
              </a:rPr>
              <a:t>يتعرض المراهق لحالات من الاكتئاب واليأس والانطواء.</a:t>
            </a:r>
          </a:p>
          <a:p>
            <a:pPr marL="342900" indent="-342900">
              <a:buFont typeface="Wingdings" pitchFamily="2" charset="2"/>
              <a:buChar char="q"/>
            </a:pPr>
            <a:r>
              <a:rPr lang="ar-SA" sz="2400" dirty="0" smtClean="0">
                <a:latin typeface="Times New Roman" pitchFamily="18" charset="0"/>
                <a:cs typeface="Times New Roman" pitchFamily="18" charset="0"/>
              </a:rPr>
              <a:t>تتبلور بعض العواطف الشخصية مثل الاعتداد بالنفس والعناية بالمظهر.</a:t>
            </a:r>
          </a:p>
          <a:p>
            <a:pPr marL="342900" indent="-342900">
              <a:buFont typeface="Wingdings" pitchFamily="2" charset="2"/>
              <a:buChar char="q"/>
            </a:pPr>
            <a:r>
              <a:rPr lang="ar-SA" sz="2400" dirty="0" smtClean="0">
                <a:latin typeface="Times New Roman" pitchFamily="18" charset="0"/>
                <a:cs typeface="Times New Roman" pitchFamily="18" charset="0"/>
              </a:rPr>
              <a:t>القدرة على المشاركة الانفعالية والأخذ والعطاء.</a:t>
            </a:r>
            <a:endParaRPr lang="ar-SA" sz="24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998746" y="2967335"/>
            <a:ext cx="7146508" cy="83099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ما هي المطالب التربوية للتنشئة الاجتماعية </a:t>
            </a:r>
          </a:p>
          <a:p>
            <a:pPr algn="ctr"/>
            <a:r>
              <a:rPr lang="ar-SA"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في مجال النمو الانفعالي في مرحلة </a:t>
            </a:r>
            <a:r>
              <a:rPr lang="ar-SA" sz="2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المراهقة؟</a:t>
            </a:r>
            <a:endParaRPr lang="ar-SA"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619672" y="836712"/>
            <a:ext cx="6624736" cy="3046988"/>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p>
            <a:pPr>
              <a:buFont typeface="Wingdings" pitchFamily="2" charset="2"/>
              <a:buChar char="ü"/>
            </a:pPr>
            <a:r>
              <a:rPr lang="ar-SA" sz="2400" dirty="0" smtClean="0">
                <a:latin typeface="Times New Roman" pitchFamily="18" charset="0"/>
                <a:cs typeface="Times New Roman" pitchFamily="18" charset="0"/>
              </a:rPr>
              <a:t>يجب الالتفات عند ظهور أي مشكلة انفعالية والمبادرة الى حلها.</a:t>
            </a:r>
          </a:p>
          <a:p>
            <a:pPr>
              <a:buFont typeface="Wingdings" pitchFamily="2" charset="2"/>
              <a:buChar char="ü"/>
            </a:pPr>
            <a:r>
              <a:rPr lang="ar-SA" sz="2400" dirty="0" smtClean="0">
                <a:latin typeface="Times New Roman" pitchFamily="18" charset="0"/>
                <a:cs typeface="Times New Roman" pitchFamily="18" charset="0"/>
              </a:rPr>
              <a:t>العمل على التخلص من التناقض الانفعالي والاستغراق الزائد في احلام اليقظة.</a:t>
            </a:r>
          </a:p>
          <a:p>
            <a:pPr>
              <a:buFont typeface="Wingdings" pitchFamily="2" charset="2"/>
              <a:buChar char="ü"/>
            </a:pPr>
            <a:r>
              <a:rPr lang="ar-SA" sz="2400" dirty="0" smtClean="0">
                <a:latin typeface="Times New Roman" pitchFamily="18" charset="0"/>
                <a:cs typeface="Times New Roman" pitchFamily="18" charset="0"/>
              </a:rPr>
              <a:t>العمل على التخلص من الحساسية الزائدة وتعزيز ثقة المراهق بنفسه.</a:t>
            </a:r>
          </a:p>
          <a:p>
            <a:pPr>
              <a:buFont typeface="Wingdings" pitchFamily="2" charset="2"/>
              <a:buChar char="ü"/>
            </a:pPr>
            <a:r>
              <a:rPr lang="ar-SA" sz="2400" dirty="0" smtClean="0">
                <a:latin typeface="Times New Roman" pitchFamily="18" charset="0"/>
                <a:cs typeface="Times New Roman" pitchFamily="18" charset="0"/>
              </a:rPr>
              <a:t>مساعدة المراهق على شغل اوقات فراغه بالمفيد من الهوايات </a:t>
            </a:r>
            <a:r>
              <a:rPr lang="ar-SA" sz="2400" dirty="0" err="1" smtClean="0">
                <a:latin typeface="Times New Roman" pitchFamily="18" charset="0"/>
                <a:cs typeface="Times New Roman" pitchFamily="18" charset="0"/>
              </a:rPr>
              <a:t>والاعمال.</a:t>
            </a:r>
            <a:endParaRPr lang="ar-SA" sz="2400" dirty="0" smtClean="0">
              <a:latin typeface="Times New Roman" pitchFamily="18" charset="0"/>
              <a:cs typeface="Times New Roman" pitchFamily="18" charset="0"/>
            </a:endParaRPr>
          </a:p>
          <a:p>
            <a:pPr>
              <a:buFont typeface="Wingdings" pitchFamily="2" charset="2"/>
              <a:buChar char="ü"/>
            </a:pPr>
            <a:r>
              <a:rPr lang="ar-SA" sz="2400" dirty="0" smtClean="0">
                <a:latin typeface="Times New Roman" pitchFamily="18" charset="0"/>
                <a:cs typeface="Times New Roman" pitchFamily="18" charset="0"/>
              </a:rPr>
              <a:t>معاملة المراهق معاملة الكبار.</a:t>
            </a:r>
            <a:endParaRPr lang="ar-SA" sz="24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43608" y="692696"/>
            <a:ext cx="6840760" cy="5170646"/>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r>
              <a:rPr lang="ar-SA" sz="2400" b="1" u="sng" dirty="0" err="1" smtClean="0">
                <a:effectLst>
                  <a:outerShdw blurRad="38100" dist="38100" dir="2700000" algn="tl">
                    <a:srgbClr val="000000">
                      <a:alpha val="43137"/>
                    </a:srgbClr>
                  </a:outerShdw>
                </a:effectLst>
                <a:latin typeface="Times New Roman" pitchFamily="18" charset="0"/>
                <a:cs typeface="Times New Roman" pitchFamily="18" charset="0"/>
              </a:rPr>
              <a:t>2.</a:t>
            </a:r>
            <a:r>
              <a:rPr lang="ar-SA" sz="2400" b="1" u="sng" dirty="0" smtClean="0">
                <a:effectLst>
                  <a:outerShdw blurRad="38100" dist="38100" dir="2700000" algn="tl">
                    <a:srgbClr val="000000">
                      <a:alpha val="43137"/>
                    </a:srgbClr>
                  </a:outerShdw>
                </a:effectLst>
                <a:latin typeface="Times New Roman" pitchFamily="18" charset="0"/>
                <a:cs typeface="Times New Roman" pitchFamily="18" charset="0"/>
              </a:rPr>
              <a:t> النمو الاجتماعي</a:t>
            </a:r>
          </a:p>
          <a:p>
            <a:r>
              <a:rPr lang="ar-SA" sz="2400" dirty="0" smtClean="0">
                <a:latin typeface="Times New Roman" pitchFamily="18" charset="0"/>
                <a:cs typeface="Times New Roman" pitchFamily="18" charset="0"/>
              </a:rPr>
              <a:t>تعتبر مرحلة المراهقة مرحلة التطبيع الاجتماعي ويلاحظ زيادة الفروق في عملية التنشئة الاجتماعية والتطبيع الاجتماعي في سلوك المراهق.</a:t>
            </a:r>
          </a:p>
          <a:p>
            <a:endParaRPr lang="ar-SA" sz="2400" dirty="0" smtClean="0">
              <a:latin typeface="Times New Roman" pitchFamily="18" charset="0"/>
              <a:cs typeface="Times New Roman" pitchFamily="18" charset="0"/>
            </a:endParaRPr>
          </a:p>
          <a:p>
            <a:r>
              <a:rPr lang="ar-SA" sz="2400" b="1" u="sng" dirty="0" smtClean="0">
                <a:latin typeface="Times New Roman" pitchFamily="18" charset="0"/>
                <a:cs typeface="Times New Roman" pitchFamily="18" charset="0"/>
              </a:rPr>
              <a:t>وأهم مظاهر النمو الاجتماعي في مرحلة </a:t>
            </a:r>
            <a:r>
              <a:rPr lang="ar-SA" sz="2400" b="1" u="sng" dirty="0" err="1" smtClean="0">
                <a:latin typeface="Times New Roman" pitchFamily="18" charset="0"/>
                <a:cs typeface="Times New Roman" pitchFamily="18" charset="0"/>
              </a:rPr>
              <a:t>المراهقة:</a:t>
            </a:r>
            <a:endParaRPr lang="ar-SA" sz="2400" b="1" u="sng" dirty="0" smtClean="0">
              <a:latin typeface="Times New Roman" pitchFamily="18" charset="0"/>
              <a:cs typeface="Times New Roman" pitchFamily="18" charset="0"/>
            </a:endParaRPr>
          </a:p>
          <a:p>
            <a:pPr>
              <a:buFont typeface="Wingdings" pitchFamily="2" charset="2"/>
              <a:buChar char="Ø"/>
            </a:pPr>
            <a:r>
              <a:rPr lang="ar-SA" sz="2400" dirty="0" smtClean="0">
                <a:latin typeface="Times New Roman" pitchFamily="18" charset="0"/>
                <a:cs typeface="Times New Roman" pitchFamily="18" charset="0"/>
              </a:rPr>
              <a:t>تزداد الثقة بالنفس والشعور بالأهمية.</a:t>
            </a:r>
          </a:p>
          <a:p>
            <a:pPr>
              <a:buFont typeface="Wingdings" pitchFamily="2" charset="2"/>
              <a:buChar char="Ø"/>
            </a:pPr>
            <a:r>
              <a:rPr lang="ar-SA" sz="2400" dirty="0" smtClean="0">
                <a:latin typeface="Times New Roman" pitchFamily="18" charset="0"/>
                <a:cs typeface="Times New Roman" pitchFamily="18" charset="0"/>
              </a:rPr>
              <a:t>يسعد المراهق بمشاركة الآخرين في الخبرات والمشاعر.</a:t>
            </a:r>
          </a:p>
          <a:p>
            <a:pPr>
              <a:buFont typeface="Wingdings" pitchFamily="2" charset="2"/>
              <a:buChar char="Ø"/>
            </a:pPr>
            <a:r>
              <a:rPr lang="ar-SA" sz="2400" dirty="0" smtClean="0">
                <a:latin typeface="Times New Roman" pitchFamily="18" charset="0"/>
                <a:cs typeface="Times New Roman" pitchFamily="18" charset="0"/>
              </a:rPr>
              <a:t>يظهر الاهتمام الشخصي واختيار الألوان الملفتة للنظر.</a:t>
            </a:r>
          </a:p>
          <a:p>
            <a:pPr>
              <a:buFont typeface="Wingdings" pitchFamily="2" charset="2"/>
              <a:buChar char="Ø"/>
            </a:pPr>
            <a:r>
              <a:rPr lang="ar-SA" sz="2400" dirty="0" smtClean="0">
                <a:latin typeface="Times New Roman" pitchFamily="18" charset="0"/>
                <a:cs typeface="Times New Roman" pitchFamily="18" charset="0"/>
              </a:rPr>
              <a:t>النزعة الى الاستقلال الاجتماعي.</a:t>
            </a:r>
          </a:p>
          <a:p>
            <a:pPr>
              <a:buFont typeface="Wingdings" pitchFamily="2" charset="2"/>
              <a:buChar char="Ø"/>
            </a:pPr>
            <a:r>
              <a:rPr lang="ar-SA" sz="2400" dirty="0" smtClean="0">
                <a:latin typeface="Times New Roman" pitchFamily="18" charset="0"/>
                <a:cs typeface="Times New Roman" pitchFamily="18" charset="0"/>
              </a:rPr>
              <a:t>التوحد مع شخصيات خارج نطاق البيئة.</a:t>
            </a:r>
          </a:p>
          <a:p>
            <a:pPr>
              <a:buFont typeface="Wingdings" pitchFamily="2" charset="2"/>
              <a:buChar char="Ø"/>
            </a:pPr>
            <a:r>
              <a:rPr lang="ar-SA" sz="2400" dirty="0" smtClean="0">
                <a:latin typeface="Times New Roman" pitchFamily="18" charset="0"/>
                <a:cs typeface="Times New Roman" pitchFamily="18" charset="0"/>
              </a:rPr>
              <a:t>التآلف والميل الى الجنس الآخر.</a:t>
            </a:r>
          </a:p>
          <a:p>
            <a:pPr>
              <a:buFont typeface="Wingdings" pitchFamily="2" charset="2"/>
              <a:buChar char="Ø"/>
            </a:pPr>
            <a:r>
              <a:rPr lang="ar-SA" sz="2400" dirty="0" smtClean="0">
                <a:latin typeface="Times New Roman" pitchFamily="18" charset="0"/>
                <a:cs typeface="Times New Roman" pitchFamily="18" charset="0"/>
              </a:rPr>
              <a:t>ينمو الذكاء الاجتماعي.</a:t>
            </a:r>
          </a:p>
          <a:p>
            <a:pPr>
              <a:buFont typeface="Wingdings" pitchFamily="2" charset="2"/>
              <a:buChar char="Ø"/>
            </a:pPr>
            <a:r>
              <a:rPr lang="ar-SA" sz="2400" dirty="0" smtClean="0">
                <a:latin typeface="Times New Roman" pitchFamily="18" charset="0"/>
                <a:cs typeface="Times New Roman" pitchFamily="18" charset="0"/>
              </a:rPr>
              <a:t>تنمو القيم نتيجة تفاعل المراهق مع بيئته الاجتماعية.</a:t>
            </a:r>
          </a:p>
          <a:p>
            <a:endParaRPr lang="ar-S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197518" y="2967335"/>
            <a:ext cx="6748963" cy="83099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ما هي المطالب التربوية للتنشئة الاجتماعية </a:t>
            </a:r>
          </a:p>
          <a:p>
            <a:pPr algn="ctr"/>
            <a:r>
              <a:rPr lang="ar-SA"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في مرحلة </a:t>
            </a:r>
            <a:r>
              <a:rPr lang="ar-SA" sz="2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المراهقة؟</a:t>
            </a:r>
            <a:endParaRPr lang="ar-SA"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403648" y="764704"/>
            <a:ext cx="6840760" cy="3046988"/>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buFont typeface="Wingdings" pitchFamily="2" charset="2"/>
              <a:buChar char="ü"/>
            </a:pPr>
            <a:r>
              <a:rPr lang="ar-SA" sz="2400" dirty="0" smtClean="0">
                <a:latin typeface="Times New Roman" pitchFamily="18" charset="0"/>
                <a:cs typeface="Times New Roman" pitchFamily="18" charset="0"/>
              </a:rPr>
              <a:t>تشجيع التعاون بين الأسرة والمؤسسة الاجتماعية.</a:t>
            </a:r>
          </a:p>
          <a:p>
            <a:pPr>
              <a:buFont typeface="Wingdings" pitchFamily="2" charset="2"/>
              <a:buChar char="ü"/>
            </a:pPr>
            <a:r>
              <a:rPr lang="ar-SA" sz="2400" dirty="0" smtClean="0">
                <a:latin typeface="Times New Roman" pitchFamily="18" charset="0"/>
                <a:cs typeface="Times New Roman" pitchFamily="18" charset="0"/>
              </a:rPr>
              <a:t>ترك الحرية للمراهق في اختيار اصدقائه مع توجيهه الى حسن اختيارهم.</a:t>
            </a:r>
          </a:p>
          <a:p>
            <a:pPr>
              <a:buFont typeface="Wingdings" pitchFamily="2" charset="2"/>
              <a:buChar char="ü"/>
            </a:pPr>
            <a:r>
              <a:rPr lang="ar-SA" sz="2400" dirty="0" smtClean="0">
                <a:latin typeface="Times New Roman" pitchFamily="18" charset="0"/>
                <a:cs typeface="Times New Roman" pitchFamily="18" charset="0"/>
              </a:rPr>
              <a:t>احترام ميل المراهق ورغبته في التحرر والاستقلال.</a:t>
            </a:r>
          </a:p>
          <a:p>
            <a:pPr>
              <a:buFont typeface="Wingdings" pitchFamily="2" charset="2"/>
              <a:buChar char="ü"/>
            </a:pPr>
            <a:r>
              <a:rPr lang="ar-SA" sz="2400" dirty="0" smtClean="0">
                <a:latin typeface="Times New Roman" pitchFamily="18" charset="0"/>
                <a:cs typeface="Times New Roman" pitchFamily="18" charset="0"/>
              </a:rPr>
              <a:t>اقامة علاقة قوية مستمرة مع المراهق اساسها الفهم المتبادل.</a:t>
            </a:r>
          </a:p>
          <a:p>
            <a:pPr>
              <a:buFont typeface="Wingdings" pitchFamily="2" charset="2"/>
              <a:buChar char="ü"/>
            </a:pPr>
            <a:r>
              <a:rPr lang="ar-SA" sz="2400" dirty="0" smtClean="0">
                <a:latin typeface="Times New Roman" pitchFamily="18" charset="0"/>
                <a:cs typeface="Times New Roman" pitchFamily="18" charset="0"/>
              </a:rPr>
              <a:t>فتح باب الحوار.</a:t>
            </a:r>
          </a:p>
          <a:p>
            <a:pPr>
              <a:buFont typeface="Wingdings" pitchFamily="2" charset="2"/>
              <a:buChar char="ü"/>
            </a:pPr>
            <a:r>
              <a:rPr lang="ar-SA" sz="2400" dirty="0" smtClean="0">
                <a:latin typeface="Times New Roman" pitchFamily="18" charset="0"/>
                <a:cs typeface="Times New Roman" pitchFamily="18" charset="0"/>
              </a:rPr>
              <a:t>تقبل ظاهرة التجريب التي تميز مرحلة المراهقة.</a:t>
            </a:r>
          </a:p>
          <a:p>
            <a:pPr>
              <a:buFont typeface="Wingdings" pitchFamily="2" charset="2"/>
              <a:buChar char="ü"/>
            </a:pPr>
            <a:r>
              <a:rPr lang="ar-SA" sz="2400" dirty="0" smtClean="0">
                <a:latin typeface="Times New Roman" pitchFamily="18" charset="0"/>
                <a:cs typeface="Times New Roman" pitchFamily="18" charset="0"/>
              </a:rPr>
              <a:t>اختيار مهنة والاستعداد لها.</a:t>
            </a:r>
            <a:endParaRPr lang="ar-SA"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59632" y="908720"/>
            <a:ext cx="7056784" cy="2862322"/>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nSpc>
                <a:spcPct val="150000"/>
              </a:lnSpc>
            </a:pPr>
            <a:r>
              <a:rPr lang="ar-SA" sz="2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مراحل النمو </a:t>
            </a:r>
            <a:r>
              <a:rPr lang="ar-SA" sz="2400" b="1" u="sng"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الاجتماعي:</a:t>
            </a:r>
            <a:endParaRPr lang="ar-SA" sz="2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nSpc>
                <a:spcPct val="150000"/>
              </a:lnSpc>
            </a:pPr>
            <a:r>
              <a:rPr lang="ar-SA" sz="2400" dirty="0" smtClean="0">
                <a:solidFill>
                  <a:schemeClr val="dk1"/>
                </a:solidFill>
                <a:latin typeface="Times New Roman" pitchFamily="18" charset="0"/>
                <a:cs typeface="Times New Roman" pitchFamily="18" charset="0"/>
              </a:rPr>
              <a:t>يحدث النمو في شكل تغيرات وتطورات يتعرض لها الفرد النامي, جنينا فوليدا فطفلا فمراهقا فراشدا فشيخا.</a:t>
            </a:r>
          </a:p>
          <a:p>
            <a:pPr>
              <a:lnSpc>
                <a:spcPct val="150000"/>
              </a:lnSpc>
            </a:pPr>
            <a:r>
              <a:rPr lang="ar-SA" sz="2400" dirty="0" smtClean="0">
                <a:solidFill>
                  <a:schemeClr val="dk1"/>
                </a:solidFill>
                <a:latin typeface="Times New Roman" pitchFamily="18" charset="0"/>
                <a:cs typeface="Times New Roman" pitchFamily="18" charset="0"/>
              </a:rPr>
              <a:t>ورغم أن حياة الإنسان تكون وحدة واحدة </a:t>
            </a:r>
            <a:r>
              <a:rPr lang="ar-SA" sz="2400" dirty="0" err="1" smtClean="0">
                <a:solidFill>
                  <a:schemeClr val="dk1"/>
                </a:solidFill>
                <a:latin typeface="Times New Roman" pitchFamily="18" charset="0"/>
                <a:cs typeface="Times New Roman" pitchFamily="18" charset="0"/>
              </a:rPr>
              <a:t>الا</a:t>
            </a:r>
            <a:r>
              <a:rPr lang="ar-SA" sz="2400" dirty="0" smtClean="0">
                <a:solidFill>
                  <a:schemeClr val="dk1"/>
                </a:solidFill>
                <a:latin typeface="Times New Roman" pitchFamily="18" charset="0"/>
                <a:cs typeface="Times New Roman" pitchFamily="18" charset="0"/>
              </a:rPr>
              <a:t> أن نمو الفرد العادي يمر بمراحل تتميز كل منها بخصائص واضحة</a:t>
            </a:r>
            <a:r>
              <a:rPr lang="ar-SA" sz="2400" dirty="0">
                <a:solidFill>
                  <a:schemeClr val="dk1"/>
                </a:solidFill>
                <a:latin typeface="Times New Roman" pitchFamily="18" charset="0"/>
                <a:cs typeface="Times New Roman" pitchFamily="18" charset="0"/>
              </a:rPr>
              <a:t>.</a:t>
            </a:r>
            <a:endParaRPr lang="ar-SA" sz="2400" dirty="0" smtClean="0">
              <a:solidFill>
                <a:schemeClr val="dk1"/>
              </a:solidFill>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43608" y="1340768"/>
            <a:ext cx="6768752" cy="4524315"/>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p>
            <a:r>
              <a:rPr lang="ar-SA" sz="2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سادسا: مرحلة الرشد</a:t>
            </a:r>
          </a:p>
          <a:p>
            <a:r>
              <a:rPr lang="ar-SA" sz="2400" dirty="0" smtClean="0">
                <a:latin typeface="Times New Roman" pitchFamily="18" charset="0"/>
                <a:cs typeface="Times New Roman" pitchFamily="18" charset="0"/>
              </a:rPr>
              <a:t>من أهم مطالب النمو الاجتماعي في مرحلة الرشد: اختيار الزوجة او الزوج, تكوين الأسرة, تحقيق التوافق الأسري, تربية الأطفال, وممارسة مهنة.</a:t>
            </a:r>
          </a:p>
          <a:p>
            <a:endParaRPr lang="ar-SA" sz="2400" dirty="0" smtClean="0">
              <a:latin typeface="Times New Roman" pitchFamily="18" charset="0"/>
              <a:cs typeface="Times New Roman" pitchFamily="18" charset="0"/>
            </a:endParaRPr>
          </a:p>
          <a:p>
            <a:r>
              <a:rPr lang="ar-SA" sz="2400" b="1" u="sng" dirty="0" smtClean="0">
                <a:latin typeface="Times New Roman" pitchFamily="18" charset="0"/>
                <a:cs typeface="Times New Roman" pitchFamily="18" charset="0"/>
              </a:rPr>
              <a:t>أهم مظاهر النمو الاجتماعي في مرحلة الرشد </a:t>
            </a:r>
            <a:r>
              <a:rPr lang="ar-SA" sz="2400" b="1" u="sng" dirty="0" err="1" smtClean="0">
                <a:latin typeface="Times New Roman" pitchFamily="18" charset="0"/>
                <a:cs typeface="Times New Roman" pitchFamily="18" charset="0"/>
              </a:rPr>
              <a:t>هي:</a:t>
            </a:r>
            <a:endParaRPr lang="ar-SA" sz="2400" b="1" u="sng" dirty="0" smtClean="0">
              <a:latin typeface="Times New Roman" pitchFamily="18" charset="0"/>
              <a:cs typeface="Times New Roman" pitchFamily="18" charset="0"/>
            </a:endParaRPr>
          </a:p>
          <a:p>
            <a:pPr>
              <a:buFont typeface="Wingdings" pitchFamily="2" charset="2"/>
              <a:buChar char="ü"/>
            </a:pPr>
            <a:r>
              <a:rPr lang="ar-SA" sz="2400" dirty="0" smtClean="0">
                <a:latin typeface="Times New Roman" pitchFamily="18" charset="0"/>
                <a:cs typeface="Times New Roman" pitchFamily="18" charset="0"/>
              </a:rPr>
              <a:t>في مرحلة المراهقة تتسع دائرة النشاط الاجتماعي ثم يضيق هذا النشاط في مرحلة الرشد.</a:t>
            </a:r>
          </a:p>
          <a:p>
            <a:pPr>
              <a:buFont typeface="Wingdings" pitchFamily="2" charset="2"/>
              <a:buChar char="ü"/>
            </a:pPr>
            <a:r>
              <a:rPr lang="ar-SA" sz="2400" dirty="0" smtClean="0">
                <a:latin typeface="Times New Roman" pitchFamily="18" charset="0"/>
                <a:cs typeface="Times New Roman" pitchFamily="18" charset="0"/>
              </a:rPr>
              <a:t>يتم النضج الاجتماعي المتوازي مع باقي جوانب الشخصية.</a:t>
            </a:r>
          </a:p>
          <a:p>
            <a:pPr>
              <a:buFont typeface="Wingdings" pitchFamily="2" charset="2"/>
              <a:buChar char="ü"/>
            </a:pPr>
            <a:r>
              <a:rPr lang="ar-SA" sz="2400" dirty="0" smtClean="0">
                <a:latin typeface="Times New Roman" pitchFamily="18" charset="0"/>
                <a:cs typeface="Times New Roman" pitchFamily="18" charset="0"/>
              </a:rPr>
              <a:t>تتأثر عملية التوافق في مرحلة الرشد بالحاجات الاجتماعية والعادات والتقاليد والتطور الاجتماعي للبيئة والهوايات.</a:t>
            </a:r>
          </a:p>
          <a:p>
            <a:pPr>
              <a:buFont typeface="Wingdings" pitchFamily="2" charset="2"/>
              <a:buChar char="ü"/>
            </a:pPr>
            <a:r>
              <a:rPr lang="ar-SA" sz="2400" dirty="0" smtClean="0">
                <a:latin typeface="Times New Roman" pitchFamily="18" charset="0"/>
                <a:cs typeface="Times New Roman" pitchFamily="18" charset="0"/>
              </a:rPr>
              <a:t>تزداد الاتجاهات النفسية استقرارا بعد زيادة السن.</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59632" y="1772816"/>
            <a:ext cx="6624736"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p>
            <a:r>
              <a:rPr lang="ar-SA" sz="2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سابعا: مرحلة الشيخوخة</a:t>
            </a:r>
          </a:p>
          <a:p>
            <a:endParaRPr lang="ar-SA" sz="2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r>
              <a:rPr lang="ar-SA" sz="2400" dirty="0" smtClean="0">
                <a:latin typeface="Times New Roman" pitchFamily="18" charset="0"/>
                <a:cs typeface="Times New Roman" pitchFamily="18" charset="0"/>
              </a:rPr>
              <a:t>من أهم مطالب النمو الاجتماعي في مرحلة الشيخوخة تحقيق ميول نشطة وتنويع الاهتمامات والتوافق بالنسبة للتقاعد, والاستعداد لتقبل مساعدة الآخرين وتقدير الذات, والتوافق مع موت الزوج او احد الأقران, وتعميق العلاقات الاجتماعية القائمة بين الأقران.</a:t>
            </a:r>
            <a:endParaRPr lang="ar-SA" sz="2400"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259632" y="764704"/>
            <a:ext cx="6984776" cy="2954655"/>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r>
              <a:rPr lang="ar-SA" sz="2400" b="1" u="sng" dirty="0" smtClean="0">
                <a:latin typeface="Times New Roman" pitchFamily="18" charset="0"/>
                <a:cs typeface="Times New Roman" pitchFamily="18" charset="0"/>
              </a:rPr>
              <a:t>اهم مظاهر النمو في مرحلة </a:t>
            </a:r>
            <a:r>
              <a:rPr lang="ar-SA" sz="2400" b="1" u="sng" dirty="0" err="1" smtClean="0">
                <a:latin typeface="Times New Roman" pitchFamily="18" charset="0"/>
                <a:cs typeface="Times New Roman" pitchFamily="18" charset="0"/>
              </a:rPr>
              <a:t>الشيخوخة:</a:t>
            </a:r>
            <a:endParaRPr lang="ar-SA" sz="2400" b="1" u="sng" dirty="0" smtClean="0">
              <a:latin typeface="Times New Roman" pitchFamily="18" charset="0"/>
              <a:cs typeface="Times New Roman" pitchFamily="18" charset="0"/>
            </a:endParaRPr>
          </a:p>
          <a:p>
            <a:pPr>
              <a:buFont typeface="Wingdings" pitchFamily="2" charset="2"/>
              <a:buChar char="ü"/>
            </a:pPr>
            <a:r>
              <a:rPr lang="ar-SA" sz="2400" dirty="0" smtClean="0">
                <a:latin typeface="Times New Roman" pitchFamily="18" charset="0"/>
                <a:cs typeface="Times New Roman" pitchFamily="18" charset="0"/>
              </a:rPr>
              <a:t>تطرأ بعض التغيرات النفسية والجسمية التي تضعف الطاقة الجسمية.</a:t>
            </a:r>
          </a:p>
          <a:p>
            <a:pPr>
              <a:buFont typeface="Wingdings" pitchFamily="2" charset="2"/>
              <a:buChar char="ü"/>
            </a:pPr>
            <a:r>
              <a:rPr lang="ar-SA" sz="2400" dirty="0" smtClean="0">
                <a:latin typeface="Times New Roman" pitchFamily="18" charset="0"/>
                <a:cs typeface="Times New Roman" pitchFamily="18" charset="0"/>
              </a:rPr>
              <a:t>يصاحب هذه التغيرات ضعف الذاكرة والانتباه والحساسية النفسية.</a:t>
            </a:r>
          </a:p>
          <a:p>
            <a:pPr>
              <a:buFont typeface="Wingdings" pitchFamily="2" charset="2"/>
              <a:buChar char="ü"/>
            </a:pPr>
            <a:r>
              <a:rPr lang="ar-SA" sz="2400" dirty="0" smtClean="0">
                <a:latin typeface="Times New Roman" pitchFamily="18" charset="0"/>
                <a:cs typeface="Times New Roman" pitchFamily="18" charset="0"/>
              </a:rPr>
              <a:t>تزداد علاقة الفرد في هذه المرحلة </a:t>
            </a:r>
            <a:r>
              <a:rPr lang="ar-SA" sz="2400" dirty="0" err="1" smtClean="0">
                <a:latin typeface="Times New Roman" pitchFamily="18" charset="0"/>
                <a:cs typeface="Times New Roman" pitchFamily="18" charset="0"/>
              </a:rPr>
              <a:t>بابنائه</a:t>
            </a:r>
            <a:r>
              <a:rPr lang="ar-SA" sz="2400" dirty="0" smtClean="0">
                <a:latin typeface="Times New Roman" pitchFamily="18" charset="0"/>
                <a:cs typeface="Times New Roman" pitchFamily="18" charset="0"/>
              </a:rPr>
              <a:t> </a:t>
            </a:r>
            <a:r>
              <a:rPr lang="ar-SA" sz="2400" dirty="0" err="1" smtClean="0">
                <a:latin typeface="Times New Roman" pitchFamily="18" charset="0"/>
                <a:cs typeface="Times New Roman" pitchFamily="18" charset="0"/>
              </a:rPr>
              <a:t>واحفادة.</a:t>
            </a:r>
            <a:endParaRPr lang="ar-SA" sz="2400" dirty="0" smtClean="0">
              <a:latin typeface="Times New Roman" pitchFamily="18" charset="0"/>
              <a:cs typeface="Times New Roman" pitchFamily="18" charset="0"/>
            </a:endParaRPr>
          </a:p>
          <a:p>
            <a:pPr>
              <a:buFont typeface="Wingdings" pitchFamily="2" charset="2"/>
              <a:buChar char="ü"/>
            </a:pPr>
            <a:r>
              <a:rPr lang="ar-SA" sz="2400" dirty="0" smtClean="0">
                <a:latin typeface="Times New Roman" pitchFamily="18" charset="0"/>
                <a:cs typeface="Times New Roman" pitchFamily="18" charset="0"/>
              </a:rPr>
              <a:t>تزداد الاتجاهات النفسية الاجتماعية رسوخا في مرحلة الشيخوخة ويصعب تغيير اتجاهاتهم.</a:t>
            </a:r>
          </a:p>
          <a:p>
            <a:pPr>
              <a:buFont typeface="Wingdings" pitchFamily="2" charset="2"/>
              <a:buChar char="ü"/>
            </a:pPr>
            <a:r>
              <a:rPr lang="ar-SA" sz="2400" dirty="0" smtClean="0">
                <a:latin typeface="Times New Roman" pitchFamily="18" charset="0"/>
                <a:cs typeface="Times New Roman" pitchFamily="18" charset="0"/>
              </a:rPr>
              <a:t>يزداد التعصب تبعا لزيادة السن.</a:t>
            </a:r>
          </a:p>
          <a:p>
            <a:endParaRPr lang="ar-SA"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39752" y="2708920"/>
            <a:ext cx="4536504" cy="923330"/>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SA"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تم بحمد الله</a:t>
            </a:r>
            <a:endParaRPr lang="ar-SA"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15616" y="836712"/>
            <a:ext cx="6840760" cy="5078313"/>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nSpc>
                <a:spcPct val="150000"/>
              </a:lnSpc>
            </a:pPr>
            <a:r>
              <a:rPr lang="ar-SA" sz="2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أولا: مرحلة </a:t>
            </a:r>
            <a:r>
              <a:rPr lang="ar-SA" sz="2400" b="1" u="sng"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الرضاعة </a:t>
            </a:r>
            <a:r>
              <a:rPr lang="ar-SA" sz="2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(منذ </a:t>
            </a:r>
            <a:r>
              <a:rPr lang="ar-SA" sz="2400" b="1" u="sng"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الولادة </a:t>
            </a:r>
            <a:r>
              <a:rPr lang="ar-SA" sz="2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السنة الثانية</a:t>
            </a:r>
            <a:r>
              <a:rPr lang="ar-SA" sz="2400" b="1" u="sng"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endParaRPr lang="ar-SA" sz="2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nSpc>
                <a:spcPct val="150000"/>
              </a:lnSpc>
            </a:pPr>
            <a:r>
              <a:rPr lang="ar-SA" sz="2400" dirty="0" smtClean="0">
                <a:solidFill>
                  <a:schemeClr val="dk1"/>
                </a:solidFill>
                <a:latin typeface="Times New Roman" pitchFamily="18" charset="0"/>
                <a:cs typeface="Times New Roman" pitchFamily="18" charset="0"/>
              </a:rPr>
              <a:t>تعتبر مرحلة الرضاعة اهم مراحل الطفولة حيث يوضع فيها أساس نمو الشخصية.</a:t>
            </a:r>
          </a:p>
          <a:p>
            <a:pPr indent="-342900">
              <a:lnSpc>
                <a:spcPct val="150000"/>
              </a:lnSpc>
            </a:pPr>
            <a:r>
              <a:rPr lang="ar-SA" sz="2400" b="1" u="sng" dirty="0" err="1" smtClean="0">
                <a:latin typeface="Times New Roman" pitchFamily="18" charset="0"/>
                <a:cs typeface="Times New Roman" pitchFamily="18" charset="0"/>
              </a:rPr>
              <a:t>1.</a:t>
            </a:r>
            <a:r>
              <a:rPr lang="ar-SA" sz="2400" b="1" u="sng" dirty="0" smtClean="0">
                <a:latin typeface="Times New Roman" pitchFamily="18" charset="0"/>
                <a:cs typeface="Times New Roman" pitchFamily="18" charset="0"/>
              </a:rPr>
              <a:t> </a:t>
            </a:r>
            <a:r>
              <a:rPr lang="ar-SA" sz="2400" b="1" u="sng" dirty="0" smtClean="0">
                <a:solidFill>
                  <a:schemeClr val="dk1"/>
                </a:solidFill>
                <a:latin typeface="Times New Roman" pitchFamily="18" charset="0"/>
                <a:cs typeface="Times New Roman" pitchFamily="18" charset="0"/>
              </a:rPr>
              <a:t>النمو الانفعالي</a:t>
            </a:r>
          </a:p>
          <a:p>
            <a:pPr indent="-342900">
              <a:lnSpc>
                <a:spcPct val="150000"/>
              </a:lnSpc>
            </a:pPr>
            <a:r>
              <a:rPr lang="ar-SA" sz="2400" dirty="0" smtClean="0">
                <a:solidFill>
                  <a:schemeClr val="dk1"/>
                </a:solidFill>
                <a:latin typeface="Times New Roman" pitchFamily="18" charset="0"/>
                <a:cs typeface="Times New Roman" pitchFamily="18" charset="0"/>
              </a:rPr>
              <a:t>في هذه المرحلة توضع أساس مشاعر الفرد بالحب والقيمة والثقة في النفس والشعور بالأمن وتتركز استجابات الرضيع الانفعالية في أمرين </a:t>
            </a:r>
            <a:r>
              <a:rPr lang="ar-SA" sz="2400" dirty="0" err="1" smtClean="0">
                <a:solidFill>
                  <a:schemeClr val="dk1"/>
                </a:solidFill>
                <a:latin typeface="Times New Roman" pitchFamily="18" charset="0"/>
                <a:cs typeface="Times New Roman" pitchFamily="18" charset="0"/>
              </a:rPr>
              <a:t>هما:</a:t>
            </a:r>
            <a:endParaRPr lang="ar-SA" sz="2400" dirty="0" smtClean="0">
              <a:solidFill>
                <a:schemeClr val="dk1"/>
              </a:solidFill>
              <a:latin typeface="Times New Roman" pitchFamily="18" charset="0"/>
              <a:cs typeface="Times New Roman" pitchFamily="18" charset="0"/>
            </a:endParaRPr>
          </a:p>
          <a:p>
            <a:pPr indent="-342900">
              <a:lnSpc>
                <a:spcPct val="150000"/>
              </a:lnSpc>
              <a:buFont typeface="Arial" pitchFamily="34" charset="0"/>
              <a:buChar char="•"/>
            </a:pPr>
            <a:r>
              <a:rPr lang="ar-SA" sz="2400" dirty="0" smtClean="0">
                <a:solidFill>
                  <a:schemeClr val="dk1"/>
                </a:solidFill>
                <a:latin typeface="Times New Roman" pitchFamily="18" charset="0"/>
                <a:cs typeface="Times New Roman" pitchFamily="18" charset="0"/>
              </a:rPr>
              <a:t>راحته الجسمية.</a:t>
            </a:r>
          </a:p>
          <a:p>
            <a:pPr indent="-342900">
              <a:lnSpc>
                <a:spcPct val="150000"/>
              </a:lnSpc>
              <a:buFont typeface="Arial" pitchFamily="34" charset="0"/>
              <a:buChar char="•"/>
            </a:pPr>
            <a:r>
              <a:rPr lang="ar-SA" sz="2400" dirty="0" smtClean="0">
                <a:solidFill>
                  <a:schemeClr val="dk1"/>
                </a:solidFill>
                <a:latin typeface="Times New Roman" pitchFamily="18" charset="0"/>
                <a:cs typeface="Times New Roman" pitchFamily="18" charset="0"/>
              </a:rPr>
              <a:t>تغذية جسمه.</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27584" y="1196752"/>
            <a:ext cx="7560840" cy="4154984"/>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r>
              <a:rPr lang="ar-SA" sz="2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أهم مظاهر النمو الانفعالي في هذه </a:t>
            </a:r>
            <a:r>
              <a:rPr lang="ar-SA" sz="2400" b="1" u="sng"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المرحلة:</a:t>
            </a:r>
            <a:endParaRPr lang="ar-SA" sz="2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ar-SA" sz="2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buFont typeface="Wingdings" pitchFamily="2" charset="2"/>
              <a:buChar char="q"/>
            </a:pPr>
            <a:r>
              <a:rPr lang="ar-SA" sz="2400" dirty="0" smtClean="0">
                <a:latin typeface="Times New Roman" pitchFamily="18" charset="0"/>
                <a:cs typeface="Times New Roman" pitchFamily="18" charset="0"/>
              </a:rPr>
              <a:t>توالي ظهور الانفعالات وتمايزها.</a:t>
            </a:r>
          </a:p>
          <a:p>
            <a:pPr>
              <a:buFont typeface="Wingdings" pitchFamily="2" charset="2"/>
              <a:buChar char="q"/>
            </a:pPr>
            <a:r>
              <a:rPr lang="ar-SA" sz="2400" dirty="0" smtClean="0">
                <a:latin typeface="Times New Roman" pitchFamily="18" charset="0"/>
                <a:cs typeface="Times New Roman" pitchFamily="18" charset="0"/>
              </a:rPr>
              <a:t>الاسراف في الانفعالات وقوتها فهو يضحك كثيرا ويبكي كثيرا.</a:t>
            </a:r>
          </a:p>
          <a:p>
            <a:pPr>
              <a:buFont typeface="Wingdings" pitchFamily="2" charset="2"/>
              <a:buChar char="q"/>
            </a:pPr>
            <a:r>
              <a:rPr lang="ar-SA" sz="2400" dirty="0" smtClean="0">
                <a:latin typeface="Times New Roman" pitchFamily="18" charset="0"/>
                <a:cs typeface="Times New Roman" pitchFamily="18" charset="0"/>
              </a:rPr>
              <a:t>انفعال الفرح يكون نتيجة راحته الجسمية ويعبر عنها بالابتسام.</a:t>
            </a:r>
          </a:p>
          <a:p>
            <a:pPr>
              <a:buFont typeface="Wingdings" pitchFamily="2" charset="2"/>
              <a:buChar char="q"/>
            </a:pPr>
            <a:r>
              <a:rPr lang="ar-SA" sz="2400" dirty="0" smtClean="0">
                <a:latin typeface="Times New Roman" pitchFamily="18" charset="0"/>
                <a:cs typeface="Times New Roman" pitchFamily="18" charset="0"/>
              </a:rPr>
              <a:t>يكون البكاء عند الرضيع بتعبير جسمي شامل ومع النمو يقل البكاء تدريجيا.</a:t>
            </a:r>
          </a:p>
          <a:p>
            <a:pPr>
              <a:buFont typeface="Wingdings" pitchFamily="2" charset="2"/>
              <a:buChar char="q"/>
            </a:pPr>
            <a:r>
              <a:rPr lang="ar-SA" sz="2400" dirty="0" smtClean="0">
                <a:latin typeface="Times New Roman" pitchFamily="18" charset="0"/>
                <a:cs typeface="Times New Roman" pitchFamily="18" charset="0"/>
              </a:rPr>
              <a:t>يكون الحب موجها نحو الاشخاص الذين يشبعون حاجاته.</a:t>
            </a:r>
          </a:p>
          <a:p>
            <a:pPr>
              <a:buFont typeface="Wingdings" pitchFamily="2" charset="2"/>
              <a:buChar char="q"/>
            </a:pPr>
            <a:r>
              <a:rPr lang="ar-SA" sz="2400" dirty="0" smtClean="0">
                <a:latin typeface="Times New Roman" pitchFamily="18" charset="0"/>
                <a:cs typeface="Times New Roman" pitchFamily="18" charset="0"/>
              </a:rPr>
              <a:t>يلاحظ على الرضيع الهدوء والسعادة مادامت حاجاته مشبعة.</a:t>
            </a:r>
          </a:p>
          <a:p>
            <a:pPr>
              <a:buFont typeface="Wingdings" pitchFamily="2" charset="2"/>
              <a:buChar char="q"/>
            </a:pPr>
            <a:r>
              <a:rPr lang="ar-SA" sz="2400" dirty="0" smtClean="0">
                <a:latin typeface="Times New Roman" pitchFamily="18" charset="0"/>
                <a:cs typeface="Times New Roman" pitchFamily="18" charset="0"/>
              </a:rPr>
              <a:t>يعبر الرضيع عن الخوف عند وجود المثيرات الغريبة.</a:t>
            </a:r>
          </a:p>
          <a:p>
            <a:pPr>
              <a:buFont typeface="Wingdings" pitchFamily="2" charset="2"/>
              <a:buChar char="q"/>
            </a:pPr>
            <a:r>
              <a:rPr lang="ar-SA" sz="2400" dirty="0" smtClean="0">
                <a:latin typeface="Times New Roman" pitchFamily="18" charset="0"/>
                <a:cs typeface="Times New Roman" pitchFamily="18" charset="0"/>
              </a:rPr>
              <a:t>يلاحظ الغضب عندما يشعر الرضيع بعدم الراحة الجسمية.</a:t>
            </a:r>
          </a:p>
          <a:p>
            <a:pPr>
              <a:buFont typeface="Wingdings" pitchFamily="2" charset="2"/>
              <a:buChar char="q"/>
            </a:pPr>
            <a:r>
              <a:rPr lang="ar-SA" sz="2400" dirty="0" smtClean="0">
                <a:latin typeface="Times New Roman" pitchFamily="18" charset="0"/>
                <a:cs typeface="Times New Roman" pitchFamily="18" charset="0"/>
              </a:rPr>
              <a:t>تبدو الغيرة واضحة اذا شاركه أحد في محبة والديه.</a:t>
            </a:r>
            <a:endParaRPr lang="ar-SA"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31640" y="908720"/>
            <a:ext cx="6336704" cy="3108543"/>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ctr"/>
            <a:r>
              <a:rPr lang="ar-SA"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تتميز انفعالات الرضيع بأنها قصيرة المدى, سريعة, كثيرة, متذبذبة, ويؤدي التوتر والاضطراب الانفعالي الى نقص استقرار الرضيع والى بعض اللازمات العصبية مثل التبول والصراخ والتخريب ومص الاصبع.</a:t>
            </a:r>
          </a:p>
          <a:p>
            <a:pPr algn="ctr"/>
            <a:r>
              <a:rPr lang="ar-SA"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ويوضع اساس الامن الانفعالي الذي هو محور الامن النفسي منذ مرحلة الرضاعة.</a:t>
            </a:r>
            <a:endParaRPr lang="ar-SA"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115616" y="1556792"/>
            <a:ext cx="6942926" cy="1323439"/>
          </a:xfrm>
          <a:prstGeom prst="rect">
            <a:avLst/>
          </a:prstGeom>
          <a:noFill/>
        </p:spPr>
        <p:txBody>
          <a:bodyPr wrap="none" lIns="91440" tIns="45720" rIns="91440" bIns="45720">
            <a:spAutoFit/>
          </a:bodyPr>
          <a:lstStyle/>
          <a:p>
            <a:pPr algn="ctr"/>
            <a:r>
              <a:rPr lang="ar-SA" sz="40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ما دور التنشئة الاجتماعية </a:t>
            </a:r>
          </a:p>
          <a:p>
            <a:pPr algn="ctr"/>
            <a:r>
              <a:rPr lang="ar-SA" sz="40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السوية في مرحلة </a:t>
            </a:r>
            <a:r>
              <a:rPr lang="ar-SA" sz="4000" b="1" cap="none" spc="0"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الرضاعة؟</a:t>
            </a:r>
            <a:endParaRPr lang="ar-SA" sz="40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pic>
        <p:nvPicPr>
          <p:cNvPr id="1026" name="Picture 2" descr="C:\Users\user1\Desktop\imagesCAMWOCIA.jpg"/>
          <p:cNvPicPr>
            <a:picLocks noChangeAspect="1" noChangeArrowheads="1"/>
          </p:cNvPicPr>
          <p:nvPr/>
        </p:nvPicPr>
        <p:blipFill>
          <a:blip r:embed="rId2" cstate="print"/>
          <a:srcRect/>
          <a:stretch>
            <a:fillRect/>
          </a:stretch>
        </p:blipFill>
        <p:spPr bwMode="auto">
          <a:xfrm>
            <a:off x="971600" y="4221088"/>
            <a:ext cx="2286000" cy="173355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475656" y="2060848"/>
            <a:ext cx="6624736" cy="2677656"/>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p>
            <a:pPr>
              <a:buFont typeface="Wingdings" pitchFamily="2" charset="2"/>
              <a:buChar char="ü"/>
            </a:pPr>
            <a:r>
              <a:rPr lang="ar-SA" sz="2800" dirty="0" smtClean="0">
                <a:latin typeface="Times New Roman" pitchFamily="18" charset="0"/>
                <a:cs typeface="Times New Roman" pitchFamily="18" charset="0"/>
              </a:rPr>
              <a:t>يجب توفير الراحة الجسمية والتغذية للرضيع.</a:t>
            </a:r>
          </a:p>
          <a:p>
            <a:pPr>
              <a:buFont typeface="Wingdings" pitchFamily="2" charset="2"/>
              <a:buChar char="ü"/>
            </a:pPr>
            <a:r>
              <a:rPr lang="ar-SA" sz="2800" dirty="0" smtClean="0">
                <a:latin typeface="Times New Roman" pitchFamily="18" charset="0"/>
                <a:cs typeface="Times New Roman" pitchFamily="18" charset="0"/>
              </a:rPr>
              <a:t>تعويده على اقامة علاقات ايجابية مع الآخرين.</a:t>
            </a:r>
          </a:p>
          <a:p>
            <a:pPr>
              <a:buFont typeface="Wingdings" pitchFamily="2" charset="2"/>
              <a:buChar char="ü"/>
            </a:pPr>
            <a:r>
              <a:rPr lang="ar-SA" sz="2800" dirty="0" smtClean="0">
                <a:latin typeface="Times New Roman" pitchFamily="18" charset="0"/>
                <a:cs typeface="Times New Roman" pitchFamily="18" charset="0"/>
              </a:rPr>
              <a:t>اهمية الرضاعة والفطام في الوقت المناسب ويراعى في الفطام  أن يكون تدريجيا وليس فجائي.</a:t>
            </a:r>
          </a:p>
          <a:p>
            <a:pPr>
              <a:buFont typeface="Wingdings" pitchFamily="2" charset="2"/>
              <a:buChar char="ü"/>
            </a:pPr>
            <a:r>
              <a:rPr lang="ar-SA" sz="2800" dirty="0" smtClean="0">
                <a:latin typeface="Times New Roman" pitchFamily="18" charset="0"/>
                <a:cs typeface="Times New Roman" pitchFamily="18" charset="0"/>
              </a:rPr>
              <a:t>الحرص في عملية التدريب على الاخراج وضبطه وعدم اللجوء الى العقاب.</a:t>
            </a:r>
            <a:endParaRPr lang="ar-SA" sz="28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228</TotalTime>
  <Words>1980</Words>
  <Application>Microsoft Office PowerPoint</Application>
  <PresentationFormat>عرض على الشاشة (3:4)‏</PresentationFormat>
  <Paragraphs>241</Paragraphs>
  <Slides>43</Slides>
  <Notes>0</Notes>
  <HiddenSlides>0</HiddenSlides>
  <MMClips>0</MMClips>
  <ScaleCrop>false</ScaleCrop>
  <HeadingPairs>
    <vt:vector size="4" baseType="variant">
      <vt:variant>
        <vt:lpstr>سمة</vt:lpstr>
      </vt:variant>
      <vt:variant>
        <vt:i4>1</vt:i4>
      </vt:variant>
      <vt:variant>
        <vt:lpstr>عناوين الشرائح</vt:lpstr>
      </vt:variant>
      <vt:variant>
        <vt:i4>43</vt:i4>
      </vt:variant>
    </vt:vector>
  </HeadingPairs>
  <TitlesOfParts>
    <vt:vector size="44" baseType="lpstr">
      <vt:lpstr>حيوية</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lpstr>الشريحة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user1</dc:creator>
  <cp:lastModifiedBy>user1</cp:lastModifiedBy>
  <cp:revision>25</cp:revision>
  <dcterms:created xsi:type="dcterms:W3CDTF">2012-10-12T17:30:58Z</dcterms:created>
  <dcterms:modified xsi:type="dcterms:W3CDTF">2012-11-02T19:20:34Z</dcterms:modified>
</cp:coreProperties>
</file>