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90" r:id="rId3"/>
    <p:sldId id="257" r:id="rId4"/>
    <p:sldId id="258" r:id="rId5"/>
    <p:sldId id="264" r:id="rId6"/>
    <p:sldId id="260" r:id="rId7"/>
    <p:sldId id="266" r:id="rId8"/>
    <p:sldId id="267" r:id="rId9"/>
    <p:sldId id="268" r:id="rId10"/>
    <p:sldId id="272" r:id="rId11"/>
    <p:sldId id="261" r:id="rId12"/>
    <p:sldId id="284" r:id="rId13"/>
    <p:sldId id="275" r:id="rId14"/>
    <p:sldId id="276" r:id="rId15"/>
    <p:sldId id="273" r:id="rId16"/>
    <p:sldId id="270" r:id="rId17"/>
    <p:sldId id="286" r:id="rId18"/>
    <p:sldId id="274" r:id="rId19"/>
    <p:sldId id="287" r:id="rId20"/>
    <p:sldId id="279" r:id="rId21"/>
    <p:sldId id="278" r:id="rId22"/>
    <p:sldId id="289" r:id="rId23"/>
    <p:sldId id="281" r:id="rId24"/>
    <p:sldId id="283" r:id="rId25"/>
    <p:sldId id="282" r:id="rId26"/>
    <p:sldId id="285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146650"/>
            <a:ext cx="7772400" cy="9145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46307"/>
            <a:ext cx="6400800" cy="7909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18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74639"/>
            <a:ext cx="6419056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600201"/>
            <a:ext cx="6419056" cy="4525963"/>
          </a:xfrm>
        </p:spPr>
        <p:txBody>
          <a:bodyPr/>
          <a:lstStyle/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28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3272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84852"/>
            <a:ext cx="8229600" cy="40413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4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qEFYSb87B0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y8OTq9bP_0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fM8VewNXu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PSeXmMh-tc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4erWc4Q2V4" TargetMode="External"/><Relationship Id="rId2" Type="http://schemas.openxmlformats.org/officeDocument/2006/relationships/hyperlink" Target="https://www.youtube.com/watch?v=tmajq1aJb5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hnHOiycKsM" TargetMode="External"/><Relationship Id="rId2" Type="http://schemas.openxmlformats.org/officeDocument/2006/relationships/hyperlink" Target="https://www.youtube.com/watch?v=28WqQeGb0lc" TargetMode="Externa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aaid.net/Anshatah/dole/76.ht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SA" sz="7200" b="1" dirty="0" smtClean="0">
                <a:latin typeface="Urdu Typesetting" panose="03020402040406030203" pitchFamily="66" charset="-78"/>
                <a:cs typeface="Urdu Typesetting" panose="03020402040406030203" pitchFamily="66" charset="-78"/>
              </a:rPr>
              <a:t>العمل التطوعي</a:t>
            </a:r>
            <a:endParaRPr lang="en-GB" sz="7200" b="1" dirty="0"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87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latin typeface="Urdu Typesetting" panose="03020402040406030203" pitchFamily="66" charset="-78"/>
                <a:cs typeface="Urdu Typesetting" panose="03020402040406030203" pitchFamily="66" charset="-78"/>
              </a:rPr>
              <a:t>من السنّة</a:t>
            </a:r>
            <a:endParaRPr lang="en-GB" sz="6000" b="1" dirty="0"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" إن لله عند أقوام نعما أقرهاعندهم ما كانوا في حوائج المسلمين ما لم يملوهم فإذا ملوهم نقلها إلى غيرهم </a:t>
            </a:r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lang="ar-S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صحيح </a:t>
            </a: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الترغيب/2616</a:t>
            </a:r>
            <a:endParaRPr lang="ar-SA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/>
            <a:endParaRPr lang="ar-SA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/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(من كان في حاجة أخيه كان الله في حاجته ، ومن فرج عن مسلم كربه من كرب الدنيا فرج الله عنه كر به من كرب يوم القيامة ومن ستر مسلما سترة الله يوم القيامة ) </a:t>
            </a:r>
            <a:r>
              <a:rPr lang="ar-SA" sz="2000" dirty="0">
                <a:latin typeface="Calibri" panose="020F0502020204030204" pitchFamily="34" charset="0"/>
                <a:cs typeface="Calibri" panose="020F0502020204030204" pitchFamily="34" charset="0"/>
              </a:rPr>
              <a:t>متفق عليه .</a:t>
            </a:r>
          </a:p>
          <a:p>
            <a:pPr rtl="1"/>
            <a:endParaRPr lang="ar-SA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569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rdu Typesetting" panose="03020402040406030203" pitchFamily="66" charset="-78"/>
                <a:cs typeface="Urdu Typesetting" panose="03020402040406030203" pitchFamily="66" charset="-78"/>
              </a:rPr>
              <a:t>مجالات التطوع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71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1143000"/>
          </a:xfrm>
        </p:spPr>
        <p:txBody>
          <a:bodyPr>
            <a:normAutofit/>
          </a:bodyPr>
          <a:lstStyle/>
          <a:p>
            <a:r>
              <a:rPr lang="ar-SA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العمل التطوعي .. مجالاته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066800"/>
          </a:xfrm>
        </p:spPr>
        <p:txBody>
          <a:bodyPr>
            <a:normAutofit/>
          </a:bodyPr>
          <a:lstStyle/>
          <a:p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www.youtube.com/watch?v=sqEFYSb87B0</a:t>
            </a:r>
            <a:endParaRPr lang="ar-SA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509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30764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1- مجال العبادة :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من خلال التطوع بالنوافل والسنن </a:t>
            </a: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والقربات.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2 - المجال الدعوي: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كنشر الدعوة الإسلامية ، وتعليم القرآن الكريم حفظا وأداء وتدبرا، </a:t>
            </a: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وكفالة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الداعية، </a:t>
            </a: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وبناء الساجد.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3 - المجالات العلمية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، كإنشاء المكتبات </a:t>
            </a: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والمدارس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والجامعات، ومراكز البحوث </a:t>
            </a: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،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ورعاية الموهوبين ، وسائر المؤسسات العلمية التي لا يكون هدفها الربح المالي، ثم القيام عليها ودعمها.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4 - المجالات المالية،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التي تتطلب دفع المال وتقديمه بسخاء من أجل نفع الناس ومساعدتهم،كفالة الأيتام ، والفقراء، والمحتاجين ، والأرامل، وأصحاب الأمراض.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5 - المجالات الحرفية،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من خلال التطوع فيما يتقن من أنواع الحرف </a:t>
            </a: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المفيدة تعالج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مشكلات الفقر وغيرها ، كالزراعة والصناعة، </a:t>
            </a: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والتجارة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041312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6 -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المجالات الفكرية،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من خلال وضع الخطط الرائدة النافعة للمجتمع </a:t>
            </a: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و الأمة الإسلامية،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والآراء الصائبة والنصائح القيمة،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- المجالات الصحية،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كإنشاء المستشفيات ومراكز البحوث الصحية كما في مركز الملك فيصل التخصصي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المجالات التربوية،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كالندوات، ورعاية الأسرة ، والتوجيهات الأسرية، ورعاية النشء من الانحرافات. 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9 -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المجالات الإعلامية،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كنشر المجلات النافعة ، وإنشاء القنوات الفضائية الهادفة، ودعمها، بعدة لغات، وطباعة الكتب المفيدة، والترجمة، 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10 -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المجالات الاقتصادية،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كإنشاء البنوك الإسلامية ، ومعالجة الفقر، ودعم الدول الفقير، ووضع الخطط التطويرية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11 -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المجالات الاجتماعية،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كإنشاء لجان الإصلاح المحلية، وإصلاح ذات البين، وإعداد برامج أسرية ، وتربية الأولاد.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آثار العمل التطوعي</a:t>
            </a:r>
            <a:endParaRPr lang="en-GB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على الفرد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تنمية وإثراء الحس الإيماني لدى الشباب 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كسب الأجر والثواب في الدنيا والآخرة.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تنمية قيمة الاحتساب والعمل ابتغاء وجه الله عز وجل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استثمار الأوقات الذهبية لدى الشباب في نفع الأمة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تعويد الفرد على تحمل المسؤولية .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الارتقاء بفكر الشباب إلى معالي الأمور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تهذيب الشخصيَّة ورفع عقلية الشح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يتيح للفرد تعلم مهارات جديدة أو تحسين مهارات يمتلكها.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8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www.youtube.com/watch?v=Vy8OTq9bP_0</a:t>
            </a:r>
            <a:endParaRPr lang="ar-SA" sz="2800" dirty="0" smtClean="0"/>
          </a:p>
          <a:p>
            <a:endParaRPr lang="ar-SA" dirty="0"/>
          </a:p>
          <a:p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أثر العمل التطوعي على الاكتئاب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على </a:t>
            </a:r>
            <a:r>
              <a:rPr lang="ar-S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المجتمع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724400"/>
          </a:xfrm>
        </p:spPr>
        <p:txBody>
          <a:bodyPr>
            <a:noAutofit/>
          </a:bodyPr>
          <a:lstStyle/>
          <a:p>
            <a:pPr algn="r" rtl="1">
              <a:lnSpc>
                <a:spcPct val="160000"/>
              </a:lnSpc>
            </a:pP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غرس القيم النبيلة والشريفة بين أفراد </a:t>
            </a:r>
            <a:r>
              <a:rPr lang="ar-S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المجتمع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الحفاظ على الشباب من الانحرفات السلوكية والفكرية المنحرفة.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حل المشاكل والمعضلات وخاصة وقت الأزمات.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التآلف والتحابب بين الناس 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معالجة النظرة العدائية تجاه الآخرين والحياة.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التكافل والتعاون بين أفراد المجتمع.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الزيادة من قدرة الإنسان على التفاعل والتواصل مع الآخرين </a:t>
            </a: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dirty="0">
                <a:latin typeface="Calibri" panose="020F0502020204030204" pitchFamily="34" charset="0"/>
                <a:cs typeface="Calibri" panose="020F0502020204030204" pitchFamily="34" charset="0"/>
              </a:rPr>
              <a:t>- الحد من النزوع إلى الفردية وتنمية الحس الاجتماعي.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>
            <a:normAutofit/>
          </a:bodyPr>
          <a:lstStyle/>
          <a:p>
            <a:r>
              <a:rPr lang="ar-SA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نتائج فعل الخير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852"/>
            <a:ext cx="8229600" cy="1039348"/>
          </a:xfrm>
        </p:spPr>
        <p:txBody>
          <a:bodyPr/>
          <a:lstStyle/>
          <a:p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www.youtube.com/watch?v=XfM8VewNXug</a:t>
            </a:r>
            <a:endParaRPr lang="ar-SA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0"/>
            <a:ext cx="6419056" cy="1143000"/>
          </a:xfrm>
        </p:spPr>
        <p:txBody>
          <a:bodyPr/>
          <a:lstStyle/>
          <a:p>
            <a:pPr algn="ctr"/>
            <a:r>
              <a:rPr lang="ar-S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النيّــة هي المطيّة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209800"/>
            <a:ext cx="6419056" cy="182879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www.youtube.com/watch?v=gPSeXmMh-tc</a:t>
            </a:r>
            <a:endParaRPr lang="ar-SA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2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الحافز 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على العمل التطوعي في الإسلام 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3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041312"/>
          </a:xfrm>
        </p:spPr>
        <p:txBody>
          <a:bodyPr>
            <a:noAutofit/>
          </a:bodyPr>
          <a:lstStyle/>
          <a:p>
            <a:pPr marL="457200" indent="-457200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وعد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الله تبارك وتعالى أهل الإيمان المتطوعين بأعمال الإحسان </a:t>
            </a:r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بجنة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عرضها</a:t>
            </a:r>
          </a:p>
          <a:p>
            <a:pPr rtl="1">
              <a:lnSpc>
                <a:spcPct val="150000"/>
              </a:lnSpc>
            </a:pP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السموات والأرض وبشرهم 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أنه</a:t>
            </a:r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يحبهم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" والله يحب المحسنين 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«.</a:t>
            </a:r>
          </a:p>
          <a:p>
            <a:pPr marL="457200" indent="-457200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أن العمل التطوعي عبادة عظمى اسمها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الشكر لنعم الله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 على عبده من صحة 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وعافية.</a:t>
            </a:r>
          </a:p>
          <a:p>
            <a:pPr marL="457200" indent="-457200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محبة النبي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صلى الله عليه وسلم البالغة لأهل الأعمال التطوعية وعنايته بهم 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rtl="1">
              <a:lnSpc>
                <a:spcPct val="150000"/>
              </a:lnSpc>
            </a:pP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9144000" cy="4041312"/>
          </a:xfrm>
        </p:spPr>
        <p:txBody>
          <a:bodyPr>
            <a:noAutofit/>
          </a:bodyPr>
          <a:lstStyle/>
          <a:p>
            <a:pPr marL="457200" indent="-457200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أن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الله تعالى تفضلاً وتكرماً منه يكون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معيناً لعبده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المتطوع الذي يكون في عون 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أخيه.</a:t>
            </a:r>
          </a:p>
          <a:p>
            <a:pPr marL="457200" indent="-457200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ن العمل التطوعي ولو كان في حجم الذرة فإن الله تبارك وتعالى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يباركه وينميه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 ولا يضيع أجر من أحسن عملا ولا يظلم مثقال ذرة 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 إن العمل التطوعي المحمود لا يقتصر على المقدم للإنسان وإنما يشمل حتى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الحيوان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 والطير وغيرها ، كما أن العمل التطوعي ربما كان سبباً رئيساً من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أسباب </a:t>
            </a:r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المغفرة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6000" b="1" dirty="0">
                <a:latin typeface="Urdu Typesetting" panose="03020402040406030203" pitchFamily="66" charset="-78"/>
                <a:cs typeface="Urdu Typesetting" panose="03020402040406030203" pitchFamily="66" charset="-78"/>
              </a:rPr>
              <a:t>مقومات العمل التطوعي </a:t>
            </a:r>
            <a:r>
              <a:rPr lang="ar-SA" sz="6000" b="1" dirty="0" smtClean="0">
                <a:latin typeface="Urdu Typesetting" panose="03020402040406030203" pitchFamily="66" charset="-78"/>
                <a:cs typeface="Urdu Typesetting" panose="03020402040406030203" pitchFamily="66" charset="-78"/>
              </a:rPr>
              <a:t>المنظم</a:t>
            </a:r>
            <a:endParaRPr lang="en-GB" sz="6000" b="1" dirty="0"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01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#تطوع_خيراً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www.youtube.com/watch?v=tmajq1aJb5U</a:t>
            </a: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www.youtube.com/watch?v=R4erWc4Q2V4</a:t>
            </a:r>
            <a:endParaRPr lang="ar-SA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66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latin typeface="Urdu Typesetting" panose="03020402040406030203" pitchFamily="66" charset="-78"/>
                <a:cs typeface="Urdu Typesetting" panose="03020402040406030203" pitchFamily="66" charset="-78"/>
              </a:rPr>
              <a:t>مقومات العمل التطوعي المنظم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76400"/>
            <a:ext cx="6781800" cy="4525963"/>
          </a:xfrm>
        </p:spPr>
        <p:txBody>
          <a:bodyPr>
            <a:normAutofit fontScale="77500" lnSpcReduction="2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تحديد الأهداف والرؤية بدقة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التنظيم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البحث والتحري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توزيع المهام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التحفيز المستمر للنفس والآخرين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مراجعة النية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تحديد مجالات العمل </a:t>
            </a: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بدقة حسب التخصص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تدريب </a:t>
            </a:r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العاملين والمتطوعين وإكسابهم المهارات </a:t>
            </a: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اللازمة.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الجاهزية </a:t>
            </a:r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والاستعداد لمواجهة التحديات</a:t>
            </a: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ar-S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ar-S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ar-S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6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للمشاهدة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r>
              <a:rPr lang="ar-SA" sz="2400" dirty="0" smtClean="0">
                <a:hlinkClick r:id="rId2"/>
              </a:rPr>
              <a:t>فيروس التطوع </a:t>
            </a:r>
          </a:p>
          <a:p>
            <a:pPr rtl="1"/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www.youtube.com/watch?v=28WqQeGb0lc</a:t>
            </a:r>
            <a:endParaRPr lang="ar-SA" sz="2400" dirty="0" smtClean="0"/>
          </a:p>
          <a:p>
            <a:pPr rtl="1"/>
            <a:endParaRPr lang="ar-SA" sz="2400" dirty="0"/>
          </a:p>
          <a:p>
            <a:pPr rtl="1"/>
            <a:r>
              <a:rPr lang="ar-SA" sz="2400" dirty="0" smtClean="0"/>
              <a:t>د.سالم الديني </a:t>
            </a:r>
            <a:r>
              <a:rPr lang="en-GB" sz="2400" dirty="0" smtClean="0"/>
              <a:t>TED</a:t>
            </a:r>
            <a:endParaRPr lang="ar-SA" sz="2400" dirty="0" smtClean="0"/>
          </a:p>
          <a:p>
            <a:pPr rtl="1"/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www.youtube.com/watch?v=ZhnHOiycKsM</a:t>
            </a:r>
            <a:endParaRPr lang="ar-SA" sz="2400" dirty="0" smtClean="0"/>
          </a:p>
          <a:p>
            <a:pPr rtl="1"/>
            <a:endParaRPr lang="ar-SA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0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المراجع: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b="1" dirty="0"/>
              <a:t>معالم العمل التطوعي لـ جمال القرش تحت الإعداد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اللقاء </a:t>
            </a:r>
            <a:r>
              <a:rPr lang="ar-SA" dirty="0"/>
              <a:t>السنوي الرابع للجهات الخيرية </a:t>
            </a:r>
            <a:endParaRPr lang="ar-SA" dirty="0" smtClean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صيد الفوائد 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saaid.net/Anshatah/dole/76.htm</a:t>
            </a:r>
            <a:endParaRPr lang="ar-SA" dirty="0" smtClean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/>
              <a:t/>
            </a:r>
            <a:br>
              <a:rPr lang="ar-SA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3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dirty="0" smtClean="0">
                <a:latin typeface="Urdu Typesetting" panose="03020402040406030203" pitchFamily="66" charset="-78"/>
                <a:cs typeface="Urdu Typesetting" panose="03020402040406030203" pitchFamily="66" charset="-78"/>
              </a:rPr>
              <a:t>محاور المحاضرة</a:t>
            </a:r>
            <a:endParaRPr lang="en-GB" sz="4800" dirty="0"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النية</a:t>
            </a:r>
            <a:endParaRPr lang="ar-S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مفهوم </a:t>
            </a: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العمل </a:t>
            </a:r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التطوعي</a:t>
            </a:r>
            <a:endParaRPr lang="ar-S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العمل التطوعي في الإسلام</a:t>
            </a:r>
            <a:endParaRPr lang="ar-S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مجالات التطوع</a:t>
            </a:r>
            <a:endParaRPr lang="ar-S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آثار العمل التطوعي</a:t>
            </a:r>
            <a:endParaRPr lang="ar-S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الحافز على العمل التطوعي في الإسلام</a:t>
            </a:r>
          </a:p>
          <a:p>
            <a:pPr algn="r" rtl="1"/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مقومات العمل التطوعي المنظم</a:t>
            </a:r>
          </a:p>
          <a:p>
            <a:pPr algn="r" rtl="1"/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6600" b="1" dirty="0" smtClean="0">
                <a:latin typeface="Urdu Typesetting" panose="03020402040406030203" pitchFamily="66" charset="-78"/>
                <a:cs typeface="Urdu Typesetting" panose="03020402040406030203" pitchFamily="66" charset="-78"/>
              </a:rPr>
              <a:t>مفهوم </a:t>
            </a:r>
            <a:r>
              <a:rPr lang="ar-SA" sz="6600" b="1" dirty="0">
                <a:latin typeface="Urdu Typesetting" panose="03020402040406030203" pitchFamily="66" charset="-78"/>
                <a:cs typeface="Urdu Typesetting" panose="03020402040406030203" pitchFamily="66" charset="-78"/>
              </a:rPr>
              <a:t>العمل التطوعي</a:t>
            </a:r>
            <a:r>
              <a:rPr lang="ar-SA" sz="6600" b="1" dirty="0" smtClean="0">
                <a:latin typeface="Urdu Typesetting" panose="03020402040406030203" pitchFamily="66" charset="-78"/>
                <a:cs typeface="Urdu Typesetting" panose="03020402040406030203" pitchFamily="66" charset="-78"/>
              </a:rPr>
              <a:t>؟</a:t>
            </a:r>
            <a:endParaRPr lang="en-GB" sz="6600" b="1" dirty="0"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87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المعنى اللغوي </a:t>
            </a:r>
            <a:r>
              <a:rPr lang="ar-S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للتطوع</a:t>
            </a:r>
          </a:p>
          <a:p>
            <a:pPr rtl="1"/>
            <a:r>
              <a:rPr lang="ar-SA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"وهو ماتبرع به من ذات نفسه مما لا يلزمه فرضه".</a:t>
            </a:r>
          </a:p>
          <a:p>
            <a:pPr rtl="1"/>
            <a:r>
              <a:rPr lang="ar-S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المعنى الاصطلاحي</a:t>
            </a:r>
          </a:p>
          <a:p>
            <a:pPr rtl="1"/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 "الجهود الانسانية التي تبذل عن قصد وبإرادة شخص ما لرغبته في أداء عمل اجتماعي بدون توقع مقابل مادي أو أجر مالي نتيجة لقيامه بذلك النشاط"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1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6600" b="1" dirty="0" smtClean="0">
                <a:latin typeface="Urdu Typesetting" panose="03020402040406030203" pitchFamily="66" charset="-78"/>
                <a:cs typeface="Urdu Typesetting" panose="03020402040406030203" pitchFamily="66" charset="-78"/>
              </a:rPr>
              <a:t>العمل التطوعي في الإسلام</a:t>
            </a:r>
            <a:endParaRPr lang="en-GB" sz="6600" b="1" dirty="0"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947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latin typeface="Urdu Typesetting" panose="03020402040406030203" pitchFamily="66" charset="-78"/>
                <a:cs typeface="Urdu Typesetting" panose="03020402040406030203" pitchFamily="66" charset="-78"/>
              </a:rPr>
              <a:t>من القرآن </a:t>
            </a:r>
            <a:endParaRPr lang="en-GB" sz="5400" b="1" dirty="0"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«وجَعَلْنَاهُمْ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أَئِمَّةً يَهْدُونَ بِأَمْرِنَا و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َأَوْحَيْنَا إِلَيْهِمْ فِعْلَ الْخَيْرَاتِ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وَإِقَامَ الصَّلَاةِ وَإِيتَاء الزَّكَاةِ وَكَانُوا لَنَا 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عَابِدِينَ»</a:t>
            </a:r>
            <a:endParaRPr lang="ar-SA" sz="2800" dirty="0" smtClean="0"/>
          </a:p>
          <a:p>
            <a:pPr rtl="1">
              <a:lnSpc>
                <a:spcPct val="200000"/>
              </a:lnSpc>
            </a:pP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يَا أَيُّهَا الَّذِينَ آمَنُوا ارْكَعُوا وَاسْجُدُوا وَاعْبُدُوا رَبَّكُمْ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وَافْعَلُوا الْخَيْرَ لَعَلَّكُمْ تُفْلِحُونَ</a:t>
            </a:r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</a:p>
          <a:p>
            <a:pPr rtl="1">
              <a:lnSpc>
                <a:spcPct val="200000"/>
              </a:lnSpc>
            </a:pPr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ومن تطوع خيراً فهو خير له</a:t>
            </a:r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51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latin typeface="Urdu Typesetting" panose="03020402040406030203" pitchFamily="66" charset="-78"/>
                <a:cs typeface="Urdu Typesetting" panose="03020402040406030203" pitchFamily="66" charset="-78"/>
              </a:rPr>
              <a:t>من القرآن </a:t>
            </a:r>
            <a:endParaRPr lang="en-GB" sz="5400" b="1" dirty="0"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4191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" لا خير في كثير من نجواهم إلا من أمر بصدقة أو معروف أو إصلاح بين الناس ومن يفعل ذلك ابتغاء مرضات الله فسوف نؤتيه أجراً عظيماً " </a:t>
            </a:r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تفسير </a:t>
            </a:r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للآية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1800" dirty="0">
                <a:latin typeface="Calibri" panose="020F0502020204030204" pitchFamily="34" charset="0"/>
                <a:cs typeface="Calibri" panose="020F0502020204030204" pitchFamily="34" charset="0"/>
              </a:rPr>
              <a:t>عن أبي الدرداء قال قال رسول الله صلى الله عليه وسلم: </a:t>
            </a:r>
            <a:endParaRPr lang="ar-SA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ألا أخبركم بأفضل من درجة الصيام والصلاة والصدقة قالوا: بلى يا رسول الله، قال: إصلاح ذات البين 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>
              <a:lnSpc>
                <a:spcPct val="150000"/>
              </a:lnSpc>
            </a:pPr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0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latin typeface="Urdu Typesetting" panose="03020402040406030203" pitchFamily="66" charset="-78"/>
                <a:cs typeface="Urdu Typesetting" panose="03020402040406030203" pitchFamily="66" charset="-78"/>
              </a:rPr>
              <a:t>من السنّة</a:t>
            </a:r>
            <a:endParaRPr lang="en-GB" sz="6000" b="1" dirty="0"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rtl="1"/>
            <a:endParaRPr lang="ar-SA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/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 من مشى في حاجة أخيه كان خيراً له من اعتكاف عشر سنوات ) متفق </a:t>
            </a:r>
            <a:r>
              <a:rPr lang="ar-SA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عليه</a:t>
            </a:r>
          </a:p>
          <a:p>
            <a:pPr rtl="1"/>
            <a:endParaRPr lang="ar-SA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/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بمعنى أن من يقضي وقته بإصلاح ذات البين 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أفضل</a:t>
            </a:r>
          </a:p>
          <a:p>
            <a:pPr rtl="1"/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ممن يشغل وقته بنوافل الصيام والصلاة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rtl="1"/>
            <a:endParaRPr lang="ar-SA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/>
            <a:r>
              <a:rPr lang="ar-SA" sz="3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لماذا ؟</a:t>
            </a:r>
          </a:p>
          <a:p>
            <a:pPr rtl="1"/>
            <a:endParaRPr lang="ar-SA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/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لأنها عمل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محصور أجره وثوابه على صاحبه بينما إصلاح ذات البين: نفع متعدي إلى الآخرين وقاعدة الشريعة: أن النفع المتعدي أولى من النفع القاصر.</a:t>
            </a:r>
            <a:b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ar-SA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1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5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4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جديد</Template>
  <TotalTime>247</TotalTime>
  <Words>413</Words>
  <Application>Microsoft Office PowerPoint</Application>
  <PresentationFormat>On-screen Show (4:3)</PresentationFormat>
  <Paragraphs>93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241</vt:lpstr>
      <vt:lpstr>العمل التطوعي</vt:lpstr>
      <vt:lpstr>النيّــة هي المطيّة</vt:lpstr>
      <vt:lpstr>محاور المحاضرة</vt:lpstr>
      <vt:lpstr>مفهوم العمل التطوعي؟</vt:lpstr>
      <vt:lpstr>PowerPoint Presentation</vt:lpstr>
      <vt:lpstr>العمل التطوعي في الإسلام</vt:lpstr>
      <vt:lpstr>من القرآن </vt:lpstr>
      <vt:lpstr>من القرآن </vt:lpstr>
      <vt:lpstr>من السنّة</vt:lpstr>
      <vt:lpstr>من السنّة</vt:lpstr>
      <vt:lpstr>مجالات التطوع</vt:lpstr>
      <vt:lpstr>العمل التطوعي .. مجالاته</vt:lpstr>
      <vt:lpstr>PowerPoint Presentation</vt:lpstr>
      <vt:lpstr>PowerPoint Presentation</vt:lpstr>
      <vt:lpstr>آثار العمل التطوعي</vt:lpstr>
      <vt:lpstr>على الفرد</vt:lpstr>
      <vt:lpstr>PowerPoint Presentation</vt:lpstr>
      <vt:lpstr>على المجتمع</vt:lpstr>
      <vt:lpstr>نتائج فعل الخير</vt:lpstr>
      <vt:lpstr>الحافز على العمل التطوعي في الإسلام </vt:lpstr>
      <vt:lpstr>PowerPoint Presentation</vt:lpstr>
      <vt:lpstr>PowerPoint Presentation</vt:lpstr>
      <vt:lpstr>مقومات العمل التطوعي المنظم</vt:lpstr>
      <vt:lpstr>#تطوع_خيراً</vt:lpstr>
      <vt:lpstr>مقومات العمل التطوعي المنظم</vt:lpstr>
      <vt:lpstr>للمشاهدة</vt:lpstr>
      <vt:lpstr>المراجع: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 التطوعي</dc:title>
  <dc:creator>Maha</dc:creator>
  <cp:lastModifiedBy>Maha</cp:lastModifiedBy>
  <cp:revision>29</cp:revision>
  <dcterms:created xsi:type="dcterms:W3CDTF">2006-08-16T00:00:00Z</dcterms:created>
  <dcterms:modified xsi:type="dcterms:W3CDTF">2016-11-07T22:50:38Z</dcterms:modified>
</cp:coreProperties>
</file>