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8"/>
  </p:notesMasterIdLst>
  <p:sldIdLst>
    <p:sldId id="278" r:id="rId2"/>
    <p:sldId id="279" r:id="rId3"/>
    <p:sldId id="264" r:id="rId4"/>
    <p:sldId id="265" r:id="rId5"/>
    <p:sldId id="266" r:id="rId6"/>
    <p:sldId id="267" r:id="rId7"/>
    <p:sldId id="280" r:id="rId8"/>
    <p:sldId id="268" r:id="rId9"/>
    <p:sldId id="269" r:id="rId10"/>
    <p:sldId id="270" r:id="rId11"/>
    <p:sldId id="271" r:id="rId12"/>
    <p:sldId id="272" r:id="rId13"/>
    <p:sldId id="274" r:id="rId14"/>
    <p:sldId id="275" r:id="rId15"/>
    <p:sldId id="276" r:id="rId16"/>
    <p:sldId id="277"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423" autoAdjust="0"/>
    <p:restoredTop sz="94660"/>
  </p:normalViewPr>
  <p:slideViewPr>
    <p:cSldViewPr>
      <p:cViewPr varScale="1">
        <p:scale>
          <a:sx n="110" d="100"/>
          <a:sy n="110" d="100"/>
        </p:scale>
        <p:origin x="-16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73F29A-0C3A-457C-8C12-B8048B9A51FF}" type="doc">
      <dgm:prSet loTypeId="urn:microsoft.com/office/officeart/2005/8/layout/cycle2" loCatId="cycle" qsTypeId="urn:microsoft.com/office/officeart/2005/8/quickstyle/simple1" qsCatId="simple" csTypeId="urn:microsoft.com/office/officeart/2005/8/colors/accent1_2" csCatId="accent1" phldr="1"/>
      <dgm:spPr/>
      <dgm:t>
        <a:bodyPr/>
        <a:lstStyle/>
        <a:p>
          <a:pPr rtl="1"/>
          <a:endParaRPr lang="ar-SA"/>
        </a:p>
      </dgm:t>
    </dgm:pt>
    <dgm:pt modelId="{B7ED0E18-99BB-403F-9A01-0329ED87EEE7}">
      <dgm:prSet phldrT="[نص]" custT="1"/>
      <dgm:spPr/>
      <dgm:t>
        <a:bodyPr/>
        <a:lstStyle/>
        <a:p>
          <a:pPr rtl="1"/>
          <a:r>
            <a:rPr lang="ar-SA" sz="2000" b="1" dirty="0" smtClean="0">
              <a:solidFill>
                <a:schemeClr val="tx1"/>
              </a:solidFill>
            </a:rPr>
            <a:t>مراقب للحكومة</a:t>
          </a:r>
        </a:p>
        <a:p>
          <a:pPr rtl="1"/>
          <a:r>
            <a:rPr lang="en-US" sz="2000" b="1" dirty="0" smtClean="0">
              <a:solidFill>
                <a:schemeClr val="tx1"/>
              </a:solidFill>
            </a:rPr>
            <a:t>VS</a:t>
          </a:r>
        </a:p>
        <a:p>
          <a:pPr rtl="1"/>
          <a:r>
            <a:rPr lang="ar-SA" sz="2000" b="1" dirty="0" smtClean="0">
              <a:solidFill>
                <a:schemeClr val="tx1"/>
              </a:solidFill>
            </a:rPr>
            <a:t>الاستقرار الاجتماعي</a:t>
          </a:r>
          <a:endParaRPr lang="ar-SA" sz="2000" b="1" dirty="0">
            <a:solidFill>
              <a:schemeClr val="tx1"/>
            </a:solidFill>
          </a:endParaRPr>
        </a:p>
      </dgm:t>
    </dgm:pt>
    <dgm:pt modelId="{E2004037-6791-406D-9376-2E006D5C73E4}" type="parTrans" cxnId="{3D77E121-809C-4E30-8466-ADB7E729771C}">
      <dgm:prSet/>
      <dgm:spPr/>
      <dgm:t>
        <a:bodyPr/>
        <a:lstStyle/>
        <a:p>
          <a:pPr rtl="1"/>
          <a:endParaRPr lang="ar-SA"/>
        </a:p>
      </dgm:t>
    </dgm:pt>
    <dgm:pt modelId="{147CE0AB-FC08-450C-91CD-C4952AC4F53D}" type="sibTrans" cxnId="{3D77E121-809C-4E30-8466-ADB7E729771C}">
      <dgm:prSet/>
      <dgm:spPr/>
      <dgm:t>
        <a:bodyPr/>
        <a:lstStyle/>
        <a:p>
          <a:pPr rtl="1"/>
          <a:endParaRPr lang="ar-SA"/>
        </a:p>
      </dgm:t>
    </dgm:pt>
    <dgm:pt modelId="{96FC2822-9D28-47E2-981C-81E4517FB324}">
      <dgm:prSet phldrT="[نص]" custT="1"/>
      <dgm:spPr/>
      <dgm:t>
        <a:bodyPr/>
        <a:lstStyle/>
        <a:p>
          <a:pPr rtl="1"/>
          <a:r>
            <a:rPr lang="ar-SA" sz="2000" b="1" dirty="0" smtClean="0">
              <a:solidFill>
                <a:schemeClr val="tx1"/>
              </a:solidFill>
            </a:rPr>
            <a:t>مواطن</a:t>
          </a:r>
        </a:p>
        <a:p>
          <a:pPr rtl="1"/>
          <a:r>
            <a:rPr lang="en-US" sz="2000" b="1" dirty="0" smtClean="0">
              <a:solidFill>
                <a:schemeClr val="tx1"/>
              </a:solidFill>
            </a:rPr>
            <a:t>VS</a:t>
          </a:r>
        </a:p>
        <a:p>
          <a:pPr rtl="1"/>
          <a:r>
            <a:rPr lang="ar-SA" sz="2000" b="1" dirty="0" smtClean="0">
              <a:solidFill>
                <a:schemeClr val="tx1"/>
              </a:solidFill>
            </a:rPr>
            <a:t>صحفي</a:t>
          </a:r>
          <a:endParaRPr lang="ar-SA" sz="2000" b="1" dirty="0">
            <a:solidFill>
              <a:schemeClr val="tx1"/>
            </a:solidFill>
          </a:endParaRPr>
        </a:p>
      </dgm:t>
    </dgm:pt>
    <dgm:pt modelId="{C13BB3DB-145E-4227-BA4A-D6C373188B51}" type="parTrans" cxnId="{F96E554C-66FC-428E-A893-112731948D74}">
      <dgm:prSet/>
      <dgm:spPr/>
      <dgm:t>
        <a:bodyPr/>
        <a:lstStyle/>
        <a:p>
          <a:pPr rtl="1"/>
          <a:endParaRPr lang="ar-SA"/>
        </a:p>
      </dgm:t>
    </dgm:pt>
    <dgm:pt modelId="{432FDF06-2FEE-415C-994B-8606D81F6D18}" type="sibTrans" cxnId="{F96E554C-66FC-428E-A893-112731948D74}">
      <dgm:prSet/>
      <dgm:spPr/>
      <dgm:t>
        <a:bodyPr/>
        <a:lstStyle/>
        <a:p>
          <a:pPr rtl="1"/>
          <a:endParaRPr lang="ar-SA"/>
        </a:p>
      </dgm:t>
    </dgm:pt>
    <dgm:pt modelId="{0D52910B-ABFB-4AE2-93EA-9A447DD363AE}">
      <dgm:prSet phldrT="[نص]" custT="1"/>
      <dgm:spPr/>
      <dgm:t>
        <a:bodyPr/>
        <a:lstStyle/>
        <a:p>
          <a:pPr rtl="1"/>
          <a:r>
            <a:rPr lang="ar-SA" sz="2000" b="1" dirty="0" smtClean="0">
              <a:solidFill>
                <a:schemeClr val="tx1"/>
              </a:solidFill>
            </a:rPr>
            <a:t>كيان رسمي</a:t>
          </a:r>
        </a:p>
        <a:p>
          <a:pPr rtl="1"/>
          <a:r>
            <a:rPr lang="en-US" sz="2000" b="1" dirty="0" smtClean="0">
              <a:solidFill>
                <a:schemeClr val="tx1"/>
              </a:solidFill>
            </a:rPr>
            <a:t>VS</a:t>
          </a:r>
        </a:p>
        <a:p>
          <a:pPr rtl="1"/>
          <a:r>
            <a:rPr lang="ar-SA" sz="2000" b="1" dirty="0" smtClean="0">
              <a:solidFill>
                <a:schemeClr val="tx1"/>
              </a:solidFill>
            </a:rPr>
            <a:t>كيان تجاري</a:t>
          </a:r>
          <a:endParaRPr lang="ar-SA" sz="2000" b="1" dirty="0">
            <a:solidFill>
              <a:schemeClr val="tx1"/>
            </a:solidFill>
          </a:endParaRPr>
        </a:p>
      </dgm:t>
    </dgm:pt>
    <dgm:pt modelId="{7780065A-D94D-4DF8-99BF-C8987EEB302D}" type="parTrans" cxnId="{760B183B-C73B-4A94-871E-D886B8EFA61B}">
      <dgm:prSet/>
      <dgm:spPr/>
      <dgm:t>
        <a:bodyPr/>
        <a:lstStyle/>
        <a:p>
          <a:pPr rtl="1"/>
          <a:endParaRPr lang="ar-SA"/>
        </a:p>
      </dgm:t>
    </dgm:pt>
    <dgm:pt modelId="{FA1533F9-A992-4A6A-9C05-B23411A01F00}" type="sibTrans" cxnId="{760B183B-C73B-4A94-871E-D886B8EFA61B}">
      <dgm:prSet/>
      <dgm:spPr/>
      <dgm:t>
        <a:bodyPr/>
        <a:lstStyle/>
        <a:p>
          <a:pPr rtl="1"/>
          <a:endParaRPr lang="ar-SA"/>
        </a:p>
      </dgm:t>
    </dgm:pt>
    <dgm:pt modelId="{E3405DC1-F0E4-4516-B1EA-55EF034D1A52}">
      <dgm:prSet phldrT="[نص]" custT="1"/>
      <dgm:spPr/>
      <dgm:t>
        <a:bodyPr/>
        <a:lstStyle/>
        <a:p>
          <a:pPr rtl="1"/>
          <a:r>
            <a:rPr lang="ar-SA" sz="2000" b="1" dirty="0" smtClean="0">
              <a:solidFill>
                <a:schemeClr val="tx1"/>
              </a:solidFill>
            </a:rPr>
            <a:t>مرآة تعكس الحوار</a:t>
          </a:r>
        </a:p>
        <a:p>
          <a:pPr rtl="1"/>
          <a:r>
            <a:rPr lang="en-US" sz="2000" b="1" dirty="0" smtClean="0">
              <a:solidFill>
                <a:schemeClr val="tx1"/>
              </a:solidFill>
            </a:rPr>
            <a:t>VS</a:t>
          </a:r>
        </a:p>
        <a:p>
          <a:pPr rtl="1"/>
          <a:r>
            <a:rPr lang="ar-SA" sz="2000" b="1" dirty="0" smtClean="0">
              <a:solidFill>
                <a:schemeClr val="tx1"/>
              </a:solidFill>
            </a:rPr>
            <a:t>منبر للحوار </a:t>
          </a:r>
          <a:endParaRPr lang="ar-SA" sz="2000" b="1" dirty="0">
            <a:solidFill>
              <a:schemeClr val="tx1"/>
            </a:solidFill>
          </a:endParaRPr>
        </a:p>
      </dgm:t>
    </dgm:pt>
    <dgm:pt modelId="{BF557AA5-A02B-4116-BC53-55488B2860C2}" type="parTrans" cxnId="{06ACC957-12FF-4962-B395-5CAF63EEEDF6}">
      <dgm:prSet/>
      <dgm:spPr/>
      <dgm:t>
        <a:bodyPr/>
        <a:lstStyle/>
        <a:p>
          <a:pPr rtl="1"/>
          <a:endParaRPr lang="ar-SA"/>
        </a:p>
      </dgm:t>
    </dgm:pt>
    <dgm:pt modelId="{05F7B226-ECC9-4BF1-874D-9B54E7E6F144}" type="sibTrans" cxnId="{06ACC957-12FF-4962-B395-5CAF63EEEDF6}">
      <dgm:prSet/>
      <dgm:spPr/>
      <dgm:t>
        <a:bodyPr/>
        <a:lstStyle/>
        <a:p>
          <a:pPr rtl="1"/>
          <a:endParaRPr lang="ar-SA"/>
        </a:p>
      </dgm:t>
    </dgm:pt>
    <dgm:pt modelId="{68A5CBED-5AC7-4DF0-BE26-DF22A7EDFDE8}" type="pres">
      <dgm:prSet presAssocID="{2573F29A-0C3A-457C-8C12-B8048B9A51FF}" presName="cycle" presStyleCnt="0">
        <dgm:presLayoutVars>
          <dgm:dir/>
          <dgm:resizeHandles val="exact"/>
        </dgm:presLayoutVars>
      </dgm:prSet>
      <dgm:spPr/>
      <dgm:t>
        <a:bodyPr/>
        <a:lstStyle/>
        <a:p>
          <a:pPr rtl="1"/>
          <a:endParaRPr lang="ar-SA"/>
        </a:p>
      </dgm:t>
    </dgm:pt>
    <dgm:pt modelId="{13A508AB-58BC-4386-BF4B-524B236EB42A}" type="pres">
      <dgm:prSet presAssocID="{B7ED0E18-99BB-403F-9A01-0329ED87EEE7}" presName="node" presStyleLbl="node1" presStyleIdx="0" presStyleCnt="4" custScaleX="140923" custScaleY="123694">
        <dgm:presLayoutVars>
          <dgm:bulletEnabled val="1"/>
        </dgm:presLayoutVars>
      </dgm:prSet>
      <dgm:spPr/>
      <dgm:t>
        <a:bodyPr/>
        <a:lstStyle/>
        <a:p>
          <a:pPr rtl="1"/>
          <a:endParaRPr lang="ar-SA"/>
        </a:p>
      </dgm:t>
    </dgm:pt>
    <dgm:pt modelId="{A4A45636-C9A0-4D8B-B6E8-64CBAB3ADD54}" type="pres">
      <dgm:prSet presAssocID="{147CE0AB-FC08-450C-91CD-C4952AC4F53D}" presName="sibTrans" presStyleLbl="sibTrans2D1" presStyleIdx="0" presStyleCnt="4"/>
      <dgm:spPr/>
      <dgm:t>
        <a:bodyPr/>
        <a:lstStyle/>
        <a:p>
          <a:pPr rtl="1"/>
          <a:endParaRPr lang="ar-SA"/>
        </a:p>
      </dgm:t>
    </dgm:pt>
    <dgm:pt modelId="{87259C45-43C9-4603-B14F-AEA085F40A6D}" type="pres">
      <dgm:prSet presAssocID="{147CE0AB-FC08-450C-91CD-C4952AC4F53D}" presName="connectorText" presStyleLbl="sibTrans2D1" presStyleIdx="0" presStyleCnt="4"/>
      <dgm:spPr/>
      <dgm:t>
        <a:bodyPr/>
        <a:lstStyle/>
        <a:p>
          <a:pPr rtl="1"/>
          <a:endParaRPr lang="ar-SA"/>
        </a:p>
      </dgm:t>
    </dgm:pt>
    <dgm:pt modelId="{0254B295-85FB-4ABF-9C00-4C6282054047}" type="pres">
      <dgm:prSet presAssocID="{96FC2822-9D28-47E2-981C-81E4517FB324}" presName="node" presStyleLbl="node1" presStyleIdx="1" presStyleCnt="4" custScaleX="144306">
        <dgm:presLayoutVars>
          <dgm:bulletEnabled val="1"/>
        </dgm:presLayoutVars>
      </dgm:prSet>
      <dgm:spPr/>
      <dgm:t>
        <a:bodyPr/>
        <a:lstStyle/>
        <a:p>
          <a:pPr rtl="1"/>
          <a:endParaRPr lang="ar-SA"/>
        </a:p>
      </dgm:t>
    </dgm:pt>
    <dgm:pt modelId="{362DE7ED-9833-4143-8FFC-09C9644912E9}" type="pres">
      <dgm:prSet presAssocID="{432FDF06-2FEE-415C-994B-8606D81F6D18}" presName="sibTrans" presStyleLbl="sibTrans2D1" presStyleIdx="1" presStyleCnt="4"/>
      <dgm:spPr/>
      <dgm:t>
        <a:bodyPr/>
        <a:lstStyle/>
        <a:p>
          <a:pPr rtl="1"/>
          <a:endParaRPr lang="ar-SA"/>
        </a:p>
      </dgm:t>
    </dgm:pt>
    <dgm:pt modelId="{A67E96E9-EE51-4262-957C-659CEE4B8424}" type="pres">
      <dgm:prSet presAssocID="{432FDF06-2FEE-415C-994B-8606D81F6D18}" presName="connectorText" presStyleLbl="sibTrans2D1" presStyleIdx="1" presStyleCnt="4"/>
      <dgm:spPr/>
      <dgm:t>
        <a:bodyPr/>
        <a:lstStyle/>
        <a:p>
          <a:pPr rtl="1"/>
          <a:endParaRPr lang="ar-SA"/>
        </a:p>
      </dgm:t>
    </dgm:pt>
    <dgm:pt modelId="{CE63DDD6-CA87-4564-A57A-B38D5F661F3E}" type="pres">
      <dgm:prSet presAssocID="{0D52910B-ABFB-4AE2-93EA-9A447DD363AE}" presName="node" presStyleLbl="node1" presStyleIdx="2" presStyleCnt="4" custScaleX="198146">
        <dgm:presLayoutVars>
          <dgm:bulletEnabled val="1"/>
        </dgm:presLayoutVars>
      </dgm:prSet>
      <dgm:spPr/>
      <dgm:t>
        <a:bodyPr/>
        <a:lstStyle/>
        <a:p>
          <a:pPr rtl="1"/>
          <a:endParaRPr lang="ar-SA"/>
        </a:p>
      </dgm:t>
    </dgm:pt>
    <dgm:pt modelId="{22A710A5-5438-430F-B925-10573C162F97}" type="pres">
      <dgm:prSet presAssocID="{FA1533F9-A992-4A6A-9C05-B23411A01F00}" presName="sibTrans" presStyleLbl="sibTrans2D1" presStyleIdx="2" presStyleCnt="4"/>
      <dgm:spPr/>
      <dgm:t>
        <a:bodyPr/>
        <a:lstStyle/>
        <a:p>
          <a:pPr rtl="1"/>
          <a:endParaRPr lang="ar-SA"/>
        </a:p>
      </dgm:t>
    </dgm:pt>
    <dgm:pt modelId="{46C1238B-FFCC-444A-AA86-54C3358532D8}" type="pres">
      <dgm:prSet presAssocID="{FA1533F9-A992-4A6A-9C05-B23411A01F00}" presName="connectorText" presStyleLbl="sibTrans2D1" presStyleIdx="2" presStyleCnt="4"/>
      <dgm:spPr/>
      <dgm:t>
        <a:bodyPr/>
        <a:lstStyle/>
        <a:p>
          <a:pPr rtl="1"/>
          <a:endParaRPr lang="ar-SA"/>
        </a:p>
      </dgm:t>
    </dgm:pt>
    <dgm:pt modelId="{84FCF251-E7ED-48F9-9B1C-B6FEFF034857}" type="pres">
      <dgm:prSet presAssocID="{E3405DC1-F0E4-4516-B1EA-55EF034D1A52}" presName="node" presStyleLbl="node1" presStyleIdx="3" presStyleCnt="4" custScaleX="163027">
        <dgm:presLayoutVars>
          <dgm:bulletEnabled val="1"/>
        </dgm:presLayoutVars>
      </dgm:prSet>
      <dgm:spPr/>
      <dgm:t>
        <a:bodyPr/>
        <a:lstStyle/>
        <a:p>
          <a:pPr rtl="1"/>
          <a:endParaRPr lang="ar-SA"/>
        </a:p>
      </dgm:t>
    </dgm:pt>
    <dgm:pt modelId="{F0DF9944-82DE-49D4-8426-1901487B6E8B}" type="pres">
      <dgm:prSet presAssocID="{05F7B226-ECC9-4BF1-874D-9B54E7E6F144}" presName="sibTrans" presStyleLbl="sibTrans2D1" presStyleIdx="3" presStyleCnt="4"/>
      <dgm:spPr/>
      <dgm:t>
        <a:bodyPr/>
        <a:lstStyle/>
        <a:p>
          <a:pPr rtl="1"/>
          <a:endParaRPr lang="ar-SA"/>
        </a:p>
      </dgm:t>
    </dgm:pt>
    <dgm:pt modelId="{88F046A0-8361-4B4D-A3A0-A8E5041FFF70}" type="pres">
      <dgm:prSet presAssocID="{05F7B226-ECC9-4BF1-874D-9B54E7E6F144}" presName="connectorText" presStyleLbl="sibTrans2D1" presStyleIdx="3" presStyleCnt="4"/>
      <dgm:spPr/>
      <dgm:t>
        <a:bodyPr/>
        <a:lstStyle/>
        <a:p>
          <a:pPr rtl="1"/>
          <a:endParaRPr lang="ar-SA"/>
        </a:p>
      </dgm:t>
    </dgm:pt>
  </dgm:ptLst>
  <dgm:cxnLst>
    <dgm:cxn modelId="{3D77E121-809C-4E30-8466-ADB7E729771C}" srcId="{2573F29A-0C3A-457C-8C12-B8048B9A51FF}" destId="{B7ED0E18-99BB-403F-9A01-0329ED87EEE7}" srcOrd="0" destOrd="0" parTransId="{E2004037-6791-406D-9376-2E006D5C73E4}" sibTransId="{147CE0AB-FC08-450C-91CD-C4952AC4F53D}"/>
    <dgm:cxn modelId="{17922717-8330-4646-816A-CE77305F710A}" type="presOf" srcId="{B7ED0E18-99BB-403F-9A01-0329ED87EEE7}" destId="{13A508AB-58BC-4386-BF4B-524B236EB42A}" srcOrd="0" destOrd="0" presId="urn:microsoft.com/office/officeart/2005/8/layout/cycle2"/>
    <dgm:cxn modelId="{41E5340A-0136-42AD-9DC6-C5D030A7ED5A}" type="presOf" srcId="{96FC2822-9D28-47E2-981C-81E4517FB324}" destId="{0254B295-85FB-4ABF-9C00-4C6282054047}" srcOrd="0" destOrd="0" presId="urn:microsoft.com/office/officeart/2005/8/layout/cycle2"/>
    <dgm:cxn modelId="{A7D8CF1D-E0DF-44A3-9F8B-993D1AFF3062}" type="presOf" srcId="{0D52910B-ABFB-4AE2-93EA-9A447DD363AE}" destId="{CE63DDD6-CA87-4564-A57A-B38D5F661F3E}" srcOrd="0" destOrd="0" presId="urn:microsoft.com/office/officeart/2005/8/layout/cycle2"/>
    <dgm:cxn modelId="{ED37DD93-69A1-410A-A804-35F08C74ED9C}" type="presOf" srcId="{147CE0AB-FC08-450C-91CD-C4952AC4F53D}" destId="{A4A45636-C9A0-4D8B-B6E8-64CBAB3ADD54}" srcOrd="0" destOrd="0" presId="urn:microsoft.com/office/officeart/2005/8/layout/cycle2"/>
    <dgm:cxn modelId="{760B183B-C73B-4A94-871E-D886B8EFA61B}" srcId="{2573F29A-0C3A-457C-8C12-B8048B9A51FF}" destId="{0D52910B-ABFB-4AE2-93EA-9A447DD363AE}" srcOrd="2" destOrd="0" parTransId="{7780065A-D94D-4DF8-99BF-C8987EEB302D}" sibTransId="{FA1533F9-A992-4A6A-9C05-B23411A01F00}"/>
    <dgm:cxn modelId="{D2D57AEB-9E28-4E2F-916E-70CE03C10B86}" type="presOf" srcId="{147CE0AB-FC08-450C-91CD-C4952AC4F53D}" destId="{87259C45-43C9-4603-B14F-AEA085F40A6D}" srcOrd="1" destOrd="0" presId="urn:microsoft.com/office/officeart/2005/8/layout/cycle2"/>
    <dgm:cxn modelId="{609F2437-3189-4A58-AD64-8DCDD462E028}" type="presOf" srcId="{FA1533F9-A992-4A6A-9C05-B23411A01F00}" destId="{46C1238B-FFCC-444A-AA86-54C3358532D8}" srcOrd="1" destOrd="0" presId="urn:microsoft.com/office/officeart/2005/8/layout/cycle2"/>
    <dgm:cxn modelId="{06ACC957-12FF-4962-B395-5CAF63EEEDF6}" srcId="{2573F29A-0C3A-457C-8C12-B8048B9A51FF}" destId="{E3405DC1-F0E4-4516-B1EA-55EF034D1A52}" srcOrd="3" destOrd="0" parTransId="{BF557AA5-A02B-4116-BC53-55488B2860C2}" sibTransId="{05F7B226-ECC9-4BF1-874D-9B54E7E6F144}"/>
    <dgm:cxn modelId="{C4AFBB3E-E6EB-4408-B66C-ED39A0831A5E}" type="presOf" srcId="{2573F29A-0C3A-457C-8C12-B8048B9A51FF}" destId="{68A5CBED-5AC7-4DF0-BE26-DF22A7EDFDE8}" srcOrd="0" destOrd="0" presId="urn:microsoft.com/office/officeart/2005/8/layout/cycle2"/>
    <dgm:cxn modelId="{F96E554C-66FC-428E-A893-112731948D74}" srcId="{2573F29A-0C3A-457C-8C12-B8048B9A51FF}" destId="{96FC2822-9D28-47E2-981C-81E4517FB324}" srcOrd="1" destOrd="0" parTransId="{C13BB3DB-145E-4227-BA4A-D6C373188B51}" sibTransId="{432FDF06-2FEE-415C-994B-8606D81F6D18}"/>
    <dgm:cxn modelId="{F79E9455-DBDD-4057-92F2-F00ABDB502CC}" type="presOf" srcId="{FA1533F9-A992-4A6A-9C05-B23411A01F00}" destId="{22A710A5-5438-430F-B925-10573C162F97}" srcOrd="0" destOrd="0" presId="urn:microsoft.com/office/officeart/2005/8/layout/cycle2"/>
    <dgm:cxn modelId="{5E48E5E4-F669-4387-A781-A36DF0931E98}" type="presOf" srcId="{432FDF06-2FEE-415C-994B-8606D81F6D18}" destId="{A67E96E9-EE51-4262-957C-659CEE4B8424}" srcOrd="1" destOrd="0" presId="urn:microsoft.com/office/officeart/2005/8/layout/cycle2"/>
    <dgm:cxn modelId="{84B73F8F-9ABF-4E36-9C2F-D176E22758C0}" type="presOf" srcId="{432FDF06-2FEE-415C-994B-8606D81F6D18}" destId="{362DE7ED-9833-4143-8FFC-09C9644912E9}" srcOrd="0" destOrd="0" presId="urn:microsoft.com/office/officeart/2005/8/layout/cycle2"/>
    <dgm:cxn modelId="{DB6DC3C4-1E6D-4076-A743-6DD1CE13C024}" type="presOf" srcId="{05F7B226-ECC9-4BF1-874D-9B54E7E6F144}" destId="{88F046A0-8361-4B4D-A3A0-A8E5041FFF70}" srcOrd="1" destOrd="0" presId="urn:microsoft.com/office/officeart/2005/8/layout/cycle2"/>
    <dgm:cxn modelId="{22325415-79D4-4533-AC18-488A8A8B6A6C}" type="presOf" srcId="{05F7B226-ECC9-4BF1-874D-9B54E7E6F144}" destId="{F0DF9944-82DE-49D4-8426-1901487B6E8B}" srcOrd="0" destOrd="0" presId="urn:microsoft.com/office/officeart/2005/8/layout/cycle2"/>
    <dgm:cxn modelId="{C87CD08E-E4E5-43EF-B459-46D7D8DAC74A}" type="presOf" srcId="{E3405DC1-F0E4-4516-B1EA-55EF034D1A52}" destId="{84FCF251-E7ED-48F9-9B1C-B6FEFF034857}" srcOrd="0" destOrd="0" presId="urn:microsoft.com/office/officeart/2005/8/layout/cycle2"/>
    <dgm:cxn modelId="{548058A7-D443-4FF0-8053-2C333BE710A5}" type="presParOf" srcId="{68A5CBED-5AC7-4DF0-BE26-DF22A7EDFDE8}" destId="{13A508AB-58BC-4386-BF4B-524B236EB42A}" srcOrd="0" destOrd="0" presId="urn:microsoft.com/office/officeart/2005/8/layout/cycle2"/>
    <dgm:cxn modelId="{29DF5D18-2126-44AE-8A9A-D1C6561EC550}" type="presParOf" srcId="{68A5CBED-5AC7-4DF0-BE26-DF22A7EDFDE8}" destId="{A4A45636-C9A0-4D8B-B6E8-64CBAB3ADD54}" srcOrd="1" destOrd="0" presId="urn:microsoft.com/office/officeart/2005/8/layout/cycle2"/>
    <dgm:cxn modelId="{43F27574-B447-42DF-BFF8-E3D4D6BBCA3A}" type="presParOf" srcId="{A4A45636-C9A0-4D8B-B6E8-64CBAB3ADD54}" destId="{87259C45-43C9-4603-B14F-AEA085F40A6D}" srcOrd="0" destOrd="0" presId="urn:microsoft.com/office/officeart/2005/8/layout/cycle2"/>
    <dgm:cxn modelId="{3F41C1D1-6179-4D5B-AADE-6B5E1EE48CA3}" type="presParOf" srcId="{68A5CBED-5AC7-4DF0-BE26-DF22A7EDFDE8}" destId="{0254B295-85FB-4ABF-9C00-4C6282054047}" srcOrd="2" destOrd="0" presId="urn:microsoft.com/office/officeart/2005/8/layout/cycle2"/>
    <dgm:cxn modelId="{C7698E1F-43AC-424B-BF9C-59272962624B}" type="presParOf" srcId="{68A5CBED-5AC7-4DF0-BE26-DF22A7EDFDE8}" destId="{362DE7ED-9833-4143-8FFC-09C9644912E9}" srcOrd="3" destOrd="0" presId="urn:microsoft.com/office/officeart/2005/8/layout/cycle2"/>
    <dgm:cxn modelId="{413BC0A9-ED1F-4E71-8297-A3494762AA9E}" type="presParOf" srcId="{362DE7ED-9833-4143-8FFC-09C9644912E9}" destId="{A67E96E9-EE51-4262-957C-659CEE4B8424}" srcOrd="0" destOrd="0" presId="urn:microsoft.com/office/officeart/2005/8/layout/cycle2"/>
    <dgm:cxn modelId="{C087262E-6326-4231-9A29-54AEFD3F55F4}" type="presParOf" srcId="{68A5CBED-5AC7-4DF0-BE26-DF22A7EDFDE8}" destId="{CE63DDD6-CA87-4564-A57A-B38D5F661F3E}" srcOrd="4" destOrd="0" presId="urn:microsoft.com/office/officeart/2005/8/layout/cycle2"/>
    <dgm:cxn modelId="{5E26C843-5558-4EC5-B55D-C965810CC336}" type="presParOf" srcId="{68A5CBED-5AC7-4DF0-BE26-DF22A7EDFDE8}" destId="{22A710A5-5438-430F-B925-10573C162F97}" srcOrd="5" destOrd="0" presId="urn:microsoft.com/office/officeart/2005/8/layout/cycle2"/>
    <dgm:cxn modelId="{68C6E0D8-82F3-4B74-8B47-ADE69A230FE3}" type="presParOf" srcId="{22A710A5-5438-430F-B925-10573C162F97}" destId="{46C1238B-FFCC-444A-AA86-54C3358532D8}" srcOrd="0" destOrd="0" presId="urn:microsoft.com/office/officeart/2005/8/layout/cycle2"/>
    <dgm:cxn modelId="{EF192687-4741-474D-9F30-317D89AC476F}" type="presParOf" srcId="{68A5CBED-5AC7-4DF0-BE26-DF22A7EDFDE8}" destId="{84FCF251-E7ED-48F9-9B1C-B6FEFF034857}" srcOrd="6" destOrd="0" presId="urn:microsoft.com/office/officeart/2005/8/layout/cycle2"/>
    <dgm:cxn modelId="{14E9A292-090B-4495-A9E6-867F76B591A4}" type="presParOf" srcId="{68A5CBED-5AC7-4DF0-BE26-DF22A7EDFDE8}" destId="{F0DF9944-82DE-49D4-8426-1901487B6E8B}" srcOrd="7" destOrd="0" presId="urn:microsoft.com/office/officeart/2005/8/layout/cycle2"/>
    <dgm:cxn modelId="{E2111C29-FE4F-4567-A8EF-31D75CE7D507}" type="presParOf" srcId="{F0DF9944-82DE-49D4-8426-1901487B6E8B}" destId="{88F046A0-8361-4B4D-A3A0-A8E5041FFF70}"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A508AB-58BC-4386-BF4B-524B236EB42A}">
      <dsp:nvSpPr>
        <dsp:cNvPr id="0" name=""/>
        <dsp:cNvSpPr/>
      </dsp:nvSpPr>
      <dsp:spPr>
        <a:xfrm>
          <a:off x="2192345" y="-75968"/>
          <a:ext cx="1833066" cy="160895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tx1"/>
              </a:solidFill>
            </a:rPr>
            <a:t>مراقب للحكومة</a:t>
          </a:r>
        </a:p>
        <a:p>
          <a:pPr lvl="0" algn="ctr" defTabSz="889000" rtl="1">
            <a:lnSpc>
              <a:spcPct val="90000"/>
            </a:lnSpc>
            <a:spcBef>
              <a:spcPct val="0"/>
            </a:spcBef>
            <a:spcAft>
              <a:spcPct val="35000"/>
            </a:spcAft>
          </a:pPr>
          <a:r>
            <a:rPr lang="en-US" sz="2000" b="1" kern="1200" dirty="0" smtClean="0">
              <a:solidFill>
                <a:schemeClr val="tx1"/>
              </a:solidFill>
            </a:rPr>
            <a:t>VS</a:t>
          </a:r>
        </a:p>
        <a:p>
          <a:pPr lvl="0" algn="ctr" defTabSz="889000" rtl="1">
            <a:lnSpc>
              <a:spcPct val="90000"/>
            </a:lnSpc>
            <a:spcBef>
              <a:spcPct val="0"/>
            </a:spcBef>
            <a:spcAft>
              <a:spcPct val="35000"/>
            </a:spcAft>
          </a:pPr>
          <a:r>
            <a:rPr lang="ar-SA" sz="2000" b="1" kern="1200" dirty="0" smtClean="0">
              <a:solidFill>
                <a:schemeClr val="tx1"/>
              </a:solidFill>
            </a:rPr>
            <a:t>الاستقرار الاجتماعي</a:t>
          </a:r>
          <a:endParaRPr lang="ar-SA" sz="2000" b="1" kern="1200" dirty="0">
            <a:solidFill>
              <a:schemeClr val="tx1"/>
            </a:solidFill>
          </a:endParaRPr>
        </a:p>
      </dsp:txBody>
      <dsp:txXfrm>
        <a:off x="2460791" y="159659"/>
        <a:ext cx="1296174" cy="1137705"/>
      </dsp:txXfrm>
    </dsp:sp>
    <dsp:sp modelId="{A4A45636-C9A0-4D8B-B6E8-64CBAB3ADD54}">
      <dsp:nvSpPr>
        <dsp:cNvPr id="0" name=""/>
        <dsp:cNvSpPr/>
      </dsp:nvSpPr>
      <dsp:spPr>
        <a:xfrm rot="2700000">
          <a:off x="3740094" y="1230677"/>
          <a:ext cx="180906" cy="4390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rtl="1">
            <a:lnSpc>
              <a:spcPct val="90000"/>
            </a:lnSpc>
            <a:spcBef>
              <a:spcPct val="0"/>
            </a:spcBef>
            <a:spcAft>
              <a:spcPct val="35000"/>
            </a:spcAft>
          </a:pPr>
          <a:endParaRPr lang="ar-SA" sz="2000" kern="1200"/>
        </a:p>
      </dsp:txBody>
      <dsp:txXfrm>
        <a:off x="3748042" y="1299290"/>
        <a:ext cx="126634" cy="263403"/>
      </dsp:txXfrm>
    </dsp:sp>
    <dsp:sp modelId="{0254B295-85FB-4ABF-9C00-4C6282054047}">
      <dsp:nvSpPr>
        <dsp:cNvPr id="0" name=""/>
        <dsp:cNvSpPr/>
      </dsp:nvSpPr>
      <dsp:spPr>
        <a:xfrm>
          <a:off x="3550882" y="1458671"/>
          <a:ext cx="1877071" cy="13007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tx1"/>
              </a:solidFill>
            </a:rPr>
            <a:t>مواطن</a:t>
          </a:r>
        </a:p>
        <a:p>
          <a:pPr lvl="0" algn="ctr" defTabSz="889000" rtl="1">
            <a:lnSpc>
              <a:spcPct val="90000"/>
            </a:lnSpc>
            <a:spcBef>
              <a:spcPct val="0"/>
            </a:spcBef>
            <a:spcAft>
              <a:spcPct val="35000"/>
            </a:spcAft>
          </a:pPr>
          <a:r>
            <a:rPr lang="en-US" sz="2000" b="1" kern="1200" dirty="0" smtClean="0">
              <a:solidFill>
                <a:schemeClr val="tx1"/>
              </a:solidFill>
            </a:rPr>
            <a:t>VS</a:t>
          </a:r>
        </a:p>
        <a:p>
          <a:pPr lvl="0" algn="ctr" defTabSz="889000" rtl="1">
            <a:lnSpc>
              <a:spcPct val="90000"/>
            </a:lnSpc>
            <a:spcBef>
              <a:spcPct val="0"/>
            </a:spcBef>
            <a:spcAft>
              <a:spcPct val="35000"/>
            </a:spcAft>
          </a:pPr>
          <a:r>
            <a:rPr lang="ar-SA" sz="2000" b="1" kern="1200" dirty="0" smtClean="0">
              <a:solidFill>
                <a:schemeClr val="tx1"/>
              </a:solidFill>
            </a:rPr>
            <a:t>صحفي</a:t>
          </a:r>
          <a:endParaRPr lang="ar-SA" sz="2000" b="1" kern="1200" dirty="0">
            <a:solidFill>
              <a:schemeClr val="tx1"/>
            </a:solidFill>
          </a:endParaRPr>
        </a:p>
      </dsp:txBody>
      <dsp:txXfrm>
        <a:off x="3825773" y="1649162"/>
        <a:ext cx="1327289" cy="919775"/>
      </dsp:txXfrm>
    </dsp:sp>
    <dsp:sp modelId="{362DE7ED-9833-4143-8FFC-09C9644912E9}">
      <dsp:nvSpPr>
        <dsp:cNvPr id="0" name=""/>
        <dsp:cNvSpPr/>
      </dsp:nvSpPr>
      <dsp:spPr>
        <a:xfrm rot="8100000">
          <a:off x="3726714" y="2552809"/>
          <a:ext cx="198883" cy="4390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rtl="1">
            <a:lnSpc>
              <a:spcPct val="90000"/>
            </a:lnSpc>
            <a:spcBef>
              <a:spcPct val="0"/>
            </a:spcBef>
            <a:spcAft>
              <a:spcPct val="35000"/>
            </a:spcAft>
          </a:pPr>
          <a:endParaRPr lang="ar-SA" sz="2000" kern="1200"/>
        </a:p>
      </dsp:txBody>
      <dsp:txXfrm rot="10800000">
        <a:off x="3777641" y="2619515"/>
        <a:ext cx="139218" cy="263403"/>
      </dsp:txXfrm>
    </dsp:sp>
    <dsp:sp modelId="{CE63DDD6-CA87-4564-A57A-B38D5F661F3E}">
      <dsp:nvSpPr>
        <dsp:cNvPr id="0" name=""/>
        <dsp:cNvSpPr/>
      </dsp:nvSpPr>
      <dsp:spPr>
        <a:xfrm>
          <a:off x="1820178" y="2839210"/>
          <a:ext cx="2577399" cy="13007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tx1"/>
              </a:solidFill>
            </a:rPr>
            <a:t>كيان رسمي</a:t>
          </a:r>
        </a:p>
        <a:p>
          <a:pPr lvl="0" algn="ctr" defTabSz="889000" rtl="1">
            <a:lnSpc>
              <a:spcPct val="90000"/>
            </a:lnSpc>
            <a:spcBef>
              <a:spcPct val="0"/>
            </a:spcBef>
            <a:spcAft>
              <a:spcPct val="35000"/>
            </a:spcAft>
          </a:pPr>
          <a:r>
            <a:rPr lang="en-US" sz="2000" b="1" kern="1200" dirty="0" smtClean="0">
              <a:solidFill>
                <a:schemeClr val="tx1"/>
              </a:solidFill>
            </a:rPr>
            <a:t>VS</a:t>
          </a:r>
        </a:p>
        <a:p>
          <a:pPr lvl="0" algn="ctr" defTabSz="889000" rtl="1">
            <a:lnSpc>
              <a:spcPct val="90000"/>
            </a:lnSpc>
            <a:spcBef>
              <a:spcPct val="0"/>
            </a:spcBef>
            <a:spcAft>
              <a:spcPct val="35000"/>
            </a:spcAft>
          </a:pPr>
          <a:r>
            <a:rPr lang="ar-SA" sz="2000" b="1" kern="1200" dirty="0" smtClean="0">
              <a:solidFill>
                <a:schemeClr val="tx1"/>
              </a:solidFill>
            </a:rPr>
            <a:t>كيان تجاري</a:t>
          </a:r>
          <a:endParaRPr lang="ar-SA" sz="2000" b="1" kern="1200" dirty="0">
            <a:solidFill>
              <a:schemeClr val="tx1"/>
            </a:solidFill>
          </a:endParaRPr>
        </a:p>
      </dsp:txBody>
      <dsp:txXfrm>
        <a:off x="2197629" y="3029701"/>
        <a:ext cx="1822497" cy="919775"/>
      </dsp:txXfrm>
    </dsp:sp>
    <dsp:sp modelId="{22A710A5-5438-430F-B925-10573C162F97}">
      <dsp:nvSpPr>
        <dsp:cNvPr id="0" name=""/>
        <dsp:cNvSpPr/>
      </dsp:nvSpPr>
      <dsp:spPr>
        <a:xfrm rot="13500000">
          <a:off x="2317161" y="2570383"/>
          <a:ext cx="184026" cy="4390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rtl="1">
            <a:lnSpc>
              <a:spcPct val="90000"/>
            </a:lnSpc>
            <a:spcBef>
              <a:spcPct val="0"/>
            </a:spcBef>
            <a:spcAft>
              <a:spcPct val="35000"/>
            </a:spcAft>
          </a:pPr>
          <a:endParaRPr lang="ar-SA" sz="2000" kern="1200"/>
        </a:p>
      </dsp:txBody>
      <dsp:txXfrm rot="10800000">
        <a:off x="2364284" y="2677703"/>
        <a:ext cx="128818" cy="263403"/>
      </dsp:txXfrm>
    </dsp:sp>
    <dsp:sp modelId="{84FCF251-E7ED-48F9-9B1C-B6FEFF034857}">
      <dsp:nvSpPr>
        <dsp:cNvPr id="0" name=""/>
        <dsp:cNvSpPr/>
      </dsp:nvSpPr>
      <dsp:spPr>
        <a:xfrm>
          <a:off x="668046" y="1458671"/>
          <a:ext cx="2120586" cy="13007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b="1" kern="1200" dirty="0" smtClean="0">
              <a:solidFill>
                <a:schemeClr val="tx1"/>
              </a:solidFill>
            </a:rPr>
            <a:t>مرآة تعكس الحوار</a:t>
          </a:r>
        </a:p>
        <a:p>
          <a:pPr lvl="0" algn="ctr" defTabSz="889000" rtl="1">
            <a:lnSpc>
              <a:spcPct val="90000"/>
            </a:lnSpc>
            <a:spcBef>
              <a:spcPct val="0"/>
            </a:spcBef>
            <a:spcAft>
              <a:spcPct val="35000"/>
            </a:spcAft>
          </a:pPr>
          <a:r>
            <a:rPr lang="en-US" sz="2000" b="1" kern="1200" dirty="0" smtClean="0">
              <a:solidFill>
                <a:schemeClr val="tx1"/>
              </a:solidFill>
            </a:rPr>
            <a:t>VS</a:t>
          </a:r>
        </a:p>
        <a:p>
          <a:pPr lvl="0" algn="ctr" defTabSz="889000" rtl="1">
            <a:lnSpc>
              <a:spcPct val="90000"/>
            </a:lnSpc>
            <a:spcBef>
              <a:spcPct val="0"/>
            </a:spcBef>
            <a:spcAft>
              <a:spcPct val="35000"/>
            </a:spcAft>
          </a:pPr>
          <a:r>
            <a:rPr lang="ar-SA" sz="2000" b="1" kern="1200" dirty="0" smtClean="0">
              <a:solidFill>
                <a:schemeClr val="tx1"/>
              </a:solidFill>
            </a:rPr>
            <a:t>منبر للحوار </a:t>
          </a:r>
          <a:endParaRPr lang="ar-SA" sz="2000" b="1" kern="1200" dirty="0">
            <a:solidFill>
              <a:schemeClr val="tx1"/>
            </a:solidFill>
          </a:endParaRPr>
        </a:p>
      </dsp:txBody>
      <dsp:txXfrm>
        <a:off x="978599" y="1649162"/>
        <a:ext cx="1499480" cy="919775"/>
      </dsp:txXfrm>
    </dsp:sp>
    <dsp:sp modelId="{F0DF9944-82DE-49D4-8426-1901487B6E8B}">
      <dsp:nvSpPr>
        <dsp:cNvPr id="0" name=""/>
        <dsp:cNvSpPr/>
      </dsp:nvSpPr>
      <dsp:spPr>
        <a:xfrm rot="18900000">
          <a:off x="2307152" y="1227709"/>
          <a:ext cx="166049" cy="43900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rtl="1">
            <a:lnSpc>
              <a:spcPct val="90000"/>
            </a:lnSpc>
            <a:spcBef>
              <a:spcPct val="0"/>
            </a:spcBef>
            <a:spcAft>
              <a:spcPct val="35000"/>
            </a:spcAft>
          </a:pPr>
          <a:endParaRPr lang="ar-SA" sz="2000" kern="1200"/>
        </a:p>
      </dsp:txBody>
      <dsp:txXfrm>
        <a:off x="2314447" y="1333122"/>
        <a:ext cx="116234" cy="263403"/>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AB708F-AC0A-45CC-80E1-6A296EE5C183}" type="datetimeFigureOut">
              <a:rPr lang="en-US" smtClean="0"/>
              <a:t>10/21/2015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1BF820-F323-456A-BF6C-6E00C47AD1D6}" type="slidenum">
              <a:rPr lang="en-US" smtClean="0"/>
              <a:t>‹#›</a:t>
            </a:fld>
            <a:endParaRPr lang="en-US"/>
          </a:p>
        </p:txBody>
      </p:sp>
    </p:spTree>
    <p:extLst>
      <p:ext uri="{BB962C8B-B14F-4D97-AF65-F5344CB8AC3E}">
        <p14:creationId xmlns:p14="http://schemas.microsoft.com/office/powerpoint/2010/main" val="2258593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A11BF820-F323-456A-BF6C-6E00C47AD1D6}" type="slidenum">
              <a:rPr lang="en-US" smtClean="0"/>
              <a:t>10</a:t>
            </a:fld>
            <a:endParaRPr lang="en-US"/>
          </a:p>
        </p:txBody>
      </p:sp>
    </p:spTree>
    <p:extLst>
      <p:ext uri="{BB962C8B-B14F-4D97-AF65-F5344CB8AC3E}">
        <p14:creationId xmlns:p14="http://schemas.microsoft.com/office/powerpoint/2010/main" val="1186423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A11BF820-F323-456A-BF6C-6E00C47AD1D6}" type="slidenum">
              <a:rPr lang="en-US" smtClean="0"/>
              <a:t>12</a:t>
            </a:fld>
            <a:endParaRPr lang="en-US"/>
          </a:p>
        </p:txBody>
      </p:sp>
    </p:spTree>
    <p:extLst>
      <p:ext uri="{BB962C8B-B14F-4D97-AF65-F5344CB8AC3E}">
        <p14:creationId xmlns:p14="http://schemas.microsoft.com/office/powerpoint/2010/main" val="1085051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A11BF820-F323-456A-BF6C-6E00C47AD1D6}" type="slidenum">
              <a:rPr lang="en-US" smtClean="0"/>
              <a:t>15</a:t>
            </a:fld>
            <a:endParaRPr lang="en-US"/>
          </a:p>
        </p:txBody>
      </p:sp>
    </p:spTree>
    <p:extLst>
      <p:ext uri="{BB962C8B-B14F-4D97-AF65-F5344CB8AC3E}">
        <p14:creationId xmlns:p14="http://schemas.microsoft.com/office/powerpoint/2010/main" val="1272553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A11BF820-F323-456A-BF6C-6E00C47AD1D6}" type="slidenum">
              <a:rPr lang="en-US" smtClean="0"/>
              <a:t>16</a:t>
            </a:fld>
            <a:endParaRPr lang="en-US"/>
          </a:p>
        </p:txBody>
      </p:sp>
    </p:spTree>
    <p:extLst>
      <p:ext uri="{BB962C8B-B14F-4D97-AF65-F5344CB8AC3E}">
        <p14:creationId xmlns:p14="http://schemas.microsoft.com/office/powerpoint/2010/main" val="221583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08/01/37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08/01/37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08/01/37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08/01/37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08/01/37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08/01/37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980728"/>
            <a:ext cx="6912768" cy="1323439"/>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gn="ctr"/>
            <a:r>
              <a:rPr lang="ar-SA" sz="4000" b="1" dirty="0"/>
              <a:t> بعض الصراعات التي </a:t>
            </a:r>
            <a:r>
              <a:rPr lang="ar-SA" sz="4000" b="1" dirty="0" smtClean="0"/>
              <a:t>يواجهها </a:t>
            </a:r>
            <a:r>
              <a:rPr lang="ar-SA" sz="4000" b="1" dirty="0"/>
              <a:t>الصحافي في تغطيته للأزمات </a:t>
            </a:r>
            <a:endParaRPr lang="ar-SA" sz="4000" dirty="0"/>
          </a:p>
        </p:txBody>
      </p:sp>
      <p:pic>
        <p:nvPicPr>
          <p:cNvPr id="3" name="صورة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636912"/>
            <a:ext cx="7620000" cy="3516238"/>
          </a:xfrm>
          <a:prstGeom prst="rect">
            <a:avLst/>
          </a:prstGeom>
        </p:spPr>
      </p:pic>
    </p:spTree>
    <p:extLst>
      <p:ext uri="{BB962C8B-B14F-4D97-AF65-F5344CB8AC3E}">
        <p14:creationId xmlns:p14="http://schemas.microsoft.com/office/powerpoint/2010/main" val="5823803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4294967295"/>
          </p:nvPr>
        </p:nvSpPr>
        <p:spPr>
          <a:xfrm>
            <a:off x="395536" y="548680"/>
            <a:ext cx="5040560" cy="5904656"/>
          </a:xfrm>
        </p:spPr>
        <p:style>
          <a:lnRef idx="1">
            <a:schemeClr val="accent1"/>
          </a:lnRef>
          <a:fillRef idx="2">
            <a:schemeClr val="accent1"/>
          </a:fillRef>
          <a:effectRef idx="1">
            <a:schemeClr val="accent1"/>
          </a:effectRef>
          <a:fontRef idx="minor">
            <a:schemeClr val="dk1"/>
          </a:fontRef>
        </p:style>
        <p:txBody>
          <a:bodyPr>
            <a:normAutofit fontScale="55000" lnSpcReduction="20000"/>
          </a:bodyPr>
          <a:lstStyle/>
          <a:p>
            <a:pPr marL="0" indent="0">
              <a:lnSpc>
                <a:spcPct val="120000"/>
              </a:lnSpc>
              <a:buNone/>
            </a:pPr>
            <a:r>
              <a:rPr lang="ar-SA" b="1" dirty="0"/>
              <a:t>3. </a:t>
            </a:r>
            <a:r>
              <a:rPr lang="ar-SA" b="1" dirty="0">
                <a:solidFill>
                  <a:schemeClr val="accent2">
                    <a:lumMod val="75000"/>
                  </a:schemeClr>
                </a:solidFill>
              </a:rPr>
              <a:t>التحليل والتعليق : </a:t>
            </a:r>
            <a:endParaRPr lang="en-US" b="1" dirty="0" smtClean="0">
              <a:solidFill>
                <a:schemeClr val="accent2">
                  <a:lumMod val="75000"/>
                </a:schemeClr>
              </a:solidFill>
            </a:endParaRPr>
          </a:p>
          <a:p>
            <a:pPr marL="0" indent="0">
              <a:lnSpc>
                <a:spcPct val="120000"/>
              </a:lnSpc>
              <a:buNone/>
            </a:pPr>
            <a:r>
              <a:rPr lang="ar-SA" sz="4000" dirty="0" smtClean="0"/>
              <a:t>إعطاء </a:t>
            </a:r>
            <a:r>
              <a:rPr lang="ar-SA" sz="4000" dirty="0"/>
              <a:t>الجمهور تفسيرات وتحاليل حول الأحداث التي </a:t>
            </a:r>
            <a:r>
              <a:rPr lang="ar-SA" sz="4000" dirty="0" smtClean="0"/>
              <a:t>تذكر</a:t>
            </a:r>
            <a:r>
              <a:rPr lang="en-US" sz="4000" dirty="0" smtClean="0"/>
              <a:t> </a:t>
            </a:r>
            <a:r>
              <a:rPr lang="ar-SA" sz="4000" dirty="0" smtClean="0"/>
              <a:t>في </a:t>
            </a:r>
            <a:r>
              <a:rPr lang="ar-SA" sz="4000" dirty="0"/>
              <a:t>الأخبار، مثل تحليل الأسباب لارتفاع سعر الدولار، تأثير العمليات </a:t>
            </a:r>
            <a:r>
              <a:rPr lang="ar-SA" sz="4000" dirty="0" smtClean="0"/>
              <a:t>التفجيرية</a:t>
            </a:r>
            <a:r>
              <a:rPr lang="en-US" sz="4000" dirty="0" smtClean="0"/>
              <a:t> </a:t>
            </a:r>
            <a:r>
              <a:rPr lang="ar-SA" sz="4000" dirty="0" smtClean="0"/>
              <a:t>على </a:t>
            </a:r>
            <a:r>
              <a:rPr lang="ar-SA" sz="4000" dirty="0"/>
              <a:t>الدولة </a:t>
            </a:r>
            <a:r>
              <a:rPr lang="ar-SA" sz="4000" dirty="0" smtClean="0"/>
              <a:t>.</a:t>
            </a:r>
          </a:p>
          <a:p>
            <a:pPr marL="0" indent="0">
              <a:lnSpc>
                <a:spcPct val="120000"/>
              </a:lnSpc>
              <a:buNone/>
            </a:pPr>
            <a:endParaRPr lang="ar-SA" sz="4000" dirty="0" smtClean="0"/>
          </a:p>
          <a:p>
            <a:pPr marL="0" indent="0">
              <a:lnSpc>
                <a:spcPct val="120000"/>
              </a:lnSpc>
              <a:buNone/>
            </a:pPr>
            <a:r>
              <a:rPr lang="ar-SA" sz="4000" dirty="0" smtClean="0"/>
              <a:t>فبالإضافة </a:t>
            </a:r>
            <a:r>
              <a:rPr lang="ar-SA" sz="4000" dirty="0"/>
              <a:t>لحاجة المشاهدين </a:t>
            </a:r>
            <a:r>
              <a:rPr lang="ar-SA" sz="4000" dirty="0" smtClean="0"/>
              <a:t>إلى المعرفة </a:t>
            </a:r>
            <a:r>
              <a:rPr lang="ar-SA" sz="4000" dirty="0"/>
              <a:t>بما يدور من حولهم وخاصة </a:t>
            </a:r>
            <a:r>
              <a:rPr lang="ar-SA" sz="4000" dirty="0" smtClean="0"/>
              <a:t>في</a:t>
            </a:r>
            <a:r>
              <a:rPr lang="en-US" sz="4000" dirty="0" smtClean="0"/>
              <a:t> </a:t>
            </a:r>
            <a:r>
              <a:rPr lang="ar-SA" sz="4000" dirty="0" smtClean="0"/>
              <a:t>وقت </a:t>
            </a:r>
            <a:r>
              <a:rPr lang="ar-SA" sz="4000" dirty="0"/>
              <a:t>الأزمات هنالك حاجة لديهم في سماع تحليل </a:t>
            </a:r>
            <a:r>
              <a:rPr lang="ar-SA" sz="4000" dirty="0" smtClean="0"/>
              <a:t>حول الموضوع </a:t>
            </a:r>
            <a:r>
              <a:rPr lang="ar-SA" sz="4000" dirty="0"/>
              <a:t>، مقابلات </a:t>
            </a:r>
            <a:r>
              <a:rPr lang="ar-SA" sz="4000" dirty="0" smtClean="0"/>
              <a:t>مع أخصائيين </a:t>
            </a:r>
            <a:r>
              <a:rPr lang="ar-SA" sz="4000" dirty="0"/>
              <a:t>الذين يحاولون إعطاء تفسيرات لما يحدث ، ما هي أبعاد وتأثيرات </a:t>
            </a:r>
            <a:r>
              <a:rPr lang="ar-SA" sz="4000" dirty="0" smtClean="0"/>
              <a:t>الحدث.</a:t>
            </a:r>
          </a:p>
          <a:p>
            <a:pPr marL="0" indent="0">
              <a:lnSpc>
                <a:spcPct val="120000"/>
              </a:lnSpc>
              <a:buNone/>
            </a:pPr>
            <a:endParaRPr lang="ar-SA" sz="4000" dirty="0" smtClean="0"/>
          </a:p>
          <a:p>
            <a:pPr marL="0" indent="0">
              <a:lnSpc>
                <a:spcPct val="120000"/>
              </a:lnSpc>
              <a:buNone/>
            </a:pPr>
            <a:r>
              <a:rPr lang="ar-SA" sz="4000" dirty="0" smtClean="0"/>
              <a:t>هذه </a:t>
            </a:r>
            <a:r>
              <a:rPr lang="ar-SA" sz="4000" dirty="0"/>
              <a:t>الوظيفة مهمة جدا من اجل تهدئة الجمهور لأن جزء منه يعيش في حالة </a:t>
            </a:r>
            <a:r>
              <a:rPr lang="ar-SA" sz="4000" dirty="0" smtClean="0"/>
              <a:t>من القلق </a:t>
            </a:r>
            <a:r>
              <a:rPr lang="ar-SA" sz="4000" dirty="0"/>
              <a:t>وبحاجة لمن يهدئه ويفسر له الحقائق ويساعده على تحليل ماذا سيحدث </a:t>
            </a:r>
            <a:r>
              <a:rPr lang="ar-SA" sz="4000" dirty="0" smtClean="0"/>
              <a:t>في المستقبل </a:t>
            </a:r>
            <a:r>
              <a:rPr lang="ar-SA" sz="4000" dirty="0"/>
              <a:t>.</a:t>
            </a:r>
            <a:endParaRPr lang="en-US" sz="4000" dirty="0"/>
          </a:p>
        </p:txBody>
      </p:sp>
      <p:pic>
        <p:nvPicPr>
          <p:cNvPr id="6" name="عنصر نائب للمحتوى 5"/>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5868144" y="1052736"/>
            <a:ext cx="2880320" cy="4896544"/>
          </a:xfrm>
        </p:spPr>
      </p:pic>
    </p:spTree>
    <p:extLst>
      <p:ext uri="{BB962C8B-B14F-4D97-AF65-F5344CB8AC3E}">
        <p14:creationId xmlns:p14="http://schemas.microsoft.com/office/powerpoint/2010/main" val="3683962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4294967295"/>
          </p:nvPr>
        </p:nvSpPr>
        <p:spPr>
          <a:xfrm>
            <a:off x="467544" y="476672"/>
            <a:ext cx="4392488" cy="5633293"/>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marL="0" indent="0">
              <a:buNone/>
            </a:pPr>
            <a:r>
              <a:rPr lang="ar-SA" b="1" dirty="0">
                <a:solidFill>
                  <a:schemeClr val="accent2">
                    <a:lumMod val="75000"/>
                  </a:schemeClr>
                </a:solidFill>
              </a:rPr>
              <a:t>4. الاستمرارية </a:t>
            </a:r>
            <a:r>
              <a:rPr lang="ar-SA" b="1" dirty="0" smtClean="0">
                <a:solidFill>
                  <a:schemeClr val="accent2">
                    <a:lumMod val="75000"/>
                  </a:schemeClr>
                </a:solidFill>
              </a:rPr>
              <a:t>:</a:t>
            </a:r>
            <a:endParaRPr lang="en-US" b="1" dirty="0" smtClean="0">
              <a:solidFill>
                <a:schemeClr val="accent2">
                  <a:lumMod val="75000"/>
                </a:schemeClr>
              </a:solidFill>
            </a:endParaRPr>
          </a:p>
          <a:p>
            <a:r>
              <a:rPr lang="ar-SA" b="1" dirty="0" smtClean="0"/>
              <a:t> أي </a:t>
            </a:r>
            <a:r>
              <a:rPr lang="ar-SA" dirty="0"/>
              <a:t>المحافظة على استقرار الوضع القائم ، والمحافظة على</a:t>
            </a:r>
            <a:r>
              <a:rPr lang="en-US" dirty="0"/>
              <a:t> </a:t>
            </a:r>
            <a:r>
              <a:rPr lang="ar-SA" dirty="0"/>
              <a:t>الاستمرارية </a:t>
            </a:r>
            <a:r>
              <a:rPr lang="ar-SA" dirty="0" smtClean="0"/>
              <a:t>.</a:t>
            </a:r>
          </a:p>
          <a:p>
            <a:r>
              <a:rPr lang="ar-SA" dirty="0" smtClean="0"/>
              <a:t>وذلك بنقل </a:t>
            </a:r>
            <a:r>
              <a:rPr lang="ar-SA" dirty="0"/>
              <a:t>الحضارة، العادات والتقاليد والدين من جيل إلى جيل </a:t>
            </a:r>
            <a:r>
              <a:rPr lang="ar-SA" dirty="0" smtClean="0"/>
              <a:t>مثل</a:t>
            </a:r>
            <a:r>
              <a:rPr lang="en-US" dirty="0" smtClean="0"/>
              <a:t> </a:t>
            </a:r>
            <a:r>
              <a:rPr lang="ar-SA" dirty="0" smtClean="0"/>
              <a:t>طباعة </a:t>
            </a:r>
            <a:r>
              <a:rPr lang="ar-SA" dirty="0"/>
              <a:t>كتب الدين، مجلات عن حضارات الشعوب، برامج عن الفلكلور </a:t>
            </a:r>
            <a:r>
              <a:rPr lang="ar-SA" dirty="0" smtClean="0"/>
              <a:t>وغيرها</a:t>
            </a:r>
            <a:r>
              <a:rPr lang="en-US" dirty="0" smtClean="0"/>
              <a:t> </a:t>
            </a:r>
            <a:r>
              <a:rPr lang="ar-SA" dirty="0" smtClean="0"/>
              <a:t>،</a:t>
            </a:r>
          </a:p>
          <a:p>
            <a:r>
              <a:rPr lang="ar-SA" dirty="0" smtClean="0"/>
              <a:t>لماذا ؟؟</a:t>
            </a:r>
          </a:p>
          <a:p>
            <a:pPr marL="0" indent="0">
              <a:buNone/>
            </a:pPr>
            <a:r>
              <a:rPr lang="ar-SA" dirty="0" smtClean="0"/>
              <a:t>لأنه في وقت الازمات </a:t>
            </a:r>
            <a:r>
              <a:rPr lang="ar-SA" dirty="0"/>
              <a:t>الجمهور بحاجة </a:t>
            </a:r>
            <a:r>
              <a:rPr lang="ar-SA" dirty="0" smtClean="0"/>
              <a:t>للشعور </a:t>
            </a:r>
            <a:r>
              <a:rPr lang="ar-SA" dirty="0"/>
              <a:t>أن كل </a:t>
            </a:r>
            <a:r>
              <a:rPr lang="ar-SA" dirty="0" smtClean="0"/>
              <a:t>شيء </a:t>
            </a:r>
            <a:r>
              <a:rPr lang="ar-SA" dirty="0"/>
              <a:t>على </a:t>
            </a:r>
            <a:endParaRPr lang="ar-SA" dirty="0" smtClean="0"/>
          </a:p>
          <a:p>
            <a:pPr marL="0" indent="0">
              <a:buNone/>
            </a:pPr>
            <a:r>
              <a:rPr lang="ar-SA" dirty="0" smtClean="0"/>
              <a:t>ما </a:t>
            </a:r>
            <a:r>
              <a:rPr lang="ar-SA" dirty="0"/>
              <a:t>يرام </a:t>
            </a:r>
            <a:r>
              <a:rPr lang="ar-SA" dirty="0" smtClean="0"/>
              <a:t>والوضع</a:t>
            </a:r>
            <a:r>
              <a:rPr lang="en-US" dirty="0" smtClean="0"/>
              <a:t> </a:t>
            </a:r>
            <a:r>
              <a:rPr lang="ar-SA" dirty="0" smtClean="0"/>
              <a:t>مستقر. </a:t>
            </a:r>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080" y="1268760"/>
            <a:ext cx="3312368" cy="4536504"/>
          </a:xfrm>
          <a:prstGeom prst="rect">
            <a:avLst/>
          </a:prstGeom>
        </p:spPr>
      </p:pic>
    </p:spTree>
    <p:extLst>
      <p:ext uri="{BB962C8B-B14F-4D97-AF65-F5344CB8AC3E}">
        <p14:creationId xmlns:p14="http://schemas.microsoft.com/office/powerpoint/2010/main" val="17685639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611560" y="188640"/>
            <a:ext cx="8229600" cy="4525963"/>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ar-SA" b="1" dirty="0">
                <a:solidFill>
                  <a:schemeClr val="accent2">
                    <a:lumMod val="75000"/>
                  </a:schemeClr>
                </a:solidFill>
              </a:rPr>
              <a:t>5. التأثير على آراء الجمهور : </a:t>
            </a:r>
            <a:endParaRPr lang="ar-SA" b="1" dirty="0" smtClean="0">
              <a:solidFill>
                <a:schemeClr val="accent2">
                  <a:lumMod val="75000"/>
                </a:schemeClr>
              </a:solidFill>
            </a:endParaRPr>
          </a:p>
          <a:p>
            <a:pPr marL="0" indent="0">
              <a:buNone/>
            </a:pPr>
            <a:r>
              <a:rPr lang="ar-SA" dirty="0" smtClean="0"/>
              <a:t>محاولة </a:t>
            </a:r>
            <a:r>
              <a:rPr lang="ar-SA" dirty="0"/>
              <a:t>التأثير على </a:t>
            </a:r>
            <a:r>
              <a:rPr lang="ar-SA" dirty="0" smtClean="0"/>
              <a:t>آراء الجمهور</a:t>
            </a:r>
            <a:r>
              <a:rPr lang="ar-SA" dirty="0"/>
              <a:t>، مشاعره </a:t>
            </a:r>
            <a:r>
              <a:rPr lang="ar-SA" dirty="0" smtClean="0"/>
              <a:t>وتصرفاته ,لأهداف </a:t>
            </a:r>
            <a:r>
              <a:rPr lang="ar-SA" dirty="0"/>
              <a:t>سياسية مثل الدعايات الانتخابية لحزب معين </a:t>
            </a:r>
            <a:r>
              <a:rPr lang="ar-SA" dirty="0" smtClean="0"/>
              <a:t>التي تحاول </a:t>
            </a:r>
            <a:r>
              <a:rPr lang="ar-SA" dirty="0"/>
              <a:t>التأثير على الناخبين لكي يصوتوا </a:t>
            </a:r>
            <a:r>
              <a:rPr lang="ar-SA" dirty="0" err="1" smtClean="0"/>
              <a:t>للحزب.هنالك</a:t>
            </a:r>
            <a:r>
              <a:rPr lang="ar-SA" dirty="0" smtClean="0"/>
              <a:t> </a:t>
            </a:r>
            <a:r>
              <a:rPr lang="ar-SA" dirty="0"/>
              <a:t>محاولات من قبل </a:t>
            </a:r>
            <a:r>
              <a:rPr lang="ar-SA" dirty="0" smtClean="0"/>
              <a:t>الدولة أو </a:t>
            </a:r>
            <a:r>
              <a:rPr lang="ar-SA" dirty="0"/>
              <a:t>منظمات عامة لتجنيد الجمهور للتصرف بشكل مسؤول في مواضيع هامة </a:t>
            </a:r>
            <a:r>
              <a:rPr lang="ar-SA" dirty="0" smtClean="0"/>
              <a:t>مثل: الحذر </a:t>
            </a:r>
            <a:r>
              <a:rPr lang="ar-SA" dirty="0"/>
              <a:t>على الطرقات، التغذية الصحية، المحافظة على نظافة البيئة.</a:t>
            </a:r>
            <a:endParaRPr lang="en-US" dirty="0"/>
          </a:p>
        </p:txBody>
      </p:sp>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4797152"/>
            <a:ext cx="4464496" cy="1980317"/>
          </a:xfrm>
          <a:prstGeom prst="rect">
            <a:avLst/>
          </a:prstGeom>
        </p:spPr>
      </p:pic>
    </p:spTree>
    <p:extLst>
      <p:ext uri="{BB962C8B-B14F-4D97-AF65-F5344CB8AC3E}">
        <p14:creationId xmlns:p14="http://schemas.microsoft.com/office/powerpoint/2010/main" val="10548149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chemeClr val="accent2">
                    <a:lumMod val="75000"/>
                  </a:schemeClr>
                </a:solidFill>
              </a:rPr>
              <a:t>الحاجات التي </a:t>
            </a:r>
            <a:r>
              <a:rPr lang="ar-SA" b="1" dirty="0" smtClean="0">
                <a:solidFill>
                  <a:schemeClr val="accent2">
                    <a:lumMod val="75000"/>
                  </a:schemeClr>
                </a:solidFill>
              </a:rPr>
              <a:t>يؤديها (يُشبعها) الإعلام للجمهور </a:t>
            </a:r>
            <a:r>
              <a:rPr lang="ar-SA" b="1" dirty="0">
                <a:solidFill>
                  <a:schemeClr val="accent2">
                    <a:lumMod val="75000"/>
                  </a:schemeClr>
                </a:solidFill>
              </a:rPr>
              <a:t>في وقت الأزمات</a:t>
            </a:r>
            <a:endParaRPr lang="en-US" dirty="0">
              <a:solidFill>
                <a:schemeClr val="accent2">
                  <a:lumMod val="75000"/>
                </a:schemeClr>
              </a:solidFill>
            </a:endParaRPr>
          </a:p>
        </p:txBody>
      </p:sp>
      <p:sp>
        <p:nvSpPr>
          <p:cNvPr id="3" name="عنصر نائب للمحتوى 2"/>
          <p:cNvSpPr>
            <a:spLocks noGrp="1"/>
          </p:cNvSpPr>
          <p:nvPr>
            <p:ph idx="1"/>
          </p:nvPr>
        </p:nvSpPr>
        <p:spPr>
          <a:xfrm>
            <a:off x="395536" y="1628800"/>
            <a:ext cx="8229600" cy="4525963"/>
          </a:xfrm>
        </p:spPr>
        <p:txBody>
          <a:bodyPr/>
          <a:lstStyle/>
          <a:p>
            <a:pPr marL="0" indent="0">
              <a:buNone/>
            </a:pPr>
            <a:r>
              <a:rPr lang="ar-SA" dirty="0"/>
              <a:t>تدعي نظرية الاستخدامات </a:t>
            </a:r>
            <a:r>
              <a:rPr lang="ar-SA" dirty="0" err="1" smtClean="0"/>
              <a:t>والإشباعات</a:t>
            </a:r>
            <a:r>
              <a:rPr lang="ar-SA" dirty="0" smtClean="0"/>
              <a:t> </a:t>
            </a:r>
            <a:r>
              <a:rPr lang="ar-SA" dirty="0"/>
              <a:t>أن الجمهور يستخدم الإعلام لسد </a:t>
            </a:r>
            <a:r>
              <a:rPr lang="ar-SA" dirty="0" smtClean="0"/>
              <a:t>حاجاته.</a:t>
            </a:r>
          </a:p>
          <a:p>
            <a:pPr marL="0" indent="0">
              <a:buNone/>
            </a:pPr>
            <a:endParaRPr lang="ar-SA" dirty="0" smtClean="0"/>
          </a:p>
          <a:p>
            <a:pPr marL="0" indent="0">
              <a:buNone/>
            </a:pPr>
            <a:r>
              <a:rPr lang="ar-SA" dirty="0" smtClean="0"/>
              <a:t>هنالك </a:t>
            </a:r>
            <a:r>
              <a:rPr lang="ar-SA" dirty="0"/>
              <a:t>خمسة مجموعات من الحاجات: الحاجة الإدراكية، العاطفية، </a:t>
            </a:r>
            <a:r>
              <a:rPr lang="ar-SA" dirty="0" smtClean="0"/>
              <a:t>الاندماجية، الاندماجية </a:t>
            </a:r>
            <a:r>
              <a:rPr lang="ar-SA" dirty="0"/>
              <a:t>الإضافية، الهروب من الواقع. </a:t>
            </a:r>
            <a:endParaRPr lang="ar-SA" dirty="0" smtClean="0"/>
          </a:p>
          <a:p>
            <a:pPr marL="0" indent="0">
              <a:buNone/>
            </a:pPr>
            <a:endParaRPr lang="ar-SA" dirty="0" smtClean="0"/>
          </a:p>
          <a:p>
            <a:pPr marL="0" indent="0" algn="ctr">
              <a:buNone/>
            </a:pPr>
            <a:r>
              <a:rPr lang="ar-SA" b="1" dirty="0" smtClean="0">
                <a:solidFill>
                  <a:srgbClr val="7030A0"/>
                </a:solidFill>
              </a:rPr>
              <a:t>الإعلام </a:t>
            </a:r>
            <a:r>
              <a:rPr lang="ar-SA" b="1" dirty="0">
                <a:solidFill>
                  <a:srgbClr val="7030A0"/>
                </a:solidFill>
              </a:rPr>
              <a:t>في وقت الأزمات يؤدي </a:t>
            </a:r>
            <a:r>
              <a:rPr lang="ar-SA" b="1" dirty="0" smtClean="0">
                <a:solidFill>
                  <a:srgbClr val="7030A0"/>
                </a:solidFill>
              </a:rPr>
              <a:t>في الأساس </a:t>
            </a:r>
          </a:p>
          <a:p>
            <a:pPr marL="0" indent="0" algn="ctr">
              <a:buNone/>
            </a:pPr>
            <a:r>
              <a:rPr lang="ar-SA" b="1" dirty="0" smtClean="0">
                <a:solidFill>
                  <a:srgbClr val="7030A0"/>
                </a:solidFill>
              </a:rPr>
              <a:t>الحاجات </a:t>
            </a:r>
            <a:r>
              <a:rPr lang="ar-SA" b="1" dirty="0">
                <a:solidFill>
                  <a:srgbClr val="7030A0"/>
                </a:solidFill>
              </a:rPr>
              <a:t>الإدراكية، الاندماجية، </a:t>
            </a:r>
            <a:r>
              <a:rPr lang="ar-SA" b="1" dirty="0" smtClean="0">
                <a:solidFill>
                  <a:srgbClr val="7030A0"/>
                </a:solidFill>
              </a:rPr>
              <a:t>عاطفية.</a:t>
            </a:r>
            <a:endParaRPr lang="en-US" b="1" dirty="0">
              <a:solidFill>
                <a:srgbClr val="7030A0"/>
              </a:solidFill>
            </a:endParaRPr>
          </a:p>
        </p:txBody>
      </p:sp>
    </p:spTree>
    <p:extLst>
      <p:ext uri="{BB962C8B-B14F-4D97-AF65-F5344CB8AC3E}">
        <p14:creationId xmlns:p14="http://schemas.microsoft.com/office/powerpoint/2010/main" val="13294089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4294967295"/>
          </p:nvPr>
        </p:nvSpPr>
        <p:spPr>
          <a:xfrm>
            <a:off x="395536" y="1124744"/>
            <a:ext cx="4896544" cy="4525963"/>
          </a:xfrm>
        </p:spPr>
        <p:txBody>
          <a:bodyPr>
            <a:noAutofit/>
          </a:bodyPr>
          <a:lstStyle/>
          <a:p>
            <a:pPr>
              <a:lnSpc>
                <a:spcPct val="170000"/>
              </a:lnSpc>
            </a:pPr>
            <a:r>
              <a:rPr lang="ar-SA" sz="2200" b="1" u="sng" dirty="0">
                <a:solidFill>
                  <a:srgbClr val="7030A0"/>
                </a:solidFill>
              </a:rPr>
              <a:t>حاجات إدراكية</a:t>
            </a:r>
            <a:r>
              <a:rPr lang="ar-SA" sz="2200" b="1" dirty="0">
                <a:solidFill>
                  <a:srgbClr val="7030A0"/>
                </a:solidFill>
              </a:rPr>
              <a:t>: </a:t>
            </a:r>
            <a:r>
              <a:rPr lang="ar-SA" sz="2200" dirty="0"/>
              <a:t>حاجة الناس في وقت الأزمات التزود في المعلومات </a:t>
            </a:r>
            <a:r>
              <a:rPr lang="ar-SA" sz="2200" dirty="0" smtClean="0"/>
              <a:t>المحلية والعالمية</a:t>
            </a:r>
            <a:r>
              <a:rPr lang="ar-SA" sz="2200" dirty="0"/>
              <a:t>، </a:t>
            </a:r>
            <a:r>
              <a:rPr lang="ar-SA" sz="2200" dirty="0" smtClean="0"/>
              <a:t>كذلك تحليل </a:t>
            </a:r>
            <a:r>
              <a:rPr lang="ar-SA" sz="2200" dirty="0"/>
              <a:t>وتفسير أبعاد الحدث وتأثيره والمتوقع حدوثه </a:t>
            </a:r>
            <a:r>
              <a:rPr lang="ar-SA" sz="2200" dirty="0" smtClean="0"/>
              <a:t>مستقبلا وهم </a:t>
            </a:r>
            <a:r>
              <a:rPr lang="ar-SA" sz="2200" dirty="0"/>
              <a:t>بحاجة أيضا لمعرفة تقييم الوضع. كل هذه المعلومات ستساعد </a:t>
            </a:r>
            <a:r>
              <a:rPr lang="ar-SA" sz="2200" dirty="0" smtClean="0"/>
              <a:t>الجمهور لفهم </a:t>
            </a:r>
            <a:r>
              <a:rPr lang="ar-SA" sz="2200" dirty="0"/>
              <a:t>وإدراك ما حدث</a:t>
            </a:r>
            <a:r>
              <a:rPr lang="ar-SA" sz="2200" dirty="0" smtClean="0"/>
              <a:t>.</a:t>
            </a:r>
          </a:p>
        </p:txBody>
      </p:sp>
      <p:pic>
        <p:nvPicPr>
          <p:cNvPr id="5" name="عنصر نائب للمحتوى 4"/>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5868144" y="1556792"/>
            <a:ext cx="3024336" cy="3528392"/>
          </a:xfrm>
        </p:spPr>
      </p:pic>
    </p:spTree>
    <p:extLst>
      <p:ext uri="{BB962C8B-B14F-4D97-AF65-F5344CB8AC3E}">
        <p14:creationId xmlns:p14="http://schemas.microsoft.com/office/powerpoint/2010/main" val="3282253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sz="half" idx="4294967295"/>
          </p:nvPr>
        </p:nvSpPr>
        <p:spPr>
          <a:xfrm>
            <a:off x="4499992" y="1052736"/>
            <a:ext cx="4038600" cy="4525963"/>
          </a:xfrm>
        </p:spPr>
        <p:txBody>
          <a:bodyPr>
            <a:normAutofit fontScale="85000" lnSpcReduction="20000"/>
          </a:bodyPr>
          <a:lstStyle/>
          <a:p>
            <a:pPr>
              <a:lnSpc>
                <a:spcPct val="170000"/>
              </a:lnSpc>
            </a:pPr>
            <a:r>
              <a:rPr lang="ar-SA" b="1" u="sng" dirty="0">
                <a:solidFill>
                  <a:srgbClr val="7030A0"/>
                </a:solidFill>
              </a:rPr>
              <a:t>حاجات عاطفية: </a:t>
            </a:r>
            <a:r>
              <a:rPr lang="ar-SA" dirty="0"/>
              <a:t>هي الحاجات التي تحرك العاطفة والمشاعر لدى الجمهور والتعاطف مع الضحايا والمصابين وعائلاتهم ،كل هذه المضامين يزودها الإعلام من اجل سد الحاجة العاطفية لدى المشاهدين.</a:t>
            </a:r>
          </a:p>
        </p:txBody>
      </p:sp>
      <p:pic>
        <p:nvPicPr>
          <p:cNvPr id="5" name="عنصر نائب للمحتوى 4"/>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899592" y="1340768"/>
            <a:ext cx="2847975" cy="4392488"/>
          </a:xfrm>
        </p:spPr>
      </p:pic>
    </p:spTree>
    <p:extLst>
      <p:ext uri="{BB962C8B-B14F-4D97-AF65-F5344CB8AC3E}">
        <p14:creationId xmlns:p14="http://schemas.microsoft.com/office/powerpoint/2010/main" val="3220477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sz="half" idx="4294967295"/>
          </p:nvPr>
        </p:nvSpPr>
        <p:spPr>
          <a:xfrm>
            <a:off x="4355976" y="1196752"/>
            <a:ext cx="4038600" cy="4525963"/>
          </a:xfrm>
        </p:spPr>
        <p:txBody>
          <a:bodyPr>
            <a:normAutofit lnSpcReduction="10000"/>
          </a:bodyPr>
          <a:lstStyle/>
          <a:p>
            <a:pPr marL="0" indent="0">
              <a:buNone/>
            </a:pPr>
            <a:r>
              <a:rPr lang="ar-SA" b="1" u="sng" dirty="0">
                <a:solidFill>
                  <a:srgbClr val="7030A0"/>
                </a:solidFill>
              </a:rPr>
              <a:t>حاجات اندماجية: </a:t>
            </a:r>
            <a:r>
              <a:rPr lang="ar-SA" dirty="0"/>
              <a:t>المشاهدون بحاجة للشعور في الأمان والاستقرار لذلك يمرر الإعلام الكثير من الرسائل التي تغرس التعاطف القومي والقيم التي بها مصلحة قومية ،هذه الرسائل مهمة جدا من  اجل مساعدة الجمهور بالشعور بأنه جزء من الأمة وكلنا نعيش نفس التجربة.</a:t>
            </a:r>
            <a:endParaRPr lang="en-US" dirty="0"/>
          </a:p>
          <a:p>
            <a:endParaRPr lang="en-US" dirty="0"/>
          </a:p>
        </p:txBody>
      </p:sp>
      <p:pic>
        <p:nvPicPr>
          <p:cNvPr id="5" name="عنصر نائب للمحتوى 4"/>
          <p:cNvPicPr>
            <a:picLocks noGrp="1" noChangeAspect="1"/>
          </p:cNvPicPr>
          <p:nvPr>
            <p:ph sz="half" idx="4294967295"/>
          </p:nvPr>
        </p:nvPicPr>
        <p:blipFill>
          <a:blip r:embed="rId3">
            <a:extLst>
              <a:ext uri="{28A0092B-C50C-407E-A947-70E740481C1C}">
                <a14:useLocalDpi xmlns:a14="http://schemas.microsoft.com/office/drawing/2010/main" val="0"/>
              </a:ext>
            </a:extLst>
          </a:blip>
          <a:stretch>
            <a:fillRect/>
          </a:stretch>
        </p:blipFill>
        <p:spPr>
          <a:xfrm>
            <a:off x="1043608" y="1700808"/>
            <a:ext cx="2857500" cy="4176464"/>
          </a:xfrm>
        </p:spPr>
      </p:pic>
    </p:spTree>
    <p:extLst>
      <p:ext uri="{BB962C8B-B14F-4D97-AF65-F5344CB8AC3E}">
        <p14:creationId xmlns:p14="http://schemas.microsoft.com/office/powerpoint/2010/main" val="809528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رسم تخطيطي 1"/>
          <p:cNvGraphicFramePr/>
          <p:nvPr>
            <p:extLst>
              <p:ext uri="{D42A27DB-BD31-4B8C-83A1-F6EECF244321}">
                <p14:modId xmlns:p14="http://schemas.microsoft.com/office/powerpoint/2010/main" val="4177897422"/>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3477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fontScale="90000"/>
          </a:bodyPr>
          <a:lstStyle/>
          <a:p>
            <a:r>
              <a:rPr lang="ar-SA" b="1" dirty="0"/>
              <a:t> بعض الصراعات التي يواجهها الصحافي في تغطيته للأزمات </a:t>
            </a:r>
            <a:endParaRPr lang="en-US"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lnSpcReduction="10000"/>
          </a:bodyPr>
          <a:lstStyle/>
          <a:p>
            <a:pPr marL="0" indent="0">
              <a:buNone/>
            </a:pPr>
            <a:r>
              <a:rPr lang="ar-SA" b="1" dirty="0" smtClean="0"/>
              <a:t>1- </a:t>
            </a:r>
            <a:r>
              <a:rPr lang="ar-SA" b="1" dirty="0" smtClean="0">
                <a:solidFill>
                  <a:srgbClr val="00B050"/>
                </a:solidFill>
              </a:rPr>
              <a:t>وظيفة </a:t>
            </a:r>
            <a:r>
              <a:rPr lang="ar-SA" b="1" dirty="0">
                <a:solidFill>
                  <a:srgbClr val="00B050"/>
                </a:solidFill>
              </a:rPr>
              <a:t>الإعلام كمراقب للحكومة </a:t>
            </a:r>
            <a:r>
              <a:rPr lang="ar-SA" b="1" dirty="0" smtClean="0">
                <a:solidFill>
                  <a:srgbClr val="00B050"/>
                </a:solidFill>
              </a:rPr>
              <a:t>مقابل </a:t>
            </a:r>
            <a:r>
              <a:rPr lang="ar-SA" b="1" dirty="0">
                <a:solidFill>
                  <a:srgbClr val="00B050"/>
                </a:solidFill>
              </a:rPr>
              <a:t>رغبته </a:t>
            </a:r>
            <a:r>
              <a:rPr lang="ar-SA" b="1" dirty="0" smtClean="0">
                <a:solidFill>
                  <a:srgbClr val="00B050"/>
                </a:solidFill>
              </a:rPr>
              <a:t>للحفاظ على </a:t>
            </a:r>
            <a:r>
              <a:rPr lang="ar-SA" b="1" dirty="0">
                <a:solidFill>
                  <a:srgbClr val="00B050"/>
                </a:solidFill>
              </a:rPr>
              <a:t>الاستقرار </a:t>
            </a:r>
            <a:r>
              <a:rPr lang="ar-SA" b="1" dirty="0" smtClean="0">
                <a:solidFill>
                  <a:srgbClr val="00B050"/>
                </a:solidFill>
              </a:rPr>
              <a:t>الاجتماعي:</a:t>
            </a:r>
          </a:p>
          <a:p>
            <a:pPr marL="0" indent="0">
              <a:buNone/>
            </a:pPr>
            <a:r>
              <a:rPr lang="ar-SA" dirty="0" smtClean="0"/>
              <a:t>من </a:t>
            </a:r>
            <a:r>
              <a:rPr lang="ar-SA" dirty="0"/>
              <a:t>وظائف الإعلام هي مراقبة الحكومة، أي كشف تقصيرات السلطة وتشكيل </a:t>
            </a:r>
            <a:r>
              <a:rPr lang="ar-SA" dirty="0" smtClean="0"/>
              <a:t>الرأي العام</a:t>
            </a:r>
            <a:r>
              <a:rPr lang="ar-SA" dirty="0"/>
              <a:t>، لكن في أوقات الأزمات والحروب مطلوب من الإعلام عدم توجيه </a:t>
            </a:r>
            <a:r>
              <a:rPr lang="ar-SA" dirty="0" smtClean="0"/>
              <a:t>النقد للحكومة </a:t>
            </a:r>
            <a:r>
              <a:rPr lang="ar-SA" dirty="0"/>
              <a:t>أو تأجيله. هذا الطلب ليس أمرا من "الأعلى" أو من "الخارج" إنما نابع </a:t>
            </a:r>
            <a:r>
              <a:rPr lang="ar-SA" dirty="0" smtClean="0"/>
              <a:t>من وعي </a:t>
            </a:r>
            <a:r>
              <a:rPr lang="ar-SA" dirty="0"/>
              <a:t>ذاتي لدى الصحفي وضبط داخلي لديه في تأجيل توجيه النقد لأن </a:t>
            </a:r>
            <a:r>
              <a:rPr lang="ar-SA" dirty="0" smtClean="0"/>
              <a:t>كثرة الانتقادات </a:t>
            </a:r>
            <a:r>
              <a:rPr lang="ar-SA" dirty="0"/>
              <a:t>في أوقات الأزمات والحروب تفهم كخيانة للدولة.</a:t>
            </a:r>
            <a:endParaRPr lang="en-US" dirty="0"/>
          </a:p>
        </p:txBody>
      </p:sp>
    </p:spTree>
    <p:extLst>
      <p:ext uri="{BB962C8B-B14F-4D97-AF65-F5344CB8AC3E}">
        <p14:creationId xmlns:p14="http://schemas.microsoft.com/office/powerpoint/2010/main" val="4144864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بعض الصراعات التي يواجهها الصحافي في تغطيته للأزمات </a:t>
            </a:r>
            <a:endParaRPr lang="ar-SA"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marL="0" indent="0">
              <a:buNone/>
            </a:pPr>
            <a:r>
              <a:rPr lang="ar-SA" b="1" dirty="0" smtClean="0">
                <a:solidFill>
                  <a:srgbClr val="00B050"/>
                </a:solidFill>
              </a:rPr>
              <a:t>.2 الصحفي </a:t>
            </a:r>
            <a:r>
              <a:rPr lang="ar-SA" b="1" dirty="0">
                <a:solidFill>
                  <a:srgbClr val="00B050"/>
                </a:solidFill>
              </a:rPr>
              <a:t>كمواطن مقابل الصحفي كصاحب </a:t>
            </a:r>
            <a:r>
              <a:rPr lang="ar-SA" b="1" dirty="0" smtClean="0">
                <a:solidFill>
                  <a:srgbClr val="00B050"/>
                </a:solidFill>
              </a:rPr>
              <a:t>مهنة:</a:t>
            </a:r>
          </a:p>
          <a:p>
            <a:pPr marL="0" indent="0">
              <a:buNone/>
            </a:pPr>
            <a:r>
              <a:rPr lang="ar-SA" dirty="0"/>
              <a:t>إحدى الصراعات التي يواجهها الصحفي في وقت الأزمات هي تعريف </a:t>
            </a:r>
            <a:r>
              <a:rPr lang="ar-SA" dirty="0" smtClean="0"/>
              <a:t>نفسه كمواطن </a:t>
            </a:r>
            <a:r>
              <a:rPr lang="ar-SA" dirty="0"/>
              <a:t>مخلص للدولة وكصحفي صاحب مهنة. السؤال الذي يسأله لنفسه: </a:t>
            </a:r>
            <a:r>
              <a:rPr lang="ar-SA" dirty="0" smtClean="0"/>
              <a:t>هل المهنة </a:t>
            </a:r>
            <a:r>
              <a:rPr lang="ar-SA" dirty="0"/>
              <a:t>الصحافية تطور واجباته اتجاه الدولة، وبذلك تطلب تعتيم إعلامي لأبعاد </a:t>
            </a:r>
            <a:r>
              <a:rPr lang="ar-SA" dirty="0" smtClean="0"/>
              <a:t>حدث ما </a:t>
            </a:r>
            <a:r>
              <a:rPr lang="ar-SA" dirty="0"/>
              <a:t>ممكن حدوثه، بما انه مسبب لخطر أمني ويضر في الأمن القومي أم </a:t>
            </a:r>
            <a:r>
              <a:rPr lang="ar-SA" dirty="0" smtClean="0"/>
              <a:t>تطور واجباته </a:t>
            </a:r>
            <a:r>
              <a:rPr lang="ar-SA" dirty="0"/>
              <a:t>اتجاه المهنة الصحافية؟</a:t>
            </a:r>
            <a:endParaRPr lang="en-US" dirty="0"/>
          </a:p>
        </p:txBody>
      </p:sp>
    </p:spTree>
    <p:extLst>
      <p:ext uri="{BB962C8B-B14F-4D97-AF65-F5344CB8AC3E}">
        <p14:creationId xmlns:p14="http://schemas.microsoft.com/office/powerpoint/2010/main" val="566225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بعض الصراعات التي يواجهها الصحافي في تغطيته للأزمات </a:t>
            </a:r>
            <a:endParaRPr lang="en-US" dirty="0"/>
          </a:p>
        </p:txBody>
      </p:sp>
      <p:sp>
        <p:nvSpPr>
          <p:cNvPr id="3" name="عنصر نائب للمحتوى 2"/>
          <p:cNvSpPr>
            <a:spLocks noGrp="1"/>
          </p:cNvSpPr>
          <p:nvPr>
            <p:ph idx="1"/>
          </p:nvPr>
        </p:nvSpPr>
        <p:spPr>
          <a:xfrm>
            <a:off x="457200" y="1556792"/>
            <a:ext cx="8291264" cy="4569371"/>
          </a:xfrm>
        </p:spPr>
        <p:style>
          <a:lnRef idx="1">
            <a:schemeClr val="dk1"/>
          </a:lnRef>
          <a:fillRef idx="2">
            <a:schemeClr val="dk1"/>
          </a:fillRef>
          <a:effectRef idx="1">
            <a:schemeClr val="dk1"/>
          </a:effectRef>
          <a:fontRef idx="minor">
            <a:schemeClr val="dk1"/>
          </a:fontRef>
        </p:style>
        <p:txBody>
          <a:bodyPr>
            <a:normAutofit/>
          </a:bodyPr>
          <a:lstStyle/>
          <a:p>
            <a:pPr marL="0" indent="0">
              <a:buNone/>
            </a:pPr>
            <a:r>
              <a:rPr lang="ar-SA" b="1" dirty="0" smtClean="0">
                <a:solidFill>
                  <a:srgbClr val="00B050"/>
                </a:solidFill>
              </a:rPr>
              <a:t>.3 وسيلة </a:t>
            </a:r>
            <a:r>
              <a:rPr lang="ar-SA" b="1" dirty="0">
                <a:solidFill>
                  <a:srgbClr val="00B050"/>
                </a:solidFill>
              </a:rPr>
              <a:t>الإعلام : </a:t>
            </a:r>
            <a:r>
              <a:rPr lang="ar-SA" b="1" dirty="0" smtClean="0">
                <a:solidFill>
                  <a:srgbClr val="00B050"/>
                </a:solidFill>
              </a:rPr>
              <a:t>كيان رسمي أم </a:t>
            </a:r>
            <a:r>
              <a:rPr lang="ar-SA" b="1" dirty="0">
                <a:solidFill>
                  <a:srgbClr val="00B050"/>
                </a:solidFill>
              </a:rPr>
              <a:t>تجاري </a:t>
            </a:r>
            <a:r>
              <a:rPr lang="ar-SA" b="1" dirty="0" smtClean="0">
                <a:solidFill>
                  <a:srgbClr val="00B050"/>
                </a:solidFill>
              </a:rPr>
              <a:t>:</a:t>
            </a:r>
          </a:p>
          <a:p>
            <a:pPr marL="0" indent="0">
              <a:buNone/>
            </a:pPr>
            <a:r>
              <a:rPr lang="ar-SA" dirty="0">
                <a:solidFill>
                  <a:schemeClr val="tx1"/>
                </a:solidFill>
              </a:rPr>
              <a:t>كثرة وسائل الإعلام التجارية و"خصخصة" الإعلام تطرح سؤال </a:t>
            </a:r>
            <a:r>
              <a:rPr lang="ar-SA" dirty="0" smtClean="0">
                <a:solidFill>
                  <a:schemeClr val="tx1"/>
                </a:solidFill>
              </a:rPr>
              <a:t>هل هناك واجبات( قومية-اجتماعية) </a:t>
            </a:r>
            <a:r>
              <a:rPr lang="ar-SA" dirty="0">
                <a:solidFill>
                  <a:schemeClr val="tx1"/>
                </a:solidFill>
              </a:rPr>
              <a:t>التي </a:t>
            </a:r>
            <a:r>
              <a:rPr lang="ar-SA" dirty="0" smtClean="0">
                <a:solidFill>
                  <a:schemeClr val="tx1"/>
                </a:solidFill>
              </a:rPr>
              <a:t>تتعدى اعتبارات </a:t>
            </a:r>
            <a:r>
              <a:rPr lang="ar-SA" dirty="0">
                <a:solidFill>
                  <a:schemeClr val="tx1"/>
                </a:solidFill>
              </a:rPr>
              <a:t>المنافسة التجارية ؟ </a:t>
            </a:r>
            <a:endParaRPr lang="ar-SA" dirty="0" smtClean="0">
              <a:solidFill>
                <a:schemeClr val="tx1"/>
              </a:solidFill>
            </a:endParaRPr>
          </a:p>
          <a:p>
            <a:pPr marL="0" indent="0">
              <a:buNone/>
            </a:pPr>
            <a:r>
              <a:rPr lang="ar-SA" dirty="0" smtClean="0">
                <a:solidFill>
                  <a:schemeClr val="tx1"/>
                </a:solidFill>
              </a:rPr>
              <a:t>المحيط </a:t>
            </a:r>
            <a:r>
              <a:rPr lang="ar-SA" dirty="0">
                <a:solidFill>
                  <a:schemeClr val="tx1"/>
                </a:solidFill>
              </a:rPr>
              <a:t>التجاري والمنافسة تخلق جو من الصراع </a:t>
            </a:r>
            <a:r>
              <a:rPr lang="ar-SA" dirty="0" smtClean="0">
                <a:solidFill>
                  <a:schemeClr val="tx1"/>
                </a:solidFill>
              </a:rPr>
              <a:t>على التغطية </a:t>
            </a:r>
            <a:r>
              <a:rPr lang="ar-SA" dirty="0">
                <a:solidFill>
                  <a:schemeClr val="tx1"/>
                </a:solidFill>
              </a:rPr>
              <a:t>الإعلامية وتطور الاعتبارات الحصرية ونسبة المشاهدة </a:t>
            </a:r>
            <a:r>
              <a:rPr lang="en-US" dirty="0" smtClean="0">
                <a:solidFill>
                  <a:schemeClr val="tx1"/>
                </a:solidFill>
              </a:rPr>
              <a:t>Rating)</a:t>
            </a:r>
            <a:r>
              <a:rPr lang="ar-SA" dirty="0" smtClean="0">
                <a:solidFill>
                  <a:schemeClr val="tx1"/>
                </a:solidFill>
              </a:rPr>
              <a:t>) </a:t>
            </a:r>
            <a:r>
              <a:rPr lang="en-US" dirty="0" smtClean="0">
                <a:solidFill>
                  <a:schemeClr val="tx1"/>
                </a:solidFill>
              </a:rPr>
              <a:t> </a:t>
            </a:r>
            <a:r>
              <a:rPr lang="ar-SA" dirty="0" smtClean="0">
                <a:solidFill>
                  <a:schemeClr val="tx1"/>
                </a:solidFill>
              </a:rPr>
              <a:t>بين وسائل </a:t>
            </a:r>
            <a:r>
              <a:rPr lang="ar-SA" dirty="0">
                <a:solidFill>
                  <a:schemeClr val="tx1"/>
                </a:solidFill>
              </a:rPr>
              <a:t>الإعلام والقنوات التلفزيونية على حساب الاعتبارات القومية.</a:t>
            </a:r>
            <a:endParaRPr lang="en-US" dirty="0">
              <a:solidFill>
                <a:schemeClr val="tx1"/>
              </a:solidFill>
            </a:endParaRPr>
          </a:p>
        </p:txBody>
      </p:sp>
    </p:spTree>
    <p:extLst>
      <p:ext uri="{BB962C8B-B14F-4D97-AF65-F5344CB8AC3E}">
        <p14:creationId xmlns:p14="http://schemas.microsoft.com/office/powerpoint/2010/main" val="3263497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t>بعض الصراعات التي يواجهها الصحافي في تغطيته للأزمات </a:t>
            </a:r>
            <a:endParaRPr lang="en-US"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ar-SA" b="1" dirty="0">
                <a:solidFill>
                  <a:srgbClr val="00B050"/>
                </a:solidFill>
              </a:rPr>
              <a:t>.5 الإعلام هل هو مرآه تعكس الآراء أم أنه منبر للحوار الاجتماعي</a:t>
            </a:r>
            <a:r>
              <a:rPr lang="ar-SA" dirty="0">
                <a:solidFill>
                  <a:srgbClr val="00B050"/>
                </a:solidFill>
              </a:rPr>
              <a:t>.</a:t>
            </a:r>
          </a:p>
          <a:p>
            <a:pPr marL="0" indent="0">
              <a:buNone/>
            </a:pPr>
            <a:r>
              <a:rPr lang="ar-SA" dirty="0"/>
              <a:t>من أجل المحافظة على </a:t>
            </a:r>
            <a:r>
              <a:rPr lang="ar-SA" b="1" u="sng" dirty="0"/>
              <a:t>الإجماع</a:t>
            </a:r>
            <a:r>
              <a:rPr lang="ar-SA" dirty="0"/>
              <a:t> في أوقات الأزمات والحروب على الإعلام </a:t>
            </a:r>
            <a:r>
              <a:rPr lang="ar-SA" dirty="0" smtClean="0"/>
              <a:t>عكس</a:t>
            </a:r>
            <a:r>
              <a:rPr lang="en-US" dirty="0" smtClean="0"/>
              <a:t> </a:t>
            </a:r>
            <a:r>
              <a:rPr lang="ar-SA" dirty="0" smtClean="0"/>
              <a:t>الآراء الرسمية فقط </a:t>
            </a:r>
            <a:r>
              <a:rPr lang="ar-SA" dirty="0"/>
              <a:t>على الرغم من وظيفته كمنبر للحوار الاجتماعي.</a:t>
            </a:r>
            <a:endParaRPr lang="en-US" dirty="0"/>
          </a:p>
        </p:txBody>
      </p:sp>
    </p:spTree>
    <p:extLst>
      <p:ext uri="{BB962C8B-B14F-4D97-AF65-F5344CB8AC3E}">
        <p14:creationId xmlns:p14="http://schemas.microsoft.com/office/powerpoint/2010/main" val="2795760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95536" y="1268760"/>
            <a:ext cx="8229600" cy="4525963"/>
          </a:xfrm>
        </p:spPr>
        <p:style>
          <a:lnRef idx="2">
            <a:schemeClr val="dk1"/>
          </a:lnRef>
          <a:fillRef idx="1">
            <a:schemeClr val="lt1"/>
          </a:fillRef>
          <a:effectRef idx="0">
            <a:schemeClr val="dk1"/>
          </a:effectRef>
          <a:fontRef idx="minor">
            <a:schemeClr val="dk1"/>
          </a:fontRef>
        </p:style>
        <p:txBody>
          <a:bodyPr/>
          <a:lstStyle/>
          <a:p>
            <a:pPr marL="0" indent="0" algn="ctr">
              <a:buNone/>
            </a:pPr>
            <a:endParaRPr lang="ar-SA" dirty="0" smtClean="0"/>
          </a:p>
          <a:p>
            <a:pPr marL="0" indent="0" algn="ctr">
              <a:buNone/>
            </a:pPr>
            <a:endParaRPr lang="ar-SA" dirty="0"/>
          </a:p>
          <a:p>
            <a:pPr marL="0" indent="0" algn="ctr">
              <a:buNone/>
            </a:pPr>
            <a:endParaRPr lang="ar-SA" dirty="0" smtClean="0"/>
          </a:p>
          <a:p>
            <a:pPr marL="0" indent="0" algn="ctr">
              <a:buNone/>
            </a:pPr>
            <a:r>
              <a:rPr lang="ar-SA" b="1" dirty="0" smtClean="0"/>
              <a:t>إذا  ما الذي يجب على الصحافي فعله في وقت الأزمات ؟!!</a:t>
            </a:r>
            <a:endParaRPr lang="ar-SA" b="1" dirty="0"/>
          </a:p>
        </p:txBody>
      </p:sp>
    </p:spTree>
    <p:extLst>
      <p:ext uri="{BB962C8B-B14F-4D97-AF65-F5344CB8AC3E}">
        <p14:creationId xmlns:p14="http://schemas.microsoft.com/office/powerpoint/2010/main" val="656784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332656"/>
            <a:ext cx="8229600" cy="648072"/>
          </a:xfrm>
        </p:spPr>
        <p:txBody>
          <a:bodyPr>
            <a:normAutofit fontScale="90000"/>
          </a:bodyPr>
          <a:lstStyle/>
          <a:p>
            <a:r>
              <a:rPr lang="ar-SA" b="1" dirty="0"/>
              <a:t>وظائف الإعلام في وقت الأزمات</a:t>
            </a:r>
            <a:endParaRPr lang="en-US" dirty="0"/>
          </a:p>
        </p:txBody>
      </p:sp>
      <p:sp>
        <p:nvSpPr>
          <p:cNvPr id="3" name="عنصر نائب للمحتوى 2"/>
          <p:cNvSpPr>
            <a:spLocks noGrp="1"/>
          </p:cNvSpPr>
          <p:nvPr>
            <p:ph idx="1"/>
          </p:nvPr>
        </p:nvSpPr>
        <p:spPr>
          <a:xfrm>
            <a:off x="899592" y="1135285"/>
            <a:ext cx="8050088" cy="4525963"/>
          </a:xfrm>
        </p:spPr>
        <p:style>
          <a:lnRef idx="1">
            <a:schemeClr val="accent1"/>
          </a:lnRef>
          <a:fillRef idx="2">
            <a:schemeClr val="accent1"/>
          </a:fillRef>
          <a:effectRef idx="1">
            <a:schemeClr val="accent1"/>
          </a:effectRef>
          <a:fontRef idx="minor">
            <a:schemeClr val="dk1"/>
          </a:fontRef>
        </p:style>
        <p:txBody>
          <a:bodyPr>
            <a:normAutofit fontScale="92500"/>
          </a:bodyPr>
          <a:lstStyle/>
          <a:p>
            <a:r>
              <a:rPr lang="ar-SA" b="1" dirty="0">
                <a:solidFill>
                  <a:schemeClr val="accent2">
                    <a:lumMod val="75000"/>
                  </a:schemeClr>
                </a:solidFill>
              </a:rPr>
              <a:t>1. تغطية الأحداث المحلية والعالمية </a:t>
            </a:r>
            <a:r>
              <a:rPr lang="ar-SA" b="1" dirty="0" smtClean="0">
                <a:solidFill>
                  <a:schemeClr val="accent2">
                    <a:lumMod val="75000"/>
                  </a:schemeClr>
                </a:solidFill>
              </a:rPr>
              <a:t>:</a:t>
            </a:r>
            <a:endParaRPr lang="en-US" b="1" dirty="0" smtClean="0">
              <a:solidFill>
                <a:schemeClr val="accent2">
                  <a:lumMod val="75000"/>
                </a:schemeClr>
              </a:solidFill>
            </a:endParaRPr>
          </a:p>
          <a:p>
            <a:pPr marL="0" indent="0">
              <a:buNone/>
            </a:pPr>
            <a:r>
              <a:rPr lang="ar-SA" b="1" dirty="0" smtClean="0"/>
              <a:t> </a:t>
            </a:r>
            <a:r>
              <a:rPr lang="ar-SA" dirty="0"/>
              <a:t>إعطاء معلومات حول ما يحدث في </a:t>
            </a:r>
            <a:r>
              <a:rPr lang="ar-SA" dirty="0" smtClean="0"/>
              <a:t>البلاد</a:t>
            </a:r>
            <a:r>
              <a:rPr lang="en-US" dirty="0" smtClean="0"/>
              <a:t> </a:t>
            </a:r>
            <a:r>
              <a:rPr lang="ar-SA" dirty="0" smtClean="0"/>
              <a:t>والعالم </a:t>
            </a:r>
            <a:r>
              <a:rPr lang="en-US" dirty="0"/>
              <a:t>,</a:t>
            </a:r>
            <a:r>
              <a:rPr lang="ar-SA" dirty="0" smtClean="0"/>
              <a:t>مثلا تقارير عن </a:t>
            </a:r>
            <a:r>
              <a:rPr lang="ar-SA" dirty="0"/>
              <a:t>قرارات الحكومة وردود فعل الناس، رشاوى في </a:t>
            </a:r>
            <a:r>
              <a:rPr lang="ar-SA" dirty="0" smtClean="0"/>
              <a:t>مكاتب</a:t>
            </a:r>
            <a:r>
              <a:rPr lang="en-US" dirty="0" smtClean="0"/>
              <a:t> </a:t>
            </a:r>
            <a:r>
              <a:rPr lang="ar-SA" dirty="0" smtClean="0"/>
              <a:t>عامة </a:t>
            </a:r>
            <a:r>
              <a:rPr lang="ar-SA" dirty="0"/>
              <a:t>وأخبار </a:t>
            </a:r>
            <a:r>
              <a:rPr lang="ar-SA" dirty="0" smtClean="0"/>
              <a:t>عالمية</a:t>
            </a:r>
            <a:r>
              <a:rPr lang="en-US" dirty="0"/>
              <a:t>,</a:t>
            </a:r>
            <a:r>
              <a:rPr lang="ar-SA" dirty="0" smtClean="0"/>
              <a:t> </a:t>
            </a:r>
            <a:r>
              <a:rPr lang="ar-SA" dirty="0"/>
              <a:t>معلومات وأخبار عن شخصيات </a:t>
            </a:r>
            <a:r>
              <a:rPr lang="ar-SA" dirty="0" smtClean="0"/>
              <a:t>هامة</a:t>
            </a:r>
            <a:r>
              <a:rPr lang="en-US" dirty="0" smtClean="0"/>
              <a:t> ,</a:t>
            </a:r>
            <a:r>
              <a:rPr lang="ar-SA" dirty="0" smtClean="0"/>
              <a:t>مثلا </a:t>
            </a:r>
            <a:r>
              <a:rPr lang="ar-SA" dirty="0"/>
              <a:t>أقوال </a:t>
            </a:r>
            <a:r>
              <a:rPr lang="ar-SA" dirty="0" smtClean="0"/>
              <a:t>رئيس</a:t>
            </a:r>
            <a:r>
              <a:rPr lang="en-US" dirty="0" smtClean="0"/>
              <a:t> </a:t>
            </a:r>
            <a:r>
              <a:rPr lang="ar-SA" dirty="0" smtClean="0"/>
              <a:t>الحكومة عن </a:t>
            </a:r>
            <a:r>
              <a:rPr lang="ar-SA" dirty="0"/>
              <a:t>الانتخابات المقبلة، عن العلاقات مع </a:t>
            </a:r>
            <a:r>
              <a:rPr lang="ar-SA" dirty="0" smtClean="0"/>
              <a:t>الدول. </a:t>
            </a:r>
            <a:r>
              <a:rPr lang="ar-SA" dirty="0"/>
              <a:t>وهذا يشمل أيضاً </a:t>
            </a:r>
            <a:r>
              <a:rPr lang="ar-SA" dirty="0" smtClean="0"/>
              <a:t>إعطاء</a:t>
            </a:r>
            <a:r>
              <a:rPr lang="en-US" dirty="0" smtClean="0"/>
              <a:t> </a:t>
            </a:r>
            <a:r>
              <a:rPr lang="ar-SA" dirty="0" smtClean="0"/>
              <a:t>الجمهور </a:t>
            </a:r>
            <a:r>
              <a:rPr lang="ar-SA" dirty="0"/>
              <a:t>معلومات التي من شأنها أن تساعده في حياته اليومية، أمثلة: </a:t>
            </a:r>
            <a:r>
              <a:rPr lang="ar-SA" dirty="0" smtClean="0"/>
              <a:t>النشرة</a:t>
            </a:r>
            <a:r>
              <a:rPr lang="en-US" dirty="0" smtClean="0"/>
              <a:t> </a:t>
            </a:r>
            <a:r>
              <a:rPr lang="ar-SA" dirty="0" smtClean="0"/>
              <a:t>الجوية</a:t>
            </a:r>
            <a:r>
              <a:rPr lang="ar-SA" dirty="0"/>
              <a:t>، تقارير عن حالة السير والطرقات، إعلانات عن مكاتب الحكومة </a:t>
            </a:r>
            <a:r>
              <a:rPr lang="ar-SA" dirty="0" smtClean="0"/>
              <a:t>المختلفة،</a:t>
            </a:r>
            <a:r>
              <a:rPr lang="en-US" dirty="0" smtClean="0"/>
              <a:t> </a:t>
            </a:r>
            <a:r>
              <a:rPr lang="ar-SA" dirty="0" smtClean="0"/>
              <a:t>نصائح </a:t>
            </a:r>
            <a:r>
              <a:rPr lang="ar-SA" dirty="0"/>
              <a:t>بخصوص استهلاك منتجات معينة، إعلانات عن وظائف شاغرة.</a:t>
            </a:r>
            <a:endParaRPr lang="en-US" dirty="0"/>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93171"/>
            <a:ext cx="2619375" cy="1149559"/>
          </a:xfrm>
          <a:prstGeom prst="rect">
            <a:avLst/>
          </a:prstGeom>
        </p:spPr>
      </p:pic>
    </p:spTree>
    <p:extLst>
      <p:ext uri="{BB962C8B-B14F-4D97-AF65-F5344CB8AC3E}">
        <p14:creationId xmlns:p14="http://schemas.microsoft.com/office/powerpoint/2010/main" val="41697466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half" idx="4294967295"/>
          </p:nvPr>
        </p:nvSpPr>
        <p:spPr>
          <a:xfrm>
            <a:off x="611560" y="1268760"/>
            <a:ext cx="4176464" cy="5184576"/>
          </a:xfrm>
        </p:spPr>
        <p:style>
          <a:lnRef idx="1">
            <a:schemeClr val="accent1"/>
          </a:lnRef>
          <a:fillRef idx="2">
            <a:schemeClr val="accent1"/>
          </a:fillRef>
          <a:effectRef idx="1">
            <a:schemeClr val="accent1"/>
          </a:effectRef>
          <a:fontRef idx="minor">
            <a:schemeClr val="dk1"/>
          </a:fontRef>
        </p:style>
        <p:txBody>
          <a:bodyPr>
            <a:normAutofit/>
          </a:bodyPr>
          <a:lstStyle/>
          <a:p>
            <a:pPr marL="0" indent="0">
              <a:buNone/>
            </a:pPr>
            <a:r>
              <a:rPr lang="en-US" b="1" dirty="0">
                <a:solidFill>
                  <a:schemeClr val="accent2">
                    <a:lumMod val="75000"/>
                  </a:schemeClr>
                </a:solidFill>
              </a:rPr>
              <a:t>2</a:t>
            </a:r>
            <a:r>
              <a:rPr lang="ar-SA" b="1" dirty="0" smtClean="0">
                <a:solidFill>
                  <a:schemeClr val="accent2">
                    <a:lumMod val="75000"/>
                  </a:schemeClr>
                </a:solidFill>
              </a:rPr>
              <a:t>. </a:t>
            </a:r>
            <a:r>
              <a:rPr lang="ar-SA" b="1" dirty="0">
                <a:solidFill>
                  <a:schemeClr val="accent2">
                    <a:lumMod val="75000"/>
                  </a:schemeClr>
                </a:solidFill>
              </a:rPr>
              <a:t>التسلية والترفيه </a:t>
            </a:r>
            <a:r>
              <a:rPr lang="ar-SA" b="1" dirty="0" smtClean="0">
                <a:solidFill>
                  <a:schemeClr val="accent2">
                    <a:lumMod val="75000"/>
                  </a:schemeClr>
                </a:solidFill>
              </a:rPr>
              <a:t>:</a:t>
            </a:r>
            <a:endParaRPr lang="en-US" b="1" dirty="0" smtClean="0">
              <a:solidFill>
                <a:schemeClr val="accent2">
                  <a:lumMod val="75000"/>
                </a:schemeClr>
              </a:solidFill>
            </a:endParaRPr>
          </a:p>
          <a:p>
            <a:pPr marL="0" indent="0">
              <a:buNone/>
            </a:pPr>
            <a:r>
              <a:rPr lang="ar-SA" dirty="0" smtClean="0"/>
              <a:t>تسلية </a:t>
            </a:r>
            <a:r>
              <a:rPr lang="ar-SA" dirty="0"/>
              <a:t>الجمهور ومساعدته لقضاء وقتا ممتعاً </a:t>
            </a:r>
            <a:r>
              <a:rPr lang="ar-SA" dirty="0" smtClean="0"/>
              <a:t>وإزالة الضغوطات </a:t>
            </a:r>
            <a:r>
              <a:rPr lang="ar-SA" dirty="0"/>
              <a:t>اليومية عنه </a:t>
            </a:r>
            <a:r>
              <a:rPr lang="ar-SA" dirty="0" smtClean="0"/>
              <a:t>.</a:t>
            </a:r>
          </a:p>
          <a:p>
            <a:pPr marL="0" indent="0">
              <a:buNone/>
            </a:pPr>
            <a:r>
              <a:rPr lang="ar-SA" dirty="0" smtClean="0"/>
              <a:t>هذه </a:t>
            </a:r>
            <a:r>
              <a:rPr lang="ar-SA" dirty="0"/>
              <a:t>الوظيفة تؤديها أفلام السينما والتلفزيون، </a:t>
            </a:r>
            <a:r>
              <a:rPr lang="ar-SA" dirty="0" smtClean="0"/>
              <a:t>المسلسلات</a:t>
            </a:r>
            <a:r>
              <a:rPr lang="en-US" dirty="0" smtClean="0"/>
              <a:t> </a:t>
            </a:r>
            <a:r>
              <a:rPr lang="ar-SA" dirty="0" smtClean="0"/>
              <a:t>التلفزيونية</a:t>
            </a:r>
            <a:r>
              <a:rPr lang="ar-SA" dirty="0"/>
              <a:t>، برامج المسابقات والموسيقى، الأغاني المصورة، الكتب </a:t>
            </a:r>
            <a:r>
              <a:rPr lang="ar-SA" dirty="0" smtClean="0"/>
              <a:t>وبالأخص</a:t>
            </a:r>
            <a:r>
              <a:rPr lang="en-US" dirty="0" smtClean="0"/>
              <a:t> </a:t>
            </a:r>
            <a:r>
              <a:rPr lang="ar-SA" dirty="0" smtClean="0"/>
              <a:t>القصص</a:t>
            </a:r>
            <a:r>
              <a:rPr lang="ar-SA" dirty="0"/>
              <a:t>.</a:t>
            </a:r>
            <a:endParaRPr lang="en-US" dirty="0"/>
          </a:p>
        </p:txBody>
      </p:sp>
      <p:pic>
        <p:nvPicPr>
          <p:cNvPr id="6" name="عنصر نائب للمحتوى 5"/>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5292080" y="1484784"/>
            <a:ext cx="3505200" cy="4176712"/>
          </a:xfrm>
        </p:spPr>
      </p:pic>
      <p:sp>
        <p:nvSpPr>
          <p:cNvPr id="4" name="مستطيل 3"/>
          <p:cNvSpPr/>
          <p:nvPr/>
        </p:nvSpPr>
        <p:spPr>
          <a:xfrm>
            <a:off x="2267744" y="407549"/>
            <a:ext cx="5112568" cy="523220"/>
          </a:xfrm>
          <a:prstGeom prst="rect">
            <a:avLst/>
          </a:prstGeom>
        </p:spPr>
        <p:txBody>
          <a:bodyPr wrap="square">
            <a:spAutoFit/>
          </a:bodyPr>
          <a:lstStyle/>
          <a:p>
            <a:pPr algn="ctr"/>
            <a:r>
              <a:rPr lang="ar-SA" sz="2800" b="1" dirty="0"/>
              <a:t>وظائف الإعلام في وقت الأزمات</a:t>
            </a:r>
            <a:endParaRPr lang="ar-SA" sz="2800" dirty="0"/>
          </a:p>
        </p:txBody>
      </p:sp>
    </p:spTree>
    <p:extLst>
      <p:ext uri="{BB962C8B-B14F-4D97-AF65-F5344CB8AC3E}">
        <p14:creationId xmlns:p14="http://schemas.microsoft.com/office/powerpoint/2010/main" val="1853320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233</TotalTime>
  <Words>846</Words>
  <Application>Microsoft Office PowerPoint</Application>
  <PresentationFormat>عرض على الشاشة (3:4)‏</PresentationFormat>
  <Paragraphs>65</Paragraphs>
  <Slides>16</Slides>
  <Notes>4</Notes>
  <HiddenSlides>0</HiddenSlides>
  <MMClips>0</MMClips>
  <ScaleCrop>false</ScaleCrop>
  <HeadingPairs>
    <vt:vector size="4" baseType="variant">
      <vt:variant>
        <vt:lpstr>نسق</vt:lpstr>
      </vt:variant>
      <vt:variant>
        <vt:i4>1</vt:i4>
      </vt:variant>
      <vt:variant>
        <vt:lpstr>عناوين الشرائح</vt:lpstr>
      </vt:variant>
      <vt:variant>
        <vt:i4>16</vt:i4>
      </vt:variant>
    </vt:vector>
  </HeadingPairs>
  <TitlesOfParts>
    <vt:vector size="17" baseType="lpstr">
      <vt:lpstr>سمة Office</vt:lpstr>
      <vt:lpstr>عرض تقديمي في PowerPoint</vt:lpstr>
      <vt:lpstr>عرض تقديمي في PowerPoint</vt:lpstr>
      <vt:lpstr> بعض الصراعات التي يواجهها الصحافي في تغطيته للأزمات </vt:lpstr>
      <vt:lpstr>بعض الصراعات التي يواجهها الصحافي في تغطيته للأزمات </vt:lpstr>
      <vt:lpstr>بعض الصراعات التي يواجهها الصحافي في تغطيته للأزمات </vt:lpstr>
      <vt:lpstr>بعض الصراعات التي يواجهها الصحافي في تغطيته للأزمات </vt:lpstr>
      <vt:lpstr>عرض تقديمي في PowerPoint</vt:lpstr>
      <vt:lpstr>وظائف الإعلام في وقت الأزمات</vt:lpstr>
      <vt:lpstr>عرض تقديمي في PowerPoint</vt:lpstr>
      <vt:lpstr>عرض تقديمي في PowerPoint</vt:lpstr>
      <vt:lpstr>عرض تقديمي في PowerPoint</vt:lpstr>
      <vt:lpstr>عرض تقديمي في PowerPoint</vt:lpstr>
      <vt:lpstr>الحاجات التي يؤديها (يُشبعها) الإعلام للجمهور في وقت الأزمات</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أخلاقيات الصحافة</dc:title>
  <dc:creator>Sony</dc:creator>
  <cp:lastModifiedBy>Nada Nasser Alahmari</cp:lastModifiedBy>
  <cp:revision>113</cp:revision>
  <dcterms:created xsi:type="dcterms:W3CDTF">2015-10-20T16:59:01Z</dcterms:created>
  <dcterms:modified xsi:type="dcterms:W3CDTF">2015-10-21T09:08:02Z</dcterms:modified>
</cp:coreProperties>
</file>