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82" r:id="rId3"/>
  </p:sldMasterIdLst>
  <p:notesMasterIdLst>
    <p:notesMasterId r:id="rId61"/>
  </p:notesMasterIdLst>
  <p:handoutMasterIdLst>
    <p:handoutMasterId r:id="rId62"/>
  </p:handoutMasterIdLst>
  <p:sldIdLst>
    <p:sldId id="328" r:id="rId4"/>
    <p:sldId id="330" r:id="rId5"/>
    <p:sldId id="331" r:id="rId6"/>
    <p:sldId id="334" r:id="rId7"/>
    <p:sldId id="335" r:id="rId8"/>
    <p:sldId id="329" r:id="rId9"/>
    <p:sldId id="332" r:id="rId10"/>
    <p:sldId id="333" r:id="rId11"/>
    <p:sldId id="336" r:id="rId12"/>
    <p:sldId id="337" r:id="rId13"/>
    <p:sldId id="338" r:id="rId14"/>
    <p:sldId id="339" r:id="rId15"/>
    <p:sldId id="341" r:id="rId16"/>
    <p:sldId id="340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72" r:id="rId44"/>
    <p:sldId id="373" r:id="rId45"/>
    <p:sldId id="385" r:id="rId46"/>
    <p:sldId id="369" r:id="rId47"/>
    <p:sldId id="374" r:id="rId48"/>
    <p:sldId id="375" r:id="rId49"/>
    <p:sldId id="376" r:id="rId50"/>
    <p:sldId id="370" r:id="rId51"/>
    <p:sldId id="378" r:id="rId52"/>
    <p:sldId id="377" r:id="rId53"/>
    <p:sldId id="379" r:id="rId54"/>
    <p:sldId id="371" r:id="rId55"/>
    <p:sldId id="380" r:id="rId56"/>
    <p:sldId id="382" r:id="rId57"/>
    <p:sldId id="381" r:id="rId58"/>
    <p:sldId id="383" r:id="rId59"/>
    <p:sldId id="384" r:id="rId60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341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BBF18B6-412B-4D85-BADD-45531C82856D}" type="datetimeFigureOut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30EF6C3-8A06-4973-B9B6-888003E0E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15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1B318B-825C-4952-9978-2312BA5386B3}" type="datetimeFigureOut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4A9889-14D5-41E1-9592-37C57B53C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28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Ir40D7wNw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YIr40D7wNw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0ADF-B1E3-4CCE-BD50-E34B309BE50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99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DDFE05-537A-407C-9386-63A56E45EE9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31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4FF52D-5B8A-4109-BF71-D40DBF2211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80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C6BB6-523B-426B-995A-57DE884E6F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9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83E3D5-FAE3-4C53-A7D3-BFA409AD26B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55CB96-AA78-409E-8BE2-3228981C81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6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062AD7-8A2A-44C5-8D1C-9ADC4CABE38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3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15AC1D-2999-4363-A82D-0DC1D8DD34D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AFD933-2935-4CDB-99CB-B740E2EB92C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87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846BEA-A691-4DE4-9361-5A97BA847D8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1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7DCB0E-E4ED-4EAD-8098-62B84C02D3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8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166E3A-49B4-41A5-ACF0-9DD92B12E11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195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E1721A-6C88-42FF-A8B2-CB8EBDCFFC4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1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FF5FE-A352-4230-83F5-B4F54A4FCD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2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>
                <a:latin typeface="Comic Sans MS" pitchFamily="66" charset="0"/>
              </a:rPr>
              <a:t>Watch this great video on the font, “comic sans”: http://youtu.be/GUCcObwIsOs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C6EFE-E4C0-49F2-A8F0-F74C30A07F2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59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538D90-C379-4EA9-9E28-5B6DD07D8F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7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813386-FEF3-421F-9B71-36EA13662C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1067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2CA296-6440-44F3-8AC6-E26ADA995A7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88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5B2A61-523F-4366-9831-FD264F3495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DF5DBE-C3A4-4760-BFDE-1C3934C280E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650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B8E00A-DAEF-4288-84D7-111AD7A1BEA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646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E4F56F-CAED-42CF-85A2-208045999A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6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245495-93EF-4B7C-99B6-1AE8803DCE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60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FEC3E-5EDB-4C94-B591-AFCB7C9373F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792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C5E45D-9F3D-41FE-AFC0-5C499BD4F10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785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898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9BE6BD-4270-408A-8BA3-0E63B0E1DC7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086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CB9A3-44DE-4DF9-AED1-71F24672094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434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3A4D91-7D13-46DC-9FD8-6F7A6951EAC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8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D32B7F-FDE8-47BC-8002-3F04BA23EFE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40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D2F5C-E28C-491F-9804-476C062AE4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54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438D95-877D-4D7C-91D8-E8EDB77600B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228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9FAB1-FFAA-4FE5-9781-89B851D86C3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48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Test your color vision strength</a:t>
            </a:r>
            <a:r>
              <a:rPr lang="en-US" altLang="en-US" baseline="0" dirty="0" smtClean="0"/>
              <a:t> here: </a:t>
            </a:r>
            <a:r>
              <a:rPr lang="en-US" altLang="en-US" b="1" baseline="0" dirty="0" smtClean="0">
                <a:solidFill>
                  <a:srgbClr val="00B0F0"/>
                </a:solidFill>
              </a:rPr>
              <a:t>https://youtu.be/xHIykZgE7HY</a:t>
            </a:r>
            <a:endParaRPr lang="en-US" altLang="en-US" b="1" dirty="0" smtClean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5FE19D-F136-4C70-A91C-F8E429A987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47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2C9C16-D9A0-4A09-A536-61B5B0493EC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745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0BDD3A-9DCD-40F9-A128-AB30086A072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09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9BF38-4A35-4AA1-9DEE-9F71DAC746D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678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83E45E-8570-400E-A204-BCF03FA72B4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541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0E343B-08FB-4AE7-8BB8-46687B4D1D3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27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2A626-8A3D-4A23-A60A-918E36F0887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3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101B1-2674-47C3-A702-9AAA3571AEB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31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007DD-1F5A-4037-A8AA-FE472B94BF9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BB7CAB-367B-4E1D-B19B-6E1F2BF537D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Watch the following video on optical illusions: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  <a:hlinkClick r:id="rId3"/>
              </a:rPr>
              <a:t>https://youtu.be/VYIr40D7wNw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5F5483-B5E3-4D63-95DB-8907119AF3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76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Watch the following video on optical illusions: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  <a:hlinkClick r:id="rId3"/>
              </a:rPr>
              <a:t>https://youtu.be/VYIr40D7wNw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Arial" charset="0"/>
            </a:endParaRP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F8B712-ADF8-42F3-944B-1EE1A910810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270326-EE63-46A1-9B6A-BE9E1AEE3D1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65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5DB52F-FAA9-4893-8EC9-F0460AD76C3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4E09E-E80D-40FD-980B-6859AB5B857D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EDEC-8F2D-42AA-A2ED-D04D8ABED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892DC-91CF-4E8A-994B-49ECB65F3C5E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1A8C0-76FE-429F-AFEA-26E543DFF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5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FE4FD-438C-4C9E-9557-47C11EFD8276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1FCDC-7B00-49BD-8C42-F99BC416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6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81C10B5-1B0C-426F-A836-CD53131447A9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B5DA6C6-7758-4F66-94D4-0F4176653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7EF42C-4B88-453A-9028-359C0409B393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062116-D666-4800-A799-2177FC3F4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9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350A8-9979-4ACA-B89F-61599B57C987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FC8B23-2359-4409-BB30-58C3CFBC3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9078D-0568-4AF1-A3AC-FF3275B60241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9233BC-A1F7-4572-9E96-05B4604EE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82948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F20F3C-6525-4DA3-AB21-EA8A9EB78E66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9D65B8-A33D-4B72-B5E2-684466BF3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6761E-5C99-41FA-BC7E-6C38FEE167E4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C298E3-BF89-46F6-A50C-72CB0FC6E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362875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91940D-8CA4-40DF-8BFD-DF42CE1E8D35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2FC48B9-4B4F-4422-A795-E9F282DE6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85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4E09E-E80D-40FD-980B-6859AB5B857D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3DEDEC-8F2D-42AA-A2ED-D04D8ABED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A57F0-6ACE-4753-8315-20EE90351BA5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624DD-6F08-401E-BD75-79896D465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7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6A57F0-6ACE-4753-8315-20EE90351BA5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624DD-6F08-401E-BD75-79896D465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E08BB7-D30F-4AFA-B231-8078781DFD95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17ED6-1728-4D37-A2E8-413E2213EE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E69AA7-9463-40AB-A375-68B6EAFB799C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2D380-90F8-4361-BD2C-4FB8F04C86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F1540-DF6B-4329-B29C-B7940E2FF061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2CE57-55A0-4F67-BCF7-43248BBE34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F9A7DD-531E-44CD-B808-D59E85DE4583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B2FAE-31AF-4DAA-A072-46318558C1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CB0DDE-665C-4C3A-B751-B8E5F8E5C2AF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2B636-2AFE-4680-BEAC-380CB4953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FFC628-4E1A-4A44-9923-AFBACC62900E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24A32-B001-44FF-B7AA-9DF7773D5F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0FE89-D28E-44A0-9066-F07BC405D487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69DE1-DEA8-4D02-8EB7-418D542657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4892DC-91CF-4E8A-994B-49ECB65F3C5E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1A8C0-76FE-429F-AFEA-26E543DFFB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6FE4FD-438C-4C9E-9557-47C11EFD8276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1FCDC-7B00-49BD-8C42-F99BC4163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8BB7-D30F-4AFA-B231-8078781DFD95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ED6-1728-4D37-A2E8-413E2213E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6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AA7-9463-40AB-A375-68B6EAFB799C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D380-90F8-4361-BD2C-4FB8F04C8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1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F1540-DF6B-4329-B29C-B7940E2FF061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CE57-55A0-4F67-BCF7-43248BBE3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5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A7DD-531E-44CD-B808-D59E85DE4583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2FAE-31AF-4DAA-A072-46318558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88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DDE-665C-4C3A-B751-B8E5F8E5C2AF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B636-2AFE-4680-BEAC-380CB495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7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628-4E1A-4A44-9923-AFBACC62900E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24A32-B001-44FF-B7AA-9DF7773D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0FE89-D28E-44A0-9066-F07BC405D487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69DE1-DEA8-4D02-8EB7-418D54265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994BE5C1-3E84-4527-8710-A9F3F46406AC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F2AC686-83AC-473A-A5CF-5CBB7DF72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4" r:id="rId1"/>
    <p:sldLayoutId id="2147485165" r:id="rId2"/>
    <p:sldLayoutId id="2147485166" r:id="rId3"/>
    <p:sldLayoutId id="2147485167" r:id="rId4"/>
    <p:sldLayoutId id="2147485168" r:id="rId5"/>
    <p:sldLayoutId id="2147485169" r:id="rId6"/>
    <p:sldLayoutId id="2147485170" r:id="rId7"/>
    <p:sldLayoutId id="2147485171" r:id="rId8"/>
    <p:sldLayoutId id="2147485172" r:id="rId9"/>
    <p:sldLayoutId id="2147485173" r:id="rId10"/>
    <p:sldLayoutId id="21474851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2AB393C-FE91-47A6-8258-143835FF3C34}" type="datetime1">
              <a:rPr lang="en-US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03575EF-9020-49E2-AD6D-144CE247D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75" r:id="rId1"/>
    <p:sldLayoutId id="2147485176" r:id="rId2"/>
    <p:sldLayoutId id="2147485177" r:id="rId3"/>
    <p:sldLayoutId id="2147485178" r:id="rId4"/>
    <p:sldLayoutId id="2147485179" r:id="rId5"/>
    <p:sldLayoutId id="2147485180" r:id="rId6"/>
    <p:sldLayoutId id="214748518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4BE5C1-3E84-4527-8710-A9F3F46406AC}" type="datetime1">
              <a:rPr lang="en-US" smtClean="0"/>
              <a:pPr>
                <a:defRPr/>
              </a:pPr>
              <a:t>21/11/2016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smtClean="0"/>
              <a:t>IE-442 Human Factors 	El-Sherbeeny, PhD	Fall-2010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F2AC686-83AC-473A-A5CF-5CBB7DF72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vuyPrffiq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n3d.com/frame.html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U1krrUM26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4sZJ4b0_L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0/Grey_square_optical_illusion.PN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illusion-optical.com/Optical-Illusions/Circle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nbwPPcwknPU" TargetMode="Externa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/>
            </a:r>
            <a:br>
              <a:rPr lang="en-US" sz="3700" b="0" dirty="0" smtClean="0">
                <a:solidFill>
                  <a:schemeClr val="tx1"/>
                </a:solidFill>
              </a:rPr>
            </a:br>
            <a:r>
              <a:rPr lang="en-US" sz="3700" b="0" dirty="0" smtClean="0">
                <a:solidFill>
                  <a:schemeClr val="tx1"/>
                </a:solidFill>
              </a:rPr>
              <a:t>Fall – 2016 (1</a:t>
            </a:r>
            <a:r>
              <a:rPr lang="en-US" sz="3700" b="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b="0" dirty="0" smtClean="0">
                <a:solidFill>
                  <a:schemeClr val="tx1"/>
                </a:solidFill>
              </a:rPr>
              <a:t> Sem. 1437-8H)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1752600"/>
          </a:xfrm>
        </p:spPr>
        <p:txBody>
          <a:bodyPr/>
          <a:lstStyle/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Human Capabilities</a:t>
            </a:r>
          </a:p>
          <a:p>
            <a:pPr marL="109538"/>
            <a:r>
              <a:rPr lang="en-US" altLang="en-US" b="1" i="1" dirty="0" smtClean="0">
                <a:solidFill>
                  <a:schemeClr val="tx1"/>
                </a:solidFill>
              </a:rPr>
              <a:t>Part – A. Vision (Chapter 4)</a:t>
            </a:r>
          </a:p>
          <a:p>
            <a:pPr marL="109538"/>
            <a:r>
              <a:rPr lang="en-US" altLang="en-US" sz="1900" b="1" dirty="0" smtClean="0">
                <a:solidFill>
                  <a:schemeClr val="tx1"/>
                </a:solidFill>
              </a:rPr>
              <a:t>Prepared by: Ahmed M. El-Sherbeeny, PhD</a:t>
            </a:r>
          </a:p>
          <a:p>
            <a:pPr marL="109538"/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71EAFD8-E2A3-4700-8DAA-E28552EE93E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Visual Acuity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ability of eye to discriminate fine details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depends largely on accommodation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Minimum separable acuity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common measure of VA</a:t>
            </a:r>
          </a:p>
          <a:p>
            <a:pPr lvl="1"/>
            <a:r>
              <a:rPr lang="en-US" altLang="en-US" dirty="0" err="1" smtClean="0">
                <a:solidFill>
                  <a:schemeClr val="tx1"/>
                </a:solidFill>
              </a:rPr>
              <a:t>Def</a:t>
            </a:r>
            <a:r>
              <a:rPr lang="en-US" altLang="en-US" u="sng" baseline="30000" dirty="0" err="1" smtClean="0">
                <a:solidFill>
                  <a:schemeClr val="tx1"/>
                </a:solidFill>
              </a:rPr>
              <a:t>n</a:t>
            </a:r>
            <a:r>
              <a:rPr lang="en-US" altLang="en-US" dirty="0" smtClean="0">
                <a:solidFill>
                  <a:schemeClr val="tx1"/>
                </a:solidFill>
              </a:rPr>
              <a:t>: smallest feature or space between the parts of a target (e.g. letter ‘</a:t>
            </a:r>
            <a:r>
              <a:rPr lang="en-US" altLang="en-US" sz="2600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altLang="en-US" dirty="0" smtClean="0">
                <a:solidFill>
                  <a:schemeClr val="tx1"/>
                </a:solidFill>
              </a:rPr>
              <a:t>’ below) that eye can detect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Visual angle</a:t>
            </a:r>
            <a:r>
              <a:rPr lang="en-US" altLang="en-US" dirty="0" smtClean="0">
                <a:solidFill>
                  <a:schemeClr val="tx1"/>
                </a:solidFill>
              </a:rPr>
              <a:t>: (&lt;10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º):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  H</a:t>
            </a:r>
            <a:r>
              <a:rPr lang="en-US" altLang="en-US" dirty="0" smtClean="0">
                <a:solidFill>
                  <a:schemeClr val="tx1"/>
                </a:solidFill>
              </a:rPr>
              <a:t> = stimulus height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= dist. from eye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</a:t>
            </a:r>
            <a:r>
              <a:rPr lang="en-US" altLang="en-US" i="1" dirty="0" smtClean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,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: same units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Normal VA = 1 min.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 Note, 1</a:t>
            </a:r>
            <a:r>
              <a:rPr lang="en-US" altLang="en-US" dirty="0" smtClean="0">
                <a:solidFill>
                  <a:schemeClr val="tx1"/>
                </a:solidFill>
                <a:ea typeface="Lucida Sans Unicode" pitchFamily="34" charset="0"/>
                <a:cs typeface="Lucida Sans Unicode" pitchFamily="34" charset="0"/>
              </a:rPr>
              <a:t>º = 6</a:t>
            </a:r>
            <a:r>
              <a:rPr lang="en-US" altLang="en-US" dirty="0" smtClean="0">
                <a:solidFill>
                  <a:schemeClr val="tx1"/>
                </a:solidFill>
              </a:rPr>
              <a:t>0 min.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43975-496A-40AF-92B8-A6EEBF4E60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19463" name="Object 4"/>
          <p:cNvGraphicFramePr>
            <a:graphicFrameLocks noChangeAspect="1"/>
          </p:cNvGraphicFramePr>
          <p:nvPr/>
        </p:nvGraphicFramePr>
        <p:xfrm>
          <a:off x="4243388" y="3657600"/>
          <a:ext cx="3452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Equation" r:id="rId3" imgW="1485900" imgH="393700" progId="Equation.3">
                  <p:embed/>
                </p:oleObj>
              </mc:Choice>
              <mc:Fallback>
                <p:oleObj name="Equation" r:id="rId3" imgW="14859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388" y="3657600"/>
                        <a:ext cx="34528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117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0" y="2438400"/>
            <a:ext cx="9779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990600"/>
            <a:ext cx="13652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025" y="3721100"/>
            <a:ext cx="9937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953000"/>
            <a:ext cx="60388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762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Cont. Visual angle (VA)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i="1" dirty="0" smtClean="0">
                <a:solidFill>
                  <a:schemeClr val="tx1"/>
                </a:solidFill>
              </a:rPr>
              <a:t>reciprocal</a:t>
            </a:r>
            <a:r>
              <a:rPr lang="en-US" altLang="en-US" dirty="0" smtClean="0">
                <a:solidFill>
                  <a:schemeClr val="tx1"/>
                </a:solidFill>
              </a:rPr>
              <a:t> of VA (for smallest detail that eye can see) is used as measure for visual acuity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i.e. Visual </a:t>
            </a:r>
            <a:r>
              <a:rPr lang="en-US" altLang="en-US" b="1" dirty="0" smtClean="0">
                <a:solidFill>
                  <a:schemeClr val="tx1"/>
                </a:solidFill>
              </a:rPr>
              <a:t>Acuity</a:t>
            </a:r>
            <a:r>
              <a:rPr lang="en-US" altLang="en-US" dirty="0" smtClean="0">
                <a:solidFill>
                  <a:schemeClr val="tx1"/>
                </a:solidFill>
              </a:rPr>
              <a:t> = [1 / </a:t>
            </a:r>
            <a:r>
              <a:rPr lang="en-US" altLang="en-US" b="1" dirty="0" smtClean="0">
                <a:solidFill>
                  <a:schemeClr val="tx1"/>
                </a:solidFill>
              </a:rPr>
              <a:t>VA</a:t>
            </a:r>
            <a:r>
              <a:rPr lang="en-US" altLang="en-US" dirty="0" smtClean="0">
                <a:solidFill>
                  <a:schemeClr val="tx1"/>
                </a:solidFill>
              </a:rPr>
              <a:t>]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VA = 1.5 min. ⇒ Acuity = 0.67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VA = 0.8 min. ⇒ Acuity = 1.25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Note, as acuity ↑ ⇒ detail that can be resolved is ↓</a:t>
            </a:r>
          </a:p>
          <a:p>
            <a:pPr lvl="2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Clinical testing: </a:t>
            </a:r>
            <a:r>
              <a:rPr lang="en-US" altLang="en-US" i="1" dirty="0" smtClean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 =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(i.e. 6 m) from chart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</a:t>
            </a:r>
            <a:r>
              <a:rPr lang="en-US" altLang="en-US" b="1" i="1" dirty="0" smtClean="0">
                <a:solidFill>
                  <a:schemeClr val="tx1"/>
                </a:solidFill>
              </a:rPr>
              <a:t>Snellen</a:t>
            </a:r>
            <a:r>
              <a:rPr lang="en-US" altLang="en-US" dirty="0" smtClean="0">
                <a:solidFill>
                  <a:schemeClr val="tx1"/>
                </a:solidFill>
              </a:rPr>
              <a:t> acuity: 20/30 (6/9) ⇒ person barely reads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what normal (20/20, 6/6) person reads @ 30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20/10 ⇒ person reads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what normal person must bring to 10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to read (far- or near-sightedness?)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20/20 ⇒ resolving 1 min. arc of detail @ 20 </a:t>
            </a:r>
            <a:r>
              <a:rPr lang="en-US" altLang="en-US" dirty="0" err="1" smtClean="0">
                <a:solidFill>
                  <a:schemeClr val="tx1"/>
                </a:solidFill>
              </a:rPr>
              <a:t>ft</a:t>
            </a:r>
            <a:r>
              <a:rPr lang="en-US" altLang="en-US" dirty="0" smtClean="0">
                <a:solidFill>
                  <a:schemeClr val="tx1"/>
                </a:solidFill>
              </a:rPr>
              <a:t> (normal vision)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e.g. Given VA = 1.75 min. ⇒ Snellen Acuity = 20 / x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i.e. x = (20) (1.75) = 35 ⇒ Snellen Acuity = 20 / 35</a:t>
            </a:r>
          </a:p>
          <a:p>
            <a:pPr lvl="2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Watch nice, short video </a:t>
            </a:r>
            <a:r>
              <a:rPr lang="en-US" altLang="en-US" dirty="0">
                <a:solidFill>
                  <a:schemeClr val="tx1"/>
                </a:solidFill>
              </a:rPr>
              <a:t>about acuity: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youtu.be/ovuyPrffiqg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9A9A-F2AE-4281-A073-F4545573FDB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2. Visual Acuity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76200" y="6858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Other types of visual acuity measures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Vernier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differentiate the lateral displacement of one line from another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Minimum perceptible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detect a spot from its background</a:t>
            </a:r>
          </a:p>
          <a:p>
            <a:pPr lvl="1"/>
            <a:r>
              <a:rPr lang="en-US" altLang="en-US" b="1" dirty="0" smtClean="0">
                <a:solidFill>
                  <a:schemeClr val="tx1"/>
                </a:solidFill>
              </a:rPr>
              <a:t>Stereoscopic acuity</a:t>
            </a:r>
            <a:r>
              <a:rPr lang="en-US" altLang="en-US" dirty="0" smtClean="0">
                <a:solidFill>
                  <a:schemeClr val="tx1"/>
                </a:solidFill>
              </a:rPr>
              <a:t>: ability to differentiate different images received by the retinas of the two eyes of a single object with depth (i.e. converting 2D → 3D).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Most difference is when the object is near the eyes.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Try the following game to see if you have </a:t>
            </a:r>
            <a:r>
              <a:rPr lang="en-US" altLang="en-US" b="1" dirty="0" smtClean="0">
                <a:solidFill>
                  <a:schemeClr val="tx1"/>
                </a:solidFill>
              </a:rPr>
              <a:t>Stereo vision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Center your nose over the brown eye and focus on the eye 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Put a free thumb in front of your nose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Continue to focus on the eye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If both eyes are on, you see two thumbs framing one eye. 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Now, switch your focus to your thumb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You should see two eyes framing one thumb</a:t>
            </a:r>
          </a:p>
          <a:p>
            <a:pPr lvl="3"/>
            <a:r>
              <a:rPr lang="en-US" altLang="en-US" b="1" dirty="0" smtClean="0">
                <a:solidFill>
                  <a:schemeClr val="tx1"/>
                </a:solidFill>
              </a:rPr>
              <a:t>Source: </a:t>
            </a:r>
            <a:r>
              <a:rPr lang="en-US" altLang="en-US" b="1" dirty="0" smtClean="0">
                <a:solidFill>
                  <a:schemeClr val="tx1"/>
                </a:solidFill>
                <a:hlinkClick r:id="rId3"/>
              </a:rPr>
              <a:t>http://www.vision3d.com/frame.html</a:t>
            </a:r>
            <a:r>
              <a:rPr lang="en-US" altLang="en-US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E988D5-BC24-4A67-9472-6E6889BC34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0" y="1943100"/>
            <a:ext cx="882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038600"/>
            <a:ext cx="8937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5029200"/>
            <a:ext cx="1181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5986463"/>
            <a:ext cx="1141412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3. Convergence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Two eyes must converge on an object ⇒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images of the object on the two retinas are in corresponding positions to get the impression of a single object (the images are fused).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Convergence is controlled by muscles surrounding the eyeball.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 individuals converge too much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others tend not to converge enough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These two conditions are called </a:t>
            </a:r>
            <a:r>
              <a:rPr lang="en-US" altLang="en-US" b="1" dirty="0" err="1" smtClean="0">
                <a:solidFill>
                  <a:schemeClr val="tx1"/>
                </a:solidFill>
              </a:rPr>
              <a:t>phorias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cause double images which are visually uncomfortable and may cause muscular stresses and strains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err="1" smtClean="0">
                <a:solidFill>
                  <a:schemeClr val="tx1"/>
                </a:solidFill>
              </a:rPr>
              <a:t>Orthoptics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aims to strengthen eye muscles to correct common eye problems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convergence insufficiency)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AC6BC-DECA-4D86-AC08-BBD117A56A3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2534" name="Picture 2" descr="http://photos.demandstudios.com/55/103/fotolia_3724679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763813"/>
            <a:ext cx="1346872" cy="20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2286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Cones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Located in fovea (center of retina)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basis for 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3 types of cones, each sensitive to light wavelengths corresponding to primary colors: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Red, Green, Blue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In dark: cones not activated ⇒ no color is visible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Color vision:</a:t>
            </a:r>
          </a:p>
          <a:p>
            <a:pPr lvl="1"/>
            <a:r>
              <a:rPr lang="en-US" altLang="en-US" b="1" dirty="0" err="1" smtClean="0">
                <a:solidFill>
                  <a:schemeClr val="tx1"/>
                </a:solidFill>
              </a:rPr>
              <a:t>Tri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: people distinguishing different colors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deficiency (color blind):</a:t>
            </a:r>
          </a:p>
          <a:p>
            <a:pPr lvl="2"/>
            <a:r>
              <a:rPr lang="en-US" altLang="en-US" b="1" dirty="0" err="1" smtClean="0">
                <a:solidFill>
                  <a:schemeClr val="tx1"/>
                </a:solidFill>
              </a:rPr>
              <a:t>Mono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 (v. v. rare): non-color vision</a:t>
            </a:r>
          </a:p>
          <a:p>
            <a:pPr lvl="2"/>
            <a:r>
              <a:rPr lang="en-US" altLang="en-US" b="1" dirty="0" err="1" smtClean="0">
                <a:solidFill>
                  <a:schemeClr val="tx1"/>
                </a:solidFill>
              </a:rPr>
              <a:t>Di</a:t>
            </a:r>
            <a:r>
              <a:rPr lang="en-US" altLang="en-US" dirty="0" err="1" smtClean="0">
                <a:solidFill>
                  <a:schemeClr val="tx1"/>
                </a:solidFill>
              </a:rPr>
              <a:t>chromats</a:t>
            </a:r>
            <a:r>
              <a:rPr lang="en-US" altLang="en-US" dirty="0" smtClean="0">
                <a:solidFill>
                  <a:schemeClr val="tx1"/>
                </a:solidFill>
              </a:rPr>
              <a:t>: deficiency in red or green cones</a:t>
            </a:r>
          </a:p>
          <a:p>
            <a:pPr lvl="3"/>
            <a:r>
              <a:rPr lang="en-US" altLang="en-US" dirty="0" err="1" smtClean="0">
                <a:solidFill>
                  <a:schemeClr val="tx1"/>
                </a:solidFill>
              </a:rPr>
              <a:t>Inherted</a:t>
            </a:r>
            <a:r>
              <a:rPr lang="en-US" altLang="en-US" dirty="0" smtClean="0">
                <a:solidFill>
                  <a:schemeClr val="tx1"/>
                </a:solidFill>
              </a:rPr>
              <a:t> or acquired (e.g. accident or disease)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Existent in ~ 8% males and 0.5% females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Poorer performance in practical tasks vs. </a:t>
            </a:r>
            <a:r>
              <a:rPr lang="en-US" altLang="en-US" dirty="0" err="1" smtClean="0">
                <a:solidFill>
                  <a:schemeClr val="tx1"/>
                </a:solidFill>
              </a:rPr>
              <a:t>trichromats</a:t>
            </a:r>
            <a:r>
              <a:rPr lang="en-US" altLang="en-US" dirty="0" smtClean="0">
                <a:solidFill>
                  <a:schemeClr val="tx1"/>
                </a:solidFill>
              </a:rPr>
              <a:t/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(e.g. traffic signals)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See more about color </a:t>
            </a:r>
            <a:r>
              <a:rPr lang="en-US" altLang="en-US" dirty="0">
                <a:solidFill>
                  <a:schemeClr val="tx1"/>
                </a:solidFill>
              </a:rPr>
              <a:t>vision deficiency: </a:t>
            </a:r>
            <a:r>
              <a:rPr lang="en-US" alt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3"/>
              </a:rPr>
              <a:t>youtu.be/tU1krrUM26Q</a:t>
            </a:r>
            <a:r>
              <a:rPr lang="en-US" altLang="en-US" dirty="0" smtClean="0">
                <a:solidFill>
                  <a:schemeClr val="tx1"/>
                </a:solidFill>
              </a:rPr>
              <a:t>*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6ADF4-B991-47F9-884D-55E3330882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55DE9-8026-4D67-8503-4687CB331B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4581" name="Picture 2" descr="Simulating the effect of a dog's dichromat v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0400"/>
            <a:ext cx="4649788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 txBox="1">
            <a:spLocks/>
          </p:cNvSpPr>
          <p:nvPr/>
        </p:nvSpPr>
        <p:spPr bwMode="auto">
          <a:xfrm>
            <a:off x="76200" y="838200"/>
            <a:ext cx="822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en-US" sz="2700" kern="0" dirty="0">
                <a:latin typeface="+mj-lt"/>
                <a:cs typeface="+mn-cs"/>
              </a:rPr>
              <a:t>Color Images:</a:t>
            </a: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+mj-lt"/>
              </a:rPr>
              <a:t>This slide: </a:t>
            </a:r>
            <a:br>
              <a:rPr lang="en-US" sz="2300" kern="0" dirty="0">
                <a:solidFill>
                  <a:srgbClr val="000000"/>
                </a:solidFill>
                <a:latin typeface="+mj-lt"/>
              </a:rPr>
            </a:br>
            <a:r>
              <a:rPr lang="en-US" sz="2300" kern="0" dirty="0" err="1">
                <a:solidFill>
                  <a:srgbClr val="000000"/>
                </a:solidFill>
                <a:latin typeface="+mj-lt"/>
              </a:rPr>
              <a:t>trichromat</a:t>
            </a:r>
            <a:r>
              <a:rPr lang="en-US" sz="2300" kern="0" dirty="0">
                <a:solidFill>
                  <a:srgbClr val="000000"/>
                </a:solidFill>
                <a:latin typeface="+mj-lt"/>
              </a:rPr>
              <a:t> vs.</a:t>
            </a:r>
            <a:br>
              <a:rPr lang="en-US" sz="2300" kern="0" dirty="0">
                <a:solidFill>
                  <a:srgbClr val="000000"/>
                </a:solidFill>
                <a:latin typeface="+mj-lt"/>
              </a:rPr>
            </a:br>
            <a:r>
              <a:rPr lang="en-US" sz="2300" kern="0" dirty="0" err="1">
                <a:solidFill>
                  <a:srgbClr val="000000"/>
                </a:solidFill>
                <a:latin typeface="+mj-lt"/>
              </a:rPr>
              <a:t>dichromat</a:t>
            </a:r>
            <a:endParaRPr lang="en-US" sz="2300" kern="0" dirty="0">
              <a:solidFill>
                <a:srgbClr val="000000"/>
              </a:solidFill>
              <a:latin typeface="+mj-lt"/>
            </a:endParaRPr>
          </a:p>
          <a:p>
            <a:pPr marL="620713" lvl="1" indent="-228600" eaLnBrk="0" hangingPunct="0">
              <a:spcBef>
                <a:spcPts val="325"/>
              </a:spcBef>
              <a:buClr>
                <a:srgbClr val="2DA2BF"/>
              </a:buClr>
              <a:buFont typeface="Verdana" pitchFamily="34" charset="0"/>
              <a:buChar char="◦"/>
              <a:defRPr/>
            </a:pPr>
            <a:r>
              <a:rPr lang="en-US" sz="2300" kern="0" dirty="0">
                <a:solidFill>
                  <a:srgbClr val="000000"/>
                </a:solidFill>
                <a:latin typeface="+mj-lt"/>
              </a:rPr>
              <a:t>Optical Illusions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Next slide: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“rotating turtles”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Slide 17: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“doughnut of rotating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snakes”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Note slides 16, 17: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static -not dynamic-</a:t>
            </a:r>
            <a:br>
              <a:rPr lang="en-US" sz="2100" dirty="0">
                <a:latin typeface="+mj-lt"/>
              </a:rPr>
            </a:br>
            <a:r>
              <a:rPr lang="en-US" sz="2100" dirty="0">
                <a:latin typeface="+mj-lt"/>
              </a:rPr>
              <a:t>images! (how?????)</a:t>
            </a:r>
          </a:p>
          <a:p>
            <a:pPr marL="858838" lvl="2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/>
            </a:pPr>
            <a:r>
              <a:rPr lang="en-US" sz="2100" dirty="0">
                <a:latin typeface="+mj-lt"/>
              </a:rPr>
              <a:t>Source (much more fun):</a:t>
            </a:r>
            <a:br>
              <a:rPr lang="en-US" sz="2100" dirty="0">
                <a:latin typeface="+mj-lt"/>
              </a:rPr>
            </a:br>
            <a:r>
              <a:rPr lang="en-US" sz="2100" b="1" u="sng" dirty="0">
                <a:solidFill>
                  <a:srgbClr val="002060"/>
                </a:solidFill>
                <a:latin typeface="+mj-lt"/>
              </a:rPr>
              <a:t>www.diycalculator.com/</a:t>
            </a:r>
            <a:br>
              <a:rPr lang="en-US" sz="2100" b="1" u="sng" dirty="0">
                <a:solidFill>
                  <a:srgbClr val="002060"/>
                </a:solidFill>
                <a:latin typeface="+mj-lt"/>
              </a:rPr>
            </a:br>
            <a:r>
              <a:rPr lang="en-US" sz="2100" b="1" u="sng" dirty="0">
                <a:solidFill>
                  <a:srgbClr val="002060"/>
                </a:solidFill>
                <a:latin typeface="+mj-lt"/>
              </a:rPr>
              <a:t>sp-cvision.shtml</a:t>
            </a:r>
            <a:r>
              <a:rPr lang="en-US" sz="2100" dirty="0">
                <a:latin typeface="+mn-lt"/>
              </a:rPr>
              <a:t> </a:t>
            </a:r>
            <a:br>
              <a:rPr lang="en-US" sz="2100" dirty="0">
                <a:latin typeface="+mn-lt"/>
              </a:rPr>
            </a:br>
            <a:endParaRPr lang="en-US" sz="2700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2800" dirty="0" smtClean="0">
                <a:solidFill>
                  <a:schemeClr val="tx1"/>
                </a:solidFill>
              </a:rPr>
              <a:t>4. Color Discrimination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A49AA-7E2B-4A65-BD75-CFA571FA329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5605" name="Picture 2" descr="http://www.diycalculator.com/imgs/illusion-turtl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738"/>
            <a:ext cx="8851900" cy="67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10B50-955A-40B5-8464-1F3264CFB04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6628" name="Picture 2" descr="http://www.diycalculator.com/imgs/illusion-snakes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625"/>
            <a:ext cx="68103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5. Adaptation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7652" name="Rectangle 4"/>
          <p:cNvSpPr>
            <a:spLocks noGrp="1"/>
          </p:cNvSpPr>
          <p:nvPr>
            <p:ph idx="1"/>
          </p:nvPr>
        </p:nvSpPr>
        <p:spPr>
          <a:xfrm>
            <a:off x="3810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Adaptation: changes in sensitivity to light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Entering dark room: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</a:t>
            </a:r>
            <a:r>
              <a:rPr lang="en-US" altLang="en-US" i="1" dirty="0" smtClean="0">
                <a:solidFill>
                  <a:schemeClr val="tx1"/>
                </a:solidFill>
              </a:rPr>
              <a:t>dark</a:t>
            </a:r>
            <a:r>
              <a:rPr lang="en-US" altLang="en-US" dirty="0" smtClean="0">
                <a:solidFill>
                  <a:schemeClr val="tx1"/>
                </a:solidFill>
              </a:rPr>
              <a:t>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Pupil increases in size ⇒ more light enter eyes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Sensitivity of eye ↑ gradually (up to 30-35 mins.)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Cones lose most sensitivity in dark (mostly rods)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Exiting dark room to light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This is </a:t>
            </a:r>
            <a:r>
              <a:rPr lang="en-US" altLang="en-US" i="1" dirty="0" smtClean="0">
                <a:solidFill>
                  <a:schemeClr val="tx1"/>
                </a:solidFill>
              </a:rPr>
              <a:t>light</a:t>
            </a:r>
            <a:r>
              <a:rPr lang="en-US" altLang="en-US" dirty="0" smtClean="0">
                <a:solidFill>
                  <a:schemeClr val="tx1"/>
                </a:solidFill>
              </a:rPr>
              <a:t>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Pupil contracts to limit light entering eyes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Adaptation requires about 1 min. (why faster?)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light ⇒ cones are activated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FA7A2-1D4B-42F7-A33D-162F68876C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200" dirty="0" smtClean="0">
                <a:solidFill>
                  <a:schemeClr val="tx1"/>
                </a:solidFill>
              </a:rPr>
              <a:t>6. Perception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When viewing visual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Displayed features and information may not be enough to make appropriate decisions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Meaning of displayed information must also be understood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Perception: interpreting sensed information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interpretation process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sometimes straightforward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most displays: depends on previous learning (experience or training)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displays design must meet 2 objectives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display must be seen clearly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design must help viewer to correctly perceive/understand meaning of display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E0BFB-553E-433E-AA3A-B3D1147ECD5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Lesson Overview: Vision</a:t>
            </a:r>
          </a:p>
        </p:txBody>
      </p:sp>
      <p:sp>
        <p:nvSpPr>
          <p:cNvPr id="11268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Process of Seeing (Vision)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Capabilities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Accommodation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Visual Acuity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Convergence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Color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Dark Adaptation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Perception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Factors Affecting Visual Discrimination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Luminance Level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Contrast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Exposure Time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Target Motion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Age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Training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46F44-30A6-42A3-8D50-11979B5CCB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Factors Affecting Visual Discrimination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86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Visual discrimination depends mostly on visual acuity.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Some factors external to the individual affect visual discrimination:</a:t>
            </a:r>
          </a:p>
          <a:p>
            <a:pPr marL="566737" indent="-457200"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Luminance Level: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As light or background light levels ↑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⇒ cones are activated ⇒ visual acuity ↑</a:t>
            </a:r>
          </a:p>
          <a:p>
            <a:pPr lvl="1"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This is required for complex, intricate tasks</a:t>
            </a:r>
          </a:p>
          <a:p>
            <a:pPr marL="566737" indent="-45720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566737" indent="-45720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solidFill>
                  <a:schemeClr val="tx1"/>
                </a:solidFill>
              </a:rPr>
              <a:t>Contrast (AKA brightness contrast):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Refers to difference in luminance of viewed objects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Most important consideration: difference in luminance between: </a:t>
            </a:r>
            <a:r>
              <a:rPr lang="en-US" i="1" dirty="0" smtClean="0">
                <a:solidFill>
                  <a:schemeClr val="tx1"/>
                </a:solidFill>
              </a:rPr>
              <a:t>object</a:t>
            </a:r>
            <a:r>
              <a:rPr lang="en-US" dirty="0" smtClean="0">
                <a:solidFill>
                  <a:schemeClr val="tx1"/>
                </a:solidFill>
              </a:rPr>
              <a:t> (target) and </a:t>
            </a:r>
            <a:r>
              <a:rPr lang="en-US" i="1" dirty="0" smtClean="0">
                <a:solidFill>
                  <a:schemeClr val="tx1"/>
                </a:solidFill>
              </a:rPr>
              <a:t>background</a:t>
            </a:r>
          </a:p>
          <a:p>
            <a:pPr lvl="1">
              <a:buClr>
                <a:srgbClr val="2DA2BF"/>
              </a:buClr>
              <a:buSzPct val="68000"/>
              <a:defRPr/>
            </a:pPr>
            <a:r>
              <a:rPr lang="en-US" dirty="0" smtClean="0">
                <a:solidFill>
                  <a:schemeClr val="tx1"/>
                </a:solidFill>
              </a:rPr>
              <a:t>When contrast is low, target must be larger to be equally discriminable to target with greater contrast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D96DF-C6B1-438C-AED2-4462E87E248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07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2"/>
            </a:pPr>
            <a:r>
              <a:rPr lang="en-US" altLang="en-US" dirty="0" smtClean="0">
                <a:solidFill>
                  <a:srgbClr val="000000"/>
                </a:solidFill>
              </a:rPr>
              <a:t>Cont. Contrast: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1: </a:t>
            </a:r>
            <a:r>
              <a:rPr lang="en-US" altLang="en-US" b="1" i="1" dirty="0" smtClean="0">
                <a:solidFill>
                  <a:srgbClr val="000000"/>
                </a:solidFill>
              </a:rPr>
              <a:t>Michelson</a:t>
            </a:r>
            <a:r>
              <a:rPr lang="en-US" altLang="en-US" dirty="0" smtClean="0">
                <a:solidFill>
                  <a:srgbClr val="000000"/>
                </a:solidFill>
              </a:rPr>
              <a:t>  Contrast: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measures deviation above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r>
              <a:rPr lang="en-US" altLang="en-US" dirty="0" smtClean="0">
                <a:solidFill>
                  <a:srgbClr val="000000"/>
                </a:solidFill>
              </a:rPr>
              <a:t>and below a mean luminance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smtClean="0">
                <a:solidFill>
                  <a:srgbClr val="000000"/>
                </a:solidFill>
              </a:rPr>
              <a:t>MAX</a:t>
            </a:r>
            <a:r>
              <a:rPr lang="en-US" altLang="en-US" dirty="0" smtClean="0">
                <a:solidFill>
                  <a:srgbClr val="000000"/>
                </a:solidFill>
              </a:rPr>
              <a:t>: max.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err="1" smtClean="0">
                <a:solidFill>
                  <a:srgbClr val="000000"/>
                </a:solidFill>
              </a:rPr>
              <a:t>L</a:t>
            </a:r>
            <a:r>
              <a:rPr lang="en-US" altLang="en-US" baseline="-25000" dirty="0" err="1" smtClean="0">
                <a:solidFill>
                  <a:srgbClr val="000000"/>
                </a:solidFill>
              </a:rPr>
              <a:t>min</a:t>
            </a:r>
            <a:r>
              <a:rPr lang="en-US" altLang="en-US" dirty="0" smtClean="0">
                <a:solidFill>
                  <a:srgbClr val="000000"/>
                </a:solidFill>
              </a:rPr>
              <a:t>: min. luminance in pattern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MC varies bet. 0 and 1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2: Luminous Contrast 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Measure # 3: Contrast Ratio: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it’s recommended to have CR: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3:1 for target: adjacent surrounding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10:1 for target: remote darker area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1:10 for target: remote lighter area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Note, Can you show the mathematical relation between each of these 3 formulae?</a:t>
            </a:r>
            <a:br>
              <a:rPr lang="en-US" altLang="en-US" dirty="0" smtClean="0">
                <a:solidFill>
                  <a:srgbClr val="000000"/>
                </a:solidFill>
              </a:rPr>
            </a:b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581EE-2272-4256-A483-BA3A4B2F57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30726" name="Object 7"/>
          <p:cNvGraphicFramePr>
            <a:graphicFrameLocks noChangeAspect="1"/>
          </p:cNvGraphicFramePr>
          <p:nvPr/>
        </p:nvGraphicFramePr>
        <p:xfrm>
          <a:off x="5854700" y="1431925"/>
          <a:ext cx="314960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0" name="Equation" r:id="rId4" imgW="1624895" imgH="545863" progId="Equation.3">
                  <p:embed/>
                </p:oleObj>
              </mc:Choice>
              <mc:Fallback>
                <p:oleObj name="Equation" r:id="rId4" imgW="1624895" imgH="54586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1431925"/>
                        <a:ext cx="3149600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7" name="Object 3"/>
          <p:cNvGraphicFramePr>
            <a:graphicFrameLocks noChangeAspect="1"/>
          </p:cNvGraphicFramePr>
          <p:nvPr/>
        </p:nvGraphicFramePr>
        <p:xfrm>
          <a:off x="5883275" y="2927350"/>
          <a:ext cx="3032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1" name="Equation" r:id="rId6" imgW="1523339" imgH="545863" progId="Equation.3">
                  <p:embed/>
                </p:oleObj>
              </mc:Choice>
              <mc:Fallback>
                <p:oleObj name="Equation" r:id="rId6" imgW="1523339" imgH="54586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2927350"/>
                        <a:ext cx="30321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79781"/>
              </p:ext>
            </p:extLst>
          </p:nvPr>
        </p:nvGraphicFramePr>
        <p:xfrm>
          <a:off x="6437312" y="5029200"/>
          <a:ext cx="20208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2" name="Equation" r:id="rId8" imgW="1015559" imgH="545863" progId="Equation.3">
                  <p:embed/>
                </p:oleObj>
              </mc:Choice>
              <mc:Fallback>
                <p:oleObj name="Equation" r:id="rId8" imgW="1015559" imgH="54586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312" y="5029200"/>
                        <a:ext cx="20208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smtClean="0">
                <a:solidFill>
                  <a:srgbClr val="000000"/>
                </a:solidFill>
              </a:rPr>
              <a:t>Exposure Time: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Under high illumination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As exposure time </a:t>
            </a:r>
            <a:r>
              <a:rPr lang="en-US" altLang="en-US" smtClean="0"/>
              <a:t>↑ ⇒ </a:t>
            </a:r>
            <a:r>
              <a:rPr lang="en-US" altLang="en-US" smtClean="0">
                <a:solidFill>
                  <a:srgbClr val="000000"/>
                </a:solidFill>
              </a:rPr>
              <a:t>Acuity </a:t>
            </a:r>
            <a:r>
              <a:rPr lang="en-US" altLang="en-US" smtClean="0"/>
              <a:t>↑ for first 100-200 ms.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/>
              <a:t>After that acuity levels off</a:t>
            </a:r>
          </a:p>
          <a:p>
            <a:pPr lvl="2">
              <a:buClr>
                <a:srgbClr val="2DA2BF"/>
              </a:buClr>
              <a:buSzPct val="68000"/>
            </a:pPr>
            <a:endParaRPr lang="en-US" altLang="en-US" smtClean="0"/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3"/>
            </a:pPr>
            <a:r>
              <a:rPr lang="en-US" altLang="en-US" smtClean="0">
                <a:solidFill>
                  <a:srgbClr val="000000"/>
                </a:solidFill>
              </a:rPr>
              <a:t>Target Motion: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Acuity ↓ with motion of: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Target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Observer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or Both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Dynamic visual acuity: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Ability to make visual discriminations under such conditions (e.g. driver looking at objects on sidewalk)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smtClean="0">
                <a:solidFill>
                  <a:srgbClr val="000000"/>
                </a:solidFill>
              </a:rPr>
              <a:t>This acuity rapidly ↓ as rate of motion </a:t>
            </a:r>
            <a:r>
              <a:rPr lang="en-US" altLang="en-US" smtClean="0"/>
              <a:t>↑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F6A03D-F7B2-48C1-BF6C-EE3DB349272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Cont. Factors Affecting Vis. </a:t>
            </a:r>
            <a:r>
              <a:rPr lang="en-US" sz="3300" b="0" dirty="0" err="1" smtClean="0">
                <a:solidFill>
                  <a:schemeClr val="tx1"/>
                </a:solidFill>
              </a:rPr>
              <a:t>Discrimin</a:t>
            </a:r>
            <a:r>
              <a:rPr lang="en-US" sz="3300" b="0" dirty="0" smtClean="0">
                <a:solidFill>
                  <a:schemeClr val="tx1"/>
                </a:solidFill>
              </a:rPr>
              <a:t>.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rgbClr val="000000"/>
                </a:solidFill>
              </a:rPr>
              <a:t>Age: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Visual acuity, contrast sensitivity (ability to </a:t>
            </a:r>
            <a:r>
              <a:rPr lang="en-US" altLang="en-US" dirty="0" smtClean="0"/>
              <a:t>see details at low contrast levels</a:t>
            </a:r>
            <a:r>
              <a:rPr lang="en-US" altLang="en-US" dirty="0" smtClean="0">
                <a:solidFill>
                  <a:srgbClr val="000000"/>
                </a:solidFill>
              </a:rPr>
              <a:t>) </a:t>
            </a:r>
            <a:r>
              <a:rPr lang="en-US" altLang="en-US" dirty="0" smtClean="0"/>
              <a:t>↓ with age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Decline starts at age 40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At age 75: acuity = 20/30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⇒ visual displays for old people must provide: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Large targets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Adequate illumination</a:t>
            </a: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endParaRPr lang="en-US" altLang="en-US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5"/>
            </a:pPr>
            <a:r>
              <a:rPr lang="en-US" altLang="en-US" dirty="0" smtClean="0">
                <a:solidFill>
                  <a:srgbClr val="000000"/>
                </a:solidFill>
              </a:rPr>
              <a:t>Training: 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Besides contacts, glasses, eye surgery, vision can be improved by: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Training to improve focus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Improves Snellen acuity by 14%</a:t>
            </a:r>
          </a:p>
          <a:p>
            <a:pPr lvl="2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Improves contrast sensitivity by 32%</a:t>
            </a:r>
          </a:p>
          <a:p>
            <a:pPr lvl="1">
              <a:buClr>
                <a:srgbClr val="2DA2BF"/>
              </a:buClr>
              <a:buSzPct val="68000"/>
            </a:pPr>
            <a:r>
              <a:rPr lang="en-US" altLang="en-US" dirty="0" smtClean="0">
                <a:solidFill>
                  <a:srgbClr val="000000"/>
                </a:solidFill>
              </a:rPr>
              <a:t>Dynamic visual acuity can be improved with practice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6F3BF2-BCE8-40B1-BDBF-3205C2E4739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  <a:buFont typeface="Wingdings 3" pitchFamily="18" charset="2"/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Most important characteristics: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Visibility</a:t>
            </a:r>
            <a:r>
              <a:rPr lang="en-US" altLang="en-US" sz="2600" dirty="0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quality of the character that makes it separately visible from its surroundings (i.e.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detectability</a:t>
            </a:r>
            <a:r>
              <a:rPr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  <a:buSzPct val="100000"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Legibility</a:t>
            </a:r>
            <a:r>
              <a:rPr lang="en-US" altLang="en-US" sz="2600" dirty="0" smtClean="0">
                <a:solidFill>
                  <a:srgbClr val="000000"/>
                </a:solidFill>
              </a:rPr>
              <a:t>: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attribute that makes a character identifiable from others (i.e.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discriminability</a:t>
            </a:r>
            <a:r>
              <a:rPr lang="en-US" altLang="en-US" sz="1800" dirty="0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800" dirty="0" smtClean="0">
                <a:solidFill>
                  <a:srgbClr val="000000"/>
                </a:solidFill>
              </a:rPr>
              <a:t>depends on stroke width, form of characters, contrast, and illumination</a:t>
            </a:r>
          </a:p>
          <a:p>
            <a:pPr marL="622300" indent="-514350">
              <a:buClr>
                <a:srgbClr val="2DA2BF"/>
              </a:buClr>
              <a:buSzPct val="100000"/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600" b="1" dirty="0" smtClean="0">
                <a:solidFill>
                  <a:srgbClr val="000000"/>
                </a:solidFill>
              </a:rPr>
              <a:t>Readability:</a:t>
            </a:r>
            <a:r>
              <a:rPr lang="en-US" altLang="en-US" sz="2600" dirty="0" smtClean="0">
                <a:solidFill>
                  <a:srgbClr val="000000"/>
                </a:solidFill>
              </a:rPr>
              <a:t> 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900" dirty="0" smtClean="0">
                <a:solidFill>
                  <a:srgbClr val="000000"/>
                </a:solidFill>
              </a:rPr>
              <a:t>ability to recognize information content of material when represented by alphanumeric characters, words, sentences (i.e. </a:t>
            </a:r>
            <a:r>
              <a:rPr lang="en-US" altLang="en-US" sz="1900" b="1" dirty="0" smtClean="0">
                <a:solidFill>
                  <a:srgbClr val="000000"/>
                </a:solidFill>
              </a:rPr>
              <a:t>meaningfulness</a:t>
            </a:r>
            <a:r>
              <a:rPr lang="en-US" altLang="en-US" sz="1900" dirty="0" smtClean="0">
                <a:solidFill>
                  <a:srgbClr val="000000"/>
                </a:solidFill>
              </a:rPr>
              <a:t>)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900" dirty="0" smtClean="0">
                <a:solidFill>
                  <a:srgbClr val="000000"/>
                </a:solidFill>
              </a:rPr>
              <a:t>depends more on spacing between lines and letters, etc. than on specific features of characters</a:t>
            </a:r>
          </a:p>
          <a:p>
            <a:pPr marL="879475" lvl="1" indent="-514350">
              <a:buClr>
                <a:srgbClr val="2DA2BF"/>
              </a:buClr>
            </a:pPr>
            <a:r>
              <a:rPr lang="en-US" altLang="en-US" sz="1900" dirty="0" smtClean="0">
                <a:solidFill>
                  <a:srgbClr val="000000"/>
                </a:solidFill>
              </a:rPr>
              <a:t>Watch this video about legibility </a:t>
            </a:r>
            <a:r>
              <a:rPr lang="en-US" altLang="en-US" sz="1900" dirty="0">
                <a:solidFill>
                  <a:srgbClr val="000000"/>
                </a:solidFill>
              </a:rPr>
              <a:t>and readability: </a:t>
            </a:r>
            <a:r>
              <a:rPr lang="en-US" altLang="en-US" sz="19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altLang="en-US" sz="1900" dirty="0" smtClean="0">
                <a:solidFill>
                  <a:srgbClr val="000000"/>
                </a:solidFill>
                <a:hlinkClick r:id="rId3"/>
              </a:rPr>
              <a:t>youtu.be/74sZJ4b0_Lc</a:t>
            </a:r>
            <a:endParaRPr lang="en-US" altLang="en-US" sz="19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D2496-5EAB-4DE6-9D80-D7ECF6FB598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Alphanumeric Displays: Typography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48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/>
          </a:bodyPr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b="1" dirty="0" smtClean="0">
                <a:solidFill>
                  <a:schemeClr val="tx1"/>
                </a:solidFill>
              </a:rPr>
              <a:t>Typography</a:t>
            </a:r>
            <a:r>
              <a:rPr lang="en-US" altLang="en-US" dirty="0" smtClean="0">
                <a:solidFill>
                  <a:schemeClr val="tx1"/>
                </a:solidFill>
              </a:rPr>
              <a:t>:</a:t>
            </a:r>
            <a:endParaRPr lang="en-US" altLang="en-US" dirty="0">
              <a:solidFill>
                <a:schemeClr val="tx1"/>
              </a:solidFill>
            </a:endParaRPr>
          </a:p>
          <a:p>
            <a:pPr marL="1022350" lvl="1" indent="-514350">
              <a:buClr>
                <a:srgbClr val="2DA2BF"/>
              </a:buClr>
              <a:buSzPct val="100000"/>
            </a:pPr>
            <a:r>
              <a:rPr lang="en-US" altLang="en-US" sz="2000" dirty="0" smtClean="0">
                <a:solidFill>
                  <a:schemeClr val="tx1"/>
                </a:solidFill>
              </a:rPr>
              <a:t>various features of alphanumeric displays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dirty="0" smtClean="0">
                <a:solidFill>
                  <a:schemeClr val="tx1"/>
                </a:solidFill>
              </a:rPr>
              <a:t>Circumstances when it is important to use preferred forms of typography: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dirty="0" smtClean="0">
                <a:solidFill>
                  <a:schemeClr val="tx1"/>
                </a:solidFill>
              </a:rPr>
              <a:t>Viewing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conditions</a:t>
            </a:r>
            <a:r>
              <a:rPr lang="en-US" altLang="en-US" sz="2000" dirty="0" smtClean="0">
                <a:solidFill>
                  <a:schemeClr val="tx1"/>
                </a:solidFill>
              </a:rPr>
              <a:t> are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unfavorable</a:t>
            </a:r>
            <a:r>
              <a:rPr lang="en-US" altLang="en-US" sz="2000" dirty="0" smtClean="0">
                <a:solidFill>
                  <a:schemeClr val="tx1"/>
                </a:solidFill>
              </a:rPr>
              <a:t/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>(e.g. low illumination, limited viewing time)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b="1" dirty="0" smtClean="0">
                <a:solidFill>
                  <a:schemeClr val="tx1"/>
                </a:solidFill>
              </a:rPr>
              <a:t>Information </a:t>
            </a:r>
            <a:r>
              <a:rPr lang="en-US" altLang="en-US" sz="2000" dirty="0" smtClean="0">
                <a:solidFill>
                  <a:schemeClr val="tx1"/>
                </a:solidFill>
              </a:rPr>
              <a:t>is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important</a:t>
            </a:r>
            <a:r>
              <a:rPr lang="en-US" altLang="en-US" sz="2000" dirty="0" smtClean="0">
                <a:solidFill>
                  <a:schemeClr val="tx1"/>
                </a:solidFill>
              </a:rPr>
              <a:t>/critical</a:t>
            </a:r>
            <a:br>
              <a:rPr lang="en-US" altLang="en-US" sz="2000" dirty="0" smtClean="0">
                <a:solidFill>
                  <a:schemeClr val="tx1"/>
                </a:solidFill>
              </a:rPr>
            </a:br>
            <a:r>
              <a:rPr lang="en-US" altLang="en-US" sz="2000" dirty="0" smtClean="0">
                <a:solidFill>
                  <a:schemeClr val="tx1"/>
                </a:solidFill>
              </a:rPr>
              <a:t>(e.g. emergency labels, important instructions)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b="1" dirty="0" smtClean="0">
                <a:solidFill>
                  <a:schemeClr val="tx1"/>
                </a:solidFill>
              </a:rPr>
              <a:t>Viewing</a:t>
            </a:r>
            <a:r>
              <a:rPr lang="en-US" altLang="en-US" sz="2000" dirty="0" smtClean="0">
                <a:solidFill>
                  <a:schemeClr val="tx1"/>
                </a:solidFill>
              </a:rPr>
              <a:t> occurs at a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000" dirty="0" smtClean="0">
                <a:solidFill>
                  <a:schemeClr val="tx1"/>
                </a:solidFill>
              </a:rPr>
              <a:t>Displays for </a:t>
            </a:r>
            <a:r>
              <a:rPr lang="en-US" altLang="en-US" sz="2000" b="1" dirty="0" smtClean="0">
                <a:solidFill>
                  <a:schemeClr val="tx1"/>
                </a:solidFill>
              </a:rPr>
              <a:t>low vision</a:t>
            </a:r>
            <a:r>
              <a:rPr lang="en-US" altLang="en-US" sz="2000" dirty="0" smtClean="0">
                <a:solidFill>
                  <a:schemeClr val="tx1"/>
                </a:solidFill>
              </a:rPr>
              <a:t> people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dirty="0" smtClean="0">
                <a:solidFill>
                  <a:schemeClr val="tx1"/>
                </a:solidFill>
              </a:rPr>
              <a:t>Note, above forms must still satisfy all conditions mentioned in last slide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dirty="0" smtClean="0">
                <a:solidFill>
                  <a:schemeClr val="tx1"/>
                </a:solidFill>
              </a:rPr>
              <a:t>When faced with ≥ 1 of these conditions, typography features must be considered: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4B1-2850-4D03-A0AD-4C19C14A48E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Typography Features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+mj-lt"/>
              <a:buAutoNum type="alphaUcPeriod"/>
              <a:defRPr/>
            </a:pPr>
            <a:r>
              <a:rPr lang="en-US" dirty="0" smtClean="0">
                <a:solidFill>
                  <a:schemeClr val="tx1"/>
                </a:solidFill>
              </a:rPr>
              <a:t>Hardcopy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Stroke Width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Width-height Ratio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Styles of Type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Size of Characters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at Reading Distance</a:t>
            </a:r>
          </a:p>
          <a:p>
            <a:pPr marL="1116013" lvl="2" indent="-514350">
              <a:buClr>
                <a:srgbClr val="2DA2BF"/>
              </a:buClr>
              <a:buFont typeface="Lucida Sans Unicode" pitchFamily="34" charset="0"/>
              <a:buAutoNum type="alphaLcParenR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at a Distance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Layout of Characters</a:t>
            </a:r>
          </a:p>
          <a:p>
            <a:pPr marL="877888" lvl="1" indent="-514350">
              <a:buClr>
                <a:srgbClr val="2DA2BF"/>
              </a:buClr>
              <a:buFont typeface="Lucida Sans Unicode" pitchFamily="34" charset="0"/>
              <a:buAutoNum type="arabicPeriod"/>
              <a:defRPr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100000"/>
              <a:buFont typeface="+mj-lt"/>
              <a:buAutoNum type="alphaUcPeriod" startAt="2"/>
              <a:defRPr/>
            </a:pPr>
            <a:r>
              <a:rPr lang="en-US" sz="2700" dirty="0" smtClean="0">
                <a:solidFill>
                  <a:schemeClr val="tx1"/>
                </a:solidFill>
                <a:ea typeface="+mn-ea"/>
                <a:cs typeface="+mn-cs"/>
              </a:rPr>
              <a:t>VDT Screens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+mj-lt"/>
              <a:buAutoNum type="arabicPeriod" startAt="6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Illuminated Alphanumeric Characters</a:t>
            </a:r>
          </a:p>
          <a:p>
            <a:pPr marL="877888" lvl="1" indent="-514350">
              <a:buClr>
                <a:srgbClr val="2DA2BF"/>
              </a:buClr>
              <a:buSzPct val="100000"/>
              <a:buFont typeface="Lucida Sans Unicode" pitchFamily="34" charset="0"/>
              <a:buAutoNum type="arabicPeriod" startAt="6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Character Distance and Size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D1099-B4C2-45C4-B04C-62BEA9E84B1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Stroke-Width-to-height-ratio ≡ </a:t>
            </a:r>
            <a:r>
              <a:rPr lang="en-GB" altLang="en-US" sz="2800" dirty="0" smtClean="0">
                <a:solidFill>
                  <a:schemeClr val="tx1"/>
                </a:solidFill>
              </a:rPr>
              <a:t>ratio of the thickness of the stroke (s) to the height (h) of the letter/number</a:t>
            </a:r>
            <a:br>
              <a:rPr lang="en-GB" altLang="en-US" sz="2800" dirty="0" smtClean="0">
                <a:solidFill>
                  <a:schemeClr val="tx1"/>
                </a:solidFill>
              </a:rPr>
            </a:br>
            <a:r>
              <a:rPr lang="en-GB" altLang="en-US" sz="2800" dirty="0" smtClean="0">
                <a:solidFill>
                  <a:schemeClr val="tx1"/>
                </a:solidFill>
              </a:rPr>
              <a:t>(</a:t>
            </a:r>
            <a:r>
              <a:rPr lang="en-GB" altLang="en-US" sz="2800" b="1" dirty="0" smtClean="0">
                <a:solidFill>
                  <a:schemeClr val="tx1"/>
                </a:solidFill>
              </a:rPr>
              <a:t>stroke ratio</a:t>
            </a:r>
            <a:r>
              <a:rPr lang="en-GB" altLang="en-US" sz="2800" dirty="0" smtClean="0">
                <a:solidFill>
                  <a:schemeClr val="tx1"/>
                </a:solidFill>
              </a:rPr>
              <a:t> for short)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US" altLang="en-US" sz="2800" dirty="0" smtClean="0">
                <a:solidFill>
                  <a:schemeClr val="tx1"/>
                </a:solidFill>
              </a:rPr>
              <a:t>Example (right):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Stroke width-to-height:1:5 = 0.2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Note, width-to-height: 3:5 = 0.6</a:t>
            </a:r>
          </a:p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800" dirty="0" smtClean="0">
                <a:solidFill>
                  <a:schemeClr val="tx1"/>
                </a:solidFill>
              </a:rPr>
              <a:t>Stroke Width is affected by: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Background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black on white or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white on black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Illumination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3EB39-E573-43D4-B555-49D52D94900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1828800"/>
            <a:ext cx="27511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b="1" dirty="0" smtClean="0">
                <a:solidFill>
                  <a:schemeClr val="tx1"/>
                </a:solidFill>
              </a:rPr>
              <a:t>Irradiation: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causes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white</a:t>
            </a:r>
            <a:r>
              <a:rPr lang="en-GB" altLang="en-US" sz="2400" dirty="0" smtClean="0">
                <a:solidFill>
                  <a:schemeClr val="tx1"/>
                </a:solidFill>
              </a:rPr>
              <a:t> features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on</a:t>
            </a:r>
            <a:r>
              <a:rPr lang="en-GB" altLang="en-US" sz="2400" dirty="0" smtClean="0">
                <a:solidFill>
                  <a:schemeClr val="tx1"/>
                </a:solidFill>
              </a:rPr>
              <a:t> a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black</a:t>
            </a:r>
            <a:r>
              <a:rPr lang="en-GB" altLang="en-US" sz="2400" dirty="0" smtClean="0">
                <a:solidFill>
                  <a:schemeClr val="tx1"/>
                </a:solidFill>
              </a:rPr>
              <a:t> background to appear to ‘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spread</a:t>
            </a:r>
            <a:r>
              <a:rPr lang="en-GB" altLang="en-US" sz="2400" dirty="0" smtClean="0">
                <a:solidFill>
                  <a:schemeClr val="tx1"/>
                </a:solidFill>
              </a:rPr>
              <a:t>’ into adjacent dark areas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But reverse (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black on white</a:t>
            </a:r>
            <a:r>
              <a:rPr lang="en-GB" altLang="en-US" sz="2400" dirty="0" smtClean="0">
                <a:solidFill>
                  <a:schemeClr val="tx1"/>
                </a:solidFill>
              </a:rPr>
              <a:t>) isn’t true (no spread)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Thus, </a:t>
            </a:r>
            <a:r>
              <a:rPr lang="en-GB" altLang="en-US" sz="2200" dirty="0" smtClean="0">
                <a:solidFill>
                  <a:schemeClr val="tx1"/>
                </a:solidFill>
              </a:rPr>
              <a:t>black-on-white letters should be thicker i.e. lower ratios than white-on-black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With good illumination, stroke width ratios: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Black on white: 1:6 to 1:8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White on black: 1:8 to 1:10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With reduced illumination: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Thick letters become more readable (both types above)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Letters should be: </a:t>
            </a:r>
            <a:r>
              <a:rPr lang="en-GB" altLang="en-US" sz="1800" dirty="0" smtClean="0">
                <a:solidFill>
                  <a:schemeClr val="tx1"/>
                </a:solidFill>
              </a:rPr>
              <a:t>boldface with low stroke ratios (e.g.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For highly luminous letters, ratios: 1:12 to 1:20.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For black letters on a very highly luminous background, very thick strokes are needed</a:t>
            </a: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A631-DE24-4248-A4FA-25D342FAF8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1. </a:t>
            </a:r>
            <a:r>
              <a:rPr lang="en-US" sz="3300" dirty="0" smtClean="0">
                <a:solidFill>
                  <a:srgbClr val="000000"/>
                </a:solidFill>
              </a:rPr>
              <a:t>Stroke Width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5826C-EA28-42EC-9950-579A153AED2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971550"/>
            <a:ext cx="90582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Lesson Overview: Vision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Alphanumeric Displays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Characteristics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Typography Features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Hardcopy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Visual Display Terminals (VDT)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Graphic Representations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Symbols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Codes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E36C7-FE8A-41B7-91FB-59922B62E1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ratio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Width-to-height (AKA width-height ratio):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Relationship between width and height of alphanumeric character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Expressed as ratio (e.g. 3:5 = 0.6;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back 3 slides</a:t>
            </a:r>
            <a:r>
              <a:rPr lang="en-GB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e.g. </a:t>
            </a:r>
            <a:r>
              <a:rPr lang="en-GB" altLang="en-US" sz="3200" b="1" dirty="0" smtClean="0">
                <a:solidFill>
                  <a:schemeClr val="tx1"/>
                </a:solidFill>
              </a:rPr>
              <a:t>B</a:t>
            </a:r>
            <a:r>
              <a:rPr lang="en-GB" altLang="en-US" sz="2400" dirty="0" smtClean="0">
                <a:solidFill>
                  <a:schemeClr val="tx1"/>
                </a:solidFill>
              </a:rPr>
              <a:t>: width-height ratio = 3:5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3 vertical strokes (or layers)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5 horizontal strokes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Most letters can be expressed with ratio 3:5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err="1" smtClean="0">
                <a:solidFill>
                  <a:schemeClr val="tx1"/>
                </a:solidFill>
              </a:rPr>
              <a:t>Heglin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Disagrees with fixed ratios for letters: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For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O</a:t>
            </a:r>
            <a:r>
              <a:rPr lang="en-GB" altLang="en-US" sz="2200" dirty="0" smtClean="0">
                <a:solidFill>
                  <a:schemeClr val="tx1"/>
                </a:solidFill>
              </a:rPr>
              <a:t>: perfect circle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For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A</a:t>
            </a:r>
            <a:r>
              <a:rPr lang="en-GB" altLang="en-US" sz="2200" dirty="0" smtClean="0">
                <a:solidFill>
                  <a:schemeClr val="tx1"/>
                </a:solidFill>
              </a:rPr>
              <a:t> and </a:t>
            </a:r>
            <a:r>
              <a:rPr lang="en-GB" altLang="en-US" sz="3400" b="1" dirty="0" smtClean="0">
                <a:solidFill>
                  <a:schemeClr val="tx1"/>
                </a:solidFill>
              </a:rPr>
              <a:t>V</a:t>
            </a:r>
            <a:r>
              <a:rPr lang="en-GB" altLang="en-US" sz="2200" dirty="0" smtClean="0">
                <a:solidFill>
                  <a:schemeClr val="tx1"/>
                </a:solidFill>
              </a:rPr>
              <a:t>: equilateral triangles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65E245-E656-4830-9C0C-DCA2EB37AC8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202113"/>
            <a:ext cx="203993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2. </a:t>
            </a:r>
            <a:r>
              <a:rPr lang="en-US" sz="3300" dirty="0" smtClean="0">
                <a:solidFill>
                  <a:srgbClr val="000000"/>
                </a:solidFill>
              </a:rPr>
              <a:t>Width-height</a:t>
            </a:r>
            <a:r>
              <a:rPr lang="en-US" sz="3300" b="0" dirty="0" smtClean="0">
                <a:solidFill>
                  <a:srgbClr val="000000"/>
                </a:solidFill>
              </a:rPr>
              <a:t> Cont.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Cont. width-height ratio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3:5 satisfactory for most purposes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wider letters: appropriate certain circumstances: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engraved legends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such cases 1:1 ratios are more appropriate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Below: letters: 1:1 (except?); numbers: 3:5 (except?)</a:t>
            </a: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ACD03-59C5-4946-B4A7-8195ECF43AB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09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960" y="3429000"/>
            <a:ext cx="667712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3. </a:t>
            </a:r>
            <a:r>
              <a:rPr lang="en-US" sz="3300" dirty="0" smtClean="0">
                <a:solidFill>
                  <a:srgbClr val="000000"/>
                </a:solidFill>
              </a:rPr>
              <a:t>Styles of Type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Styles (AKA typefaces, fonts of type)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&gt; 30,000 exist! </a:t>
            </a:r>
          </a:p>
          <a:p>
            <a:pPr marL="877888" lvl="1" indent="-514350">
              <a:buClr>
                <a:srgbClr val="2DA2BF"/>
              </a:buClr>
              <a:buSzPct val="100000"/>
              <a:defRPr/>
            </a:pPr>
            <a:r>
              <a:rPr lang="en-GB" sz="2000" dirty="0" smtClean="0">
                <a:solidFill>
                  <a:schemeClr val="tx1"/>
                </a:solidFill>
              </a:rPr>
              <a:t>4 major classes (each including many types)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most common class;</a:t>
            </a:r>
            <a:b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letters have serifs (little flourishes, embellishments)</a:t>
            </a:r>
            <a:endParaRPr lang="en-GB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400" b="1" dirty="0" smtClean="0">
                <a:solidFill>
                  <a:schemeClr val="tx1"/>
                </a:solidFill>
                <a:latin typeface="SansSerif" pitchFamily="2" charset="2"/>
              </a:rPr>
              <a:t>Sans serif </a:t>
            </a:r>
            <a:r>
              <a:rPr lang="en-GB" sz="2400" dirty="0" smtClean="0">
                <a:solidFill>
                  <a:schemeClr val="tx1"/>
                </a:solidFill>
                <a:latin typeface="SansSerif" pitchFamily="2" charset="2"/>
              </a:rPr>
              <a:t>(AKA Gothic): uniform stroke width;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200" dirty="0" smtClean="0">
                <a:solidFill>
                  <a:schemeClr val="tx1"/>
                </a:solidFill>
                <a:latin typeface="Script MT Bold" pitchFamily="66" charset="0"/>
              </a:rPr>
              <a:t>Script: simulate modern handwriting. (</a:t>
            </a:r>
            <a:r>
              <a:rPr lang="en-GB" sz="2200" dirty="0" err="1" smtClean="0">
                <a:solidFill>
                  <a:schemeClr val="tx1"/>
                </a:solidFill>
                <a:latin typeface="Script MT Bold" pitchFamily="66" charset="0"/>
              </a:rPr>
              <a:t>eg</a:t>
            </a:r>
            <a:r>
              <a:rPr lang="en-GB" sz="2200" dirty="0" smtClean="0">
                <a:solidFill>
                  <a:schemeClr val="tx1"/>
                </a:solidFill>
                <a:latin typeface="Script MT Bold" pitchFamily="66" charset="0"/>
              </a:rPr>
              <a:t> wedding cards)</a:t>
            </a:r>
          </a:p>
          <a:p>
            <a:pPr marL="1614488" lvl="1" indent="-711200" eaLnBrk="1" hangingPunct="1">
              <a:buFontTx/>
              <a:buAutoNum type="romanUcPeriod"/>
              <a:defRPr/>
            </a:pPr>
            <a:r>
              <a:rPr lang="en-GB" sz="2800" b="1" dirty="0" smtClean="0">
                <a:solidFill>
                  <a:schemeClr val="tx1"/>
                </a:solidFill>
                <a:latin typeface="French Script MT" pitchFamily="66" charset="0"/>
              </a:rPr>
              <a:t>Block Letter</a:t>
            </a:r>
            <a:r>
              <a:rPr lang="en-GB" sz="2200" dirty="0" smtClean="0">
                <a:solidFill>
                  <a:schemeClr val="tx1"/>
                </a:solidFill>
                <a:latin typeface="French Script MT" pitchFamily="66" charset="0"/>
              </a:rPr>
              <a:t>: </a:t>
            </a:r>
            <a:r>
              <a:rPr lang="en-GB" sz="2000" dirty="0" smtClean="0">
                <a:solidFill>
                  <a:schemeClr val="tx1"/>
                </a:solidFill>
                <a:ea typeface="+mn-ea"/>
                <a:cs typeface="+mn-cs"/>
              </a:rPr>
              <a:t>resembles German manuscript handwriting used in the fifteenth century (above)</a:t>
            </a:r>
            <a:endParaRPr lang="en-GB" sz="24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Roman: most used styles for conventional text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i="1" dirty="0" smtClean="0">
                <a:solidFill>
                  <a:schemeClr val="tx1"/>
                </a:solidFill>
              </a:rPr>
              <a:t>Italics: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i="1" dirty="0" smtClean="0">
                <a:solidFill>
                  <a:schemeClr val="tx1"/>
                </a:solidFill>
              </a:rPr>
              <a:t>emphasis, titles, names, special words, etc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Boldface: headings, labels, special emphasis, legibility in poor reading conditions</a:t>
            </a:r>
          </a:p>
          <a:p>
            <a:pPr marL="622300" indent="-514350">
              <a:buClr>
                <a:srgbClr val="2DA2BF"/>
              </a:buClr>
              <a:buSzPct val="100000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Last slide: style used for military (non-standard)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FA886-F882-4E9B-9182-EC607A2984D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6200"/>
            <a:ext cx="15906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19375"/>
            <a:ext cx="7162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Character </a:t>
            </a:r>
            <a:r>
              <a:rPr lang="en-US" sz="3300" dirty="0" smtClean="0">
                <a:solidFill>
                  <a:srgbClr val="000000"/>
                </a:solidFill>
              </a:rPr>
              <a:t>Size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301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</a:pPr>
            <a:r>
              <a:rPr lang="en-GB" altLang="en-US" sz="2400" b="1" dirty="0" smtClean="0">
                <a:solidFill>
                  <a:schemeClr val="tx1"/>
                </a:solidFill>
              </a:rPr>
              <a:t>Points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used to measure size of type in printing business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1 point (</a:t>
            </a:r>
            <a:r>
              <a:rPr lang="en-GB" altLang="en-US" sz="2000" dirty="0" err="1" smtClean="0">
                <a:solidFill>
                  <a:schemeClr val="tx1"/>
                </a:solidFill>
              </a:rPr>
              <a:t>pt</a:t>
            </a:r>
            <a:r>
              <a:rPr lang="en-GB" altLang="en-US" sz="2000" dirty="0" smtClean="0">
                <a:solidFill>
                  <a:schemeClr val="tx1"/>
                </a:solidFill>
              </a:rPr>
              <a:t>) = 1/72 in. (0.35 mm)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this is the height of the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slug</a:t>
            </a:r>
            <a:r>
              <a:rPr lang="en-GB" altLang="en-US" sz="2000" dirty="0" smtClean="0">
                <a:solidFill>
                  <a:schemeClr val="tx1"/>
                </a:solidFill>
              </a:rPr>
              <a:t> on which the type is set, e.g.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tail of the letter “q” (called </a:t>
            </a:r>
            <a:r>
              <a:rPr lang="en-GB" altLang="en-US" sz="1800" i="1" dirty="0" smtClean="0">
                <a:solidFill>
                  <a:schemeClr val="tx1"/>
                </a:solidFill>
              </a:rPr>
              <a:t>descender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top of letter “h” (called </a:t>
            </a:r>
            <a:r>
              <a:rPr lang="en-GB" altLang="en-US" sz="1800" i="1" dirty="0" smtClean="0">
                <a:solidFill>
                  <a:schemeClr val="tx1"/>
                </a:solidFill>
              </a:rPr>
              <a:t>ascender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space between lines of text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Capital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Better approximation to letter size: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dirty="0" smtClean="0">
                <a:solidFill>
                  <a:schemeClr val="tx1"/>
                </a:solidFill>
              </a:rPr>
              <a:t>1 </a:t>
            </a:r>
            <a:r>
              <a:rPr lang="en-GB" altLang="en-US" sz="1800" b="1" dirty="0" err="1" smtClean="0">
                <a:solidFill>
                  <a:schemeClr val="tx1"/>
                </a:solidFill>
              </a:rPr>
              <a:t>pt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= 1/100 in.</a:t>
            </a:r>
            <a:r>
              <a:rPr lang="en-GB" altLang="en-US" sz="1800" dirty="0" smtClean="0">
                <a:solidFill>
                  <a:schemeClr val="tx1"/>
                </a:solidFill>
              </a:rPr>
              <a:t> (0.25 mm)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e.g. letter size, with slug size, heights of cap. letters (in.):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400" dirty="0" smtClean="0">
                <a:solidFill>
                  <a:schemeClr val="tx1"/>
                </a:solidFill>
              </a:rPr>
              <a:t>This line is  set in 4-pt type (slug = 0.055; letters = 0.04).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600" dirty="0" smtClean="0">
                <a:solidFill>
                  <a:schemeClr val="tx1"/>
                </a:solidFill>
              </a:rPr>
              <a:t>This line is  set in 6-pt type (slug = 0.084; letters = 0.06).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800" dirty="0" smtClean="0">
                <a:solidFill>
                  <a:schemeClr val="tx1"/>
                </a:solidFill>
              </a:rPr>
              <a:t>This line is  set in 8-pt type (slug = 0.111; letters = 0.08).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900" dirty="0" smtClean="0">
                <a:solidFill>
                  <a:schemeClr val="tx1"/>
                </a:solidFill>
              </a:rPr>
              <a:t>This line is  set in 9-pt type (slug = 0.125; letters = 0.09).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000" dirty="0" smtClean="0">
                <a:solidFill>
                  <a:schemeClr val="tx1"/>
                </a:solidFill>
              </a:rPr>
              <a:t>This line is  set in 10-pt type (slug = 0.139; letters = 0.10).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100" dirty="0" smtClean="0">
                <a:solidFill>
                  <a:schemeClr val="tx1"/>
                </a:solidFill>
              </a:rPr>
              <a:t>This line is  set in 11-pt type (slug = 0.153; letters = 0.11).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200" dirty="0" smtClean="0">
                <a:solidFill>
                  <a:schemeClr val="tx1"/>
                </a:solidFill>
              </a:rPr>
              <a:t>This line is  set in 12-pt type (slug = 0.167; letters = 0.12).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1F5746-3C47-4F47-B52D-3CF2F987F9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/>
            </a:pPr>
            <a:r>
              <a:rPr lang="en-GB" altLang="en-US" sz="2400" b="1" dirty="0" smtClean="0">
                <a:solidFill>
                  <a:schemeClr val="tx1"/>
                </a:solidFill>
              </a:rPr>
              <a:t>For Close-Up Reading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Normal reading distance (e.g. book)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12-16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14 in. (35.5 cm): nominal reading 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Type size in most printed material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from 7 to 14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pt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most common about 9 to 11 </a:t>
            </a:r>
            <a:r>
              <a:rPr lang="en-GB" altLang="en-US" sz="1800" dirty="0" err="1" smtClean="0">
                <a:solidFill>
                  <a:schemeClr val="tx1"/>
                </a:solidFill>
              </a:rPr>
              <a:t>pt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i.e. letters = 0.09 – 0.11 in. (2.3-2.8 mm; VA = 22-27 min??)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Character heights should be increased: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poor illumination</a:t>
            </a:r>
            <a:br>
              <a:rPr lang="en-GB" altLang="en-US" sz="1800" dirty="0" smtClean="0">
                <a:solidFill>
                  <a:schemeClr val="tx1"/>
                </a:solidFill>
              </a:rPr>
            </a:br>
            <a:r>
              <a:rPr lang="en-GB" altLang="en-US" sz="1800" dirty="0" smtClean="0">
                <a:solidFill>
                  <a:schemeClr val="tx1"/>
                </a:solidFill>
              </a:rPr>
              <a:t>(see table)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1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BA388E-D792-47E8-903E-BC79F21EE9F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78" y="3962400"/>
            <a:ext cx="5153921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4. </a:t>
            </a:r>
            <a:r>
              <a:rPr lang="en-US" sz="3300" dirty="0" smtClean="0">
                <a:solidFill>
                  <a:srgbClr val="000000"/>
                </a:solidFill>
              </a:rPr>
              <a:t>Size </a:t>
            </a:r>
            <a:r>
              <a:rPr lang="en-US" sz="3300" b="0" dirty="0" smtClean="0">
                <a:solidFill>
                  <a:srgbClr val="000000"/>
                </a:solidFill>
              </a:rPr>
              <a:t>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506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  <a:buSzPct val="100000"/>
              <a:buFont typeface="Lucida Sans Unicode" pitchFamily="34" charset="0"/>
              <a:buAutoNum type="alphaLcParenR" startAt="2"/>
            </a:pPr>
            <a:r>
              <a:rPr lang="en-GB" altLang="en-US" sz="2400" b="1" dirty="0" smtClean="0">
                <a:solidFill>
                  <a:schemeClr val="tx1"/>
                </a:solidFill>
              </a:rPr>
              <a:t>For Distance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Readability and legibility of alphanumeric characters are equal at various distances, provided that: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As viewing distance ↑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Characters size ↑ (and vice versa) ⇒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dirty="0" smtClean="0">
                <a:solidFill>
                  <a:schemeClr val="tx1"/>
                </a:solidFill>
              </a:rPr>
              <a:t>VA (visual angle) subtended at the eye stays the same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Formula: letter height as function of distance and Snellen visual acuity:</a:t>
            </a:r>
            <a:endParaRPr lang="en-GB" altLang="en-US" sz="16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800" b="1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= 1.45 * 10</a:t>
            </a:r>
            <a:r>
              <a:rPr lang="en-GB" altLang="en-US" sz="1800" b="1" baseline="30000" dirty="0" smtClean="0">
                <a:solidFill>
                  <a:schemeClr val="tx1"/>
                </a:solidFill>
              </a:rPr>
              <a:t>-5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*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* 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1800" b="1" i="1" dirty="0" smtClean="0">
                <a:solidFill>
                  <a:schemeClr val="tx1"/>
                </a:solidFill>
              </a:rPr>
              <a:t>H</a:t>
            </a:r>
            <a:r>
              <a:rPr lang="en-GB" altLang="en-US" sz="1800" b="1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 = </a:t>
            </a:r>
            <a:r>
              <a:rPr lang="en-GB" altLang="en-US" sz="1800" b="1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800" b="1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/</a:t>
            </a:r>
            <a:r>
              <a:rPr lang="en-GB" altLang="en-US" sz="1800" b="1" i="1" dirty="0" smtClean="0">
                <a:solidFill>
                  <a:schemeClr val="tx1"/>
                </a:solidFill>
              </a:rPr>
              <a:t>R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60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d</a:t>
            </a:r>
            <a:r>
              <a:rPr lang="en-GB" altLang="en-US" sz="1600" dirty="0" smtClean="0">
                <a:solidFill>
                  <a:schemeClr val="tx1"/>
                </a:solidFill>
              </a:rPr>
              <a:t>,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H</a:t>
            </a:r>
            <a:r>
              <a:rPr lang="en-GB" altLang="en-US" sz="1600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600" dirty="0" smtClean="0">
                <a:solidFill>
                  <a:schemeClr val="tx1"/>
                </a:solidFill>
              </a:rPr>
              <a:t> must be in same units (mm, in.)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err="1" smtClean="0">
                <a:solidFill>
                  <a:schemeClr val="tx1"/>
                </a:solidFill>
              </a:rPr>
              <a:t>W</a:t>
            </a:r>
            <a:r>
              <a:rPr lang="en-GB" altLang="en-US" sz="1600" i="1" baseline="-25000" dirty="0" err="1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: stroke width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: denom. of Snellen visual acuity (e.g. acuity = 20/40 ⇒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S</a:t>
            </a:r>
            <a:r>
              <a:rPr lang="en-GB" altLang="en-US" sz="1600" dirty="0" smtClean="0">
                <a:solidFill>
                  <a:schemeClr val="tx1"/>
                </a:solidFill>
              </a:rPr>
              <a:t> = 40)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dirty="0" smtClean="0">
                <a:solidFill>
                  <a:schemeClr val="tx1"/>
                </a:solidFill>
              </a:rPr>
              <a:t>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d</a:t>
            </a:r>
            <a:r>
              <a:rPr lang="en-GB" altLang="en-US" sz="1600" dirty="0" smtClean="0">
                <a:solidFill>
                  <a:schemeClr val="tx1"/>
                </a:solidFill>
              </a:rPr>
              <a:t>: reading distance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H</a:t>
            </a:r>
            <a:r>
              <a:rPr lang="en-GB" altLang="en-US" sz="1600" i="1" baseline="-25000" dirty="0" smtClean="0">
                <a:solidFill>
                  <a:schemeClr val="tx1"/>
                </a:solidFill>
              </a:rPr>
              <a:t>L</a:t>
            </a:r>
            <a:r>
              <a:rPr lang="en-GB" altLang="en-US" sz="1600" dirty="0" smtClean="0">
                <a:solidFill>
                  <a:schemeClr val="tx1"/>
                </a:solidFill>
              </a:rPr>
              <a:t>: letter height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1600" i="1" dirty="0" smtClean="0">
                <a:solidFill>
                  <a:schemeClr val="tx1"/>
                </a:solidFill>
              </a:rPr>
              <a:t>R</a:t>
            </a:r>
            <a:r>
              <a:rPr lang="en-GB" altLang="en-US" sz="1600" dirty="0" smtClean="0">
                <a:solidFill>
                  <a:schemeClr val="tx1"/>
                </a:solidFill>
              </a:rPr>
              <a:t>: stroke width-to-height ratio of font (e.g. </a:t>
            </a:r>
            <a:r>
              <a:rPr lang="en-GB" altLang="en-US" sz="1600" i="1" dirty="0" smtClean="0">
                <a:solidFill>
                  <a:schemeClr val="tx1"/>
                </a:solidFill>
              </a:rPr>
              <a:t>R</a:t>
            </a:r>
            <a:r>
              <a:rPr lang="en-GB" altLang="en-US" sz="1600" dirty="0" smtClean="0">
                <a:solidFill>
                  <a:schemeClr val="tx1"/>
                </a:solidFill>
              </a:rPr>
              <a:t> = 0.20 for ratio: 1:5)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For low illumination, low contrast ⇒ use large letters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Design signs for people with at best: Snellen acuity:20/40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92714-BC6C-4149-901D-74ECA6183B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5. </a:t>
            </a:r>
            <a:r>
              <a:rPr lang="en-US" sz="3300" dirty="0" smtClean="0">
                <a:solidFill>
                  <a:srgbClr val="000000"/>
                </a:solidFill>
              </a:rPr>
              <a:t>Layout of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608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Previous discussion: design of characters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Layout of characters can influence reading: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err="1" smtClean="0">
                <a:solidFill>
                  <a:schemeClr val="tx1"/>
                </a:solidFill>
              </a:rPr>
              <a:t>Interletter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 Spacing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i.e. how “tight” are letters packed (i.e. density)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High</a:t>
            </a:r>
            <a:r>
              <a:rPr lang="en-GB" altLang="en-US" sz="2200" dirty="0" smtClean="0">
                <a:solidFill>
                  <a:schemeClr val="tx1"/>
                </a:solidFill>
              </a:rPr>
              <a:t>-density letters: read 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faster</a:t>
            </a:r>
            <a:r>
              <a:rPr lang="en-GB" altLang="en-US" sz="2200" dirty="0" smtClean="0">
                <a:solidFill>
                  <a:schemeClr val="tx1"/>
                </a:solidFill>
              </a:rPr>
              <a:t> than 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low</a:t>
            </a:r>
            <a:r>
              <a:rPr lang="en-GB" altLang="en-US" sz="2200" dirty="0" smtClean="0">
                <a:solidFill>
                  <a:schemeClr val="tx1"/>
                </a:solidFill>
              </a:rPr>
              <a:t> density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Reason: more characters viewable in quality visual field (i.e. fovea) at each fixation (see figure below)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Interline Spacing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More spacing ⇒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↑ text clarity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Less spacing ⇒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eye strain,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headache</a:t>
            </a:r>
          </a:p>
          <a:p>
            <a:pPr marL="1116013" lvl="2" indent="-514350">
              <a:buClr>
                <a:srgbClr val="2DA2BF"/>
              </a:buClr>
            </a:pPr>
            <a:endParaRPr lang="en-GB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502DA-18F1-4D23-B580-21A554A2C0C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172" y="4191000"/>
            <a:ext cx="462557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800" dirty="0" smtClean="0">
                <a:solidFill>
                  <a:srgbClr val="000000"/>
                </a:solidFill>
              </a:rPr>
              <a:t>Illuminated AN Characters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710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Characters also presented 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VDT (visual display terminal), AKA: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VDU (visual display unit, i.e. computer screen)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Characters on VDT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readable: 20-30% slower than on hardcopy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reason: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Dot-matrix VDT: composed of pixels “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pic</a:t>
            </a:r>
            <a:r>
              <a:rPr lang="en-GB" altLang="en-US" sz="2200" dirty="0" smtClean="0">
                <a:solidFill>
                  <a:schemeClr val="tx1"/>
                </a:solidFill>
              </a:rPr>
              <a:t>ture 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el</a:t>
            </a:r>
            <a:r>
              <a:rPr lang="en-GB" altLang="en-US" sz="2200" dirty="0" smtClean="0">
                <a:solidFill>
                  <a:schemeClr val="tx1"/>
                </a:solidFill>
              </a:rPr>
              <a:t>ement</a:t>
            </a:r>
            <a:r>
              <a:rPr lang="en-GB" altLang="en-US" sz="2200" b="1" dirty="0" smtClean="0">
                <a:solidFill>
                  <a:schemeClr val="tx1"/>
                </a:solidFill>
              </a:rPr>
              <a:t>s</a:t>
            </a:r>
            <a:r>
              <a:rPr lang="en-GB" alt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err="1" smtClean="0">
                <a:solidFill>
                  <a:schemeClr val="tx1"/>
                </a:solidFill>
              </a:rPr>
              <a:t>Horiz</a:t>
            </a:r>
            <a:r>
              <a:rPr lang="en-GB" altLang="en-US" sz="2200" dirty="0" smtClean="0">
                <a:solidFill>
                  <a:schemeClr val="tx1"/>
                </a:solidFill>
              </a:rPr>
              <a:t>. line of pixels form “raster scan” or scan lines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Pixels are lit (turned “on” and “off” to form images)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640 * 480 VDT screen: 480 lines by 640 pixels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Higher “resolution” ⇒ more pixels per image ⇒ less difference between reading from VDT vs. hardcopy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Lower resolution (or old VDT): poor accommodation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9CCBF-4831-4151-9208-2CBEB846505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</a:t>
            </a:r>
            <a:r>
              <a:rPr lang="en-US" sz="3300" dirty="0" smtClean="0">
                <a:solidFill>
                  <a:schemeClr val="tx1"/>
                </a:solidFill>
              </a:rPr>
              <a:t>6. </a:t>
            </a:r>
            <a:r>
              <a:rPr lang="en-US" sz="2400" dirty="0" smtClean="0">
                <a:solidFill>
                  <a:srgbClr val="000000"/>
                </a:solidFill>
              </a:rPr>
              <a:t>Illuminated Characters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1800" dirty="0" smtClean="0">
                <a:solidFill>
                  <a:srgbClr val="000000"/>
                </a:solidFill>
              </a:rPr>
              <a:t>Cont.)</a:t>
            </a:r>
            <a:endParaRPr lang="en-US" sz="3600" b="0" dirty="0" smtClean="0">
              <a:solidFill>
                <a:schemeClr val="tx1"/>
              </a:solidFill>
            </a:endParaRPr>
          </a:p>
        </p:txBody>
      </p:sp>
      <p:sp>
        <p:nvSpPr>
          <p:cNvPr id="4813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Dot-Matrix displays: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Characters made up of a matrix of pixels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Individual character: matrix 5 * 7 to 15 * 24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See e.g. below: 7 * 9 dot matrix letter ‘B’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Note, ALL letters/numbers can be created on this formation of dots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7 * 9: minimum size for reading continuous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Small matrices (e.g. 5 * 7):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individual matrix pixels: visible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reading is affected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Large matrices: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Individual pixels: not distinct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performance improves</a:t>
            </a:r>
          </a:p>
          <a:p>
            <a:pPr marL="877888" lvl="1" indent="-514350">
              <a:buClr>
                <a:srgbClr val="2DA2BF"/>
              </a:buClr>
            </a:pPr>
            <a:endParaRPr lang="en-GB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DFF1D-50FE-4BC7-B549-9E55DFC1659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05238"/>
            <a:ext cx="228600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(VDT)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Distance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VDT Viewed normally farther than hardcopy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Eye-to-screen distances: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24-36 in. (61-93 cm)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Mean: 30 in. (76 cm)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ANSI standard: viewing monitor: upright position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18-20 in.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Take 20 in. (50 cm): nominal VDT reading distance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Size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At 20 in. reading distance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Recommended subtended VA = 11-12 min. of arc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character height = 0.06–0.07 in. (1.5-1.8 mm) (?)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This is smaller than for hardcopy (0.09-0.11 in.)</a:t>
            </a:r>
            <a:endParaRPr lang="en-GB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40846-5C30-4316-9849-E3404698842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pic>
        <p:nvPicPr>
          <p:cNvPr id="13317" name="Picture 4" descr="eye-pictu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914400"/>
            <a:ext cx="7315200" cy="58515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712A1-AF09-4C82-A475-B089B10E42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A-N Displays: 7</a:t>
            </a:r>
            <a:r>
              <a:rPr lang="en-US" sz="3300" dirty="0" smtClean="0">
                <a:solidFill>
                  <a:schemeClr val="tx1"/>
                </a:solidFill>
              </a:rPr>
              <a:t>. Distance &amp; Size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018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Size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ANSI: size for high legibility reading (@ 20 in.)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Minimum: 16 min. ⇒ Height = 0.09 in. (2.3 mm)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Preferred: 20-22 min. ⇒ 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0.116-0.128 in. (2.9 – 3.3 mm)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Note, these are closer to hardcopy reading heights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Maximum: 24 min. ⇒ 0.14 in. (3.6 mm)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This is threshold height for </a:t>
            </a:r>
            <a:r>
              <a:rPr lang="en-GB" altLang="en-US" sz="2000" i="1" dirty="0" smtClean="0">
                <a:solidFill>
                  <a:schemeClr val="tx1"/>
                </a:solidFill>
              </a:rPr>
              <a:t>comfortable</a:t>
            </a:r>
            <a:r>
              <a:rPr lang="en-GB" altLang="en-US" sz="2000" dirty="0" smtClean="0">
                <a:solidFill>
                  <a:schemeClr val="tx1"/>
                </a:solidFill>
              </a:rPr>
              <a:t> reading</a:t>
            </a:r>
          </a:p>
          <a:p>
            <a:pPr marL="1400175" lvl="3" indent="-514350">
              <a:buClr>
                <a:srgbClr val="2DA2BF"/>
              </a:buClr>
            </a:pPr>
            <a:r>
              <a:rPr lang="en-GB" altLang="en-US" sz="2000" dirty="0" smtClean="0">
                <a:solidFill>
                  <a:schemeClr val="tx1"/>
                </a:solidFill>
              </a:rPr>
              <a:t>When character size ↑ ⇒ more foveal fixation required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5A199C-11BE-4DDF-B4C5-A67D0313E70B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120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Graphic Representations of Text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Pictorial information: important for speed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Text information: important for accuracy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Instructional material: should combine: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Pictures + Text ⇒ speed + accuracy + retention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Graphic Representations of Data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Data graphs: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Pie charts, bar charts, line graphs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2-D graphs, 3-D graphs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graph should be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consistent with numerical data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Properly, clearly labelled (all variables, units, etc.)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Some representations: distort data perception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May change differences between 2 variables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 May give impression of false increases (next)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169AF-9A2A-4F33-A944-CE07206710D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41363"/>
            <a:ext cx="6619875" cy="611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GRAPHIC REPRESENTATIONS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A45E4E-4ADF-4776-AA36-430DEAF9D50B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28868"/>
            <a:ext cx="4680993" cy="3083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922" t="13878" r="16328" b="46122"/>
          <a:stretch/>
        </p:blipFill>
        <p:spPr>
          <a:xfrm>
            <a:off x="2421843" y="3962400"/>
            <a:ext cx="6671218" cy="279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325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Visual symbols should be very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e.g. men vs. women restroom sign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Comparison of Symbolic &amp; Verbal Signs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Verbal sign may require “recoding” (i.e. interpretation)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sign saying “beware of camels”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Symbols mostly do not require “recoding”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Road sign showing camels crossing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no recoding (i.e. immediate meaning)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Note, some symbols require learning &amp; recoding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Ells</a:t>
            </a:r>
            <a:r>
              <a:rPr lang="en-GB" altLang="en-US" sz="2400" dirty="0" smtClean="0">
                <a:solidFill>
                  <a:schemeClr val="tx1"/>
                </a:solidFill>
              </a:rPr>
              <a:t> and 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Dewar</a:t>
            </a:r>
            <a:r>
              <a:rPr lang="en-GB" altLang="en-US" sz="2400" dirty="0" smtClean="0">
                <a:solidFill>
                  <a:schemeClr val="tx1"/>
                </a:solidFill>
              </a:rPr>
              <a:t> (1979):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Conducted study on traffic signs and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 reaction time for correct response was less for symbols</a:t>
            </a: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C5F48-7794-465B-9218-965EF49B417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427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Objectives of Symbolic Coding Systems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Symbolic coding system consists of: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symbols</a:t>
            </a:r>
            <a:r>
              <a:rPr lang="en-GB" altLang="en-US" sz="2200" dirty="0" smtClean="0">
                <a:solidFill>
                  <a:schemeClr val="tx1"/>
                </a:solidFill>
              </a:rPr>
              <a:t>: that best represent their </a:t>
            </a:r>
            <a:r>
              <a:rPr lang="en-GB" altLang="en-US" sz="2200" b="1" i="1" dirty="0" smtClean="0">
                <a:solidFill>
                  <a:schemeClr val="tx1"/>
                </a:solidFill>
              </a:rPr>
              <a:t>referents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i="1" dirty="0" smtClean="0">
                <a:solidFill>
                  <a:schemeClr val="tx1"/>
                </a:solidFill>
              </a:rPr>
              <a:t>referents:</a:t>
            </a:r>
            <a:r>
              <a:rPr lang="en-GB" altLang="en-US" sz="2200" dirty="0" smtClean="0">
                <a:solidFill>
                  <a:schemeClr val="tx1"/>
                </a:solidFill>
              </a:rPr>
              <a:t> concept that symbol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Objective: strong association: symbol-referent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Association depends on: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any established association, “</a:t>
            </a:r>
            <a:r>
              <a:rPr lang="en-US" altLang="en-US" sz="2200" dirty="0" err="1" smtClean="0">
                <a:solidFill>
                  <a:schemeClr val="tx1"/>
                </a:solidFill>
              </a:rPr>
              <a:t>recognizability</a:t>
            </a:r>
            <a:r>
              <a:rPr lang="en-US" altLang="en-US" sz="2200" dirty="0" smtClean="0">
                <a:solidFill>
                  <a:schemeClr val="tx1"/>
                </a:solidFill>
              </a:rPr>
              <a:t>”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ease of learning such an association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Guidelines for using coding systems (discussed earlier)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Detectability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Discriminability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Compatibility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Meaningfulness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Standardization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FECBF-3414-43A8-AD0D-70781D6DB2B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530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Symbols: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Either are used confidently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Tested experimentally for suitability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Criteria for Selecting Coding symbols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Recognition</a:t>
            </a:r>
            <a:r>
              <a:rPr lang="en-GB" altLang="en-US" sz="2400" dirty="0" smtClean="0">
                <a:solidFill>
                  <a:schemeClr val="tx1"/>
                </a:solidFill>
              </a:rPr>
              <a:t>: Subjects presented with symbols and asked: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to </a:t>
            </a:r>
            <a:r>
              <a:rPr lang="en-GB" altLang="en-US" sz="2200" dirty="0" smtClean="0">
                <a:solidFill>
                  <a:schemeClr val="tx1"/>
                </a:solidFill>
              </a:rPr>
              <a:t>write down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or say what each represents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Matching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symbols are presented to subjects along with a list of all referents represented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Subjects match each symbol with its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⇒ 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confusion matrix</a:t>
            </a:r>
            <a:r>
              <a:rPr lang="en-GB" altLang="en-US" sz="2200" dirty="0" smtClean="0">
                <a:solidFill>
                  <a:schemeClr val="tx1"/>
                </a:solidFill>
              </a:rPr>
              <a:t> : indicating number of times each symbol is confused with every other one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Also reaction time may be measured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C4CDF-6599-42BC-8246-17E08B4D48F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632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Criteria for Selecting Coding symbols </a:t>
            </a:r>
            <a:r>
              <a:rPr lang="en-US" altLang="en-US" sz="2400" dirty="0" smtClean="0">
                <a:solidFill>
                  <a:schemeClr val="tx1"/>
                </a:solidFill>
              </a:rPr>
              <a:t>(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cont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Preferences and Opinions</a:t>
            </a:r>
            <a:r>
              <a:rPr lang="en-GB" altLang="en-US" sz="2400" dirty="0" smtClean="0">
                <a:solidFill>
                  <a:schemeClr val="tx1"/>
                </a:solidFill>
              </a:rPr>
              <a:t>: subjects are asked to express their preferences or opinions about design of symbols</a:t>
            </a:r>
          </a:p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Examples of Code Symbol Studies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Mandatory-Action Symbols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E.g.: “recognition” testing of symbols + training</a:t>
            </a:r>
          </a:p>
          <a:p>
            <a:pPr marL="877888" lvl="1" indent="-514350">
              <a:buClr>
                <a:srgbClr val="2DA2BF"/>
              </a:buClr>
              <a:buFont typeface="Verdana" pitchFamily="34" charset="0"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 marL="1116013" lvl="2" indent="-514350">
              <a:buClr>
                <a:srgbClr val="2DA2BF"/>
              </a:buClr>
            </a:pPr>
            <a:endParaRPr lang="en-US" altLang="en-US" sz="22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B4CEDC-9E07-47F9-A80C-EDEBCD68F468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56326" name="Picture 7" descr="mandatory%206%20ear%20protectio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mandatory%205%20%20eye%20protection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9" descr="mandatory%203%20safety%20footwear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Picture 10" descr="mandatory%208%20hand%20protection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52950"/>
            <a:ext cx="12477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Picture 11" descr="mandatory%204%20hard%20hat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Picture 12" descr="mandatory%2011use%20respirator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572000"/>
            <a:ext cx="12207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767513" cy="76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3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791200"/>
            <a:ext cx="723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solidFill>
                  <a:schemeClr val="tx1"/>
                </a:solidFill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buSzPct val="68000"/>
              <a:defRPr/>
            </a:pPr>
            <a:r>
              <a:rPr lang="en-GB" sz="2400" b="1" dirty="0" smtClean="0">
                <a:solidFill>
                  <a:schemeClr val="tx1"/>
                </a:solidFill>
              </a:rPr>
              <a:t>Comparison of Exit Symbols for Visibility</a:t>
            </a:r>
            <a:r>
              <a:rPr lang="en-GB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Example of symbol recognition/matching</a:t>
            </a:r>
          </a:p>
          <a:p>
            <a:pPr marL="1116013" lvl="2" indent="-514350">
              <a:buClr>
                <a:srgbClr val="2DA2BF"/>
              </a:buClr>
              <a:buSzPct val="68000"/>
              <a:defRPr/>
            </a:pPr>
            <a:r>
              <a:rPr lang="en-GB" sz="2200" dirty="0" smtClean="0">
                <a:solidFill>
                  <a:schemeClr val="tx1"/>
                </a:solidFill>
              </a:rPr>
              <a:t>Note, Some “no-exit” symbols: perceived as “exit”!</a:t>
            </a:r>
          </a:p>
          <a:p>
            <a:pPr marL="622300" indent="-514350">
              <a:buClr>
                <a:srgbClr val="2DA2BF"/>
              </a:buClr>
              <a:defRPr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1C335-2C4B-4FBD-A2B1-582C94BDCE2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2096"/>
            <a:ext cx="8459788" cy="4265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403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lvl="1" indent="-514350">
              <a:spcBef>
                <a:spcPts val="400"/>
              </a:spcBef>
              <a:buClr>
                <a:srgbClr val="2DA2BF"/>
              </a:buClr>
              <a:buSzPct val="68000"/>
              <a:buFont typeface="Wingdings 3" pitchFamily="18" charset="2"/>
              <a:buChar char=""/>
              <a:defRPr/>
            </a:pPr>
            <a:r>
              <a:rPr lang="en-GB" sz="2800" dirty="0" smtClean="0">
                <a:solidFill>
                  <a:schemeClr val="tx1"/>
                </a:solidFill>
                <a:ea typeface="+mn-ea"/>
                <a:cs typeface="+mn-cs"/>
              </a:rPr>
              <a:t>Examples of Code Symbol Studies (cont.)</a:t>
            </a:r>
          </a:p>
          <a:p>
            <a:pPr marL="877888" lvl="1" indent="-514350">
              <a:buClr>
                <a:srgbClr val="2DA2BF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Generalizations about features of signs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Filled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figures</a:t>
            </a:r>
            <a:r>
              <a:rPr lang="en-US" sz="2200" dirty="0" smtClean="0">
                <a:solidFill>
                  <a:schemeClr val="tx1"/>
                </a:solidFill>
              </a:rPr>
              <a:t> superior to outline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Square or rectangular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backgrounds</a:t>
            </a:r>
            <a:r>
              <a:rPr lang="en-US" sz="2200" dirty="0" smtClean="0">
                <a:solidFill>
                  <a:schemeClr val="tx1"/>
                </a:solidFill>
              </a:rPr>
              <a:t>: better identified than circular figures</a:t>
            </a:r>
          </a:p>
          <a:p>
            <a:pPr marL="1116013" lvl="2" indent="-514350">
              <a:buClr>
                <a:srgbClr val="2DA2BF"/>
              </a:buClr>
              <a:defRPr/>
            </a:pPr>
            <a:r>
              <a:rPr lang="en-US" sz="2200" b="1" dirty="0" smtClean="0">
                <a:solidFill>
                  <a:schemeClr val="tx1"/>
                </a:solidFill>
              </a:rPr>
              <a:t>Simplified figures</a:t>
            </a:r>
            <a:r>
              <a:rPr lang="en-US" sz="2200" dirty="0" smtClean="0">
                <a:solidFill>
                  <a:schemeClr val="tx1"/>
                </a:solidFill>
              </a:rPr>
              <a:t> (i.e. reduced number of symbol elements) are better than complex figures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DBCDD6-8D3E-4C21-98D4-07EF4ED66DA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63D8E-3A42-4C7C-803B-B01164A7E1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340" name="Picture 3" descr="anatomy_of_ey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0"/>
            <a:ext cx="6745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5939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Perceptual Principles of Symbolic Design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Figure to Ground</a:t>
            </a:r>
            <a:r>
              <a:rPr lang="en-GB" altLang="en-US" sz="2400" dirty="0" smtClean="0">
                <a:solidFill>
                  <a:schemeClr val="tx1"/>
                </a:solidFill>
              </a:rPr>
              <a:t>: e.g. Direction must be clear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Figure Boundaries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solid boundary better than outline boundary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Closure</a:t>
            </a:r>
            <a:r>
              <a:rPr lang="en-GB" altLang="en-US" sz="2400" dirty="0" smtClean="0">
                <a:solidFill>
                  <a:schemeClr val="tx1"/>
                </a:solidFill>
              </a:rPr>
              <a:t>: figure should be closed (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ie</a:t>
            </a:r>
            <a:r>
              <a:rPr lang="en-GB" altLang="en-US" sz="2400" dirty="0" smtClean="0">
                <a:solidFill>
                  <a:schemeClr val="tx1"/>
                </a:solidFill>
              </a:rPr>
              <a:t> continuous)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Simplicity</a:t>
            </a:r>
            <a:r>
              <a:rPr lang="en-GB" altLang="en-US" sz="2400" dirty="0" smtClean="0">
                <a:solidFill>
                  <a:schemeClr val="tx1"/>
                </a:solidFill>
              </a:rPr>
              <a:t>: include only necessary features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b="1" dirty="0" smtClean="0">
                <a:solidFill>
                  <a:schemeClr val="tx1"/>
                </a:solidFill>
              </a:rPr>
              <a:t>Unity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Include text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and other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detail close</a:t>
            </a:r>
            <a:br>
              <a:rPr lang="en-GB" altLang="en-US" sz="2200" dirty="0" smtClean="0">
                <a:solidFill>
                  <a:schemeClr val="tx1"/>
                </a:solidFill>
              </a:rPr>
            </a:br>
            <a:r>
              <a:rPr lang="en-GB" altLang="en-US" sz="2200" dirty="0" smtClean="0">
                <a:solidFill>
                  <a:schemeClr val="tx1"/>
                </a:solidFill>
              </a:rPr>
              <a:t>to symbol</a:t>
            </a:r>
            <a:endParaRPr lang="en-US" altLang="en-US" sz="26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DA967-016E-403B-8DE2-CA2F7200F67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31892"/>
            <a:ext cx="5638800" cy="342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SYMBOLS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042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Standardization of Symbolic Displays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Symbols should be standardized if: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Used for 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same referent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Used by the </a:t>
            </a:r>
            <a:r>
              <a:rPr lang="en-US" altLang="en-US" sz="2200" b="1" dirty="0" smtClean="0">
                <a:solidFill>
                  <a:schemeClr val="tx1"/>
                </a:solidFill>
              </a:rPr>
              <a:t>same people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international road signs (below)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F016E-ACEB-4C08-96D9-54477506A772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144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GB" altLang="en-US" sz="2800" dirty="0" smtClean="0">
                <a:solidFill>
                  <a:schemeClr val="tx1"/>
                </a:solidFill>
              </a:rPr>
              <a:t>Coding elements: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Referents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items to be coded</a:t>
            </a:r>
            <a:endParaRPr lang="en-GB" altLang="en-US" sz="2400" i="1" dirty="0" smtClean="0">
              <a:solidFill>
                <a:schemeClr val="tx1"/>
              </a:solidFill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Code</a:t>
            </a:r>
            <a:r>
              <a:rPr lang="en-GB" altLang="en-US" sz="2400" dirty="0" smtClean="0">
                <a:solidFill>
                  <a:schemeClr val="tx1"/>
                </a:solidFill>
              </a:rPr>
              <a:t>: sign/symbol used to indicate referent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i="1" dirty="0" smtClean="0">
                <a:solidFill>
                  <a:schemeClr val="tx1"/>
                </a:solidFill>
              </a:rPr>
              <a:t>coding dimensions</a:t>
            </a:r>
            <a:r>
              <a:rPr lang="en-GB" altLang="en-US" sz="2400" dirty="0" smtClean="0">
                <a:solidFill>
                  <a:schemeClr val="tx1"/>
                </a:solidFill>
              </a:rPr>
              <a:t>:</a:t>
            </a:r>
            <a:r>
              <a:rPr lang="en-GB" altLang="en-US" sz="2400" i="1" dirty="0" smtClean="0">
                <a:solidFill>
                  <a:schemeClr val="tx1"/>
                </a:solidFill>
              </a:rPr>
              <a:t> </a:t>
            </a:r>
            <a:r>
              <a:rPr lang="en-GB" altLang="en-US" sz="2400" dirty="0" smtClean="0">
                <a:solidFill>
                  <a:schemeClr val="tx1"/>
                </a:solidFill>
              </a:rPr>
              <a:t>visual stimuli used</a:t>
            </a:r>
            <a:br>
              <a:rPr lang="en-GB" altLang="en-US" sz="2400" dirty="0" smtClean="0">
                <a:solidFill>
                  <a:schemeClr val="tx1"/>
                </a:solidFill>
              </a:rPr>
            </a:br>
            <a:r>
              <a:rPr lang="en-GB" altLang="en-US" sz="2400" dirty="0" smtClean="0">
                <a:solidFill>
                  <a:schemeClr val="tx1"/>
                </a:solidFill>
              </a:rPr>
              <a:t>(e.g.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colors</a:t>
            </a:r>
            <a:r>
              <a:rPr lang="en-GB" altLang="en-US" sz="2400" dirty="0" smtClean="0">
                <a:solidFill>
                  <a:schemeClr val="tx1"/>
                </a:solidFill>
              </a:rPr>
              <a:t>, shapes, sizes, numbers, letters)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codes could have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single dimension</a:t>
            </a:r>
          </a:p>
          <a:p>
            <a:pPr marL="1116013" lvl="2" indent="-514350">
              <a:buClr>
                <a:srgbClr val="2DA2BF"/>
              </a:buClr>
            </a:pPr>
            <a:r>
              <a:rPr lang="en-GB" altLang="en-US" sz="2200" dirty="0" smtClean="0">
                <a:solidFill>
                  <a:schemeClr val="tx1"/>
                </a:solidFill>
              </a:rPr>
              <a:t>or more than one dimension (</a:t>
            </a:r>
            <a:r>
              <a:rPr lang="en-GB" altLang="en-US" sz="2200" i="1" dirty="0" smtClean="0">
                <a:solidFill>
                  <a:schemeClr val="tx1"/>
                </a:solidFill>
              </a:rPr>
              <a:t>multidimensional</a:t>
            </a:r>
            <a:r>
              <a:rPr lang="en-GB" altLang="en-US" sz="2200" dirty="0" smtClean="0">
                <a:solidFill>
                  <a:schemeClr val="tx1"/>
                </a:solidFill>
              </a:rPr>
              <a:t>)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8E98A-39B0-4E85-A5C3-D46ADCF830C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2468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Experiments done to see best dimension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Experiment: </a:t>
            </a:r>
            <a:r>
              <a:rPr lang="en-US" altLang="en-US" sz="2400" i="1" dirty="0" smtClean="0">
                <a:solidFill>
                  <a:schemeClr val="tx1"/>
                </a:solidFill>
              </a:rPr>
              <a:t>Smith and Thomas</a:t>
            </a:r>
            <a:r>
              <a:rPr lang="en-US" altLang="en-US" sz="2400" dirty="0" smtClean="0">
                <a:solidFill>
                  <a:schemeClr val="tx1"/>
                </a:solidFill>
              </a:rPr>
              <a:t>: varied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Shapes, geometric form, symbols, colors (below)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Mean time to count target class was measured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Color showed greatest superiority</a:t>
            </a:r>
          </a:p>
          <a:p>
            <a:pPr marL="622300" indent="-514350">
              <a:buClr>
                <a:srgbClr val="2DA2BF"/>
              </a:buClr>
            </a:pPr>
            <a:endParaRPr lang="en-US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EC392D-FCDD-47AD-BE78-4285DD9DD926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624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4994"/>
            <a:ext cx="6477000" cy="3443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Single Coding Dimensions (cont.)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Different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coding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dimensions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differ in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relevance for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various tasks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and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situation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Table (right):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guide to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selecting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appropriate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visual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879395-E9DE-4F3C-AB17-DD5E7B6B018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1371600"/>
            <a:ext cx="56975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4516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>
            <a:normAutofit lnSpcReduction="10000"/>
          </a:bodyPr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Color coding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err="1" smtClean="0">
                <a:solidFill>
                  <a:schemeClr val="tx1"/>
                </a:solidFill>
              </a:rPr>
              <a:t>Color</a:t>
            </a:r>
            <a:r>
              <a:rPr lang="en-GB" altLang="en-US" sz="2400" dirty="0" smtClean="0">
                <a:solidFill>
                  <a:schemeClr val="tx1"/>
                </a:solidFill>
              </a:rPr>
              <a:t> is a very useful visual code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Q: What is # of distinct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colors</a:t>
            </a:r>
            <a:r>
              <a:rPr lang="en-GB" altLang="en-US" sz="2400" dirty="0" smtClean="0">
                <a:solidFill>
                  <a:schemeClr val="tx1"/>
                </a:solidFill>
              </a:rPr>
              <a:t> that normal </a:t>
            </a:r>
            <a:r>
              <a:rPr lang="en-GB" altLang="en-US" sz="2400" dirty="0" err="1" smtClean="0">
                <a:solidFill>
                  <a:schemeClr val="tx1"/>
                </a:solidFill>
              </a:rPr>
              <a:t>color</a:t>
            </a:r>
            <a:r>
              <a:rPr lang="en-GB" altLang="en-US" sz="2400" dirty="0" smtClean="0">
                <a:solidFill>
                  <a:schemeClr val="tx1"/>
                </a:solidFill>
              </a:rPr>
              <a:t> vision person can differentiate (absolute basis)?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Jones (1962) found that the normal observer could identify 9 surface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With training, people are able to identify around 24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But when dealing with untrained people, it is wise to use a smaller number of colors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Color coding is very useful in “searching”/ “spotting” (as compared to other dimensions)</a:t>
            </a:r>
          </a:p>
          <a:p>
            <a:pPr marL="1116013" lvl="2" indent="-514350">
              <a:buClr>
                <a:srgbClr val="2DA2BF"/>
              </a:buClr>
            </a:pPr>
            <a:r>
              <a:rPr lang="en-US" altLang="en-US" sz="2200" dirty="0" smtClean="0">
                <a:solidFill>
                  <a:schemeClr val="tx1"/>
                </a:solidFill>
              </a:rPr>
              <a:t>e.g. searching maps, items in a file, identifying color-coded wires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Note, color not universal “identification”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27416-7AD5-42D0-B41C-9E1E9F84B65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CODES (cont.)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5540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dirty="0" smtClean="0">
                <a:solidFill>
                  <a:schemeClr val="tx1"/>
                </a:solidFill>
              </a:rPr>
              <a:t>Multidimensional codes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Recommended: no more than 2 dimensions be used together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for rapid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interpretation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Certain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combinations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do not ‘go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well’ together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(see figure)</a:t>
            </a:r>
          </a:p>
          <a:p>
            <a:pPr marL="877888" lvl="1" indent="-514350">
              <a:buClr>
                <a:srgbClr val="2DA2BF"/>
              </a:buClr>
            </a:pPr>
            <a:r>
              <a:rPr lang="en-GB" altLang="en-US" sz="2400" dirty="0" smtClean="0">
                <a:solidFill>
                  <a:schemeClr val="tx1"/>
                </a:solidFill>
              </a:rPr>
              <a:t>⇒ not</a:t>
            </a:r>
            <a:r>
              <a:rPr lang="en-US" altLang="en-US" sz="2400" dirty="0" smtClean="0">
                <a:solidFill>
                  <a:schemeClr val="tx1"/>
                </a:solidFill>
              </a:rPr>
              <a:t> always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more effective 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than single-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dimension</a:t>
            </a:r>
            <a:br>
              <a:rPr lang="en-US" altLang="en-US" sz="2400" dirty="0" smtClean="0">
                <a:solidFill>
                  <a:schemeClr val="tx1"/>
                </a:solidFill>
              </a:rPr>
            </a:br>
            <a:r>
              <a:rPr lang="en-US" altLang="en-US" sz="2400" dirty="0" smtClean="0">
                <a:solidFill>
                  <a:schemeClr val="tx1"/>
                </a:solidFill>
              </a:rPr>
              <a:t>codes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F1043-66E2-4087-8164-540D685981F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0" y="2209800"/>
            <a:ext cx="5708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665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/>
              <a:t>Human Capabilities - Vision</a:t>
            </a:r>
            <a:endParaRPr lang="en-US" altLang="en-US" sz="2800" dirty="0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/>
              <a:t>Human Factors in Engineering and Design</a:t>
            </a:r>
            <a:r>
              <a:rPr lang="en-US" altLang="en-US" sz="2400" dirty="0" smtClean="0"/>
              <a:t>. Mark S. Sanders, Ernest J. McCormick. 7</a:t>
            </a:r>
            <a:r>
              <a:rPr lang="en-US" altLang="en-US" sz="2400" baseline="30000" dirty="0" smtClean="0"/>
              <a:t>th</a:t>
            </a:r>
            <a:r>
              <a:rPr lang="en-US" altLang="en-US" sz="2400" dirty="0" smtClean="0"/>
              <a:t> Ed. McGraw: New York, 1993. ISBN: 0-07-112826-3.</a:t>
            </a:r>
          </a:p>
          <a:p>
            <a:pPr marL="622300" indent="-514350">
              <a:buClr>
                <a:srgbClr val="2DA2BF"/>
              </a:buClr>
            </a:pPr>
            <a:r>
              <a:rPr lang="en-US" altLang="en-US" sz="2800" b="1" dirty="0" smtClean="0"/>
              <a:t>More Optical Illusions Sites</a:t>
            </a:r>
            <a:endParaRPr lang="en-US" altLang="en-US" sz="2800" b="1" dirty="0" smtClean="0">
              <a:hlinkClick r:id="rId3"/>
            </a:endParaRP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hlinkClick r:id="rId3"/>
              </a:rPr>
              <a:t>http://upload.wikimedia.org/wikipedia/commons/6/60/Grey_square_optical_illusion.PNG</a:t>
            </a:r>
            <a:r>
              <a:rPr lang="en-US" altLang="en-US" sz="2400" dirty="0" smtClean="0"/>
              <a:t> 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 smtClean="0">
                <a:hlinkClick r:id="rId4"/>
              </a:rPr>
              <a:t>http://www.illusion-optical.com/Optical-Illusions/Circles.php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C5185-B83A-4CD2-AA33-B3E276FE84FF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Process of Seeing (Vision)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The human </a:t>
            </a:r>
            <a:r>
              <a:rPr lang="en-US" altLang="en-US" b="1" dirty="0" smtClean="0">
                <a:solidFill>
                  <a:schemeClr val="tx1"/>
                </a:solidFill>
              </a:rPr>
              <a:t>eye</a:t>
            </a:r>
            <a:r>
              <a:rPr lang="en-US" altLang="en-US" dirty="0" smtClean="0">
                <a:solidFill>
                  <a:schemeClr val="tx1"/>
                </a:solidFill>
              </a:rPr>
              <a:t> works like a camera.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Light rays reflected from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enter the transparent </a:t>
            </a:r>
            <a:r>
              <a:rPr lang="en-US" altLang="en-US" b="1" dirty="0" smtClean="0">
                <a:solidFill>
                  <a:schemeClr val="tx1"/>
                </a:solidFill>
              </a:rPr>
              <a:t>cornea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pass through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clear fluid (</a:t>
            </a:r>
            <a:r>
              <a:rPr lang="en-US" altLang="en-US" b="1" dirty="0" smtClean="0">
                <a:solidFill>
                  <a:schemeClr val="tx1"/>
                </a:solidFill>
              </a:rPr>
              <a:t>aqueous humor</a:t>
            </a:r>
            <a:r>
              <a:rPr lang="en-US" altLang="en-US" dirty="0" smtClean="0">
                <a:solidFill>
                  <a:schemeClr val="tx1"/>
                </a:solidFill>
              </a:rPr>
              <a:t>) that fills the space between the cornea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and the </a:t>
            </a:r>
            <a:r>
              <a:rPr lang="en-US" altLang="en-US" b="1" dirty="0" smtClean="0">
                <a:solidFill>
                  <a:schemeClr val="tx1"/>
                </a:solidFill>
              </a:rPr>
              <a:t>pupil</a:t>
            </a:r>
            <a:r>
              <a:rPr lang="en-US" altLang="en-US" dirty="0" smtClean="0">
                <a:solidFill>
                  <a:schemeClr val="tx1"/>
                </a:solidFill>
              </a:rPr>
              <a:t> (a circular variable aperture)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and adjustable </a:t>
            </a:r>
            <a:r>
              <a:rPr lang="en-US" altLang="en-US" b="1" dirty="0" smtClean="0">
                <a:solidFill>
                  <a:schemeClr val="tx1"/>
                </a:solidFill>
              </a:rPr>
              <a:t>lens</a:t>
            </a:r>
            <a:r>
              <a:rPr lang="en-US" altLang="en-US" dirty="0" smtClean="0">
                <a:solidFill>
                  <a:schemeClr val="tx1"/>
                </a:solidFill>
              </a:rPr>
              <a:t> behind the cornea (light rays are transmitted and focused)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Close objects: lens bulges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Distant objects: lens relaxes (flattens)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Muscles of the </a:t>
            </a:r>
            <a:r>
              <a:rPr lang="en-US" altLang="en-US" b="1" dirty="0" smtClean="0">
                <a:solidFill>
                  <a:schemeClr val="tx1"/>
                </a:solidFill>
              </a:rPr>
              <a:t>iris </a:t>
            </a:r>
            <a:r>
              <a:rPr lang="en-US" altLang="en-US" dirty="0" smtClean="0">
                <a:solidFill>
                  <a:schemeClr val="tx1"/>
                </a:solidFill>
              </a:rPr>
              <a:t>change size of pupil: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larger in the dark, (about 8 mm diameter; dilation)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smaller in bright conditions (2 mm; constriction)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2DE65-7AA1-426E-AFA4-EAA38B73989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Light rays transmitted through pupil to lens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refracted by adjustable lens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then transverse the </a:t>
            </a:r>
            <a:r>
              <a:rPr lang="en-US" altLang="en-US" b="1" dirty="0" smtClean="0">
                <a:solidFill>
                  <a:schemeClr val="tx1"/>
                </a:solidFill>
              </a:rPr>
              <a:t>vitreous humor</a:t>
            </a:r>
            <a:r>
              <a:rPr lang="en-US" altLang="en-US" dirty="0" smtClean="0">
                <a:solidFill>
                  <a:schemeClr val="tx1"/>
                </a:solidFill>
              </a:rPr>
              <a:t> (a clear jellylike fluid filling the eyeball, behind the lens). 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In normal or corrected vision persons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light rays are focused exactly on the sensitive </a:t>
            </a:r>
            <a:r>
              <a:rPr lang="en-US" altLang="en-US" b="1" dirty="0" smtClean="0">
                <a:solidFill>
                  <a:schemeClr val="tx1"/>
                </a:solidFill>
              </a:rPr>
              <a:t>retina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The retina consists of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about 6 to 7 million </a:t>
            </a:r>
            <a:r>
              <a:rPr lang="en-US" altLang="en-US" b="1" dirty="0" smtClean="0">
                <a:solidFill>
                  <a:schemeClr val="tx1"/>
                </a:solidFill>
              </a:rPr>
              <a:t>cones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receive daytime, color vision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concentrated near center of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retina (fovea)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and about 130 million </a:t>
            </a:r>
            <a:r>
              <a:rPr lang="en-US" altLang="en-US" b="1" dirty="0" smtClean="0">
                <a:solidFill>
                  <a:schemeClr val="tx1"/>
                </a:solidFill>
              </a:rPr>
              <a:t>rods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rods important in dim light, night.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distributed in the outer retina,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around the sides of the eyeball.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A8F85-784F-4B4A-8696-25613F5231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6390" name="Picture 5" descr="rods_con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52900"/>
            <a:ext cx="382746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700" b="0" dirty="0" smtClean="0">
                <a:solidFill>
                  <a:schemeClr val="tx1"/>
                </a:solidFill>
              </a:rPr>
              <a:t>Cont. Process of Seeing (Vision)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Greatest sensitivity is in the </a:t>
            </a:r>
            <a:r>
              <a:rPr lang="en-US" altLang="en-US" b="1" dirty="0" smtClean="0">
                <a:solidFill>
                  <a:schemeClr val="tx1"/>
                </a:solidFill>
              </a:rPr>
              <a:t>fovea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The “dead center” of the retina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For clear vision, the eye must be directed so that the image of the object is focused on the fovea.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The image on the retina is </a:t>
            </a:r>
            <a:r>
              <a:rPr lang="en-US" altLang="en-US" i="1" dirty="0" smtClean="0">
                <a:solidFill>
                  <a:schemeClr val="tx1"/>
                </a:solidFill>
              </a:rPr>
              <a:t>inverted</a:t>
            </a:r>
            <a:r>
              <a:rPr lang="en-US" alt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Cones and rods connected to </a:t>
            </a:r>
            <a:r>
              <a:rPr lang="en-US" altLang="en-US" b="1" dirty="0" smtClean="0">
                <a:solidFill>
                  <a:schemeClr val="tx1"/>
                </a:solidFill>
              </a:rPr>
              <a:t>optic nerve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Transmits neural impulses to the </a:t>
            </a:r>
            <a:r>
              <a:rPr lang="en-US" altLang="en-US" b="1" dirty="0" smtClean="0">
                <a:solidFill>
                  <a:schemeClr val="tx1"/>
                </a:solidFill>
              </a:rPr>
              <a:t>brain</a:t>
            </a:r>
            <a:r>
              <a:rPr lang="en-US" altLang="en-US" dirty="0" smtClean="0">
                <a:solidFill>
                  <a:schemeClr val="tx1"/>
                </a:solidFill>
              </a:rPr>
              <a:t> which integrates impulses, giving visual impression of object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process also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corrects inverted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image on the retina.</a:t>
            </a: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information about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vision and human eye: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altLang="en-US" dirty="0" smtClean="0">
                <a:solidFill>
                  <a:schemeClr val="tx1"/>
                </a:solidFill>
                <a:hlinkClick r:id="rId2"/>
              </a:rPr>
              <a:t>youtu.be/nbwPPcwknPU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F4F9E9-27A4-4CBD-89E8-3C84366953F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7414" name="Picture 5" descr="cvision-upside-dow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068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Visual Capabilities: </a:t>
            </a:r>
            <a:r>
              <a:rPr lang="en-US" sz="3300" dirty="0" smtClean="0">
                <a:solidFill>
                  <a:schemeClr val="tx1"/>
                </a:solidFill>
              </a:rPr>
              <a:t>1. Accommodation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b="1" dirty="0" smtClean="0">
                <a:solidFill>
                  <a:schemeClr val="tx1"/>
                </a:solidFill>
              </a:rPr>
              <a:t>Accommodation</a:t>
            </a:r>
            <a:r>
              <a:rPr lang="en-US" altLang="en-US" dirty="0" smtClean="0">
                <a:solidFill>
                  <a:schemeClr val="tx1"/>
                </a:solidFill>
              </a:rPr>
              <a:t>: ability of the lens to focus light rays on the retina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Near point</a:t>
            </a:r>
            <a:r>
              <a:rPr lang="en-US" altLang="en-US" dirty="0" smtClean="0">
                <a:solidFill>
                  <a:schemeClr val="tx1"/>
                </a:solidFill>
              </a:rPr>
              <a:t>: closest distance possible for focus (i.e. any closer will be blurry)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Far point</a:t>
            </a:r>
            <a:r>
              <a:rPr lang="en-US" altLang="en-US" dirty="0" smtClean="0">
                <a:solidFill>
                  <a:schemeClr val="tx1"/>
                </a:solidFill>
              </a:rPr>
              <a:t>: farthest dist. for focus (usu. = ∞)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Diopter:</a:t>
            </a:r>
            <a:r>
              <a:rPr lang="en-US" altLang="en-US" dirty="0" smtClean="0">
                <a:solidFill>
                  <a:schemeClr val="tx1"/>
                </a:solidFill>
              </a:rPr>
              <a:t> measure of focus (for eye, camera)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Diopter [D] = 1 / target distance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e.g. 1 D = 1 m; 2 D = 0.5 m; 3 D = 0.33 m; 0 D =∞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More powerful lens ⇒ higher diopters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Dark focus</a:t>
            </a:r>
            <a:r>
              <a:rPr lang="en-US" altLang="en-US" dirty="0" smtClean="0">
                <a:solidFill>
                  <a:schemeClr val="tx1"/>
                </a:solidFill>
              </a:rPr>
              <a:t>: eye </a:t>
            </a:r>
            <a:r>
              <a:rPr lang="en-US" altLang="en-US" dirty="0" err="1" smtClean="0">
                <a:solidFill>
                  <a:schemeClr val="tx1"/>
                </a:solidFill>
              </a:rPr>
              <a:t>accommod</a:t>
            </a:r>
            <a:r>
              <a:rPr lang="en-US" altLang="en-US" dirty="0" smtClean="0">
                <a:solidFill>
                  <a:schemeClr val="tx1"/>
                </a:solidFill>
              </a:rPr>
              <a:t>. in dark (=1D)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Nearsightedness</a:t>
            </a:r>
            <a:r>
              <a:rPr lang="en-US" altLang="en-US" dirty="0" smtClean="0">
                <a:solidFill>
                  <a:schemeClr val="tx1"/>
                </a:solidFill>
              </a:rPr>
              <a:t> (myopia): far point: too close; i.e. lens remains bulged with far objects</a:t>
            </a:r>
          </a:p>
          <a:p>
            <a:r>
              <a:rPr lang="en-US" altLang="en-US" b="1" dirty="0" smtClean="0">
                <a:solidFill>
                  <a:schemeClr val="tx1"/>
                </a:solidFill>
              </a:rPr>
              <a:t>Farsightedness </a:t>
            </a:r>
            <a:r>
              <a:rPr lang="en-US" altLang="en-US" dirty="0" smtClean="0">
                <a:solidFill>
                  <a:schemeClr val="tx1"/>
                </a:solidFill>
              </a:rPr>
              <a:t>(hyperopia): near point: too far (i.e. can’t see close objects); lens: flat for close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EE6F-E6E3-4D0E-B76A-CD0F45F4AE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6630</TotalTime>
  <Words>3876</Words>
  <Application>Microsoft Office PowerPoint</Application>
  <PresentationFormat>On-screen Show (4:3)</PresentationFormat>
  <Paragraphs>678</Paragraphs>
  <Slides>57</Slides>
  <Notes>47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2_Concourse</vt:lpstr>
      <vt:lpstr>9_Concourse</vt:lpstr>
      <vt:lpstr>Executive</vt:lpstr>
      <vt:lpstr>Equation</vt:lpstr>
      <vt:lpstr>King Saud University   College of Engineering  IE – 341: “Human Factors”  Fall – 2016 (1st Sem. 1437-8H)</vt:lpstr>
      <vt:lpstr>Lesson Overview: Vision</vt:lpstr>
      <vt:lpstr>Cont. Lesson Overview: Vision</vt:lpstr>
      <vt:lpstr>Process of Seeing (Vision)</vt:lpstr>
      <vt:lpstr>PowerPoint Presentation</vt:lpstr>
      <vt:lpstr>Process of Seeing (Vision)</vt:lpstr>
      <vt:lpstr>Cont. Process of Seeing (Vision)</vt:lpstr>
      <vt:lpstr>Cont. Process of Seeing (Vision)</vt:lpstr>
      <vt:lpstr>Visual Capabilities: 1. Accommodation</vt:lpstr>
      <vt:lpstr>Visual Capabilities: 2. Visual Acuity</vt:lpstr>
      <vt:lpstr>Visual Capabilities: 2. Visual Acuity</vt:lpstr>
      <vt:lpstr>Visual Capabilities: 2. Visual Acuity</vt:lpstr>
      <vt:lpstr>Visual Capabilities: 3. Convergence</vt:lpstr>
      <vt:lpstr>Visual Capabilities: 4. Color Discrimination</vt:lpstr>
      <vt:lpstr>Visual Capabilities: 4. Color Discrimination</vt:lpstr>
      <vt:lpstr>Visual Capabilities: 4. Color Discrimination</vt:lpstr>
      <vt:lpstr>PowerPoint Presentation</vt:lpstr>
      <vt:lpstr>Visual Capabilities: 5. Adaptation</vt:lpstr>
      <vt:lpstr>Visual Capabilities: 6. Perception</vt:lpstr>
      <vt:lpstr>Factors Affecting Visual Discrimination</vt:lpstr>
      <vt:lpstr>Cont. Factors Affecting Vis. Discrimin.</vt:lpstr>
      <vt:lpstr>Cont. Factors Affecting Vis. Discrimin.</vt:lpstr>
      <vt:lpstr>Cont. Factors Affecting Vis. Discrimin.</vt:lpstr>
      <vt:lpstr>Alphanumeric Displays</vt:lpstr>
      <vt:lpstr>Alphanumeric Displays: Typography</vt:lpstr>
      <vt:lpstr>A-N Displays: Typography Features</vt:lpstr>
      <vt:lpstr>A-N Displays: 1. Stroke Width</vt:lpstr>
      <vt:lpstr>A-N Displays: 1. Stroke Width (Cont.)</vt:lpstr>
      <vt:lpstr>A-N Displays: 1. Stroke Width (Cont.)</vt:lpstr>
      <vt:lpstr>A-N Displays: 2. Width-height ratio</vt:lpstr>
      <vt:lpstr>A-N Displays: 2. Width-height Cont.</vt:lpstr>
      <vt:lpstr>A-N Displays: 3. Styles of Type</vt:lpstr>
      <vt:lpstr>A-N Displays: 4. Character Size</vt:lpstr>
      <vt:lpstr>A-N Displays: 4. Size (Cont.)</vt:lpstr>
      <vt:lpstr>A-N Displays: 4. Size (Cont.)</vt:lpstr>
      <vt:lpstr>A-N Displays: 5. Layout of Characters</vt:lpstr>
      <vt:lpstr>A-N Displays: 6. Illuminated AN Characters</vt:lpstr>
      <vt:lpstr>A-N Displays: 6. Illuminated Characters (Cont.)</vt:lpstr>
      <vt:lpstr>A-N Displays: 7. Distance &amp; Size (VDT)</vt:lpstr>
      <vt:lpstr>A-N Displays: 7. Distance &amp; Size (cont.)</vt:lpstr>
      <vt:lpstr>GRAPHIC REPRESENTATIONS</vt:lpstr>
      <vt:lpstr>GRAPHIC REPRESENTATIONS (cont.)</vt:lpstr>
      <vt:lpstr>GRAPHIC REPRESENTATIONS (cont.)</vt:lpstr>
      <vt:lpstr>SYMBOLS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SYMBOLS (cont.)</vt:lpstr>
      <vt:lpstr>CODES</vt:lpstr>
      <vt:lpstr>CODES (cont.)</vt:lpstr>
      <vt:lpstr>CODES (cont.)</vt:lpstr>
      <vt:lpstr>CODES (cont.)</vt:lpstr>
      <vt:lpstr>CODES (cont.)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752</cp:revision>
  <dcterms:created xsi:type="dcterms:W3CDTF">2008-11-10T19:40:45Z</dcterms:created>
  <dcterms:modified xsi:type="dcterms:W3CDTF">2016-11-21T15:40:06Z</dcterms:modified>
</cp:coreProperties>
</file>