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248" y="-3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53BA8-EAA2-4759-B157-8A560D00AC4C}" type="datetimeFigureOut">
              <a:rPr lang="en-US" smtClean="0"/>
              <a:t>29/10/2013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1B0E3-24A5-4164-8D3F-C59E2D40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8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B0E3-24A5-4164-8D3F-C59E2D40A1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10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C412-98B3-4DD9-865C-65AA6155FF21}" type="datetimeFigureOut">
              <a:rPr lang="en-US" smtClean="0"/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9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C412-98B3-4DD9-865C-65AA6155FF21}" type="datetimeFigureOut">
              <a:rPr lang="en-US" smtClean="0"/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7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C412-98B3-4DD9-865C-65AA6155FF21}" type="datetimeFigureOut">
              <a:rPr lang="en-US" smtClean="0"/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9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C412-98B3-4DD9-865C-65AA6155FF21}" type="datetimeFigureOut">
              <a:rPr lang="en-US" smtClean="0"/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9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C412-98B3-4DD9-865C-65AA6155FF21}" type="datetimeFigureOut">
              <a:rPr lang="en-US" smtClean="0"/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9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C412-98B3-4DD9-865C-65AA6155FF21}" type="datetimeFigureOut">
              <a:rPr lang="en-US" smtClean="0"/>
              <a:t>29/10/2013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3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C412-98B3-4DD9-865C-65AA6155FF21}" type="datetimeFigureOut">
              <a:rPr lang="en-US" smtClean="0"/>
              <a:t>29/10/2013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1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C412-98B3-4DD9-865C-65AA6155FF21}" type="datetimeFigureOut">
              <a:rPr lang="en-US" smtClean="0"/>
              <a:t>29/10/2013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8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C412-98B3-4DD9-865C-65AA6155FF21}" type="datetimeFigureOut">
              <a:rPr lang="en-US" smtClean="0"/>
              <a:t>29/10/2013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9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C412-98B3-4DD9-865C-65AA6155FF21}" type="datetimeFigureOut">
              <a:rPr lang="en-US" smtClean="0"/>
              <a:t>29/10/2013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2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C412-98B3-4DD9-865C-65AA6155FF21}" type="datetimeFigureOut">
              <a:rPr lang="en-US" smtClean="0"/>
              <a:t>29/10/2013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0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8C412-98B3-4DD9-865C-65AA6155FF21}" type="datetimeFigureOut">
              <a:rPr lang="en-US" smtClean="0"/>
              <a:t>29/10/2013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D6DB9-D3DF-4B74-AC3E-C09D7929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0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6" name="Picture 5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  <p:pic>
        <p:nvPicPr>
          <p:cNvPr id="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7" t="3645" r="8797" b="3645"/>
          <a:stretch>
            <a:fillRect/>
          </a:stretch>
        </p:blipFill>
        <p:spPr bwMode="auto">
          <a:xfrm>
            <a:off x="533400" y="533400"/>
            <a:ext cx="1081088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5508625" y="981075"/>
            <a:ext cx="34099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ar-SA" altLang="en-US" b="1" dirty="0">
                <a:cs typeface="Times New Roman" pitchFamily="18" charset="0"/>
              </a:rPr>
              <a:t>442 تخط - التخطيط الاستراتيجي </a:t>
            </a:r>
            <a:r>
              <a:rPr lang="ar-SA" altLang="en-US" b="1" dirty="0" smtClean="0">
                <a:cs typeface="Times New Roman" pitchFamily="18" charset="0"/>
              </a:rPr>
              <a:t>الحضري</a:t>
            </a:r>
            <a:endParaRPr lang="en-US" altLang="en-US" dirty="0"/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720000" y="2520000"/>
            <a:ext cx="77400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altLang="en-US" sz="4800" dirty="0" smtClean="0">
                <a:cs typeface="AL-Mateen" pitchFamily="2" charset="-78"/>
              </a:rPr>
              <a:t>بناء الخطة الإستراتيجية -1</a:t>
            </a:r>
            <a:endParaRPr lang="en-US" altLang="en-US" sz="4800" dirty="0">
              <a:cs typeface="AL-Mateen" pitchFamily="2" charset="-78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872000" y="4320000"/>
            <a:ext cx="5400000" cy="10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SA" sz="3000" b="1" dirty="0" smtClean="0">
                <a:latin typeface="Arabic Typesetting" pitchFamily="66" charset="-78"/>
                <a:cs typeface="Arabic Typesetting" pitchFamily="66" charset="-78"/>
              </a:rPr>
              <a:t>الأسبــوع الـخـامـس</a:t>
            </a:r>
          </a:p>
          <a:p>
            <a:pPr rtl="1"/>
            <a:r>
              <a:rPr lang="ar-SA" sz="2000" b="1" dirty="0" smtClean="0">
                <a:latin typeface="Arabic Typesetting" pitchFamily="66" charset="-78"/>
                <a:cs typeface="Arabic Typesetting" pitchFamily="66" charset="-78"/>
              </a:rPr>
              <a:t>1434/11/25هـ</a:t>
            </a:r>
            <a:endParaRPr lang="ar-SA" sz="20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199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cs typeface="AL-Mateen" pitchFamily="2" charset="-78"/>
              </a:rPr>
              <a:t>أين نحن الآن</a:t>
            </a:r>
            <a:endParaRPr lang="en-US" dirty="0">
              <a:cs typeface="AL-Matee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الرسالة</a:t>
            </a:r>
          </a:p>
          <a:p>
            <a:pPr lvl="1" algn="r" rtl="1"/>
            <a:r>
              <a:rPr lang="ar-SA" dirty="0" smtClean="0"/>
              <a:t>للتعريف بالغرض الرئيسي (سبب الوجود)</a:t>
            </a:r>
          </a:p>
          <a:p>
            <a:pPr lvl="1" algn="r" rtl="1"/>
            <a:endParaRPr lang="ar-SA" dirty="0"/>
          </a:p>
          <a:p>
            <a:pPr algn="r" rtl="1"/>
            <a:r>
              <a:rPr lang="ar-SA" b="1" dirty="0" smtClean="0"/>
              <a:t>المبادئ والقيم</a:t>
            </a:r>
          </a:p>
          <a:p>
            <a:pPr lvl="1" algn="r" rtl="1"/>
            <a:r>
              <a:rPr lang="ar-SA" dirty="0" smtClean="0"/>
              <a:t>لتحديد ما تؤمن به وتدعو إليه</a:t>
            </a:r>
          </a:p>
          <a:p>
            <a:pPr lvl="1" algn="r" rtl="1"/>
            <a:endParaRPr lang="ar-SA" dirty="0"/>
          </a:p>
          <a:p>
            <a:pPr algn="r" rtl="1"/>
            <a:r>
              <a:rPr lang="en-US" dirty="0" smtClean="0"/>
              <a:t>SWOT analysis</a:t>
            </a:r>
          </a:p>
          <a:p>
            <a:pPr lvl="2" algn="r" rtl="1"/>
            <a:r>
              <a:rPr lang="ar-SA" dirty="0" smtClean="0"/>
              <a:t>لتحديد المؤثرات الداخلية والخارجية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6" name="Picture 5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  <p:cxnSp>
        <p:nvCxnSpPr>
          <p:cNvPr id="7" name="Straight Connector 6"/>
          <p:cNvCxnSpPr/>
          <p:nvPr/>
        </p:nvCxnSpPr>
        <p:spPr>
          <a:xfrm>
            <a:off x="431800" y="1371600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36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cs typeface="AL-Mateen" pitchFamily="2" charset="-78"/>
              </a:rPr>
              <a:t>أين سنذهب</a:t>
            </a:r>
            <a:endParaRPr lang="en-US" dirty="0">
              <a:cs typeface="AL-Matee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الميزة التنافسية المستدامة</a:t>
            </a:r>
          </a:p>
          <a:p>
            <a:pPr lvl="1" algn="r" rtl="1"/>
            <a:r>
              <a:rPr lang="ar-SA" dirty="0" smtClean="0"/>
              <a:t>لتعريف ما تبرع/تبرز به المنظمة/المنطقة</a:t>
            </a:r>
            <a:endParaRPr lang="ar-SA" dirty="0"/>
          </a:p>
          <a:p>
            <a:pPr algn="r" rtl="1"/>
            <a:endParaRPr lang="ar-SA" dirty="0" smtClean="0"/>
          </a:p>
          <a:p>
            <a:pPr algn="r" rtl="1"/>
            <a:r>
              <a:rPr lang="ar-SA" b="1" dirty="0" smtClean="0"/>
              <a:t>الرؤية</a:t>
            </a:r>
          </a:p>
          <a:p>
            <a:pPr lvl="1" algn="r" rtl="1"/>
            <a:r>
              <a:rPr lang="ar-SA" dirty="0" smtClean="0"/>
              <a:t>تشرح إلى أين تتجه، ةتصور وضعك المستقبلي.</a:t>
            </a:r>
          </a:p>
          <a:p>
            <a:pPr lvl="1" algn="r" rtl="1"/>
            <a:r>
              <a:rPr lang="ar-SA" dirty="0" smtClean="0"/>
              <a:t>لصياغة صورة عن ما ستمثله المنظمة/المنطقة وأين تتجه.</a:t>
            </a:r>
          </a:p>
          <a:p>
            <a:pPr lvl="1" algn="r" rtl="1"/>
            <a:r>
              <a:rPr lang="ar-SA" dirty="0" smtClean="0"/>
              <a:t>توضح كيف ستبدو المنظمة/المنطقة بعد 5-10 سنوات من الآن.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6" name="Picture 5" descr="ksu_logo_3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  <p:cxnSp>
        <p:nvCxnSpPr>
          <p:cNvPr id="7" name="Straight Connector 6"/>
          <p:cNvCxnSpPr/>
          <p:nvPr/>
        </p:nvCxnSpPr>
        <p:spPr>
          <a:xfrm>
            <a:off x="431800" y="1371600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42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cs typeface="AL-Mateen" pitchFamily="2" charset="-78"/>
              </a:rPr>
              <a:t>كيف سنصل هناك</a:t>
            </a:r>
            <a:endParaRPr lang="en-US" dirty="0">
              <a:cs typeface="AL-Matee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sz="2800" b="1" dirty="0" smtClean="0"/>
              <a:t>الغرض والأولويات الإستراتيجية (</a:t>
            </a:r>
            <a:r>
              <a:rPr lang="en-US" sz="2400" b="1" dirty="0" smtClean="0"/>
              <a:t>Objectives &amp; Priorities</a:t>
            </a:r>
            <a:r>
              <a:rPr lang="ar-SA" sz="2800" b="1" dirty="0" smtClean="0"/>
              <a:t>)</a:t>
            </a:r>
          </a:p>
          <a:p>
            <a:pPr lvl="1" algn="r" rtl="1"/>
            <a:r>
              <a:rPr lang="ar-SA" sz="2400" dirty="0" smtClean="0"/>
              <a:t>الوضع الإستراتيجي بعيد المدى والمستمر، الذي ينقلك من الرسالة إلى تحقيق رؤيتك.</a:t>
            </a:r>
            <a:endParaRPr lang="ar-SA" sz="2400" dirty="0"/>
          </a:p>
          <a:p>
            <a:pPr algn="r" rtl="1"/>
            <a:endParaRPr lang="ar-SA" sz="2000" dirty="0" smtClean="0"/>
          </a:p>
          <a:p>
            <a:pPr algn="r" rtl="1"/>
            <a:r>
              <a:rPr lang="ar-SA" sz="2800" b="1" dirty="0" smtClean="0"/>
              <a:t>الأهداف والمبادرات قصيرة المدى (</a:t>
            </a:r>
            <a:r>
              <a:rPr lang="en-US" sz="2400" b="1" dirty="0" smtClean="0"/>
              <a:t>Goals &amp; Initiatives</a:t>
            </a:r>
            <a:r>
              <a:rPr lang="ar-SA" sz="2800" b="1" dirty="0" smtClean="0"/>
              <a:t>)</a:t>
            </a:r>
          </a:p>
          <a:p>
            <a:pPr lvl="1" algn="r" rtl="1"/>
            <a:r>
              <a:rPr lang="ar-SA" sz="2400" dirty="0" smtClean="0"/>
              <a:t>أهداف فعالة تنص بشكل صريح على (ماذا و متى و كيف و من).</a:t>
            </a:r>
          </a:p>
          <a:p>
            <a:pPr lvl="1" algn="r" rtl="1"/>
            <a:r>
              <a:rPr lang="ar-SA" sz="2400" dirty="0" smtClean="0"/>
              <a:t>يمكن قياس مقدار تحققها. </a:t>
            </a:r>
            <a:endParaRPr lang="ar-SA" sz="2400" dirty="0"/>
          </a:p>
          <a:p>
            <a:pPr algn="r" rtl="1"/>
            <a:endParaRPr lang="ar-SA" sz="2000" dirty="0" smtClean="0"/>
          </a:p>
          <a:p>
            <a:pPr algn="r" rtl="1"/>
            <a:r>
              <a:rPr lang="ar-SA" sz="2800" b="1" dirty="0" smtClean="0"/>
              <a:t>المهام التنفيذية (</a:t>
            </a:r>
            <a:r>
              <a:rPr lang="en-US" sz="2800" b="1" dirty="0" smtClean="0"/>
              <a:t>A</a:t>
            </a:r>
            <a:r>
              <a:rPr lang="en-US" sz="2400" b="1" dirty="0" smtClean="0"/>
              <a:t>ctions</a:t>
            </a:r>
            <a:r>
              <a:rPr lang="ar-SA" sz="2800" b="1" dirty="0" smtClean="0"/>
              <a:t>)</a:t>
            </a:r>
            <a:endParaRPr lang="en-US" sz="2800" b="1" dirty="0" smtClean="0"/>
          </a:p>
          <a:p>
            <a:pPr lvl="1" algn="r" rtl="1"/>
            <a:r>
              <a:rPr lang="ar-SA" sz="2400" dirty="0" smtClean="0"/>
              <a:t>تضع أعمال معينة حيز التنفيذ بحيث تقود إلى تحقيق أهداف محددة.</a:t>
            </a:r>
          </a:p>
          <a:p>
            <a:pPr lvl="1" algn="r" rtl="1"/>
            <a:r>
              <a:rPr lang="ar-SA" sz="2400" dirty="0" smtClean="0"/>
              <a:t>تحدد الأعمال التي ستحقق أهدافنا خلال فترة زمنية محدودة (ستة أشهر).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6" name="Picture 5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  <p:cxnSp>
        <p:nvCxnSpPr>
          <p:cNvPr id="7" name="Straight Connector 6"/>
          <p:cNvCxnSpPr/>
          <p:nvPr/>
        </p:nvCxnSpPr>
        <p:spPr>
          <a:xfrm>
            <a:off x="431800" y="1295400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34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 smtClean="0">
                <a:cs typeface="AL-Mateen" pitchFamily="2" charset="-78"/>
              </a:rPr>
              <a:t>مــثـــال</a:t>
            </a:r>
            <a:endParaRPr lang="en-US" dirty="0">
              <a:cs typeface="AL-Matee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b="1" dirty="0" smtClean="0"/>
              <a:t>غرض إستراتيجي (بعيد المدى):</a:t>
            </a:r>
          </a:p>
          <a:p>
            <a:pPr lvl="1" algn="r" rtl="1"/>
            <a:r>
              <a:rPr lang="ar-SA" dirty="0" smtClean="0"/>
              <a:t>توفير دعم مالي لخطط تطوير الأحياء</a:t>
            </a:r>
          </a:p>
          <a:p>
            <a:pPr algn="r" rtl="1"/>
            <a:endParaRPr lang="ar-SA" sz="2000" dirty="0"/>
          </a:p>
          <a:p>
            <a:pPr algn="r" rtl="1"/>
            <a:r>
              <a:rPr lang="ar-SA" b="1" dirty="0" smtClean="0"/>
              <a:t>هدف مرحلي (ربع سنوي):</a:t>
            </a:r>
          </a:p>
          <a:p>
            <a:pPr lvl="1" algn="r" rtl="1"/>
            <a:r>
              <a:rPr lang="ar-SA" dirty="0"/>
              <a:t>تحديث فرص التمويل </a:t>
            </a:r>
            <a:r>
              <a:rPr lang="ar-SA" dirty="0" smtClean="0"/>
              <a:t>المتاحة</a:t>
            </a:r>
          </a:p>
          <a:p>
            <a:pPr lvl="2" algn="r" rtl="1">
              <a:buFont typeface="Wingdings" panose="05000000000000000000" pitchFamily="2" charset="2"/>
              <a:buChar char="Ø"/>
            </a:pPr>
            <a:r>
              <a:rPr lang="ar-SA" u="sng" dirty="0" smtClean="0"/>
              <a:t>مقياس</a:t>
            </a:r>
            <a:r>
              <a:rPr lang="ar-SA" dirty="0" smtClean="0"/>
              <a:t>: عدد فرص التمويل المتاحة كل 3 أشهر</a:t>
            </a:r>
          </a:p>
          <a:p>
            <a:pPr lvl="2" algn="r" rtl="1">
              <a:buFont typeface="Wingdings" panose="05000000000000000000" pitchFamily="2" charset="2"/>
              <a:buChar char="Ø"/>
            </a:pPr>
            <a:r>
              <a:rPr lang="ar-SA" u="sng" dirty="0" smtClean="0"/>
              <a:t>المستهدف</a:t>
            </a:r>
            <a:r>
              <a:rPr lang="ar-SA" dirty="0" smtClean="0"/>
              <a:t>: تأمين  مصدرين للتمويل</a:t>
            </a:r>
          </a:p>
          <a:p>
            <a:pPr marL="0" indent="0" algn="r" rtl="1">
              <a:buNone/>
            </a:pPr>
            <a:endParaRPr lang="ar-SA" sz="2000" dirty="0"/>
          </a:p>
          <a:p>
            <a:pPr algn="r" rtl="1"/>
            <a:r>
              <a:rPr lang="ar-SA" b="1" dirty="0" smtClean="0"/>
              <a:t>مهام تنفيذية (أوقات محددة):</a:t>
            </a:r>
          </a:p>
          <a:p>
            <a:pPr lvl="1" algn="r" rtl="1"/>
            <a:r>
              <a:rPr lang="ar-SA" dirty="0" smtClean="0"/>
              <a:t>عمل تقرير إخباري مطبوع نهاية كل شهر عن أنشطة الأحياء التنموية</a:t>
            </a:r>
          </a:p>
          <a:p>
            <a:pPr lvl="1" algn="r" rtl="1"/>
            <a:r>
              <a:rPr lang="ar-SA" dirty="0" smtClean="0"/>
              <a:t>تكليف أحد أفراد لجنة التمويل لتولي إدارة الموارد المالي كل 3 أشهر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6" name="Picture 5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  <p:cxnSp>
        <p:nvCxnSpPr>
          <p:cNvPr id="7" name="Straight Connector 6"/>
          <p:cNvCxnSpPr/>
          <p:nvPr/>
        </p:nvCxnSpPr>
        <p:spPr>
          <a:xfrm>
            <a:off x="431800" y="1295400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81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cs typeface="AL-Mateen" pitchFamily="2" charset="-78"/>
              </a:rPr>
              <a:t>الخيارات الإستراتيجية للتطور</a:t>
            </a:r>
            <a:endParaRPr lang="en-US" dirty="0">
              <a:cs typeface="AL-Matee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962526"/>
              </p:ext>
            </p:extLst>
          </p:nvPr>
        </p:nvGraphicFramePr>
        <p:xfrm>
          <a:off x="914399" y="1905000"/>
          <a:ext cx="7772400" cy="3962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733801"/>
                <a:gridCol w="3276599"/>
                <a:gridCol w="762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منتج/خدمة</a:t>
                      </a:r>
                      <a:r>
                        <a:rPr lang="ar-SA" baseline="0" dirty="0" smtClean="0">
                          <a:solidFill>
                            <a:schemeClr val="tx1"/>
                          </a:solidFill>
                        </a:rPr>
                        <a:t> جديدة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المنتج/الخدمة</a:t>
                      </a:r>
                      <a:r>
                        <a:rPr lang="ar-SA" baseline="0" dirty="0" smtClean="0">
                          <a:solidFill>
                            <a:schemeClr val="tx1"/>
                          </a:solidFill>
                        </a:rPr>
                        <a:t> الحالية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036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تطوير منتج/خدمة جديدة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إختراق السوق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السوق الحالي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الإبداع والتنويع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توسع جغرافي ، قطاعي</a:t>
                      </a:r>
                      <a:r>
                        <a:rPr lang="ar-SA" sz="2000" b="1" baseline="0" dirty="0" smtClean="0">
                          <a:solidFill>
                            <a:schemeClr val="tx1"/>
                          </a:solidFill>
                        </a:rPr>
                        <a:t> ، أو </a:t>
                      </a:r>
                      <a:r>
                        <a:rPr lang="ar-SA" sz="2000" b="1" dirty="0" smtClean="0">
                          <a:solidFill>
                            <a:schemeClr val="tx1"/>
                          </a:solidFill>
                        </a:rPr>
                        <a:t>في قنوات الوصول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سوق جديد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6381384"/>
            <a:ext cx="9144000" cy="504000"/>
            <a:chOff x="0" y="6381384"/>
            <a:chExt cx="9144000" cy="504000"/>
          </a:xfrm>
        </p:grpSpPr>
        <p:sp>
          <p:nvSpPr>
            <p:cNvPr id="6" name="Subtitle 2"/>
            <p:cNvSpPr txBox="1">
              <a:spLocks/>
            </p:cNvSpPr>
            <p:nvPr/>
          </p:nvSpPr>
          <p:spPr>
            <a:xfrm>
              <a:off x="0" y="6381384"/>
              <a:ext cx="9144000" cy="5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lvl="0" algn="ctr" rtl="1">
                <a:spcBef>
                  <a:spcPct val="20000"/>
                </a:spcBef>
              </a:pPr>
              <a:r>
                <a:rPr lang="ar-SA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442 تخط - التخطيط الاستراتيجي الحضري                                             </a:t>
              </a:r>
              <a:r>
                <a:rPr lang="en-GB" sz="2400" b="1" dirty="0" smtClean="0">
                  <a:solidFill>
                    <a:srgbClr val="002060"/>
                  </a:solidFill>
                  <a:latin typeface="Arabic Typesetting" pitchFamily="66" charset="-78"/>
                  <a:cs typeface="Arabic Typesetting" pitchFamily="66" charset="-78"/>
                </a:rPr>
                <a:t>PL442 – Urban Strategic Planning</a:t>
              </a:r>
              <a:endPara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endParaRPr>
            </a:p>
          </p:txBody>
        </p:sp>
        <p:pic>
          <p:nvPicPr>
            <p:cNvPr id="7" name="Picture 6" descr="ksu_logo_3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359399" y="6408000"/>
              <a:ext cx="428625" cy="428625"/>
            </a:xfrm>
            <a:prstGeom prst="rect">
              <a:avLst/>
            </a:prstGeom>
          </p:spPr>
        </p:pic>
      </p:grpSp>
      <p:cxnSp>
        <p:nvCxnSpPr>
          <p:cNvPr id="8" name="Straight Connector 7"/>
          <p:cNvCxnSpPr/>
          <p:nvPr/>
        </p:nvCxnSpPr>
        <p:spPr>
          <a:xfrm>
            <a:off x="431800" y="1371600"/>
            <a:ext cx="828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723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322</Words>
  <Application>Microsoft Office PowerPoint</Application>
  <PresentationFormat>On-screen Show (4:3)</PresentationFormat>
  <Paragraphs>60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أين نحن الآن</vt:lpstr>
      <vt:lpstr>أين سنذهب</vt:lpstr>
      <vt:lpstr>كيف سنصل هناك</vt:lpstr>
      <vt:lpstr>مــثـــال</vt:lpstr>
      <vt:lpstr>الخيارات الإستراتيجية للتطور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بناء الخطة الإستراتيجية</dc:title>
  <dc:creator>AAlthabit</dc:creator>
  <cp:lastModifiedBy>Deputy Dean</cp:lastModifiedBy>
  <cp:revision>21</cp:revision>
  <dcterms:created xsi:type="dcterms:W3CDTF">2013-09-30T20:43:24Z</dcterms:created>
  <dcterms:modified xsi:type="dcterms:W3CDTF">2013-10-29T07:39:04Z</dcterms:modified>
</cp:coreProperties>
</file>