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56" r:id="rId3"/>
    <p:sldId id="265" r:id="rId4"/>
    <p:sldId id="275" r:id="rId5"/>
    <p:sldId id="278" r:id="rId6"/>
    <p:sldId id="272" r:id="rId7"/>
    <p:sldId id="277" r:id="rId8"/>
    <p:sldId id="279" r:id="rId9"/>
    <p:sldId id="280" r:id="rId10"/>
    <p:sldId id="281" r:id="rId11"/>
    <p:sldId id="282" r:id="rId12"/>
    <p:sldId id="283" r:id="rId13"/>
    <p:sldId id="267" r:id="rId14"/>
    <p:sldId id="269" r:id="rId15"/>
    <p:sldId id="262" r:id="rId16"/>
    <p:sldId id="260" r:id="rId17"/>
    <p:sldId id="270" r:id="rId18"/>
    <p:sldId id="271" r:id="rId1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028" autoAdjust="0"/>
    <p:restoredTop sz="94660"/>
  </p:normalViewPr>
  <p:slideViewPr>
    <p:cSldViewPr snapToGrid="0">
      <p:cViewPr varScale="1">
        <p:scale>
          <a:sx n="104" d="100"/>
          <a:sy n="104" d="100"/>
        </p:scale>
        <p:origin x="110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0C6A2BE3-D94C-467B-95E5-C501A7953FE9}" type="datetimeFigureOut">
              <a:rPr lang="ar-SA" smtClean="0"/>
              <a:t>15/08/1447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4D88903-6889-4FF4-9A32-2E9C92755AC1}" type="slidenum">
              <a:rPr lang="ar-SA" smtClean="0"/>
              <a:t>‹#›</a:t>
            </a:fld>
            <a:endParaRPr lang="ar-SA"/>
          </a:p>
        </p:txBody>
      </p:sp>
    </p:spTree>
    <p:extLst>
      <p:ext uri="{BB962C8B-B14F-4D97-AF65-F5344CB8AC3E}">
        <p14:creationId xmlns:p14="http://schemas.microsoft.com/office/powerpoint/2010/main" val="20855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C6A2BE3-D94C-467B-95E5-C501A7953FE9}" type="datetimeFigureOut">
              <a:rPr lang="ar-SA" smtClean="0"/>
              <a:t>15/08/1447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4D88903-6889-4FF4-9A32-2E9C92755AC1}" type="slidenum">
              <a:rPr lang="ar-SA" smtClean="0"/>
              <a:t>‹#›</a:t>
            </a:fld>
            <a:endParaRPr lang="ar-SA"/>
          </a:p>
        </p:txBody>
      </p:sp>
    </p:spTree>
    <p:extLst>
      <p:ext uri="{BB962C8B-B14F-4D97-AF65-F5344CB8AC3E}">
        <p14:creationId xmlns:p14="http://schemas.microsoft.com/office/powerpoint/2010/main" val="168588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C6A2BE3-D94C-467B-95E5-C501A7953FE9}" type="datetimeFigureOut">
              <a:rPr lang="ar-SA" smtClean="0"/>
              <a:t>15/08/1447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4D88903-6889-4FF4-9A32-2E9C92755AC1}" type="slidenum">
              <a:rPr lang="ar-SA" smtClean="0"/>
              <a:t>‹#›</a:t>
            </a:fld>
            <a:endParaRPr lang="ar-SA"/>
          </a:p>
        </p:txBody>
      </p:sp>
    </p:spTree>
    <p:extLst>
      <p:ext uri="{BB962C8B-B14F-4D97-AF65-F5344CB8AC3E}">
        <p14:creationId xmlns:p14="http://schemas.microsoft.com/office/powerpoint/2010/main" val="11429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910080" y="359898"/>
            <a:ext cx="987552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endParaRPr lang="en-US">
              <a:solidFill>
                <a:srgbClr val="E7DEC9">
                  <a:shade val="50000"/>
                  <a:satMod val="200000"/>
                </a:srgbClr>
              </a:solidFill>
            </a:endParaRPr>
          </a:p>
        </p:txBody>
      </p:sp>
      <p:sp>
        <p:nvSpPr>
          <p:cNvPr id="20" name="عنصر نائب للتذييل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عنصر نائب لرقم الشريحة 9"/>
          <p:cNvSpPr>
            <a:spLocks noGrp="1"/>
          </p:cNvSpPr>
          <p:nvPr>
            <p:ph type="sldNum" sz="quarter" idx="12"/>
          </p:nvPr>
        </p:nvSpPr>
        <p:spPr/>
        <p:txBody>
          <a:bodyPr/>
          <a:lstStyle/>
          <a:p>
            <a:fld id="{B2133581-8EFA-4693-AE49-CE629DF7DAB5}" type="slidenum">
              <a:rPr lang="ar-SA" smtClean="0">
                <a:solidFill>
                  <a:srgbClr val="E7DEC9">
                    <a:shade val="50000"/>
                    <a:satMod val="200000"/>
                  </a:srgbClr>
                </a:solidFill>
              </a:rPr>
              <a:pPr/>
              <a:t>‹#›</a:t>
            </a:fld>
            <a:endParaRPr lang="en-US">
              <a:solidFill>
                <a:srgbClr val="E7DEC9">
                  <a:shade val="50000"/>
                  <a:satMod val="200000"/>
                </a:srgbClr>
              </a:solidFill>
            </a:endParaRPr>
          </a:p>
        </p:txBody>
      </p:sp>
      <p:sp>
        <p:nvSpPr>
          <p:cNvPr id="8" name="شكل بيضاوي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pPr>
            <a:endParaRPr lang="en-US" sz="1800">
              <a:solidFill>
                <a:prstClr val="black"/>
              </a:solidFill>
            </a:endParaRPr>
          </a:p>
        </p:txBody>
      </p:sp>
      <p:sp>
        <p:nvSpPr>
          <p:cNvPr id="9" name="شكل بيضاوي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pPr>
            <a:endParaRPr lang="en-US" sz="1800">
              <a:solidFill>
                <a:prstClr val="black"/>
              </a:solidFill>
            </a:endParaRPr>
          </a:p>
        </p:txBody>
      </p:sp>
    </p:spTree>
    <p:extLst>
      <p:ext uri="{BB962C8B-B14F-4D97-AF65-F5344CB8AC3E}">
        <p14:creationId xmlns:p14="http://schemas.microsoft.com/office/powerpoint/2010/main" val="286763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fld id="{2D72A4F6-A5EE-4902-A1D6-B041A087C0D3}" type="slidenum">
              <a:rPr lang="ar-SA"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1694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عنوان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fld id="{123B1FE0-79E6-4F1A-87DF-A5ED13067902}" type="slidenum">
              <a:rPr lang="ar-SA" smtClean="0">
                <a:solidFill>
                  <a:srgbClr val="E7DEC9">
                    <a:shade val="50000"/>
                    <a:satMod val="200000"/>
                  </a:srgbClr>
                </a:solidFill>
              </a:rPr>
              <a:pPr/>
              <a:t>‹#›</a:t>
            </a:fld>
            <a:endParaRPr lang="en-US">
              <a:solidFill>
                <a:srgbClr val="E7DEC9">
                  <a:shade val="50000"/>
                  <a:satMod val="200000"/>
                </a:srgbClr>
              </a:solidFill>
            </a:endParaRPr>
          </a:p>
        </p:txBody>
      </p:sp>
      <p:sp>
        <p:nvSpPr>
          <p:cNvPr id="10" name="مستطيل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شكل بيضاوي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pPr>
            <a:endParaRPr lang="en-US" sz="1800">
              <a:solidFill>
                <a:prstClr val="black"/>
              </a:solidFill>
            </a:endParaRPr>
          </a:p>
        </p:txBody>
      </p:sp>
      <p:sp>
        <p:nvSpPr>
          <p:cNvPr id="9" name="شكل بيضاوي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pPr>
            <a:endParaRPr lang="en-US" sz="1800">
              <a:solidFill>
                <a:prstClr val="black"/>
              </a:solidFill>
            </a:endParaRPr>
          </a:p>
        </p:txBody>
      </p:sp>
    </p:spTree>
    <p:extLst>
      <p:ext uri="{BB962C8B-B14F-4D97-AF65-F5344CB8AC3E}">
        <p14:creationId xmlns:p14="http://schemas.microsoft.com/office/powerpoint/2010/main" val="1708727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endParaRPr lang="en-US">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p>
            <a:endParaRPr lang="en-US">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p>
            <a:fld id="{D5E93247-393D-4271-958D-65425140CC2A}" type="slidenum">
              <a:rPr lang="ar-SA"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99067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endParaRPr lang="en-US">
              <a:solidFill>
                <a:srgbClr val="E7DEC9">
                  <a:shade val="50000"/>
                  <a:satMod val="200000"/>
                </a:srgbClr>
              </a:solidFill>
            </a:endParaRPr>
          </a:p>
        </p:txBody>
      </p:sp>
      <p:sp>
        <p:nvSpPr>
          <p:cNvPr id="8" name="عنصر نائب للتذييل 7"/>
          <p:cNvSpPr>
            <a:spLocks noGrp="1"/>
          </p:cNvSpPr>
          <p:nvPr>
            <p:ph type="ftr" sz="quarter" idx="11"/>
          </p:nvPr>
        </p:nvSpPr>
        <p:spPr/>
        <p:txBody>
          <a:bodyPr/>
          <a:lstStyle/>
          <a:p>
            <a:endParaRPr lang="en-US">
              <a:solidFill>
                <a:srgbClr val="E7DEC9">
                  <a:shade val="50000"/>
                  <a:satMod val="200000"/>
                </a:srgbClr>
              </a:solidFill>
            </a:endParaRPr>
          </a:p>
        </p:txBody>
      </p:sp>
      <p:sp>
        <p:nvSpPr>
          <p:cNvPr id="9" name="عنصر نائب لرقم الشريحة 8"/>
          <p:cNvSpPr>
            <a:spLocks noGrp="1"/>
          </p:cNvSpPr>
          <p:nvPr>
            <p:ph type="sldNum" sz="quarter" idx="12"/>
          </p:nvPr>
        </p:nvSpPr>
        <p:spPr/>
        <p:txBody>
          <a:bodyPr/>
          <a:lstStyle/>
          <a:p>
            <a:fld id="{2BBF41AC-4C7F-4FF9-89CB-3E611B11887A}" type="slidenum">
              <a:rPr lang="ar-SA"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150111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endParaRPr lang="en-US">
              <a:solidFill>
                <a:srgbClr val="E7DEC9">
                  <a:shade val="50000"/>
                  <a:satMod val="200000"/>
                </a:srgbClr>
              </a:solidFill>
            </a:endParaRPr>
          </a:p>
        </p:txBody>
      </p:sp>
      <p:sp>
        <p:nvSpPr>
          <p:cNvPr id="4" name="عنصر نائب للتذييل 3"/>
          <p:cNvSpPr>
            <a:spLocks noGrp="1"/>
          </p:cNvSpPr>
          <p:nvPr>
            <p:ph type="ftr" sz="quarter" idx="11"/>
          </p:nvPr>
        </p:nvSpPr>
        <p:spPr/>
        <p:txBody>
          <a:bodyPr/>
          <a:lstStyle/>
          <a:p>
            <a:endParaRPr lang="en-US">
              <a:solidFill>
                <a:srgbClr val="E7DEC9">
                  <a:shade val="50000"/>
                  <a:satMod val="200000"/>
                </a:srgbClr>
              </a:solidFill>
            </a:endParaRPr>
          </a:p>
        </p:txBody>
      </p:sp>
      <p:sp>
        <p:nvSpPr>
          <p:cNvPr id="5" name="عنصر نائب لرقم الشريحة 4"/>
          <p:cNvSpPr>
            <a:spLocks noGrp="1"/>
          </p:cNvSpPr>
          <p:nvPr>
            <p:ph type="sldNum" sz="quarter" idx="12"/>
          </p:nvPr>
        </p:nvSpPr>
        <p:spPr/>
        <p:txBody>
          <a:bodyPr/>
          <a:lstStyle/>
          <a:p>
            <a:fld id="{B9651FA6-7F83-4174-BA1E-928A7A7E76DA}" type="slidenum">
              <a:rPr lang="ar-SA"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87557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عنصر نائب للتاريخ 1"/>
          <p:cNvSpPr>
            <a:spLocks noGrp="1"/>
          </p:cNvSpPr>
          <p:nvPr>
            <p:ph type="dt" sz="half" idx="10"/>
          </p:nvPr>
        </p:nvSpPr>
        <p:spPr/>
        <p:txBody>
          <a:bodyPr/>
          <a:lstStyle/>
          <a:p>
            <a:endParaRPr lang="en-US">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p>
            <a:endParaRPr lang="en-US">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p>
            <a:fld id="{625D035F-4285-48E5-9EB0-7B2DD2E78518}" type="slidenum">
              <a:rPr lang="ar-SA" smtClean="0">
                <a:solidFill>
                  <a:srgbClr val="E7DEC9">
                    <a:shade val="50000"/>
                    <a:satMod val="200000"/>
                  </a:srgbClr>
                </a:solidFill>
              </a:rPr>
              <a:pPr/>
              <a:t>‹#›</a:t>
            </a:fld>
            <a:endParaRPr lang="en-US">
              <a:solidFill>
                <a:srgbClr val="E7DEC9">
                  <a:shade val="50000"/>
                  <a:satMod val="200000"/>
                </a:srgbClr>
              </a:solidFill>
            </a:endParaRPr>
          </a:p>
        </p:txBody>
      </p:sp>
      <p:sp>
        <p:nvSpPr>
          <p:cNvPr id="6" name="مستطيل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Tree>
    <p:extLst>
      <p:ext uri="{BB962C8B-B14F-4D97-AF65-F5344CB8AC3E}">
        <p14:creationId xmlns:p14="http://schemas.microsoft.com/office/powerpoint/2010/main" val="257882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endParaRPr lang="en-US">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p>
            <a:endParaRPr lang="en-US">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p>
            <a:fld id="{59E378D9-37AC-4014-BE6A-5D8C085FF477}" type="slidenum">
              <a:rPr lang="ar-SA"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22775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C6A2BE3-D94C-467B-95E5-C501A7953FE9}" type="datetimeFigureOut">
              <a:rPr lang="ar-SA" smtClean="0"/>
              <a:t>15/08/1447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4D88903-6889-4FF4-9A32-2E9C92755AC1}" type="slidenum">
              <a:rPr lang="ar-SA" smtClean="0"/>
              <a:t>‹#›</a:t>
            </a:fld>
            <a:endParaRPr lang="ar-SA"/>
          </a:p>
        </p:txBody>
      </p:sp>
    </p:spTree>
    <p:extLst>
      <p:ext uri="{BB962C8B-B14F-4D97-AF65-F5344CB8AC3E}">
        <p14:creationId xmlns:p14="http://schemas.microsoft.com/office/powerpoint/2010/main" val="3491404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endParaRPr lang="en-US">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p>
            <a:endParaRPr lang="en-US">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p>
            <a:fld id="{87FB1736-667E-4451-93AC-4CEEDBE0B023}" type="slidenum">
              <a:rPr lang="ar-SA" smtClean="0">
                <a:solidFill>
                  <a:srgbClr val="E7DEC9">
                    <a:shade val="50000"/>
                    <a:satMod val="200000"/>
                  </a:srgbClr>
                </a:solidFill>
              </a:rPr>
              <a:pPr/>
              <a:t>‹#›</a:t>
            </a:fld>
            <a:endParaRPr lang="en-US">
              <a:solidFill>
                <a:srgbClr val="E7DEC9">
                  <a:shade val="50000"/>
                  <a:satMod val="200000"/>
                </a:srgbClr>
              </a:solidFill>
            </a:endParaRPr>
          </a:p>
        </p:txBody>
      </p:sp>
      <p:sp>
        <p:nvSpPr>
          <p:cNvPr id="8" name="مستطيل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gn="l" rtl="0" fontAlgn="base">
              <a:lnSpc>
                <a:spcPts val="3000"/>
              </a:lnSpc>
              <a:spcBef>
                <a:spcPts val="600"/>
              </a:spcBef>
              <a:spcAft>
                <a:spcPct val="0"/>
              </a:spcAft>
              <a:buClr>
                <a:srgbClr val="3891A7"/>
              </a:buClr>
              <a:buSzPct val="80000"/>
              <a:buFont typeface="Wingdings 2"/>
              <a:buNone/>
            </a:pPr>
            <a:endParaRPr lang="en-US" sz="3200">
              <a:solidFill>
                <a:prstClr val="black"/>
              </a:solidFill>
            </a:endParaRPr>
          </a:p>
        </p:txBody>
      </p:sp>
      <p:sp>
        <p:nvSpPr>
          <p:cNvPr id="3" name="عنصر نائب للصورة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ar-SA"/>
              <a:t>انقر فوق الرمز لإضافة صورة</a:t>
            </a:r>
            <a:endParaRPr kumimoji="0" lang="en-US" dirty="0"/>
          </a:p>
        </p:txBody>
      </p:sp>
      <p:sp>
        <p:nvSpPr>
          <p:cNvPr id="9" name="مخطط انسيابي: معالجة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0" name="مخطط انسيابي: معالجة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dirty="0">
              <a:solidFill>
                <a:prstClr val="white"/>
              </a:solidFill>
            </a:endParaRPr>
          </a:p>
        </p:txBody>
      </p:sp>
      <p:sp>
        <p:nvSpPr>
          <p:cNvPr id="4" name="عنصر نائب للنص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2387905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fld id="{153F2423-2520-47F9-9506-E07BC5EE6E2C}" type="slidenum">
              <a:rPr lang="ar-SA"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76291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144000" y="274640"/>
            <a:ext cx="2438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524000" y="274641"/>
            <a:ext cx="7416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fld id="{9CF3D531-40F4-4EFB-A9E0-71CAA673F646}" type="slidenum">
              <a:rPr lang="ar-SA"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5817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0C6A2BE3-D94C-467B-95E5-C501A7953FE9}" type="datetimeFigureOut">
              <a:rPr lang="ar-SA" smtClean="0"/>
              <a:t>15/08/1447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4D88903-6889-4FF4-9A32-2E9C92755AC1}" type="slidenum">
              <a:rPr lang="ar-SA" smtClean="0"/>
              <a:t>‹#›</a:t>
            </a:fld>
            <a:endParaRPr lang="ar-SA"/>
          </a:p>
        </p:txBody>
      </p:sp>
    </p:spTree>
    <p:extLst>
      <p:ext uri="{BB962C8B-B14F-4D97-AF65-F5344CB8AC3E}">
        <p14:creationId xmlns:p14="http://schemas.microsoft.com/office/powerpoint/2010/main" val="58982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0C6A2BE3-D94C-467B-95E5-C501A7953FE9}" type="datetimeFigureOut">
              <a:rPr lang="ar-SA" smtClean="0"/>
              <a:t>15/08/1447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4D88903-6889-4FF4-9A32-2E9C92755AC1}" type="slidenum">
              <a:rPr lang="ar-SA" smtClean="0"/>
              <a:t>‹#›</a:t>
            </a:fld>
            <a:endParaRPr lang="ar-SA"/>
          </a:p>
        </p:txBody>
      </p:sp>
    </p:spTree>
    <p:extLst>
      <p:ext uri="{BB962C8B-B14F-4D97-AF65-F5344CB8AC3E}">
        <p14:creationId xmlns:p14="http://schemas.microsoft.com/office/powerpoint/2010/main" val="192939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0C6A2BE3-D94C-467B-95E5-C501A7953FE9}" type="datetimeFigureOut">
              <a:rPr lang="ar-SA" smtClean="0"/>
              <a:t>15/08/1447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4D88903-6889-4FF4-9A32-2E9C92755AC1}" type="slidenum">
              <a:rPr lang="ar-SA" smtClean="0"/>
              <a:t>‹#›</a:t>
            </a:fld>
            <a:endParaRPr lang="ar-SA"/>
          </a:p>
        </p:txBody>
      </p:sp>
    </p:spTree>
    <p:extLst>
      <p:ext uri="{BB962C8B-B14F-4D97-AF65-F5344CB8AC3E}">
        <p14:creationId xmlns:p14="http://schemas.microsoft.com/office/powerpoint/2010/main" val="116342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0C6A2BE3-D94C-467B-95E5-C501A7953FE9}" type="datetimeFigureOut">
              <a:rPr lang="ar-SA" smtClean="0"/>
              <a:t>15/08/1447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4D88903-6889-4FF4-9A32-2E9C92755AC1}" type="slidenum">
              <a:rPr lang="ar-SA" smtClean="0"/>
              <a:t>‹#›</a:t>
            </a:fld>
            <a:endParaRPr lang="ar-SA"/>
          </a:p>
        </p:txBody>
      </p:sp>
    </p:spTree>
    <p:extLst>
      <p:ext uri="{BB962C8B-B14F-4D97-AF65-F5344CB8AC3E}">
        <p14:creationId xmlns:p14="http://schemas.microsoft.com/office/powerpoint/2010/main" val="141073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C6A2BE3-D94C-467B-95E5-C501A7953FE9}" type="datetimeFigureOut">
              <a:rPr lang="ar-SA" smtClean="0"/>
              <a:t>15/08/1447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4D88903-6889-4FF4-9A32-2E9C92755AC1}" type="slidenum">
              <a:rPr lang="ar-SA" smtClean="0"/>
              <a:t>‹#›</a:t>
            </a:fld>
            <a:endParaRPr lang="ar-SA"/>
          </a:p>
        </p:txBody>
      </p:sp>
    </p:spTree>
    <p:extLst>
      <p:ext uri="{BB962C8B-B14F-4D97-AF65-F5344CB8AC3E}">
        <p14:creationId xmlns:p14="http://schemas.microsoft.com/office/powerpoint/2010/main" val="299437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C6A2BE3-D94C-467B-95E5-C501A7953FE9}" type="datetimeFigureOut">
              <a:rPr lang="ar-SA" smtClean="0"/>
              <a:t>15/08/1447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4D88903-6889-4FF4-9A32-2E9C92755AC1}" type="slidenum">
              <a:rPr lang="ar-SA" smtClean="0"/>
              <a:t>‹#›</a:t>
            </a:fld>
            <a:endParaRPr lang="ar-SA"/>
          </a:p>
        </p:txBody>
      </p:sp>
    </p:spTree>
    <p:extLst>
      <p:ext uri="{BB962C8B-B14F-4D97-AF65-F5344CB8AC3E}">
        <p14:creationId xmlns:p14="http://schemas.microsoft.com/office/powerpoint/2010/main" val="159715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C6A2BE3-D94C-467B-95E5-C501A7953FE9}" type="datetimeFigureOut">
              <a:rPr lang="ar-SA" smtClean="0"/>
              <a:t>15/08/1447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4D88903-6889-4FF4-9A32-2E9C92755AC1}" type="slidenum">
              <a:rPr lang="ar-SA" smtClean="0"/>
              <a:t>‹#›</a:t>
            </a:fld>
            <a:endParaRPr lang="ar-SA"/>
          </a:p>
        </p:txBody>
      </p:sp>
    </p:spTree>
    <p:extLst>
      <p:ext uri="{BB962C8B-B14F-4D97-AF65-F5344CB8AC3E}">
        <p14:creationId xmlns:p14="http://schemas.microsoft.com/office/powerpoint/2010/main" val="164834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C6A2BE3-D94C-467B-95E5-C501A7953FE9}" type="datetimeFigureOut">
              <a:rPr lang="ar-SA" smtClean="0"/>
              <a:t>15/08/1447</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4D88903-6889-4FF4-9A32-2E9C92755AC1}" type="slidenum">
              <a:rPr lang="ar-SA" smtClean="0"/>
              <a:t>‹#›</a:t>
            </a:fld>
            <a:endParaRPr lang="ar-SA"/>
          </a:p>
        </p:txBody>
      </p:sp>
    </p:spTree>
    <p:extLst>
      <p:ext uri="{BB962C8B-B14F-4D97-AF65-F5344CB8AC3E}">
        <p14:creationId xmlns:p14="http://schemas.microsoft.com/office/powerpoint/2010/main" val="3251203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8" name="شكل بيضاوي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1" name="دائرة مجوفة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2" name="مستطيل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5" name="عنصر نائب للعنوان 4"/>
          <p:cNvSpPr>
            <a:spLocks noGrp="1"/>
          </p:cNvSpPr>
          <p:nvPr>
            <p:ph type="title"/>
          </p:nvPr>
        </p:nvSpPr>
        <p:spPr>
          <a:xfrm>
            <a:off x="1914144" y="274638"/>
            <a:ext cx="999744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pPr>
            <a:endParaRPr lang="en-US">
              <a:solidFill>
                <a:srgbClr val="E7DEC9">
                  <a:shade val="50000"/>
                  <a:satMod val="200000"/>
                </a:srgbClr>
              </a:solidFill>
              <a:latin typeface="Arial" pitchFamily="34" charset="0"/>
              <a:cs typeface="Arial" pitchFamily="34" charset="0"/>
            </a:endParaRPr>
          </a:p>
        </p:txBody>
      </p:sp>
      <p:sp>
        <p:nvSpPr>
          <p:cNvPr id="10" name="عنصر نائب للتذييل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base">
              <a:spcBef>
                <a:spcPct val="0"/>
              </a:spcBef>
              <a:spcAft>
                <a:spcPct val="0"/>
              </a:spcAft>
            </a:pPr>
            <a:endParaRPr lang="en-US">
              <a:solidFill>
                <a:srgbClr val="E7DEC9">
                  <a:shade val="50000"/>
                  <a:satMod val="200000"/>
                </a:srgbClr>
              </a:solidFill>
              <a:latin typeface="Arial" pitchFamily="34" charset="0"/>
              <a:cs typeface="Arial" pitchFamily="34" charset="0"/>
            </a:endParaRPr>
          </a:p>
        </p:txBody>
      </p:sp>
      <p:sp>
        <p:nvSpPr>
          <p:cNvPr id="22" name="عنصر نائب لرقم الشريحة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Bef>
                <a:spcPct val="0"/>
              </a:spcBef>
              <a:spcAft>
                <a:spcPct val="0"/>
              </a:spcAft>
            </a:pPr>
            <a:fld id="{BD819456-1C56-4BC7-A4AD-14FEA9617040}" type="slidenum">
              <a:rPr lang="ar-SA" smtClean="0">
                <a:solidFill>
                  <a:srgbClr val="E7DEC9">
                    <a:shade val="50000"/>
                    <a:satMod val="200000"/>
                  </a:srgbClr>
                </a:solidFill>
                <a:latin typeface="Arial" pitchFamily="34" charset="0"/>
                <a:cs typeface="Arial" pitchFamily="34" charset="0"/>
              </a:rPr>
              <a:pPr fontAlgn="base">
                <a:spcBef>
                  <a:spcPct val="0"/>
                </a:spcBef>
                <a:spcAft>
                  <a:spcPct val="0"/>
                </a:spcAft>
              </a:pPr>
              <a:t>‹#›</a:t>
            </a:fld>
            <a:endParaRPr lang="en-US">
              <a:solidFill>
                <a:srgbClr val="E7DEC9">
                  <a:shade val="50000"/>
                  <a:satMod val="200000"/>
                </a:srgbClr>
              </a:solidFill>
              <a:latin typeface="Arial" pitchFamily="34" charset="0"/>
              <a:cs typeface="Arial" pitchFamily="34" charset="0"/>
            </a:endParaRPr>
          </a:p>
        </p:txBody>
      </p:sp>
      <p:sp>
        <p:nvSpPr>
          <p:cNvPr id="15" name="مستطيل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Tree>
    <p:extLst>
      <p:ext uri="{BB962C8B-B14F-4D97-AF65-F5344CB8AC3E}">
        <p14:creationId xmlns:p14="http://schemas.microsoft.com/office/powerpoint/2010/main" val="3206036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lvl="0">
              <a:spcBef>
                <a:spcPts val="1000"/>
              </a:spcBef>
            </a:pPr>
            <a:r>
              <a:rPr lang="ar-SA" sz="2800" dirty="0">
                <a:solidFill>
                  <a:prstClr val="black"/>
                </a:solidFill>
                <a:latin typeface="Calibri" panose="020F0502020204030204"/>
                <a:cs typeface="PT Bold Heading" panose="02010400000000000000" pitchFamily="2" charset="-78"/>
              </a:rPr>
              <a:t> 577 حين</a:t>
            </a:r>
            <a:br>
              <a:rPr lang="ar-SA" sz="2800" dirty="0">
                <a:solidFill>
                  <a:prstClr val="black"/>
                </a:solidFill>
                <a:latin typeface="Calibri" panose="020F0502020204030204"/>
                <a:cs typeface="PT Bold Heading" panose="02010400000000000000" pitchFamily="2" charset="-78"/>
              </a:rPr>
            </a:br>
            <a:br>
              <a:rPr lang="ar-SA" sz="2800" dirty="0">
                <a:solidFill>
                  <a:prstClr val="black"/>
                </a:solidFill>
                <a:latin typeface="Calibri" panose="020F0502020204030204"/>
                <a:cs typeface="PT Bold Heading" panose="02010400000000000000" pitchFamily="2" charset="-78"/>
              </a:rPr>
            </a:br>
            <a:r>
              <a:rPr lang="ar-SA" sz="2800" dirty="0">
                <a:solidFill>
                  <a:prstClr val="black"/>
                </a:solidFill>
                <a:latin typeface="Calibri" panose="020F0502020204030204"/>
                <a:cs typeface="PT Bold Heading" panose="02010400000000000000" pitchFamily="2" charset="-78"/>
              </a:rPr>
              <a:t>تلوث الحيوان 3 (1+2+0)</a:t>
            </a:r>
            <a:endParaRPr lang="ar-SA" dirty="0">
              <a:cs typeface="PT Bold Heading" panose="02010400000000000000" pitchFamily="2" charset="-78"/>
            </a:endParaRPr>
          </a:p>
        </p:txBody>
      </p:sp>
      <p:sp>
        <p:nvSpPr>
          <p:cNvPr id="3" name="عنوان فرعي 2"/>
          <p:cNvSpPr>
            <a:spLocks noGrp="1"/>
          </p:cNvSpPr>
          <p:nvPr>
            <p:ph type="subTitle" idx="1"/>
          </p:nvPr>
        </p:nvSpPr>
        <p:spPr>
          <a:xfrm>
            <a:off x="1524000" y="4524602"/>
            <a:ext cx="9144000" cy="1655762"/>
          </a:xfrm>
        </p:spPr>
        <p:txBody>
          <a:bodyPr/>
          <a:lstStyle/>
          <a:p>
            <a:endParaRPr lang="ar-SA" dirty="0">
              <a:latin typeface="Sakkal Majalla" panose="02000000000000000000" pitchFamily="2" charset="-78"/>
              <a:cs typeface="Sakkal Majalla" panose="02000000000000000000" pitchFamily="2" charset="-78"/>
            </a:endParaRPr>
          </a:p>
          <a:p>
            <a:r>
              <a:rPr lang="ar-SA" dirty="0" err="1">
                <a:latin typeface="Sakkal Majalla" panose="02000000000000000000" pitchFamily="2" charset="-78"/>
                <a:cs typeface="Sakkal Majalla" panose="02000000000000000000" pitchFamily="2" charset="-78"/>
              </a:rPr>
              <a:t>أ.د</a:t>
            </a:r>
            <a:r>
              <a:rPr lang="ar-SA" dirty="0">
                <a:latin typeface="Sakkal Majalla" panose="02000000000000000000" pitchFamily="2" charset="-78"/>
                <a:cs typeface="Sakkal Majalla" panose="02000000000000000000" pitchFamily="2" charset="-78"/>
              </a:rPr>
              <a:t> منصور إبراهيم المنصور</a:t>
            </a:r>
          </a:p>
          <a:p>
            <a:r>
              <a:rPr lang="en-GB" sz="1600" dirty="0">
                <a:latin typeface="Sakkal Majalla" panose="02000000000000000000" pitchFamily="2" charset="-78"/>
                <a:cs typeface="Sakkal Majalla" panose="02000000000000000000" pitchFamily="2" charset="-78"/>
              </a:rPr>
              <a:t>Mmansour@ksu.edu.sa</a:t>
            </a:r>
            <a:endParaRPr lang="ar-SA" sz="1600" dirty="0">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2660862A-CEFC-4C81-9B05-5DA0D2CD3744}"/>
              </a:ext>
            </a:extLst>
          </p:cNvPr>
          <p:cNvPicPr>
            <a:picLocks noChangeAspect="1"/>
          </p:cNvPicPr>
          <p:nvPr/>
        </p:nvPicPr>
        <p:blipFill>
          <a:blip r:embed="rId2"/>
          <a:stretch>
            <a:fillRect/>
          </a:stretch>
        </p:blipFill>
        <p:spPr>
          <a:xfrm>
            <a:off x="161924" y="107724"/>
            <a:ext cx="2431647" cy="1080261"/>
          </a:xfrm>
          <a:prstGeom prst="rect">
            <a:avLst/>
          </a:prstGeom>
        </p:spPr>
      </p:pic>
      <p:sp>
        <p:nvSpPr>
          <p:cNvPr id="6" name="مربع نص 5">
            <a:extLst>
              <a:ext uri="{FF2B5EF4-FFF2-40B4-BE49-F238E27FC236}">
                <a16:creationId xmlns:a16="http://schemas.microsoft.com/office/drawing/2014/main" id="{227222B5-726B-4981-AE00-8A5726A9F38E}"/>
              </a:ext>
            </a:extLst>
          </p:cNvPr>
          <p:cNvSpPr txBox="1"/>
          <p:nvPr/>
        </p:nvSpPr>
        <p:spPr>
          <a:xfrm>
            <a:off x="5116945" y="3647950"/>
            <a:ext cx="1945480" cy="369332"/>
          </a:xfrm>
          <a:prstGeom prst="rect">
            <a:avLst/>
          </a:prstGeom>
          <a:noFill/>
        </p:spPr>
        <p:txBody>
          <a:bodyPr wrap="square">
            <a:spAutoFit/>
          </a:bodyPr>
          <a:lstStyle/>
          <a:p>
            <a:pPr>
              <a:buNone/>
            </a:pPr>
            <a:r>
              <a:rPr lang="en-GB" b="1" dirty="0"/>
              <a:t>Animal Pollution</a:t>
            </a:r>
            <a:endParaRPr lang="en-GB" dirty="0"/>
          </a:p>
        </p:txBody>
      </p:sp>
    </p:spTree>
    <p:extLst>
      <p:ext uri="{BB962C8B-B14F-4D97-AF65-F5344CB8AC3E}">
        <p14:creationId xmlns:p14="http://schemas.microsoft.com/office/powerpoint/2010/main" val="114716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C1D12-BC84-D55A-A1D0-22DA06D18FBA}"/>
            </a:ext>
          </a:extLst>
        </p:cNvPr>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419D759-31C9-5D0E-1437-0ECD2EF6DEBE}"/>
              </a:ext>
            </a:extLst>
          </p:cNvPr>
          <p:cNvSpPr txBox="1">
            <a:spLocks/>
          </p:cNvSpPr>
          <p:nvPr/>
        </p:nvSpPr>
        <p:spPr>
          <a:xfrm>
            <a:off x="6486696" y="864524"/>
            <a:ext cx="5415497"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الجزء السادس: </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المؤشرات الحيوية والتقييم </a:t>
            </a:r>
            <a:r>
              <a:rPr kumimoji="0" lang="ar-SA" sz="20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r>
              <a:rPr kumimoji="0" lang="en-GB" sz="20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Biomarkers &amp; Assessment</a:t>
            </a:r>
            <a:r>
              <a:rPr lang="ar-SA" sz="2000" b="1" dirty="0">
                <a:solidFill>
                  <a:prstClr val="black"/>
                </a:solidFill>
                <a:latin typeface="Sakkal Majalla" panose="02000000000000000000" pitchFamily="2" charset="-78"/>
                <a:cs typeface="Sakkal Majalla" panose="02000000000000000000" pitchFamily="2" charset="-78"/>
              </a:rPr>
              <a:t>):</a:t>
            </a:r>
            <a:endParaRPr kumimoji="0" lang="en-GB" sz="20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المؤشرات الحيوية للتلوث</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Biomarkers of exposure</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Biomarkers of effect</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Biomarkers of susceptibility</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تقييم المخاطر البيئية على الحيوانات</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Environmental Risk Assessment</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Case-based assessment</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النماذج الحيوانية في دراسات التلوث</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كائنات </a:t>
            </a:r>
            <a:r>
              <a:rPr kumimoji="0" lang="ar-SA" sz="2400" b="0" i="0" u="none" strike="noStrike" kern="1200" cap="none" spc="0" normalizeH="0" baseline="0" noProof="0" dirty="0" err="1">
                <a:ln>
                  <a:noFill/>
                </a:ln>
                <a:solidFill>
                  <a:prstClr val="black"/>
                </a:solidFill>
                <a:effectLst/>
                <a:uLnTx/>
                <a:uFillTx/>
                <a:latin typeface="Sakkal Majalla" panose="02000000000000000000" pitchFamily="2" charset="-78"/>
                <a:cs typeface="Sakkal Majalla" panose="02000000000000000000" pitchFamily="2" charset="-78"/>
              </a:rPr>
              <a:t>مؤشرية</a:t>
            </a: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en-GB"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Indicator Species</a:t>
            </a: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GB"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نماذج مختبرية وحقلية</a:t>
            </a: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6" name="عنصر نائب للمحتوى 2">
            <a:extLst>
              <a:ext uri="{FF2B5EF4-FFF2-40B4-BE49-F238E27FC236}">
                <a16:creationId xmlns:a16="http://schemas.microsoft.com/office/drawing/2014/main" id="{2ED142CA-5176-EDDF-762F-6BF1ECF15445}"/>
              </a:ext>
            </a:extLst>
          </p:cNvPr>
          <p:cNvSpPr txBox="1">
            <a:spLocks/>
          </p:cNvSpPr>
          <p:nvPr/>
        </p:nvSpPr>
        <p:spPr>
          <a:xfrm>
            <a:off x="289807" y="864524"/>
            <a:ext cx="5626712"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التلوث البلاستيكي </a:t>
            </a:r>
            <a:r>
              <a:rPr kumimoji="0" lang="ar-SA" sz="2400" b="1"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والميكروبلاستيك</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مصادره</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آثاره الفسيولوجية والبيئية</a:t>
            </a:r>
          </a:p>
          <a:p>
            <a:pPr marL="0" lvl="0" indent="0">
              <a:buNone/>
              <a:defRPr/>
            </a:pPr>
            <a:br>
              <a:rPr lang="ar-SA" sz="2400" dirty="0">
                <a:solidFill>
                  <a:prstClr val="black"/>
                </a:solidFill>
                <a:latin typeface="Sakkal Majalla" panose="02000000000000000000" pitchFamily="2" charset="-78"/>
                <a:cs typeface="Sakkal Majalla" panose="02000000000000000000" pitchFamily="2" charset="-78"/>
              </a:rPr>
            </a:br>
            <a:endParaRPr lang="ar-SA" sz="2400"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9559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0C811-3EC1-EF51-1CF0-B4D11F8A3050}"/>
            </a:ext>
          </a:extLst>
        </p:cNvPr>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B52E4DA3-0BFF-29ED-2CF3-AE7EF132F28E}"/>
              </a:ext>
            </a:extLst>
          </p:cNvPr>
          <p:cNvSpPr txBox="1">
            <a:spLocks/>
          </p:cNvSpPr>
          <p:nvPr/>
        </p:nvSpPr>
        <p:spPr>
          <a:xfrm>
            <a:off x="6486696" y="864524"/>
            <a:ext cx="5415497"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2400" b="1" dirty="0">
                <a:solidFill>
                  <a:schemeClr val="accent1"/>
                </a:solidFill>
                <a:latin typeface="Sakkal Majalla" panose="02000000000000000000" pitchFamily="2" charset="-78"/>
                <a:cs typeface="Sakkal Majalla" panose="02000000000000000000" pitchFamily="2" charset="-78"/>
              </a:rPr>
              <a:t>الجزء السابع:</a:t>
            </a:r>
          </a:p>
          <a:p>
            <a:r>
              <a:rPr lang="ar-SA" sz="2400" b="1" u="sng" dirty="0">
                <a:latin typeface="Sakkal Majalla" panose="02000000000000000000" pitchFamily="2" charset="-78"/>
                <a:cs typeface="Sakkal Majalla" panose="02000000000000000000" pitchFamily="2" charset="-78"/>
              </a:rPr>
              <a:t> دراسات إقليمية ومحلية (</a:t>
            </a:r>
            <a:r>
              <a:rPr lang="en-GB" sz="2400" b="1" u="sng" dirty="0">
                <a:latin typeface="Sakkal Majalla" panose="02000000000000000000" pitchFamily="2" charset="-78"/>
                <a:cs typeface="Sakkal Majalla" panose="02000000000000000000" pitchFamily="2" charset="-78"/>
              </a:rPr>
              <a:t>Regional Case Studies</a:t>
            </a:r>
            <a:r>
              <a:rPr lang="ar-SA" sz="2400" b="1" u="sng" dirty="0">
                <a:latin typeface="Sakkal Majalla" panose="02000000000000000000" pitchFamily="2" charset="-78"/>
                <a:cs typeface="Sakkal Majalla" panose="02000000000000000000" pitchFamily="2" charset="-78"/>
              </a:rPr>
              <a:t>)</a:t>
            </a:r>
            <a:endParaRPr lang="en-GB" sz="2400" b="1" u="sng" dirty="0">
              <a:latin typeface="Sakkal Majalla" panose="02000000000000000000" pitchFamily="2" charset="-78"/>
              <a:cs typeface="Sakkal Majalla" panose="02000000000000000000" pitchFamily="2" charset="-78"/>
            </a:endParaRPr>
          </a:p>
          <a:p>
            <a:r>
              <a:rPr lang="ar-SA" sz="2400" b="1" dirty="0">
                <a:latin typeface="Sakkal Majalla" panose="02000000000000000000" pitchFamily="2" charset="-78"/>
                <a:cs typeface="Sakkal Majalla" panose="02000000000000000000" pitchFamily="2" charset="-78"/>
              </a:rPr>
              <a:t>تلوث الحيوان في البيئات الصحراوية</a:t>
            </a:r>
            <a:endParaRPr lang="ar-SA" sz="2400" dirty="0">
              <a:latin typeface="Sakkal Majalla" panose="02000000000000000000" pitchFamily="2" charset="-78"/>
              <a:cs typeface="Sakkal Majalla" panose="02000000000000000000" pitchFamily="2" charset="-78"/>
            </a:endParaRPr>
          </a:p>
          <a:p>
            <a:r>
              <a:rPr lang="ar-SA" sz="2400" b="1" dirty="0">
                <a:latin typeface="Sakkal Majalla" panose="02000000000000000000" pitchFamily="2" charset="-78"/>
                <a:cs typeface="Sakkal Majalla" panose="02000000000000000000" pitchFamily="2" charset="-78"/>
              </a:rPr>
              <a:t>تلوث الحيوان في البيئات البحرية</a:t>
            </a:r>
            <a:endParaRPr lang="ar-SA" sz="2400" dirty="0">
              <a:latin typeface="Sakkal Majalla" panose="02000000000000000000" pitchFamily="2" charset="-78"/>
              <a:cs typeface="Sakkal Majalla" panose="02000000000000000000" pitchFamily="2" charset="-78"/>
            </a:endParaRPr>
          </a:p>
          <a:p>
            <a:r>
              <a:rPr lang="ar-SA" sz="2400" b="1" dirty="0">
                <a:latin typeface="Sakkal Majalla" panose="02000000000000000000" pitchFamily="2" charset="-78"/>
                <a:cs typeface="Sakkal Majalla" panose="02000000000000000000" pitchFamily="2" charset="-78"/>
              </a:rPr>
              <a:t>دراسات مختارة في المملكة العربية السعودية</a:t>
            </a:r>
            <a:endParaRPr lang="ar-SA" sz="2400" dirty="0">
              <a:latin typeface="Sakkal Majalla" panose="02000000000000000000" pitchFamily="2" charset="-78"/>
              <a:cs typeface="Sakkal Majalla" panose="02000000000000000000" pitchFamily="2" charset="-78"/>
            </a:endParaRPr>
          </a:p>
          <a:p>
            <a:r>
              <a:rPr lang="ar-SA" sz="2400" dirty="0">
                <a:latin typeface="Sakkal Majalla" panose="02000000000000000000" pitchFamily="2" charset="-78"/>
                <a:cs typeface="Sakkal Majalla" panose="02000000000000000000" pitchFamily="2" charset="-78"/>
              </a:rPr>
              <a:t>البيئات الصحراوية</a:t>
            </a:r>
          </a:p>
          <a:p>
            <a:r>
              <a:rPr lang="ar-SA" sz="2400" dirty="0">
                <a:latin typeface="Sakkal Majalla" panose="02000000000000000000" pitchFamily="2" charset="-78"/>
                <a:cs typeface="Sakkal Majalla" panose="02000000000000000000" pitchFamily="2" charset="-78"/>
              </a:rPr>
              <a:t>البيئات الساحلية</a:t>
            </a:r>
          </a:p>
          <a:p>
            <a:r>
              <a:rPr lang="ar-SA" sz="2400" dirty="0">
                <a:latin typeface="Sakkal Majalla" panose="02000000000000000000" pitchFamily="2" charset="-78"/>
                <a:cs typeface="Sakkal Majalla" panose="02000000000000000000" pitchFamily="2" charset="-78"/>
              </a:rPr>
              <a:t>الحياة الفطرية</a:t>
            </a:r>
          </a:p>
          <a:p>
            <a:r>
              <a:rPr lang="ar-SA" sz="2400" b="1" dirty="0">
                <a:latin typeface="Sakkal Majalla" panose="02000000000000000000" pitchFamily="2" charset="-78"/>
                <a:cs typeface="Sakkal Majalla" panose="02000000000000000000" pitchFamily="2" charset="-78"/>
              </a:rPr>
              <a:t>دراسات مختارة في دول الخليج العربي</a:t>
            </a:r>
            <a:endParaRPr lang="ar-SA" sz="2400" dirty="0">
              <a:latin typeface="Sakkal Majalla" panose="02000000000000000000" pitchFamily="2" charset="-78"/>
              <a:cs typeface="Sakkal Majalla" panose="02000000000000000000" pitchFamily="2" charset="-78"/>
            </a:endParaRPr>
          </a:p>
          <a:p>
            <a:r>
              <a:rPr lang="ar-SA" sz="2400" dirty="0">
                <a:latin typeface="Sakkal Majalla" panose="02000000000000000000" pitchFamily="2" charset="-78"/>
                <a:cs typeface="Sakkal Majalla" panose="02000000000000000000" pitchFamily="2" charset="-78"/>
              </a:rPr>
              <a:t>التحديات المشتركة</a:t>
            </a:r>
          </a:p>
          <a:p>
            <a:r>
              <a:rPr lang="ar-SA" sz="2400" dirty="0">
                <a:latin typeface="Sakkal Majalla" panose="02000000000000000000" pitchFamily="2" charset="-78"/>
                <a:cs typeface="Sakkal Majalla" panose="02000000000000000000" pitchFamily="2" charset="-78"/>
              </a:rPr>
              <a:t>الحلول الإقليمية</a:t>
            </a: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6" name="عنصر نائب للمحتوى 2">
            <a:extLst>
              <a:ext uri="{FF2B5EF4-FFF2-40B4-BE49-F238E27FC236}">
                <a16:creationId xmlns:a16="http://schemas.microsoft.com/office/drawing/2014/main" id="{3D89622F-0A39-5869-ED25-01892241A915}"/>
              </a:ext>
            </a:extLst>
          </p:cNvPr>
          <p:cNvSpPr txBox="1">
            <a:spLocks/>
          </p:cNvSpPr>
          <p:nvPr/>
        </p:nvSpPr>
        <p:spPr>
          <a:xfrm>
            <a:off x="289807" y="864524"/>
            <a:ext cx="5626712"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SA" sz="2200" dirty="0">
              <a:solidFill>
                <a:schemeClr val="accent5">
                  <a:lumMod val="75000"/>
                </a:schemeClr>
              </a:solidFill>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التلوث البلاستيكي </a:t>
            </a:r>
            <a:r>
              <a:rPr kumimoji="0" lang="ar-SA" sz="2400" b="1"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والميكروبلاستيك</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مصادره</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آثاره الفسيولوجية والبيئية</a:t>
            </a:r>
            <a:endPar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lvl="0" indent="0">
              <a:buNone/>
              <a:defRPr/>
            </a:pPr>
            <a:r>
              <a:rPr lang="ar-SA" sz="2400" b="1" dirty="0">
                <a:solidFill>
                  <a:schemeClr val="accent1"/>
                </a:solidFill>
                <a:latin typeface="Sakkal Majalla" panose="02000000000000000000" pitchFamily="2" charset="-78"/>
                <a:cs typeface="Sakkal Majalla" panose="02000000000000000000" pitchFamily="2" charset="-78"/>
              </a:rPr>
              <a:t>الجزء الثامن:</a:t>
            </a:r>
          </a:p>
          <a:p>
            <a:pPr marL="0" lvl="0" indent="0">
              <a:buNone/>
              <a:defRPr/>
            </a:pPr>
            <a:r>
              <a:rPr lang="ar-SA" sz="2400" dirty="0">
                <a:solidFill>
                  <a:prstClr val="black"/>
                </a:solidFill>
                <a:latin typeface="Sakkal Majalla" panose="02000000000000000000" pitchFamily="2" charset="-78"/>
                <a:cs typeface="Sakkal Majalla" panose="02000000000000000000" pitchFamily="2" charset="-78"/>
              </a:rPr>
              <a:t> </a:t>
            </a:r>
            <a:r>
              <a:rPr lang="ar-SA" sz="2400" b="1" u="sng" dirty="0">
                <a:latin typeface="Sakkal Majalla" panose="02000000000000000000" pitchFamily="2" charset="-78"/>
                <a:cs typeface="Sakkal Majalla" panose="02000000000000000000" pitchFamily="2" charset="-78"/>
              </a:rPr>
              <a:t>الاتجاهات الحديثة والتطبيقات</a:t>
            </a:r>
          </a:p>
          <a:p>
            <a:pPr lvl="0">
              <a:defRPr/>
            </a:pPr>
            <a:r>
              <a:rPr lang="ar-SA" sz="2400" b="1" dirty="0">
                <a:latin typeface="Sakkal Majalla" panose="02000000000000000000" pitchFamily="2" charset="-78"/>
                <a:cs typeface="Sakkal Majalla" panose="02000000000000000000" pitchFamily="2" charset="-78"/>
              </a:rPr>
              <a:t>الاتجاهات الحديثة في علم تلوث الحيوان</a:t>
            </a:r>
          </a:p>
          <a:p>
            <a:pPr lvl="0">
              <a:defRPr/>
            </a:pPr>
            <a:r>
              <a:rPr lang="ar-SA" sz="2400" b="1" dirty="0">
                <a:latin typeface="Sakkal Majalla" panose="02000000000000000000" pitchFamily="2" charset="-78"/>
                <a:cs typeface="Sakkal Majalla" panose="02000000000000000000" pitchFamily="2" charset="-78"/>
              </a:rPr>
              <a:t>التلوث والاستدامة البيئية</a:t>
            </a:r>
          </a:p>
          <a:p>
            <a:pPr lvl="0">
              <a:defRPr/>
            </a:pPr>
            <a:r>
              <a:rPr lang="ar-SA" sz="2400" b="1" dirty="0">
                <a:latin typeface="Sakkal Majalla" panose="02000000000000000000" pitchFamily="2" charset="-78"/>
                <a:cs typeface="Sakkal Majalla" panose="02000000000000000000" pitchFamily="2" charset="-78"/>
              </a:rPr>
              <a:t>دور البحث العلمي في الحد من تلوث الحيوان</a:t>
            </a:r>
          </a:p>
          <a:p>
            <a:pPr>
              <a:defRPr/>
            </a:pPr>
            <a:r>
              <a:rPr lang="ar-SA" sz="2400" b="1" dirty="0">
                <a:latin typeface="Sakkal Majalla" panose="02000000000000000000" pitchFamily="2" charset="-78"/>
                <a:cs typeface="Sakkal Majalla" panose="02000000000000000000" pitchFamily="2" charset="-78"/>
              </a:rPr>
              <a:t>السياسات البيئية وحماية الحياة الفطرية (دور وزارة البيئة في السعودية في حماية الحيوان من التلوث</a:t>
            </a:r>
            <a:r>
              <a:rPr lang="en-GB" sz="2400" b="1" dirty="0">
                <a:latin typeface="Sakkal Majalla" panose="02000000000000000000" pitchFamily="2" charset="-78"/>
                <a:cs typeface="Sakkal Majalla" panose="02000000000000000000" pitchFamily="2" charset="-78"/>
              </a:rPr>
              <a:t> </a:t>
            </a:r>
            <a:r>
              <a:rPr lang="ar-SA" sz="2400" b="1" dirty="0">
                <a:latin typeface="Sakkal Majalla" panose="02000000000000000000" pitchFamily="2" charset="-78"/>
                <a:cs typeface="Sakkal Majalla" panose="02000000000000000000" pitchFamily="2" charset="-78"/>
              </a:rPr>
              <a:t> / اللوائح التنفيذية فيما يتعلق بتلوث الحيوان في وزارة البيئة السع)</a:t>
            </a:r>
          </a:p>
          <a:p>
            <a:pPr lvl="0">
              <a:defRPr/>
            </a:pPr>
            <a:endParaRPr lang="ar-SA" sz="2400"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9023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90875" y="204537"/>
            <a:ext cx="6115049" cy="1325563"/>
          </a:xfrm>
        </p:spPr>
        <p:txBody>
          <a:bodyPr>
            <a:normAutofit/>
          </a:bodyPr>
          <a:lstStyle/>
          <a:p>
            <a:pPr algn="ctr"/>
            <a:r>
              <a:rPr lang="ar-SA" sz="3200" dirty="0">
                <a:cs typeface="PT Bold Heading" panose="02010400000000000000" pitchFamily="2" charset="-78"/>
              </a:rPr>
              <a:t>تعليمات العروض التقديمية و الأبحاث</a:t>
            </a:r>
          </a:p>
        </p:txBody>
      </p:sp>
      <p:sp>
        <p:nvSpPr>
          <p:cNvPr id="3" name="عنصر نائب للمحتوى 2"/>
          <p:cNvSpPr>
            <a:spLocks noGrp="1"/>
          </p:cNvSpPr>
          <p:nvPr>
            <p:ph idx="1"/>
          </p:nvPr>
        </p:nvSpPr>
        <p:spPr>
          <a:xfrm>
            <a:off x="6647320" y="1331872"/>
            <a:ext cx="5153983" cy="5526128"/>
          </a:xfrm>
          <a:ln w="19050">
            <a:solidFill>
              <a:schemeClr val="tx1"/>
            </a:solidFill>
          </a:ln>
        </p:spPr>
        <p:txBody>
          <a:bodyPr>
            <a:noAutofit/>
          </a:bodyPr>
          <a:lstStyle/>
          <a:p>
            <a:pPr marL="0" indent="0" algn="just">
              <a:buNone/>
            </a:pPr>
            <a:r>
              <a:rPr lang="ar-SA" b="1" u="sng" dirty="0">
                <a:solidFill>
                  <a:srgbClr val="92D050"/>
                </a:solidFill>
                <a:latin typeface="Sakkal Majalla" panose="02000000000000000000" pitchFamily="2" charset="-78"/>
                <a:cs typeface="Sakkal Majalla" panose="02000000000000000000" pitchFamily="2" charset="-78"/>
              </a:rPr>
              <a:t>أولاً العرض التقديمي:</a:t>
            </a:r>
          </a:p>
          <a:p>
            <a:pPr marL="0" indent="0" algn="just">
              <a:buNone/>
            </a:pPr>
            <a:r>
              <a:rPr lang="ar-SA" b="1" dirty="0">
                <a:solidFill>
                  <a:srgbClr val="92D050"/>
                </a:solidFill>
                <a:latin typeface="Sakkal Majalla" panose="02000000000000000000" pitchFamily="2" charset="-78"/>
                <a:cs typeface="Sakkal Majalla" panose="02000000000000000000" pitchFamily="2" charset="-78"/>
              </a:rPr>
              <a:t>أعمل عرض لكل عنوان وفق التعليمات التالية:</a:t>
            </a:r>
          </a:p>
          <a:p>
            <a:pPr marL="457200" indent="-457200" algn="just">
              <a:buFont typeface="+mj-lt"/>
              <a:buAutoNum type="arabicPeriod"/>
            </a:pPr>
            <a:r>
              <a:rPr lang="ar-SA" b="1" dirty="0">
                <a:latin typeface="Sakkal Majalla" panose="02000000000000000000" pitchFamily="2" charset="-78"/>
                <a:cs typeface="Sakkal Majalla" panose="02000000000000000000" pitchFamily="2" charset="-78"/>
              </a:rPr>
              <a:t>العرض</a:t>
            </a:r>
            <a:r>
              <a:rPr lang="ar-SA" dirty="0">
                <a:latin typeface="Sakkal Majalla" panose="02000000000000000000" pitchFamily="2" charset="-78"/>
                <a:cs typeface="Sakkal Majalla" panose="02000000000000000000" pitchFamily="2" charset="-78"/>
              </a:rPr>
              <a:t> يجب أن لا يقل عن 45 شريحة</a:t>
            </a:r>
            <a:r>
              <a:rPr lang="en-GB" dirty="0">
                <a:latin typeface="Sakkal Majalla" panose="02000000000000000000" pitchFamily="2" charset="-78"/>
                <a:cs typeface="Sakkal Majalla" panose="02000000000000000000" pitchFamily="2" charset="-78"/>
              </a:rPr>
              <a:t> </a:t>
            </a:r>
            <a:r>
              <a:rPr lang="ar-SA" dirty="0">
                <a:latin typeface="Sakkal Majalla" panose="02000000000000000000" pitchFamily="2" charset="-78"/>
                <a:cs typeface="Sakkal Majalla" panose="02000000000000000000" pitchFamily="2" charset="-78"/>
              </a:rPr>
              <a:t>(باللغة العربية أو الإنجليزية).</a:t>
            </a:r>
          </a:p>
          <a:p>
            <a:pPr marL="457200" indent="-457200" algn="just">
              <a:buFont typeface="+mj-lt"/>
              <a:buAutoNum type="arabicPeriod"/>
            </a:pPr>
            <a:r>
              <a:rPr lang="ar-SA" dirty="0">
                <a:latin typeface="Sakkal Majalla" panose="02000000000000000000" pitchFamily="2" charset="-78"/>
                <a:cs typeface="Sakkal Majalla" panose="02000000000000000000" pitchFamily="2" charset="-78"/>
              </a:rPr>
              <a:t> </a:t>
            </a:r>
            <a:r>
              <a:rPr lang="ar-SA" b="1" dirty="0">
                <a:latin typeface="Sakkal Majalla" panose="02000000000000000000" pitchFamily="2" charset="-78"/>
                <a:cs typeface="Sakkal Majalla" panose="02000000000000000000" pitchFamily="2" charset="-78"/>
              </a:rPr>
              <a:t>يحتوي العرض على شريحتين مكونة من </a:t>
            </a:r>
            <a:r>
              <a:rPr lang="ar-SA" dirty="0">
                <a:latin typeface="Sakkal Majalla" panose="02000000000000000000" pitchFamily="2" charset="-78"/>
                <a:cs typeface="Sakkal Majalla" panose="02000000000000000000" pitchFamily="2" charset="-78"/>
              </a:rPr>
              <a:t>15-20 مصطلح علمي مرتبط بموضوع العرض باللغة العربية و الإنجليزية و معرف بشكل كاف.</a:t>
            </a:r>
          </a:p>
          <a:p>
            <a:pPr marL="457200" indent="-457200" algn="just">
              <a:buFont typeface="+mj-lt"/>
              <a:buAutoNum type="arabicPeriod"/>
            </a:pPr>
            <a:r>
              <a:rPr lang="ar-SA" dirty="0">
                <a:latin typeface="Sakkal Majalla" panose="02000000000000000000" pitchFamily="2" charset="-78"/>
                <a:cs typeface="Sakkal Majalla" panose="02000000000000000000" pitchFamily="2" charset="-78"/>
              </a:rPr>
              <a:t> اعمل </a:t>
            </a:r>
            <a:r>
              <a:rPr lang="ar-SA" b="1" dirty="0">
                <a:latin typeface="Sakkal Majalla" panose="02000000000000000000" pitchFamily="2" charset="-78"/>
                <a:cs typeface="Sakkal Majalla" panose="02000000000000000000" pitchFamily="2" charset="-78"/>
              </a:rPr>
              <a:t>المحتوى العلمي </a:t>
            </a:r>
            <a:r>
              <a:rPr lang="ar-SA" dirty="0">
                <a:latin typeface="Sakkal Majalla" panose="02000000000000000000" pitchFamily="2" charset="-78"/>
                <a:cs typeface="Sakkal Majalla" panose="02000000000000000000" pitchFamily="2" charset="-78"/>
              </a:rPr>
              <a:t>لكل عرض بما لا يتجاوز 20 صفحة </a:t>
            </a:r>
            <a:r>
              <a:rPr lang="en-GB" dirty="0">
                <a:latin typeface="Sakkal Majalla" panose="02000000000000000000" pitchFamily="2" charset="-78"/>
                <a:cs typeface="Sakkal Majalla" panose="02000000000000000000" pitchFamily="2" charset="-78"/>
              </a:rPr>
              <a:t>A4</a:t>
            </a:r>
            <a:endParaRPr lang="ar-SA"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DCC3C074-7A3F-4C83-93EE-C6D9F371F93D}"/>
              </a:ext>
            </a:extLst>
          </p:cNvPr>
          <p:cNvSpPr txBox="1"/>
          <p:nvPr/>
        </p:nvSpPr>
        <p:spPr>
          <a:xfrm>
            <a:off x="5705302" y="6488668"/>
            <a:ext cx="781395"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(5-10)</a:t>
            </a:r>
            <a:endParaRPr kumimoji="0" lang="en-GB" sz="1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7" name="مربع نص 6">
            <a:extLst>
              <a:ext uri="{FF2B5EF4-FFF2-40B4-BE49-F238E27FC236}">
                <a16:creationId xmlns:a16="http://schemas.microsoft.com/office/drawing/2014/main" id="{F740E898-507B-417B-0B5B-D3D1AD4C26F7}"/>
              </a:ext>
            </a:extLst>
          </p:cNvPr>
          <p:cNvSpPr txBox="1"/>
          <p:nvPr/>
        </p:nvSpPr>
        <p:spPr>
          <a:xfrm>
            <a:off x="390697" y="1331872"/>
            <a:ext cx="5314605" cy="5526128"/>
          </a:xfrm>
          <a:prstGeom prst="rect">
            <a:avLst/>
          </a:prstGeom>
          <a:noFill/>
          <a:ln w="19050">
            <a:solidFill>
              <a:schemeClr val="tx1"/>
            </a:solidFill>
          </a:ln>
        </p:spPr>
        <p:txBody>
          <a:bodyPr wrap="square">
            <a:spAutoFit/>
          </a:bodyPr>
          <a:lstStyle/>
          <a:p>
            <a:pPr marR="0" lvl="0" algn="just" defTabSz="914400" rtl="1" eaLnBrk="1" fontAlgn="auto" latinLnBrk="0" hangingPunct="1">
              <a:lnSpc>
                <a:spcPct val="90000"/>
              </a:lnSpc>
              <a:spcBef>
                <a:spcPts val="1000"/>
              </a:spcBef>
              <a:spcAft>
                <a:spcPts val="0"/>
              </a:spcAft>
              <a:buClrTx/>
              <a:buSzTx/>
              <a:tabLst/>
              <a:defRPr/>
            </a:pPr>
            <a:r>
              <a:rPr lang="ar-SA" sz="2800" b="1" u="sng" dirty="0">
                <a:solidFill>
                  <a:srgbClr val="92D050"/>
                </a:solidFill>
                <a:latin typeface="Sakkal Majalla" panose="02000000000000000000" pitchFamily="2" charset="-78"/>
                <a:cs typeface="Sakkal Majalla" panose="02000000000000000000" pitchFamily="2" charset="-78"/>
              </a:rPr>
              <a:t>ثانياً: أسئلة الفهم و الاطلاع:</a:t>
            </a:r>
          </a:p>
          <a:p>
            <a:pPr marR="0" lvl="0" algn="just" defTabSz="914400" rtl="1" eaLnBrk="1" fontAlgn="auto" latinLnBrk="0" hangingPunct="1">
              <a:lnSpc>
                <a:spcPct val="90000"/>
              </a:lnSpc>
              <a:spcBef>
                <a:spcPts val="1000"/>
              </a:spcBef>
              <a:spcAft>
                <a:spcPts val="0"/>
              </a:spcAft>
              <a:buClrTx/>
              <a:buSzTx/>
              <a:tabLst/>
              <a:defRPr/>
            </a:pPr>
            <a:r>
              <a:rPr lang="ar-SA" sz="2800" b="1" dirty="0">
                <a:solidFill>
                  <a:srgbClr val="92D050"/>
                </a:solidFill>
                <a:latin typeface="Sakkal Majalla" panose="02000000000000000000" pitchFamily="2" charset="-78"/>
                <a:cs typeface="Sakkal Majalla" panose="02000000000000000000" pitchFamily="2" charset="-78"/>
              </a:rPr>
              <a:t>اعمل لكل عرض بنك أسئلة كما يلي :</a:t>
            </a:r>
          </a:p>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 </a:t>
            </a:r>
            <a:r>
              <a:rPr kumimoji="0" lang="ar-SA" sz="2800" b="1"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أسئلة موضوعية لكل</a:t>
            </a:r>
            <a:r>
              <a:rPr kumimoji="0" lang="ar-SA" sz="2800" b="0"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 </a:t>
            </a:r>
            <a:r>
              <a:rPr kumimoji="0" lang="ar-SA" sz="2800" b="1"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عرض</a:t>
            </a:r>
            <a:r>
              <a:rPr kumimoji="0" lang="ar-SA" sz="2800" b="0"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 (سؤال و اربع خيارات متناسبة مع السؤال!!) و اختيار الإجابة الصحيحة(30 سؤال) </a:t>
            </a:r>
          </a:p>
          <a:p>
            <a:pPr lvl="0" algn="just">
              <a:lnSpc>
                <a:spcPct val="90000"/>
              </a:lnSpc>
              <a:spcBef>
                <a:spcPts val="1000"/>
              </a:spcBef>
              <a:defRPr/>
            </a:pPr>
            <a:r>
              <a:rPr kumimoji="0" lang="ar-SA" sz="2800" b="0"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ب.</a:t>
            </a:r>
            <a:r>
              <a:rPr lang="ar-SA" sz="2800" b="1" dirty="0">
                <a:latin typeface="Sakkal Majalla" panose="02000000000000000000" pitchFamily="2" charset="-78"/>
                <a:cs typeface="Sakkal Majalla" panose="02000000000000000000" pitchFamily="2" charset="-78"/>
              </a:rPr>
              <a:t> أسئلة أكمل الفراغ  عدد </a:t>
            </a:r>
            <a:r>
              <a:rPr kumimoji="0" lang="ar-SA" sz="2800" b="0"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10أسئلة </a:t>
            </a:r>
          </a:p>
          <a:p>
            <a:pPr lvl="0" algn="just">
              <a:lnSpc>
                <a:spcPct val="90000"/>
              </a:lnSpc>
              <a:spcBef>
                <a:spcPts val="1000"/>
              </a:spcBef>
              <a:defRPr/>
            </a:pPr>
            <a:r>
              <a:rPr lang="ar-SA" sz="2800" dirty="0">
                <a:latin typeface="Sakkal Majalla" panose="02000000000000000000" pitchFamily="2" charset="-78"/>
                <a:cs typeface="Sakkal Majalla" panose="02000000000000000000" pitchFamily="2" charset="-78"/>
              </a:rPr>
              <a:t>ج.</a:t>
            </a:r>
            <a:r>
              <a:rPr kumimoji="0" lang="ar-SA" sz="2800" b="0"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أسئلة ذات إجابات قصيرة عدد 4 </a:t>
            </a:r>
            <a:r>
              <a:rPr kumimoji="0" lang="ar-SA" sz="2800" b="0"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لكل </a:t>
            </a:r>
            <a:r>
              <a:rPr kumimoji="0" lang="ar-SA" sz="2800" b="1"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عرض</a:t>
            </a:r>
            <a:r>
              <a:rPr kumimoji="0" lang="ar-SA" sz="2800" b="0"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 مع الإجابة عليها (لا تقل الإجابة عن أربعة أسطر).</a:t>
            </a:r>
          </a:p>
          <a:p>
            <a:pPr algn="just">
              <a:lnSpc>
                <a:spcPct val="90000"/>
              </a:lnSpc>
              <a:spcBef>
                <a:spcPts val="1000"/>
              </a:spcBef>
              <a:defRPr/>
            </a:pPr>
            <a:r>
              <a:rPr lang="ar-SA" sz="2800" b="1" u="sng" dirty="0">
                <a:solidFill>
                  <a:srgbClr val="92D050"/>
                </a:solidFill>
                <a:latin typeface="Sakkal Majalla" panose="02000000000000000000" pitchFamily="2" charset="-78"/>
                <a:cs typeface="Sakkal Majalla" panose="02000000000000000000" pitchFamily="2" charset="-78"/>
              </a:rPr>
              <a:t>ثالثاً: البحث:</a:t>
            </a:r>
          </a:p>
          <a:p>
            <a:pPr marL="457200" marR="0" lvl="0" indent="-457200" algn="just" defTabSz="914400" rtl="1" eaLnBrk="1" fontAlgn="auto" latinLnBrk="0" hangingPunct="1">
              <a:lnSpc>
                <a:spcPct val="90000"/>
              </a:lnSpc>
              <a:spcBef>
                <a:spcPts val="1000"/>
              </a:spcBef>
              <a:spcAft>
                <a:spcPts val="0"/>
              </a:spcAft>
              <a:buClrTx/>
              <a:buSzTx/>
              <a:buFont typeface="+mj-lt"/>
              <a:buAutoNum type="arabicPeriod"/>
              <a:tabLst/>
              <a:defRPr/>
            </a:pPr>
            <a:r>
              <a:rPr kumimoji="0" lang="ar-SA" sz="2800" b="0"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دراسة وتلخيص </a:t>
            </a:r>
            <a:r>
              <a:rPr kumimoji="0" lang="ar-SA" sz="2800" b="1"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بحث</a:t>
            </a:r>
            <a:r>
              <a:rPr kumimoji="0" lang="ar-SA" sz="2800" b="0"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  حديث متعلق بالموضوعات الرئيسة و مرتبط بالمملكة العربية السعودية.</a:t>
            </a:r>
          </a:p>
        </p:txBody>
      </p:sp>
    </p:spTree>
    <p:extLst>
      <p:ext uri="{BB962C8B-B14F-4D97-AF65-F5344CB8AC3E}">
        <p14:creationId xmlns:p14="http://schemas.microsoft.com/office/powerpoint/2010/main" val="342322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834FD602-9A4D-4E5E-A8F1-132B0B823FED}"/>
              </a:ext>
            </a:extLst>
          </p:cNvPr>
          <p:cNvSpPr txBox="1"/>
          <p:nvPr/>
        </p:nvSpPr>
        <p:spPr>
          <a:xfrm>
            <a:off x="4020091" y="308099"/>
            <a:ext cx="7842984" cy="6496650"/>
          </a:xfrm>
          <a:prstGeom prst="rect">
            <a:avLst/>
          </a:prstGeom>
          <a:noFill/>
        </p:spPr>
        <p:txBody>
          <a:bodyPr wrap="square">
            <a:spAutoFit/>
          </a:bodyPr>
          <a:lstStyle/>
          <a:p>
            <a:pPr lvl="0" algn="just">
              <a:lnSpc>
                <a:spcPct val="150000"/>
              </a:lnSpc>
              <a:spcBef>
                <a:spcPts val="1000"/>
              </a:spcBef>
              <a:defRPr/>
            </a:pPr>
            <a:r>
              <a:rPr lang="ar-SA" sz="2800" b="1" dirty="0">
                <a:solidFill>
                  <a:srgbClr val="92D050"/>
                </a:solidFill>
                <a:latin typeface="Sakkal Majalla" panose="02000000000000000000" pitchFamily="2" charset="-78"/>
                <a:cs typeface="Sakkal Majalla" panose="02000000000000000000" pitchFamily="2" charset="-78"/>
              </a:rPr>
              <a:t>تعليمات البدء:</a:t>
            </a:r>
          </a:p>
          <a:p>
            <a:pPr marL="514350" lvl="0" indent="-514350" algn="just">
              <a:lnSpc>
                <a:spcPct val="150000"/>
              </a:lnSpc>
              <a:spcBef>
                <a:spcPts val="1000"/>
              </a:spcBef>
              <a:buAutoNum type="arabicPeriod"/>
              <a:defRPr/>
            </a:pPr>
            <a:r>
              <a:rPr lang="ar-SA" sz="2800" dirty="0">
                <a:solidFill>
                  <a:prstClr val="black"/>
                </a:solidFill>
                <a:latin typeface="Sakkal Majalla" panose="02000000000000000000" pitchFamily="2" charset="-78"/>
                <a:cs typeface="Sakkal Majalla" panose="02000000000000000000" pitchFamily="2" charset="-78"/>
              </a:rPr>
              <a:t>يقوم الطالب بعمل خطة توزيع المواضيع مع التواريخ وترسل لأستاذ المقرر </a:t>
            </a:r>
            <a:r>
              <a:rPr lang="ar-SA" sz="2800" b="1" dirty="0">
                <a:solidFill>
                  <a:srgbClr val="92D050"/>
                </a:solidFill>
                <a:latin typeface="Sakkal Majalla" panose="02000000000000000000" pitchFamily="2" charset="-78"/>
                <a:cs typeface="Sakkal Majalla" panose="02000000000000000000" pitchFamily="2" charset="-78"/>
              </a:rPr>
              <a:t>خلال ثلاثة أيام </a:t>
            </a:r>
            <a:r>
              <a:rPr lang="ar-SA" sz="2800" dirty="0">
                <a:solidFill>
                  <a:prstClr val="black"/>
                </a:solidFill>
                <a:latin typeface="Sakkal Majalla" panose="02000000000000000000" pitchFamily="2" charset="-78"/>
                <a:cs typeface="Sakkal Majalla" panose="02000000000000000000" pitchFamily="2" charset="-78"/>
              </a:rPr>
              <a:t>من الاطلاع على هذا العرض.</a:t>
            </a:r>
          </a:p>
          <a:p>
            <a:pPr marL="514350" lvl="0" indent="-514350" algn="just">
              <a:lnSpc>
                <a:spcPct val="150000"/>
              </a:lnSpc>
              <a:spcBef>
                <a:spcPts val="1000"/>
              </a:spcBef>
              <a:buAutoNum type="arabicPeriod"/>
              <a:defRPr/>
            </a:pPr>
            <a:r>
              <a:rPr lang="ar-SA" sz="2800" dirty="0">
                <a:solidFill>
                  <a:prstClr val="black"/>
                </a:solidFill>
                <a:latin typeface="Sakkal Majalla" panose="02000000000000000000" pitchFamily="2" charset="-78"/>
                <a:cs typeface="Sakkal Majalla" panose="02000000000000000000" pitchFamily="2" charset="-78"/>
              </a:rPr>
              <a:t>بعد اعتماد الخطة من أستاذ المقرر يقوم الطالب بالبدء فورا بتنفيذها.</a:t>
            </a:r>
          </a:p>
          <a:p>
            <a:pPr marL="514350" lvl="0" indent="-514350" algn="just">
              <a:lnSpc>
                <a:spcPct val="150000"/>
              </a:lnSpc>
              <a:spcBef>
                <a:spcPts val="1000"/>
              </a:spcBef>
              <a:buAutoNum type="arabicPeriod"/>
              <a:defRPr/>
            </a:pPr>
            <a:r>
              <a:rPr lang="ar-SA" sz="2800" dirty="0">
                <a:solidFill>
                  <a:prstClr val="black"/>
                </a:solidFill>
                <a:latin typeface="Sakkal Majalla" panose="02000000000000000000" pitchFamily="2" charset="-78"/>
                <a:cs typeface="Sakkal Majalla" panose="02000000000000000000" pitchFamily="2" charset="-78"/>
              </a:rPr>
              <a:t>سوف يتم تقييم العرض بعد تقديمه و عمل الملاحظات التي تم الإشارة لها من قبل أستاذ المقرر.</a:t>
            </a:r>
          </a:p>
          <a:p>
            <a:pPr marL="514350" lvl="0" indent="-514350" algn="just">
              <a:lnSpc>
                <a:spcPct val="150000"/>
              </a:lnSpc>
              <a:spcBef>
                <a:spcPts val="1000"/>
              </a:spcBef>
              <a:buAutoNum type="arabicPeriod"/>
              <a:defRPr/>
            </a:pPr>
            <a:r>
              <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يتم تقييم العرض و المادة العلمية بالإضافة إلى تقديم العرض و الأسئلة الموضوعية  و ملخصات الأبحاث من قبل </a:t>
            </a:r>
            <a:r>
              <a:rPr kumimoji="0" lang="ar-SA" sz="2800" b="1" i="0" u="none" strike="noStrike" kern="1200" cap="none" spc="0" normalizeH="0" baseline="0" noProof="0" dirty="0">
                <a:ln>
                  <a:noFill/>
                </a:ln>
                <a:solidFill>
                  <a:srgbClr val="92D050"/>
                </a:solidFill>
                <a:effectLst/>
                <a:uLnTx/>
                <a:uFillTx/>
                <a:latin typeface="Sakkal Majalla" panose="02000000000000000000" pitchFamily="2" charset="-78"/>
                <a:ea typeface="+mn-ea"/>
                <a:cs typeface="Sakkal Majalla" panose="02000000000000000000" pitchFamily="2" charset="-78"/>
              </a:rPr>
              <a:t>أستاذ المقرر</a:t>
            </a:r>
            <a:r>
              <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a:p>
            <a:pPr marR="0" lvl="0" algn="just" defTabSz="914400" rtl="1" eaLnBrk="1" fontAlgn="auto" latinLnBrk="0" hangingPunct="1">
              <a:lnSpc>
                <a:spcPct val="150000"/>
              </a:lnSpc>
              <a:spcBef>
                <a:spcPts val="1000"/>
              </a:spcBef>
              <a:spcAft>
                <a:spcPts val="0"/>
              </a:spcAft>
              <a:buClrTx/>
              <a:buSzTx/>
              <a:tabLst/>
              <a:defRPr/>
            </a:pPr>
            <a:r>
              <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12. </a:t>
            </a:r>
          </a:p>
        </p:txBody>
      </p:sp>
      <p:sp>
        <p:nvSpPr>
          <p:cNvPr id="6" name="مربع نص 5">
            <a:extLst>
              <a:ext uri="{FF2B5EF4-FFF2-40B4-BE49-F238E27FC236}">
                <a16:creationId xmlns:a16="http://schemas.microsoft.com/office/drawing/2014/main" id="{2A753CFB-43F2-006E-7C0E-002E8C79326F}"/>
              </a:ext>
            </a:extLst>
          </p:cNvPr>
          <p:cNvSpPr txBox="1"/>
          <p:nvPr/>
        </p:nvSpPr>
        <p:spPr>
          <a:xfrm>
            <a:off x="5705302" y="6369920"/>
            <a:ext cx="781395" cy="369332"/>
          </a:xfrm>
          <a:prstGeom prst="rect">
            <a:avLst/>
          </a:prstGeom>
          <a:noFill/>
        </p:spPr>
        <p:txBody>
          <a:bodyPr wrap="square">
            <a:spAutoFit/>
          </a:bodyPr>
          <a:lstStyle/>
          <a:p>
            <a:r>
              <a:rPr lang="ar-SA" b="1" dirty="0">
                <a:latin typeface="Sakkal Majalla" panose="02000000000000000000" pitchFamily="2" charset="-78"/>
                <a:cs typeface="Sakkal Majalla" panose="02000000000000000000" pitchFamily="2" charset="-78"/>
              </a:rPr>
              <a:t>(6-10)</a:t>
            </a:r>
            <a:endParaRPr lang="en-GB" b="1"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F447A2A4-AD59-2A44-8921-AFC06B48395E}"/>
              </a:ext>
            </a:extLst>
          </p:cNvPr>
          <p:cNvPicPr>
            <a:picLocks noChangeAspect="1"/>
          </p:cNvPicPr>
          <p:nvPr/>
        </p:nvPicPr>
        <p:blipFill>
          <a:blip r:embed="rId2"/>
          <a:stretch>
            <a:fillRect/>
          </a:stretch>
        </p:blipFill>
        <p:spPr>
          <a:xfrm>
            <a:off x="328926" y="1670369"/>
            <a:ext cx="3691164" cy="2025332"/>
          </a:xfrm>
          <a:prstGeom prst="rect">
            <a:avLst/>
          </a:prstGeom>
        </p:spPr>
      </p:pic>
    </p:spTree>
    <p:extLst>
      <p:ext uri="{BB962C8B-B14F-4D97-AF65-F5344CB8AC3E}">
        <p14:creationId xmlns:p14="http://schemas.microsoft.com/office/powerpoint/2010/main" val="326558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1B91EC5-85C8-42B2-8D38-4394DCAF702B}"/>
              </a:ext>
            </a:extLst>
          </p:cNvPr>
          <p:cNvSpPr>
            <a:spLocks noGrp="1"/>
          </p:cNvSpPr>
          <p:nvPr>
            <p:ph type="title"/>
          </p:nvPr>
        </p:nvSpPr>
        <p:spPr/>
        <p:txBody>
          <a:bodyPr>
            <a:normAutofit/>
          </a:bodyPr>
          <a:lstStyle/>
          <a:p>
            <a:r>
              <a:rPr lang="ar-SA" sz="3200" dirty="0">
                <a:cs typeface="PT Bold Heading" panose="02010400000000000000" pitchFamily="2" charset="-78"/>
              </a:rPr>
              <a:t>تعليمات هامة للعروض:</a:t>
            </a:r>
            <a:endParaRPr lang="en-GB" sz="3200" dirty="0">
              <a:cs typeface="PT Bold Heading" panose="02010400000000000000" pitchFamily="2" charset="-78"/>
            </a:endParaRPr>
          </a:p>
        </p:txBody>
      </p:sp>
      <p:sp>
        <p:nvSpPr>
          <p:cNvPr id="3" name="عنصر نائب للمحتوى 2">
            <a:extLst>
              <a:ext uri="{FF2B5EF4-FFF2-40B4-BE49-F238E27FC236}">
                <a16:creationId xmlns:a16="http://schemas.microsoft.com/office/drawing/2014/main" id="{EF4263E9-CDD1-4BD5-9689-5985DDB31181}"/>
              </a:ext>
            </a:extLst>
          </p:cNvPr>
          <p:cNvSpPr>
            <a:spLocks noGrp="1"/>
          </p:cNvSpPr>
          <p:nvPr>
            <p:ph idx="1"/>
          </p:nvPr>
        </p:nvSpPr>
        <p:spPr/>
        <p:txBody>
          <a:bodyPr>
            <a:normAutofit lnSpcReduction="10000"/>
          </a:bodyPr>
          <a:lstStyle/>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تكتب عناوين كل موضوع باللغة الإنجليزية و العربية.</a:t>
            </a:r>
          </a:p>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r>
              <a:rPr kumimoji="0" lang="ar-SA" sz="2400" b="1" i="0" u="none" strike="noStrike" kern="1200" cap="none" spc="0" normalizeH="0" baseline="0" noProof="0" dirty="0">
                <a:ln>
                  <a:noFill/>
                </a:ln>
                <a:solidFill>
                  <a:srgbClr val="92D050"/>
                </a:solidFill>
                <a:effectLst/>
                <a:uLnTx/>
                <a:uFillTx/>
                <a:latin typeface="Sakkal Majalla" panose="02000000000000000000" pitchFamily="2" charset="-78"/>
                <a:ea typeface="+mn-ea"/>
                <a:cs typeface="Sakkal Majalla" panose="02000000000000000000" pitchFamily="2" charset="-78"/>
              </a:rPr>
              <a:t>يتناسب المحتوى مع طالب الماجستير  </a:t>
            </a: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,من عمق المحتوى العلمي و شمولية العرض ( اغلب الطلبة </a:t>
            </a:r>
            <a:r>
              <a:rPr kumimoji="0" lang="ar-SA" sz="2400" b="1" i="0" u="none" strike="noStrike" kern="1200" cap="none" spc="0" normalizeH="0" baseline="0" noProof="0" dirty="0">
                <a:ln>
                  <a:noFill/>
                </a:ln>
                <a:solidFill>
                  <a:srgbClr val="92D050"/>
                </a:solidFill>
                <a:effectLst/>
                <a:uLnTx/>
                <a:uFillTx/>
                <a:latin typeface="Sakkal Majalla" panose="02000000000000000000" pitchFamily="2" charset="-78"/>
                <a:ea typeface="+mn-ea"/>
                <a:cs typeface="Sakkal Majalla" panose="02000000000000000000" pitchFamily="2" charset="-78"/>
              </a:rPr>
              <a:t>يخفقون </a:t>
            </a: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في هذا المطلب جزئياً)</a:t>
            </a:r>
          </a:p>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كتابة المراجع التي تمت الاستعانة بها في كل شريحه.</a:t>
            </a:r>
          </a:p>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الشريحة الأولى تحتوي على اسم المقدم و المشرف  و عنوان الموضوع و شعار الجامعة و القسم والفصل الدراسي والسنة</a:t>
            </a:r>
          </a:p>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الشريحة الثانية: تحتوي على  عناصر الموضوع الذي سوف يتم تغطيته في العرض</a:t>
            </a:r>
          </a:p>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الشريحة الثالثة إلى السادسة تحتوي على أبرز المصطلحات العلمية الخاصة بالعرض (15-20 مصطلح).</a:t>
            </a:r>
          </a:p>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أن يتم ترقيم الشرائح بطريقة (1-30), (2-30) و هكذا بحسب عدد الشرائح الفعلي.</a:t>
            </a:r>
          </a:p>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الاستفادة من </a:t>
            </a:r>
            <a:r>
              <a:rPr lang="ar-SA" sz="2400" b="1" dirty="0">
                <a:solidFill>
                  <a:srgbClr val="92D050"/>
                </a:solidFill>
                <a:latin typeface="Sakkal Majalla" panose="02000000000000000000" pitchFamily="2" charset="-78"/>
                <a:cs typeface="Sakkal Majalla" panose="02000000000000000000" pitchFamily="2" charset="-78"/>
              </a:rPr>
              <a:t>الصور المعبرة  و الرسوم البيانية و مقاطع الفيديو </a:t>
            </a: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ذات العلاقة.</a:t>
            </a:r>
          </a:p>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يفضل أن تكون الكتابة في الشرائح على شكل نقاط أكثر من الكتابة المرسلة ولكن بشكل كاف.</a:t>
            </a:r>
          </a:p>
          <a:p>
            <a:pPr marL="0" marR="0" lvl="0" indent="0" algn="r" defTabSz="914400" rtl="1" eaLnBrk="1" fontAlgn="auto" latinLnBrk="0" hangingPunct="1">
              <a:lnSpc>
                <a:spcPct val="90000"/>
              </a:lnSpc>
              <a:spcBef>
                <a:spcPts val="1000"/>
              </a:spcBef>
              <a:spcAft>
                <a:spcPts val="0"/>
              </a:spcAft>
              <a:buClrTx/>
              <a:buSzTx/>
              <a:buNone/>
              <a:tabLst/>
              <a:defRPr/>
            </a:pP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endParaRPr lang="en-GB" sz="2400" dirty="0"/>
          </a:p>
        </p:txBody>
      </p:sp>
      <p:sp>
        <p:nvSpPr>
          <p:cNvPr id="4" name="مربع نص 3">
            <a:extLst>
              <a:ext uri="{FF2B5EF4-FFF2-40B4-BE49-F238E27FC236}">
                <a16:creationId xmlns:a16="http://schemas.microsoft.com/office/drawing/2014/main" id="{F96EA4F8-DC17-4025-9F0B-89ADC7D05DBC}"/>
              </a:ext>
            </a:extLst>
          </p:cNvPr>
          <p:cNvSpPr txBox="1"/>
          <p:nvPr/>
        </p:nvSpPr>
        <p:spPr>
          <a:xfrm>
            <a:off x="5705302" y="6369920"/>
            <a:ext cx="781395" cy="369332"/>
          </a:xfrm>
          <a:prstGeom prst="rect">
            <a:avLst/>
          </a:prstGeom>
          <a:noFill/>
        </p:spPr>
        <p:txBody>
          <a:bodyPr wrap="square">
            <a:spAutoFit/>
          </a:bodyPr>
          <a:lstStyle/>
          <a:p>
            <a:r>
              <a:rPr lang="ar-SA" b="1" dirty="0">
                <a:latin typeface="Sakkal Majalla" panose="02000000000000000000" pitchFamily="2" charset="-78"/>
                <a:cs typeface="Sakkal Majalla" panose="02000000000000000000" pitchFamily="2" charset="-78"/>
              </a:rPr>
              <a:t>(7-10)</a:t>
            </a:r>
            <a:endParaRPr lang="en-GB"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41168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338900" y="595807"/>
            <a:ext cx="5515643" cy="5794920"/>
          </a:xfrm>
          <a:prstGeom prst="rect">
            <a:avLst/>
          </a:prstGeom>
        </p:spPr>
        <p:txBody>
          <a:bodyPr wrap="square">
            <a:spAutoFit/>
          </a:bodyPr>
          <a:lstStyle/>
          <a:p>
            <a:pPr algn="ctr" fontAlgn="base">
              <a:lnSpc>
                <a:spcPct val="115000"/>
              </a:lnSpc>
              <a:spcBef>
                <a:spcPct val="0"/>
              </a:spcBef>
              <a:spcAft>
                <a:spcPts val="1000"/>
              </a:spcAft>
            </a:pPr>
            <a:r>
              <a:rPr lang="ar-SA" sz="2200" dirty="0">
                <a:solidFill>
                  <a:prstClr val="black"/>
                </a:solidFill>
                <a:latin typeface="Calibri" panose="020F0502020204030204" pitchFamily="34" charset="0"/>
                <a:ea typeface="Calibri" panose="020F0502020204030204" pitchFamily="34" charset="0"/>
                <a:cs typeface="PT Bold Heading" panose="02010400000000000000" pitchFamily="2" charset="-78"/>
              </a:rPr>
              <a:t>تعليمات عامة:</a:t>
            </a:r>
            <a:endParaRPr lang="ar-SA" sz="2200" dirty="0">
              <a:solidFill>
                <a:prstClr val="black"/>
              </a:solidFill>
              <a:latin typeface="Calibri" panose="020F0502020204030204" pitchFamily="34" charset="0"/>
              <a:ea typeface="Calibri" panose="020F0502020204030204" pitchFamily="34" charset="0"/>
              <a:cs typeface="AL-Mohanad"/>
            </a:endParaRPr>
          </a:p>
          <a:p>
            <a:pPr marL="342900" lvl="0" indent="-342900" fontAlgn="base">
              <a:lnSpc>
                <a:spcPct val="115000"/>
              </a:lnSpc>
              <a:spcBef>
                <a:spcPct val="0"/>
              </a:spcBef>
              <a:spcAft>
                <a:spcPts val="1000"/>
              </a:spcAft>
              <a:buFont typeface="Wingdings" panose="05000000000000000000" pitchFamily="2" charset="2"/>
              <a:buChar char=""/>
            </a:pPr>
            <a:r>
              <a:rPr lang="ar-SA"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أن يتناسب محتوى العرض مع الموضوع</a:t>
            </a:r>
          </a:p>
          <a:p>
            <a:pPr marL="342900" lvl="0" indent="-342900" fontAlgn="base">
              <a:lnSpc>
                <a:spcPct val="115000"/>
              </a:lnSpc>
              <a:spcBef>
                <a:spcPct val="0"/>
              </a:spcBef>
              <a:spcAft>
                <a:spcPts val="1000"/>
              </a:spcAft>
              <a:buFont typeface="Wingdings" panose="05000000000000000000" pitchFamily="2" charset="2"/>
              <a:buChar char=""/>
            </a:pPr>
            <a:r>
              <a:rPr lang="ar-SA"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أن يتناسب العرض مع كونه عرض لطالب الماجستير</a:t>
            </a:r>
          </a:p>
          <a:p>
            <a:pPr marL="342900" lvl="0" indent="-342900" fontAlgn="base">
              <a:lnSpc>
                <a:spcPct val="115000"/>
              </a:lnSpc>
              <a:spcBef>
                <a:spcPct val="0"/>
              </a:spcBef>
              <a:spcAft>
                <a:spcPts val="1000"/>
              </a:spcAft>
              <a:buFont typeface="Wingdings" panose="05000000000000000000" pitchFamily="2" charset="2"/>
              <a:buChar char=""/>
            </a:pPr>
            <a:r>
              <a:rPr lang="ar-SA"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الاستعانة بالمراجع من كتب و أبحاث علمية و مواقع إلكترونية علمية.</a:t>
            </a:r>
          </a:p>
          <a:p>
            <a:pPr marL="342900" lvl="0" indent="-342900" fontAlgn="base">
              <a:lnSpc>
                <a:spcPct val="115000"/>
              </a:lnSpc>
              <a:spcBef>
                <a:spcPct val="0"/>
              </a:spcBef>
              <a:spcAft>
                <a:spcPts val="1000"/>
              </a:spcAft>
              <a:buFont typeface="Wingdings" panose="05000000000000000000" pitchFamily="2" charset="2"/>
              <a:buChar char=""/>
            </a:pPr>
            <a:r>
              <a:rPr lang="ar-SA"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التدريب الجيد على توزيع الوقت بين الشرائح و الالتزام بالوقت المحدد.</a:t>
            </a:r>
            <a:endParaRPr lang="en-US"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342900" indent="-342900" fontAlgn="base">
              <a:lnSpc>
                <a:spcPct val="115000"/>
              </a:lnSpc>
              <a:spcBef>
                <a:spcPct val="0"/>
              </a:spcBef>
              <a:buFont typeface="Wingdings" panose="05000000000000000000" pitchFamily="2" charset="2"/>
              <a:buChar char=""/>
            </a:pPr>
            <a:r>
              <a:rPr lang="ar-SA"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الثقة بالنفس و وضوح مخارج الحروف و الوقوف بالمكان المناسب للجميع </a:t>
            </a:r>
            <a:endParaRPr lang="en-US"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342900" indent="-342900" fontAlgn="base">
              <a:lnSpc>
                <a:spcPct val="115000"/>
              </a:lnSpc>
              <a:spcBef>
                <a:spcPct val="0"/>
              </a:spcBef>
              <a:buFont typeface="Wingdings" panose="05000000000000000000" pitchFamily="2" charset="2"/>
              <a:buChar char=""/>
            </a:pPr>
            <a:r>
              <a:rPr lang="ar-SA"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مراعاة أن تكون الشرائح موحدة التصميم و يفضل البعد عن الألوان و الأشكال المشتتة للمتابع.</a:t>
            </a:r>
            <a:endParaRPr lang="en-US"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342900" indent="-342900" fontAlgn="base">
              <a:lnSpc>
                <a:spcPct val="115000"/>
              </a:lnSpc>
              <a:spcBef>
                <a:spcPct val="0"/>
              </a:spcBef>
              <a:buFont typeface="Wingdings" panose="05000000000000000000" pitchFamily="2" charset="2"/>
              <a:buChar char=""/>
            </a:pPr>
            <a:r>
              <a:rPr lang="ar-SA"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توحيد حجم و نوع و لون  الخط لكل الشرائح ( العناوين موحدة و المتن موحد الخط نوعه و حجمه و لونه).</a:t>
            </a:r>
            <a:endParaRPr lang="en-US"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p:txBody>
      </p:sp>
      <p:pic>
        <p:nvPicPr>
          <p:cNvPr id="6" name="صورة 5"/>
          <p:cNvPicPr>
            <a:picLocks noChangeAspect="1"/>
          </p:cNvPicPr>
          <p:nvPr/>
        </p:nvPicPr>
        <p:blipFill>
          <a:blip r:embed="rId2"/>
          <a:stretch>
            <a:fillRect/>
          </a:stretch>
        </p:blipFill>
        <p:spPr>
          <a:xfrm>
            <a:off x="1382288" y="645036"/>
            <a:ext cx="4956612" cy="2783964"/>
          </a:xfrm>
          <a:prstGeom prst="rect">
            <a:avLst/>
          </a:prstGeom>
        </p:spPr>
      </p:pic>
      <p:sp>
        <p:nvSpPr>
          <p:cNvPr id="5" name="مربع نص 4">
            <a:extLst>
              <a:ext uri="{FF2B5EF4-FFF2-40B4-BE49-F238E27FC236}">
                <a16:creationId xmlns:a16="http://schemas.microsoft.com/office/drawing/2014/main" id="{27C2AF5A-86B6-40A0-9DAE-0C025BE0FAF4}"/>
              </a:ext>
            </a:extLst>
          </p:cNvPr>
          <p:cNvSpPr txBox="1"/>
          <p:nvPr/>
        </p:nvSpPr>
        <p:spPr>
          <a:xfrm>
            <a:off x="6564283" y="6450886"/>
            <a:ext cx="781395" cy="369332"/>
          </a:xfrm>
          <a:prstGeom prst="rect">
            <a:avLst/>
          </a:prstGeom>
          <a:noFill/>
        </p:spPr>
        <p:txBody>
          <a:bodyPr wrap="square">
            <a:spAutoFit/>
          </a:bodyPr>
          <a:lstStyle/>
          <a:p>
            <a:r>
              <a:rPr lang="ar-SA" b="1" dirty="0">
                <a:latin typeface="Sakkal Majalla" panose="02000000000000000000" pitchFamily="2" charset="-78"/>
                <a:cs typeface="Sakkal Majalla" panose="02000000000000000000" pitchFamily="2" charset="-78"/>
              </a:rPr>
              <a:t>(8-10)</a:t>
            </a:r>
            <a:endParaRPr lang="en-GB" b="1" dirty="0">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02D19B79-FBB0-4A7B-9A6D-F2088C4BB3B3}"/>
              </a:ext>
            </a:extLst>
          </p:cNvPr>
          <p:cNvSpPr txBox="1"/>
          <p:nvPr/>
        </p:nvSpPr>
        <p:spPr>
          <a:xfrm>
            <a:off x="1654232" y="4032700"/>
            <a:ext cx="4599015" cy="258532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ar-SA" sz="1800" b="1" u="sng" dirty="0">
                <a:solidFill>
                  <a:srgbClr val="C00000"/>
                </a:solidFill>
                <a:latin typeface="Sakkal Majalla" panose="02000000000000000000" pitchFamily="2" charset="-78"/>
                <a:cs typeface="Sakkal Majalla" panose="02000000000000000000" pitchFamily="2" charset="-78"/>
              </a:rPr>
              <a:t>توزيع الدرجات:</a:t>
            </a:r>
          </a:p>
          <a:p>
            <a:pPr marL="0" indent="0">
              <a:buNone/>
            </a:pPr>
            <a:r>
              <a:rPr lang="ar-SA" sz="1800" dirty="0">
                <a:latin typeface="Sakkal Majalla" panose="02000000000000000000" pitchFamily="2" charset="-78"/>
                <a:cs typeface="Sakkal Majalla" panose="02000000000000000000" pitchFamily="2" charset="-78"/>
              </a:rPr>
              <a:t>أ.  العروض(شامل  العرض أمام الزملاء وأستاذ المقرر وا</a:t>
            </a:r>
            <a:r>
              <a:rPr lang="ar-SA" dirty="0">
                <a:latin typeface="Sakkal Majalla" panose="02000000000000000000" pitchFamily="2" charset="-78"/>
                <a:cs typeface="Sakkal Majalla" panose="02000000000000000000" pitchFamily="2" charset="-78"/>
              </a:rPr>
              <a:t>ل</a:t>
            </a:r>
            <a:r>
              <a:rPr lang="ar-SA" sz="1800" dirty="0">
                <a:latin typeface="Sakkal Majalla" panose="02000000000000000000" pitchFamily="2" charset="-78"/>
                <a:cs typeface="Sakkal Majalla" panose="02000000000000000000" pitchFamily="2" charset="-78"/>
              </a:rPr>
              <a:t>محتوى العلمي و الأسئلة): 15 درجة</a:t>
            </a:r>
          </a:p>
          <a:p>
            <a:pPr marL="0" indent="0">
              <a:buNone/>
            </a:pPr>
            <a:r>
              <a:rPr lang="ar-SA" dirty="0">
                <a:solidFill>
                  <a:srgbClr val="00B0F0"/>
                </a:solidFill>
                <a:latin typeface="Sakkal Majalla" panose="02000000000000000000" pitchFamily="2" charset="-78"/>
                <a:cs typeface="Sakkal Majalla" panose="02000000000000000000" pitchFamily="2" charset="-78"/>
              </a:rPr>
              <a:t>ملاحظة هامة: </a:t>
            </a:r>
            <a:r>
              <a:rPr lang="ar-SA" dirty="0">
                <a:latin typeface="Sakkal Majalla" panose="02000000000000000000" pitchFamily="2" charset="-78"/>
                <a:cs typeface="Sakkal Majalla" panose="02000000000000000000" pitchFamily="2" charset="-78"/>
              </a:rPr>
              <a:t>10% من الدرجة مرتبط بالتسليمات بالوقت المحدد بحسب الخطة المرسلة من الطلبة. (5 درجات </a:t>
            </a:r>
            <a:r>
              <a:rPr lang="ar-SA" dirty="0" err="1">
                <a:latin typeface="Sakkal Majalla" panose="02000000000000000000" pitchFamily="2" charset="-78"/>
                <a:cs typeface="Sakkal Majalla" panose="02000000000000000000" pitchFamily="2" charset="-78"/>
              </a:rPr>
              <a:t>بونص</a:t>
            </a:r>
            <a:r>
              <a:rPr lang="ar-SA" dirty="0">
                <a:latin typeface="Sakkal Majalla" panose="02000000000000000000" pitchFamily="2" charset="-78"/>
                <a:cs typeface="Sakkal Majalla" panose="02000000000000000000" pitchFamily="2" charset="-78"/>
              </a:rPr>
              <a:t> للجودة العالية علميا و طريقة العرض)</a:t>
            </a:r>
            <a:endParaRPr lang="ar-SA" sz="1800" dirty="0">
              <a:latin typeface="Sakkal Majalla" panose="02000000000000000000" pitchFamily="2" charset="-78"/>
              <a:cs typeface="Sakkal Majalla" panose="02000000000000000000" pitchFamily="2" charset="-78"/>
            </a:endParaRPr>
          </a:p>
          <a:p>
            <a:pPr marL="0" indent="0">
              <a:buNone/>
            </a:pPr>
            <a:r>
              <a:rPr lang="ar-SA" sz="1800" dirty="0">
                <a:latin typeface="Sakkal Majalla" panose="02000000000000000000" pitchFamily="2" charset="-78"/>
                <a:cs typeface="Sakkal Majalla" panose="02000000000000000000" pitchFamily="2" charset="-78"/>
              </a:rPr>
              <a:t>ب. الاختبار الفصلي: 15 درجة</a:t>
            </a:r>
          </a:p>
          <a:p>
            <a:pPr marL="0" indent="0">
              <a:buNone/>
            </a:pPr>
            <a:r>
              <a:rPr lang="ar-SA" dirty="0">
                <a:latin typeface="Sakkal Majalla" panose="02000000000000000000" pitchFamily="2" charset="-78"/>
                <a:cs typeface="Sakkal Majalla" panose="02000000000000000000" pitchFamily="2" charset="-78"/>
              </a:rPr>
              <a:t>ج. العملي : 30 درجة</a:t>
            </a:r>
            <a:endParaRPr lang="ar-SA" sz="1800" dirty="0">
              <a:latin typeface="Sakkal Majalla" panose="02000000000000000000" pitchFamily="2" charset="-78"/>
              <a:cs typeface="Sakkal Majalla" panose="02000000000000000000" pitchFamily="2" charset="-78"/>
            </a:endParaRPr>
          </a:p>
          <a:p>
            <a:pPr marL="0" indent="0">
              <a:buNone/>
            </a:pPr>
            <a:r>
              <a:rPr lang="ar-SA" sz="1800" dirty="0">
                <a:latin typeface="Sakkal Majalla" panose="02000000000000000000" pitchFamily="2" charset="-78"/>
                <a:cs typeface="Sakkal Majalla" panose="02000000000000000000" pitchFamily="2" charset="-78"/>
              </a:rPr>
              <a:t>د. الاختبار النهائي: 40 درجة</a:t>
            </a:r>
          </a:p>
        </p:txBody>
      </p:sp>
    </p:spTree>
    <p:extLst>
      <p:ext uri="{BB962C8B-B14F-4D97-AF65-F5344CB8AC3E}">
        <p14:creationId xmlns:p14="http://schemas.microsoft.com/office/powerpoint/2010/main" val="3895770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0A7C4E-D24D-307A-200B-2EBCA00BB7E3}"/>
              </a:ext>
            </a:extLst>
          </p:cNvPr>
          <p:cNvSpPr>
            <a:spLocks noGrp="1"/>
          </p:cNvSpPr>
          <p:nvPr>
            <p:ph type="title"/>
          </p:nvPr>
        </p:nvSpPr>
        <p:spPr/>
        <p:txBody>
          <a:bodyPr>
            <a:normAutofit/>
          </a:bodyPr>
          <a:lstStyle/>
          <a:p>
            <a:pPr algn="r"/>
            <a:r>
              <a:rPr lang="ar-SA" sz="2800" b="1" dirty="0">
                <a:solidFill>
                  <a:schemeClr val="tx1"/>
                </a:solidFill>
                <a:effectLst/>
                <a:latin typeface="Sakkal Majalla" panose="02000000000000000000" pitchFamily="2" charset="-78"/>
                <a:cs typeface="Sakkal Majalla" panose="02000000000000000000" pitchFamily="2" charset="-78"/>
              </a:rPr>
              <a:t>نماذج للأسئلة:</a:t>
            </a:r>
            <a:endParaRPr lang="en-GB" sz="2800" b="1" dirty="0">
              <a:solidFill>
                <a:schemeClr val="tx1"/>
              </a:solidFill>
              <a:effectLst/>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F07F055A-2AC9-44BD-2761-6A4A86E67128}"/>
              </a:ext>
            </a:extLst>
          </p:cNvPr>
          <p:cNvSpPr>
            <a:spLocks noGrp="1"/>
          </p:cNvSpPr>
          <p:nvPr>
            <p:ph idx="1"/>
          </p:nvPr>
        </p:nvSpPr>
        <p:spPr/>
        <p:txBody>
          <a:bodyPr/>
          <a:lstStyle/>
          <a:p>
            <a:pPr marL="0" marR="0" lvl="0" indent="0" algn="r" rtl="1">
              <a:lnSpc>
                <a:spcPct val="107000"/>
              </a:lnSpc>
              <a:spcBef>
                <a:spcPts val="0"/>
              </a:spcBef>
              <a:spcAft>
                <a:spcPts val="1000"/>
              </a:spcAft>
              <a:buNone/>
            </a:pPr>
            <a:r>
              <a:rPr lang="ar-SA" sz="2400" b="1" dirty="0">
                <a:solidFill>
                  <a:srgbClr val="000000"/>
                </a:solidFill>
                <a:effectLst/>
                <a:latin typeface="TheSans" panose="020B0503040302020203" pitchFamily="34" charset="-78"/>
                <a:ea typeface="Calibri" panose="020F0502020204030204" pitchFamily="34" charset="0"/>
                <a:cs typeface="TheSans" panose="020B0503040302020203" pitchFamily="34" charset="-78"/>
              </a:rPr>
              <a:t>س1: </a:t>
            </a:r>
            <a:r>
              <a:rPr lang="ar-YE" sz="2400" b="1" dirty="0">
                <a:solidFill>
                  <a:srgbClr val="000000"/>
                </a:solidFill>
                <a:effectLst/>
                <a:latin typeface="TheSans" panose="020B0503040302020203" pitchFamily="34" charset="-78"/>
                <a:ea typeface="Calibri" panose="020F0502020204030204" pitchFamily="34" charset="0"/>
                <a:cs typeface="TheSans" panose="020B0503040302020203" pitchFamily="34" charset="-78"/>
              </a:rPr>
              <a:t>يعتبر </a:t>
            </a:r>
            <a:r>
              <a:rPr lang="en-GB" sz="2400" b="1" i="1" dirty="0">
                <a:solidFill>
                  <a:srgbClr val="000000"/>
                </a:solidFill>
                <a:effectLst/>
                <a:latin typeface="TheSans" panose="020B0503040302020203" pitchFamily="34" charset="-78"/>
                <a:ea typeface="Calibri" panose="020F0502020204030204" pitchFamily="34" charset="0"/>
                <a:cs typeface="TheSans" panose="020B0503040302020203" pitchFamily="34" charset="-78"/>
              </a:rPr>
              <a:t>Streptococcus</a:t>
            </a:r>
            <a:r>
              <a:rPr lang="en-US" sz="2400" b="1" i="1" dirty="0">
                <a:solidFill>
                  <a:srgbClr val="000000"/>
                </a:solidFill>
                <a:effectLst/>
                <a:latin typeface="TheSans" panose="020B0503040302020203" pitchFamily="34" charset="-78"/>
                <a:ea typeface="Calibri" panose="020F0502020204030204" pitchFamily="34" charset="0"/>
                <a:cs typeface="TheSans" panose="020B0503040302020203" pitchFamily="34" charset="-78"/>
              </a:rPr>
              <a:t> </a:t>
            </a:r>
            <a:r>
              <a:rPr lang="en-US" sz="2400" b="1" i="1" dirty="0" err="1">
                <a:solidFill>
                  <a:srgbClr val="000000"/>
                </a:solidFill>
                <a:effectLst/>
                <a:latin typeface="TheSans" panose="020B0503040302020203" pitchFamily="34" charset="-78"/>
                <a:ea typeface="Calibri" panose="020F0502020204030204" pitchFamily="34" charset="0"/>
                <a:cs typeface="TheSans" panose="020B0503040302020203" pitchFamily="34" charset="-78"/>
              </a:rPr>
              <a:t>Spp</a:t>
            </a:r>
            <a:r>
              <a:rPr lang="ar-YE" sz="2400" b="1" dirty="0">
                <a:solidFill>
                  <a:srgbClr val="000000"/>
                </a:solidFill>
                <a:effectLst/>
                <a:latin typeface="TheSans" panose="020B0503040302020203" pitchFamily="34" charset="-78"/>
                <a:ea typeface="Calibri" panose="020F0502020204030204" pitchFamily="34" charset="0"/>
                <a:cs typeface="TheSans" panose="020B0503040302020203" pitchFamily="34" charset="-78"/>
              </a:rPr>
              <a:t> من الملوثات</a:t>
            </a:r>
            <a:r>
              <a:rPr lang="ar-SA" sz="2400" b="1" dirty="0">
                <a:solidFill>
                  <a:srgbClr val="000000"/>
                </a:solidFill>
                <a:effectLst/>
                <a:latin typeface="TheSans" panose="020B0503040302020203" pitchFamily="34" charset="-78"/>
                <a:ea typeface="Calibri" panose="020F0502020204030204" pitchFamily="34" charset="0"/>
                <a:cs typeface="TheSans" panose="020B0503040302020203" pitchFamily="34" charset="-78"/>
              </a:rPr>
              <a:t>:</a:t>
            </a:r>
            <a:r>
              <a:rPr lang="ar-YE" sz="2400" b="1" dirty="0">
                <a:solidFill>
                  <a:srgbClr val="000000"/>
                </a:solidFill>
                <a:effectLst/>
                <a:latin typeface="TheSans" panose="020B0503040302020203" pitchFamily="34" charset="-78"/>
                <a:ea typeface="Calibri" panose="020F0502020204030204" pitchFamily="34" charset="0"/>
                <a:cs typeface="TheSans" panose="020B0503040302020203" pitchFamily="34" charset="-78"/>
              </a:rPr>
              <a:t> </a:t>
            </a:r>
            <a:endParaRPr lang="en-GB" sz="2400" dirty="0">
              <a:solidFill>
                <a:srgbClr val="000000"/>
              </a:solidFill>
              <a:effectLst/>
              <a:latin typeface="TheSans" panose="020B0503040302020203" pitchFamily="34" charset="-78"/>
              <a:ea typeface="Calibri" panose="020F0502020204030204" pitchFamily="34" charset="0"/>
              <a:cs typeface="TheSans" panose="020B0503040302020203" pitchFamily="34" charset="-78"/>
            </a:endParaRPr>
          </a:p>
          <a:p>
            <a:pPr marL="0" marR="0" indent="0" algn="r" rtl="1">
              <a:lnSpc>
                <a:spcPct val="107000"/>
              </a:lnSpc>
              <a:spcBef>
                <a:spcPts val="0"/>
              </a:spcBef>
              <a:spcAft>
                <a:spcPts val="1000"/>
              </a:spcAft>
              <a:buNone/>
            </a:pPr>
            <a:r>
              <a:rPr lang="ar-SA" sz="2800" b="1" dirty="0">
                <a:solidFill>
                  <a:srgbClr val="92D050"/>
                </a:solidFill>
                <a:latin typeface="Calibri" panose="020F0502020204030204" pitchFamily="34" charset="0"/>
                <a:ea typeface="Calibri" panose="020F0502020204030204" pitchFamily="34" charset="0"/>
                <a:cs typeface="Sakkal Majalla" panose="02000000000000000000" pitchFamily="2" charset="-78"/>
              </a:rPr>
              <a:t>أ</a:t>
            </a:r>
            <a:r>
              <a:rPr lang="ar-YE" sz="2800" b="1" dirty="0">
                <a:solidFill>
                  <a:srgbClr val="92D050"/>
                </a:solidFill>
                <a:effectLst/>
                <a:latin typeface="Calibri" panose="020F0502020204030204" pitchFamily="34" charset="0"/>
                <a:ea typeface="Calibri" panose="020F0502020204030204" pitchFamily="34" charset="0"/>
                <a:cs typeface="Sakkal Majalla" panose="02000000000000000000" pitchFamily="2" charset="-78"/>
              </a:rPr>
              <a:t>-</a:t>
            </a:r>
            <a:r>
              <a:rPr lang="ar-SA" sz="2800" b="1" dirty="0">
                <a:solidFill>
                  <a:srgbClr val="92D050"/>
                </a:solidFill>
                <a:effectLst/>
                <a:latin typeface="Calibri" panose="020F0502020204030204" pitchFamily="34" charset="0"/>
                <a:ea typeface="Calibri" panose="020F0502020204030204" pitchFamily="34" charset="0"/>
                <a:cs typeface="Sakkal Majalla" panose="02000000000000000000" pitchFamily="2" charset="-78"/>
              </a:rPr>
              <a:t> </a:t>
            </a:r>
            <a:r>
              <a:rPr lang="ar-YE" sz="2800" b="1" dirty="0">
                <a:solidFill>
                  <a:srgbClr val="92D050"/>
                </a:solidFill>
                <a:effectLst/>
                <a:latin typeface="Calibri" panose="020F0502020204030204" pitchFamily="34" charset="0"/>
                <a:ea typeface="Calibri" panose="020F0502020204030204" pitchFamily="34" charset="0"/>
                <a:cs typeface="Sakkal Majalla" panose="02000000000000000000" pitchFamily="2" charset="-78"/>
              </a:rPr>
              <a:t>البكتيرية</a:t>
            </a:r>
            <a:r>
              <a:rPr lang="ar-YE" sz="28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ب-الفيروسية</a:t>
            </a:r>
            <a:endParaRPr lang="en-GB" sz="2800" b="1"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1000"/>
              </a:spcAft>
              <a:buNone/>
            </a:pPr>
            <a:r>
              <a:rPr lang="ar-YE" sz="28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ج-الفطرية                                             </a:t>
            </a:r>
            <a:r>
              <a:rPr lang="ar-SA" sz="28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YE" sz="28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د- الطفيلية</a:t>
            </a:r>
            <a:endParaRPr lang="en-GB" sz="2800" b="1" dirty="0">
              <a:effectLst/>
              <a:latin typeface="Calibri" panose="020F0502020204030204" pitchFamily="34" charset="0"/>
              <a:ea typeface="Calibri" panose="020F0502020204030204" pitchFamily="34" charset="0"/>
              <a:cs typeface="Arial" panose="020B0604020202020204" pitchFamily="34" charset="0"/>
            </a:endParaRPr>
          </a:p>
          <a:p>
            <a:pPr marL="82296" indent="0">
              <a:buNone/>
            </a:pPr>
            <a:r>
              <a:rPr lang="ar-SA" sz="2400" b="1" dirty="0">
                <a:latin typeface="TheSans" panose="020B0503040302020203" pitchFamily="34" charset="-78"/>
                <a:cs typeface="TheSans" panose="020B0503040302020203" pitchFamily="34" charset="-78"/>
              </a:rPr>
              <a:t>س2:ما لمقصود بالمصطلحات التالية بما لا يقل عن سطر:</a:t>
            </a:r>
            <a:endParaRPr lang="en-GB" sz="2400" b="1" dirty="0">
              <a:latin typeface="TheSans" panose="020B0503040302020203" pitchFamily="34" charset="-78"/>
              <a:cs typeface="TheSans" panose="020B0503040302020203" pitchFamily="34" charset="-78"/>
            </a:endParaRPr>
          </a:p>
        </p:txBody>
      </p:sp>
      <p:graphicFrame>
        <p:nvGraphicFramePr>
          <p:cNvPr id="5" name="جدول 4">
            <a:extLst>
              <a:ext uri="{FF2B5EF4-FFF2-40B4-BE49-F238E27FC236}">
                <a16:creationId xmlns:a16="http://schemas.microsoft.com/office/drawing/2014/main" id="{DB232D8C-5096-2213-1DC9-A572B314DFDC}"/>
              </a:ext>
            </a:extLst>
          </p:cNvPr>
          <p:cNvGraphicFramePr>
            <a:graphicFrameLocks noGrp="1"/>
          </p:cNvGraphicFramePr>
          <p:nvPr>
            <p:extLst>
              <p:ext uri="{D42A27DB-BD31-4B8C-83A1-F6EECF244321}">
                <p14:modId xmlns:p14="http://schemas.microsoft.com/office/powerpoint/2010/main" val="865370643"/>
              </p:ext>
            </p:extLst>
          </p:nvPr>
        </p:nvGraphicFramePr>
        <p:xfrm>
          <a:off x="2808515" y="4021500"/>
          <a:ext cx="8736316" cy="1565402"/>
        </p:xfrm>
        <a:graphic>
          <a:graphicData uri="http://schemas.openxmlformats.org/drawingml/2006/table">
            <a:tbl>
              <a:tblPr rtl="1" firstRow="1" firstCol="1" bandRow="1"/>
              <a:tblGrid>
                <a:gridCol w="711619">
                  <a:extLst>
                    <a:ext uri="{9D8B030D-6E8A-4147-A177-3AD203B41FA5}">
                      <a16:colId xmlns:a16="http://schemas.microsoft.com/office/drawing/2014/main" val="4078902677"/>
                    </a:ext>
                  </a:extLst>
                </a:gridCol>
                <a:gridCol w="2115177">
                  <a:extLst>
                    <a:ext uri="{9D8B030D-6E8A-4147-A177-3AD203B41FA5}">
                      <a16:colId xmlns:a16="http://schemas.microsoft.com/office/drawing/2014/main" val="2367576368"/>
                    </a:ext>
                  </a:extLst>
                </a:gridCol>
                <a:gridCol w="5909520">
                  <a:extLst>
                    <a:ext uri="{9D8B030D-6E8A-4147-A177-3AD203B41FA5}">
                      <a16:colId xmlns:a16="http://schemas.microsoft.com/office/drawing/2014/main" val="1767773610"/>
                    </a:ext>
                  </a:extLst>
                </a:gridCol>
              </a:tblGrid>
              <a:tr h="262255">
                <a:tc>
                  <a:txBody>
                    <a:bodyPr/>
                    <a:lstStyle/>
                    <a:p>
                      <a:pPr marL="0" marR="0" algn="ctr" rtl="1">
                        <a:spcBef>
                          <a:spcPts val="0"/>
                        </a:spcBef>
                        <a:spcAft>
                          <a:spcPts val="0"/>
                        </a:spcAft>
                      </a:pPr>
                      <a:r>
                        <a:rPr lang="ar-SA" sz="2400" b="1" dirty="0">
                          <a:effectLst/>
                          <a:latin typeface="Sakkal Majalla" panose="02000000000000000000" pitchFamily="2" charset="-78"/>
                          <a:cs typeface="Sakkal Majalla" panose="02000000000000000000" pitchFamily="2" charset="-78"/>
                        </a:rPr>
                        <a:t>1</a:t>
                      </a:r>
                      <a:endParaRPr lang="en-GB" sz="2400" b="1" dirty="0">
                        <a:effectLst/>
                        <a:latin typeface="Sakkal Majalla" panose="02000000000000000000" pitchFamily="2" charset="-78"/>
                        <a:cs typeface="Sakkal Majalla" panose="02000000000000000000"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07000"/>
                        </a:lnSpc>
                        <a:spcBef>
                          <a:spcPts val="0"/>
                        </a:spcBef>
                        <a:spcAft>
                          <a:spcPts val="0"/>
                        </a:spcAft>
                      </a:pPr>
                      <a:r>
                        <a:rPr kumimoji="0" lang="en-US" sz="2400" b="1" kern="1200" dirty="0">
                          <a:solidFill>
                            <a:schemeClr val="tx1"/>
                          </a:solidFill>
                          <a:effectLst/>
                          <a:latin typeface="Sakkal Majalla" panose="02000000000000000000" pitchFamily="2" charset="-78"/>
                          <a:cs typeface="Arial" panose="020B0604020202020204" pitchFamily="34" charset="0"/>
                        </a:rPr>
                        <a:t>Solid Waste Pollution</a:t>
                      </a:r>
                      <a:endParaRPr kumimoji="0" lang="en-GB" sz="2400" b="1" kern="1200" dirty="0">
                        <a:solidFill>
                          <a:schemeClr val="tx1"/>
                        </a:solidFill>
                        <a:effectLst/>
                        <a:latin typeface="Sakkal Majalla" panose="02000000000000000000" pitchFamily="2" charset="-78"/>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dirty="0">
                          <a:effectLst/>
                          <a:latin typeface="Calibri" panose="020F0502020204030204" pitchFamily="34" charset="0"/>
                          <a:ea typeface="Calibri" panose="020F0502020204030204" pitchFamily="34" charset="0"/>
                          <a:cs typeface="Sakkal Majalla" panose="02000000000000000000" pitchFamily="2" charset="-78"/>
                        </a:rPr>
                        <a:t>التلوث بالنفايات الصلبة (المخلفات الصلبة المنزلية/المخلفات الصلبة الصناعية/المخلفات الصلبة الزراعية)</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658879"/>
                  </a:ext>
                </a:extLst>
              </a:tr>
              <a:tr h="0">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ea typeface="Calibri" panose="020F0502020204030204" pitchFamily="34" charset="0"/>
                          <a:cs typeface="Sakkal Majalla" panose="02000000000000000000" pitchFamily="2" charset="-78"/>
                        </a:rPr>
                        <a:t>2</a:t>
                      </a:r>
                      <a:endParaRPr lang="en-GB" sz="24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GB" sz="2400" b="1" dirty="0">
                          <a:effectLst/>
                          <a:latin typeface="Sakkal Majalla" panose="02000000000000000000" pitchFamily="2" charset="-78"/>
                          <a:ea typeface="Calibri" panose="020F0502020204030204" pitchFamily="34" charset="0"/>
                          <a:cs typeface="Arial" panose="020B0604020202020204" pitchFamily="34" charset="0"/>
                        </a:rPr>
                        <a:t>Heavy Metals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dirty="0">
                          <a:effectLst/>
                          <a:latin typeface="Calibri" panose="020F0502020204030204" pitchFamily="34" charset="0"/>
                          <a:ea typeface="Calibri" panose="020F0502020204030204" pitchFamily="34" charset="0"/>
                          <a:cs typeface="Sakkal Majalla" panose="02000000000000000000" pitchFamily="2" charset="-78"/>
                        </a:rPr>
                        <a:t>المعادن الثقيلة وهي تلك العناصر التي تزيد كثافتها خمسة أضعاف كثافة الماء ((5</a:t>
                      </a:r>
                      <a:r>
                        <a:rPr lang="en-US" sz="2400" dirty="0">
                          <a:effectLst/>
                          <a:latin typeface="Sakkal Majalla" panose="02000000000000000000" pitchFamily="2" charset="-78"/>
                          <a:ea typeface="Calibri" panose="020F0502020204030204" pitchFamily="34" charset="0"/>
                          <a:cs typeface="Arial" panose="020B0604020202020204" pitchFamily="34" charset="0"/>
                        </a:rPr>
                        <a:t>mg/cm3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631724"/>
                  </a:ext>
                </a:extLst>
              </a:tr>
            </a:tbl>
          </a:graphicData>
        </a:graphic>
      </p:graphicFrame>
      <p:sp>
        <p:nvSpPr>
          <p:cNvPr id="4" name="مربع نص 3">
            <a:extLst>
              <a:ext uri="{FF2B5EF4-FFF2-40B4-BE49-F238E27FC236}">
                <a16:creationId xmlns:a16="http://schemas.microsoft.com/office/drawing/2014/main" id="{73C74E16-B0BC-429A-FC88-26CC0B734385}"/>
              </a:ext>
            </a:extLst>
          </p:cNvPr>
          <p:cNvSpPr txBox="1"/>
          <p:nvPr/>
        </p:nvSpPr>
        <p:spPr>
          <a:xfrm>
            <a:off x="6564283" y="6450886"/>
            <a:ext cx="781395" cy="369332"/>
          </a:xfrm>
          <a:prstGeom prst="rect">
            <a:avLst/>
          </a:prstGeom>
          <a:noFill/>
        </p:spPr>
        <p:txBody>
          <a:bodyPr wrap="square">
            <a:spAutoFit/>
          </a:bodyPr>
          <a:lstStyle/>
          <a:p>
            <a:r>
              <a:rPr lang="ar-SA" b="1" dirty="0">
                <a:latin typeface="Sakkal Majalla" panose="02000000000000000000" pitchFamily="2" charset="-78"/>
                <a:cs typeface="Sakkal Majalla" panose="02000000000000000000" pitchFamily="2" charset="-78"/>
              </a:rPr>
              <a:t>(9-10)</a:t>
            </a:r>
            <a:endParaRPr lang="en-GB"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39103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D872D8E-EE79-855E-7A1A-0B51CD1DFA36}"/>
              </a:ext>
            </a:extLst>
          </p:cNvPr>
          <p:cNvSpPr txBox="1"/>
          <p:nvPr/>
        </p:nvSpPr>
        <p:spPr>
          <a:xfrm>
            <a:off x="1968759" y="1239713"/>
            <a:ext cx="9582539" cy="461665"/>
          </a:xfrm>
          <a:prstGeom prst="rect">
            <a:avLst/>
          </a:prstGeom>
          <a:noFill/>
        </p:spPr>
        <p:txBody>
          <a:bodyPr wrap="square">
            <a:spAutoFit/>
          </a:bodyPr>
          <a:lstStyle/>
          <a:p>
            <a:r>
              <a:rPr lang="ar-SA" sz="2400" b="1" dirty="0">
                <a:latin typeface="Sakkal Majalla" panose="02000000000000000000" pitchFamily="2" charset="-78"/>
                <a:cs typeface="Sakkal Majalla" panose="02000000000000000000" pitchFamily="2" charset="-78"/>
              </a:rPr>
              <a:t>يقاس ضغط الصوت بوحدة القياس ...........</a:t>
            </a:r>
            <a:r>
              <a:rPr lang="ar-SA" sz="2400" b="1" dirty="0" err="1">
                <a:solidFill>
                  <a:srgbClr val="92D050"/>
                </a:solidFill>
                <a:latin typeface="Sakkal Majalla" panose="02000000000000000000" pitchFamily="2" charset="-78"/>
                <a:cs typeface="Sakkal Majalla" panose="02000000000000000000" pitchFamily="2" charset="-78"/>
              </a:rPr>
              <a:t>المليبار</a:t>
            </a:r>
            <a:r>
              <a:rPr lang="ar-SA" sz="2400" b="1" dirty="0">
                <a:latin typeface="Sakkal Majalla" panose="02000000000000000000" pitchFamily="2" charset="-78"/>
                <a:cs typeface="Sakkal Majalla" panose="02000000000000000000" pitchFamily="2" charset="-78"/>
              </a:rPr>
              <a:t> .......... بينما شدة الصوت تقاس بالوحدة..... </a:t>
            </a:r>
            <a:r>
              <a:rPr lang="ar-SA" sz="2400" b="1" dirty="0">
                <a:solidFill>
                  <a:srgbClr val="92D050"/>
                </a:solidFill>
                <a:latin typeface="Sakkal Majalla" panose="02000000000000000000" pitchFamily="2" charset="-78"/>
                <a:cs typeface="Sakkal Majalla" panose="02000000000000000000" pitchFamily="2" charset="-78"/>
              </a:rPr>
              <a:t>واط/م2</a:t>
            </a:r>
            <a:r>
              <a:rPr lang="ar-SA" sz="2400" b="1" dirty="0">
                <a:latin typeface="Sakkal Majalla" panose="02000000000000000000" pitchFamily="2" charset="-78"/>
                <a:cs typeface="Sakkal Majalla" panose="02000000000000000000" pitchFamily="2" charset="-78"/>
              </a:rPr>
              <a:t>...</a:t>
            </a:r>
            <a:endParaRPr lang="en-GB" sz="2400" b="1" dirty="0">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EC89D07D-160F-C801-D4A0-C461E5C86D41}"/>
              </a:ext>
            </a:extLst>
          </p:cNvPr>
          <p:cNvSpPr txBox="1"/>
          <p:nvPr/>
        </p:nvSpPr>
        <p:spPr>
          <a:xfrm>
            <a:off x="7772400" y="382555"/>
            <a:ext cx="3601616" cy="523220"/>
          </a:xfrm>
          <a:prstGeom prst="rect">
            <a:avLst/>
          </a:prstGeom>
          <a:noFill/>
        </p:spPr>
        <p:txBody>
          <a:bodyPr wrap="square" rtlCol="0">
            <a:spAutoFit/>
          </a:bodyPr>
          <a:lstStyle/>
          <a:p>
            <a:r>
              <a:rPr lang="ar-SA" sz="2800" b="1" dirty="0">
                <a:latin typeface="TheSans" panose="020B0503040302020203" pitchFamily="34" charset="-78"/>
                <a:cs typeface="TheSans" panose="020B0503040302020203" pitchFamily="34" charset="-78"/>
              </a:rPr>
              <a:t>س3: أكمل الفراغ:</a:t>
            </a:r>
            <a:endParaRPr lang="en-GB" sz="2800" b="1" dirty="0">
              <a:latin typeface="TheSans" panose="020B0503040302020203" pitchFamily="34" charset="-78"/>
              <a:cs typeface="TheSans" panose="020B0503040302020203" pitchFamily="34" charset="-78"/>
            </a:endParaRPr>
          </a:p>
        </p:txBody>
      </p:sp>
      <p:sp>
        <p:nvSpPr>
          <p:cNvPr id="8" name="مربع نص 7">
            <a:extLst>
              <a:ext uri="{FF2B5EF4-FFF2-40B4-BE49-F238E27FC236}">
                <a16:creationId xmlns:a16="http://schemas.microsoft.com/office/drawing/2014/main" id="{22B7047E-9A66-F702-73AD-8BCA596287D7}"/>
              </a:ext>
            </a:extLst>
          </p:cNvPr>
          <p:cNvSpPr txBox="1"/>
          <p:nvPr/>
        </p:nvSpPr>
        <p:spPr>
          <a:xfrm>
            <a:off x="2099388" y="2203685"/>
            <a:ext cx="9451910" cy="4893647"/>
          </a:xfrm>
          <a:prstGeom prst="rect">
            <a:avLst/>
          </a:prstGeom>
          <a:noFill/>
        </p:spPr>
        <p:txBody>
          <a:bodyPr wrap="square">
            <a:spAutoFit/>
          </a:bodyPr>
          <a:lstStyle/>
          <a:p>
            <a:r>
              <a:rPr lang="ar-SA" sz="2000" b="1" dirty="0">
                <a:latin typeface="TheSans" panose="020B0503040302020203" pitchFamily="34" charset="-78"/>
                <a:cs typeface="TheSans" panose="020B0503040302020203" pitchFamily="34" charset="-78"/>
              </a:rPr>
              <a:t>س4: ماذا يقصد بالتلوث الحراري و ما مصادره و أبرز نتائجه؟</a:t>
            </a:r>
          </a:p>
          <a:p>
            <a:r>
              <a:rPr lang="en-GB" sz="2400" b="1" dirty="0">
                <a:solidFill>
                  <a:srgbClr val="92D050"/>
                </a:solidFill>
                <a:latin typeface="Sakkal Majalla" panose="02000000000000000000" pitchFamily="2" charset="-78"/>
                <a:cs typeface="Sakkal Majalla" panose="02000000000000000000" pitchFamily="2" charset="-78"/>
              </a:rPr>
              <a:t>Thermal Pollution </a:t>
            </a:r>
            <a:r>
              <a:rPr lang="ar-SA" sz="2400" b="1" dirty="0">
                <a:solidFill>
                  <a:srgbClr val="92D050"/>
                </a:solidFill>
                <a:latin typeface="Sakkal Majalla" panose="02000000000000000000" pitchFamily="2" charset="-78"/>
                <a:cs typeface="Sakkal Majalla" panose="02000000000000000000" pitchFamily="2" charset="-78"/>
              </a:rPr>
              <a:t>هو ارتفاع درجات حرارة المياه السطحية كالأنهار، والبحيرات، والمحيطات بشكل يجعلها غير ملائمة للمحافظة على حياة الكائنات المائيّة. حيث تصبح بيئة لا تناسب عيش الكائنات الحيّة البحريّة فيها. أبرز مصادر التلوث الحراري :محطات توليد الطاقة الحرارية. محطات الطاقة الكهرومائيّة. محطات توليد الطاقة عن طريق احتراق الفحم. محطات الطاقة النووية. المخلفات الصناعيّة السائلة. مياه الصرف الصحي المنزلي.</a:t>
            </a:r>
          </a:p>
          <a:p>
            <a:r>
              <a:rPr lang="ar-SA" sz="2400" b="1" dirty="0">
                <a:solidFill>
                  <a:srgbClr val="92D050"/>
                </a:solidFill>
                <a:latin typeface="Sakkal Majalla" panose="02000000000000000000" pitchFamily="2" charset="-78"/>
                <a:cs typeface="Sakkal Majalla" panose="02000000000000000000" pitchFamily="2" charset="-78"/>
              </a:rPr>
              <a:t>فيما تعتبر أبرز نتائج التلوث الحراري:</a:t>
            </a:r>
          </a:p>
          <a:p>
            <a:r>
              <a:rPr lang="ar-SA" sz="2400" b="1" dirty="0">
                <a:solidFill>
                  <a:srgbClr val="92D050"/>
                </a:solidFill>
                <a:latin typeface="Sakkal Majalla" panose="02000000000000000000" pitchFamily="2" charset="-78"/>
                <a:cs typeface="Sakkal Majalla" panose="02000000000000000000" pitchFamily="2" charset="-78"/>
              </a:rPr>
              <a:t>تغيير خصائص المياه و زيادة نسبة السموم و توقف العديد من الأنشطة البيولوجيّة و الإضرار بالكائنات الحيّة بالإضافة إلى انخفاض نسبة الأكسجين: حيث  توجد علاقة عكسية بين درجات حرارة الماء وقدرته على إذابة الغازات المختلفة؛ إذ تنخفض قدرة المياه على إذابة الغازات عندما ترتفع درجات حرارتها، وهذا يعني انخفاض قدرتها على إذابة الأكسجين التي تحتاجه الكائنات الحية للتنفس، مما يؤدي إلى انخفاض قابلية هذه الكائنات الحية على الحياة، وبالتالي موتها.</a:t>
            </a:r>
          </a:p>
          <a:p>
            <a:endParaRPr lang="ar-SA" sz="2400" b="1" dirty="0">
              <a:solidFill>
                <a:srgbClr val="92D050"/>
              </a:solidFill>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1909AEF6-DB7D-602E-B9B2-44E31A3BFBE8}"/>
              </a:ext>
            </a:extLst>
          </p:cNvPr>
          <p:cNvSpPr txBox="1"/>
          <p:nvPr/>
        </p:nvSpPr>
        <p:spPr>
          <a:xfrm>
            <a:off x="6564283" y="6450886"/>
            <a:ext cx="781395" cy="369332"/>
          </a:xfrm>
          <a:prstGeom prst="rect">
            <a:avLst/>
          </a:prstGeom>
          <a:noFill/>
        </p:spPr>
        <p:txBody>
          <a:bodyPr wrap="square">
            <a:spAutoFit/>
          </a:bodyPr>
          <a:lstStyle/>
          <a:p>
            <a:r>
              <a:rPr lang="ar-SA" b="1" dirty="0">
                <a:latin typeface="Sakkal Majalla" panose="02000000000000000000" pitchFamily="2" charset="-78"/>
                <a:cs typeface="Sakkal Majalla" panose="02000000000000000000" pitchFamily="2" charset="-78"/>
              </a:rPr>
              <a:t>(10-10)</a:t>
            </a:r>
            <a:endParaRPr lang="en-GB"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9122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DCD6D6-0940-4103-AF37-3A82F7D8CBC0}"/>
              </a:ext>
            </a:extLst>
          </p:cNvPr>
          <p:cNvSpPr>
            <a:spLocks noGrp="1"/>
          </p:cNvSpPr>
          <p:nvPr>
            <p:ph type="title"/>
          </p:nvPr>
        </p:nvSpPr>
        <p:spPr>
          <a:xfrm>
            <a:off x="1228897" y="348499"/>
            <a:ext cx="10515600" cy="1325563"/>
          </a:xfrm>
        </p:spPr>
        <p:txBody>
          <a:bodyPr>
            <a:normAutofit/>
          </a:bodyPr>
          <a:lstStyle/>
          <a:p>
            <a:r>
              <a:rPr lang="ar-SA" sz="3200" dirty="0">
                <a:effectLst/>
                <a:latin typeface="Calibri" panose="020F0502020204030204" pitchFamily="34" charset="0"/>
                <a:ea typeface="Calibri" panose="020F0502020204030204" pitchFamily="34" charset="0"/>
                <a:cs typeface="PT Bold Heading" panose="02010400000000000000" pitchFamily="2" charset="-78"/>
              </a:rPr>
              <a:t>الهدف العام للمقرر:</a:t>
            </a:r>
            <a:endParaRPr lang="en-GB" sz="3200" dirty="0"/>
          </a:p>
        </p:txBody>
      </p:sp>
      <p:sp>
        <p:nvSpPr>
          <p:cNvPr id="3" name="عنصر نائب للمحتوى 2">
            <a:extLst>
              <a:ext uri="{FF2B5EF4-FFF2-40B4-BE49-F238E27FC236}">
                <a16:creationId xmlns:a16="http://schemas.microsoft.com/office/drawing/2014/main" id="{55790993-D103-49E6-83B9-C2692A4C4080}"/>
              </a:ext>
            </a:extLst>
          </p:cNvPr>
          <p:cNvSpPr>
            <a:spLocks noGrp="1"/>
          </p:cNvSpPr>
          <p:nvPr>
            <p:ph idx="1"/>
          </p:nvPr>
        </p:nvSpPr>
        <p:spPr>
          <a:xfrm>
            <a:off x="5045825" y="1395470"/>
            <a:ext cx="6740236" cy="1466215"/>
          </a:xfrm>
        </p:spPr>
        <p:txBody>
          <a:bodyPr>
            <a:noAutofit/>
          </a:bodyPr>
          <a:lstStyle/>
          <a:p>
            <a:endParaRPr lang="ar-SA" sz="3600" b="0" i="0" dirty="0">
              <a:solidFill>
                <a:srgbClr val="66615B"/>
              </a:solidFill>
              <a:effectLst/>
              <a:latin typeface="Cairo"/>
            </a:endParaRPr>
          </a:p>
          <a:p>
            <a:pPr marL="0" indent="0">
              <a:buNone/>
            </a:pPr>
            <a:r>
              <a:rPr lang="ar-SA" sz="2400" dirty="0">
                <a:latin typeface="Sakkal Majalla" panose="02000000000000000000" pitchFamily="2" charset="-78"/>
                <a:cs typeface="Sakkal Majalla" panose="02000000000000000000" pitchFamily="2" charset="-78"/>
              </a:rPr>
              <a:t>تمكين طلبة الماجستير من الإلمام بالمفاهيم المتقدمة في تلوث الحيوان من الناحيتين المعرفية و البحثية و العملية. </a:t>
            </a:r>
          </a:p>
          <a:p>
            <a:pPr marL="0" indent="0">
              <a:buNone/>
            </a:pPr>
            <a:endParaRPr lang="ar-SA" sz="3600" dirty="0">
              <a:latin typeface="Sakkal Majalla" panose="02000000000000000000" pitchFamily="2" charset="-78"/>
              <a:ea typeface="Calibri" panose="020F0502020204030204" pitchFamily="34" charset="0"/>
              <a:cs typeface="Sakkal Majalla" panose="02000000000000000000" pitchFamily="2" charset="-78"/>
            </a:endParaRPr>
          </a:p>
          <a:p>
            <a:pPr marL="0" indent="0">
              <a:buNone/>
            </a:pPr>
            <a:r>
              <a:rPr kumimoji="0" lang="ar-SA"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PT Bold Heading" panose="02010400000000000000" pitchFamily="2" charset="-78"/>
              </a:rPr>
              <a:t>الهدف الخاص للمقرر:</a:t>
            </a:r>
            <a:endParaRPr lang="ar-SA" sz="2400" dirty="0">
              <a:latin typeface="Sakkal Majalla" panose="02000000000000000000" pitchFamily="2" charset="-78"/>
              <a:cs typeface="Sakkal Majalla" panose="02000000000000000000" pitchFamily="2" charset="-78"/>
            </a:endParaRPr>
          </a:p>
          <a:p>
            <a:pPr marL="0" indent="0">
              <a:buNone/>
            </a:pPr>
            <a:r>
              <a:rPr lang="ar-SA" sz="2400" dirty="0">
                <a:latin typeface="Sakkal Majalla" panose="02000000000000000000" pitchFamily="2" charset="-78"/>
                <a:cs typeface="Sakkal Majalla" panose="02000000000000000000" pitchFamily="2" charset="-78"/>
              </a:rPr>
              <a:t>يهدف هذا المقرر إلى تزويد طلبة الماجستير بالمعرفة المتقدمة حول مصطلحات التلوث ومفاهيمه الأساسية، وأنواعه ومصادره، مع التركيز على العلاقة بين التلوث والسلاسل الغذائية وانتقال الملوِّثات عبر المستويات الغذائية المختلفة.</a:t>
            </a:r>
            <a:endParaRPr lang="ar-SA" sz="3600" dirty="0">
              <a:solidFill>
                <a:srgbClr val="66615B"/>
              </a:solidFill>
              <a:latin typeface="Cairo"/>
            </a:endParaRPr>
          </a:p>
        </p:txBody>
      </p:sp>
      <p:pic>
        <p:nvPicPr>
          <p:cNvPr id="6" name="صورة 5">
            <a:extLst>
              <a:ext uri="{FF2B5EF4-FFF2-40B4-BE49-F238E27FC236}">
                <a16:creationId xmlns:a16="http://schemas.microsoft.com/office/drawing/2014/main" id="{AC236726-7B86-4980-B1C5-78C300FB2D64}"/>
              </a:ext>
            </a:extLst>
          </p:cNvPr>
          <p:cNvPicPr>
            <a:picLocks noChangeAspect="1"/>
          </p:cNvPicPr>
          <p:nvPr/>
        </p:nvPicPr>
        <p:blipFill>
          <a:blip r:embed="rId2"/>
          <a:stretch>
            <a:fillRect/>
          </a:stretch>
        </p:blipFill>
        <p:spPr>
          <a:xfrm>
            <a:off x="260175" y="2053764"/>
            <a:ext cx="4627709" cy="2600844"/>
          </a:xfrm>
          <a:prstGeom prst="rect">
            <a:avLst/>
          </a:prstGeom>
        </p:spPr>
      </p:pic>
      <p:sp>
        <p:nvSpPr>
          <p:cNvPr id="7" name="مربع نص 6">
            <a:extLst>
              <a:ext uri="{FF2B5EF4-FFF2-40B4-BE49-F238E27FC236}">
                <a16:creationId xmlns:a16="http://schemas.microsoft.com/office/drawing/2014/main" id="{1922ABB5-D00B-4428-A158-AE168F88B4F2}"/>
              </a:ext>
            </a:extLst>
          </p:cNvPr>
          <p:cNvSpPr txBox="1"/>
          <p:nvPr/>
        </p:nvSpPr>
        <p:spPr>
          <a:xfrm>
            <a:off x="5705302" y="6369920"/>
            <a:ext cx="781395" cy="369332"/>
          </a:xfrm>
          <a:prstGeom prst="rect">
            <a:avLst/>
          </a:prstGeom>
          <a:noFill/>
        </p:spPr>
        <p:txBody>
          <a:bodyPr wrap="square">
            <a:spAutoFit/>
          </a:bodyPr>
          <a:lstStyle/>
          <a:p>
            <a:r>
              <a:rPr lang="ar-SA" b="1" dirty="0">
                <a:latin typeface="Sakkal Majalla" panose="02000000000000000000" pitchFamily="2" charset="-78"/>
                <a:cs typeface="Sakkal Majalla" panose="02000000000000000000" pitchFamily="2" charset="-78"/>
              </a:rPr>
              <a:t>(</a:t>
            </a:r>
            <a:r>
              <a:rPr lang="en-GB" b="1" dirty="0">
                <a:latin typeface="Sakkal Majalla" panose="02000000000000000000" pitchFamily="2" charset="-78"/>
                <a:cs typeface="Sakkal Majalla" panose="02000000000000000000" pitchFamily="2" charset="-78"/>
              </a:rPr>
              <a:t>1</a:t>
            </a:r>
            <a:r>
              <a:rPr lang="ar-SA" b="1" dirty="0">
                <a:latin typeface="Sakkal Majalla" panose="02000000000000000000" pitchFamily="2" charset="-78"/>
                <a:cs typeface="Sakkal Majalla" panose="02000000000000000000" pitchFamily="2" charset="-78"/>
              </a:rPr>
              <a:t>-17)</a:t>
            </a:r>
            <a:endParaRPr lang="en-GB"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16884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C91B-0DF3-F80D-3984-0FD547931B82}"/>
            </a:ext>
          </a:extLst>
        </p:cNvPr>
        <p:cNvGrpSpPr/>
        <p:nvPr/>
      </p:nvGrpSpPr>
      <p:grpSpPr>
        <a:xfrm>
          <a:off x="0" y="0"/>
          <a:ext cx="0" cy="0"/>
          <a:chOff x="0" y="0"/>
          <a:chExt cx="0" cy="0"/>
        </a:xfrm>
      </p:grpSpPr>
      <p:sp>
        <p:nvSpPr>
          <p:cNvPr id="7" name="مربع نص 6">
            <a:extLst>
              <a:ext uri="{FF2B5EF4-FFF2-40B4-BE49-F238E27FC236}">
                <a16:creationId xmlns:a16="http://schemas.microsoft.com/office/drawing/2014/main" id="{A8B9B719-3E08-B22A-1235-63222C481028}"/>
              </a:ext>
            </a:extLst>
          </p:cNvPr>
          <p:cNvSpPr txBox="1"/>
          <p:nvPr/>
        </p:nvSpPr>
        <p:spPr>
          <a:xfrm>
            <a:off x="5705302" y="6369920"/>
            <a:ext cx="781395" cy="369332"/>
          </a:xfrm>
          <a:prstGeom prst="rect">
            <a:avLst/>
          </a:prstGeom>
          <a:noFill/>
        </p:spPr>
        <p:txBody>
          <a:bodyPr wrap="square">
            <a:spAutoFit/>
          </a:bodyPr>
          <a:lstStyle/>
          <a:p>
            <a:r>
              <a:rPr lang="ar-SA" b="1" dirty="0">
                <a:latin typeface="Sakkal Majalla" panose="02000000000000000000" pitchFamily="2" charset="-78"/>
                <a:cs typeface="Sakkal Majalla" panose="02000000000000000000" pitchFamily="2" charset="-78"/>
              </a:rPr>
              <a:t>(2-17)</a:t>
            </a:r>
            <a:endParaRPr lang="en-GB" b="1" dirty="0">
              <a:latin typeface="Sakkal Majalla" panose="02000000000000000000" pitchFamily="2" charset="-78"/>
              <a:cs typeface="Sakkal Majalla" panose="02000000000000000000" pitchFamily="2" charset="-78"/>
            </a:endParaRPr>
          </a:p>
        </p:txBody>
      </p:sp>
      <p:sp>
        <p:nvSpPr>
          <p:cNvPr id="5" name="عنوان 4">
            <a:extLst>
              <a:ext uri="{FF2B5EF4-FFF2-40B4-BE49-F238E27FC236}">
                <a16:creationId xmlns:a16="http://schemas.microsoft.com/office/drawing/2014/main" id="{98CCDBEE-34B2-E880-9016-F8A57AE7A4C8}"/>
              </a:ext>
            </a:extLst>
          </p:cNvPr>
          <p:cNvSpPr>
            <a:spLocks noGrp="1"/>
          </p:cNvSpPr>
          <p:nvPr>
            <p:ph type="title"/>
          </p:nvPr>
        </p:nvSpPr>
        <p:spPr/>
        <p:txBody>
          <a:bodyPr/>
          <a:lstStyle/>
          <a:p>
            <a:r>
              <a:rPr lang="ar-SA" sz="3200" dirty="0">
                <a:latin typeface="Calibri" panose="020F0502020204030204" pitchFamily="34" charset="0"/>
                <a:cs typeface="PT Bold Heading" panose="02010400000000000000" pitchFamily="2" charset="-78"/>
              </a:rPr>
              <a:t>وصف المقرر:</a:t>
            </a:r>
            <a:endParaRPr lang="en-GB" sz="3200" dirty="0">
              <a:latin typeface="Calibri" panose="020F0502020204030204" pitchFamily="34" charset="0"/>
              <a:cs typeface="PT Bold Heading" panose="02010400000000000000" pitchFamily="2" charset="-78"/>
            </a:endParaRPr>
          </a:p>
        </p:txBody>
      </p:sp>
      <p:sp>
        <p:nvSpPr>
          <p:cNvPr id="9" name="عنصر نائب للمحتوى 8">
            <a:extLst>
              <a:ext uri="{FF2B5EF4-FFF2-40B4-BE49-F238E27FC236}">
                <a16:creationId xmlns:a16="http://schemas.microsoft.com/office/drawing/2014/main" id="{406551DA-4EAB-2D69-BA0E-68868593D30D}"/>
              </a:ext>
            </a:extLst>
          </p:cNvPr>
          <p:cNvSpPr>
            <a:spLocks noGrp="1"/>
          </p:cNvSpPr>
          <p:nvPr>
            <p:ph idx="1"/>
          </p:nvPr>
        </p:nvSpPr>
        <p:spPr>
          <a:xfrm>
            <a:off x="5624944" y="1825625"/>
            <a:ext cx="5728855" cy="4351338"/>
          </a:xfrm>
        </p:spPr>
        <p:txBody>
          <a:bodyPr/>
          <a:lstStyle/>
          <a:p>
            <a:pPr algn="just"/>
            <a:r>
              <a:rPr lang="ar-SA" sz="2400" dirty="0">
                <a:latin typeface="Sakkal Majalla" panose="02000000000000000000" pitchFamily="2" charset="-78"/>
                <a:cs typeface="Sakkal Majalla" panose="02000000000000000000" pitchFamily="2" charset="-78"/>
              </a:rPr>
              <a:t>كما ذكرنا سابقا يهدف هذا المقرر إلى تزويد طلبة الماجستير بالمعرفة المتقدمة حول مصطلحات التلوث ومفاهيمه الأساسية، وأنواعه ومصادره، مع التركيز على العلاقة بين التلوث والسلاسل الغذائية وانتقال الملوِّثات عبر المستويات الغذائية المختلفة. كما يتناول المقرر تأثير التلوث على فسيولوجيا الحيوان من حيث التغيرات الوظيفية في الأجهزة الحيوية، وتأثيره على التوزيع الحيواني والأنماط السكانية والانتشار الجغرافي.</a:t>
            </a:r>
          </a:p>
          <a:p>
            <a:pPr algn="just"/>
            <a:r>
              <a:rPr lang="ar-SA" sz="2400" dirty="0">
                <a:latin typeface="Sakkal Majalla" panose="02000000000000000000" pitchFamily="2" charset="-78"/>
                <a:cs typeface="Sakkal Majalla" panose="02000000000000000000" pitchFamily="2" charset="-78"/>
              </a:rPr>
              <a:t>ويشتمل المقرر على دراسات مختارة توضح تأثير التلوث على الحيوانات في المملكة العربية السعودية ودول الخليج العربي، مع ربط الجوانب النظرية بالتطبيقات العملية والتحليل البيئي الواقعي.</a:t>
            </a:r>
            <a:endParaRPr lang="en-GB" sz="2400" dirty="0">
              <a:latin typeface="Sakkal Majalla" panose="02000000000000000000" pitchFamily="2" charset="-78"/>
              <a:cs typeface="Sakkal Majalla" panose="02000000000000000000" pitchFamily="2" charset="-78"/>
            </a:endParaRPr>
          </a:p>
        </p:txBody>
      </p:sp>
      <p:pic>
        <p:nvPicPr>
          <p:cNvPr id="11" name="صورة 10">
            <a:extLst>
              <a:ext uri="{FF2B5EF4-FFF2-40B4-BE49-F238E27FC236}">
                <a16:creationId xmlns:a16="http://schemas.microsoft.com/office/drawing/2014/main" id="{1E98DDCF-615A-2501-300D-ABF9B6330FBB}"/>
              </a:ext>
            </a:extLst>
          </p:cNvPr>
          <p:cNvPicPr>
            <a:picLocks noChangeAspect="1"/>
          </p:cNvPicPr>
          <p:nvPr/>
        </p:nvPicPr>
        <p:blipFill>
          <a:blip r:embed="rId2"/>
          <a:stretch>
            <a:fillRect/>
          </a:stretch>
        </p:blipFill>
        <p:spPr>
          <a:xfrm>
            <a:off x="366222" y="2179783"/>
            <a:ext cx="4942397" cy="3280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804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87D5D-1E08-5762-A87D-AA25539551FF}"/>
            </a:ext>
          </a:extLst>
        </p:cNvPr>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FC32A1D8-0942-D7CF-0292-3CB5B0946243}"/>
              </a:ext>
            </a:extLst>
          </p:cNvPr>
          <p:cNvSpPr txBox="1">
            <a:spLocks/>
          </p:cNvSpPr>
          <p:nvPr/>
        </p:nvSpPr>
        <p:spPr>
          <a:xfrm>
            <a:off x="4211780" y="2714106"/>
            <a:ext cx="3500583" cy="78647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3600" dirty="0">
                <a:solidFill>
                  <a:prstClr val="black"/>
                </a:solidFill>
                <a:latin typeface="Calibri" panose="020F0502020204030204"/>
                <a:ea typeface="+mj-ea"/>
                <a:cs typeface="PT Bold Heading" panose="02010400000000000000" pitchFamily="2" charset="-78"/>
              </a:rPr>
              <a:t>محتوى المقرر</a:t>
            </a:r>
            <a:endParaRPr lang="en-GB" sz="3600" dirty="0">
              <a:solidFill>
                <a:prstClr val="black"/>
              </a:solidFill>
              <a:latin typeface="Calibri" panose="020F0502020204030204"/>
              <a:ea typeface="+mj-ea"/>
              <a:cs typeface="PT Bold Heading" panose="02010400000000000000" pitchFamily="2" charset="-78"/>
            </a:endParaRPr>
          </a:p>
          <a:p>
            <a:pPr marL="0" indent="0" algn="ctr">
              <a:buNone/>
            </a:pPr>
            <a:endParaRPr lang="ar-SA" sz="3600" dirty="0">
              <a:solidFill>
                <a:schemeClr val="accent5">
                  <a:lumMod val="75000"/>
                </a:schemeClr>
              </a:solidFill>
              <a:latin typeface="Sakkal Majalla" panose="02000000000000000000" pitchFamily="2" charset="-78"/>
              <a:cs typeface="Sakkal Majalla" panose="02000000000000000000" pitchFamily="2" charset="-78"/>
            </a:endParaRPr>
          </a:p>
          <a:p>
            <a:pPr marL="0" indent="0" algn="ctr">
              <a:buNone/>
            </a:pPr>
            <a:endParaRPr lang="ar-SA" sz="3600"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7F67DBA6-3711-1FD6-5ED1-567608E4F7E2}"/>
              </a:ext>
            </a:extLst>
          </p:cNvPr>
          <p:cNvSpPr txBox="1"/>
          <p:nvPr/>
        </p:nvSpPr>
        <p:spPr>
          <a:xfrm>
            <a:off x="5705302" y="6369920"/>
            <a:ext cx="781395" cy="369332"/>
          </a:xfrm>
          <a:prstGeom prst="rect">
            <a:avLst/>
          </a:prstGeom>
          <a:noFill/>
        </p:spPr>
        <p:txBody>
          <a:bodyPr wrap="square">
            <a:spAutoFit/>
          </a:bodyPr>
          <a:lstStyle/>
          <a:p>
            <a:r>
              <a:rPr lang="ar-SA" b="1" dirty="0">
                <a:latin typeface="Sakkal Majalla" panose="02000000000000000000" pitchFamily="2" charset="-78"/>
                <a:cs typeface="Sakkal Majalla" panose="02000000000000000000" pitchFamily="2" charset="-78"/>
              </a:rPr>
              <a:t>(3-17)</a:t>
            </a:r>
            <a:endParaRPr lang="en-GB"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9518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6549-3034-FD1B-4212-C379C2BE05B5}"/>
            </a:ext>
          </a:extLst>
        </p:cNvPr>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AC3B6020-E3F4-0A2A-2193-1EBEC60E78A2}"/>
              </a:ext>
            </a:extLst>
          </p:cNvPr>
          <p:cNvSpPr txBox="1">
            <a:spLocks/>
          </p:cNvSpPr>
          <p:nvPr/>
        </p:nvSpPr>
        <p:spPr>
          <a:xfrm>
            <a:off x="6486696" y="864524"/>
            <a:ext cx="5415497"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2400" b="1" dirty="0">
                <a:solidFill>
                  <a:schemeClr val="accent1"/>
                </a:solidFill>
                <a:latin typeface="Sakkal Majalla" panose="02000000000000000000" pitchFamily="2" charset="-78"/>
                <a:cs typeface="Sakkal Majalla" panose="02000000000000000000" pitchFamily="2" charset="-78"/>
              </a:rPr>
              <a:t>الجزء الأول: </a:t>
            </a:r>
            <a:endParaRPr lang="ar-SA" sz="2400" dirty="0">
              <a:solidFill>
                <a:schemeClr val="accent1"/>
              </a:solidFill>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مدخل ومفاهيم أساسية (</a:t>
            </a:r>
            <a:r>
              <a:rPr kumimoji="0" lang="en-GB"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Foundations</a:t>
            </a:r>
            <a:r>
              <a:rPr kumimoji="0" lang="ar-SA"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GB"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مقدمة في تلوّث الحيوان:</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مفهوم التلوث البيئي</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نشأة علم تلوّث الحيوان</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الفرق بين التلوث البيئي والتلوث الحيوي</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أهمية دراسة تلوث الحيوان في الحفاظ على التنوع الحيوي</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مصطلحات أساسية في علم التلوث</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Pollutant / Contaminant</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Toxicity – Acute vs Chronic</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Dose–Response Relationship</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Threshold – Bioavailability</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Risk Assessment</a:t>
            </a: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6" name="عنصر نائب للمحتوى 2">
            <a:extLst>
              <a:ext uri="{FF2B5EF4-FFF2-40B4-BE49-F238E27FC236}">
                <a16:creationId xmlns:a16="http://schemas.microsoft.com/office/drawing/2014/main" id="{1640F12C-C604-D5F2-0E86-D0C7C79C2E8D}"/>
              </a:ext>
            </a:extLst>
          </p:cNvPr>
          <p:cNvSpPr txBox="1">
            <a:spLocks/>
          </p:cNvSpPr>
          <p:nvPr/>
        </p:nvSpPr>
        <p:spPr>
          <a:xfrm>
            <a:off x="289807" y="864524"/>
            <a:ext cx="5626712"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SA" sz="2200" dirty="0">
              <a:solidFill>
                <a:schemeClr val="accent5">
                  <a:lumMod val="75000"/>
                </a:schemeClr>
              </a:solidFill>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أنواع التلوث المؤثر على الحيوان</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التلوث الكيميائي</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التلوث الفيزيائي</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التلوث الحيوي</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التلوث الإشعاعي</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التلوث الضوضائي والضوئي</a:t>
            </a:r>
          </a:p>
        </p:txBody>
      </p:sp>
    </p:spTree>
    <p:extLst>
      <p:ext uri="{BB962C8B-B14F-4D97-AF65-F5344CB8AC3E}">
        <p14:creationId xmlns:p14="http://schemas.microsoft.com/office/powerpoint/2010/main" val="170651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5A9D3-AAF5-03FA-696E-89BE9FCA5525}"/>
            </a:ext>
          </a:extLst>
        </p:cNvPr>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A3AECC83-141F-B6DE-1F7B-A0D8B90B5340}"/>
              </a:ext>
            </a:extLst>
          </p:cNvPr>
          <p:cNvSpPr txBox="1">
            <a:spLocks/>
          </p:cNvSpPr>
          <p:nvPr/>
        </p:nvSpPr>
        <p:spPr>
          <a:xfrm>
            <a:off x="6486696" y="864524"/>
            <a:ext cx="5415497"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2400" b="1" dirty="0">
                <a:solidFill>
                  <a:schemeClr val="accent1"/>
                </a:solidFill>
                <a:latin typeface="Sakkal Majalla" panose="02000000000000000000" pitchFamily="2" charset="-78"/>
                <a:cs typeface="Sakkal Majalla" panose="02000000000000000000" pitchFamily="2" charset="-78"/>
              </a:rPr>
              <a:t>الجزء الثاني: </a:t>
            </a:r>
            <a:endParaRPr lang="ar-SA" sz="2400" dirty="0">
              <a:solidFill>
                <a:schemeClr val="accent1"/>
              </a:solidFill>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مصادر التلوث وانتقاله </a:t>
            </a:r>
            <a:r>
              <a:rPr kumimoji="0" lang="en-GB"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Sources &amp; Pathways)</a:t>
            </a:r>
            <a:r>
              <a:rPr kumimoji="0" lang="ar-SA"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GB"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مصادر التلوث الطبيعية والبشرية</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المصادر الصناعية</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المصادر الزراعية</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المصادر الحضرية</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المصادر الطبيعية (البراكين، العواصف الترابية)</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انتقال الملوثات في النظم البيئية</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الهواء</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الماء</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التربة</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الانتقال بين النظم البيئية</a:t>
            </a: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6" name="عنصر نائب للمحتوى 2">
            <a:extLst>
              <a:ext uri="{FF2B5EF4-FFF2-40B4-BE49-F238E27FC236}">
                <a16:creationId xmlns:a16="http://schemas.microsoft.com/office/drawing/2014/main" id="{BEA36C9B-5D34-20E8-92CC-AA5A46427090}"/>
              </a:ext>
            </a:extLst>
          </p:cNvPr>
          <p:cNvSpPr txBox="1">
            <a:spLocks/>
          </p:cNvSpPr>
          <p:nvPr/>
        </p:nvSpPr>
        <p:spPr>
          <a:xfrm>
            <a:off x="289807" y="864524"/>
            <a:ext cx="5626712"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SA" sz="2200" dirty="0">
              <a:solidFill>
                <a:schemeClr val="accent5">
                  <a:lumMod val="75000"/>
                </a:schemeClr>
              </a:solidFill>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التلوث والسلاسل الغذائية</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مستويات السلسلة الغذائية</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انتقال الملوثات بين المستويات</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أمثلة تطبيقية من النظم البرية والبحرية</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التراكم الأحيائي (</a:t>
            </a:r>
            <a:r>
              <a:rPr kumimoji="0" lang="en-GB"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Bioaccumulation</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en-GB"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المفهوم والآلية</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العوامل المؤثرة</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أمثلة على المعادن الثقيلة والمبيدات</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التضخم الحيوي </a:t>
            </a:r>
            <a:r>
              <a:rPr kumimoji="0" lang="en-GB"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Biomagnification)</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en-GB"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الفرق بين التراكم والتضخم</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حالات دراسية كلاسيكية (</a:t>
            </a:r>
            <a:r>
              <a:rPr kumimoji="0" lang="en-GB"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DDT – Mercury</a:t>
            </a: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en-GB"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04125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0A1FD-61AC-C9B0-14A9-6B2165EDDBA2}"/>
            </a:ext>
          </a:extLst>
        </p:cNvPr>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63EFA298-B17F-89D7-C1A8-619BF84E5B9E}"/>
              </a:ext>
            </a:extLst>
          </p:cNvPr>
          <p:cNvSpPr txBox="1">
            <a:spLocks/>
          </p:cNvSpPr>
          <p:nvPr/>
        </p:nvSpPr>
        <p:spPr>
          <a:xfrm>
            <a:off x="6486696" y="864524"/>
            <a:ext cx="5415497"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None/>
              <a:tabLst/>
              <a:defRPr/>
            </a:pPr>
            <a:r>
              <a:rPr kumimoji="0" lang="ar-SA" sz="2400" b="1" i="0" u="none" strike="noStrike" kern="120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الجزء الثالث:</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ar-SA"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التأثيرات الفسيولوجية للتلوث (</a:t>
            </a:r>
            <a:r>
              <a:rPr kumimoji="0" lang="en-GB"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Physiological Impacts</a:t>
            </a:r>
            <a:r>
              <a:rPr kumimoji="0" lang="ar-SA"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GB"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التأثيرات العامة للملوثات على فسيولوجيا الحيوان</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الاستجابة للإجهاد البيئي</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التوازن الداخلي (</a:t>
            </a:r>
            <a:r>
              <a:rPr kumimoji="0" lang="en-GB"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Homeostasis)</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تأثير التلوث على الجهاز العصبي</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السموم العصبية</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التغيرات السلوكية والعصبية</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تأثير التلوث على الجهاز الهرموني</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Endocrine Disruptors</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الخلل الهرموني والتكاثر</a:t>
            </a: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6" name="عنصر نائب للمحتوى 2">
            <a:extLst>
              <a:ext uri="{FF2B5EF4-FFF2-40B4-BE49-F238E27FC236}">
                <a16:creationId xmlns:a16="http://schemas.microsoft.com/office/drawing/2014/main" id="{FC9AF281-FDD4-3179-AD87-7939BCEB2DB4}"/>
              </a:ext>
            </a:extLst>
          </p:cNvPr>
          <p:cNvSpPr txBox="1">
            <a:spLocks/>
          </p:cNvSpPr>
          <p:nvPr/>
        </p:nvSpPr>
        <p:spPr>
          <a:xfrm>
            <a:off x="289807" y="864524"/>
            <a:ext cx="5626712"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SA" sz="2200" dirty="0">
              <a:solidFill>
                <a:schemeClr val="accent5">
                  <a:lumMod val="75000"/>
                </a:schemeClr>
              </a:solidFill>
              <a:latin typeface="Sakkal Majalla" panose="02000000000000000000" pitchFamily="2" charset="-78"/>
              <a:cs typeface="Sakkal Majalla" panose="02000000000000000000" pitchFamily="2" charset="-78"/>
            </a:endParaRPr>
          </a:p>
          <a:p>
            <a:pPr lvl="0">
              <a:defRPr/>
            </a:pPr>
            <a:r>
              <a:rPr lang="ar-SA" sz="2400" b="1" dirty="0">
                <a:solidFill>
                  <a:prstClr val="black"/>
                </a:solidFill>
                <a:latin typeface="Sakkal Majalla" panose="02000000000000000000" pitchFamily="2" charset="-78"/>
                <a:cs typeface="Sakkal Majalla" panose="02000000000000000000" pitchFamily="2" charset="-78"/>
              </a:rPr>
              <a:t>تأثير التلوث على الجهاز التناسلي</a:t>
            </a:r>
            <a:endParaRPr lang="ar-SA" sz="2400" dirty="0">
              <a:solidFill>
                <a:prstClr val="black"/>
              </a:solidFill>
              <a:latin typeface="Sakkal Majalla" panose="02000000000000000000" pitchFamily="2" charset="-78"/>
              <a:cs typeface="Sakkal Majalla" panose="02000000000000000000" pitchFamily="2" charset="-78"/>
            </a:endParaRPr>
          </a:p>
          <a:p>
            <a:pPr lvl="1">
              <a:defRPr/>
            </a:pPr>
            <a:r>
              <a:rPr lang="ar-SA" dirty="0">
                <a:solidFill>
                  <a:prstClr val="black"/>
                </a:solidFill>
                <a:latin typeface="Sakkal Majalla" panose="02000000000000000000" pitchFamily="2" charset="-78"/>
                <a:cs typeface="Sakkal Majalla" panose="02000000000000000000" pitchFamily="2" charset="-78"/>
              </a:rPr>
              <a:t>الخصوبة</a:t>
            </a:r>
          </a:p>
          <a:p>
            <a:pPr lvl="1">
              <a:defRPr/>
            </a:pPr>
            <a:r>
              <a:rPr lang="ar-SA" dirty="0">
                <a:solidFill>
                  <a:prstClr val="black"/>
                </a:solidFill>
                <a:latin typeface="Sakkal Majalla" panose="02000000000000000000" pitchFamily="2" charset="-78"/>
                <a:cs typeface="Sakkal Majalla" panose="02000000000000000000" pitchFamily="2" charset="-78"/>
              </a:rPr>
              <a:t>التشوهات الجنينية</a:t>
            </a:r>
          </a:p>
          <a:p>
            <a:pPr lvl="1">
              <a:defRPr/>
            </a:pPr>
            <a:r>
              <a:rPr lang="ar-SA" dirty="0">
                <a:solidFill>
                  <a:prstClr val="black"/>
                </a:solidFill>
                <a:latin typeface="Sakkal Majalla" panose="02000000000000000000" pitchFamily="2" charset="-78"/>
                <a:cs typeface="Sakkal Majalla" panose="02000000000000000000" pitchFamily="2" charset="-78"/>
              </a:rPr>
              <a:t>الانقراض المحلي</a:t>
            </a:r>
          </a:p>
          <a:p>
            <a:pPr lvl="0">
              <a:defRPr/>
            </a:pPr>
            <a:r>
              <a:rPr lang="ar-SA" sz="2400" b="1" dirty="0">
                <a:solidFill>
                  <a:prstClr val="black"/>
                </a:solidFill>
                <a:latin typeface="Sakkal Majalla" panose="02000000000000000000" pitchFamily="2" charset="-78"/>
                <a:cs typeface="Sakkal Majalla" panose="02000000000000000000" pitchFamily="2" charset="-78"/>
              </a:rPr>
              <a:t>تأثير التلوث على الجهاز المناعي</a:t>
            </a:r>
            <a:endParaRPr lang="ar-SA" sz="2400" dirty="0">
              <a:solidFill>
                <a:prstClr val="black"/>
              </a:solidFill>
              <a:latin typeface="Sakkal Majalla" panose="02000000000000000000" pitchFamily="2" charset="-78"/>
              <a:cs typeface="Sakkal Majalla" panose="02000000000000000000" pitchFamily="2" charset="-78"/>
            </a:endParaRPr>
          </a:p>
          <a:p>
            <a:pPr lvl="1">
              <a:defRPr/>
            </a:pPr>
            <a:r>
              <a:rPr lang="ar-SA" dirty="0">
                <a:solidFill>
                  <a:prstClr val="black"/>
                </a:solidFill>
                <a:latin typeface="Sakkal Majalla" panose="02000000000000000000" pitchFamily="2" charset="-78"/>
                <a:cs typeface="Sakkal Majalla" panose="02000000000000000000" pitchFamily="2" charset="-78"/>
              </a:rPr>
              <a:t>كبت المناعة</a:t>
            </a:r>
          </a:p>
          <a:p>
            <a:pPr lvl="1">
              <a:defRPr/>
            </a:pPr>
            <a:r>
              <a:rPr lang="ar-SA" dirty="0">
                <a:solidFill>
                  <a:prstClr val="black"/>
                </a:solidFill>
                <a:latin typeface="Sakkal Majalla" panose="02000000000000000000" pitchFamily="2" charset="-78"/>
                <a:cs typeface="Sakkal Majalla" panose="02000000000000000000" pitchFamily="2" charset="-78"/>
              </a:rPr>
              <a:t>زيادة القابلية للأمراض</a:t>
            </a:r>
          </a:p>
          <a:p>
            <a:pPr lvl="0">
              <a:defRPr/>
            </a:pPr>
            <a:r>
              <a:rPr lang="ar-SA" sz="2400" b="1" dirty="0">
                <a:solidFill>
                  <a:prstClr val="black"/>
                </a:solidFill>
                <a:latin typeface="Sakkal Majalla" panose="02000000000000000000" pitchFamily="2" charset="-78"/>
                <a:cs typeface="Sakkal Majalla" panose="02000000000000000000" pitchFamily="2" charset="-78"/>
              </a:rPr>
              <a:t>التلوث والطفرات والتأثيرات الجينية</a:t>
            </a:r>
            <a:endParaRPr lang="ar-SA" sz="2400" dirty="0">
              <a:solidFill>
                <a:prstClr val="black"/>
              </a:solidFill>
              <a:latin typeface="Sakkal Majalla" panose="02000000000000000000" pitchFamily="2" charset="-78"/>
              <a:cs typeface="Sakkal Majalla" panose="02000000000000000000" pitchFamily="2" charset="-78"/>
            </a:endParaRPr>
          </a:p>
          <a:p>
            <a:pPr lvl="1">
              <a:defRPr/>
            </a:pPr>
            <a:r>
              <a:rPr lang="en-GB" dirty="0">
                <a:solidFill>
                  <a:prstClr val="black"/>
                </a:solidFill>
                <a:latin typeface="Sakkal Majalla" panose="02000000000000000000" pitchFamily="2" charset="-78"/>
                <a:cs typeface="Sakkal Majalla" panose="02000000000000000000" pitchFamily="2" charset="-78"/>
              </a:rPr>
              <a:t>Mutagenicity</a:t>
            </a:r>
          </a:p>
          <a:p>
            <a:pPr lvl="1">
              <a:defRPr/>
            </a:pPr>
            <a:r>
              <a:rPr lang="en-GB" dirty="0">
                <a:solidFill>
                  <a:prstClr val="black"/>
                </a:solidFill>
                <a:latin typeface="Sakkal Majalla" panose="02000000000000000000" pitchFamily="2" charset="-78"/>
                <a:cs typeface="Sakkal Majalla" panose="02000000000000000000" pitchFamily="2" charset="-78"/>
              </a:rPr>
              <a:t>Genotoxic effects</a:t>
            </a:r>
          </a:p>
          <a:p>
            <a:pPr lvl="1">
              <a:defRPr/>
            </a:pPr>
            <a:r>
              <a:rPr lang="ar-SA" dirty="0">
                <a:solidFill>
                  <a:prstClr val="black"/>
                </a:solidFill>
                <a:latin typeface="Sakkal Majalla" panose="02000000000000000000" pitchFamily="2" charset="-78"/>
                <a:cs typeface="Sakkal Majalla" panose="02000000000000000000" pitchFamily="2" charset="-78"/>
              </a:rPr>
              <a:t>التأثيرات الوراثية بعيدة المدى</a:t>
            </a:r>
          </a:p>
          <a:p>
            <a:pPr lvl="0">
              <a:defRPr/>
            </a:pPr>
            <a:br>
              <a:rPr lang="ar-SA" sz="2400" dirty="0">
                <a:solidFill>
                  <a:prstClr val="black"/>
                </a:solidFill>
                <a:latin typeface="Sakkal Majalla" panose="02000000000000000000" pitchFamily="2" charset="-78"/>
                <a:cs typeface="Sakkal Majalla" panose="02000000000000000000" pitchFamily="2" charset="-78"/>
              </a:rPr>
            </a:br>
            <a:endParaRPr lang="ar-SA" sz="2400"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4940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4599-6948-F73E-E16E-F561148B9295}"/>
            </a:ext>
          </a:extLst>
        </p:cNvPr>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4C6E001A-FB78-AC9F-BC4F-929B2D401D6B}"/>
              </a:ext>
            </a:extLst>
          </p:cNvPr>
          <p:cNvSpPr txBox="1">
            <a:spLocks/>
          </p:cNvSpPr>
          <p:nvPr/>
        </p:nvSpPr>
        <p:spPr>
          <a:xfrm>
            <a:off x="6486696" y="864524"/>
            <a:ext cx="5415497"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None/>
              <a:tabLst/>
              <a:defRPr/>
            </a:pPr>
            <a:r>
              <a:rPr kumimoji="0" lang="ar-SA" sz="2400" b="1" i="0" u="none" strike="noStrike" kern="1200" cap="none" spc="0" normalizeH="0" baseline="0" noProof="0" dirty="0">
                <a:ln>
                  <a:noFill/>
                </a:ln>
                <a:solidFill>
                  <a:schemeClr val="accent1"/>
                </a:solidFill>
                <a:effectLst/>
                <a:uLnTx/>
                <a:uFillTx/>
                <a:latin typeface="Sakkal Majalla" panose="02000000000000000000" pitchFamily="2" charset="-78"/>
                <a:cs typeface="Sakkal Majalla" panose="02000000000000000000" pitchFamily="2" charset="-78"/>
              </a:rPr>
              <a:t>الجزء الرابع:</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التلوث والتوزيع الحيواني </a:t>
            </a:r>
            <a:r>
              <a:rPr kumimoji="0" lang="ar-SA" sz="18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r>
              <a:rPr kumimoji="0" lang="en-GB" sz="18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Ecological &amp; Distributional Effects</a:t>
            </a:r>
            <a:r>
              <a:rPr kumimoji="0" lang="ar-SA" sz="18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GB" sz="1800" b="1" i="0" u="sng"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تأثير التلوث على التوزيع الحيواني</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الانسحاب من الموائل</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التغير في النطاق الجغرافي</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التلوث وديناميكية الجماعات الحيوانية</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معدلات البقاء</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معدلات التكاثر</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الانقراض المحلي</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التلوث والهجرة الحيوانية</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الطيور المهاجرة</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الكائنات البحرية</a:t>
            </a: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6" name="عنصر نائب للمحتوى 2">
            <a:extLst>
              <a:ext uri="{FF2B5EF4-FFF2-40B4-BE49-F238E27FC236}">
                <a16:creationId xmlns:a16="http://schemas.microsoft.com/office/drawing/2014/main" id="{1A80D370-FFBC-9C11-4ED5-56DB615657FB}"/>
              </a:ext>
            </a:extLst>
          </p:cNvPr>
          <p:cNvSpPr txBox="1">
            <a:spLocks/>
          </p:cNvSpPr>
          <p:nvPr/>
        </p:nvSpPr>
        <p:spPr>
          <a:xfrm>
            <a:off x="289807" y="864524"/>
            <a:ext cx="5626712"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SA" sz="2200" dirty="0">
              <a:solidFill>
                <a:schemeClr val="accent5">
                  <a:lumMod val="75000"/>
                </a:schemeClr>
              </a:solidFill>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التلوث وتغيّر الموائل الطبيعية</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فقدان الموائل</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تجزئة البيئات الطبيعية</a:t>
            </a:r>
          </a:p>
          <a:p>
            <a:pPr marL="0" lvl="0" indent="0">
              <a:buNone/>
              <a:defRPr/>
            </a:pPr>
            <a:br>
              <a:rPr lang="ar-SA" sz="2400" dirty="0">
                <a:solidFill>
                  <a:prstClr val="black"/>
                </a:solidFill>
                <a:latin typeface="Sakkal Majalla" panose="02000000000000000000" pitchFamily="2" charset="-78"/>
                <a:cs typeface="Sakkal Majalla" panose="02000000000000000000" pitchFamily="2" charset="-78"/>
              </a:rPr>
            </a:br>
            <a:endParaRPr lang="ar-SA" sz="2400"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0969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A64D-1111-8BFD-B71F-C4C9A970AE16}"/>
            </a:ext>
          </a:extLst>
        </p:cNvPr>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7C5EA453-523A-7860-934C-5FB0AF414B7F}"/>
              </a:ext>
            </a:extLst>
          </p:cNvPr>
          <p:cNvSpPr txBox="1">
            <a:spLocks/>
          </p:cNvSpPr>
          <p:nvPr/>
        </p:nvSpPr>
        <p:spPr>
          <a:xfrm>
            <a:off x="6486696" y="864524"/>
            <a:ext cx="5415497"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schemeClr val="accent1"/>
                </a:solidFill>
                <a:effectLst/>
                <a:uLnTx/>
                <a:uFillTx/>
                <a:latin typeface="Sakkal Majalla" panose="02000000000000000000" pitchFamily="2" charset="-78"/>
                <a:ea typeface="+mn-ea"/>
                <a:cs typeface="Sakkal Majalla" panose="02000000000000000000" pitchFamily="2" charset="-78"/>
              </a:rPr>
              <a:t>الجزء الخامس: </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sng"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أنواع ملوِّثات متخصصة </a:t>
            </a:r>
            <a:r>
              <a:rPr kumimoji="0" lang="en-GB" sz="2400" b="1" i="0" u="sng"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Specific Pollutants)</a:t>
            </a:r>
            <a:r>
              <a:rPr kumimoji="0" lang="ar-SA" sz="2400" b="1" i="0" u="sng"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en-GB" sz="2400" b="1" i="0" u="sng"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المعادن الثقيلة وتأثيرها على الحيوانات</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الزئبق</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الرصاص</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الكادميوم</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المبيدات وتأثيرها البيئي</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مبيدات الآفات</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المبيدات الحيوية</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المقاومة الحيوية</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التلوث النفطي وتأثيره على الحيوانات</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الطيور البحرية</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الثدييات البحرية</a:t>
            </a: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a:p>
            <a:pPr marL="0" indent="0">
              <a:buNone/>
            </a:pPr>
            <a:endParaRPr lang="ar-SA" sz="2400"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6" name="عنصر نائب للمحتوى 2">
            <a:extLst>
              <a:ext uri="{FF2B5EF4-FFF2-40B4-BE49-F238E27FC236}">
                <a16:creationId xmlns:a16="http://schemas.microsoft.com/office/drawing/2014/main" id="{AF441594-EF9D-AE0B-FAA2-3CD44DBD5B2E}"/>
              </a:ext>
            </a:extLst>
          </p:cNvPr>
          <p:cNvSpPr txBox="1">
            <a:spLocks/>
          </p:cNvSpPr>
          <p:nvPr/>
        </p:nvSpPr>
        <p:spPr>
          <a:xfrm>
            <a:off x="289807" y="864524"/>
            <a:ext cx="5626712" cy="531935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SA" sz="2200" dirty="0">
              <a:solidFill>
                <a:schemeClr val="accent5">
                  <a:lumMod val="75000"/>
                </a:schemeClr>
              </a:solidFill>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التلوث البلاستيكي </a:t>
            </a:r>
            <a:r>
              <a:rPr kumimoji="0" lang="ar-SA" sz="2400" b="1"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والميكروبلاستيك</a:t>
            </a:r>
            <a:endPar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مصادره</a:t>
            </a:r>
          </a:p>
          <a:p>
            <a:pPr marL="685800" marR="0" lvl="1" indent="-228600" algn="r" defTabSz="914400" rtl="1"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آثاره الفسيولوجية والبيئية</a:t>
            </a:r>
          </a:p>
          <a:p>
            <a:pPr marL="0" lvl="0" indent="0">
              <a:buNone/>
              <a:defRPr/>
            </a:pPr>
            <a:br>
              <a:rPr lang="ar-SA" sz="2400" dirty="0">
                <a:solidFill>
                  <a:prstClr val="black"/>
                </a:solidFill>
                <a:latin typeface="Sakkal Majalla" panose="02000000000000000000" pitchFamily="2" charset="-78"/>
                <a:cs typeface="Sakkal Majalla" panose="02000000000000000000" pitchFamily="2" charset="-78"/>
              </a:rPr>
            </a:br>
            <a:endParaRPr lang="ar-SA" sz="2400"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8496608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6880</TotalTime>
  <Words>1480</Words>
  <Application>Microsoft Office PowerPoint</Application>
  <PresentationFormat>شاشة عريضة</PresentationFormat>
  <Paragraphs>226</Paragraphs>
  <Slides>17</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2</vt:i4>
      </vt:variant>
      <vt:variant>
        <vt:lpstr>عناوين الشرائح</vt:lpstr>
      </vt:variant>
      <vt:variant>
        <vt:i4>17</vt:i4>
      </vt:variant>
    </vt:vector>
  </HeadingPairs>
  <TitlesOfParts>
    <vt:vector size="30" baseType="lpstr">
      <vt:lpstr>Arial</vt:lpstr>
      <vt:lpstr>Cairo</vt:lpstr>
      <vt:lpstr>Calibri</vt:lpstr>
      <vt:lpstr>Calibri Light</vt:lpstr>
      <vt:lpstr>Gill Sans MT</vt:lpstr>
      <vt:lpstr>PT Bold Heading</vt:lpstr>
      <vt:lpstr>Sakkal Majalla</vt:lpstr>
      <vt:lpstr>TheSans</vt:lpstr>
      <vt:lpstr>Verdana</vt:lpstr>
      <vt:lpstr>Wingdings</vt:lpstr>
      <vt:lpstr>Wingdings 2</vt:lpstr>
      <vt:lpstr>نسق Office</vt:lpstr>
      <vt:lpstr>انقلاب</vt:lpstr>
      <vt:lpstr> 577 حين  تلوث الحيوان 3 (1+2+0)</vt:lpstr>
      <vt:lpstr>الهدف العام للمقرر:</vt:lpstr>
      <vt:lpstr>وصف المقرر: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تعليمات العروض التقديمية و الأبحاث</vt:lpstr>
      <vt:lpstr>عرض تقديمي في PowerPoint</vt:lpstr>
      <vt:lpstr>تعليمات هامة للعروض:</vt:lpstr>
      <vt:lpstr>عرض تقديمي في PowerPoint</vt:lpstr>
      <vt:lpstr>نماذج للأسئلة:</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‏‏مستخدم Windows</dc:creator>
  <cp:lastModifiedBy>Prof. Almansour Mansour</cp:lastModifiedBy>
  <cp:revision>100</cp:revision>
  <dcterms:created xsi:type="dcterms:W3CDTF">2017-09-20T07:52:49Z</dcterms:created>
  <dcterms:modified xsi:type="dcterms:W3CDTF">2026-02-02T07:13:15Z</dcterms:modified>
</cp:coreProperties>
</file>