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30"/>
  </p:notesMasterIdLst>
  <p:sldIdLst>
    <p:sldId id="381" r:id="rId2"/>
    <p:sldId id="350" r:id="rId3"/>
    <p:sldId id="384" r:id="rId4"/>
    <p:sldId id="425" r:id="rId5"/>
    <p:sldId id="426" r:id="rId6"/>
    <p:sldId id="429" r:id="rId7"/>
    <p:sldId id="427" r:id="rId8"/>
    <p:sldId id="539" r:id="rId9"/>
    <p:sldId id="498" r:id="rId10"/>
    <p:sldId id="541" r:id="rId11"/>
    <p:sldId id="542" r:id="rId12"/>
    <p:sldId id="543" r:id="rId13"/>
    <p:sldId id="544" r:id="rId14"/>
    <p:sldId id="546" r:id="rId15"/>
    <p:sldId id="547" r:id="rId16"/>
    <p:sldId id="548" r:id="rId17"/>
    <p:sldId id="549" r:id="rId18"/>
    <p:sldId id="550" r:id="rId19"/>
    <p:sldId id="551" r:id="rId20"/>
    <p:sldId id="552" r:id="rId21"/>
    <p:sldId id="553" r:id="rId22"/>
    <p:sldId id="554" r:id="rId23"/>
    <p:sldId id="555" r:id="rId24"/>
    <p:sldId id="556" r:id="rId25"/>
    <p:sldId id="557" r:id="rId26"/>
    <p:sldId id="558" r:id="rId27"/>
    <p:sldId id="559" r:id="rId28"/>
    <p:sldId id="502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CC"/>
    <a:srgbClr val="003300"/>
    <a:srgbClr val="3C845E"/>
    <a:srgbClr val="0033CC"/>
    <a:srgbClr val="2A96B0"/>
    <a:srgbClr val="A50021"/>
    <a:srgbClr val="003399"/>
    <a:srgbClr val="00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2" autoAdjust="0"/>
    <p:restoredTop sz="94286" autoAdjust="0"/>
  </p:normalViewPr>
  <p:slideViewPr>
    <p:cSldViewPr>
      <p:cViewPr>
        <p:scale>
          <a:sx n="96" d="100"/>
          <a:sy n="96" d="100"/>
        </p:scale>
        <p:origin x="14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3" y="2348880"/>
            <a:ext cx="5430111" cy="1656184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2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88223"/>
            <a:ext cx="896448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 dirty="0" smtClean="0"/>
              <a:t>Plants are capable of making all necessary organic compounds from inorganic compounds and elements in the environment (</a:t>
            </a:r>
            <a:r>
              <a:rPr lang="en-US" altLang="zh-CN" sz="2700" b="1" dirty="0" smtClean="0"/>
              <a:t>autotrophic</a:t>
            </a:r>
            <a:r>
              <a:rPr lang="en-US" altLang="zh-CN" sz="2700" dirty="0" smtClean="0"/>
              <a:t>).</a:t>
            </a:r>
            <a:endParaRPr lang="en-US" sz="2700" dirty="0" smtClean="0"/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b="1" dirty="0" smtClean="0"/>
              <a:t>MINERAL NUTRIENTS ARE ELEMENTS </a:t>
            </a:r>
            <a:r>
              <a:rPr lang="en-US" sz="2700" dirty="0" smtClean="0"/>
              <a:t>acquired primarily in the form of inorganic ions from the soil.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 dirty="0" smtClean="0"/>
              <a:t>“</a:t>
            </a:r>
            <a:r>
              <a:rPr lang="en-US" altLang="zh-CN" sz="2700" b="1" dirty="0" smtClean="0"/>
              <a:t>Mineral</a:t>
            </a:r>
            <a:r>
              <a:rPr lang="en-US" altLang="zh-CN" sz="2700" dirty="0" smtClean="0"/>
              <a:t>”: An inorganic element (acquired mostly in the form of inorganic ions from the soil).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altLang="zh-CN" sz="2700" dirty="0" smtClean="0"/>
              <a:t>	“</a:t>
            </a:r>
            <a:r>
              <a:rPr lang="en-US" altLang="zh-CN" sz="2700" b="1" dirty="0" smtClean="0"/>
              <a:t>Nutrient</a:t>
            </a:r>
            <a:r>
              <a:rPr lang="en-US" altLang="zh-CN" sz="2700" dirty="0" smtClean="0"/>
              <a:t>”: A substance needed to survive or necessary for the synthesis of organic compounds.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6132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57144"/>
            <a:ext cx="8964488" cy="593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/>
              <a:t>They enter the biosphere predominantly through the root systems of plants.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/>
              <a:t>After being absorbed by the roots, the mineral elements are </a:t>
            </a:r>
            <a:r>
              <a:rPr lang="en-US" sz="2700" dirty="0" err="1" smtClean="0"/>
              <a:t>translocated</a:t>
            </a:r>
            <a:r>
              <a:rPr lang="en-US" sz="2700" dirty="0" smtClean="0"/>
              <a:t> to the various parts of the plant, where they are utilized in numerous biological functions. 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zh-CN" sz="2700" dirty="0" smtClean="0">
                <a:solidFill>
                  <a:srgbClr val="0033CC"/>
                </a:solidFill>
              </a:rPr>
              <a:t>The study of how plants obtain, distribute, metabolize, and utilize mineral nutrients is </a:t>
            </a:r>
            <a:r>
              <a:rPr lang="en-US" sz="2800" dirty="0" smtClean="0"/>
              <a:t>called </a:t>
            </a:r>
            <a:r>
              <a:rPr lang="en-US" sz="2800" b="1" dirty="0" smtClean="0"/>
              <a:t>Mineral nutrition.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zh-CN" sz="2700" b="1" dirty="0" smtClean="0"/>
              <a:t>Hydrogen</a:t>
            </a:r>
            <a:r>
              <a:rPr lang="en-US" altLang="zh-CN" sz="2700" dirty="0" smtClean="0"/>
              <a:t>, </a:t>
            </a:r>
            <a:r>
              <a:rPr lang="en-US" altLang="zh-CN" sz="2700" b="1" dirty="0" smtClean="0"/>
              <a:t>carbon</a:t>
            </a:r>
            <a:r>
              <a:rPr lang="en-US" altLang="zh-CN" sz="2700" dirty="0" smtClean="0"/>
              <a:t>, and </a:t>
            </a:r>
            <a:r>
              <a:rPr lang="en-US" altLang="zh-CN" sz="2700" b="1" dirty="0" smtClean="0"/>
              <a:t>oxygen</a:t>
            </a:r>
            <a:r>
              <a:rPr lang="en-US" altLang="zh-CN" sz="2700" dirty="0" smtClean="0"/>
              <a:t> are not considered mineral nutrients because they are </a:t>
            </a:r>
            <a:r>
              <a:rPr lang="en-US" altLang="zh-CN" sz="2700" dirty="0" smtClean="0">
                <a:solidFill>
                  <a:srgbClr val="FF0000"/>
                </a:solidFill>
              </a:rPr>
              <a:t>obtained primarily from water  (H2O) or carbon dioxide (CO</a:t>
            </a:r>
            <a:r>
              <a:rPr lang="en-US" altLang="zh-CN" sz="27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sz="2700" dirty="0" smtClean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759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57144"/>
            <a:ext cx="8964488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altLang="zh-CN" sz="2800" b="1" kern="0" dirty="0" smtClean="0">
                <a:latin typeface="Century Gothic" pitchFamily="34" charset="0"/>
                <a:ea typeface="宋体" pitchFamily="2" charset="-122"/>
              </a:rPr>
              <a:t>Essentiality of mineral nutrients</a:t>
            </a:r>
            <a:endParaRPr lang="en-US" altLang="zh-CN" sz="2700" b="1" dirty="0" smtClean="0"/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 b="1" dirty="0" smtClean="0"/>
              <a:t>Essential</a:t>
            </a:r>
            <a:r>
              <a:rPr lang="en-US" altLang="zh-CN" sz="2700" dirty="0" smtClean="0"/>
              <a:t>: Universal for all plants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700" dirty="0" smtClean="0"/>
              <a:t>Absence prevents completion of life cycle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700" dirty="0" smtClean="0"/>
              <a:t>Absence leads to deficiency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700" dirty="0" smtClean="0"/>
              <a:t>Required for some aspect of mineral nutrition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1600" b="1" dirty="0" smtClean="0"/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 b="1" dirty="0" smtClean="0"/>
              <a:t>Beneficial</a:t>
            </a:r>
            <a:r>
              <a:rPr lang="en-US" altLang="zh-CN" sz="2700" dirty="0" smtClean="0"/>
              <a:t>: Often limited to a few species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700" dirty="0" smtClean="0"/>
              <a:t>Stimulates growth and development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700" dirty="0" smtClean="0"/>
              <a:t>May be required in some species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Essential elements</a:t>
            </a:r>
          </a:p>
        </p:txBody>
      </p:sp>
    </p:spTree>
    <p:extLst>
      <p:ext uri="{BB962C8B-B14F-4D97-AF65-F5344CB8AC3E}">
        <p14:creationId xmlns:p14="http://schemas.microsoft.com/office/powerpoint/2010/main" val="2763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843289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/>
              <a:t>An </a:t>
            </a:r>
            <a:r>
              <a:rPr lang="en-US" sz="2700" b="1" dirty="0" smtClean="0"/>
              <a:t>essential element </a:t>
            </a:r>
            <a:r>
              <a:rPr lang="en-US" sz="2700" dirty="0" smtClean="0"/>
              <a:t>is defined as </a:t>
            </a:r>
            <a:r>
              <a:rPr lang="en-US" sz="2700" dirty="0" smtClean="0">
                <a:solidFill>
                  <a:srgbClr val="FF0000"/>
                </a:solidFill>
              </a:rPr>
              <a:t>one whose absence prevents a plant from completing its life cycle</a:t>
            </a:r>
            <a:r>
              <a:rPr lang="en-US" sz="2700" dirty="0" smtClean="0"/>
              <a:t>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/>
              <a:t>If plants are given these essential elements, as well as energy from sunlight, they can synthesize all the compounds they need for normal growth.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b="1" dirty="0" smtClean="0"/>
              <a:t>Essential mineral elements </a:t>
            </a:r>
            <a:r>
              <a:rPr lang="en-US" sz="2700" dirty="0" smtClean="0"/>
              <a:t>are usually classified as  </a:t>
            </a:r>
            <a:r>
              <a:rPr lang="en-US" sz="2700" b="1" dirty="0" smtClean="0"/>
              <a:t>macronutrients</a:t>
            </a:r>
            <a:r>
              <a:rPr lang="en-US" sz="2700" dirty="0" smtClean="0"/>
              <a:t> or </a:t>
            </a:r>
            <a:r>
              <a:rPr lang="en-US" sz="2700" b="1" dirty="0" smtClean="0"/>
              <a:t>micronutrients</a:t>
            </a:r>
            <a:r>
              <a:rPr lang="en-US" sz="2700" dirty="0" smtClean="0"/>
              <a:t>, according to their relative concentration in plant tissue.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/>
              <a:t>Many elements often are present in concentrations greater than the plant’s minimum requirements.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Essential elements</a:t>
            </a:r>
          </a:p>
        </p:txBody>
      </p:sp>
    </p:spTree>
    <p:extLst>
      <p:ext uri="{BB962C8B-B14F-4D97-AF65-F5344CB8AC3E}">
        <p14:creationId xmlns:p14="http://schemas.microsoft.com/office/powerpoint/2010/main" val="1668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Essential elements</a:t>
            </a:r>
          </a:p>
        </p:txBody>
      </p:sp>
      <p:pic>
        <p:nvPicPr>
          <p:cNvPr id="8" name="Picture 4" descr="pp05t011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 l="606" t="12039" r="1061" b="15967"/>
          <a:stretch>
            <a:fillRect/>
          </a:stretch>
        </p:blipFill>
        <p:spPr>
          <a:xfrm>
            <a:off x="55418" y="1628800"/>
            <a:ext cx="8991600" cy="4370218"/>
          </a:xfrm>
          <a:noFill/>
        </p:spPr>
      </p:pic>
      <p:sp>
        <p:nvSpPr>
          <p:cNvPr id="9" name="Rectangle 8"/>
          <p:cNvSpPr/>
          <p:nvPr/>
        </p:nvSpPr>
        <p:spPr>
          <a:xfrm>
            <a:off x="0" y="9807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Adequate tissue levels of elements that may be required by plants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6982" y="6033482"/>
            <a:ext cx="8867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values for the </a:t>
            </a:r>
            <a:r>
              <a:rPr lang="en-US" sz="2000" dirty="0" err="1" smtClean="0"/>
              <a:t>nonmineral</a:t>
            </a:r>
            <a:r>
              <a:rPr lang="en-US" sz="2000" dirty="0" smtClean="0"/>
              <a:t> elements (H, C, O) and the macronutrients are percentages. The values for micronutrients are expressed in parts per million (</a:t>
            </a:r>
            <a:r>
              <a:rPr lang="en-US" sz="2000" dirty="0" err="1" smtClean="0"/>
              <a:t>ppm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772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Essential elements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07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Adequate tissue levels of elements that may be required by plants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6982" y="6033482"/>
            <a:ext cx="8867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values for the </a:t>
            </a:r>
            <a:r>
              <a:rPr lang="en-US" sz="2000" dirty="0" err="1" smtClean="0"/>
              <a:t>nonmineral</a:t>
            </a:r>
            <a:r>
              <a:rPr lang="en-US" sz="2000" dirty="0" smtClean="0"/>
              <a:t> elements (H, C, O) and the macronutrients are percentages. The values for micronutrients are expressed in parts per million (</a:t>
            </a:r>
            <a:r>
              <a:rPr lang="en-US" sz="2000" dirty="0" err="1" smtClean="0"/>
              <a:t>ppm</a:t>
            </a:r>
            <a:r>
              <a:rPr lang="en-US" sz="2000" dirty="0" smtClean="0"/>
              <a:t>).</a:t>
            </a:r>
          </a:p>
        </p:txBody>
      </p:sp>
      <p:pic>
        <p:nvPicPr>
          <p:cNvPr id="12" name="Picture 4" descr="pp05t01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 l="909" t="13022" r="758" b="19410"/>
          <a:stretch>
            <a:fillRect/>
          </a:stretch>
        </p:blipFill>
        <p:spPr>
          <a:xfrm>
            <a:off x="83127" y="1635224"/>
            <a:ext cx="8991600" cy="4308376"/>
          </a:xfrm>
          <a:noFill/>
        </p:spPr>
      </p:pic>
    </p:spTree>
    <p:extLst>
      <p:ext uri="{BB962C8B-B14F-4D97-AF65-F5344CB8AC3E}">
        <p14:creationId xmlns:p14="http://schemas.microsoft.com/office/powerpoint/2010/main" val="11009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Classification of plant mineral nutrients </a:t>
            </a: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/>
              <a:t>according to biochemical function</a:t>
            </a:r>
          </a:p>
        </p:txBody>
      </p:sp>
      <p:pic>
        <p:nvPicPr>
          <p:cNvPr id="11" name="Picture 4" descr="pp05t021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13570" b="14229"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0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Classification of plant mineral nutrients </a:t>
            </a: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/>
              <a:t>according to biochemical function</a:t>
            </a:r>
          </a:p>
        </p:txBody>
      </p:sp>
      <p:pic>
        <p:nvPicPr>
          <p:cNvPr id="5" name="Picture 4" descr="pp05t022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12780" b="14229"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0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Classification of plant mineral nutrients </a:t>
            </a: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/>
              <a:t>according to biochemical function</a:t>
            </a:r>
          </a:p>
        </p:txBody>
      </p:sp>
      <p:pic>
        <p:nvPicPr>
          <p:cNvPr id="4" name="Picture 4" descr="pp05t023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17402" b="15325"/>
          <a:stretch>
            <a:fillRect/>
          </a:stretch>
        </p:blipFill>
        <p:spPr bwMode="auto">
          <a:xfrm>
            <a:off x="0" y="1772816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8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13542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Composition of a modified Hoagland </a:t>
            </a: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/>
              <a:t>nutrient solution for growing plants</a:t>
            </a: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07504" y="1440486"/>
            <a:ext cx="8964488" cy="54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797141" y="2060848"/>
            <a:ext cx="758484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61237" y="2306205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</a:t>
            </a:r>
            <a:r>
              <a:rPr lang="en-US" sz="44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nutrition</a:t>
            </a:r>
            <a:endParaRPr lang="ar-EG" sz="44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572</a:t>
            </a:r>
            <a:endParaRPr lang="it-IT" sz="40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9788"/>
            <a:ext cx="68671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KINGDOOM OF SAUDI ARABIA</a:t>
            </a:r>
            <a:endParaRPr lang="en-US" sz="2000" dirty="0" smtClean="0"/>
          </a:p>
          <a:p>
            <a:pPr algn="ctr"/>
            <a:r>
              <a:rPr lang="en-US" sz="2000" b="1" dirty="0" smtClean="0"/>
              <a:t>King </a:t>
            </a:r>
            <a:r>
              <a:rPr lang="en-US" sz="2000" b="1" dirty="0" smtClean="0"/>
              <a:t>Saud University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College of Sciences  -  Department of </a:t>
            </a:r>
            <a:r>
              <a:rPr lang="en-US" sz="2000" b="1" dirty="0"/>
              <a:t>Botany and </a:t>
            </a:r>
            <a:r>
              <a:rPr lang="en-US" sz="2000" b="1" dirty="0" smtClean="0"/>
              <a:t>Microbiology </a:t>
            </a:r>
            <a:endParaRPr lang="en-US" sz="20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4898493"/>
            <a:ext cx="9144000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iMi</a:t>
            </a:r>
            <a:endParaRPr lang="en-US" sz="2400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8641"/>
            <a:ext cx="1701552" cy="752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Techniques used to study plant nutrition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923816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 smtClean="0"/>
              <a:t>Hydroponic</a:t>
            </a:r>
            <a:r>
              <a:rPr lang="en-US" sz="2300" dirty="0" smtClean="0"/>
              <a:t> and </a:t>
            </a:r>
            <a:r>
              <a:rPr lang="en-US" sz="2300" b="1" dirty="0" err="1" smtClean="0"/>
              <a:t>aeroponic</a:t>
            </a:r>
            <a:r>
              <a:rPr lang="en-US" sz="2300" dirty="0" smtClean="0"/>
              <a:t> systems for growing plants in nutrient solutions in which composition and pH can be automatically controlled.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608" y="5755903"/>
            <a:ext cx="7344816" cy="87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sz="2200" b="1" dirty="0" smtClean="0"/>
              <a:t>Hydroponic system, </a:t>
            </a:r>
            <a:r>
              <a:rPr lang="en-US" sz="2200" dirty="0" smtClean="0"/>
              <a:t>the roots are immersed in the nutrient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sz="2200" dirty="0" smtClean="0"/>
              <a:t>solution, and air is bubbled through the solution.</a:t>
            </a: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b="69129"/>
          <a:stretch>
            <a:fillRect/>
          </a:stretch>
        </p:blipFill>
        <p:spPr>
          <a:xfrm>
            <a:off x="74741" y="1916832"/>
            <a:ext cx="9000000" cy="37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Techniques used to study plant nutrition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923816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 smtClean="0"/>
              <a:t>Hydroponic</a:t>
            </a:r>
            <a:r>
              <a:rPr lang="en-US" sz="2300" dirty="0" smtClean="0"/>
              <a:t> and </a:t>
            </a:r>
            <a:r>
              <a:rPr lang="en-US" sz="2300" b="1" dirty="0" err="1" smtClean="0"/>
              <a:t>aeroponic</a:t>
            </a:r>
            <a:r>
              <a:rPr lang="en-US" sz="2300" dirty="0" smtClean="0"/>
              <a:t> systems for growing plants in nutrient solutions in which composition and pH can be automatically controlled.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5647393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An alternative </a:t>
            </a:r>
            <a:r>
              <a:rPr lang="en-US" sz="2200" b="1" dirty="0" smtClean="0"/>
              <a:t>hydroponic system</a:t>
            </a:r>
            <a:r>
              <a:rPr lang="en-US" sz="2200" dirty="0" smtClean="0"/>
              <a:t>, often used in commercial production. The nutrient solution is pumped as a thin film down a shallow trough surrounding the plant roots.</a:t>
            </a: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t="30814" b="36849"/>
          <a:stretch>
            <a:fillRect/>
          </a:stretch>
        </p:blipFill>
        <p:spPr>
          <a:xfrm>
            <a:off x="63206" y="1844825"/>
            <a:ext cx="90000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Techniques used to study plant nutrition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923816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 smtClean="0"/>
              <a:t>Hydroponic</a:t>
            </a:r>
            <a:r>
              <a:rPr lang="en-US" sz="2300" dirty="0" smtClean="0"/>
              <a:t> and </a:t>
            </a:r>
            <a:r>
              <a:rPr lang="en-US" sz="2300" b="1" dirty="0" err="1" smtClean="0"/>
              <a:t>aeroponic</a:t>
            </a:r>
            <a:r>
              <a:rPr lang="en-US" sz="2300" dirty="0" smtClean="0"/>
              <a:t> systems for growing plants in nutrient solutions in which composition and pH can be automatically controlled.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5755903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/>
              <a:t>Aeroponic</a:t>
            </a:r>
            <a:r>
              <a:rPr lang="en-US" sz="2200" b="1" dirty="0" smtClean="0"/>
              <a:t> system</a:t>
            </a:r>
            <a:r>
              <a:rPr lang="en-US" sz="2200" dirty="0" smtClean="0"/>
              <a:t>, the roots are suspended over the nutrient solution, which is whipped into a mist by a motor-driven rotor.</a:t>
            </a: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t="64347"/>
          <a:stretch>
            <a:fillRect/>
          </a:stretch>
        </p:blipFill>
        <p:spPr>
          <a:xfrm>
            <a:off x="63206" y="1844824"/>
            <a:ext cx="9000000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867155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 b="1" dirty="0" smtClean="0">
                <a:latin typeface="+mn-lt"/>
                <a:ea typeface="宋体" pitchFamily="2" charset="-122"/>
              </a:rPr>
              <a:t>Mineral Deficiencies Disrupt Plant Metabolism and Function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Mineral nutrient deficiencies occur when the concentration of a nutrient decreases below the</a:t>
            </a:r>
            <a:r>
              <a:rPr lang="en-US" altLang="zh-CN" sz="2700" dirty="0" smtClean="0">
                <a:latin typeface="+mn-lt"/>
                <a:ea typeface="宋体" pitchFamily="2" charset="-122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typical range.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700" dirty="0" smtClean="0">
                <a:latin typeface="+mn-lt"/>
                <a:ea typeface="宋体" pitchFamily="2" charset="-122"/>
              </a:rPr>
              <a:t>B</a:t>
            </a:r>
            <a:r>
              <a:rPr lang="en-US" sz="2700" dirty="0" smtClean="0"/>
              <a:t>oth chronic and acute deficiencies of several elements may occur simultaneously.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700" dirty="0" smtClean="0"/>
              <a:t>Deficiencies or excessive amounts of one element may induce deficiencies or excessive accumulations of another.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700" dirty="0" smtClean="0"/>
              <a:t>Nutrient deficiency symptoms in a plant are the expression of metabolic disorders resulting from the insufficient supply of an essential element. </a:t>
            </a:r>
          </a:p>
        </p:txBody>
      </p:sp>
    </p:spTree>
    <p:extLst>
      <p:ext uri="{BB962C8B-B14F-4D97-AF65-F5344CB8AC3E}">
        <p14:creationId xmlns:p14="http://schemas.microsoft.com/office/powerpoint/2010/main" val="9619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0110" y="833979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Deficiencies of specific nutrients lead to specific visual, often characteristic, symptoms reflective of the role of that nutrient in plant </a:t>
            </a:r>
            <a:r>
              <a:rPr lang="en-US" altLang="zh-CN" sz="2600" dirty="0" smtClean="0">
                <a:latin typeface="+mn-lt"/>
                <a:ea typeface="宋体" pitchFamily="2" charset="-122"/>
              </a:rPr>
              <a:t>metabolism.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600" dirty="0" smtClean="0">
                <a:latin typeface="+mn-lt"/>
                <a:ea typeface="宋体" pitchFamily="2" charset="-122"/>
              </a:rPr>
              <a:t>These </a:t>
            </a:r>
            <a:r>
              <a:rPr lang="en-US" altLang="zh-CN" sz="2600" dirty="0" smtClean="0">
                <a:ea typeface="宋体" pitchFamily="2" charset="-122"/>
              </a:rPr>
              <a:t>symptoms </a:t>
            </a:r>
            <a:r>
              <a:rPr lang="en-US" altLang="zh-CN" sz="2600" dirty="0" smtClean="0">
                <a:latin typeface="+mn-lt"/>
                <a:ea typeface="宋体" pitchFamily="2" charset="-122"/>
              </a:rPr>
              <a:t>can be used as diagnostic for the deficiency.</a:t>
            </a:r>
          </a:p>
          <a:p>
            <a:pPr marL="228600" indent="-22860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zh-CN" sz="2600" dirty="0" smtClean="0">
                <a:latin typeface="+mn-lt"/>
                <a:ea typeface="宋体" pitchFamily="2" charset="-122"/>
              </a:rPr>
              <a:t>Some virus-induced plant diseases may produce symptoms similar to those of nutrient deficiencies.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16024" y="6325535"/>
            <a:ext cx="413995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300" b="1" dirty="0" err="1" smtClean="0">
                <a:latin typeface="+mn-lt"/>
                <a:ea typeface="宋体" pitchFamily="2" charset="-122"/>
              </a:rPr>
              <a:t>Chlorosis</a:t>
            </a:r>
            <a:r>
              <a:rPr lang="en-US" altLang="zh-CN" sz="2300" b="1" dirty="0" smtClean="0">
                <a:latin typeface="+mn-lt"/>
                <a:ea typeface="宋体" pitchFamily="2" charset="-122"/>
              </a:rPr>
              <a:t>, </a:t>
            </a:r>
            <a:r>
              <a:rPr lang="en-US" sz="2300" dirty="0" smtClean="0"/>
              <a:t>Nitrogen  deficiency</a:t>
            </a:r>
            <a:endParaRPr lang="zh-CN" altLang="en-US" sz="2300" b="1" dirty="0">
              <a:latin typeface="+mn-lt"/>
              <a:ea typeface="宋体" pitchFamily="2" charset="-122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918185" y="6309320"/>
            <a:ext cx="396044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300" b="1" dirty="0" smtClean="0">
                <a:latin typeface="+mn-lt"/>
                <a:ea typeface="宋体" pitchFamily="2" charset="-122"/>
              </a:rPr>
              <a:t>Necrosis, </a:t>
            </a:r>
            <a:r>
              <a:rPr lang="en-US" sz="2300" dirty="0" smtClean="0"/>
              <a:t>Potassium deficiency</a:t>
            </a:r>
            <a:endParaRPr lang="zh-CN" altLang="en-US" sz="2300" b="1" dirty="0">
              <a:latin typeface="+mn-lt"/>
              <a:ea typeface="宋体" pitchFamily="2" charset="-122"/>
            </a:endParaRPr>
          </a:p>
        </p:txBody>
      </p:sp>
      <p:pic>
        <p:nvPicPr>
          <p:cNvPr id="12" name="Picture 11" descr="11.jpg"/>
          <p:cNvPicPr>
            <a:picLocks noChangeAspect="1"/>
          </p:cNvPicPr>
          <p:nvPr/>
        </p:nvPicPr>
        <p:blipFill>
          <a:blip r:embed="rId3" cstate="print"/>
          <a:srcRect t="23064"/>
          <a:stretch>
            <a:fillRect/>
          </a:stretch>
        </p:blipFill>
        <p:spPr>
          <a:xfrm>
            <a:off x="5004048" y="4365104"/>
            <a:ext cx="3780000" cy="1965818"/>
          </a:xfrm>
          <a:prstGeom prst="rect">
            <a:avLst/>
          </a:prstGeom>
        </p:spPr>
      </p:pic>
      <p:pic>
        <p:nvPicPr>
          <p:cNvPr id="14" name="Picture 13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3780000" cy="19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0110" y="1003176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700" dirty="0" smtClean="0"/>
              <a:t>When relating acute deficiency symptoms to a particular essential element, such element can be recycled (</a:t>
            </a:r>
            <a:r>
              <a:rPr lang="en-US" altLang="zh-CN" sz="2700" b="1" dirty="0" smtClean="0"/>
              <a:t>redistributed</a:t>
            </a:r>
            <a:r>
              <a:rPr lang="en-US" altLang="zh-CN" sz="2700" dirty="0" smtClean="0"/>
              <a:t>)</a:t>
            </a:r>
            <a:r>
              <a:rPr lang="en-US" sz="2700" dirty="0" smtClean="0"/>
              <a:t> from old to young leaves.</a:t>
            </a:r>
          </a:p>
          <a:p>
            <a:pPr marL="228600" lvl="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700" b="1" dirty="0" smtClean="0"/>
              <a:t>Nitrogen</a:t>
            </a:r>
            <a:r>
              <a:rPr lang="en-US" sz="2700" dirty="0" smtClean="0"/>
              <a:t>, </a:t>
            </a:r>
            <a:r>
              <a:rPr lang="en-US" sz="2700" b="1" dirty="0" smtClean="0"/>
              <a:t>Phosphorus</a:t>
            </a:r>
            <a:r>
              <a:rPr lang="en-US" sz="2700" dirty="0" smtClean="0"/>
              <a:t>, and </a:t>
            </a:r>
            <a:r>
              <a:rPr lang="en-US" sz="2700" b="1" dirty="0" smtClean="0"/>
              <a:t>Potassium</a:t>
            </a:r>
            <a:r>
              <a:rPr lang="en-US" sz="2700" dirty="0" smtClean="0"/>
              <a:t>, can readily move from leaf to leaf (</a:t>
            </a:r>
            <a:r>
              <a:rPr lang="en-US" sz="2700" b="1" dirty="0" smtClean="0"/>
              <a:t>mobile</a:t>
            </a:r>
            <a:r>
              <a:rPr lang="en-US" sz="2700" dirty="0" smtClean="0"/>
              <a:t>). </a:t>
            </a:r>
            <a:r>
              <a:rPr lang="en-US" sz="2700" b="1" dirty="0" smtClean="0"/>
              <a:t>Boron</a:t>
            </a:r>
            <a:r>
              <a:rPr lang="en-US" sz="2700" dirty="0" smtClean="0"/>
              <a:t>, </a:t>
            </a:r>
            <a:r>
              <a:rPr lang="en-US" sz="2700" b="1" dirty="0" smtClean="0"/>
              <a:t>Iron</a:t>
            </a:r>
            <a:r>
              <a:rPr lang="en-US" sz="2700" dirty="0" smtClean="0"/>
              <a:t>, and </a:t>
            </a:r>
            <a:r>
              <a:rPr lang="en-US" sz="2700" b="1" dirty="0" smtClean="0"/>
              <a:t>Calcium</a:t>
            </a:r>
            <a:r>
              <a:rPr lang="en-US" sz="2700" dirty="0" smtClean="0"/>
              <a:t>, are relatively </a:t>
            </a:r>
            <a:r>
              <a:rPr lang="en-US" sz="2700" b="1" dirty="0" smtClean="0"/>
              <a:t>immobile</a:t>
            </a:r>
            <a:r>
              <a:rPr lang="en-US" sz="2700" dirty="0" smtClean="0"/>
              <a:t> in most plant species. </a:t>
            </a:r>
          </a:p>
          <a:p>
            <a:pPr marL="228600" lvl="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700" b="1" dirty="0" smtClean="0"/>
              <a:t>Mobile,</a:t>
            </a:r>
            <a:r>
              <a:rPr lang="en-US" sz="2700" dirty="0" smtClean="0"/>
              <a:t>  	symptoms tend to appear first in old leaves.</a:t>
            </a:r>
          </a:p>
          <a:p>
            <a:pPr marL="228600" lvl="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700" b="1" dirty="0" smtClean="0"/>
              <a:t>Immobile,	</a:t>
            </a:r>
            <a:r>
              <a:rPr lang="en-US" sz="2700" dirty="0" smtClean="0"/>
              <a:t> symptoms tend to appear first in young leaves.</a:t>
            </a:r>
            <a:endParaRPr lang="en-US" altLang="zh-CN" sz="2700" dirty="0" smtClean="0"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pic>
        <p:nvPicPr>
          <p:cNvPr id="5" name="Picture 2" descr="http://4.bp.blogspot.com/-WY2uUgT0Gms/TwszHUyI-cI/AAAAAAAAEd4/q3QOSsvisYw/s400/IMG_6813.jpg"/>
          <p:cNvPicPr>
            <a:picLocks noChangeAspect="1" noChangeArrowheads="1"/>
          </p:cNvPicPr>
          <p:nvPr/>
        </p:nvPicPr>
        <p:blipFill>
          <a:blip r:embed="rId3" cstate="print"/>
          <a:srcRect b="11892"/>
          <a:stretch>
            <a:fillRect/>
          </a:stretch>
        </p:blipFill>
        <p:spPr bwMode="auto">
          <a:xfrm>
            <a:off x="755576" y="1567562"/>
            <a:ext cx="7704856" cy="394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5589240"/>
            <a:ext cx="8382000" cy="10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>
                <a:ea typeface="宋体" pitchFamily="2" charset="-122"/>
              </a:rPr>
              <a:t>Older leaves </a:t>
            </a:r>
            <a:r>
              <a:rPr lang="en-US" altLang="zh-CN" sz="2400" dirty="0" smtClean="0">
                <a:ea typeface="宋体" pitchFamily="2" charset="-122"/>
              </a:rPr>
              <a:t>on celery turning </a:t>
            </a:r>
            <a:r>
              <a:rPr lang="en-US" altLang="zh-CN" sz="2400" dirty="0">
                <a:ea typeface="宋体" pitchFamily="2" charset="-122"/>
              </a:rPr>
              <a:t>yellow while </a:t>
            </a:r>
            <a:endParaRPr lang="en-US" altLang="zh-CN" sz="2400" dirty="0" smtClean="0">
              <a:ea typeface="宋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dirty="0" smtClean="0">
                <a:ea typeface="宋体" pitchFamily="2" charset="-122"/>
              </a:rPr>
              <a:t>the </a:t>
            </a:r>
            <a:r>
              <a:rPr lang="en-US" altLang="zh-CN" sz="2400" dirty="0">
                <a:ea typeface="宋体" pitchFamily="2" charset="-122"/>
              </a:rPr>
              <a:t>growing points in the center remain </a:t>
            </a:r>
            <a:r>
              <a:rPr lang="en-US" altLang="zh-CN" sz="2400" dirty="0" smtClean="0">
                <a:ea typeface="宋体" pitchFamily="2" charset="-122"/>
              </a:rPr>
              <a:t>green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087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Remobilization of nutrients from old to young leaves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37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85205" y="2060848"/>
            <a:ext cx="8999606" cy="4176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9277" y="932527"/>
            <a:ext cx="8399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dirty="0" smtClean="0"/>
              <a:t>Mineral elements classified on the basis of their mobility within a plant and their tendency to </a:t>
            </a:r>
            <a:r>
              <a:rPr lang="en-US" sz="2400" b="1" dirty="0" err="1" smtClean="0"/>
              <a:t>retranslocate</a:t>
            </a:r>
            <a:r>
              <a:rPr lang="en-US" sz="2400" b="1" dirty="0" smtClean="0"/>
              <a:t> during deficiencies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79512" y="62373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Elements are listed in the order of their abundance in the plant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5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goodbye animated gif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49" y="2420888"/>
            <a:ext cx="47381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43102" y="58272"/>
            <a:ext cx="4203138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Course Description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20" y="894984"/>
            <a:ext cx="8715404" cy="568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/>
              <a:t>The Plant Physiology course involves:</a:t>
            </a:r>
          </a:p>
          <a:p>
            <a:pPr algn="just">
              <a:lnSpc>
                <a:spcPct val="150000"/>
              </a:lnSpc>
            </a:pPr>
            <a:endParaRPr lang="en-US" sz="500" u="sng" dirty="0" smtClean="0"/>
          </a:p>
          <a:p>
            <a:pPr marL="914400" lvl="1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800" dirty="0"/>
              <a:t>Course Orientation: Introduction of plant nutrition. Why need to study plant nutrients</a:t>
            </a:r>
            <a:r>
              <a:rPr lang="en-US" sz="2800" dirty="0"/>
              <a:t> </a:t>
            </a:r>
            <a:r>
              <a:rPr lang="en-US" sz="2800" dirty="0" smtClean="0"/>
              <a:t>Water </a:t>
            </a:r>
            <a:r>
              <a:rPr lang="en-US" sz="2800" dirty="0" smtClean="0"/>
              <a:t>balance in plants</a:t>
            </a:r>
          </a:p>
          <a:p>
            <a:pPr marL="914400" lvl="1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800" dirty="0"/>
              <a:t>Essential nutrients and their role in plant metabolism </a:t>
            </a:r>
            <a:r>
              <a:rPr lang="en-US" sz="2800" dirty="0" smtClean="0"/>
              <a:t>Solute </a:t>
            </a:r>
            <a:r>
              <a:rPr lang="en-US" sz="2800" dirty="0" smtClean="0"/>
              <a:t>transport</a:t>
            </a:r>
          </a:p>
          <a:p>
            <a:pPr marL="914400" lvl="1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800" dirty="0"/>
              <a:t>Criteria of plant nutrient essentiality</a:t>
            </a:r>
            <a:r>
              <a:rPr lang="en-US" sz="2800" dirty="0"/>
              <a:t> </a:t>
            </a:r>
            <a:endParaRPr lang="en-US" sz="2800" dirty="0" smtClean="0"/>
          </a:p>
          <a:p>
            <a:pPr marL="914400" lvl="1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800" dirty="0"/>
              <a:t>Source of nutrients </a:t>
            </a:r>
            <a:endParaRPr lang="en-US" sz="2800" dirty="0" smtClean="0"/>
          </a:p>
          <a:p>
            <a:pPr marL="914400" lvl="1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800" dirty="0"/>
              <a:t>Deficiency and toxicity of nutrients in plants</a:t>
            </a:r>
            <a:r>
              <a:rPr 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82980" y="58272"/>
            <a:ext cx="3923383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Course Outcomes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1" y="764704"/>
            <a:ext cx="8825943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sz="2750" b="1" u="sng" dirty="0" smtClean="0"/>
              <a:t>At the end of this course the student will be able to:</a:t>
            </a:r>
          </a:p>
          <a:p>
            <a:pPr marL="514350" indent="-514350" algn="just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/>
              <a:t>Explain key-points of essential nutrients and their function in plants</a:t>
            </a:r>
            <a:r>
              <a:rPr lang="en-US" sz="2800" dirty="0"/>
              <a:t> </a:t>
            </a:r>
            <a:r>
              <a:rPr lang="en-US" sz="2750" dirty="0" smtClean="0"/>
              <a:t>.</a:t>
            </a:r>
            <a:endParaRPr lang="en-US" sz="2750" dirty="0" smtClean="0"/>
          </a:p>
          <a:p>
            <a:pPr marL="514350" indent="-514350" algn="just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dirty="0"/>
              <a:t>Describe key-aspects of essential nutrients deficiency and their effect on plant growth and physiology </a:t>
            </a:r>
            <a:endParaRPr lang="en-US" sz="2800" dirty="0" smtClean="0"/>
          </a:p>
          <a:p>
            <a:pPr marL="514350" indent="-514350" algn="just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750" dirty="0" smtClean="0"/>
              <a:t>Outline </a:t>
            </a:r>
            <a:r>
              <a:rPr lang="en-US" sz="2750" dirty="0" smtClean="0"/>
              <a:t>the principle of mineral and organic nutrition.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Describe key-points of process of nutrient uptake and transported and assimilated by </a:t>
            </a:r>
            <a:r>
              <a:rPr lang="en-US" sz="2800" dirty="0" smtClean="0"/>
              <a:t>plants. </a:t>
            </a:r>
            <a:endParaRPr lang="en-US" sz="2750" dirty="0" smtClean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4776" y="58272"/>
            <a:ext cx="2519792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016" y="980728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</a:pPr>
            <a:r>
              <a:rPr lang="en-US" sz="2400" b="1" u="sng" dirty="0" smtClean="0"/>
              <a:t>Required Textbook:</a:t>
            </a:r>
            <a:endParaRPr lang="ar-EG" sz="2400" b="1" u="sng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Taiz</a:t>
            </a:r>
            <a:r>
              <a:rPr lang="en-US" sz="2400" dirty="0" smtClean="0"/>
              <a:t> L. and </a:t>
            </a:r>
            <a:r>
              <a:rPr lang="en-US" sz="2400" dirty="0" err="1" smtClean="0"/>
              <a:t>Zeiger</a:t>
            </a:r>
            <a:r>
              <a:rPr lang="en-US" sz="2400" dirty="0" smtClean="0"/>
              <a:t> E. (2002). Plant Physiology,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Edition, </a:t>
            </a:r>
            <a:r>
              <a:rPr lang="en-US" sz="2400" dirty="0" err="1" smtClean="0"/>
              <a:t>Sinauer</a:t>
            </a:r>
            <a:r>
              <a:rPr lang="en-US" sz="2400" dirty="0" smtClean="0"/>
              <a:t> Associates, Inc. Publishers, Sunderland, MA.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u="sng" dirty="0" smtClean="0"/>
              <a:t>ISBN: 978-0-87893-823-0.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400" dirty="0" err="1" smtClean="0"/>
              <a:t>Taiz</a:t>
            </a:r>
            <a:r>
              <a:rPr lang="en-US" sz="2400" dirty="0" smtClean="0"/>
              <a:t> L. and </a:t>
            </a:r>
            <a:r>
              <a:rPr lang="en-US" sz="2400" dirty="0" err="1" smtClean="0"/>
              <a:t>Zeiger</a:t>
            </a:r>
            <a:r>
              <a:rPr lang="en-US" sz="2400" dirty="0" smtClean="0"/>
              <a:t> E. (2010). Plant Physiology,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Edition, </a:t>
            </a:r>
            <a:r>
              <a:rPr lang="en-US" sz="2400" dirty="0" err="1" smtClean="0"/>
              <a:t>Sinauer</a:t>
            </a:r>
            <a:r>
              <a:rPr lang="en-US" sz="2400" dirty="0" smtClean="0"/>
              <a:t> Associates, Inc. Publishers, Sunderland, MA.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u="sng" dirty="0" smtClean="0"/>
              <a:t>ISBN: 978-0-87893-866-7</a:t>
            </a:r>
            <a:r>
              <a:rPr lang="en-US" sz="2400" u="sng" dirty="0" smtClean="0"/>
              <a:t>.</a:t>
            </a:r>
            <a:endParaRPr lang="en-US" sz="2400" dirty="0"/>
          </a:p>
          <a:p>
            <a:pPr marL="971550" lvl="1" indent="-514350">
              <a:lnSpc>
                <a:spcPct val="15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25112" y="58272"/>
            <a:ext cx="5439118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Exams &amp; Grading System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7544" y="1077293"/>
            <a:ext cx="8280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Midterm 1: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6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or 7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week.           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Midterm 2: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11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or 12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week.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Final Exam Lab: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16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week.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Quizzes &amp; Homework: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During the semester.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Final Exam: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16</a:t>
            </a:r>
            <a:r>
              <a:rPr kumimoji="0" 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week.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984678"/>
              </p:ext>
            </p:extLst>
          </p:nvPr>
        </p:nvGraphicFramePr>
        <p:xfrm>
          <a:off x="237665" y="4797152"/>
          <a:ext cx="8643693" cy="132112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33403"/>
                <a:gridCol w="2064528"/>
                <a:gridCol w="2066255"/>
                <a:gridCol w="2479507"/>
              </a:tblGrid>
              <a:tr h="783868">
                <a:tc>
                  <a:txBody>
                    <a:bodyPr/>
                    <a:lstStyle/>
                    <a:p>
                      <a:pPr marR="26670"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Midterm 1: </a:t>
                      </a: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 </a:t>
                      </a: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2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670"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Midterm 2: </a:t>
                      </a: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 </a:t>
                      </a: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2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670"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Final Exam: 40 %              </a:t>
                      </a:r>
                      <a:endParaRPr kumimoji="0" lang="en-US" sz="2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670"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Final Lab </a:t>
                      </a: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Exam:30</a:t>
                      </a: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n-US" sz="2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7253">
                <a:tc gridSpan="4">
                  <a:txBody>
                    <a:bodyPr/>
                    <a:lstStyle/>
                    <a:p>
                      <a:pPr marR="26670"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Quizzes, Homework, Attendance &amp; Participation:  10 %</a:t>
                      </a:r>
                      <a:endParaRPr kumimoji="0" lang="en-US" sz="2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83543" y="839445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200000"/>
              </a:lnSpc>
            </a:pPr>
            <a:r>
              <a:rPr lang="en-US" sz="2400" b="1" dirty="0" smtClean="0"/>
              <a:t>Lecture 1:	</a:t>
            </a:r>
            <a:r>
              <a:rPr lang="en-US" sz="2400" dirty="0" smtClean="0"/>
              <a:t> </a:t>
            </a:r>
            <a:r>
              <a:rPr lang="en-US" sz="2400" dirty="0"/>
              <a:t>Introduction of plant nutrition</a:t>
            </a:r>
            <a:endParaRPr lang="en-US" sz="2400" b="1" dirty="0" smtClean="0"/>
          </a:p>
          <a:p>
            <a:pPr marL="914400" lvl="1" indent="-457200">
              <a:lnSpc>
                <a:spcPct val="200000"/>
              </a:lnSpc>
            </a:pPr>
            <a:r>
              <a:rPr lang="en-US" sz="2400" b="1" dirty="0" smtClean="0"/>
              <a:t>Lecture 2: </a:t>
            </a:r>
            <a:r>
              <a:rPr lang="en-US" sz="2400" dirty="0" smtClean="0"/>
              <a:t> </a:t>
            </a:r>
            <a:r>
              <a:rPr lang="en-US" sz="2400" dirty="0"/>
              <a:t>Essential nutrients and their role in plant metabolism </a:t>
            </a:r>
            <a:endParaRPr lang="en-US" sz="2400" b="1" dirty="0" smtClean="0"/>
          </a:p>
          <a:p>
            <a:pPr marL="914400" lvl="1" indent="-457200">
              <a:lnSpc>
                <a:spcPct val="200000"/>
              </a:lnSpc>
            </a:pPr>
            <a:r>
              <a:rPr lang="en-US" sz="2400" b="1" dirty="0" smtClean="0"/>
              <a:t>Lecture 3: 	</a:t>
            </a:r>
            <a:r>
              <a:rPr lang="en-US" sz="2400" dirty="0" smtClean="0"/>
              <a:t>Source </a:t>
            </a:r>
            <a:r>
              <a:rPr lang="en-US" sz="2400" dirty="0"/>
              <a:t>of nutrients </a:t>
            </a:r>
            <a:endParaRPr lang="ar-EG" sz="2400" b="1" dirty="0" smtClean="0"/>
          </a:p>
          <a:p>
            <a:pPr marL="914400" lvl="1" indent="-457200">
              <a:lnSpc>
                <a:spcPct val="200000"/>
              </a:lnSpc>
            </a:pPr>
            <a:r>
              <a:rPr lang="en-US" sz="2400" b="1" dirty="0" smtClean="0"/>
              <a:t>Lecture 4</a:t>
            </a:r>
            <a:r>
              <a:rPr lang="en-US" sz="2400" b="1" dirty="0" smtClean="0"/>
              <a:t>:</a:t>
            </a:r>
            <a:r>
              <a:rPr lang="en-US" sz="2400" b="1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Deficiency and toxicity of nutrients in plants</a:t>
            </a:r>
            <a:r>
              <a:rPr lang="en-US" sz="2400" dirty="0"/>
              <a:t> </a:t>
            </a:r>
            <a:endParaRPr lang="en-US" sz="2400" b="1" dirty="0" smtClean="0"/>
          </a:p>
          <a:p>
            <a:pPr marL="914400" lvl="1" indent="-457200">
              <a:lnSpc>
                <a:spcPct val="200000"/>
              </a:lnSpc>
            </a:pPr>
            <a:r>
              <a:rPr lang="en-US" sz="2400" b="1" dirty="0" smtClean="0"/>
              <a:t>Lecture 5: </a:t>
            </a:r>
            <a:r>
              <a:rPr lang="en-US" sz="2400" dirty="0" smtClean="0"/>
              <a:t> </a:t>
            </a:r>
            <a:r>
              <a:rPr lang="en-US" sz="2400" dirty="0"/>
              <a:t>Method to studying nutrients requirement of plants</a:t>
            </a:r>
            <a:r>
              <a:rPr lang="en-US" sz="2400" dirty="0"/>
              <a:t> </a:t>
            </a:r>
            <a:endParaRPr lang="en-US" sz="2400" b="1" dirty="0" smtClean="0"/>
          </a:p>
          <a:p>
            <a:pPr marL="914400" lvl="1" indent="-457200">
              <a:lnSpc>
                <a:spcPct val="200000"/>
              </a:lnSpc>
            </a:pPr>
            <a:r>
              <a:rPr lang="en-US" sz="2700" b="1" dirty="0" smtClean="0"/>
              <a:t>Lecture 6</a:t>
            </a:r>
            <a:r>
              <a:rPr lang="en-US" sz="2700" b="1" dirty="0" smtClean="0"/>
              <a:t>:</a:t>
            </a:r>
            <a:r>
              <a:rPr lang="en-US" sz="2700" b="1" dirty="0"/>
              <a:t> </a:t>
            </a:r>
            <a:r>
              <a:rPr lang="en-US" sz="2800" dirty="0" smtClean="0"/>
              <a:t>(heavy </a:t>
            </a:r>
            <a:r>
              <a:rPr lang="en-US" sz="2800" dirty="0"/>
              <a:t>metals) </a:t>
            </a:r>
            <a:r>
              <a:rPr lang="en-US" sz="2800" dirty="0" smtClean="0"/>
              <a:t>are </a:t>
            </a:r>
            <a:r>
              <a:rPr lang="en-US" sz="2800" dirty="0"/>
              <a:t>toxic to pants</a:t>
            </a:r>
            <a:r>
              <a:rPr lang="en-US" sz="2800" dirty="0"/>
              <a:t> </a:t>
            </a:r>
            <a:endParaRPr lang="en-US" sz="2700" b="1" dirty="0" smtClean="0"/>
          </a:p>
          <a:p>
            <a:pPr marL="914400" lvl="1" indent="-457200">
              <a:lnSpc>
                <a:spcPct val="200000"/>
              </a:lnSpc>
            </a:pPr>
            <a:r>
              <a:rPr lang="en-US" sz="2700" b="1" dirty="0" smtClean="0"/>
              <a:t>Lecture 7: </a:t>
            </a:r>
            <a:r>
              <a:rPr lang="en-US" sz="2800" dirty="0" smtClean="0"/>
              <a:t> </a:t>
            </a:r>
            <a:r>
              <a:rPr lang="en-US" sz="2800" dirty="0"/>
              <a:t>Plant water relation</a:t>
            </a:r>
            <a:r>
              <a:rPr lang="en-US" sz="2800" dirty="0"/>
              <a:t> </a:t>
            </a:r>
            <a:endParaRPr lang="en-US" sz="27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049528" y="58272"/>
            <a:ext cx="3390287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Lectures Topics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83130" y="836712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200000"/>
              </a:lnSpc>
            </a:pPr>
            <a:r>
              <a:rPr lang="en-US" sz="2700" b="1" dirty="0" smtClean="0"/>
              <a:t>Lecture 8:	</a:t>
            </a:r>
            <a:r>
              <a:rPr lang="en-US" sz="2800" dirty="0" smtClean="0"/>
              <a:t> </a:t>
            </a:r>
            <a:r>
              <a:rPr lang="en-US" sz="2800" dirty="0"/>
              <a:t>Transpiration</a:t>
            </a:r>
            <a:r>
              <a:rPr lang="en-US" sz="2800" dirty="0"/>
              <a:t> </a:t>
            </a:r>
            <a:endParaRPr lang="en-US" sz="2800" dirty="0" smtClean="0"/>
          </a:p>
          <a:p>
            <a:pPr marL="914400" lvl="1" indent="-457200">
              <a:lnSpc>
                <a:spcPct val="200000"/>
              </a:lnSpc>
            </a:pPr>
            <a:r>
              <a:rPr lang="en-US" sz="2700" b="1" dirty="0" smtClean="0"/>
              <a:t>Lecture </a:t>
            </a:r>
            <a:r>
              <a:rPr lang="en-US" sz="2700" b="1" dirty="0" smtClean="0"/>
              <a:t>9: 	 </a:t>
            </a:r>
            <a:r>
              <a:rPr lang="en-US" sz="2800" dirty="0" smtClean="0"/>
              <a:t> </a:t>
            </a:r>
            <a:r>
              <a:rPr lang="en-US" sz="2800" dirty="0"/>
              <a:t>Uptake and transport of plant nutrients</a:t>
            </a:r>
            <a:r>
              <a:rPr lang="en-US" sz="2800" dirty="0"/>
              <a:t> </a:t>
            </a:r>
            <a:endParaRPr lang="en-US" sz="2700" b="1" dirty="0" smtClean="0"/>
          </a:p>
          <a:p>
            <a:pPr marL="914400" lvl="1" indent="-457200">
              <a:lnSpc>
                <a:spcPct val="200000"/>
              </a:lnSpc>
            </a:pPr>
            <a:r>
              <a:rPr lang="en-US" sz="2700" b="1" dirty="0" smtClean="0"/>
              <a:t>Lecture 10: 	 </a:t>
            </a:r>
            <a:r>
              <a:rPr lang="en-US" sz="2800" dirty="0" smtClean="0"/>
              <a:t> </a:t>
            </a:r>
            <a:r>
              <a:rPr lang="en-US" sz="2800" dirty="0"/>
              <a:t>Phloem transport: flow from source to sink</a:t>
            </a:r>
            <a:r>
              <a:rPr lang="en-US" sz="2800" dirty="0"/>
              <a:t> </a:t>
            </a:r>
            <a:endParaRPr lang="ar-EG" sz="2700" b="1" dirty="0" smtClean="0"/>
          </a:p>
          <a:p>
            <a:pPr marL="914400" lvl="1" indent="-457200">
              <a:lnSpc>
                <a:spcPct val="200000"/>
              </a:lnSpc>
            </a:pPr>
            <a:r>
              <a:rPr lang="en-US" sz="2700" b="1" dirty="0" smtClean="0"/>
              <a:t>Lecture 11: 	 </a:t>
            </a:r>
            <a:r>
              <a:rPr lang="en-US" sz="2800" dirty="0" smtClean="0"/>
              <a:t> </a:t>
            </a:r>
            <a:r>
              <a:rPr lang="en-US" sz="2800" dirty="0"/>
              <a:t>Means of transport i.e. passive and active</a:t>
            </a:r>
            <a:r>
              <a:rPr lang="en-US" sz="2800" dirty="0"/>
              <a:t> </a:t>
            </a:r>
            <a:endParaRPr lang="en-US" sz="2700" b="1" dirty="0" smtClean="0"/>
          </a:p>
          <a:p>
            <a:pPr marL="914400" lvl="1" indent="-457200">
              <a:lnSpc>
                <a:spcPct val="200000"/>
              </a:lnSpc>
            </a:pPr>
            <a:r>
              <a:rPr lang="en-US" sz="2700" b="1" dirty="0" smtClean="0"/>
              <a:t>Lecture 12:</a:t>
            </a:r>
            <a:r>
              <a:rPr lang="en-US" sz="2700" b="1" dirty="0" smtClean="0"/>
              <a:t>	 	Student Oral Presentations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9528" y="58272"/>
            <a:ext cx="3390287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Lectures Topics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37665" y="302213"/>
            <a:ext cx="872257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511842" y="532993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1</a:t>
            </a:r>
            <a:endParaRPr lang="ar-EG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EG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Mineral Nutrition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1- Essential elements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2- </a:t>
            </a:r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deficiency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3- Soil, Root and Microbes</a:t>
            </a:r>
          </a:p>
          <a:p>
            <a:pPr lvl="2">
              <a:lnSpc>
                <a:spcPct val="150000"/>
              </a:lnSpc>
            </a:pP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5686</TotalTime>
  <Words>1027</Words>
  <Application>Microsoft Macintosh PowerPoint</Application>
  <PresentationFormat>On-screen Show (4:3)</PresentationFormat>
  <Paragraphs>134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Born Addict</vt:lpstr>
      <vt:lpstr>Calibri</vt:lpstr>
      <vt:lpstr>Calibri Light</vt:lpstr>
      <vt:lpstr>Cambria</vt:lpstr>
      <vt:lpstr>Century Gothic</vt:lpstr>
      <vt:lpstr>Comic Sans MS</vt:lpstr>
      <vt:lpstr>Times New Roman</vt:lpstr>
      <vt:lpstr>宋体</vt:lpstr>
      <vt:lpstr>等线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Abdulrahman Hashimi</cp:lastModifiedBy>
  <cp:revision>2996</cp:revision>
  <dcterms:created xsi:type="dcterms:W3CDTF">1997-09-01T07:53:11Z</dcterms:created>
  <dcterms:modified xsi:type="dcterms:W3CDTF">2021-01-18T20:18:51Z</dcterms:modified>
</cp:coreProperties>
</file>