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8" r:id="rId1"/>
  </p:sldMasterIdLst>
  <p:notesMasterIdLst>
    <p:notesMasterId r:id="rId41"/>
  </p:notesMasterIdLst>
  <p:sldIdLst>
    <p:sldId id="350" r:id="rId2"/>
    <p:sldId id="500" r:id="rId3"/>
    <p:sldId id="493" r:id="rId4"/>
    <p:sldId id="525" r:id="rId5"/>
    <p:sldId id="527" r:id="rId6"/>
    <p:sldId id="526" r:id="rId7"/>
    <p:sldId id="528" r:id="rId8"/>
    <p:sldId id="529" r:id="rId9"/>
    <p:sldId id="531" r:id="rId10"/>
    <p:sldId id="532" r:id="rId11"/>
    <p:sldId id="530" r:id="rId12"/>
    <p:sldId id="537" r:id="rId13"/>
    <p:sldId id="538" r:id="rId14"/>
    <p:sldId id="533" r:id="rId15"/>
    <p:sldId id="539" r:id="rId16"/>
    <p:sldId id="535" r:id="rId17"/>
    <p:sldId id="534" r:id="rId18"/>
    <p:sldId id="536" r:id="rId19"/>
    <p:sldId id="540" r:id="rId20"/>
    <p:sldId id="541" r:id="rId21"/>
    <p:sldId id="543" r:id="rId22"/>
    <p:sldId id="545" r:id="rId23"/>
    <p:sldId id="553" r:id="rId24"/>
    <p:sldId id="554" r:id="rId25"/>
    <p:sldId id="544" r:id="rId26"/>
    <p:sldId id="555" r:id="rId27"/>
    <p:sldId id="547" r:id="rId28"/>
    <p:sldId id="556" r:id="rId29"/>
    <p:sldId id="557" r:id="rId30"/>
    <p:sldId id="558" r:id="rId31"/>
    <p:sldId id="559" r:id="rId32"/>
    <p:sldId id="546" r:id="rId33"/>
    <p:sldId id="548" r:id="rId34"/>
    <p:sldId id="549" r:id="rId35"/>
    <p:sldId id="550" r:id="rId36"/>
    <p:sldId id="551" r:id="rId37"/>
    <p:sldId id="552" r:id="rId38"/>
    <p:sldId id="560" r:id="rId39"/>
    <p:sldId id="524" r:id="rId40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FFCC00"/>
    <a:srgbClr val="FF9900"/>
    <a:srgbClr val="800080"/>
    <a:srgbClr val="008000"/>
    <a:srgbClr val="0099CC"/>
    <a:srgbClr val="003300"/>
    <a:srgbClr val="3C845E"/>
    <a:srgbClr val="2A96B0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7" autoAdjust="0"/>
    <p:restoredTop sz="94821" autoAdjust="0"/>
  </p:normalViewPr>
  <p:slideViewPr>
    <p:cSldViewPr>
      <p:cViewPr varScale="1">
        <p:scale>
          <a:sx n="90" d="100"/>
          <a:sy n="90" d="100"/>
        </p:scale>
        <p:origin x="504" y="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41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1588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98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88620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98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B542A9C-F43C-47BF-BBF7-0FF0718C5F1B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24759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4C3917-AFAB-4045-82FB-8BCA18569B9D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73739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16766C-D843-447C-86BC-B2BF6E0D165E}" type="slidenum">
              <a:rPr lang="ar-SA" altLang="en-US"/>
              <a:pPr>
                <a:defRPr/>
              </a:pPr>
              <a:t>‹#›</a:t>
            </a:fld>
            <a:endParaRPr lang="en-US" altLang="en-US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54628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CDAA4A-B9C8-4E94-AAB2-7FF324F202EE}" type="slidenum">
              <a:rPr lang="ar-SA" altLang="en-US"/>
              <a:pPr>
                <a:defRPr/>
              </a:pPr>
              <a:t>‹#›</a:t>
            </a:fld>
            <a:endParaRPr lang="en-US" altLang="en-US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59347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C015CD-E8C1-4268-8A3E-8B13E2A4812F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1853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A2DD34-050D-4742-B327-1F908663CDC0}" type="slidenum">
              <a:rPr lang="ar-SA" altLang="en-US"/>
              <a:pPr>
                <a:defRPr/>
              </a:pPr>
              <a:t>‹#›</a:t>
            </a:fld>
            <a:endParaRPr lang="en-US" altLang="en-US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4132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1DBE3E-73BF-4747-83B0-9B5839F955EB}" type="slidenum">
              <a:rPr lang="ar-SA" altLang="en-US"/>
              <a:pPr>
                <a:defRPr/>
              </a:pPr>
              <a:t>‹#›</a:t>
            </a:fld>
            <a:endParaRPr lang="en-US" altLang="en-US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3082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751EFE-710D-4722-8698-8615B8E3FD99}" type="slidenum">
              <a:rPr lang="ar-SA" altLang="en-US"/>
              <a:pPr>
                <a:defRPr/>
              </a:pPr>
              <a:t>‹#›</a:t>
            </a:fld>
            <a:endParaRPr lang="en-US" altLang="en-US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54147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1B069-39D0-4779-9ABB-81AF75167A62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4481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02EC41-8FBA-4576-B117-E42A789395AA}" type="slidenum">
              <a:rPr lang="ar-SA" altLang="en-US"/>
              <a:pPr>
                <a:defRPr/>
              </a:pPr>
              <a:t>‹#›</a:t>
            </a:fld>
            <a:endParaRPr lang="en-US" altLang="en-US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1018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7AF640-CC1C-498D-ACC3-3FC94831D5E5}" type="slidenum">
              <a:rPr lang="ar-SA" altLang="en-US"/>
              <a:pPr>
                <a:defRPr/>
              </a:pPr>
              <a:t>‹#›</a:t>
            </a:fld>
            <a:endParaRPr lang="en-US" altLang="en-US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8681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994F9A-4C41-4054-B142-AAF257A84347}" type="slidenum">
              <a:rPr lang="ar-SA" altLang="en-US"/>
              <a:pPr>
                <a:defRPr/>
              </a:pPr>
              <a:t>‹#›</a:t>
            </a:fld>
            <a:endParaRPr lang="en-US" altLang="en-US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5317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835B16C-748F-4A4E-8454-EF66A71500E4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1" r:id="rId3"/>
    <p:sldLayoutId id="2147483812" r:id="rId4"/>
    <p:sldLayoutId id="2147483813" r:id="rId5"/>
    <p:sldLayoutId id="2147483810" r:id="rId6"/>
    <p:sldLayoutId id="2147483814" r:id="rId7"/>
    <p:sldLayoutId id="2147483815" r:id="rId8"/>
    <p:sldLayoutId id="2147483816" r:id="rId9"/>
    <p:sldLayoutId id="2147483817" r:id="rId10"/>
    <p:sldLayoutId id="2147483818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>
            <a:extLst>
              <a:ext uri="{FF2B5EF4-FFF2-40B4-BE49-F238E27FC236}">
                <a16:creationId xmlns:a16="http://schemas.microsoft.com/office/drawing/2014/main" id="{AD3B3EF7-FBC7-492F-9055-FA2E3D2A77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9" r="13031" b="89453"/>
          <a:stretch/>
        </p:blipFill>
        <p:spPr bwMode="auto">
          <a:xfrm>
            <a:off x="797141" y="2204864"/>
            <a:ext cx="7584844" cy="288032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1385207" y="2564904"/>
            <a:ext cx="6408711" cy="1664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Mineral Nutrition in the plant  </a:t>
            </a:r>
          </a:p>
          <a:p>
            <a:pPr algn="ctr">
              <a:lnSpc>
                <a:spcPct val="150000"/>
              </a:lnSpc>
            </a:pPr>
            <a:r>
              <a:rPr lang="en-US" sz="3600" b="1" spc="3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rn Addict" pitchFamily="2" charset="0"/>
              </a:rPr>
              <a:t>BIO</a:t>
            </a:r>
            <a:r>
              <a:rPr lang="ar-EG" sz="3600" b="1" spc="3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rn Addict" pitchFamily="2" charset="0"/>
              </a:rPr>
              <a:t> </a:t>
            </a:r>
            <a:r>
              <a:rPr lang="en-US" sz="3600" b="1" spc="3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rn Addict" pitchFamily="2" charset="0"/>
              </a:rPr>
              <a:t> 572</a:t>
            </a:r>
            <a:endParaRPr lang="it-IT" sz="3600" b="1" spc="3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orn Addict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0565" y="252259"/>
            <a:ext cx="829021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/>
              <a:t>KINGDOOM OF SAUDI ARABIA</a:t>
            </a:r>
            <a:endParaRPr lang="en-US" sz="2400" dirty="0"/>
          </a:p>
          <a:p>
            <a:pPr algn="ctr"/>
            <a:r>
              <a:rPr lang="en-US" sz="2400" b="1" dirty="0"/>
              <a:t>King Saud University</a:t>
            </a:r>
          </a:p>
          <a:p>
            <a:pPr algn="ctr"/>
            <a:r>
              <a:rPr lang="en-US" sz="2400" b="1" dirty="0"/>
              <a:t>College of Sciences  -  Department of Botany and </a:t>
            </a:r>
            <a:r>
              <a:rPr lang="en-US" sz="2400" b="1" dirty="0" err="1"/>
              <a:t>Micorobiology</a:t>
            </a:r>
            <a:endParaRPr lang="en-US" sz="2400" b="1" dirty="0"/>
          </a:p>
        </p:txBody>
      </p:sp>
      <p:cxnSp>
        <p:nvCxnSpPr>
          <p:cNvPr id="20" name="Straight Connector 19"/>
          <p:cNvCxnSpPr/>
          <p:nvPr/>
        </p:nvCxnSpPr>
        <p:spPr>
          <a:xfrm>
            <a:off x="0" y="1700808"/>
            <a:ext cx="9144000" cy="0"/>
          </a:xfrm>
          <a:prstGeom prst="line">
            <a:avLst/>
          </a:prstGeom>
          <a:ln w="285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2381026" y="5441708"/>
            <a:ext cx="4608955" cy="7235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200000"/>
              </a:lnSpc>
              <a:defRPr/>
            </a:pPr>
            <a:r>
              <a:rPr lang="en-US" sz="2400" b="1" spc="50" dirty="0">
                <a:ln w="11430"/>
                <a:solidFill>
                  <a:srgbClr val="00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Dr. Abdulrahman Al-</a:t>
            </a:r>
            <a:r>
              <a:rPr lang="en-US" sz="2400" b="1" spc="50" dirty="0" err="1">
                <a:ln w="11430"/>
                <a:solidFill>
                  <a:srgbClr val="00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hash</a:t>
            </a:r>
            <a:r>
              <a:rPr lang="en-US" sz="2400" b="1" spc="50" dirty="0" err="1">
                <a:ln w="11430"/>
                <a:solidFill>
                  <a:srgbClr val="00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imi</a:t>
            </a:r>
            <a:endParaRPr lang="en-US" sz="2400" b="1" spc="50" dirty="0">
              <a:ln w="11430"/>
              <a:solidFill>
                <a:srgbClr val="0033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  <a:ea typeface="+mj-ea"/>
              <a:cs typeface="+mj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9" r="13031" b="89453"/>
          <a:stretch/>
        </p:blipFill>
        <p:spPr bwMode="auto">
          <a:xfrm>
            <a:off x="2445" y="0"/>
            <a:ext cx="9141555" cy="83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0" y="58272"/>
            <a:ext cx="9144000" cy="64633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Nitrate assimilation</a:t>
            </a:r>
            <a:endParaRPr lang="ar-EG" altLang="zh-CN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" name="Rectangle 4"/>
          <p:cNvSpPr txBox="1">
            <a:spLocks noChangeArrowheads="1"/>
          </p:cNvSpPr>
          <p:nvPr/>
        </p:nvSpPr>
        <p:spPr bwMode="auto">
          <a:xfrm>
            <a:off x="69275" y="865905"/>
            <a:ext cx="9001156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14350" indent="-5143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600" dirty="0"/>
              <a:t>Plants assimilate most of the nitrate absorbed by their roots into organic nitrogen compounds. </a:t>
            </a:r>
          </a:p>
          <a:p>
            <a:pPr marL="514350" indent="-5143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600" dirty="0"/>
              <a:t>The first step of the process is the reduction of </a:t>
            </a:r>
            <a:r>
              <a:rPr lang="en-US" sz="2600" b="1" dirty="0"/>
              <a:t>nitrate (NO</a:t>
            </a:r>
            <a:r>
              <a:rPr lang="en-US" sz="2600" b="1" baseline="-25000" dirty="0"/>
              <a:t>3</a:t>
            </a:r>
            <a:r>
              <a:rPr lang="en-US" sz="2600" b="1" baseline="30000" dirty="0"/>
              <a:t>-</a:t>
            </a:r>
            <a:r>
              <a:rPr lang="en-US" sz="2600" b="1" dirty="0"/>
              <a:t>) to nitrite</a:t>
            </a:r>
            <a:r>
              <a:rPr lang="en-US" sz="2600" dirty="0"/>
              <a:t> </a:t>
            </a:r>
            <a:r>
              <a:rPr lang="en-US" sz="2600" b="1" dirty="0"/>
              <a:t>(NO</a:t>
            </a:r>
            <a:r>
              <a:rPr lang="en-US" sz="2600" b="1" baseline="-25000" dirty="0"/>
              <a:t>2</a:t>
            </a:r>
            <a:r>
              <a:rPr lang="en-US" sz="2600" b="1" baseline="30000" dirty="0"/>
              <a:t>-</a:t>
            </a:r>
            <a:r>
              <a:rPr lang="en-US" sz="2600" b="1" dirty="0"/>
              <a:t>) </a:t>
            </a:r>
            <a:r>
              <a:rPr lang="en-US" sz="2600" dirty="0"/>
              <a:t>in the </a:t>
            </a:r>
            <a:r>
              <a:rPr lang="en-US" sz="2600" dirty="0" err="1"/>
              <a:t>cytosol</a:t>
            </a:r>
            <a:r>
              <a:rPr lang="en-US" sz="2600" dirty="0"/>
              <a:t> by </a:t>
            </a:r>
            <a:r>
              <a:rPr lang="en-US" sz="2600" b="1" dirty="0"/>
              <a:t>nitrate </a:t>
            </a:r>
            <a:r>
              <a:rPr lang="en-US" sz="2600" b="1" dirty="0" err="1"/>
              <a:t>reductase</a:t>
            </a:r>
            <a:r>
              <a:rPr lang="en-US" sz="2600" b="1" dirty="0"/>
              <a:t> </a:t>
            </a:r>
            <a:r>
              <a:rPr lang="en-US" sz="2600" dirty="0"/>
              <a:t>enzyme.</a:t>
            </a:r>
            <a:endParaRPr lang="en-US" sz="2600" b="1" dirty="0"/>
          </a:p>
          <a:p>
            <a:pPr marL="514350" indent="-5143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600" dirty="0"/>
              <a:t>The nitrite (NO</a:t>
            </a:r>
            <a:r>
              <a:rPr lang="en-US" sz="2600" baseline="-25000" dirty="0"/>
              <a:t>2</a:t>
            </a:r>
            <a:r>
              <a:rPr lang="en-US" sz="2600" baseline="30000" dirty="0"/>
              <a:t>-</a:t>
            </a:r>
            <a:r>
              <a:rPr lang="en-US" sz="2600" dirty="0"/>
              <a:t>) is a highly reactive and potentially toxic ion.</a:t>
            </a:r>
          </a:p>
          <a:p>
            <a:pPr marL="514350" indent="-5143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600" dirty="0"/>
              <a:t>Plant cells immediately transport the nitrite from the </a:t>
            </a:r>
            <a:r>
              <a:rPr lang="en-US" sz="2600" dirty="0" err="1"/>
              <a:t>cytosol</a:t>
            </a:r>
            <a:r>
              <a:rPr lang="en-US" sz="2600" dirty="0"/>
              <a:t> into chloroplasts in leaves and plastids in roots. </a:t>
            </a:r>
          </a:p>
          <a:p>
            <a:pPr marL="514350" indent="-5143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600" dirty="0"/>
              <a:t>In these organelles, the enzyme </a:t>
            </a:r>
            <a:r>
              <a:rPr lang="en-US" sz="2600" b="1" dirty="0"/>
              <a:t>nitrite </a:t>
            </a:r>
            <a:r>
              <a:rPr lang="en-US" sz="2600" b="1" dirty="0" err="1"/>
              <a:t>reductase</a:t>
            </a:r>
            <a:r>
              <a:rPr lang="en-US" sz="2600" b="1" dirty="0"/>
              <a:t> </a:t>
            </a:r>
            <a:r>
              <a:rPr lang="en-US" sz="2600" dirty="0"/>
              <a:t>reduces the </a:t>
            </a:r>
            <a:r>
              <a:rPr lang="en-US" sz="2600" b="1" dirty="0"/>
              <a:t>nitrite (NO</a:t>
            </a:r>
            <a:r>
              <a:rPr lang="en-US" sz="2600" b="1" baseline="-25000" dirty="0"/>
              <a:t>2</a:t>
            </a:r>
            <a:r>
              <a:rPr lang="en-US" sz="2600" b="1" baseline="30000" dirty="0"/>
              <a:t>-</a:t>
            </a:r>
            <a:r>
              <a:rPr lang="en-US" sz="2600" b="1" dirty="0"/>
              <a:t>) to ammonium (NH</a:t>
            </a:r>
            <a:r>
              <a:rPr lang="en-US" sz="2600" b="1" baseline="-25000" dirty="0"/>
              <a:t>4</a:t>
            </a:r>
            <a:r>
              <a:rPr lang="en-US" sz="2600" b="1" baseline="30000" dirty="0"/>
              <a:t>+</a:t>
            </a:r>
            <a:r>
              <a:rPr lang="en-US" sz="2600" b="1" dirty="0"/>
              <a:t>).</a:t>
            </a:r>
            <a:endParaRPr kumimoji="0" lang="en-US" altLang="zh-CN" sz="2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SimSun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787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9" r="13031" b="89453"/>
          <a:stretch/>
        </p:blipFill>
        <p:spPr bwMode="auto">
          <a:xfrm>
            <a:off x="2445" y="0"/>
            <a:ext cx="9141555" cy="83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0" y="58272"/>
            <a:ext cx="9144000" cy="64633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Ammonium assimilation</a:t>
            </a:r>
            <a:endParaRPr lang="ar-EG" altLang="zh-CN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" name="Rectangle 4"/>
          <p:cNvSpPr txBox="1">
            <a:spLocks noChangeArrowheads="1"/>
          </p:cNvSpPr>
          <p:nvPr/>
        </p:nvSpPr>
        <p:spPr bwMode="auto">
          <a:xfrm>
            <a:off x="69275" y="865905"/>
            <a:ext cx="9001156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14350" indent="-51435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600" dirty="0">
                <a:latin typeface="+mn-lt"/>
              </a:rPr>
              <a:t>High levels of ammonium are toxic, thus, the plant cells avoid the ammonium toxicity by rapidly converting the ammonium generated from nitrate assimilation into amino acids.</a:t>
            </a:r>
          </a:p>
          <a:p>
            <a:pPr marL="514350" indent="-51435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n-US" altLang="zh-CN" sz="2600" dirty="0">
                <a:latin typeface="+mn-lt"/>
                <a:ea typeface="SimSun" pitchFamily="2" charset="-122"/>
              </a:rPr>
              <a:t>This requires the action of two enzymes ;</a:t>
            </a:r>
          </a:p>
          <a:p>
            <a:pPr marL="971550" lvl="1" indent="-514350" algn="just" eaLnBrk="1" hangingPunct="1">
              <a:lnSpc>
                <a:spcPct val="150000"/>
              </a:lnSpc>
              <a:buFont typeface="+mj-lt"/>
              <a:buAutoNum type="arabicPeriod"/>
            </a:pPr>
            <a:r>
              <a:rPr lang="en-US" altLang="zh-CN" sz="2500" b="1" dirty="0">
                <a:latin typeface="+mn-lt"/>
                <a:ea typeface="SimSun" pitchFamily="2" charset="-122"/>
              </a:rPr>
              <a:t>Glutamine </a:t>
            </a:r>
            <a:r>
              <a:rPr lang="en-US" altLang="zh-CN" sz="2500" b="1" dirty="0" err="1">
                <a:latin typeface="+mn-lt"/>
                <a:ea typeface="SimSun" pitchFamily="2" charset="-122"/>
              </a:rPr>
              <a:t>synthetase</a:t>
            </a:r>
            <a:r>
              <a:rPr lang="en-US" altLang="zh-CN" sz="2500" dirty="0">
                <a:latin typeface="+mn-lt"/>
                <a:ea typeface="SimSun" pitchFamily="2" charset="-122"/>
              </a:rPr>
              <a:t>, combines the ammonium with glutamate to form glutamine.</a:t>
            </a:r>
          </a:p>
          <a:p>
            <a:pPr marL="971550" lvl="1" indent="-514350" algn="just" eaLnBrk="1" hangingPunct="1">
              <a:lnSpc>
                <a:spcPct val="150000"/>
              </a:lnSpc>
              <a:buFont typeface="+mj-lt"/>
              <a:buAutoNum type="arabicPeriod"/>
            </a:pPr>
            <a:r>
              <a:rPr lang="en-US" altLang="zh-CN" sz="2500" b="1" dirty="0">
                <a:latin typeface="+mn-lt"/>
                <a:ea typeface="SimSun" pitchFamily="2" charset="-122"/>
              </a:rPr>
              <a:t>Glutamate </a:t>
            </a:r>
            <a:r>
              <a:rPr lang="en-US" altLang="zh-CN" sz="2500" b="1" dirty="0" err="1">
                <a:latin typeface="+mn-lt"/>
                <a:ea typeface="SimSun" pitchFamily="2" charset="-122"/>
              </a:rPr>
              <a:t>synthase</a:t>
            </a:r>
            <a:r>
              <a:rPr lang="en-US" altLang="zh-CN" sz="2500" dirty="0">
                <a:latin typeface="+mn-lt"/>
                <a:ea typeface="SimSun" pitchFamily="2" charset="-122"/>
              </a:rPr>
              <a:t>, transfers the amino group of glutamine to an intermediate, yielding two molecules of glutamate.</a:t>
            </a:r>
          </a:p>
        </p:txBody>
      </p:sp>
    </p:spTree>
    <p:extLst>
      <p:ext uri="{BB962C8B-B14F-4D97-AF65-F5344CB8AC3E}">
        <p14:creationId xmlns:p14="http://schemas.microsoft.com/office/powerpoint/2010/main" val="340787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9" r="13031" b="89453"/>
          <a:stretch/>
        </p:blipFill>
        <p:spPr bwMode="auto">
          <a:xfrm>
            <a:off x="2445" y="0"/>
            <a:ext cx="9141555" cy="83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0" y="58272"/>
            <a:ext cx="9144000" cy="64633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Ammonium assimilation</a:t>
            </a:r>
            <a:endParaRPr lang="ar-EG" altLang="zh-CN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lum bright="-20000" contrast="40000"/>
          </a:blip>
          <a:srcRect t="10539"/>
          <a:stretch>
            <a:fillRect/>
          </a:stretch>
        </p:blipFill>
        <p:spPr bwMode="auto">
          <a:xfrm>
            <a:off x="0" y="2111535"/>
            <a:ext cx="9144000" cy="3532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0" y="831833"/>
            <a:ext cx="9144000" cy="11406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/>
              <a:t>Structure and pathways of compounds </a:t>
            </a:r>
          </a:p>
          <a:p>
            <a:pPr algn="ctr">
              <a:lnSpc>
                <a:spcPct val="150000"/>
              </a:lnSpc>
            </a:pPr>
            <a:r>
              <a:rPr lang="en-US" sz="2400" b="1" dirty="0"/>
              <a:t>involved in ammonium metabolism</a:t>
            </a:r>
            <a:endParaRPr lang="ar-EG" sz="2400" b="1" dirty="0"/>
          </a:p>
        </p:txBody>
      </p:sp>
    </p:spTree>
    <p:extLst>
      <p:ext uri="{BB962C8B-B14F-4D97-AF65-F5344CB8AC3E}">
        <p14:creationId xmlns:p14="http://schemas.microsoft.com/office/powerpoint/2010/main" val="340787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9" r="13031" b="89453"/>
          <a:stretch/>
        </p:blipFill>
        <p:spPr bwMode="auto">
          <a:xfrm>
            <a:off x="2445" y="0"/>
            <a:ext cx="9141555" cy="83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0" y="58272"/>
            <a:ext cx="9144000" cy="64633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Ammonium assimilation</a:t>
            </a:r>
            <a:endParaRPr lang="ar-EG" altLang="zh-CN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831833"/>
            <a:ext cx="9144000" cy="1214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TW" sz="2400" b="1" dirty="0">
                <a:latin typeface="+mn-lt"/>
              </a:rPr>
              <a:t>Ammonium can be assimilated via an alternative pathway</a:t>
            </a:r>
          </a:p>
          <a:p>
            <a:pPr algn="ctr">
              <a:lnSpc>
                <a:spcPct val="150000"/>
              </a:lnSpc>
            </a:pPr>
            <a:r>
              <a:rPr lang="en-US" sz="2400" b="1" dirty="0">
                <a:latin typeface="+mn-lt"/>
              </a:rPr>
              <a:t>(using the enzyme </a:t>
            </a:r>
            <a:r>
              <a:rPr lang="en-US" altLang="zh-TW" sz="2400" b="1" dirty="0">
                <a:latin typeface="+mn-lt"/>
              </a:rPr>
              <a:t>Glutamate </a:t>
            </a:r>
            <a:r>
              <a:rPr lang="en-US" altLang="zh-TW" sz="2400" b="1" dirty="0" err="1">
                <a:latin typeface="+mn-lt"/>
              </a:rPr>
              <a:t>dehydrogenase</a:t>
            </a:r>
            <a:r>
              <a:rPr lang="en-US" altLang="zh-TW" sz="2400" b="1" dirty="0">
                <a:latin typeface="+mn-lt"/>
              </a:rPr>
              <a:t>)</a:t>
            </a:r>
            <a:endParaRPr lang="ar-EG" sz="2400" b="1" dirty="0">
              <a:latin typeface="+mn-lt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lum bright="-20000" contrast="40000"/>
          </a:blip>
          <a:srcRect t="8578" b="7551"/>
          <a:stretch>
            <a:fillRect/>
          </a:stretch>
        </p:blipFill>
        <p:spPr bwMode="auto">
          <a:xfrm>
            <a:off x="0" y="2022770"/>
            <a:ext cx="9144000" cy="4031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0787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9" r="13031" b="89453"/>
          <a:stretch/>
        </p:blipFill>
        <p:spPr bwMode="auto">
          <a:xfrm>
            <a:off x="2445" y="0"/>
            <a:ext cx="9141555" cy="83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0" y="58272"/>
            <a:ext cx="9144000" cy="64633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ctr"/>
            <a:r>
              <a:rPr lang="en-US" altLang="zh-TW" sz="3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Transamination</a:t>
            </a:r>
            <a:r>
              <a:rPr lang="en-US" altLang="zh-TW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reactions</a:t>
            </a:r>
            <a:endParaRPr lang="ar-EG" altLang="zh-CN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" name="Rectangle 4"/>
          <p:cNvSpPr txBox="1">
            <a:spLocks noChangeArrowheads="1"/>
          </p:cNvSpPr>
          <p:nvPr/>
        </p:nvSpPr>
        <p:spPr bwMode="auto">
          <a:xfrm>
            <a:off x="69275" y="865905"/>
            <a:ext cx="9001156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14350" indent="-51435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n-US" altLang="zh-CN" sz="2500" dirty="0">
                <a:latin typeface="+mn-lt"/>
              </a:rPr>
              <a:t>Once assimilated into glutamine and glutamate, </a:t>
            </a:r>
          </a:p>
          <a:p>
            <a:pPr marL="514350" indent="-51435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n-US" altLang="zh-CN" sz="2500" dirty="0">
                <a:latin typeface="+mn-lt"/>
              </a:rPr>
              <a:t>	nitrogen is incorporated into other amino acids via </a:t>
            </a:r>
            <a:r>
              <a:rPr lang="en-US" altLang="zh-CN" sz="2500" b="1" dirty="0" err="1">
                <a:latin typeface="+mn-lt"/>
              </a:rPr>
              <a:t>transamination</a:t>
            </a:r>
            <a:r>
              <a:rPr lang="en-US" altLang="zh-CN" sz="2500" b="1" dirty="0">
                <a:latin typeface="+mn-lt"/>
              </a:rPr>
              <a:t> reactions</a:t>
            </a:r>
            <a:r>
              <a:rPr lang="en-US" altLang="zh-CN" sz="2500" dirty="0">
                <a:latin typeface="+mn-lt"/>
              </a:rPr>
              <a:t>.</a:t>
            </a:r>
          </a:p>
          <a:p>
            <a:pPr marL="514350" indent="-51435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n-US" altLang="zh-CN" sz="2500" dirty="0">
                <a:latin typeface="+mn-lt"/>
              </a:rPr>
              <a:t>The enzymes involved in these reactions are known as </a:t>
            </a:r>
            <a:r>
              <a:rPr lang="en-US" altLang="zh-CN" sz="2500" dirty="0" err="1">
                <a:latin typeface="+mn-lt"/>
              </a:rPr>
              <a:t>aminotransferases</a:t>
            </a:r>
            <a:r>
              <a:rPr lang="en-US" altLang="zh-CN" sz="2500" dirty="0">
                <a:latin typeface="+mn-lt"/>
              </a:rPr>
              <a:t> (for example, </a:t>
            </a:r>
            <a:r>
              <a:rPr lang="en-US" altLang="zh-CN" sz="2500" b="1" dirty="0" err="1">
                <a:latin typeface="+mn-lt"/>
              </a:rPr>
              <a:t>aspartate</a:t>
            </a:r>
            <a:r>
              <a:rPr lang="en-US" altLang="zh-CN" sz="2500" b="1" dirty="0">
                <a:latin typeface="+mn-lt"/>
              </a:rPr>
              <a:t> </a:t>
            </a:r>
            <a:r>
              <a:rPr lang="en-US" altLang="zh-CN" sz="2500" b="1" dirty="0" err="1">
                <a:latin typeface="+mn-lt"/>
              </a:rPr>
              <a:t>aminotransferase</a:t>
            </a:r>
            <a:r>
              <a:rPr lang="en-US" altLang="zh-CN" sz="2500" dirty="0">
                <a:latin typeface="+mn-lt"/>
              </a:rPr>
              <a:t>).</a:t>
            </a:r>
          </a:p>
          <a:p>
            <a:pPr marL="514350" indent="-51435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500" dirty="0"/>
              <a:t>All </a:t>
            </a:r>
            <a:r>
              <a:rPr lang="en-US" sz="2500" dirty="0" err="1"/>
              <a:t>transamination</a:t>
            </a:r>
            <a:r>
              <a:rPr lang="en-US" sz="2500" dirty="0"/>
              <a:t> reactions require </a:t>
            </a:r>
            <a:r>
              <a:rPr lang="en-US" sz="2500" dirty="0" err="1"/>
              <a:t>pyridoxal</a:t>
            </a:r>
            <a:r>
              <a:rPr lang="en-US" sz="2500" dirty="0"/>
              <a:t> phosphate (vitamin B</a:t>
            </a:r>
            <a:r>
              <a:rPr lang="en-US" sz="2500" baseline="-25000" dirty="0"/>
              <a:t>6</a:t>
            </a:r>
            <a:r>
              <a:rPr lang="en-US" sz="2500" dirty="0"/>
              <a:t>) as a cofactor.</a:t>
            </a:r>
          </a:p>
          <a:p>
            <a:pPr marL="514350" indent="-51435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500" dirty="0" err="1"/>
              <a:t>Aminotransferases</a:t>
            </a:r>
            <a:r>
              <a:rPr lang="en-US" sz="2500" dirty="0"/>
              <a:t> are found in the cytoplasm, chloroplasts, mitochondria, </a:t>
            </a:r>
            <a:r>
              <a:rPr lang="en-US" sz="2500" dirty="0" err="1"/>
              <a:t>glyoxysomes</a:t>
            </a:r>
            <a:r>
              <a:rPr lang="en-US" sz="2500" dirty="0"/>
              <a:t>, and </a:t>
            </a:r>
            <a:r>
              <a:rPr lang="en-US" sz="2500" dirty="0" err="1"/>
              <a:t>peroxisomes</a:t>
            </a:r>
            <a:r>
              <a:rPr lang="en-US" sz="2500" dirty="0"/>
              <a:t>.</a:t>
            </a:r>
            <a:endParaRPr lang="en-US" altLang="zh-CN" sz="25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0787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9" r="13031" b="89453"/>
          <a:stretch/>
        </p:blipFill>
        <p:spPr bwMode="auto">
          <a:xfrm>
            <a:off x="2445" y="0"/>
            <a:ext cx="9141555" cy="83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0" y="58272"/>
            <a:ext cx="9144000" cy="64633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ctr"/>
            <a:r>
              <a:rPr lang="en-US" altLang="zh-TW" sz="3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Transamination</a:t>
            </a:r>
            <a:r>
              <a:rPr lang="en-US" altLang="zh-TW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reactions</a:t>
            </a:r>
            <a:endParaRPr lang="ar-EG" altLang="zh-CN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829522"/>
            <a:ext cx="9144000" cy="62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TW" sz="2600" b="1" dirty="0">
                <a:latin typeface="+mn-lt"/>
              </a:rPr>
              <a:t>An example of </a:t>
            </a:r>
            <a:r>
              <a:rPr lang="en-US" altLang="zh-TW" sz="2600" b="1" dirty="0" err="1">
                <a:latin typeface="+mn-lt"/>
              </a:rPr>
              <a:t>aminotransferase</a:t>
            </a:r>
            <a:endParaRPr lang="ar-EG" sz="2600" dirty="0">
              <a:latin typeface="+mn-lt"/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>
            <a:lum bright="-20000" contrast="40000"/>
          </a:blip>
          <a:srcRect t="8702"/>
          <a:stretch>
            <a:fillRect/>
          </a:stretch>
        </p:blipFill>
        <p:spPr bwMode="auto">
          <a:xfrm>
            <a:off x="0" y="1571612"/>
            <a:ext cx="9084138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0787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9" r="13031" b="89453"/>
          <a:stretch/>
        </p:blipFill>
        <p:spPr bwMode="auto">
          <a:xfrm>
            <a:off x="2445" y="0"/>
            <a:ext cx="9141555" cy="83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0" y="58272"/>
            <a:ext cx="9144000" cy="64633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Biological nitrogen fixation</a:t>
            </a:r>
            <a:endParaRPr lang="ar-EG" altLang="zh-CN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" name="Rectangle 4"/>
          <p:cNvSpPr txBox="1">
            <a:spLocks noChangeArrowheads="1"/>
          </p:cNvSpPr>
          <p:nvPr/>
        </p:nvSpPr>
        <p:spPr bwMode="auto">
          <a:xfrm>
            <a:off x="69275" y="865905"/>
            <a:ext cx="9001156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14350" indent="-51435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n-US" altLang="zh-CN" sz="2600" dirty="0">
                <a:latin typeface="+mn-lt"/>
                <a:ea typeface="SimSun" pitchFamily="2" charset="-122"/>
              </a:rPr>
              <a:t>Biological nitrogen fixation accounts for most of the fixation of atmospheric N</a:t>
            </a:r>
            <a:r>
              <a:rPr lang="en-US" altLang="zh-CN" sz="2600" baseline="-25000" dirty="0">
                <a:latin typeface="+mn-lt"/>
                <a:ea typeface="SimSun" pitchFamily="2" charset="-122"/>
              </a:rPr>
              <a:t>2</a:t>
            </a:r>
            <a:r>
              <a:rPr lang="en-US" altLang="zh-CN" sz="2600" dirty="0">
                <a:latin typeface="+mn-lt"/>
                <a:ea typeface="SimSun" pitchFamily="2" charset="-122"/>
              </a:rPr>
              <a:t> into ammonium.</a:t>
            </a:r>
          </a:p>
          <a:p>
            <a:pPr marL="514350" indent="-51435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n-US" altLang="zh-TW" sz="2600" b="1" dirty="0">
                <a:latin typeface="+mn-lt"/>
                <a:ea typeface="SimSun" pitchFamily="2" charset="-122"/>
              </a:rPr>
              <a:t>Two major types of nitrogen fixation :</a:t>
            </a:r>
          </a:p>
          <a:p>
            <a:pPr marL="971550" lvl="1" indent="-51435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n-US" altLang="zh-TW" sz="2600" b="1" dirty="0">
                <a:latin typeface="+mn-lt"/>
                <a:ea typeface="SimSun" pitchFamily="2" charset="-122"/>
              </a:rPr>
              <a:t>Prokaryotes that are free-living in soil, lake, and ocean.</a:t>
            </a:r>
          </a:p>
          <a:p>
            <a:pPr marL="971550" lvl="1" indent="-51435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n-US" altLang="zh-TW" sz="2600" b="1" dirty="0">
                <a:latin typeface="+mn-lt"/>
                <a:ea typeface="SimSun" pitchFamily="2" charset="-122"/>
              </a:rPr>
              <a:t>Symbiotic bacteria.</a:t>
            </a:r>
            <a:endParaRPr lang="en-US" altLang="zh-CN" sz="2600" b="1" dirty="0">
              <a:latin typeface="+mn-lt"/>
              <a:ea typeface="SimSun" pitchFamily="2" charset="-122"/>
            </a:endParaRPr>
          </a:p>
          <a:p>
            <a:pPr marL="514350" indent="-51435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n-US" altLang="zh-CN" sz="2600" dirty="0">
                <a:latin typeface="+mn-lt"/>
                <a:ea typeface="SimSun" pitchFamily="2" charset="-122"/>
              </a:rPr>
              <a:t>Most of nitrogen-fixing prokaryotes are free living in the soil.</a:t>
            </a:r>
          </a:p>
          <a:p>
            <a:pPr marL="514350" indent="-51435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n-US" altLang="zh-CN" sz="2600" dirty="0">
                <a:latin typeface="+mn-lt"/>
                <a:ea typeface="SimSun" pitchFamily="2" charset="-122"/>
              </a:rPr>
              <a:t>A few of them form symbiotic associations with higher plants, </a:t>
            </a:r>
          </a:p>
          <a:p>
            <a:pPr marL="514350" indent="-51435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500" dirty="0">
                <a:latin typeface="+mn-lt"/>
                <a:ea typeface="SimSun" pitchFamily="2" charset="-122"/>
              </a:rPr>
              <a:t>	</a:t>
            </a:r>
            <a:r>
              <a:rPr lang="en-US" sz="2500" dirty="0"/>
              <a:t>where the prokaryote directly provides the host plant with fixed nitrogen in exchange for other nutrients and carbohydrates.</a:t>
            </a:r>
            <a:endParaRPr lang="en-US" altLang="zh-CN" sz="25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0787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9" r="13031" b="89453"/>
          <a:stretch/>
        </p:blipFill>
        <p:spPr bwMode="auto">
          <a:xfrm>
            <a:off x="2445" y="0"/>
            <a:ext cx="9141555" cy="83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0" y="58272"/>
            <a:ext cx="9144000" cy="64633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Biological nitrogen fixation</a:t>
            </a:r>
            <a:endParaRPr lang="ar-EG" altLang="zh-CN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" name="Rectangle 4"/>
          <p:cNvSpPr txBox="1">
            <a:spLocks noChangeArrowheads="1"/>
          </p:cNvSpPr>
          <p:nvPr/>
        </p:nvSpPr>
        <p:spPr bwMode="auto">
          <a:xfrm>
            <a:off x="69275" y="865905"/>
            <a:ext cx="9001156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14350" indent="-514350" algn="just">
              <a:lnSpc>
                <a:spcPct val="130000"/>
              </a:lnSpc>
              <a:buFont typeface="Wingdings" pitchFamily="2" charset="2"/>
              <a:buChar char="ü"/>
            </a:pPr>
            <a:r>
              <a:rPr lang="en-US" sz="2600" dirty="0"/>
              <a:t>The most common type of symbiosis occurs between  members of the plant family </a:t>
            </a:r>
            <a:r>
              <a:rPr lang="en-US" sz="2600" dirty="0" err="1"/>
              <a:t>Leguminosae</a:t>
            </a:r>
            <a:r>
              <a:rPr lang="en-US" sz="2600" dirty="0"/>
              <a:t> and soil bacteria of the genera </a:t>
            </a:r>
            <a:r>
              <a:rPr lang="en-US" sz="2600" i="1" dirty="0" err="1"/>
              <a:t>Azorhizobium</a:t>
            </a:r>
            <a:r>
              <a:rPr lang="en-US" sz="2600" i="1" dirty="0"/>
              <a:t>, </a:t>
            </a:r>
            <a:r>
              <a:rPr lang="en-US" sz="2600" i="1" dirty="0" err="1"/>
              <a:t>Bradyrhizobium</a:t>
            </a:r>
            <a:r>
              <a:rPr lang="en-US" sz="2600" i="1" dirty="0"/>
              <a:t>, </a:t>
            </a:r>
            <a:r>
              <a:rPr lang="en-US" sz="2600" i="1" dirty="0" err="1"/>
              <a:t>Photorhizobium</a:t>
            </a:r>
            <a:r>
              <a:rPr lang="en-US" sz="2600" i="1" dirty="0"/>
              <a:t>, </a:t>
            </a:r>
            <a:r>
              <a:rPr lang="en-US" sz="2600" i="1" dirty="0" err="1"/>
              <a:t>Rhizobium</a:t>
            </a:r>
            <a:r>
              <a:rPr lang="en-US" sz="2600" i="1" dirty="0"/>
              <a:t>, and </a:t>
            </a:r>
            <a:r>
              <a:rPr lang="en-US" sz="2600" i="1" dirty="0" err="1"/>
              <a:t>Sinorhizobium</a:t>
            </a:r>
            <a:r>
              <a:rPr lang="en-US" sz="2600" i="1" dirty="0"/>
              <a:t> (collectively called </a:t>
            </a:r>
            <a:r>
              <a:rPr lang="en-US" sz="2600" b="1" i="1" dirty="0" err="1"/>
              <a:t>rhizobia</a:t>
            </a:r>
            <a:r>
              <a:rPr lang="en-US" sz="2600" dirty="0"/>
              <a:t>).</a:t>
            </a:r>
          </a:p>
          <a:p>
            <a:pPr marL="514350" indent="-514350" algn="just">
              <a:lnSpc>
                <a:spcPct val="130000"/>
              </a:lnSpc>
              <a:buFont typeface="Wingdings" pitchFamily="2" charset="2"/>
              <a:buChar char="ü"/>
            </a:pPr>
            <a:r>
              <a:rPr lang="en-US" altLang="zh-CN" sz="2600" dirty="0"/>
              <a:t>Nitrogen fixation requires anaerobic conditions,</a:t>
            </a:r>
          </a:p>
          <a:p>
            <a:pPr marL="514350" lvl="1" indent="-514350" algn="just">
              <a:lnSpc>
                <a:spcPct val="130000"/>
              </a:lnSpc>
              <a:buFont typeface="Wingdings" pitchFamily="2" charset="2"/>
              <a:buChar char="ü"/>
            </a:pPr>
            <a:r>
              <a:rPr lang="en-US" sz="2600" dirty="0"/>
              <a:t>	</a:t>
            </a:r>
            <a:r>
              <a:rPr lang="en-US" altLang="zh-CN" sz="2600" dirty="0"/>
              <a:t>Therefore each of the nitrogen-fixing organisms either functions under natural anaerobic conditions or can create an internal anaerobic environment in the presence of oxygen. </a:t>
            </a:r>
          </a:p>
          <a:p>
            <a:pPr marL="514350" lvl="1" indent="-514350" algn="just">
              <a:lnSpc>
                <a:spcPct val="130000"/>
              </a:lnSpc>
              <a:buFont typeface="Wingdings" pitchFamily="2" charset="2"/>
              <a:buChar char="ü"/>
            </a:pPr>
            <a:r>
              <a:rPr lang="en-US" altLang="zh-CN" sz="2600" dirty="0"/>
              <a:t>In </a:t>
            </a:r>
            <a:r>
              <a:rPr lang="en-US" altLang="zh-CN" sz="2600" dirty="0" err="1"/>
              <a:t>cyanobacteria</a:t>
            </a:r>
            <a:r>
              <a:rPr lang="en-US" altLang="zh-CN" sz="2600" dirty="0"/>
              <a:t>, anaerobic conditions are created in specialized cells called </a:t>
            </a:r>
            <a:r>
              <a:rPr lang="en-US" altLang="zh-CN" sz="2600" b="1" i="1" dirty="0" err="1"/>
              <a:t>heterocysts</a:t>
            </a:r>
            <a:r>
              <a:rPr lang="en-US" altLang="zh-CN" sz="2600" b="1" i="1" dirty="0"/>
              <a:t>.</a:t>
            </a:r>
            <a:endParaRPr lang="ar-EG" altLang="zh-CN" sz="2600" b="1" i="1" dirty="0"/>
          </a:p>
        </p:txBody>
      </p:sp>
    </p:spTree>
    <p:extLst>
      <p:ext uri="{BB962C8B-B14F-4D97-AF65-F5344CB8AC3E}">
        <p14:creationId xmlns:p14="http://schemas.microsoft.com/office/powerpoint/2010/main" val="340787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9" r="13031" b="89453"/>
          <a:stretch/>
        </p:blipFill>
        <p:spPr bwMode="auto">
          <a:xfrm>
            <a:off x="2445" y="0"/>
            <a:ext cx="9141555" cy="83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0" y="58272"/>
            <a:ext cx="9144000" cy="64633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Biological nitrogen fixation</a:t>
            </a:r>
            <a:endParaRPr lang="ar-EG" altLang="zh-CN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lum bright="-20000" contrast="40000"/>
          </a:blip>
          <a:srcRect l="1259" t="12186" r="1990" b="44866"/>
          <a:stretch>
            <a:fillRect/>
          </a:stretch>
        </p:blipFill>
        <p:spPr bwMode="auto">
          <a:xfrm>
            <a:off x="13851" y="1649552"/>
            <a:ext cx="9116294" cy="4180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0" y="787957"/>
            <a:ext cx="9144000" cy="62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600" b="1" dirty="0"/>
              <a:t>Examples of organisms that can fix nitrogen</a:t>
            </a:r>
            <a:endParaRPr lang="ar-EG" sz="2600" b="1" dirty="0"/>
          </a:p>
        </p:txBody>
      </p:sp>
    </p:spTree>
    <p:extLst>
      <p:ext uri="{BB962C8B-B14F-4D97-AF65-F5344CB8AC3E}">
        <p14:creationId xmlns:p14="http://schemas.microsoft.com/office/powerpoint/2010/main" val="340787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9" r="13031" b="89453"/>
          <a:stretch/>
        </p:blipFill>
        <p:spPr bwMode="auto">
          <a:xfrm>
            <a:off x="2445" y="0"/>
            <a:ext cx="9141555" cy="83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0" y="58272"/>
            <a:ext cx="9144000" cy="64633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Biological nitrogen fixation</a:t>
            </a:r>
            <a:endParaRPr lang="ar-EG" altLang="zh-CN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lum bright="-20000" contrast="40000"/>
          </a:blip>
          <a:srcRect l="885" t="54310" r="2240"/>
          <a:stretch>
            <a:fillRect/>
          </a:stretch>
        </p:blipFill>
        <p:spPr bwMode="auto">
          <a:xfrm>
            <a:off x="13853" y="1593273"/>
            <a:ext cx="9102437" cy="43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5899448" y="1714488"/>
            <a:ext cx="3202988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TW" sz="2100" b="1" dirty="0">
                <a:solidFill>
                  <a:srgbClr val="FF0000"/>
                </a:solidFill>
              </a:rPr>
              <a:t>(Non-symbiotic N</a:t>
            </a:r>
            <a:r>
              <a:rPr lang="en-US" altLang="zh-TW" sz="2100" b="1" baseline="-25000" dirty="0">
                <a:solidFill>
                  <a:srgbClr val="FF0000"/>
                </a:solidFill>
              </a:rPr>
              <a:t>2</a:t>
            </a:r>
            <a:r>
              <a:rPr lang="en-US" altLang="zh-TW" sz="2100" b="1" dirty="0">
                <a:solidFill>
                  <a:srgbClr val="FF0000"/>
                </a:solidFill>
              </a:rPr>
              <a:t> fixation)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787957"/>
            <a:ext cx="9144000" cy="62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600" b="1" dirty="0"/>
              <a:t>Examples of organisms that can fix nitrogen</a:t>
            </a:r>
            <a:endParaRPr lang="ar-EG" sz="2600" b="1" dirty="0"/>
          </a:p>
        </p:txBody>
      </p:sp>
    </p:spTree>
    <p:extLst>
      <p:ext uri="{BB962C8B-B14F-4D97-AF65-F5344CB8AC3E}">
        <p14:creationId xmlns:p14="http://schemas.microsoft.com/office/powerpoint/2010/main" val="340787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>
            <a:extLst>
              <a:ext uri="{FF2B5EF4-FFF2-40B4-BE49-F238E27FC236}">
                <a16:creationId xmlns:a16="http://schemas.microsoft.com/office/drawing/2014/main" id="{AD3B3EF7-FBC7-492F-9055-FA2E3D2A77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9" r="13031" b="89453"/>
          <a:stretch/>
        </p:blipFill>
        <p:spPr bwMode="auto">
          <a:xfrm>
            <a:off x="237665" y="302213"/>
            <a:ext cx="8722570" cy="626469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4" name="Rectangle 3"/>
          <p:cNvSpPr/>
          <p:nvPr/>
        </p:nvSpPr>
        <p:spPr>
          <a:xfrm>
            <a:off x="332509" y="490438"/>
            <a:ext cx="8487963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Assimilation of Mineral Nutrients</a:t>
            </a:r>
          </a:p>
          <a:p>
            <a:pPr marL="1657350" lvl="2" indent="-742950" defTabSz="914400">
              <a:buFont typeface="+mj-lt"/>
              <a:buAutoNum type="arabicPeriod"/>
            </a:pPr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Nitrate assimilation</a:t>
            </a:r>
          </a:p>
          <a:p>
            <a:pPr marL="1657350" lvl="2" indent="-742950" defTabSz="914400">
              <a:buFont typeface="+mj-lt"/>
              <a:buAutoNum type="arabicPeriod"/>
            </a:pPr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Ammonium assimilation</a:t>
            </a:r>
          </a:p>
          <a:p>
            <a:pPr marL="1657350" lvl="2" indent="-742950" defTabSz="914400">
              <a:buFont typeface="+mj-lt"/>
              <a:buAutoNum type="arabicPeriod"/>
            </a:pPr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Biological nitrogen fixation</a:t>
            </a:r>
          </a:p>
          <a:p>
            <a:pPr marL="1657350" lvl="2" indent="-742950" defTabSz="914400">
              <a:buFont typeface="+mj-lt"/>
              <a:buAutoNum type="arabicPeriod"/>
            </a:pPr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Sulfur assimilation</a:t>
            </a:r>
          </a:p>
          <a:p>
            <a:pPr marL="1657350" lvl="2" indent="-742950" defTabSz="914400">
              <a:buFont typeface="+mj-lt"/>
              <a:buAutoNum type="arabicPeriod"/>
            </a:pPr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Phosphate assimilation</a:t>
            </a:r>
          </a:p>
          <a:p>
            <a:pPr marL="1657350" lvl="2" indent="-742950" defTabSz="914400">
              <a:buFont typeface="+mj-lt"/>
              <a:buAutoNum type="arabicPeriod"/>
            </a:pPr>
            <a:r>
              <a:rPr lang="en-US" sz="3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Cation</a:t>
            </a:r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assimilation</a:t>
            </a:r>
          </a:p>
          <a:p>
            <a:pPr marL="1657350" lvl="2" indent="-742950" defTabSz="914400">
              <a:buFont typeface="+mj-lt"/>
              <a:buAutoNum type="arabicPeriod"/>
            </a:pPr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Oxygen assimilation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9" r="13031" b="89453"/>
          <a:stretch/>
        </p:blipFill>
        <p:spPr bwMode="auto">
          <a:xfrm>
            <a:off x="2445" y="0"/>
            <a:ext cx="9141555" cy="83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0" y="58272"/>
            <a:ext cx="9144000" cy="64633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Biological nitrogen fixation</a:t>
            </a:r>
            <a:endParaRPr lang="ar-EG" altLang="zh-CN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96985" y="843377"/>
            <a:ext cx="8929718" cy="350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8600" marR="0" lvl="0" indent="-228600" algn="l" defTabSz="914400" rtl="0" eaLnBrk="1" fontAlgn="base" latinLnBrk="0" hangingPunct="1">
              <a:lnSpc>
                <a:spcPct val="150000"/>
              </a:lnSpc>
              <a:spcBef>
                <a:spcPts val="1000"/>
              </a:spcBef>
              <a:spcAft>
                <a:spcPct val="0"/>
              </a:spcAft>
              <a:buClr>
                <a:srgbClr val="FFFF00"/>
              </a:buClr>
              <a:buSzTx/>
              <a:tabLst/>
              <a:defRPr/>
            </a:pPr>
            <a:r>
              <a:rPr lang="en-US" altLang="zh-TW" sz="2600" b="1" dirty="0"/>
              <a:t>Symbiotic N</a:t>
            </a:r>
            <a:r>
              <a:rPr lang="en-US" altLang="zh-TW" sz="2600" b="1" baseline="-25000" dirty="0"/>
              <a:t>2</a:t>
            </a:r>
            <a:r>
              <a:rPr lang="en-US" altLang="zh-TW" sz="2600" b="1" dirty="0"/>
              <a:t> fixation :</a:t>
            </a:r>
          </a:p>
          <a:p>
            <a:pPr marL="514350" marR="0" lvl="0" indent="-514350" algn="l" defTabSz="914400" rtl="0" eaLnBrk="1" fontAlgn="base" latinLnBrk="0" hangingPunct="1">
              <a:lnSpc>
                <a:spcPct val="120000"/>
              </a:lnSpc>
              <a:spcBef>
                <a:spcPts val="1000"/>
              </a:spcBef>
              <a:spcAft>
                <a:spcPct val="0"/>
              </a:spcAft>
              <a:buSzTx/>
              <a:buFont typeface="+mj-lt"/>
              <a:buAutoNum type="arabicPeriod"/>
              <a:tabLst/>
              <a:defRPr/>
            </a:pPr>
            <a:r>
              <a:rPr lang="en-US" altLang="zh-TW" sz="2600" b="1" dirty="0" err="1"/>
              <a:t>Rhizobia</a:t>
            </a:r>
            <a:r>
              <a:rPr lang="en-US" altLang="zh-TW" sz="2600" b="1" dirty="0"/>
              <a:t> – Legume</a:t>
            </a:r>
          </a:p>
          <a:p>
            <a:pPr marL="971550" lvl="1" indent="-514350" defTabSz="914400" eaLnBrk="1" hangingPunct="1">
              <a:lnSpc>
                <a:spcPct val="120000"/>
              </a:lnSpc>
              <a:spcBef>
                <a:spcPts val="1000"/>
              </a:spcBef>
              <a:buFont typeface="Wingdings" pitchFamily="2" charset="2"/>
              <a:buChar char="ü"/>
            </a:pPr>
            <a:r>
              <a:rPr lang="en-US" altLang="zh-TW" sz="2600" dirty="0"/>
              <a:t>Unicellular</a:t>
            </a:r>
          </a:p>
          <a:p>
            <a:pPr marL="971550" lvl="1" indent="-514350" defTabSz="914400" eaLnBrk="1" hangingPunct="1">
              <a:lnSpc>
                <a:spcPct val="120000"/>
              </a:lnSpc>
              <a:spcBef>
                <a:spcPts val="1000"/>
              </a:spcBef>
              <a:buFont typeface="Wingdings" pitchFamily="2" charset="2"/>
              <a:buChar char="ü"/>
            </a:pPr>
            <a:r>
              <a:rPr lang="en-US" altLang="zh-TW" sz="2600" dirty="0" err="1"/>
              <a:t>Rhizobial</a:t>
            </a:r>
            <a:r>
              <a:rPr lang="en-US" altLang="zh-TW" sz="2600" dirty="0"/>
              <a:t> symbiosis</a:t>
            </a:r>
          </a:p>
          <a:p>
            <a:pPr marL="514350" marR="0" lvl="0" indent="-514350" algn="l" defTabSz="914400" rtl="0" eaLnBrk="1" fontAlgn="base" latinLnBrk="0" hangingPunct="1">
              <a:lnSpc>
                <a:spcPct val="120000"/>
              </a:lnSpc>
              <a:spcBef>
                <a:spcPts val="1000"/>
              </a:spcBef>
              <a:spcAft>
                <a:spcPct val="0"/>
              </a:spcAft>
              <a:buSzTx/>
              <a:buFont typeface="+mj-lt"/>
              <a:buAutoNum type="arabicPeriod"/>
              <a:tabLst/>
              <a:defRPr/>
            </a:pPr>
            <a:r>
              <a:rPr lang="en-US" altLang="zh-TW" sz="2600" b="1" dirty="0" err="1"/>
              <a:t>Actinomycetes</a:t>
            </a:r>
            <a:r>
              <a:rPr lang="en-US" altLang="zh-TW" sz="2600" b="1" dirty="0"/>
              <a:t> – </a:t>
            </a:r>
            <a:r>
              <a:rPr lang="en-US" altLang="zh-TW" sz="2600" b="1" dirty="0" err="1"/>
              <a:t>Nonleguminous</a:t>
            </a:r>
            <a:r>
              <a:rPr lang="en-US" altLang="zh-TW" sz="2600" b="1" dirty="0"/>
              <a:t> plants</a:t>
            </a:r>
          </a:p>
          <a:p>
            <a:pPr marL="971550" lvl="1" indent="-514350" defTabSz="914400" eaLnBrk="1" hangingPunct="1">
              <a:lnSpc>
                <a:spcPct val="120000"/>
              </a:lnSpc>
              <a:spcBef>
                <a:spcPts val="1000"/>
              </a:spcBef>
              <a:buFont typeface="Wingdings" pitchFamily="2" charset="2"/>
              <a:buChar char="ü"/>
            </a:pPr>
            <a:r>
              <a:rPr lang="en-US" altLang="zh-TW" sz="2600" dirty="0"/>
              <a:t>Filamentous bacteria</a:t>
            </a:r>
          </a:p>
          <a:p>
            <a:pPr marL="971550" lvl="1" indent="-514350" defTabSz="914400" eaLnBrk="1" hangingPunct="1">
              <a:lnSpc>
                <a:spcPct val="120000"/>
              </a:lnSpc>
              <a:spcBef>
                <a:spcPts val="1000"/>
              </a:spcBef>
              <a:buFont typeface="Wingdings" pitchFamily="2" charset="2"/>
              <a:buChar char="ü"/>
            </a:pPr>
            <a:r>
              <a:rPr lang="en-US" altLang="zh-TW" sz="2600" dirty="0"/>
              <a:t>Live freely in soil, but fix nitrogen in symbiotic association with host.</a:t>
            </a:r>
          </a:p>
          <a:p>
            <a:pPr marL="971550" lvl="1" indent="-514350" defTabSz="914400" eaLnBrk="1" hangingPunct="1">
              <a:lnSpc>
                <a:spcPct val="120000"/>
              </a:lnSpc>
              <a:spcBef>
                <a:spcPts val="1000"/>
              </a:spcBef>
              <a:buFont typeface="Wingdings" pitchFamily="2" charset="2"/>
              <a:buChar char="ü"/>
            </a:pPr>
            <a:r>
              <a:rPr lang="en-US" altLang="zh-TW" sz="2600" dirty="0" err="1"/>
              <a:t>Actinorhizal</a:t>
            </a:r>
            <a:r>
              <a:rPr lang="en-US" altLang="zh-TW" sz="2600" dirty="0"/>
              <a:t> symbiosis</a:t>
            </a:r>
          </a:p>
        </p:txBody>
      </p:sp>
    </p:spTree>
    <p:extLst>
      <p:ext uri="{BB962C8B-B14F-4D97-AF65-F5344CB8AC3E}">
        <p14:creationId xmlns:p14="http://schemas.microsoft.com/office/powerpoint/2010/main" val="340787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9" r="13031" b="89453"/>
          <a:stretch/>
        </p:blipFill>
        <p:spPr bwMode="auto">
          <a:xfrm>
            <a:off x="2445" y="0"/>
            <a:ext cx="9141555" cy="83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0" y="58272"/>
            <a:ext cx="9144000" cy="64633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Biological nitrogen fixation</a:t>
            </a:r>
            <a:endParaRPr lang="ar-EG" altLang="zh-CN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96985" y="843377"/>
            <a:ext cx="8929718" cy="350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8600" lvl="0" indent="-228600" defTabSz="914400" eaLnBrk="1" hangingPunct="1">
              <a:lnSpc>
                <a:spcPct val="150000"/>
              </a:lnSpc>
              <a:spcBef>
                <a:spcPts val="1000"/>
              </a:spcBef>
              <a:buClr>
                <a:srgbClr val="FFFF00"/>
              </a:buClr>
            </a:pPr>
            <a:r>
              <a:rPr lang="en-US" altLang="zh-TW" sz="2600" b="1" dirty="0"/>
              <a:t>Non-symbiotic N</a:t>
            </a:r>
            <a:r>
              <a:rPr lang="en-US" altLang="zh-TW" sz="2600" b="1" baseline="-25000" dirty="0"/>
              <a:t>2</a:t>
            </a:r>
            <a:r>
              <a:rPr lang="en-US" altLang="zh-TW" sz="2600" b="1" dirty="0"/>
              <a:t> fixation :</a:t>
            </a:r>
          </a:p>
          <a:p>
            <a:pPr marL="514350" lvl="0" indent="-514350" defTabSz="914400" eaLnBrk="1" hangingPunct="1">
              <a:lnSpc>
                <a:spcPct val="150000"/>
              </a:lnSpc>
              <a:spcBef>
                <a:spcPts val="1000"/>
              </a:spcBef>
              <a:buFont typeface="+mj-lt"/>
              <a:buAutoNum type="arabicPeriod"/>
            </a:pPr>
            <a:r>
              <a:rPr lang="en-US" altLang="zh-TW" sz="2600" b="1" dirty="0" err="1"/>
              <a:t>Cyanobacteria</a:t>
            </a:r>
            <a:r>
              <a:rPr lang="en-US" altLang="zh-TW" sz="2600" b="1" dirty="0"/>
              <a:t> (Blue-green algae)</a:t>
            </a:r>
          </a:p>
          <a:p>
            <a:pPr marL="514350" lvl="0" indent="-514350" defTabSz="914400" eaLnBrk="1" hangingPunct="1">
              <a:lnSpc>
                <a:spcPct val="150000"/>
              </a:lnSpc>
              <a:spcBef>
                <a:spcPts val="1000"/>
              </a:spcBef>
              <a:buFont typeface="+mj-lt"/>
              <a:buAutoNum type="arabicPeriod"/>
            </a:pPr>
            <a:r>
              <a:rPr lang="en-US" altLang="zh-TW" sz="2600" b="1" dirty="0"/>
              <a:t>Other bacteria :</a:t>
            </a:r>
          </a:p>
          <a:p>
            <a:pPr marL="971550" lvl="1" indent="-514350" defTabSz="914400" eaLnBrk="1" hangingPunct="1">
              <a:lnSpc>
                <a:spcPct val="130000"/>
              </a:lnSpc>
              <a:spcBef>
                <a:spcPts val="1000"/>
              </a:spcBef>
              <a:buFont typeface="Wingdings" pitchFamily="2" charset="2"/>
              <a:buChar char="ü"/>
            </a:pPr>
            <a:r>
              <a:rPr lang="en-US" altLang="zh-TW" sz="2600" b="1" dirty="0"/>
              <a:t>Aerobic</a:t>
            </a:r>
            <a:r>
              <a:rPr lang="en-US" altLang="zh-TW" sz="2600" dirty="0"/>
              <a:t> : </a:t>
            </a:r>
            <a:r>
              <a:rPr lang="en-US" altLang="zh-TW" sz="2600" dirty="0" err="1"/>
              <a:t>Azotobacter</a:t>
            </a:r>
            <a:r>
              <a:rPr lang="en-US" altLang="zh-TW" sz="2600" dirty="0"/>
              <a:t>, </a:t>
            </a:r>
            <a:r>
              <a:rPr lang="en-US" altLang="zh-TW" sz="2600" dirty="0" err="1"/>
              <a:t>Beijerinckia</a:t>
            </a:r>
            <a:r>
              <a:rPr lang="en-US" altLang="zh-TW" sz="2600" dirty="0"/>
              <a:t>, </a:t>
            </a:r>
            <a:r>
              <a:rPr lang="en-US" altLang="zh-TW" sz="2600" dirty="0" err="1"/>
              <a:t>Derxia</a:t>
            </a:r>
            <a:r>
              <a:rPr lang="en-US" altLang="zh-TW" sz="2600" dirty="0"/>
              <a:t>, etc.</a:t>
            </a:r>
          </a:p>
          <a:p>
            <a:pPr marL="971550" lvl="1" indent="-514350" defTabSz="914400" eaLnBrk="1" hangingPunct="1">
              <a:lnSpc>
                <a:spcPct val="130000"/>
              </a:lnSpc>
              <a:spcBef>
                <a:spcPts val="1000"/>
              </a:spcBef>
              <a:buFont typeface="Wingdings" pitchFamily="2" charset="2"/>
              <a:buChar char="ü"/>
            </a:pPr>
            <a:r>
              <a:rPr lang="en-US" altLang="zh-TW" sz="2600" b="1" dirty="0"/>
              <a:t>Facultative</a:t>
            </a:r>
            <a:r>
              <a:rPr lang="en-US" altLang="zh-TW" sz="2600" dirty="0"/>
              <a:t> : Bacillus, </a:t>
            </a:r>
            <a:r>
              <a:rPr lang="en-US" altLang="zh-TW" sz="2600" dirty="0" err="1"/>
              <a:t>Klebsiella</a:t>
            </a:r>
            <a:r>
              <a:rPr lang="en-US" altLang="zh-TW" sz="2600" dirty="0"/>
              <a:t>, etc.</a:t>
            </a:r>
          </a:p>
          <a:p>
            <a:pPr marL="971550" lvl="1" indent="-514350" defTabSz="914400" eaLnBrk="1" hangingPunct="1">
              <a:lnSpc>
                <a:spcPct val="130000"/>
              </a:lnSpc>
              <a:spcBef>
                <a:spcPts val="1000"/>
              </a:spcBef>
              <a:buFont typeface="Wingdings" pitchFamily="2" charset="2"/>
              <a:buChar char="ü"/>
            </a:pPr>
            <a:r>
              <a:rPr lang="en-US" altLang="zh-TW" sz="2600" b="1" dirty="0"/>
              <a:t>Anaerobic</a:t>
            </a:r>
            <a:r>
              <a:rPr lang="en-US" altLang="zh-TW" sz="2600" dirty="0"/>
              <a:t> : </a:t>
            </a:r>
          </a:p>
          <a:p>
            <a:pPr marL="1428750" lvl="2" indent="-514350" defTabSz="914400" eaLnBrk="1" hangingPunct="1">
              <a:lnSpc>
                <a:spcPct val="130000"/>
              </a:lnSpc>
              <a:spcBef>
                <a:spcPts val="1000"/>
              </a:spcBef>
              <a:buFont typeface="Arial" pitchFamily="34" charset="0"/>
              <a:buChar char="•"/>
            </a:pPr>
            <a:r>
              <a:rPr lang="en-US" altLang="zh-TW" sz="2600" dirty="0"/>
              <a:t>Non-photosynthetic : Clostridium, </a:t>
            </a:r>
            <a:r>
              <a:rPr lang="en-US" altLang="zh-TW" sz="2600" dirty="0" err="1"/>
              <a:t>Methanococcus</a:t>
            </a:r>
            <a:endParaRPr lang="en-US" altLang="zh-TW" sz="2600" dirty="0"/>
          </a:p>
          <a:p>
            <a:pPr marL="1428750" lvl="2" indent="-514350" defTabSz="914400" eaLnBrk="1" hangingPunct="1">
              <a:lnSpc>
                <a:spcPct val="130000"/>
              </a:lnSpc>
              <a:spcBef>
                <a:spcPts val="1000"/>
              </a:spcBef>
              <a:buFont typeface="Arial" pitchFamily="34" charset="0"/>
              <a:buChar char="•"/>
            </a:pPr>
            <a:r>
              <a:rPr lang="en-US" altLang="zh-TW" sz="2600" dirty="0"/>
              <a:t>Photosynthetic : </a:t>
            </a:r>
            <a:r>
              <a:rPr lang="en-US" altLang="zh-TW" sz="2600" dirty="0" err="1"/>
              <a:t>Rhodospirillum</a:t>
            </a:r>
            <a:r>
              <a:rPr lang="en-US" altLang="zh-TW" sz="2600" dirty="0"/>
              <a:t>, </a:t>
            </a:r>
            <a:r>
              <a:rPr lang="en-US" altLang="zh-TW" sz="2600" dirty="0" err="1"/>
              <a:t>Chromatium</a:t>
            </a:r>
            <a:endParaRPr lang="en-US" altLang="zh-TW" sz="2600" dirty="0"/>
          </a:p>
        </p:txBody>
      </p:sp>
    </p:spTree>
    <p:extLst>
      <p:ext uri="{BB962C8B-B14F-4D97-AF65-F5344CB8AC3E}">
        <p14:creationId xmlns:p14="http://schemas.microsoft.com/office/powerpoint/2010/main" val="340787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9" r="13031" b="89453"/>
          <a:stretch/>
        </p:blipFill>
        <p:spPr bwMode="auto">
          <a:xfrm>
            <a:off x="2445" y="0"/>
            <a:ext cx="9141555" cy="83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0" y="58272"/>
            <a:ext cx="9144000" cy="64633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Biological nitrogen fixation</a:t>
            </a:r>
            <a:endParaRPr lang="ar-EG" altLang="zh-CN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96985" y="843377"/>
            <a:ext cx="8929718" cy="350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50000"/>
              </a:lnSpc>
            </a:pPr>
            <a:r>
              <a:rPr lang="en-US" sz="2600" b="1" dirty="0"/>
              <a:t>Symbiotic N</a:t>
            </a:r>
            <a:r>
              <a:rPr lang="en-US" sz="2600" b="1" baseline="-25000" dirty="0"/>
              <a:t>2</a:t>
            </a:r>
            <a:r>
              <a:rPr lang="en-US" sz="2600" b="1" dirty="0"/>
              <a:t> Fixation occurs in specialized structures </a:t>
            </a:r>
          </a:p>
          <a:p>
            <a:pPr algn="ctr">
              <a:lnSpc>
                <a:spcPct val="150000"/>
              </a:lnSpc>
            </a:pPr>
            <a:endParaRPr lang="en-US" sz="1000" b="1" dirty="0"/>
          </a:p>
          <a:p>
            <a:pPr marL="514350" indent="-51435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600" dirty="0"/>
              <a:t>Symbiotic nitrogen-fixing prokaryotes live within </a:t>
            </a:r>
            <a:r>
              <a:rPr lang="en-US" sz="2600" b="1" dirty="0"/>
              <a:t>nodules</a:t>
            </a:r>
            <a:r>
              <a:rPr lang="en-US" sz="2600" dirty="0"/>
              <a:t>,</a:t>
            </a:r>
          </a:p>
          <a:p>
            <a:pPr marL="514350" indent="-51435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600" dirty="0"/>
              <a:t>	the </a:t>
            </a:r>
            <a:r>
              <a:rPr lang="en-US" sz="2600" b="1" dirty="0"/>
              <a:t>nodules </a:t>
            </a:r>
            <a:r>
              <a:rPr lang="en-US" sz="2600" dirty="0"/>
              <a:t>are</a:t>
            </a:r>
            <a:r>
              <a:rPr lang="en-US" sz="2600" b="1" dirty="0"/>
              <a:t> </a:t>
            </a:r>
            <a:r>
              <a:rPr lang="en-US" sz="2600" dirty="0"/>
              <a:t>special organs of the plant host that enclose the nitrogen-fixing bacteria.</a:t>
            </a:r>
          </a:p>
          <a:p>
            <a:pPr marL="514350" indent="-51435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600" dirty="0"/>
              <a:t>In the case of legumes and </a:t>
            </a:r>
            <a:r>
              <a:rPr lang="en-US" sz="2600" dirty="0" err="1"/>
              <a:t>actinorhizal</a:t>
            </a:r>
            <a:r>
              <a:rPr lang="en-US" sz="2600" dirty="0"/>
              <a:t> plants, the nitrogen-fixing bacteria induce the plant to form root nodules.</a:t>
            </a:r>
          </a:p>
          <a:p>
            <a:pPr marL="514350" indent="-51435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600" dirty="0"/>
              <a:t>Vascular connections between the host and microorganism provide the exchange of carbon and nitrogen.</a:t>
            </a:r>
          </a:p>
        </p:txBody>
      </p:sp>
    </p:spTree>
    <p:extLst>
      <p:ext uri="{BB962C8B-B14F-4D97-AF65-F5344CB8AC3E}">
        <p14:creationId xmlns:p14="http://schemas.microsoft.com/office/powerpoint/2010/main" val="340787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9" r="13031" b="89453"/>
          <a:stretch/>
        </p:blipFill>
        <p:spPr bwMode="auto">
          <a:xfrm>
            <a:off x="2445" y="0"/>
            <a:ext cx="9141555" cy="83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0" y="58272"/>
            <a:ext cx="9144000" cy="64633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Biological nitrogen fixation</a:t>
            </a:r>
            <a:endParaRPr lang="ar-EG" altLang="zh-CN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45007" y="811341"/>
            <a:ext cx="8929718" cy="53899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just" eaLnBrk="1" hangingPunct="1">
              <a:lnSpc>
                <a:spcPct val="135000"/>
              </a:lnSpc>
              <a:buFont typeface="Wingdings" pitchFamily="2" charset="2"/>
              <a:buChar char="Ø"/>
            </a:pPr>
            <a:r>
              <a:rPr lang="en-US" altLang="zh-CN" sz="2600" dirty="0">
                <a:latin typeface="+mn-lt"/>
                <a:ea typeface="SimSun" pitchFamily="2" charset="-122"/>
              </a:rPr>
              <a:t>Both legumes and </a:t>
            </a:r>
            <a:r>
              <a:rPr lang="en-US" altLang="zh-CN" sz="2600" dirty="0" err="1">
                <a:latin typeface="+mn-lt"/>
                <a:ea typeface="SimSun" pitchFamily="2" charset="-122"/>
              </a:rPr>
              <a:t>actinorhizal</a:t>
            </a:r>
            <a:r>
              <a:rPr lang="en-US" altLang="zh-CN" sz="2600" dirty="0">
                <a:latin typeface="+mn-lt"/>
                <a:ea typeface="SimSun" pitchFamily="2" charset="-122"/>
              </a:rPr>
              <a:t> plants regulate gas permeability in their root nodules, </a:t>
            </a:r>
          </a:p>
          <a:p>
            <a:pPr marL="514350" indent="-514350" algn="just" eaLnBrk="1" hangingPunct="1">
              <a:lnSpc>
                <a:spcPct val="135000"/>
              </a:lnSpc>
            </a:pPr>
            <a:r>
              <a:rPr lang="en-US" altLang="zh-CN" sz="2600" dirty="0">
                <a:latin typeface="+mn-lt"/>
                <a:ea typeface="SimSun" pitchFamily="2" charset="-122"/>
              </a:rPr>
              <a:t>	for maintaining a level of oxygen within the nodule that can support cellular respiration for the bacteria.</a:t>
            </a:r>
          </a:p>
          <a:p>
            <a:pPr marL="514350" indent="-514350">
              <a:lnSpc>
                <a:spcPct val="135000"/>
              </a:lnSpc>
              <a:buFont typeface="Wingdings" pitchFamily="2" charset="2"/>
              <a:buChar char="Ø"/>
            </a:pPr>
            <a:r>
              <a:rPr lang="en-US" altLang="zh-CN" sz="2600" b="1" dirty="0">
                <a:latin typeface="+mn-lt"/>
                <a:ea typeface="SimSun" pitchFamily="2" charset="-122"/>
              </a:rPr>
              <a:t>The nodules ;</a:t>
            </a:r>
          </a:p>
          <a:p>
            <a:pPr marL="971550" lvl="1" indent="-514350">
              <a:lnSpc>
                <a:spcPct val="135000"/>
              </a:lnSpc>
              <a:buFont typeface="Wingdings" pitchFamily="2" charset="2"/>
              <a:buChar char="Ø"/>
            </a:pPr>
            <a:r>
              <a:rPr lang="en-US" altLang="zh-CN" sz="2500" dirty="0">
                <a:latin typeface="+mn-lt"/>
                <a:ea typeface="SimSun" pitchFamily="2" charset="-122"/>
              </a:rPr>
              <a:t>Contain an oxygen binding </a:t>
            </a:r>
            <a:r>
              <a:rPr lang="en-US" altLang="zh-CN" sz="2500" dirty="0" err="1">
                <a:latin typeface="+mn-lt"/>
                <a:ea typeface="SimSun" pitchFamily="2" charset="-122"/>
              </a:rPr>
              <a:t>heme</a:t>
            </a:r>
            <a:r>
              <a:rPr lang="en-US" altLang="zh-CN" sz="2500" dirty="0">
                <a:latin typeface="+mn-lt"/>
                <a:ea typeface="SimSun" pitchFamily="2" charset="-122"/>
              </a:rPr>
              <a:t> protein (</a:t>
            </a:r>
            <a:r>
              <a:rPr lang="en-US" altLang="zh-CN" sz="2500" i="1" dirty="0" err="1">
                <a:latin typeface="+mn-lt"/>
                <a:ea typeface="SimSun" pitchFamily="2" charset="-122"/>
              </a:rPr>
              <a:t>leghemoglobin</a:t>
            </a:r>
            <a:r>
              <a:rPr lang="en-US" altLang="zh-CN" sz="2500" dirty="0">
                <a:latin typeface="+mn-lt"/>
                <a:ea typeface="SimSun" pitchFamily="2" charset="-122"/>
              </a:rPr>
              <a:t>)</a:t>
            </a:r>
          </a:p>
          <a:p>
            <a:pPr marL="971550" lvl="1" indent="-514350" algn="just">
              <a:lnSpc>
                <a:spcPct val="135000"/>
              </a:lnSpc>
              <a:buFont typeface="Wingdings" pitchFamily="2" charset="2"/>
              <a:buChar char="Ø"/>
            </a:pPr>
            <a:r>
              <a:rPr lang="en-US" altLang="zh-CN" sz="2500" dirty="0" err="1">
                <a:latin typeface="+mn-lt"/>
                <a:ea typeface="SimSun" pitchFamily="2" charset="-122"/>
              </a:rPr>
              <a:t>Leghemoglobin</a:t>
            </a:r>
            <a:r>
              <a:rPr lang="en-US" altLang="zh-CN" sz="2500" dirty="0">
                <a:latin typeface="+mn-lt"/>
                <a:ea typeface="SimSun" pitchFamily="2" charset="-122"/>
              </a:rPr>
              <a:t> produces a pink color and helps transport oxygen to the respiring symbiotic bacteria cells in a manner analogous to hemoglobin transporting oxygen to respiring tissues in animals.</a:t>
            </a:r>
          </a:p>
        </p:txBody>
      </p:sp>
    </p:spTree>
    <p:extLst>
      <p:ext uri="{BB962C8B-B14F-4D97-AF65-F5344CB8AC3E}">
        <p14:creationId xmlns:p14="http://schemas.microsoft.com/office/powerpoint/2010/main" val="340787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9" r="13031" b="89453"/>
          <a:stretch/>
        </p:blipFill>
        <p:spPr bwMode="auto">
          <a:xfrm>
            <a:off x="2445" y="0"/>
            <a:ext cx="9141555" cy="83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0" y="58272"/>
            <a:ext cx="9144000" cy="64633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Biological nitrogen fixation</a:t>
            </a:r>
            <a:endParaRPr lang="ar-EG" altLang="zh-CN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45007" y="811341"/>
            <a:ext cx="8929718" cy="47715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just" eaLnBrk="1" hangingPunct="1">
              <a:lnSpc>
                <a:spcPct val="170000"/>
              </a:lnSpc>
              <a:buFont typeface="Wingdings" pitchFamily="2" charset="2"/>
              <a:buChar char="ü"/>
            </a:pPr>
            <a:r>
              <a:rPr lang="en-US" altLang="zh-CN" sz="2600" dirty="0">
                <a:latin typeface="+mn-lt"/>
                <a:ea typeface="SimSun" pitchFamily="2" charset="-122"/>
              </a:rPr>
              <a:t>Grasses can also develop symbiotic relationships with nitrogen-fixing organisms, but these associations do not lead to the formation of root nodules</a:t>
            </a:r>
          </a:p>
          <a:p>
            <a:pPr marL="971550" lvl="1" indent="-514350" algn="just" eaLnBrk="1" hangingPunct="1">
              <a:lnSpc>
                <a:spcPct val="170000"/>
              </a:lnSpc>
              <a:buFont typeface="Wingdings" pitchFamily="2" charset="2"/>
              <a:buChar char="§"/>
            </a:pPr>
            <a:r>
              <a:rPr lang="en-US" altLang="zh-CN" sz="2600" dirty="0">
                <a:latin typeface="+mn-lt"/>
                <a:ea typeface="SimSun" pitchFamily="2" charset="-122"/>
              </a:rPr>
              <a:t>Nitrogen-fixing bacteria seem to colonize plant tissues or anchor to the root surface, mainly around the elongation zone and the root hairs.</a:t>
            </a:r>
          </a:p>
          <a:p>
            <a:pPr marL="971550" lvl="1" indent="-514350" algn="just" eaLnBrk="1" hangingPunct="1">
              <a:lnSpc>
                <a:spcPct val="170000"/>
              </a:lnSpc>
              <a:buFont typeface="Wingdings" pitchFamily="2" charset="2"/>
              <a:buChar char="§"/>
            </a:pPr>
            <a:r>
              <a:rPr lang="en-US" altLang="zh-CN" sz="2600" dirty="0">
                <a:latin typeface="+mn-lt"/>
                <a:ea typeface="SimSun" pitchFamily="2" charset="-122"/>
              </a:rPr>
              <a:t>Known as </a:t>
            </a:r>
            <a:r>
              <a:rPr lang="en-US" altLang="zh-CN" sz="2600" b="1" i="1" dirty="0" err="1">
                <a:latin typeface="+mn-lt"/>
                <a:ea typeface="SimSun" pitchFamily="2" charset="-122"/>
              </a:rPr>
              <a:t>actinorhizal</a:t>
            </a:r>
            <a:r>
              <a:rPr lang="en-US" altLang="zh-CN" sz="2600" b="1" dirty="0">
                <a:latin typeface="+mn-lt"/>
                <a:ea typeface="SimSun" pitchFamily="2" charset="-122"/>
              </a:rPr>
              <a:t> plants.</a:t>
            </a:r>
          </a:p>
        </p:txBody>
      </p:sp>
    </p:spTree>
    <p:extLst>
      <p:ext uri="{BB962C8B-B14F-4D97-AF65-F5344CB8AC3E}">
        <p14:creationId xmlns:p14="http://schemas.microsoft.com/office/powerpoint/2010/main" val="340787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9" r="13031" b="89453"/>
          <a:stretch/>
        </p:blipFill>
        <p:spPr bwMode="auto">
          <a:xfrm>
            <a:off x="2445" y="0"/>
            <a:ext cx="9141555" cy="83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0" y="58272"/>
            <a:ext cx="9144000" cy="64633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Biological nitrogen fixation</a:t>
            </a:r>
            <a:endParaRPr lang="ar-EG" altLang="zh-CN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" name="Picture 2" descr="f12-08"/>
          <p:cNvPicPr>
            <a:picLocks noChangeAspect="1" noChangeArrowheads="1"/>
          </p:cNvPicPr>
          <p:nvPr/>
        </p:nvPicPr>
        <p:blipFill>
          <a:blip r:embed="rId3">
            <a:lum contrast="40000"/>
          </a:blip>
          <a:srcRect b="6075"/>
          <a:stretch>
            <a:fillRect/>
          </a:stretch>
        </p:blipFill>
        <p:spPr bwMode="auto">
          <a:xfrm>
            <a:off x="642910" y="1714487"/>
            <a:ext cx="3786214" cy="41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785794"/>
            <a:ext cx="9144000" cy="757237"/>
          </a:xfrm>
          <a:noFill/>
        </p:spPr>
        <p:txBody>
          <a:bodyPr/>
          <a:lstStyle/>
          <a:p>
            <a:pPr algn="ctr" eaLnBrk="1" hangingPunct="1"/>
            <a:r>
              <a:rPr lang="en-US" altLang="zh-TW" sz="2600" b="1" dirty="0">
                <a:latin typeface="Calibri" panose="020F0502020204030204" pitchFamily="34" charset="0"/>
                <a:ea typeface="+mn-ea"/>
                <a:cs typeface="+mn-cs"/>
              </a:rPr>
              <a:t>Root nodules on soybean</a:t>
            </a: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>
            <a:lum contrast="40000"/>
          </a:blip>
          <a:srcRect/>
          <a:stretch>
            <a:fillRect/>
          </a:stretch>
        </p:blipFill>
        <p:spPr bwMode="auto">
          <a:xfrm>
            <a:off x="5042193" y="1714488"/>
            <a:ext cx="3429024" cy="41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0787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9" r="13031" b="89453"/>
          <a:stretch/>
        </p:blipFill>
        <p:spPr bwMode="auto">
          <a:xfrm>
            <a:off x="2445" y="0"/>
            <a:ext cx="9141555" cy="83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0" y="58272"/>
            <a:ext cx="9144000" cy="64633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Biological nitrogen fixation</a:t>
            </a:r>
            <a:endParaRPr lang="ar-EG" altLang="zh-CN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96985" y="843377"/>
            <a:ext cx="8929718" cy="350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50000"/>
              </a:lnSpc>
            </a:pPr>
            <a:r>
              <a:rPr lang="en-US" altLang="zh-TW" sz="2600" b="1" dirty="0">
                <a:latin typeface="+mn-lt"/>
              </a:rPr>
              <a:t>Symbiosis</a:t>
            </a:r>
          </a:p>
          <a:p>
            <a:pPr marL="514350" indent="-5143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zh-TW" sz="2600" dirty="0"/>
              <a:t>The symbiosis between legumes and the </a:t>
            </a:r>
            <a:r>
              <a:rPr lang="en-US" altLang="zh-TW" sz="2600" dirty="0" err="1"/>
              <a:t>rhizobia</a:t>
            </a:r>
            <a:r>
              <a:rPr lang="en-US" altLang="zh-TW" sz="2600" dirty="0"/>
              <a:t> is not obligatory. </a:t>
            </a:r>
          </a:p>
          <a:p>
            <a:pPr marL="514350" lvl="1" indent="-5143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zh-CN" sz="2600" dirty="0"/>
              <a:t>Legumes seedlings germinate without any association to the </a:t>
            </a:r>
            <a:r>
              <a:rPr lang="en-US" altLang="zh-CN" sz="2600" dirty="0" err="1"/>
              <a:t>rhizobia</a:t>
            </a:r>
            <a:r>
              <a:rPr lang="en-US" altLang="zh-CN" sz="2600" dirty="0"/>
              <a:t>, </a:t>
            </a:r>
          </a:p>
          <a:p>
            <a:pPr marL="514350" lvl="1" indent="-5143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zh-TW" sz="2600" dirty="0" err="1"/>
              <a:t>Rhizobia</a:t>
            </a:r>
            <a:r>
              <a:rPr lang="en-US" altLang="zh-TW" sz="2600" dirty="0"/>
              <a:t> also occur as free-living organisms in the soil.</a:t>
            </a:r>
          </a:p>
          <a:p>
            <a:pPr marL="514350" lvl="1" indent="-5143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zh-CN" sz="2600" dirty="0"/>
              <a:t>Under nitrogen limiting conditions, the plant and bacteria seek each other out by an elaborate exchange of signals.</a:t>
            </a:r>
          </a:p>
        </p:txBody>
      </p:sp>
    </p:spTree>
    <p:extLst>
      <p:ext uri="{BB962C8B-B14F-4D97-AF65-F5344CB8AC3E}">
        <p14:creationId xmlns:p14="http://schemas.microsoft.com/office/powerpoint/2010/main" val="340787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9" r="13031" b="89453"/>
          <a:stretch/>
        </p:blipFill>
        <p:spPr bwMode="auto">
          <a:xfrm>
            <a:off x="2445" y="0"/>
            <a:ext cx="9141555" cy="83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0" y="58272"/>
            <a:ext cx="9144000" cy="64633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Biological nitrogen fixation</a:t>
            </a:r>
            <a:endParaRPr lang="ar-EG" altLang="zh-CN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96985" y="843377"/>
            <a:ext cx="8929718" cy="350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14350" indent="-514350" algn="just">
              <a:lnSpc>
                <a:spcPct val="135000"/>
              </a:lnSpc>
              <a:buFont typeface="Wingdings" pitchFamily="2" charset="2"/>
              <a:buChar char="Ø"/>
            </a:pPr>
            <a:r>
              <a:rPr lang="en-US" altLang="zh-CN" sz="2600" dirty="0"/>
              <a:t>Plant genes specific to nodules are called </a:t>
            </a:r>
            <a:r>
              <a:rPr lang="en-US" altLang="zh-CN" sz="2600" b="1" i="1" dirty="0" err="1"/>
              <a:t>nodulin</a:t>
            </a:r>
            <a:r>
              <a:rPr lang="en-US" altLang="zh-CN" sz="2600" dirty="0"/>
              <a:t> (</a:t>
            </a:r>
            <a:r>
              <a:rPr lang="en-US" altLang="zh-CN" sz="2600" b="1" i="1" dirty="0"/>
              <a:t>nod</a:t>
            </a:r>
            <a:r>
              <a:rPr lang="en-US" altLang="zh-CN" sz="2600" dirty="0"/>
              <a:t>) genes.</a:t>
            </a:r>
          </a:p>
          <a:p>
            <a:pPr marL="514350" indent="-514350" algn="just">
              <a:lnSpc>
                <a:spcPct val="135000"/>
              </a:lnSpc>
              <a:buFont typeface="Wingdings" pitchFamily="2" charset="2"/>
              <a:buChar char="Ø"/>
            </a:pPr>
            <a:r>
              <a:rPr lang="en-US" altLang="zh-CN" sz="2600" dirty="0" err="1"/>
              <a:t>Rhizobial</a:t>
            </a:r>
            <a:r>
              <a:rPr lang="en-US" altLang="zh-CN" sz="2600" dirty="0"/>
              <a:t> genes that participate in nodule formation are called </a:t>
            </a:r>
            <a:r>
              <a:rPr lang="en-US" altLang="zh-CN" sz="2600" b="1" i="1" dirty="0"/>
              <a:t>nodulation</a:t>
            </a:r>
            <a:r>
              <a:rPr lang="en-US" altLang="zh-CN" sz="2600" dirty="0"/>
              <a:t> (</a:t>
            </a:r>
            <a:r>
              <a:rPr lang="en-US" altLang="zh-CN" sz="2600" b="1" i="1" dirty="0"/>
              <a:t>nod</a:t>
            </a:r>
            <a:r>
              <a:rPr lang="en-US" altLang="zh-CN" sz="2600" dirty="0"/>
              <a:t>) genes</a:t>
            </a:r>
          </a:p>
          <a:p>
            <a:pPr marL="514350" indent="-514350" algn="just">
              <a:lnSpc>
                <a:spcPct val="135000"/>
              </a:lnSpc>
              <a:buFont typeface="Wingdings" pitchFamily="2" charset="2"/>
              <a:buChar char="Ø"/>
            </a:pPr>
            <a:r>
              <a:rPr lang="en-US" altLang="zh-CN" sz="2600" dirty="0"/>
              <a:t>The nod genes are classified as :</a:t>
            </a:r>
          </a:p>
          <a:p>
            <a:pPr marL="514350" indent="-514350" algn="just">
              <a:lnSpc>
                <a:spcPct val="135000"/>
              </a:lnSpc>
              <a:buFont typeface="+mj-lt"/>
              <a:buAutoNum type="arabicPeriod"/>
            </a:pPr>
            <a:r>
              <a:rPr lang="en-US" altLang="zh-CN" sz="2600" b="1" dirty="0">
                <a:latin typeface="+mn-lt"/>
                <a:ea typeface="SimSun" pitchFamily="2" charset="-122"/>
              </a:rPr>
              <a:t>Common </a:t>
            </a:r>
            <a:r>
              <a:rPr lang="en-US" altLang="zh-CN" sz="2600" b="1" i="1" dirty="0">
                <a:latin typeface="+mn-lt"/>
                <a:ea typeface="SimSun" pitchFamily="2" charset="-122"/>
              </a:rPr>
              <a:t>nod</a:t>
            </a:r>
            <a:r>
              <a:rPr lang="en-US" altLang="zh-CN" sz="2600" b="1" dirty="0">
                <a:latin typeface="+mn-lt"/>
                <a:ea typeface="SimSun" pitchFamily="2" charset="-122"/>
              </a:rPr>
              <a:t> genes :</a:t>
            </a:r>
          </a:p>
          <a:p>
            <a:pPr lvl="1" eaLnBrk="1" hangingPunct="1">
              <a:lnSpc>
                <a:spcPct val="135000"/>
              </a:lnSpc>
            </a:pPr>
            <a:r>
              <a:rPr lang="en-US" altLang="zh-CN" sz="2600" b="1" i="1" dirty="0" err="1">
                <a:solidFill>
                  <a:srgbClr val="FF0000"/>
                </a:solidFill>
                <a:latin typeface="+mn-lt"/>
                <a:ea typeface="SimSun" pitchFamily="2" charset="-122"/>
              </a:rPr>
              <a:t>nod</a:t>
            </a:r>
            <a:r>
              <a:rPr lang="en-US" altLang="zh-CN" sz="2600" b="1" dirty="0" err="1">
                <a:solidFill>
                  <a:srgbClr val="FF0000"/>
                </a:solidFill>
                <a:latin typeface="+mn-lt"/>
                <a:ea typeface="SimSun" pitchFamily="2" charset="-122"/>
              </a:rPr>
              <a:t>A</a:t>
            </a:r>
            <a:r>
              <a:rPr lang="en-US" altLang="zh-CN" sz="2600" b="1" dirty="0">
                <a:solidFill>
                  <a:srgbClr val="FF0000"/>
                </a:solidFill>
                <a:latin typeface="+mn-lt"/>
                <a:ea typeface="SimSun" pitchFamily="2" charset="-122"/>
              </a:rPr>
              <a:t>, </a:t>
            </a:r>
            <a:r>
              <a:rPr lang="en-US" altLang="zh-CN" sz="2600" b="1" i="1" dirty="0" err="1">
                <a:solidFill>
                  <a:srgbClr val="FF0000"/>
                </a:solidFill>
                <a:latin typeface="+mn-lt"/>
                <a:ea typeface="SimSun" pitchFamily="2" charset="-122"/>
              </a:rPr>
              <a:t>nod</a:t>
            </a:r>
            <a:r>
              <a:rPr lang="en-US" altLang="zh-CN" sz="2600" b="1" dirty="0" err="1">
                <a:solidFill>
                  <a:srgbClr val="FF0000"/>
                </a:solidFill>
                <a:latin typeface="+mn-lt"/>
                <a:ea typeface="SimSun" pitchFamily="2" charset="-122"/>
              </a:rPr>
              <a:t>B</a:t>
            </a:r>
            <a:r>
              <a:rPr lang="en-US" altLang="zh-CN" sz="2600" b="1" dirty="0">
                <a:solidFill>
                  <a:srgbClr val="FF0000"/>
                </a:solidFill>
                <a:latin typeface="+mn-lt"/>
                <a:ea typeface="SimSun" pitchFamily="2" charset="-122"/>
              </a:rPr>
              <a:t>, and </a:t>
            </a:r>
            <a:r>
              <a:rPr lang="en-US" altLang="zh-CN" sz="2600" b="1" i="1" dirty="0" err="1">
                <a:solidFill>
                  <a:srgbClr val="FF0000"/>
                </a:solidFill>
                <a:latin typeface="+mn-lt"/>
                <a:ea typeface="SimSun" pitchFamily="2" charset="-122"/>
              </a:rPr>
              <a:t>nod</a:t>
            </a:r>
            <a:r>
              <a:rPr lang="en-US" altLang="zh-CN" sz="2600" b="1" dirty="0" err="1">
                <a:solidFill>
                  <a:srgbClr val="FF0000"/>
                </a:solidFill>
                <a:latin typeface="+mn-lt"/>
                <a:ea typeface="SimSun" pitchFamily="2" charset="-122"/>
              </a:rPr>
              <a:t>C</a:t>
            </a:r>
            <a:r>
              <a:rPr lang="en-US" altLang="zh-CN" sz="2600" b="1" dirty="0">
                <a:solidFill>
                  <a:srgbClr val="FF0000"/>
                </a:solidFill>
                <a:latin typeface="+mn-lt"/>
                <a:ea typeface="SimSun" pitchFamily="2" charset="-122"/>
              </a:rPr>
              <a:t> , </a:t>
            </a:r>
            <a:r>
              <a:rPr lang="en-US" altLang="zh-CN" sz="2600" dirty="0">
                <a:latin typeface="+mn-lt"/>
                <a:ea typeface="SimSun" pitchFamily="2" charset="-122"/>
              </a:rPr>
              <a:t>found in all </a:t>
            </a:r>
            <a:r>
              <a:rPr lang="en-US" altLang="zh-CN" sz="2600" dirty="0" err="1">
                <a:latin typeface="+mn-lt"/>
                <a:ea typeface="SimSun" pitchFamily="2" charset="-122"/>
              </a:rPr>
              <a:t>rhizobial</a:t>
            </a:r>
            <a:r>
              <a:rPr lang="en-US" altLang="zh-CN" sz="2600" dirty="0">
                <a:latin typeface="+mn-lt"/>
                <a:ea typeface="SimSun" pitchFamily="2" charset="-122"/>
              </a:rPr>
              <a:t> strains</a:t>
            </a:r>
          </a:p>
          <a:p>
            <a:pPr marL="514350" indent="-514350" eaLnBrk="1" hangingPunct="1">
              <a:lnSpc>
                <a:spcPct val="135000"/>
              </a:lnSpc>
              <a:buFont typeface="+mj-lt"/>
              <a:buAutoNum type="arabicPeriod"/>
            </a:pPr>
            <a:r>
              <a:rPr lang="en-US" altLang="zh-CN" sz="2600" b="1" dirty="0">
                <a:latin typeface="+mn-lt"/>
                <a:ea typeface="SimSun" pitchFamily="2" charset="-122"/>
              </a:rPr>
              <a:t>Host specific non genes :</a:t>
            </a:r>
          </a:p>
          <a:p>
            <a:pPr lvl="1" eaLnBrk="1" hangingPunct="1">
              <a:lnSpc>
                <a:spcPct val="135000"/>
              </a:lnSpc>
            </a:pPr>
            <a:r>
              <a:rPr lang="en-US" altLang="zh-CN" sz="2600" b="1" i="1" dirty="0" err="1">
                <a:solidFill>
                  <a:srgbClr val="FF0000"/>
                </a:solidFill>
                <a:latin typeface="+mn-lt"/>
                <a:ea typeface="SimSun" pitchFamily="2" charset="-122"/>
              </a:rPr>
              <a:t>nod</a:t>
            </a:r>
            <a:r>
              <a:rPr lang="en-US" altLang="zh-CN" sz="2600" b="1" dirty="0" err="1">
                <a:solidFill>
                  <a:srgbClr val="FF0000"/>
                </a:solidFill>
                <a:latin typeface="+mn-lt"/>
                <a:ea typeface="SimSun" pitchFamily="2" charset="-122"/>
              </a:rPr>
              <a:t>P</a:t>
            </a:r>
            <a:r>
              <a:rPr lang="en-US" altLang="zh-CN" sz="2600" b="1" dirty="0">
                <a:solidFill>
                  <a:srgbClr val="FF0000"/>
                </a:solidFill>
                <a:latin typeface="+mn-lt"/>
                <a:ea typeface="SimSun" pitchFamily="2" charset="-122"/>
              </a:rPr>
              <a:t>, </a:t>
            </a:r>
            <a:r>
              <a:rPr lang="en-US" altLang="zh-CN" sz="2600" b="1" i="1" dirty="0" err="1">
                <a:solidFill>
                  <a:srgbClr val="FF0000"/>
                </a:solidFill>
                <a:latin typeface="+mn-lt"/>
                <a:ea typeface="SimSun" pitchFamily="2" charset="-122"/>
              </a:rPr>
              <a:t>nod</a:t>
            </a:r>
            <a:r>
              <a:rPr lang="en-US" altLang="zh-CN" sz="2600" b="1" dirty="0" err="1">
                <a:solidFill>
                  <a:srgbClr val="FF0000"/>
                </a:solidFill>
                <a:latin typeface="+mn-lt"/>
                <a:ea typeface="SimSun" pitchFamily="2" charset="-122"/>
              </a:rPr>
              <a:t>Q</a:t>
            </a:r>
            <a:r>
              <a:rPr lang="en-US" altLang="zh-CN" sz="2600" b="1" dirty="0">
                <a:solidFill>
                  <a:srgbClr val="FF0000"/>
                </a:solidFill>
                <a:latin typeface="+mn-lt"/>
                <a:ea typeface="SimSun" pitchFamily="2" charset="-122"/>
              </a:rPr>
              <a:t>, </a:t>
            </a:r>
            <a:r>
              <a:rPr lang="en-US" altLang="zh-CN" sz="2600" b="1" i="1" dirty="0" err="1">
                <a:solidFill>
                  <a:srgbClr val="FF0000"/>
                </a:solidFill>
                <a:latin typeface="+mn-lt"/>
                <a:ea typeface="SimSun" pitchFamily="2" charset="-122"/>
              </a:rPr>
              <a:t>nod</a:t>
            </a:r>
            <a:r>
              <a:rPr lang="en-US" altLang="zh-CN" sz="2600" b="1" dirty="0" err="1">
                <a:solidFill>
                  <a:srgbClr val="FF0000"/>
                </a:solidFill>
                <a:latin typeface="+mn-lt"/>
                <a:ea typeface="SimSun" pitchFamily="2" charset="-122"/>
              </a:rPr>
              <a:t>H</a:t>
            </a:r>
            <a:r>
              <a:rPr lang="en-US" altLang="zh-CN" sz="2600" b="1" dirty="0">
                <a:solidFill>
                  <a:srgbClr val="FF0000"/>
                </a:solidFill>
                <a:latin typeface="+mn-lt"/>
                <a:ea typeface="SimSun" pitchFamily="2" charset="-122"/>
              </a:rPr>
              <a:t>, </a:t>
            </a:r>
            <a:r>
              <a:rPr lang="en-US" altLang="zh-CN" sz="2600" b="1" i="1" dirty="0" err="1">
                <a:solidFill>
                  <a:srgbClr val="FF0000"/>
                </a:solidFill>
                <a:latin typeface="+mn-lt"/>
                <a:ea typeface="SimSun" pitchFamily="2" charset="-122"/>
              </a:rPr>
              <a:t>nod</a:t>
            </a:r>
            <a:r>
              <a:rPr lang="en-US" altLang="zh-CN" sz="2600" b="1" dirty="0" err="1">
                <a:solidFill>
                  <a:srgbClr val="FF0000"/>
                </a:solidFill>
                <a:latin typeface="+mn-lt"/>
                <a:ea typeface="SimSun" pitchFamily="2" charset="-122"/>
              </a:rPr>
              <a:t>E</a:t>
            </a:r>
            <a:r>
              <a:rPr lang="en-US" altLang="zh-CN" sz="2600" b="1" dirty="0">
                <a:solidFill>
                  <a:srgbClr val="FF0000"/>
                </a:solidFill>
                <a:latin typeface="+mn-lt"/>
                <a:ea typeface="SimSun" pitchFamily="2" charset="-122"/>
              </a:rPr>
              <a:t>, and </a:t>
            </a:r>
            <a:r>
              <a:rPr lang="en-US" altLang="zh-CN" sz="2600" b="1" i="1" dirty="0" err="1">
                <a:solidFill>
                  <a:srgbClr val="FF0000"/>
                </a:solidFill>
                <a:latin typeface="+mn-lt"/>
                <a:ea typeface="SimSun" pitchFamily="2" charset="-122"/>
              </a:rPr>
              <a:t>nod</a:t>
            </a:r>
            <a:r>
              <a:rPr lang="en-US" altLang="zh-CN" sz="2600" b="1" dirty="0" err="1">
                <a:solidFill>
                  <a:srgbClr val="FF0000"/>
                </a:solidFill>
                <a:latin typeface="+mn-lt"/>
                <a:ea typeface="SimSun" pitchFamily="2" charset="-122"/>
              </a:rPr>
              <a:t>F</a:t>
            </a:r>
            <a:r>
              <a:rPr lang="en-US" altLang="zh-CN" sz="2600" b="1" dirty="0">
                <a:solidFill>
                  <a:srgbClr val="FF0000"/>
                </a:solidFill>
                <a:latin typeface="+mn-lt"/>
                <a:ea typeface="SimSun" pitchFamily="2" charset="-122"/>
              </a:rPr>
              <a:t> , </a:t>
            </a:r>
            <a:r>
              <a:rPr lang="en-US" altLang="zh-CN" sz="2600" dirty="0">
                <a:latin typeface="+mn-lt"/>
                <a:ea typeface="SimSun" pitchFamily="2" charset="-122"/>
              </a:rPr>
              <a:t>differ among </a:t>
            </a:r>
            <a:r>
              <a:rPr lang="en-US" altLang="zh-CN" sz="2600" dirty="0" err="1">
                <a:latin typeface="+mn-lt"/>
                <a:ea typeface="SimSun" pitchFamily="2" charset="-122"/>
              </a:rPr>
              <a:t>rhizobial</a:t>
            </a:r>
            <a:r>
              <a:rPr lang="en-US" altLang="zh-CN" sz="2600" dirty="0">
                <a:latin typeface="+mn-lt"/>
                <a:ea typeface="SimSun" pitchFamily="2" charset="-122"/>
              </a:rPr>
              <a:t> species and determine the host range.</a:t>
            </a:r>
            <a:endParaRPr lang="en-US" altLang="zh-CN" sz="2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0787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9" r="13031" b="89453"/>
          <a:stretch/>
        </p:blipFill>
        <p:spPr bwMode="auto">
          <a:xfrm>
            <a:off x="2445" y="0"/>
            <a:ext cx="9141555" cy="83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0" y="58272"/>
            <a:ext cx="9144000" cy="64633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Biological nitrogen fixation</a:t>
            </a:r>
            <a:endParaRPr lang="ar-EG" altLang="zh-CN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96985" y="843377"/>
            <a:ext cx="8929718" cy="350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14350" indent="-514350" algn="ctr">
              <a:lnSpc>
                <a:spcPct val="135000"/>
              </a:lnSpc>
            </a:pPr>
            <a:r>
              <a:rPr lang="en-US" altLang="zh-CN" sz="2600" b="1" dirty="0"/>
              <a:t>Nodule formation</a:t>
            </a:r>
          </a:p>
          <a:p>
            <a:pPr marL="514350" lvl="1" indent="-514350" algn="just">
              <a:lnSpc>
                <a:spcPct val="135000"/>
              </a:lnSpc>
              <a:buFont typeface="Wingdings" pitchFamily="2" charset="2"/>
              <a:buChar char="Ø"/>
            </a:pPr>
            <a:r>
              <a:rPr lang="en-US" altLang="zh-CN" sz="2600" dirty="0"/>
              <a:t>The first stage of the association is the migration of the bacteria through the soil towards the host plant.</a:t>
            </a:r>
          </a:p>
          <a:p>
            <a:pPr marL="514350" lvl="1" indent="-514350" algn="just">
              <a:lnSpc>
                <a:spcPct val="135000"/>
              </a:lnSpc>
              <a:buFont typeface="Wingdings" pitchFamily="2" charset="2"/>
              <a:buChar char="Ø"/>
            </a:pPr>
            <a:endParaRPr lang="en-US" altLang="zh-CN" sz="2600" dirty="0"/>
          </a:p>
          <a:p>
            <a:pPr marL="514350" lvl="1" indent="-514350" algn="just">
              <a:lnSpc>
                <a:spcPct val="135000"/>
              </a:lnSpc>
              <a:buFont typeface="Wingdings" pitchFamily="2" charset="2"/>
              <a:buChar char="Ø"/>
            </a:pPr>
            <a:r>
              <a:rPr lang="en-US" altLang="zh-CN" sz="2600" dirty="0"/>
              <a:t>During root nodule formation, two process occur simultaneously; </a:t>
            </a:r>
            <a:r>
              <a:rPr lang="en-US" altLang="zh-CN" sz="2600" b="1" dirty="0"/>
              <a:t>Infection</a:t>
            </a:r>
            <a:r>
              <a:rPr lang="en-US" altLang="zh-CN" sz="2600" dirty="0"/>
              <a:t> and </a:t>
            </a:r>
            <a:r>
              <a:rPr lang="en-US" altLang="zh-CN" sz="2600" b="1" dirty="0"/>
              <a:t>Nodule</a:t>
            </a:r>
            <a:r>
              <a:rPr lang="en-US" altLang="zh-CN" sz="2600" dirty="0"/>
              <a:t> </a:t>
            </a:r>
            <a:r>
              <a:rPr lang="en-US" altLang="zh-CN" sz="2600" b="1" dirty="0"/>
              <a:t>Organogenesis.</a:t>
            </a:r>
          </a:p>
        </p:txBody>
      </p:sp>
    </p:spTree>
    <p:extLst>
      <p:ext uri="{BB962C8B-B14F-4D97-AF65-F5344CB8AC3E}">
        <p14:creationId xmlns:p14="http://schemas.microsoft.com/office/powerpoint/2010/main" val="340787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9" r="13031" b="89453"/>
          <a:stretch/>
        </p:blipFill>
        <p:spPr bwMode="auto">
          <a:xfrm>
            <a:off x="2445" y="0"/>
            <a:ext cx="9141555" cy="83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0" y="58272"/>
            <a:ext cx="9144000" cy="64633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Biological nitrogen fixation</a:t>
            </a:r>
            <a:endParaRPr lang="ar-EG" altLang="zh-CN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96985" y="843377"/>
            <a:ext cx="8929718" cy="799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14350" indent="-514350" algn="ctr">
              <a:lnSpc>
                <a:spcPct val="135000"/>
              </a:lnSpc>
            </a:pPr>
            <a:r>
              <a:rPr lang="en-US" altLang="zh-CN" sz="2600" b="1" dirty="0"/>
              <a:t>Nodule formation</a:t>
            </a:r>
          </a:p>
        </p:txBody>
      </p:sp>
      <p:pic>
        <p:nvPicPr>
          <p:cNvPr id="5" name="Content Placeholder 4" descr="pp12111"/>
          <p:cNvPicPr preferRelativeResize="0"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lum bright="-20000" contrast="40000"/>
          </a:blip>
          <a:srcRect b="8631"/>
          <a:stretch>
            <a:fillRect/>
          </a:stretch>
        </p:blipFill>
        <p:spPr>
          <a:xfrm>
            <a:off x="83125" y="3990095"/>
            <a:ext cx="8991600" cy="2227943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-327349" y="1421746"/>
            <a:ext cx="942978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71550" lvl="2" indent="-514350" algn="just">
              <a:lnSpc>
                <a:spcPct val="135000"/>
              </a:lnSpc>
              <a:buFont typeface="+mj-lt"/>
              <a:buAutoNum type="alphaUcPeriod"/>
            </a:pPr>
            <a:r>
              <a:rPr lang="en-US" altLang="zh-CN" sz="2400" dirty="0" err="1"/>
              <a:t>Rhizobia</a:t>
            </a:r>
            <a:r>
              <a:rPr lang="en-US" altLang="zh-CN" sz="2400" dirty="0"/>
              <a:t> attach to the root hairs and release nod factors that produce a pronounced curling of the root hair cell.</a:t>
            </a:r>
          </a:p>
          <a:p>
            <a:pPr marL="971550" lvl="2" indent="-514350" algn="just">
              <a:lnSpc>
                <a:spcPct val="135000"/>
              </a:lnSpc>
              <a:buFont typeface="+mj-lt"/>
              <a:buAutoNum type="alphaUcPeriod"/>
            </a:pPr>
            <a:r>
              <a:rPr lang="en-US" altLang="zh-CN" sz="2400" dirty="0" err="1"/>
              <a:t>Rhizobia</a:t>
            </a:r>
            <a:r>
              <a:rPr lang="en-US" altLang="zh-CN" sz="2400" dirty="0"/>
              <a:t> get caught and curl, degrade the root hair cell wall allowing the bacterial cells direct access to the outer surface of the plant plasma membrane.</a:t>
            </a:r>
          </a:p>
        </p:txBody>
      </p:sp>
    </p:spTree>
    <p:extLst>
      <p:ext uri="{BB962C8B-B14F-4D97-AF65-F5344CB8AC3E}">
        <p14:creationId xmlns:p14="http://schemas.microsoft.com/office/powerpoint/2010/main" val="340787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9" r="13031" b="89453"/>
          <a:stretch/>
        </p:blipFill>
        <p:spPr bwMode="auto">
          <a:xfrm>
            <a:off x="2445" y="0"/>
            <a:ext cx="9141555" cy="83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55419" y="841513"/>
            <a:ext cx="9022642" cy="5493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600" dirty="0"/>
              <a:t>Higher plants are autotrophic organisms that can synthesize their organic molecular components from inorganic nutrients obtained from their surroundings.</a:t>
            </a:r>
          </a:p>
          <a:p>
            <a:pPr marL="514350" indent="-51435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600" dirty="0"/>
              <a:t>For many mineral nutrients, this process involves absorption from the soil by the roots and incorporation into the organic compounds that are essential for growth and development.</a:t>
            </a:r>
          </a:p>
          <a:p>
            <a:pPr marL="514350" indent="-51435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600" dirty="0"/>
              <a:t>This incorporation of mineral nutrients into organic substances such as pigments, enzyme cofactors, lipids, nucleic acids, and amino acids is termed </a:t>
            </a:r>
            <a:r>
              <a:rPr lang="en-US" sz="2600" b="1" dirty="0"/>
              <a:t>Nutrient Assimilation.</a:t>
            </a:r>
            <a:endParaRPr lang="en-US" sz="2600" dirty="0"/>
          </a:p>
        </p:txBody>
      </p:sp>
      <p:sp>
        <p:nvSpPr>
          <p:cNvPr id="7" name="Rectangle 6"/>
          <p:cNvSpPr/>
          <p:nvPr/>
        </p:nvSpPr>
        <p:spPr>
          <a:xfrm>
            <a:off x="0" y="58272"/>
            <a:ext cx="9144000" cy="64633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Introduction</a:t>
            </a:r>
            <a:endParaRPr lang="ar-EG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0787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9" r="13031" b="89453"/>
          <a:stretch/>
        </p:blipFill>
        <p:spPr bwMode="auto">
          <a:xfrm>
            <a:off x="2445" y="0"/>
            <a:ext cx="9141555" cy="83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0" y="58272"/>
            <a:ext cx="9144000" cy="64633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Biological nitrogen fixation</a:t>
            </a:r>
            <a:endParaRPr lang="ar-EG" altLang="zh-CN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96985" y="843377"/>
            <a:ext cx="8929718" cy="799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14350" indent="-514350" algn="ctr">
              <a:lnSpc>
                <a:spcPct val="135000"/>
              </a:lnSpc>
            </a:pPr>
            <a:r>
              <a:rPr lang="en-US" altLang="zh-CN" sz="2600" b="1" dirty="0"/>
              <a:t>Nodule formation</a:t>
            </a:r>
          </a:p>
        </p:txBody>
      </p:sp>
      <p:sp>
        <p:nvSpPr>
          <p:cNvPr id="7" name="Rectangle 6"/>
          <p:cNvSpPr/>
          <p:nvPr/>
        </p:nvSpPr>
        <p:spPr>
          <a:xfrm>
            <a:off x="-374072" y="1421746"/>
            <a:ext cx="9448800" cy="2454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1" indent="-457200" algn="just" eaLnBrk="1" hangingPunct="1">
              <a:lnSpc>
                <a:spcPct val="130000"/>
              </a:lnSpc>
              <a:buFont typeface="+mj-lt"/>
              <a:buAutoNum type="alphaUcPeriod" startAt="3"/>
            </a:pPr>
            <a:r>
              <a:rPr lang="en-US" altLang="zh-CN" sz="2400" dirty="0"/>
              <a:t>Golgi depositing material at the tip at the site of infection.  Local degradation of root hair cell wall also occurs.</a:t>
            </a:r>
          </a:p>
          <a:p>
            <a:pPr marL="914400" lvl="1" indent="-457200" algn="just" eaLnBrk="1" hangingPunct="1">
              <a:lnSpc>
                <a:spcPct val="130000"/>
              </a:lnSpc>
              <a:buFont typeface="+mj-lt"/>
              <a:buAutoNum type="alphaUcPeriod" startAt="3"/>
            </a:pPr>
            <a:r>
              <a:rPr lang="en-US" altLang="zh-CN" sz="2400" dirty="0"/>
              <a:t>Infection thread reaches end of the cell, and thread plasma membrane fuses with plasma membrane of root hair cell, </a:t>
            </a:r>
          </a:p>
          <a:p>
            <a:pPr marL="914400" lvl="1" indent="-457200" algn="just" eaLnBrk="1" hangingPunct="1">
              <a:lnSpc>
                <a:spcPct val="130000"/>
              </a:lnSpc>
            </a:pPr>
            <a:r>
              <a:rPr lang="en-US" altLang="zh-CN" sz="2400" dirty="0"/>
              <a:t>	bacterial cells are then released into fused plasma membranes.</a:t>
            </a:r>
          </a:p>
        </p:txBody>
      </p:sp>
      <p:pic>
        <p:nvPicPr>
          <p:cNvPr id="9" name="Picture 6" descr="pp12112"/>
          <p:cNvPicPr preferRelativeResize="0"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lum bright="-20000" contrast="40000"/>
          </a:blip>
          <a:srcRect b="8123"/>
          <a:stretch>
            <a:fillRect/>
          </a:stretch>
        </p:blipFill>
        <p:spPr>
          <a:xfrm>
            <a:off x="0" y="3857628"/>
            <a:ext cx="9144000" cy="221457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0787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9" r="13031" b="89453"/>
          <a:stretch/>
        </p:blipFill>
        <p:spPr bwMode="auto">
          <a:xfrm>
            <a:off x="2445" y="0"/>
            <a:ext cx="9141555" cy="83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0" y="58272"/>
            <a:ext cx="9144000" cy="64633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Biological nitrogen fixation</a:t>
            </a:r>
            <a:endParaRPr lang="ar-EG" altLang="zh-CN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96985" y="843377"/>
            <a:ext cx="8929718" cy="799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14350" indent="-514350" algn="ctr">
              <a:lnSpc>
                <a:spcPct val="135000"/>
              </a:lnSpc>
            </a:pPr>
            <a:r>
              <a:rPr lang="en-US" altLang="zh-CN" sz="2600" b="1" dirty="0"/>
              <a:t>Nodule formation</a:t>
            </a:r>
          </a:p>
        </p:txBody>
      </p:sp>
      <p:sp>
        <p:nvSpPr>
          <p:cNvPr id="7" name="Rectangle 6"/>
          <p:cNvSpPr/>
          <p:nvPr/>
        </p:nvSpPr>
        <p:spPr>
          <a:xfrm>
            <a:off x="-374072" y="1421746"/>
            <a:ext cx="9448800" cy="29731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1" indent="-457200" algn="just" eaLnBrk="1" hangingPunct="1">
              <a:lnSpc>
                <a:spcPct val="130000"/>
              </a:lnSpc>
              <a:buFont typeface="+mj-lt"/>
              <a:buAutoNum type="alphaUcPeriod" startAt="5"/>
            </a:pPr>
            <a:r>
              <a:rPr lang="en-US" altLang="zh-CN" sz="2400" dirty="0" err="1">
                <a:latin typeface="+mn-lt"/>
                <a:ea typeface="SimSun" pitchFamily="2" charset="-122"/>
              </a:rPr>
              <a:t>Rhizobia</a:t>
            </a:r>
            <a:r>
              <a:rPr lang="en-US" altLang="zh-CN" sz="2400" dirty="0">
                <a:latin typeface="+mn-lt"/>
                <a:ea typeface="SimSun" pitchFamily="2" charset="-122"/>
              </a:rPr>
              <a:t> are released into the apoplast and enter the middle lamella, This leads to the formation of a new infection thread, which forms an open channel with the first</a:t>
            </a:r>
          </a:p>
          <a:p>
            <a:pPr marL="914400" lvl="1" indent="-457200" algn="just" eaLnBrk="1" hangingPunct="1">
              <a:lnSpc>
                <a:spcPct val="130000"/>
              </a:lnSpc>
              <a:buFont typeface="+mj-lt"/>
              <a:buAutoNum type="alphaUcPeriod" startAt="5"/>
            </a:pPr>
            <a:r>
              <a:rPr lang="en-US" altLang="zh-CN" sz="2400" dirty="0">
                <a:latin typeface="+mn-lt"/>
                <a:ea typeface="SimSun" pitchFamily="2" charset="-122"/>
              </a:rPr>
              <a:t>Infection thread expands and branches until it reaches target cells, Vesicles composed of plant membrane enclose bacterial cells and they are released into the cytoplasm</a:t>
            </a:r>
            <a:r>
              <a:rPr lang="en-US" altLang="zh-CN" sz="2400" dirty="0">
                <a:latin typeface="+mn-lt"/>
              </a:rPr>
              <a:t>.</a:t>
            </a:r>
          </a:p>
        </p:txBody>
      </p:sp>
      <p:pic>
        <p:nvPicPr>
          <p:cNvPr id="11" name="Picture 6" descr="pp12113"/>
          <p:cNvPicPr preferRelativeResize="0"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lum bright="-20000" contrast="40000"/>
          </a:blip>
          <a:srcRect b="8333"/>
          <a:stretch>
            <a:fillRect/>
          </a:stretch>
        </p:blipFill>
        <p:spPr>
          <a:xfrm>
            <a:off x="0" y="4267200"/>
            <a:ext cx="9144000" cy="2235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0787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9" r="13031" b="89453"/>
          <a:stretch/>
        </p:blipFill>
        <p:spPr bwMode="auto">
          <a:xfrm>
            <a:off x="2445" y="0"/>
            <a:ext cx="9141555" cy="83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0" y="58272"/>
            <a:ext cx="9144000" cy="64633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Biological nitrogen fixation</a:t>
            </a:r>
            <a:endParaRPr lang="ar-EG" altLang="zh-CN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785794"/>
            <a:ext cx="9144000" cy="757237"/>
          </a:xfrm>
          <a:noFill/>
        </p:spPr>
        <p:txBody>
          <a:bodyPr/>
          <a:lstStyle/>
          <a:p>
            <a:pPr algn="ctr" eaLnBrk="1" hangingPunct="1"/>
            <a:r>
              <a:rPr lang="en-US" altLang="zh-TW" sz="2600" b="1" dirty="0">
                <a:latin typeface="+mn-lt"/>
              </a:rPr>
              <a:t>Nitrogen fixation by the </a:t>
            </a:r>
            <a:r>
              <a:rPr lang="en-US" altLang="zh-TW" sz="2600" b="1" dirty="0" err="1">
                <a:latin typeface="+mn-lt"/>
              </a:rPr>
              <a:t>nitrogenase</a:t>
            </a:r>
            <a:r>
              <a:rPr lang="en-US" altLang="zh-TW" sz="2600" b="1" dirty="0">
                <a:latin typeface="+mn-lt"/>
              </a:rPr>
              <a:t> enzyme complex</a:t>
            </a:r>
            <a:endParaRPr lang="en-US" altLang="zh-TW" sz="2600" b="1" dirty="0">
              <a:latin typeface="+mn-lt"/>
              <a:ea typeface="+mn-ea"/>
              <a:cs typeface="+mn-cs"/>
            </a:endParaRP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4665187"/>
            <a:ext cx="9144000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endParaRPr lang="en-US" altLang="zh-TW" sz="2600" b="1" dirty="0"/>
          </a:p>
          <a:p>
            <a:pPr algn="ctr">
              <a:spcBef>
                <a:spcPct val="50000"/>
              </a:spcBef>
              <a:buFont typeface="Wingdings" pitchFamily="2" charset="2"/>
              <a:buNone/>
            </a:pPr>
            <a:r>
              <a:rPr lang="en-US" altLang="zh-TW" sz="2600" b="1" dirty="0"/>
              <a:t>N</a:t>
            </a:r>
            <a:r>
              <a:rPr lang="en-US" altLang="zh-TW" sz="2600" b="1" baseline="-25000" dirty="0"/>
              <a:t>2</a:t>
            </a:r>
            <a:r>
              <a:rPr lang="en-US" altLang="zh-TW" sz="2600" b="1" dirty="0"/>
              <a:t>  +  8H</a:t>
            </a:r>
            <a:r>
              <a:rPr lang="en-US" altLang="zh-TW" sz="2600" b="1" baseline="30000" dirty="0"/>
              <a:t>+</a:t>
            </a:r>
            <a:r>
              <a:rPr lang="en-US" altLang="zh-TW" sz="2600" b="1" dirty="0"/>
              <a:t>  +  16ATP   ----------</a:t>
            </a:r>
            <a:r>
              <a:rPr lang="en-US" altLang="zh-TW" sz="2600" b="1" dirty="0">
                <a:sym typeface="Wingdings" pitchFamily="2" charset="2"/>
              </a:rPr>
              <a:t>-&gt; 2NH</a:t>
            </a:r>
            <a:r>
              <a:rPr lang="en-US" altLang="zh-TW" sz="2600" b="1" baseline="-25000" dirty="0"/>
              <a:t>3</a:t>
            </a:r>
            <a:r>
              <a:rPr lang="en-US" altLang="zh-TW" sz="2600" b="1" dirty="0">
                <a:sym typeface="Wingdings" pitchFamily="2" charset="2"/>
              </a:rPr>
              <a:t>  +   H</a:t>
            </a:r>
            <a:r>
              <a:rPr lang="en-US" altLang="zh-TW" sz="2600" b="1" baseline="-25000" dirty="0"/>
              <a:t>2  </a:t>
            </a:r>
            <a:r>
              <a:rPr lang="en-US" altLang="zh-TW" sz="2600" b="1" dirty="0">
                <a:sym typeface="Wingdings" pitchFamily="2" charset="2"/>
              </a:rPr>
              <a:t> +   16ADP  +  16Pi</a:t>
            </a:r>
          </a:p>
          <a:p>
            <a:pPr algn="just">
              <a:spcBef>
                <a:spcPct val="50000"/>
              </a:spcBef>
              <a:buFont typeface="Wingdings" pitchFamily="2" charset="2"/>
              <a:buNone/>
            </a:pPr>
            <a:r>
              <a:rPr lang="en-US" altLang="zh-TW" sz="2600" b="1" dirty="0"/>
              <a:t>	                                 </a:t>
            </a:r>
            <a:r>
              <a:rPr lang="en-US" altLang="zh-TW" sz="2600" b="1" dirty="0" err="1"/>
              <a:t>Nitrogenase</a:t>
            </a:r>
            <a:endParaRPr lang="en-US" altLang="zh-TW" sz="2600" b="1" dirty="0"/>
          </a:p>
        </p:txBody>
      </p:sp>
      <p:sp>
        <p:nvSpPr>
          <p:cNvPr id="11" name="Rectangle 10"/>
          <p:cNvSpPr/>
          <p:nvPr/>
        </p:nvSpPr>
        <p:spPr>
          <a:xfrm>
            <a:off x="0" y="1428736"/>
            <a:ext cx="9144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600" dirty="0"/>
              <a:t>Biological nitrogen fixation, like industrial nitrogen fixation, produces ammonia from molecular nitrogen.</a:t>
            </a:r>
          </a:p>
          <a:p>
            <a:pPr marL="514350" indent="-51435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600" dirty="0"/>
              <a:t>The </a:t>
            </a:r>
            <a:r>
              <a:rPr lang="en-US" sz="2600" dirty="0" err="1"/>
              <a:t>nitrogenase</a:t>
            </a:r>
            <a:r>
              <a:rPr lang="en-US" sz="2600" dirty="0"/>
              <a:t> enzyme complex catalyzes this reaction</a:t>
            </a:r>
            <a:r>
              <a:rPr lang="en-US" sz="2800" dirty="0"/>
              <a:t>.</a:t>
            </a:r>
          </a:p>
          <a:p>
            <a:pPr marL="514350" indent="-514350"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zh-TW" sz="2600" dirty="0"/>
              <a:t>Only prokaryotes have this enzyme.</a:t>
            </a:r>
            <a:endParaRPr lang="en-US" sz="2600" dirty="0"/>
          </a:p>
          <a:p>
            <a:pPr marL="514350" indent="-5143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600" dirty="0"/>
              <a:t>Because the oxygen inactivates the </a:t>
            </a:r>
            <a:r>
              <a:rPr lang="en-US" sz="2600" dirty="0" err="1"/>
              <a:t>nitrogenase</a:t>
            </a:r>
            <a:r>
              <a:rPr lang="en-US" sz="2600" dirty="0"/>
              <a:t> enzymes,     the nitrogen must be fixed under anaerobic conditions.</a:t>
            </a:r>
            <a:endParaRPr lang="ar-EG" sz="2600" dirty="0"/>
          </a:p>
        </p:txBody>
      </p:sp>
    </p:spTree>
    <p:extLst>
      <p:ext uri="{BB962C8B-B14F-4D97-AF65-F5344CB8AC3E}">
        <p14:creationId xmlns:p14="http://schemas.microsoft.com/office/powerpoint/2010/main" val="340787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9" r="13031" b="89453"/>
          <a:stretch/>
        </p:blipFill>
        <p:spPr bwMode="auto">
          <a:xfrm>
            <a:off x="2445" y="0"/>
            <a:ext cx="9141555" cy="83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0" y="58272"/>
            <a:ext cx="9144000" cy="64633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Sulfur assimilation</a:t>
            </a:r>
            <a:endParaRPr lang="ar-EG" altLang="zh-CN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0" y="843377"/>
            <a:ext cx="9144000" cy="246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14350" lvl="0" indent="-514350" algn="ctr" defTabSz="914400" eaLnBrk="1" hangingPunct="1">
              <a:lnSpc>
                <a:spcPct val="150000"/>
              </a:lnSpc>
              <a:spcBef>
                <a:spcPts val="1000"/>
              </a:spcBef>
            </a:pPr>
            <a:r>
              <a:rPr lang="en-US" altLang="zh-TW" sz="2600" b="1" dirty="0"/>
              <a:t>Importance of sulfur in cells</a:t>
            </a:r>
          </a:p>
          <a:p>
            <a:pPr marL="971550" lvl="1" indent="-514350" defTabSz="914400" eaLnBrk="1" hangingPunct="1">
              <a:lnSpc>
                <a:spcPct val="150000"/>
              </a:lnSpc>
              <a:spcBef>
                <a:spcPts val="1000"/>
              </a:spcBef>
              <a:buFont typeface="+mj-lt"/>
              <a:buAutoNum type="arabicPeriod"/>
            </a:pPr>
            <a:r>
              <a:rPr lang="en-US" altLang="zh-TW" sz="2600" dirty="0"/>
              <a:t>Confer disulfide bridge in proteins.</a:t>
            </a:r>
          </a:p>
          <a:p>
            <a:pPr marL="971550" lvl="1" indent="-514350" defTabSz="914400" eaLnBrk="1" hangingPunct="1">
              <a:lnSpc>
                <a:spcPct val="150000"/>
              </a:lnSpc>
              <a:spcBef>
                <a:spcPts val="1000"/>
              </a:spcBef>
              <a:buFont typeface="+mj-lt"/>
              <a:buAutoNum type="arabicPeriod"/>
            </a:pPr>
            <a:r>
              <a:rPr lang="en-US" altLang="zh-TW" sz="2600" dirty="0"/>
              <a:t>Participate in Fe-S clusters for electron transport.</a:t>
            </a:r>
          </a:p>
          <a:p>
            <a:pPr marL="971550" lvl="1" indent="-514350" defTabSz="914400" eaLnBrk="1" hangingPunct="1">
              <a:lnSpc>
                <a:spcPct val="150000"/>
              </a:lnSpc>
              <a:spcBef>
                <a:spcPts val="1000"/>
              </a:spcBef>
              <a:buFont typeface="+mj-lt"/>
              <a:buAutoNum type="arabicPeriod"/>
            </a:pPr>
            <a:r>
              <a:rPr lang="en-US" altLang="zh-TW" sz="2600" dirty="0"/>
              <a:t>Several enzymes need sulfur.</a:t>
            </a:r>
          </a:p>
          <a:p>
            <a:pPr marL="971550" lvl="1" indent="-514350" defTabSz="914400" eaLnBrk="1" hangingPunct="1">
              <a:lnSpc>
                <a:spcPct val="150000"/>
              </a:lnSpc>
              <a:spcBef>
                <a:spcPts val="1000"/>
              </a:spcBef>
              <a:buFont typeface="+mj-lt"/>
              <a:buAutoNum type="arabicPeriod"/>
            </a:pPr>
            <a:r>
              <a:rPr lang="en-US" altLang="zh-TW" sz="2600" dirty="0"/>
              <a:t>Some secondary metabolites contain sulfur.</a:t>
            </a:r>
          </a:p>
        </p:txBody>
      </p:sp>
    </p:spTree>
    <p:extLst>
      <p:ext uri="{BB962C8B-B14F-4D97-AF65-F5344CB8AC3E}">
        <p14:creationId xmlns:p14="http://schemas.microsoft.com/office/powerpoint/2010/main" val="340787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9" r="13031" b="89453"/>
          <a:stretch/>
        </p:blipFill>
        <p:spPr bwMode="auto">
          <a:xfrm>
            <a:off x="2445" y="0"/>
            <a:ext cx="9141555" cy="83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0" y="58272"/>
            <a:ext cx="9144000" cy="64633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Sulfur assimilation</a:t>
            </a:r>
            <a:endParaRPr lang="ar-EG" altLang="zh-CN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59714" y="831685"/>
            <a:ext cx="9028868" cy="522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14350" lvl="0" indent="-514350" defTabSz="914400" eaLnBrk="1" hangingPunct="1">
              <a:lnSpc>
                <a:spcPct val="140000"/>
              </a:lnSpc>
              <a:spcBef>
                <a:spcPts val="1000"/>
              </a:spcBef>
              <a:buFont typeface="Wingdings" pitchFamily="2" charset="2"/>
              <a:buChar char="Ø"/>
            </a:pPr>
            <a:r>
              <a:rPr lang="en-US" altLang="zh-TW" sz="2500" b="1" dirty="0"/>
              <a:t>Most of the sulfur in higher plants derives from sulfate (SO4</a:t>
            </a:r>
            <a:r>
              <a:rPr lang="en-US" altLang="zh-TW" sz="2500" b="1" baseline="30000" dirty="0"/>
              <a:t>-2</a:t>
            </a:r>
            <a:r>
              <a:rPr lang="en-US" altLang="zh-TW" sz="2500" b="1" dirty="0"/>
              <a:t>) absorbed from the soil solution </a:t>
            </a:r>
            <a:r>
              <a:rPr lang="en-US" altLang="zh-TW" sz="2600" b="1" dirty="0">
                <a:latin typeface="+mn-lt"/>
              </a:rPr>
              <a:t>via an H</a:t>
            </a:r>
            <a:r>
              <a:rPr lang="en-US" altLang="zh-TW" sz="2600" b="1" baseline="30000" dirty="0">
                <a:latin typeface="+mn-lt"/>
              </a:rPr>
              <a:t>+</a:t>
            </a:r>
            <a:r>
              <a:rPr lang="en-US" altLang="zh-TW" sz="2600" b="1" dirty="0">
                <a:latin typeface="+mn-lt"/>
              </a:rPr>
              <a:t>-SO</a:t>
            </a:r>
            <a:r>
              <a:rPr lang="en-US" altLang="zh-TW" sz="2600" b="1" baseline="-25000" dirty="0">
                <a:latin typeface="+mn-lt"/>
              </a:rPr>
              <a:t>4</a:t>
            </a:r>
            <a:r>
              <a:rPr lang="en-US" altLang="zh-TW" sz="2600" b="1" baseline="30000" dirty="0">
                <a:latin typeface="+mn-lt"/>
              </a:rPr>
              <a:t>-2</a:t>
            </a:r>
            <a:r>
              <a:rPr lang="en-US" altLang="zh-TW" sz="2600" b="1" dirty="0">
                <a:latin typeface="+mn-lt"/>
              </a:rPr>
              <a:t> </a:t>
            </a:r>
            <a:r>
              <a:rPr lang="en-US" altLang="zh-TW" sz="2600" b="1" dirty="0" err="1">
                <a:latin typeface="+mn-lt"/>
              </a:rPr>
              <a:t>symporter</a:t>
            </a:r>
            <a:r>
              <a:rPr lang="en-US" altLang="zh-TW" sz="2600" b="1" dirty="0">
                <a:latin typeface="+mn-lt"/>
              </a:rPr>
              <a:t>.</a:t>
            </a:r>
          </a:p>
          <a:p>
            <a:pPr marL="514350" marR="0" lvl="0" indent="-514350" algn="l" defTabSz="914400" rtl="0" eaLnBrk="1" fontAlgn="base" latinLnBrk="0" hangingPunct="1">
              <a:lnSpc>
                <a:spcPct val="140000"/>
              </a:lnSpc>
              <a:spcBef>
                <a:spcPts val="1000"/>
              </a:spcBef>
              <a:spcAft>
                <a:spcPct val="0"/>
              </a:spcAft>
              <a:buSzTx/>
              <a:buFont typeface="Wingdings" pitchFamily="2" charset="2"/>
              <a:buChar char="Ø"/>
              <a:tabLst/>
              <a:defRPr/>
            </a:pPr>
            <a:r>
              <a:rPr lang="en-US" altLang="zh-TW" sz="2500" dirty="0"/>
              <a:t>The first step in the synthesis of sulfur-containing organic compounds is the reduction of sulfate to </a:t>
            </a:r>
            <a:r>
              <a:rPr lang="en-US" altLang="zh-TW" sz="2500" dirty="0" err="1"/>
              <a:t>cysteine</a:t>
            </a:r>
            <a:r>
              <a:rPr lang="en-US" altLang="zh-TW" sz="2500" dirty="0"/>
              <a:t>.</a:t>
            </a:r>
          </a:p>
          <a:p>
            <a:pPr marL="514350" marR="0" lvl="0" indent="-514350" algn="l" defTabSz="914400" rtl="0" eaLnBrk="1" fontAlgn="base" latinLnBrk="0" hangingPunct="1">
              <a:lnSpc>
                <a:spcPct val="140000"/>
              </a:lnSpc>
              <a:spcBef>
                <a:spcPts val="1000"/>
              </a:spcBef>
              <a:spcAft>
                <a:spcPct val="0"/>
              </a:spcAft>
              <a:buSzTx/>
              <a:buFont typeface="Wingdings" pitchFamily="2" charset="2"/>
              <a:buChar char="Ø"/>
              <a:tabLst/>
              <a:defRPr/>
            </a:pPr>
            <a:r>
              <a:rPr lang="en-US" altLang="zh-TW" sz="2500" dirty="0"/>
              <a:t>The enzymes involved in </a:t>
            </a:r>
            <a:r>
              <a:rPr lang="en-US" altLang="zh-TW" sz="2500" dirty="0" err="1"/>
              <a:t>cysteine</a:t>
            </a:r>
            <a:r>
              <a:rPr lang="en-US" altLang="zh-TW" sz="2500" dirty="0"/>
              <a:t> synthesis have been found in the </a:t>
            </a:r>
            <a:r>
              <a:rPr lang="en-US" altLang="zh-TW" sz="2500" dirty="0" err="1"/>
              <a:t>cytosol</a:t>
            </a:r>
            <a:r>
              <a:rPr lang="en-US" altLang="zh-TW" sz="2500" dirty="0"/>
              <a:t>, plastids and mitochondria.</a:t>
            </a:r>
          </a:p>
          <a:p>
            <a:pPr marL="514350" marR="0" lvl="0" indent="-514350" algn="l" defTabSz="914400" rtl="0" eaLnBrk="1" fontAlgn="base" latinLnBrk="0" hangingPunct="1">
              <a:lnSpc>
                <a:spcPct val="140000"/>
              </a:lnSpc>
              <a:spcBef>
                <a:spcPts val="1000"/>
              </a:spcBef>
              <a:spcAft>
                <a:spcPct val="0"/>
              </a:spcAft>
              <a:buSzTx/>
              <a:buFont typeface="Wingdings" pitchFamily="2" charset="2"/>
              <a:buChar char="Ø"/>
              <a:tabLst/>
              <a:defRPr/>
            </a:pPr>
            <a:r>
              <a:rPr lang="en-US" altLang="zh-TW" sz="2500" dirty="0"/>
              <a:t>Sulfate assimilation occurs mainly in leaves.</a:t>
            </a:r>
          </a:p>
          <a:p>
            <a:pPr marL="514350" marR="0" lvl="0" indent="-514350" algn="l" defTabSz="914400" rtl="0" eaLnBrk="1" fontAlgn="base" latinLnBrk="0" hangingPunct="1">
              <a:lnSpc>
                <a:spcPct val="140000"/>
              </a:lnSpc>
              <a:spcBef>
                <a:spcPts val="1000"/>
              </a:spcBef>
              <a:spcAft>
                <a:spcPct val="0"/>
              </a:spcAft>
              <a:buSzTx/>
              <a:buFont typeface="Wingdings" pitchFamily="2" charset="2"/>
              <a:buChar char="Ø"/>
              <a:tabLst/>
              <a:defRPr/>
            </a:pPr>
            <a:r>
              <a:rPr lang="en-US" altLang="zh-TW" sz="2500" dirty="0"/>
              <a:t>Sulfur assimilated in leaves is exported as glutathione via the phloem to sites of protein synthesis.</a:t>
            </a:r>
          </a:p>
        </p:txBody>
      </p:sp>
    </p:spTree>
    <p:extLst>
      <p:ext uri="{BB962C8B-B14F-4D97-AF65-F5344CB8AC3E}">
        <p14:creationId xmlns:p14="http://schemas.microsoft.com/office/powerpoint/2010/main" val="340787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9" r="13031" b="89453"/>
          <a:stretch/>
        </p:blipFill>
        <p:spPr bwMode="auto">
          <a:xfrm>
            <a:off x="2445" y="0"/>
            <a:ext cx="9141555" cy="83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0" y="58272"/>
            <a:ext cx="9144000" cy="64633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Phosphate assimilation</a:t>
            </a:r>
            <a:endParaRPr lang="ar-EG" altLang="zh-CN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59714" y="831685"/>
            <a:ext cx="9028868" cy="522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14350" lvl="0" indent="-514350" algn="just" defTabSz="914400" eaLnBrk="1" hangingPunct="1">
              <a:lnSpc>
                <a:spcPct val="150000"/>
              </a:lnSpc>
              <a:spcBef>
                <a:spcPts val="1000"/>
              </a:spcBef>
              <a:buFont typeface="Wingdings" pitchFamily="2" charset="2"/>
              <a:buChar char="Ø"/>
            </a:pPr>
            <a:r>
              <a:rPr lang="en-US" altLang="zh-TW" sz="2600" b="1" dirty="0"/>
              <a:t>Plant roots absorb phosphate (H</a:t>
            </a:r>
            <a:r>
              <a:rPr lang="en-US" altLang="zh-TW" sz="2600" b="1" baseline="-25000" dirty="0"/>
              <a:t>2</a:t>
            </a:r>
            <a:r>
              <a:rPr lang="en-US" altLang="zh-TW" sz="2600" b="1" dirty="0"/>
              <a:t>PO</a:t>
            </a:r>
            <a:r>
              <a:rPr lang="en-US" altLang="zh-TW" sz="2600" b="1" baseline="-25000" dirty="0"/>
              <a:t>4</a:t>
            </a:r>
            <a:r>
              <a:rPr lang="en-US" altLang="zh-TW" sz="2600" b="1" baseline="30000" dirty="0"/>
              <a:t>-</a:t>
            </a:r>
            <a:r>
              <a:rPr lang="en-US" altLang="zh-TW" sz="2600" b="1" dirty="0"/>
              <a:t>) via H</a:t>
            </a:r>
            <a:r>
              <a:rPr lang="en-US" altLang="zh-TW" sz="2600" b="1" baseline="30000" dirty="0"/>
              <a:t>+</a:t>
            </a:r>
            <a:r>
              <a:rPr lang="en-US" altLang="zh-TW" sz="2600" b="1" dirty="0"/>
              <a:t>-H</a:t>
            </a:r>
            <a:r>
              <a:rPr lang="en-US" altLang="zh-TW" sz="2600" b="1" baseline="-25000" dirty="0"/>
              <a:t>2</a:t>
            </a:r>
            <a:r>
              <a:rPr lang="en-US" altLang="zh-TW" sz="2600" b="1" dirty="0"/>
              <a:t>PO</a:t>
            </a:r>
            <a:r>
              <a:rPr lang="en-US" altLang="zh-TW" sz="2600" b="1" baseline="-25000" dirty="0"/>
              <a:t>4</a:t>
            </a:r>
            <a:r>
              <a:rPr lang="en-US" altLang="zh-TW" sz="2600" b="1" baseline="30000" dirty="0"/>
              <a:t>-</a:t>
            </a:r>
            <a:r>
              <a:rPr lang="en-US" altLang="zh-TW" sz="2600" b="1" dirty="0"/>
              <a:t> </a:t>
            </a:r>
            <a:r>
              <a:rPr lang="en-US" altLang="zh-TW" sz="2600" b="1" dirty="0" err="1"/>
              <a:t>symporter</a:t>
            </a:r>
            <a:r>
              <a:rPr lang="en-US" altLang="zh-TW" sz="2600" b="1" dirty="0"/>
              <a:t> from the soil.</a:t>
            </a:r>
          </a:p>
          <a:p>
            <a:pPr marL="514350" marR="0" lvl="0" indent="-514350" algn="l" defTabSz="914400" rtl="0" eaLnBrk="1" fontAlgn="base" latinLnBrk="0" hangingPunct="1">
              <a:lnSpc>
                <a:spcPct val="150000"/>
              </a:lnSpc>
              <a:spcBef>
                <a:spcPts val="1000"/>
              </a:spcBef>
              <a:spcAft>
                <a:spcPct val="0"/>
              </a:spcAft>
              <a:buSzTx/>
              <a:buFont typeface="Wingdings" pitchFamily="2" charset="2"/>
              <a:buChar char="Ø"/>
              <a:tabLst/>
              <a:defRPr/>
            </a:pPr>
            <a:r>
              <a:rPr lang="en-US" altLang="zh-TW" sz="2600" dirty="0"/>
              <a:t>The main entry of phosphate into assimilatory pathway is ATP. </a:t>
            </a:r>
          </a:p>
          <a:p>
            <a:pPr marL="514350" marR="0" lvl="0" indent="-514350" algn="l" defTabSz="914400" rtl="0" eaLnBrk="1" fontAlgn="base" latinLnBrk="0" hangingPunct="1">
              <a:lnSpc>
                <a:spcPct val="150000"/>
              </a:lnSpc>
              <a:spcBef>
                <a:spcPts val="1000"/>
              </a:spcBef>
              <a:spcAft>
                <a:spcPct val="0"/>
              </a:spcAft>
              <a:buSzTx/>
              <a:buFont typeface="Wingdings" pitchFamily="2" charset="2"/>
              <a:buChar char="Ø"/>
              <a:tabLst/>
              <a:defRPr/>
            </a:pPr>
            <a:r>
              <a:rPr lang="en-US" altLang="zh-TW" sz="2600" dirty="0"/>
              <a:t>The phosphate is subsequently incorporated into a variety of organic compounds, including  ;</a:t>
            </a:r>
          </a:p>
          <a:p>
            <a:pPr marL="1428750" lvl="2" indent="-514350" defTabSz="914400" eaLnBrk="1" hangingPunct="1">
              <a:lnSpc>
                <a:spcPct val="150000"/>
              </a:lnSpc>
              <a:spcBef>
                <a:spcPts val="1000"/>
              </a:spcBef>
              <a:buFont typeface="+mj-lt"/>
              <a:buAutoNum type="arabicPeriod"/>
            </a:pPr>
            <a:r>
              <a:rPr lang="en-US" altLang="zh-TW" sz="2600" dirty="0"/>
              <a:t>sugar phosphates </a:t>
            </a:r>
          </a:p>
          <a:p>
            <a:pPr marL="1428750" lvl="2" indent="-514350" defTabSz="914400" eaLnBrk="1" hangingPunct="1">
              <a:lnSpc>
                <a:spcPct val="150000"/>
              </a:lnSpc>
              <a:spcBef>
                <a:spcPts val="1000"/>
              </a:spcBef>
              <a:buFont typeface="+mj-lt"/>
              <a:buAutoNum type="arabicPeriod"/>
            </a:pPr>
            <a:r>
              <a:rPr lang="en-US" altLang="zh-TW" sz="2600" dirty="0"/>
              <a:t>Phospholipids</a:t>
            </a:r>
          </a:p>
          <a:p>
            <a:pPr marL="1428750" lvl="2" indent="-514350" defTabSz="914400" eaLnBrk="1" hangingPunct="1">
              <a:lnSpc>
                <a:spcPct val="150000"/>
              </a:lnSpc>
              <a:spcBef>
                <a:spcPts val="1000"/>
              </a:spcBef>
              <a:buFont typeface="+mj-lt"/>
              <a:buAutoNum type="arabicPeriod"/>
            </a:pPr>
            <a:r>
              <a:rPr lang="en-US" altLang="zh-TW" sz="2600" dirty="0"/>
              <a:t>nucleotides.</a:t>
            </a:r>
          </a:p>
        </p:txBody>
      </p:sp>
    </p:spTree>
    <p:extLst>
      <p:ext uri="{BB962C8B-B14F-4D97-AF65-F5344CB8AC3E}">
        <p14:creationId xmlns:p14="http://schemas.microsoft.com/office/powerpoint/2010/main" val="340787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9" r="13031" b="89453"/>
          <a:stretch/>
        </p:blipFill>
        <p:spPr bwMode="auto">
          <a:xfrm>
            <a:off x="2445" y="0"/>
            <a:ext cx="9141555" cy="83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0" y="58272"/>
            <a:ext cx="9144000" cy="64633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ctr"/>
            <a:r>
              <a:rPr lang="en-US" altLang="zh-TW" sz="3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Cation</a:t>
            </a:r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assimilation</a:t>
            </a:r>
            <a:endParaRPr lang="ar-EG" altLang="zh-CN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59714" y="831685"/>
            <a:ext cx="9028868" cy="522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14350" marR="0" lvl="0" indent="-514350" algn="just" defTabSz="914400" rtl="0" eaLnBrk="1" fontAlgn="base" latinLnBrk="0" hangingPunct="1">
              <a:lnSpc>
                <a:spcPct val="135000"/>
              </a:lnSpc>
              <a:spcBef>
                <a:spcPts val="1000"/>
              </a:spcBef>
              <a:spcAft>
                <a:spcPct val="0"/>
              </a:spcAft>
              <a:buSzTx/>
              <a:buFont typeface="Wingdings" pitchFamily="2" charset="2"/>
              <a:buChar char="Ø"/>
              <a:tabLst/>
              <a:defRPr/>
            </a:pPr>
            <a:r>
              <a:rPr lang="en-US" altLang="zh-TW" sz="2600" b="1" dirty="0"/>
              <a:t>Plants assimilate macronutrient </a:t>
            </a:r>
            <a:r>
              <a:rPr lang="en-US" altLang="zh-TW" sz="2600" b="1" dirty="0" err="1"/>
              <a:t>cations</a:t>
            </a:r>
            <a:r>
              <a:rPr lang="en-US" altLang="zh-TW" sz="2600" b="1" dirty="0"/>
              <a:t> (P, Mg, and Ca) and micronutrient </a:t>
            </a:r>
            <a:r>
              <a:rPr lang="en-US" altLang="zh-TW" sz="2600" b="1" dirty="0" err="1"/>
              <a:t>cations</a:t>
            </a:r>
            <a:r>
              <a:rPr lang="en-US" altLang="zh-TW" sz="2600" b="1" dirty="0"/>
              <a:t> (Cu, Fe, </a:t>
            </a:r>
            <a:r>
              <a:rPr lang="en-US" altLang="zh-TW" sz="2600" b="1" dirty="0" err="1"/>
              <a:t>Mn</a:t>
            </a:r>
            <a:r>
              <a:rPr lang="en-US" altLang="zh-TW" sz="2600" b="1" dirty="0"/>
              <a:t>, Co, Na, and Zn).</a:t>
            </a:r>
          </a:p>
          <a:p>
            <a:pPr marL="514350" marR="0" lvl="0" indent="-514350" algn="just" defTabSz="914400" rtl="0" eaLnBrk="1" fontAlgn="base" latinLnBrk="0" hangingPunct="1">
              <a:lnSpc>
                <a:spcPct val="135000"/>
              </a:lnSpc>
              <a:spcBef>
                <a:spcPts val="1000"/>
              </a:spcBef>
              <a:spcAft>
                <a:spcPct val="0"/>
              </a:spcAft>
              <a:buSzTx/>
              <a:buFont typeface="Wingdings" pitchFamily="2" charset="2"/>
              <a:buChar char="Ø"/>
              <a:tabLst/>
              <a:defRPr/>
            </a:pPr>
            <a:r>
              <a:rPr lang="en-US" altLang="zh-TW" sz="2600" dirty="0" err="1"/>
              <a:t>Cations</a:t>
            </a:r>
            <a:r>
              <a:rPr lang="en-US" altLang="zh-TW" sz="2600" dirty="0"/>
              <a:t> taken up by plant cells form complexes with organic compounds.  </a:t>
            </a:r>
          </a:p>
          <a:p>
            <a:pPr marL="514350" marR="0" lvl="0" indent="-514350" algn="just" defTabSz="914400" rtl="0" eaLnBrk="1" fontAlgn="base" latinLnBrk="0" hangingPunct="1">
              <a:lnSpc>
                <a:spcPct val="135000"/>
              </a:lnSpc>
              <a:spcBef>
                <a:spcPts val="1000"/>
              </a:spcBef>
              <a:spcAft>
                <a:spcPct val="0"/>
              </a:spcAft>
              <a:buSzTx/>
              <a:buFont typeface="Wingdings" pitchFamily="2" charset="2"/>
              <a:buChar char="Ø"/>
              <a:tabLst/>
              <a:defRPr/>
            </a:pPr>
            <a:r>
              <a:rPr lang="en-US" altLang="zh-TW" sz="2600" dirty="0" err="1"/>
              <a:t>Cations</a:t>
            </a:r>
            <a:r>
              <a:rPr lang="en-US" altLang="zh-TW" sz="2600" dirty="0"/>
              <a:t> form coordination bonds and electrostatic bonds with carbon compounds.</a:t>
            </a:r>
          </a:p>
          <a:p>
            <a:pPr marL="514350" marR="0" lvl="0" indent="-514350" algn="just" defTabSz="914400" rtl="0" eaLnBrk="1" fontAlgn="base" latinLnBrk="0" hangingPunct="1">
              <a:lnSpc>
                <a:spcPct val="135000"/>
              </a:lnSpc>
              <a:spcBef>
                <a:spcPts val="1000"/>
              </a:spcBef>
              <a:spcAft>
                <a:spcPct val="0"/>
              </a:spcAft>
              <a:buSzTx/>
              <a:buFont typeface="Wingdings" pitchFamily="2" charset="2"/>
              <a:buChar char="Ø"/>
              <a:tabLst/>
              <a:defRPr/>
            </a:pPr>
            <a:r>
              <a:rPr lang="en-US" altLang="zh-TW" sz="2600" dirty="0"/>
              <a:t>Most of the iron in the plant is found in the </a:t>
            </a:r>
            <a:r>
              <a:rPr lang="en-US" altLang="zh-TW" sz="2600" dirty="0" err="1"/>
              <a:t>heme</a:t>
            </a:r>
            <a:r>
              <a:rPr lang="en-US" altLang="zh-TW" sz="2600" dirty="0"/>
              <a:t> molecule of </a:t>
            </a:r>
            <a:r>
              <a:rPr lang="en-US" altLang="zh-TW" sz="2600" dirty="0" err="1"/>
              <a:t>cytochromes</a:t>
            </a:r>
            <a:r>
              <a:rPr lang="en-US" altLang="zh-TW" sz="2600" dirty="0"/>
              <a:t> within the chloroplasts and mitochondria.</a:t>
            </a:r>
          </a:p>
          <a:p>
            <a:pPr marL="514350" marR="0" lvl="0" indent="-514350" algn="just" defTabSz="914400" rtl="0" eaLnBrk="1" fontAlgn="base" latinLnBrk="0" hangingPunct="1">
              <a:lnSpc>
                <a:spcPct val="135000"/>
              </a:lnSpc>
              <a:spcBef>
                <a:spcPts val="1000"/>
              </a:spcBef>
              <a:spcAft>
                <a:spcPct val="0"/>
              </a:spcAft>
              <a:buSzTx/>
              <a:buFont typeface="Wingdings" pitchFamily="2" charset="2"/>
              <a:buChar char="Ø"/>
              <a:tabLst/>
              <a:defRPr/>
            </a:pPr>
            <a:r>
              <a:rPr lang="en-US" altLang="zh-TW" sz="2600" dirty="0"/>
              <a:t>In addition, iron also exists in iron-sulfur proteins (</a:t>
            </a:r>
            <a:r>
              <a:rPr lang="en-US" altLang="zh-TW" sz="2600" dirty="0" err="1"/>
              <a:t>ferredoxin</a:t>
            </a:r>
            <a:r>
              <a:rPr lang="en-US" altLang="zh-TW" sz="2600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40787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9" r="13031" b="89453"/>
          <a:stretch/>
        </p:blipFill>
        <p:spPr bwMode="auto">
          <a:xfrm>
            <a:off x="2445" y="0"/>
            <a:ext cx="9141555" cy="83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0" y="58272"/>
            <a:ext cx="9144000" cy="64633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Oxygen assimilation</a:t>
            </a:r>
            <a:endParaRPr lang="ar-EG" altLang="zh-CN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59714" y="831685"/>
            <a:ext cx="9028868" cy="522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14350" marR="0" lvl="0" indent="-514350" algn="just" defTabSz="914400" rtl="0" eaLnBrk="1" fontAlgn="base" latinLnBrk="0" hangingPunct="1">
              <a:lnSpc>
                <a:spcPct val="150000"/>
              </a:lnSpc>
              <a:spcBef>
                <a:spcPts val="1000"/>
              </a:spcBef>
              <a:spcAft>
                <a:spcPct val="0"/>
              </a:spcAft>
              <a:buSzTx/>
              <a:buFont typeface="Wingdings" pitchFamily="2" charset="2"/>
              <a:buChar char="Ø"/>
              <a:tabLst/>
              <a:defRPr/>
            </a:pPr>
            <a:r>
              <a:rPr lang="en-US" sz="2500" dirty="0"/>
              <a:t>Respiration accounts for the bulk (about 90%) of the oxygen (O</a:t>
            </a:r>
            <a:r>
              <a:rPr lang="en-US" sz="2500" baseline="-25000" dirty="0"/>
              <a:t>2</a:t>
            </a:r>
            <a:r>
              <a:rPr lang="en-US" sz="2500" dirty="0"/>
              <a:t>) assimilated by plant cells.</a:t>
            </a:r>
          </a:p>
          <a:p>
            <a:pPr marL="514350" marR="0" lvl="0" indent="-514350" algn="just" defTabSz="914400" rtl="0" eaLnBrk="1" fontAlgn="base" latinLnBrk="0" hangingPunct="1">
              <a:lnSpc>
                <a:spcPct val="150000"/>
              </a:lnSpc>
              <a:spcBef>
                <a:spcPts val="1000"/>
              </a:spcBef>
              <a:spcAft>
                <a:spcPct val="0"/>
              </a:spcAft>
              <a:buSzTx/>
              <a:buFont typeface="Wingdings" pitchFamily="2" charset="2"/>
              <a:buChar char="Ø"/>
              <a:tabLst/>
              <a:defRPr/>
            </a:pPr>
            <a:r>
              <a:rPr lang="en-US" sz="2500" dirty="0"/>
              <a:t>Another major pathway for the assimilation of O</a:t>
            </a:r>
            <a:r>
              <a:rPr lang="en-US" sz="2500" baseline="-25000" dirty="0"/>
              <a:t>2</a:t>
            </a:r>
            <a:r>
              <a:rPr lang="en-US" sz="2500" dirty="0"/>
              <a:t> into organic compounds involves the incorporation of O</a:t>
            </a:r>
            <a:r>
              <a:rPr lang="en-US" sz="2500" baseline="-25000" dirty="0"/>
              <a:t>2</a:t>
            </a:r>
            <a:r>
              <a:rPr lang="en-US" sz="2500" dirty="0"/>
              <a:t> from water.</a:t>
            </a:r>
          </a:p>
          <a:p>
            <a:pPr marL="514350" marR="0" lvl="0" indent="-514350" algn="just" defTabSz="914400" rtl="0" eaLnBrk="1" fontAlgn="base" latinLnBrk="0" hangingPunct="1">
              <a:lnSpc>
                <a:spcPct val="150000"/>
              </a:lnSpc>
              <a:spcBef>
                <a:spcPts val="1000"/>
              </a:spcBef>
              <a:spcAft>
                <a:spcPct val="0"/>
              </a:spcAft>
              <a:buSzTx/>
              <a:buFont typeface="Wingdings" pitchFamily="2" charset="2"/>
              <a:buChar char="Ø"/>
              <a:tabLst/>
              <a:defRPr/>
            </a:pPr>
            <a:r>
              <a:rPr lang="en-US" sz="2500" dirty="0"/>
              <a:t>A small proportion of oxygen can be directly assimilated into organic compounds in the process of </a:t>
            </a:r>
            <a:r>
              <a:rPr lang="en-US" sz="2500" b="1" i="1" dirty="0"/>
              <a:t>oxygen fixation</a:t>
            </a:r>
            <a:r>
              <a:rPr lang="en-US" sz="2500" i="1" dirty="0"/>
              <a:t>.</a:t>
            </a:r>
          </a:p>
          <a:p>
            <a:pPr marL="514350" marR="0" lvl="0" indent="-514350" algn="just" defTabSz="914400" rtl="0" eaLnBrk="1" fontAlgn="base" latinLnBrk="0" hangingPunct="1">
              <a:lnSpc>
                <a:spcPct val="150000"/>
              </a:lnSpc>
              <a:spcBef>
                <a:spcPts val="1000"/>
              </a:spcBef>
              <a:spcAft>
                <a:spcPct val="0"/>
              </a:spcAft>
              <a:buSzTx/>
              <a:buFont typeface="Wingdings" pitchFamily="2" charset="2"/>
              <a:buChar char="Ø"/>
              <a:tabLst/>
              <a:defRPr/>
            </a:pPr>
            <a:r>
              <a:rPr lang="en-US" sz="2500" dirty="0"/>
              <a:t>In oxygen fixation, molecular oxygen is added directly to an organic compound in reactions by the enzymes </a:t>
            </a:r>
            <a:r>
              <a:rPr lang="en-US" sz="2500" b="1" i="1" dirty="0" err="1"/>
              <a:t>oxygenases</a:t>
            </a:r>
            <a:r>
              <a:rPr lang="en-US" sz="2500" i="1" dirty="0"/>
              <a:t>.</a:t>
            </a:r>
            <a:endParaRPr lang="en-US" altLang="zh-TW" sz="2500" b="1" dirty="0"/>
          </a:p>
          <a:p>
            <a:pPr marL="514350" marR="0" lvl="0" indent="-514350" algn="just" defTabSz="914400" rtl="0" eaLnBrk="1" fontAlgn="base" latinLnBrk="0" hangingPunct="1">
              <a:lnSpc>
                <a:spcPct val="150000"/>
              </a:lnSpc>
              <a:spcBef>
                <a:spcPts val="1000"/>
              </a:spcBef>
              <a:spcAft>
                <a:spcPct val="0"/>
              </a:spcAft>
              <a:buSzTx/>
              <a:buFont typeface="Wingdings" pitchFamily="2" charset="2"/>
              <a:buChar char="Ø"/>
              <a:tabLst/>
              <a:defRPr/>
            </a:pPr>
            <a:endParaRPr lang="en-US" altLang="zh-TW" sz="2500" dirty="0"/>
          </a:p>
        </p:txBody>
      </p:sp>
    </p:spTree>
    <p:extLst>
      <p:ext uri="{BB962C8B-B14F-4D97-AF65-F5344CB8AC3E}">
        <p14:creationId xmlns:p14="http://schemas.microsoft.com/office/powerpoint/2010/main" val="340787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9" r="13031" b="89453"/>
          <a:stretch/>
        </p:blipFill>
        <p:spPr bwMode="auto">
          <a:xfrm>
            <a:off x="2445" y="0"/>
            <a:ext cx="9141555" cy="83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0" y="58272"/>
            <a:ext cx="9144000" cy="64633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The </a:t>
            </a:r>
            <a:r>
              <a:rPr lang="en-US" sz="3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energetics</a:t>
            </a:r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of nutrient assimilation</a:t>
            </a:r>
            <a:endParaRPr lang="ar-EG" altLang="zh-CN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59714" y="831685"/>
            <a:ext cx="9028868" cy="522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14350" marR="0" lvl="0" indent="-514350" algn="just" defTabSz="914400" rtl="0" eaLnBrk="1" fontAlgn="base" latinLnBrk="0" hangingPunct="1">
              <a:lnSpc>
                <a:spcPct val="170000"/>
              </a:lnSpc>
              <a:spcBef>
                <a:spcPts val="1000"/>
              </a:spcBef>
              <a:spcAft>
                <a:spcPct val="0"/>
              </a:spcAft>
              <a:buSzTx/>
              <a:buFont typeface="Wingdings" pitchFamily="2" charset="2"/>
              <a:buChar char="Ø"/>
              <a:tabLst/>
              <a:defRPr/>
            </a:pPr>
            <a:r>
              <a:rPr lang="en-US" sz="2500" dirty="0"/>
              <a:t>Nutrient assimilation generally requires large amounts of energy to convert stable, low-energy inorganic compounds into high-energy organic compounds. </a:t>
            </a:r>
          </a:p>
          <a:p>
            <a:pPr marL="514350" indent="-514350" algn="just" defTabSz="914400" eaLnBrk="1" hangingPunct="1">
              <a:lnSpc>
                <a:spcPct val="170000"/>
              </a:lnSpc>
              <a:spcBef>
                <a:spcPts val="1000"/>
              </a:spcBef>
              <a:buFont typeface="Wingdings" pitchFamily="2" charset="2"/>
              <a:buChar char="Ø"/>
              <a:defRPr/>
            </a:pPr>
            <a:r>
              <a:rPr lang="en-US" sz="2500" dirty="0"/>
              <a:t>A plant may use 25% of its energy to assimilate nitrogen.</a:t>
            </a:r>
          </a:p>
          <a:p>
            <a:pPr marL="514350" lvl="0" indent="-514350" algn="just" defTabSz="914400" eaLnBrk="1" hangingPunct="1">
              <a:lnSpc>
                <a:spcPct val="170000"/>
              </a:lnSpc>
              <a:spcBef>
                <a:spcPts val="1000"/>
              </a:spcBef>
              <a:buFont typeface="Wingdings" pitchFamily="2" charset="2"/>
              <a:buChar char="Ø"/>
              <a:defRPr/>
            </a:pPr>
            <a:endParaRPr lang="en-US" sz="600" dirty="0"/>
          </a:p>
          <a:p>
            <a:pPr marL="514350" lvl="0" indent="-514350" algn="just" defTabSz="914400" eaLnBrk="1" hangingPunct="1">
              <a:lnSpc>
                <a:spcPct val="170000"/>
              </a:lnSpc>
              <a:spcBef>
                <a:spcPts val="1000"/>
              </a:spcBef>
              <a:buFont typeface="Wingdings" pitchFamily="2" charset="2"/>
              <a:buChar char="Ø"/>
              <a:defRPr/>
            </a:pPr>
            <a:r>
              <a:rPr lang="en-US" sz="2500" dirty="0"/>
              <a:t>Many of assimilatory reactions occur in </a:t>
            </a:r>
            <a:r>
              <a:rPr lang="en-US" sz="2500" dirty="0" err="1"/>
              <a:t>stroma</a:t>
            </a:r>
            <a:r>
              <a:rPr lang="en-US" sz="2500" dirty="0"/>
              <a:t> of chloroplasts,</a:t>
            </a:r>
          </a:p>
          <a:p>
            <a:pPr marL="514350" lvl="0" indent="-514350" algn="just" defTabSz="914400" eaLnBrk="1" hangingPunct="1">
              <a:lnSpc>
                <a:spcPct val="170000"/>
              </a:lnSpc>
              <a:spcBef>
                <a:spcPts val="1000"/>
              </a:spcBef>
              <a:buFont typeface="Wingdings" pitchFamily="2" charset="2"/>
              <a:buChar char="Ø"/>
              <a:defRPr/>
            </a:pPr>
            <a:r>
              <a:rPr lang="en-US" sz="2500" dirty="0"/>
              <a:t>Plants use energy from photosynthesis to assimilate inorganic compounds in a process called </a:t>
            </a:r>
            <a:r>
              <a:rPr lang="en-US" sz="2500" b="1" dirty="0" err="1"/>
              <a:t>photoassimilation</a:t>
            </a:r>
            <a:r>
              <a:rPr lang="en-US" sz="25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0787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590872" y="1268760"/>
            <a:ext cx="8229600" cy="2451794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Any</a:t>
            </a:r>
          </a:p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QUESTIONS ?</a:t>
            </a:r>
          </a:p>
        </p:txBody>
      </p:sp>
    </p:spTree>
    <p:extLst>
      <p:ext uri="{BB962C8B-B14F-4D97-AF65-F5344CB8AC3E}">
        <p14:creationId xmlns:p14="http://schemas.microsoft.com/office/powerpoint/2010/main" val="3437197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9" r="13031" b="89453"/>
          <a:stretch/>
        </p:blipFill>
        <p:spPr bwMode="auto">
          <a:xfrm>
            <a:off x="2445" y="0"/>
            <a:ext cx="9141555" cy="83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55419" y="841513"/>
            <a:ext cx="9022642" cy="5493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600" dirty="0"/>
              <a:t>Assimilation of some nutrients, particularly nitrogen and sulfur, requires a complex series of biochemical reactions that are among the most energy-requiring reactions.</a:t>
            </a:r>
          </a:p>
          <a:p>
            <a:pPr marL="514350" indent="-51435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600" dirty="0"/>
              <a:t>Assimilation of other nutrients, especially the macronutrient and micronutrient </a:t>
            </a:r>
            <a:r>
              <a:rPr lang="en-US" sz="2600" dirty="0" err="1"/>
              <a:t>cations</a:t>
            </a:r>
            <a:r>
              <a:rPr lang="en-US" sz="2600" dirty="0"/>
              <a:t>, involves the formation of complexes with organic compounds. </a:t>
            </a:r>
          </a:p>
          <a:p>
            <a:pPr marL="514350" indent="-51435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600" dirty="0"/>
              <a:t>	For example, Mg</a:t>
            </a:r>
            <a:r>
              <a:rPr lang="en-US" sz="2600" baseline="30000" dirty="0"/>
              <a:t>2+</a:t>
            </a:r>
            <a:r>
              <a:rPr lang="en-US" sz="2600" dirty="0"/>
              <a:t> associates with chlorophyll pigments</a:t>
            </a:r>
          </a:p>
          <a:p>
            <a:pPr marL="514350" indent="-51435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600" dirty="0"/>
              <a:t>These complexes are highly stable, and removal of the nutrient from the complex may result in total loss of function.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58272"/>
            <a:ext cx="9144000" cy="64633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Introduction</a:t>
            </a:r>
            <a:endParaRPr lang="ar-EG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0787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9" r="13031" b="89453"/>
          <a:stretch/>
        </p:blipFill>
        <p:spPr bwMode="auto">
          <a:xfrm>
            <a:off x="2445" y="0"/>
            <a:ext cx="9141555" cy="83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55419" y="841513"/>
            <a:ext cx="9022642" cy="48315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en-US" altLang="zh-CN" sz="2600" dirty="0">
                <a:latin typeface="+mn-lt"/>
                <a:ea typeface="SimSun" pitchFamily="2" charset="-122"/>
              </a:rPr>
              <a:t>Present in many forms :</a:t>
            </a:r>
          </a:p>
          <a:p>
            <a:pPr marL="514350" indent="-514350" eaLnBrk="1" hangingPunct="1">
              <a:lnSpc>
                <a:spcPct val="150000"/>
              </a:lnSpc>
              <a:buFont typeface="Wingdings" pitchFamily="2" charset="2"/>
              <a:buChar char="ü"/>
            </a:pPr>
            <a:r>
              <a:rPr lang="en-US" altLang="zh-CN" sz="2600" dirty="0">
                <a:latin typeface="+mn-lt"/>
                <a:ea typeface="SimSun" pitchFamily="2" charset="-122"/>
              </a:rPr>
              <a:t>78% of atmosphere is N</a:t>
            </a:r>
            <a:r>
              <a:rPr lang="en-US" altLang="zh-CN" sz="2600" baseline="-25000" dirty="0">
                <a:latin typeface="+mn-lt"/>
                <a:ea typeface="SimSun" pitchFamily="2" charset="-122"/>
              </a:rPr>
              <a:t>2</a:t>
            </a:r>
            <a:r>
              <a:rPr lang="en-US" altLang="zh-CN" sz="2600" dirty="0">
                <a:latin typeface="+mn-lt"/>
                <a:ea typeface="SimSun" pitchFamily="2" charset="-122"/>
              </a:rPr>
              <a:t> gas.</a:t>
            </a:r>
          </a:p>
          <a:p>
            <a:pPr marL="514350" indent="-514350" eaLnBrk="1" hangingPunct="1">
              <a:lnSpc>
                <a:spcPct val="150000"/>
              </a:lnSpc>
              <a:buFont typeface="Wingdings" pitchFamily="2" charset="2"/>
              <a:buChar char="ü"/>
            </a:pPr>
            <a:r>
              <a:rPr lang="en-US" altLang="zh-CN" sz="2600" dirty="0">
                <a:latin typeface="+mn-lt"/>
                <a:ea typeface="SimSun" pitchFamily="2" charset="-122"/>
              </a:rPr>
              <a:t>	Most of this is NOT available to living organisms.</a:t>
            </a:r>
          </a:p>
          <a:p>
            <a:pPr marL="514350" indent="-514350" eaLnBrk="1" hangingPunct="1">
              <a:lnSpc>
                <a:spcPct val="150000"/>
              </a:lnSpc>
              <a:buFont typeface="Wingdings" pitchFamily="2" charset="2"/>
              <a:buChar char="ü"/>
            </a:pPr>
            <a:r>
              <a:rPr lang="en-US" altLang="zh-CN" sz="2600" dirty="0">
                <a:latin typeface="+mn-lt"/>
                <a:ea typeface="SimSun" pitchFamily="2" charset="-122"/>
              </a:rPr>
              <a:t>Getting N</a:t>
            </a:r>
            <a:r>
              <a:rPr lang="en-US" altLang="zh-CN" sz="2600" baseline="-25000" dirty="0">
                <a:latin typeface="+mn-lt"/>
                <a:ea typeface="SimSun" pitchFamily="2" charset="-122"/>
              </a:rPr>
              <a:t>2</a:t>
            </a:r>
            <a:r>
              <a:rPr lang="en-US" altLang="zh-CN" sz="2600" dirty="0">
                <a:latin typeface="+mn-lt"/>
                <a:ea typeface="SimSun" pitchFamily="2" charset="-122"/>
              </a:rPr>
              <a:t> form the atmosphere requires breaking the triple bond between N</a:t>
            </a:r>
            <a:r>
              <a:rPr lang="en-US" altLang="zh-CN" sz="2600" baseline="-25000" dirty="0">
                <a:latin typeface="+mn-lt"/>
                <a:ea typeface="SimSun" pitchFamily="2" charset="-122"/>
              </a:rPr>
              <a:t>2</a:t>
            </a:r>
            <a:r>
              <a:rPr lang="en-US" altLang="zh-CN" sz="2600" dirty="0">
                <a:latin typeface="+mn-lt"/>
                <a:ea typeface="SimSun" pitchFamily="2" charset="-122"/>
              </a:rPr>
              <a:t> gas to produce:</a:t>
            </a:r>
          </a:p>
          <a:p>
            <a:pPr marL="971550" lvl="1" indent="-514350" eaLnBrk="1" hangingPunct="1">
              <a:lnSpc>
                <a:spcPct val="150000"/>
              </a:lnSpc>
              <a:buFont typeface="Wingdings" pitchFamily="2" charset="2"/>
              <a:buChar char="ü"/>
            </a:pPr>
            <a:r>
              <a:rPr lang="en-US" altLang="zh-CN" sz="2600" dirty="0">
                <a:latin typeface="+mn-lt"/>
                <a:ea typeface="SimSun" pitchFamily="2" charset="-122"/>
              </a:rPr>
              <a:t>Ammonia (NH</a:t>
            </a:r>
            <a:r>
              <a:rPr lang="en-US" altLang="zh-CN" sz="2600" baseline="-25000" dirty="0">
                <a:latin typeface="+mn-lt"/>
                <a:ea typeface="SimSun" pitchFamily="2" charset="-122"/>
              </a:rPr>
              <a:t>3</a:t>
            </a:r>
            <a:r>
              <a:rPr lang="en-US" altLang="zh-CN" sz="2600" dirty="0">
                <a:latin typeface="+mn-lt"/>
                <a:ea typeface="SimSun" pitchFamily="2" charset="-122"/>
              </a:rPr>
              <a:t>)</a:t>
            </a:r>
          </a:p>
          <a:p>
            <a:pPr marL="971550" lvl="1" indent="-514350" eaLnBrk="1" hangingPunct="1">
              <a:lnSpc>
                <a:spcPct val="150000"/>
              </a:lnSpc>
              <a:buFont typeface="Wingdings" pitchFamily="2" charset="2"/>
              <a:buChar char="ü"/>
            </a:pPr>
            <a:r>
              <a:rPr lang="en-US" altLang="zh-CN" sz="2600" dirty="0">
                <a:latin typeface="+mn-lt"/>
                <a:ea typeface="SimSun" pitchFamily="2" charset="-122"/>
              </a:rPr>
              <a:t>Nitrate (NO</a:t>
            </a:r>
            <a:r>
              <a:rPr lang="en-US" altLang="zh-CN" sz="2600" baseline="-25000" dirty="0">
                <a:latin typeface="+mn-lt"/>
                <a:ea typeface="SimSun" pitchFamily="2" charset="-122"/>
              </a:rPr>
              <a:t>3</a:t>
            </a:r>
            <a:r>
              <a:rPr lang="en-US" altLang="zh-CN" sz="2600" baseline="30000" dirty="0">
                <a:latin typeface="+mn-lt"/>
                <a:ea typeface="SimSun" pitchFamily="2" charset="-122"/>
              </a:rPr>
              <a:t>-</a:t>
            </a:r>
            <a:r>
              <a:rPr lang="en-US" altLang="zh-CN" sz="2600" dirty="0">
                <a:latin typeface="+mn-lt"/>
                <a:ea typeface="SimSun" pitchFamily="2" charset="-122"/>
              </a:rPr>
              <a:t>)</a:t>
            </a:r>
          </a:p>
          <a:p>
            <a:pPr marL="514350" indent="-514350">
              <a:lnSpc>
                <a:spcPct val="150000"/>
              </a:lnSpc>
              <a:buFont typeface="Wingdings" pitchFamily="2" charset="2"/>
              <a:buChar char="ü"/>
            </a:pPr>
            <a:r>
              <a:rPr lang="en-US" altLang="zh-CN" sz="2600" dirty="0">
                <a:latin typeface="+mn-lt"/>
                <a:ea typeface="SimSun" pitchFamily="2" charset="-122"/>
              </a:rPr>
              <a:t>	These reactions, known as </a:t>
            </a:r>
            <a:r>
              <a:rPr lang="en-US" altLang="zh-CN" sz="2600" b="1" dirty="0">
                <a:latin typeface="+mn-lt"/>
                <a:ea typeface="SimSun" pitchFamily="2" charset="-122"/>
              </a:rPr>
              <a:t>nitrogen fixation.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58272"/>
            <a:ext cx="9144000" cy="64633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ctr"/>
            <a:r>
              <a:rPr lang="en-US" altLang="zh-CN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Nitrogen in the environment</a:t>
            </a:r>
          </a:p>
        </p:txBody>
      </p:sp>
    </p:spTree>
    <p:extLst>
      <p:ext uri="{BB962C8B-B14F-4D97-AF65-F5344CB8AC3E}">
        <p14:creationId xmlns:p14="http://schemas.microsoft.com/office/powerpoint/2010/main" val="340787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9" r="13031" b="89453"/>
          <a:stretch/>
        </p:blipFill>
        <p:spPr bwMode="auto">
          <a:xfrm>
            <a:off x="2445" y="0"/>
            <a:ext cx="9141555" cy="83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55419" y="841513"/>
            <a:ext cx="902264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just" eaLnBrk="1" hangingPunct="1">
              <a:lnSpc>
                <a:spcPct val="150000"/>
              </a:lnSpc>
              <a:buFont typeface="Wingdings" pitchFamily="2" charset="2"/>
              <a:buChar char="ü"/>
            </a:pPr>
            <a:r>
              <a:rPr lang="en-US" altLang="zh-CN" sz="2700" dirty="0">
                <a:latin typeface="+mn-lt"/>
                <a:ea typeface="SimSun" pitchFamily="2" charset="-122"/>
              </a:rPr>
              <a:t>Nitrogen fixation can be achieved by both industrial and natural processes.</a:t>
            </a:r>
          </a:p>
          <a:p>
            <a:pPr marL="514350" indent="-514350" algn="just" eaLnBrk="1" hangingPunct="1">
              <a:lnSpc>
                <a:spcPct val="150000"/>
              </a:lnSpc>
            </a:pPr>
            <a:r>
              <a:rPr lang="en-US" sz="2600" b="1" dirty="0">
                <a:latin typeface="+mn-lt"/>
              </a:rPr>
              <a:t>Nitrogen fixation by industrial processes :</a:t>
            </a:r>
          </a:p>
          <a:p>
            <a:pPr marL="514350" indent="-514350" algn="just" eaLnBrk="1" hangingPunct="1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600" dirty="0">
                <a:latin typeface="+mn-lt"/>
              </a:rPr>
              <a:t>Under high temperature (about 200°C) and high pressure (200 atmospheres), N</a:t>
            </a:r>
            <a:r>
              <a:rPr lang="en-US" sz="2600" baseline="-25000" dirty="0">
                <a:latin typeface="+mn-lt"/>
              </a:rPr>
              <a:t>2</a:t>
            </a:r>
            <a:r>
              <a:rPr lang="en-US" sz="2600" dirty="0">
                <a:latin typeface="+mn-lt"/>
              </a:rPr>
              <a:t> combines with hydrogen to form ammonia. </a:t>
            </a:r>
          </a:p>
          <a:p>
            <a:pPr marL="514350" indent="-514350" algn="just" eaLnBrk="1" hangingPunct="1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600" dirty="0">
                <a:latin typeface="+mn-lt"/>
              </a:rPr>
              <a:t>This nitrogen fixation reaction, known as </a:t>
            </a:r>
            <a:r>
              <a:rPr lang="en-US" sz="2600" b="1" dirty="0">
                <a:latin typeface="+mn-lt"/>
              </a:rPr>
              <a:t>Haber–Bosch process</a:t>
            </a:r>
            <a:r>
              <a:rPr lang="en-US" sz="2600" dirty="0">
                <a:latin typeface="+mn-lt"/>
              </a:rPr>
              <a:t>, is an artificial nitrogen fixation process and is the main industrial procedure for the production of ammonia.</a:t>
            </a:r>
            <a:endParaRPr lang="en-US" altLang="zh-CN" sz="2600" dirty="0">
              <a:latin typeface="+mn-lt"/>
              <a:ea typeface="SimSun" pitchFamily="2" charset="-122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58272"/>
            <a:ext cx="9144000" cy="64633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ctr"/>
            <a:r>
              <a:rPr lang="en-US" altLang="zh-CN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Nitrogen fixation</a:t>
            </a:r>
            <a:endParaRPr lang="ar-EG" altLang="zh-CN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0787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9" r="13031" b="89453"/>
          <a:stretch/>
        </p:blipFill>
        <p:spPr bwMode="auto">
          <a:xfrm>
            <a:off x="2445" y="0"/>
            <a:ext cx="9141555" cy="83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55419" y="841513"/>
            <a:ext cx="9022642" cy="42934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just" eaLnBrk="1" hangingPunct="1">
              <a:lnSpc>
                <a:spcPct val="150000"/>
              </a:lnSpc>
            </a:pPr>
            <a:r>
              <a:rPr lang="en-US" altLang="zh-CN" sz="2600" b="1" dirty="0">
                <a:latin typeface="+mn-lt"/>
                <a:ea typeface="SimSun" pitchFamily="2" charset="-122"/>
              </a:rPr>
              <a:t>Nitrogen fixation by </a:t>
            </a:r>
            <a:r>
              <a:rPr lang="en-US" sz="2600" b="1" dirty="0">
                <a:latin typeface="+mn-lt"/>
              </a:rPr>
              <a:t>natural processes </a:t>
            </a:r>
            <a:r>
              <a:rPr lang="en-US" altLang="zh-CN" sz="2600" b="1" dirty="0">
                <a:latin typeface="+mn-lt"/>
                <a:ea typeface="SimSun" pitchFamily="2" charset="-122"/>
              </a:rPr>
              <a:t>include :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600" b="1" dirty="0">
                <a:latin typeface="+mn-lt"/>
              </a:rPr>
              <a:t>Lightning: </a:t>
            </a:r>
          </a:p>
          <a:p>
            <a:pPr marL="971550" lvl="1" indent="-514350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600" dirty="0">
                <a:latin typeface="+mn-lt"/>
              </a:rPr>
              <a:t>Lightning is responsible for about 8% of the nitrogen fixed.</a:t>
            </a:r>
          </a:p>
          <a:p>
            <a:pPr marL="971550" lvl="1" indent="-514350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600" dirty="0">
                <a:latin typeface="+mn-lt"/>
              </a:rPr>
              <a:t>Lightning converts water vapor (H</a:t>
            </a:r>
            <a:r>
              <a:rPr lang="en-US" sz="2600" baseline="-25000" dirty="0">
                <a:latin typeface="+mn-lt"/>
              </a:rPr>
              <a:t>2</a:t>
            </a:r>
            <a:r>
              <a:rPr lang="en-US" sz="2600" dirty="0">
                <a:latin typeface="+mn-lt"/>
              </a:rPr>
              <a:t>O) and  oxygen (O</a:t>
            </a:r>
            <a:r>
              <a:rPr lang="en-US" sz="2600" baseline="-25000" dirty="0">
                <a:latin typeface="+mn-lt"/>
              </a:rPr>
              <a:t>2</a:t>
            </a:r>
            <a:r>
              <a:rPr lang="en-US" sz="2600" dirty="0">
                <a:latin typeface="+mn-lt"/>
              </a:rPr>
              <a:t>) into free hydrogen atoms (H), and free oxygen atoms (O) that attack the nitrogen (N</a:t>
            </a:r>
            <a:r>
              <a:rPr lang="en-US" sz="2600" baseline="-25000" dirty="0">
                <a:latin typeface="+mn-lt"/>
              </a:rPr>
              <a:t>2</a:t>
            </a:r>
            <a:r>
              <a:rPr lang="en-US" sz="2600" dirty="0">
                <a:latin typeface="+mn-lt"/>
              </a:rPr>
              <a:t>) to form nitric acid (HNO</a:t>
            </a:r>
            <a:r>
              <a:rPr lang="en-US" sz="2600" baseline="-25000" dirty="0">
                <a:latin typeface="+mn-lt"/>
              </a:rPr>
              <a:t>3</a:t>
            </a:r>
            <a:r>
              <a:rPr lang="en-US" sz="2600" dirty="0">
                <a:latin typeface="+mn-lt"/>
              </a:rPr>
              <a:t>). </a:t>
            </a:r>
          </a:p>
          <a:p>
            <a:pPr marL="971550" lvl="1" indent="-514350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600" dirty="0">
                <a:latin typeface="+mn-lt"/>
              </a:rPr>
              <a:t>This nitric acid subsequently falls to Earth with rain.</a:t>
            </a:r>
            <a:endParaRPr lang="en-US" altLang="zh-CN" sz="2600" dirty="0">
              <a:latin typeface="+mn-lt"/>
              <a:ea typeface="SimSun" pitchFamily="2" charset="-122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58272"/>
            <a:ext cx="9144000" cy="64633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ctr"/>
            <a:r>
              <a:rPr lang="en-US" altLang="zh-CN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Nitrogen fixation</a:t>
            </a:r>
            <a:endParaRPr lang="ar-EG" altLang="zh-CN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0787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9" r="13031" b="89453"/>
          <a:stretch/>
        </p:blipFill>
        <p:spPr bwMode="auto">
          <a:xfrm>
            <a:off x="2445" y="0"/>
            <a:ext cx="9141555" cy="83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55419" y="841513"/>
            <a:ext cx="9022642" cy="48315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 startAt="2"/>
            </a:pPr>
            <a:r>
              <a:rPr lang="en-US" sz="2600" b="1" dirty="0"/>
              <a:t>Photochemical reactions:</a:t>
            </a:r>
          </a:p>
          <a:p>
            <a:pPr marL="971550" lvl="2" indent="-5143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600" dirty="0"/>
              <a:t>Approximately 2% of the nitrogen fixed derives from photochemical reactions between the nitric oxide gas (NO) and ozone (O</a:t>
            </a:r>
            <a:r>
              <a:rPr lang="en-US" sz="2600" baseline="-25000" dirty="0"/>
              <a:t>3</a:t>
            </a:r>
            <a:r>
              <a:rPr lang="en-US" sz="2600" dirty="0"/>
              <a:t>) that produce nitric acid (HNO</a:t>
            </a:r>
            <a:r>
              <a:rPr lang="en-US" sz="2600" baseline="-25000" dirty="0"/>
              <a:t>3</a:t>
            </a:r>
            <a:r>
              <a:rPr lang="en-US" sz="2600" dirty="0"/>
              <a:t>).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 startAt="2"/>
            </a:pPr>
            <a:r>
              <a:rPr lang="en-US" sz="2600" b="1" dirty="0"/>
              <a:t>Biological nitrogen fixation:</a:t>
            </a:r>
          </a:p>
          <a:p>
            <a:pPr marL="971550" lvl="1" indent="-5143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600" dirty="0">
                <a:latin typeface="+mn-lt"/>
              </a:rPr>
              <a:t>The remaining 90% results from biological nitrogen fixation, in which bacteria or blue-green algae (</a:t>
            </a:r>
            <a:r>
              <a:rPr lang="en-US" sz="2600" dirty="0" err="1">
                <a:latin typeface="+mn-lt"/>
              </a:rPr>
              <a:t>cyanobacteria</a:t>
            </a:r>
            <a:r>
              <a:rPr lang="en-US" sz="2600" dirty="0">
                <a:latin typeface="+mn-lt"/>
              </a:rPr>
              <a:t>) fix N</a:t>
            </a:r>
            <a:r>
              <a:rPr lang="en-US" sz="2600" baseline="-25000" dirty="0">
                <a:latin typeface="+mn-lt"/>
              </a:rPr>
              <a:t>2</a:t>
            </a:r>
            <a:r>
              <a:rPr lang="en-US" sz="2600" dirty="0">
                <a:latin typeface="+mn-lt"/>
              </a:rPr>
              <a:t> into ammonium (NH4</a:t>
            </a:r>
            <a:r>
              <a:rPr lang="en-US" sz="2600" baseline="30000" dirty="0">
                <a:latin typeface="+mn-lt"/>
              </a:rPr>
              <a:t>+</a:t>
            </a:r>
            <a:r>
              <a:rPr lang="en-US" sz="2600" dirty="0">
                <a:latin typeface="+mn-lt"/>
              </a:rPr>
              <a:t>).</a:t>
            </a:r>
            <a:endParaRPr lang="en-US" sz="2600" b="1" baseline="30000" dirty="0"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58272"/>
            <a:ext cx="9144000" cy="64633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ctr"/>
            <a:r>
              <a:rPr lang="en-US" altLang="zh-CN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Nitrogen fixation</a:t>
            </a:r>
            <a:endParaRPr lang="ar-EG" altLang="zh-CN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0787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9" r="13031" b="89453"/>
          <a:stretch/>
        </p:blipFill>
        <p:spPr bwMode="auto">
          <a:xfrm>
            <a:off x="2445" y="0"/>
            <a:ext cx="9141555" cy="83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0" y="58272"/>
            <a:ext cx="9144000" cy="64633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ctr"/>
            <a:r>
              <a:rPr lang="en-US" altLang="zh-CN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Nitrogen fixation</a:t>
            </a:r>
            <a:endParaRPr lang="ar-EG" altLang="zh-CN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" name="Rectangle 4"/>
          <p:cNvSpPr txBox="1">
            <a:spLocks noChangeArrowheads="1"/>
          </p:cNvSpPr>
          <p:nvPr/>
        </p:nvSpPr>
        <p:spPr bwMode="auto">
          <a:xfrm>
            <a:off x="69275" y="865905"/>
            <a:ext cx="9001156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marR="0" lvl="0" indent="-457200" algn="l" defTabSz="914400" rtl="0" eaLnBrk="1" fontAlgn="base" latinLnBrk="0" hangingPunct="1">
              <a:lnSpc>
                <a:spcPct val="15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en-US" altLang="zh-CN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SimSun" pitchFamily="2" charset="-122"/>
                <a:cs typeface="+mn-cs"/>
              </a:rPr>
              <a:t>Once fixed in ammonium or nitrate :</a:t>
            </a:r>
          </a:p>
          <a:p>
            <a:pPr marL="800100" marR="0" lvl="1" indent="-342900" algn="l" defTabSz="914400" rtl="0" eaLnBrk="1" fontAlgn="base" latinLnBrk="0" hangingPunct="1">
              <a:lnSpc>
                <a:spcPct val="15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en-US" altLang="zh-CN" sz="25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SimSun" pitchFamily="2" charset="-122"/>
                <a:cs typeface="+mn-cs"/>
              </a:rPr>
              <a:t>N</a:t>
            </a:r>
            <a:r>
              <a:rPr kumimoji="0" lang="en-US" altLang="zh-CN" sz="2500" b="0" i="0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SimSun" pitchFamily="2" charset="-122"/>
                <a:cs typeface="+mn-cs"/>
              </a:rPr>
              <a:t>2</a:t>
            </a:r>
            <a:r>
              <a:rPr kumimoji="0" lang="en-US" altLang="zh-CN" sz="25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SimSun" pitchFamily="2" charset="-122"/>
                <a:cs typeface="+mn-cs"/>
              </a:rPr>
              <a:t> enters biochemical cycle,</a:t>
            </a:r>
          </a:p>
          <a:p>
            <a:pPr marL="800100" marR="0" lvl="1" indent="-342900" algn="just" defTabSz="914400" rtl="0" eaLnBrk="1" fontAlgn="base" latinLnBrk="0" hangingPunct="1">
              <a:lnSpc>
                <a:spcPct val="15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en-US" altLang="zh-CN" sz="25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SimSun" pitchFamily="2" charset="-122"/>
                <a:cs typeface="+mn-cs"/>
              </a:rPr>
              <a:t>Passes through several organic or inorganic forms before it returns to molecular nitrogen,</a:t>
            </a:r>
          </a:p>
          <a:p>
            <a:pPr marL="800100" marR="0" lvl="1" indent="-342900" algn="just" defTabSz="914400" rtl="0" eaLnBrk="1" fontAlgn="base" latinLnBrk="0" hangingPunct="1">
              <a:lnSpc>
                <a:spcPct val="15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en-US" altLang="zh-CN" sz="25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SimSun" pitchFamily="2" charset="-122"/>
                <a:cs typeface="+mn-cs"/>
              </a:rPr>
              <a:t>The ammonium (NH</a:t>
            </a:r>
            <a:r>
              <a:rPr kumimoji="0" lang="en-US" altLang="zh-CN" sz="2500" b="0" i="0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SimSun" pitchFamily="2" charset="-122"/>
                <a:cs typeface="+mn-cs"/>
              </a:rPr>
              <a:t>4</a:t>
            </a:r>
            <a:r>
              <a:rPr kumimoji="0" lang="en-US" altLang="zh-CN" sz="2500" b="0" i="0" u="none" strike="noStrike" kern="1200" cap="none" spc="0" normalizeH="0" baseline="30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SimSun" pitchFamily="2" charset="-122"/>
                <a:cs typeface="+mn-cs"/>
              </a:rPr>
              <a:t>+</a:t>
            </a:r>
            <a:r>
              <a:rPr kumimoji="0" lang="en-US" altLang="zh-CN" sz="25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SimSun" pitchFamily="2" charset="-122"/>
                <a:cs typeface="+mn-cs"/>
              </a:rPr>
              <a:t>) and nitrate (NO</a:t>
            </a:r>
            <a:r>
              <a:rPr kumimoji="0" lang="en-US" altLang="zh-CN" sz="2500" b="0" i="0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SimSun" pitchFamily="2" charset="-122"/>
                <a:cs typeface="+mn-cs"/>
              </a:rPr>
              <a:t>3</a:t>
            </a:r>
            <a:r>
              <a:rPr kumimoji="0" lang="en-US" altLang="zh-CN" sz="2500" b="0" i="0" u="none" strike="noStrike" kern="1200" cap="none" spc="0" normalizeH="0" baseline="30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SimSun" pitchFamily="2" charset="-122"/>
                <a:cs typeface="+mn-cs"/>
              </a:rPr>
              <a:t>-</a:t>
            </a:r>
            <a:r>
              <a:rPr kumimoji="0" lang="en-US" altLang="zh-CN" sz="25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SimSun" pitchFamily="2" charset="-122"/>
                <a:cs typeface="+mn-cs"/>
              </a:rPr>
              <a:t>) ions generated via fixation are the object of strong competition between plants and microorganisms </a:t>
            </a:r>
          </a:p>
          <a:p>
            <a:pPr marL="800100" lvl="1" indent="-342900" algn="just" defTabSz="914400" eaLnBrk="1" hangingPunct="1">
              <a:lnSpc>
                <a:spcPct val="150000"/>
              </a:lnSpc>
              <a:spcBef>
                <a:spcPts val="500"/>
              </a:spcBef>
              <a:buFont typeface="Wingdings" pitchFamily="2" charset="2"/>
              <a:buChar char="ü"/>
            </a:pPr>
            <a:r>
              <a:rPr lang="en-US" sz="2500" dirty="0"/>
              <a:t>To remain competitive, </a:t>
            </a:r>
            <a:r>
              <a:rPr kumimoji="0" lang="en-US" altLang="zh-CN" sz="25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SimSun" pitchFamily="2" charset="-122"/>
                <a:cs typeface="+mn-cs"/>
              </a:rPr>
              <a:t>plants have developed mechanisms to get these ions from the soil solution as fast as possible.</a:t>
            </a:r>
          </a:p>
        </p:txBody>
      </p:sp>
    </p:spTree>
    <p:extLst>
      <p:ext uri="{BB962C8B-B14F-4D97-AF65-F5344CB8AC3E}">
        <p14:creationId xmlns:p14="http://schemas.microsoft.com/office/powerpoint/2010/main" val="340787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10184</TotalTime>
  <Words>1782</Words>
  <Application>Microsoft Macintosh PowerPoint</Application>
  <PresentationFormat>On-screen Show (4:3)</PresentationFormat>
  <Paragraphs>213</Paragraphs>
  <Slides>39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50" baseType="lpstr">
      <vt:lpstr>等线</vt:lpstr>
      <vt:lpstr>新細明體</vt:lpstr>
      <vt:lpstr>SimSun</vt:lpstr>
      <vt:lpstr>Arial</vt:lpstr>
      <vt:lpstr>Born Addict</vt:lpstr>
      <vt:lpstr>Calibri</vt:lpstr>
      <vt:lpstr>Calibri Light</vt:lpstr>
      <vt:lpstr>Comic Sans MS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Root nodules on soybean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Nitrogen fixation by the nitrogenase enzyme complex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إثبات أن الـ DNA هو المادة الوراثية.</dc:title>
  <dc:creator>defrawy</dc:creator>
  <cp:lastModifiedBy>Microsoft Office User</cp:lastModifiedBy>
  <cp:revision>4477</cp:revision>
  <dcterms:created xsi:type="dcterms:W3CDTF">1997-09-01T07:53:11Z</dcterms:created>
  <dcterms:modified xsi:type="dcterms:W3CDTF">2021-03-06T11:44:32Z</dcterms:modified>
</cp:coreProperties>
</file>