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38"/>
  </p:notesMasterIdLst>
  <p:sldIdLst>
    <p:sldId id="381" r:id="rId2"/>
    <p:sldId id="563" r:id="rId3"/>
    <p:sldId id="500" r:id="rId4"/>
    <p:sldId id="493" r:id="rId5"/>
    <p:sldId id="525" r:id="rId6"/>
    <p:sldId id="536" r:id="rId7"/>
    <p:sldId id="530" r:id="rId8"/>
    <p:sldId id="531" r:id="rId9"/>
    <p:sldId id="532" r:id="rId10"/>
    <p:sldId id="540" r:id="rId11"/>
    <p:sldId id="526" r:id="rId12"/>
    <p:sldId id="534" r:id="rId13"/>
    <p:sldId id="541" r:id="rId14"/>
    <p:sldId id="557" r:id="rId15"/>
    <p:sldId id="558" r:id="rId16"/>
    <p:sldId id="527" r:id="rId17"/>
    <p:sldId id="543" r:id="rId18"/>
    <p:sldId id="544" r:id="rId19"/>
    <p:sldId id="545" r:id="rId20"/>
    <p:sldId id="546" r:id="rId21"/>
    <p:sldId id="547" r:id="rId22"/>
    <p:sldId id="548" r:id="rId23"/>
    <p:sldId id="550" r:id="rId24"/>
    <p:sldId id="551" r:id="rId25"/>
    <p:sldId id="552" r:id="rId26"/>
    <p:sldId id="553" r:id="rId27"/>
    <p:sldId id="554" r:id="rId28"/>
    <p:sldId id="555" r:id="rId29"/>
    <p:sldId id="528" r:id="rId30"/>
    <p:sldId id="556" r:id="rId31"/>
    <p:sldId id="560" r:id="rId32"/>
    <p:sldId id="559" r:id="rId33"/>
    <p:sldId id="561" r:id="rId34"/>
    <p:sldId id="562" r:id="rId35"/>
    <p:sldId id="524" r:id="rId36"/>
    <p:sldId id="424" r:id="rId3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3300"/>
    <a:srgbClr val="3C845E"/>
    <a:srgbClr val="0033CC"/>
    <a:srgbClr val="2A96B0"/>
    <a:srgbClr val="A50021"/>
    <a:srgbClr val="003399"/>
    <a:srgbClr val="0066CC"/>
    <a:srgbClr val="0066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7" autoAdjust="0"/>
    <p:restoredTop sz="94732" autoAdjust="0"/>
  </p:normalViewPr>
  <p:slideViewPr>
    <p:cSldViewPr>
      <p:cViewPr>
        <p:scale>
          <a:sx n="99" d="100"/>
          <a:sy n="99" d="100"/>
        </p:scale>
        <p:origin x="224" y="-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542A9C-F43C-47BF-BBF7-0FF0718C5F1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47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</a:t>
            </a:r>
            <a:r>
              <a:rPr kumimoji="0" lang="en-US" altLang="zh-CN" sz="1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rPr>
              <a:t>Symport and Antiport?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42A9C-F43C-47BF-BBF7-0FF0718C5F1B}" type="slidenum">
              <a:rPr lang="ar-SA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42A9C-F43C-47BF-BBF7-0FF0718C5F1B}" type="slidenum">
              <a:rPr lang="ar-SA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Draw the pass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rPr>
              <a:t>ive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rPr>
              <a:t> and active transport?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42A9C-F43C-47BF-BBF7-0FF0718C5F1B}" type="slidenum">
              <a:rPr lang="ar-SA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3917-AFAB-4045-82FB-8BCA18569B9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37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766C-D843-447C-86BC-B2BF6E0D165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6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AA4A-B9C8-4E94-AAB2-7FF324F202E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3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015CD-E8C1-4268-8A3E-8B13E2A4812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85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DD34-050D-4742-B327-1F908663CDC0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3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BE3E-73BF-4747-83B0-9B5839F955EB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8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1EFE-710D-4722-8698-8615B8E3FD99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1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B069-39D0-4779-9ABB-81AF75167A6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48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EC41-8FBA-4576-B117-E42A789395AA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1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F640-CC1C-498D-ACC3-3FC94831D5E5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94F9A-4C41-4054-B142-AAF257A84347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1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35B16C-748F-4A4E-8454-EF66A71500E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1" r:id="rId3"/>
    <p:sldLayoutId id="2147483812" r:id="rId4"/>
    <p:sldLayoutId id="2147483813" r:id="rId5"/>
    <p:sldLayoutId id="2147483810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ectrical_potentia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93" y="2348880"/>
            <a:ext cx="5430111" cy="1656184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>
                <a:alpha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7824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Membrane permeability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7744" y="980728"/>
            <a:ext cx="4924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ea typeface="宋体" charset="-122"/>
              </a:rPr>
              <a:t>Structure of the cell membrane </a:t>
            </a:r>
            <a:endParaRPr lang="en-US" sz="28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615008"/>
            <a:ext cx="471601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defTabSz="914400" ea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Composed of a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phospholipid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</a:t>
            </a:r>
            <a:r>
              <a:rPr lang="en-US" altLang="zh-CN" sz="2400" b="1" dirty="0" err="1">
                <a:latin typeface="+mn-lt"/>
                <a:ea typeface="宋体" charset="-122"/>
              </a:rPr>
              <a:t>bilayer</a:t>
            </a:r>
            <a:r>
              <a:rPr lang="en-US" altLang="zh-CN" sz="2400" dirty="0">
                <a:latin typeface="+mn-lt"/>
                <a:ea typeface="宋体" charset="-122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(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Lipid+Phosphate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group) and proteins.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The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phospholipid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sets up the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bilayer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structure.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Phospholipids have hydrophilic heads and fatty acid tails.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Such organization makes plasma membrane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selectively permeable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to ions and molecules.</a:t>
            </a:r>
          </a:p>
        </p:txBody>
      </p:sp>
      <p:pic>
        <p:nvPicPr>
          <p:cNvPr id="10" name="Picture 9" descr="1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4572000" y="1556792"/>
            <a:ext cx="4467231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Membrane permeability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2008" y="1055712"/>
            <a:ext cx="89644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800" dirty="0">
                <a:latin typeface="+mn-lt"/>
                <a:ea typeface="宋体" charset="-122"/>
              </a:rPr>
              <a:t>The extent to which a membrane permits the movement of a substance is called </a:t>
            </a:r>
            <a:r>
              <a:rPr lang="en-US" altLang="zh-CN" sz="2800" b="1" dirty="0">
                <a:latin typeface="+mn-lt"/>
                <a:ea typeface="宋体" charset="-122"/>
              </a:rPr>
              <a:t>membrane permeability</a:t>
            </a:r>
            <a:r>
              <a:rPr lang="en-US" altLang="zh-CN" sz="2800" dirty="0">
                <a:latin typeface="+mn-lt"/>
                <a:ea typeface="宋体" charset="-122"/>
              </a:rPr>
              <a:t>. </a:t>
            </a:r>
          </a:p>
          <a:p>
            <a:pPr marL="228600" lvl="0" indent="-228600" algn="just" defTabSz="914400"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latin typeface="+mn-lt"/>
                <a:ea typeface="宋体" charset="-122"/>
              </a:rPr>
              <a:t>The permeability depends on:</a:t>
            </a:r>
          </a:p>
          <a:p>
            <a:pPr marL="1428750" lvl="2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altLang="zh-CN" sz="2600" dirty="0">
                <a:latin typeface="+mn-lt"/>
                <a:ea typeface="宋体" charset="-122"/>
              </a:rPr>
              <a:t>The composition of the membrane.</a:t>
            </a:r>
          </a:p>
          <a:p>
            <a:pPr marL="1428750" lvl="2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altLang="zh-CN" sz="2600" dirty="0">
                <a:latin typeface="+mn-lt"/>
                <a:ea typeface="宋体" charset="-122"/>
              </a:rPr>
              <a:t>The chemical nature of the solute. </a:t>
            </a:r>
          </a:p>
          <a:p>
            <a:pPr marL="228600" indent="-228600" algn="just" defTabSz="914400"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ea typeface="宋体" charset="-122"/>
              </a:rPr>
              <a:t>The permeability is influenced by </a:t>
            </a:r>
            <a:r>
              <a:rPr lang="en-US" sz="2800" dirty="0"/>
              <a:t>the ability of a substance to enter the membrane.</a:t>
            </a:r>
          </a:p>
          <a:p>
            <a:pPr marL="228600" indent="-228600" algn="just" defTabSz="914400"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When salts diffuse across a membrane, an electric </a:t>
            </a:r>
            <a:r>
              <a:rPr lang="en-US" sz="2800" b="1" dirty="0"/>
              <a:t>membrane potential </a:t>
            </a:r>
            <a:r>
              <a:rPr lang="en-US" sz="2800" dirty="0"/>
              <a:t>(voltage) can develop.</a:t>
            </a:r>
            <a:endParaRPr lang="en-US" altLang="zh-CN" sz="2800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48208" y="1538808"/>
            <a:ext cx="4495800" cy="531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200" b="1" dirty="0">
                <a:latin typeface="+mn-lt"/>
                <a:ea typeface="宋体" charset="-122"/>
              </a:rPr>
              <a:t>Membrane potential </a:t>
            </a:r>
            <a:r>
              <a:rPr lang="en-US" altLang="zh-CN" sz="2200" dirty="0">
                <a:solidFill>
                  <a:schemeClr val="accent2"/>
                </a:solidFill>
                <a:latin typeface="+mn-lt"/>
                <a:ea typeface="宋体" charset="-122"/>
              </a:rPr>
              <a:t>is the difference in electrical</a:t>
            </a:r>
            <a:r>
              <a:rPr lang="en-US" altLang="zh-CN" sz="2200" dirty="0">
                <a:solidFill>
                  <a:schemeClr val="accent2"/>
                </a:solidFill>
                <a:latin typeface="+mn-lt"/>
                <a:ea typeface="宋体" charset="-122"/>
                <a:hlinkClick r:id="rId3" tooltip="Electrical potenti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2200" dirty="0">
                <a:solidFill>
                  <a:schemeClr val="accent2"/>
                </a:solidFill>
                <a:latin typeface="+mn-lt"/>
                <a:ea typeface="宋体" charset="-122"/>
              </a:rPr>
              <a:t>potential between the interior and the exterior of a cell.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200" dirty="0">
                <a:latin typeface="+mn-lt"/>
                <a:ea typeface="宋体" charset="-122"/>
              </a:rPr>
              <a:t>Create a driving force for ionic transport.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200" dirty="0" err="1">
                <a:latin typeface="+mn-lt"/>
                <a:ea typeface="宋体" charset="-122"/>
              </a:rPr>
              <a:t>KCl</a:t>
            </a:r>
            <a:r>
              <a:rPr lang="en-US" altLang="zh-CN" sz="2200" dirty="0">
                <a:latin typeface="+mn-lt"/>
                <a:ea typeface="宋体" charset="-122"/>
              </a:rPr>
              <a:t> Solution example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200" dirty="0">
                <a:latin typeface="+mn-lt"/>
                <a:ea typeface="宋体" charset="-122"/>
              </a:rPr>
              <a:t>K+ and </a:t>
            </a:r>
            <a:r>
              <a:rPr lang="en-US" altLang="zh-CN" sz="2200" dirty="0" err="1">
                <a:latin typeface="+mn-lt"/>
                <a:ea typeface="宋体" charset="-122"/>
              </a:rPr>
              <a:t>Cl</a:t>
            </a:r>
            <a:r>
              <a:rPr lang="en-US" altLang="zh-CN" sz="2200" dirty="0">
                <a:latin typeface="+mn-lt"/>
                <a:ea typeface="宋体" charset="-122"/>
              </a:rPr>
              <a:t>-  ions diffuse at different rates across the membranes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200" dirty="0">
                <a:latin typeface="+mn-lt"/>
                <a:ea typeface="宋体" charset="-122"/>
              </a:rPr>
              <a:t>Membranes are more </a:t>
            </a:r>
            <a:r>
              <a:rPr lang="en-US" altLang="zh-CN" sz="2200" b="1" dirty="0">
                <a:latin typeface="+mn-lt"/>
                <a:ea typeface="宋体" charset="-122"/>
              </a:rPr>
              <a:t>permeable</a:t>
            </a:r>
            <a:r>
              <a:rPr lang="en-US" altLang="zh-CN" sz="2200" dirty="0">
                <a:latin typeface="+mn-lt"/>
                <a:ea typeface="宋体" charset="-122"/>
              </a:rPr>
              <a:t> to K+ than to </a:t>
            </a:r>
            <a:r>
              <a:rPr lang="en-US" altLang="zh-CN" sz="2200" dirty="0" err="1">
                <a:latin typeface="+mn-lt"/>
                <a:ea typeface="宋体" charset="-122"/>
              </a:rPr>
              <a:t>Cl</a:t>
            </a:r>
            <a:r>
              <a:rPr lang="en-US" altLang="zh-CN" sz="2200" dirty="0">
                <a:latin typeface="+mn-lt"/>
                <a:ea typeface="宋体" charset="-122"/>
              </a:rPr>
              <a:t>- 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200" dirty="0">
                <a:latin typeface="+mn-lt"/>
                <a:ea typeface="宋体" charset="-122"/>
              </a:rPr>
              <a:t>Initially diffuse at different rates unless they achieve equilibrium</a:t>
            </a:r>
          </a:p>
        </p:txBody>
      </p:sp>
      <p:pic>
        <p:nvPicPr>
          <p:cNvPr id="11" name="Picture 4" descr="pp0602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lum bright="-20000" contrast="40000"/>
          </a:blip>
          <a:srcRect b="3194"/>
          <a:stretch>
            <a:fillRect/>
          </a:stretch>
        </p:blipFill>
        <p:spPr>
          <a:xfrm>
            <a:off x="4788024" y="1470929"/>
            <a:ext cx="4248472" cy="5328592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79512" y="889556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/>
              <a:t>Development of a diffusion potential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Membrane permeability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9512" y="836712"/>
            <a:ext cx="87849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/>
              <a:t>Measuring membrane potential by microelectrodes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Membrane permeability</a:t>
            </a:r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3995936" y="1440486"/>
            <a:ext cx="5062201" cy="51845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6100" y="1401654"/>
            <a:ext cx="3672408" cy="5338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A pair of microelectrodes, one is inserted into the cell compartment under study (usually the vacuole or the cytoplasm), while the other is kept in an electrolytic solution that serves as a reference.</a:t>
            </a:r>
          </a:p>
          <a:p>
            <a:pPr algn="just">
              <a:lnSpc>
                <a:spcPct val="130000"/>
              </a:lnSpc>
            </a:pPr>
            <a:r>
              <a:rPr lang="en-US" sz="2200" dirty="0"/>
              <a:t>The method is based on measuring the voltage difference between the inside of the cell and the external bathing medium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Ion homeostasis within plant cells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4" descr="pp0604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 b="3535"/>
          <a:stretch>
            <a:fillRect/>
          </a:stretch>
        </p:blipFill>
        <p:spPr>
          <a:xfrm>
            <a:off x="4629152" y="1371600"/>
            <a:ext cx="4300566" cy="5200672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4282" y="1142984"/>
            <a:ext cx="4143404" cy="507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Plant cells segregate ions based upon:</a:t>
            </a:r>
          </a:p>
          <a:p>
            <a:pPr marL="914400" marR="0" lvl="1" indent="-457200" algn="l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Function or role</a:t>
            </a:r>
          </a:p>
          <a:p>
            <a:pPr marL="914400" marR="0" lvl="1" indent="-457200" algn="l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Potential toxicity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This segregation creates a balance.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Creating and maintaining the balance may require energy.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Ion homeostasis within plant cells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4" descr="pp0604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 b="3535"/>
          <a:stretch>
            <a:fillRect/>
          </a:stretch>
        </p:blipFill>
        <p:spPr>
          <a:xfrm>
            <a:off x="4629152" y="1371600"/>
            <a:ext cx="4300566" cy="5200672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1438" y="1000108"/>
            <a:ext cx="457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Ion concentrations in </a:t>
            </a:r>
            <a:r>
              <a:rPr kumimoji="0" lang="en-US" altLang="zh-CN" sz="2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cytosol</a:t>
            </a:r>
            <a:r>
              <a:rPr kumimoji="0" lang="en-US" altLang="zh-CN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and vacuole are controlled by passive (dashed) and active (solid) transport processes.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In most plant cells vacuole takes up 90% of the cell volume.</a:t>
            </a:r>
            <a:endParaRPr lang="en-US" altLang="zh-CN" sz="2400" dirty="0">
              <a:latin typeface="+mn-lt"/>
              <a:ea typeface="SimSun" pitchFamily="2" charset="-122"/>
            </a:endParaRP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	(</a:t>
            </a:r>
            <a:r>
              <a:rPr kumimoji="0" lang="en-US" altLang="zh-CN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Contains bulk of cells solutes)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Control of </a:t>
            </a:r>
            <a:r>
              <a:rPr kumimoji="0" lang="en-US" altLang="zh-CN" sz="2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cytosol</a:t>
            </a:r>
            <a:r>
              <a:rPr kumimoji="0" lang="en-US" altLang="zh-CN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ion </a:t>
            </a:r>
            <a:r>
              <a:rPr kumimoji="0" lang="en-US" altLang="zh-CN" sz="2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concs</a:t>
            </a:r>
            <a:r>
              <a:rPr kumimoji="0" lang="en-US" altLang="zh-CN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is important for the regulations of enzyme activity.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Cell wall is not a permeability barrier.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400" dirty="0">
                <a:latin typeface="+mn-lt"/>
                <a:ea typeface="SimSun" pitchFamily="2" charset="-122"/>
              </a:rPr>
              <a:t>	(</a:t>
            </a:r>
            <a:r>
              <a:rPr kumimoji="0" lang="en-US" altLang="zh-CN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It is NOT a factor in solute transport)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970809"/>
            <a:ext cx="8891882" cy="510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/>
              <a:t>Three types of membrane transporters enhance the movement</a:t>
            </a:r>
            <a:r>
              <a:rPr lang="ar-EG" sz="2800" dirty="0"/>
              <a:t> </a:t>
            </a:r>
            <a:r>
              <a:rPr lang="en-US" sz="2800" dirty="0"/>
              <a:t>of solutes across membranes: </a:t>
            </a:r>
            <a:endParaRPr lang="ar-EG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endParaRPr lang="ar-EG" sz="1600" b="1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Channels</a:t>
            </a:r>
            <a:endParaRPr lang="ar-EG" sz="2800" b="1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endParaRPr lang="ar-EG" sz="1600" b="1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Carriers</a:t>
            </a:r>
            <a:endParaRPr lang="ar-EG" sz="2800" b="1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endParaRPr lang="ar-EG" sz="1600" b="1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Pumps</a:t>
            </a:r>
            <a:endParaRPr lang="ar-EG" sz="2800" b="1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endParaRPr lang="en-US" sz="2700" b="1" dirty="0"/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Membrane transport processes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Membrane transport processes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7504" y="692696"/>
            <a:ext cx="88924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ctr" defTabSz="914400" eaLnBrk="1" hangingPunct="1">
              <a:lnSpc>
                <a:spcPct val="150000"/>
              </a:lnSpc>
              <a:spcBef>
                <a:spcPts val="1000"/>
              </a:spcBef>
            </a:pPr>
            <a:r>
              <a:rPr lang="en-US" sz="3200" b="1" dirty="0"/>
              <a:t>1- Channels</a:t>
            </a:r>
            <a:endParaRPr kumimoji="0" lang="ar-EG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charset="-122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4016" y="1507232"/>
            <a:ext cx="4940602" cy="465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700" dirty="0" err="1"/>
              <a:t>Transmembrane</a:t>
            </a:r>
            <a:r>
              <a:rPr lang="en-US" altLang="zh-CN" sz="2700" dirty="0"/>
              <a:t> proteins that work as selective pores.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/>
              <a:t>Transport through channels</a:t>
            </a:r>
            <a:r>
              <a:rPr lang="ar-EG" sz="2700" dirty="0"/>
              <a:t> </a:t>
            </a:r>
            <a:r>
              <a:rPr lang="en-US" sz="2700" dirty="0"/>
              <a:t>is always </a:t>
            </a:r>
            <a:r>
              <a:rPr lang="en-US" sz="2700" dirty="0">
                <a:solidFill>
                  <a:schemeClr val="accent2"/>
                </a:solidFill>
              </a:rPr>
              <a:t>passive</a:t>
            </a:r>
            <a:r>
              <a:rPr lang="en-US" sz="2700" dirty="0"/>
              <a:t>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700" dirty="0"/>
              <a:t>The size of the pore determines its transport </a:t>
            </a:r>
            <a:r>
              <a:rPr lang="en-US" altLang="zh-CN" sz="2700" dirty="0" err="1"/>
              <a:t>specifity</a:t>
            </a:r>
            <a:r>
              <a:rPr lang="en-US" altLang="zh-CN" sz="2700" dirty="0"/>
              <a:t>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700" dirty="0"/>
              <a:t>Movement down the gradient in electrochemical potential.</a:t>
            </a:r>
            <a:endParaRPr lang="ar-EG" altLang="zh-CN" sz="2700" dirty="0"/>
          </a:p>
          <a:p>
            <a:pPr marL="228600" indent="-228600" defTabSz="914400" eaLnBrk="1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700" dirty="0"/>
              <a:t>Limited to ions and water.</a:t>
            </a:r>
            <a:endParaRPr lang="ar-EG" altLang="zh-CN" sz="2700" dirty="0"/>
          </a:p>
          <a:p>
            <a:pPr marL="228600" marR="0" lvl="0" indent="-228600" algn="l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700" dirty="0"/>
          </a:p>
        </p:txBody>
      </p:sp>
      <p:pic>
        <p:nvPicPr>
          <p:cNvPr id="8" name="Picture 4" descr="Picture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b="1278"/>
          <a:stretch>
            <a:fillRect/>
          </a:stretch>
        </p:blipFill>
        <p:spPr>
          <a:xfrm>
            <a:off x="5029200" y="1620982"/>
            <a:ext cx="3863280" cy="4987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Membrane transport processes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4016" y="1556792"/>
            <a:ext cx="494060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700" dirty="0"/>
              <a:t>Unidirectional.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700" dirty="0"/>
              <a:t>Very fast transport.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Not open all the time.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Channel proteins have structures called </a:t>
            </a:r>
            <a:r>
              <a:rPr lang="en-US" sz="2800" b="1" dirty="0">
                <a:solidFill>
                  <a:srgbClr val="FF0000"/>
                </a:solidFill>
              </a:rPr>
              <a:t>gates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that open and close the pore </a:t>
            </a:r>
            <a:r>
              <a:rPr lang="en-US" sz="2800" dirty="0" err="1"/>
              <a:t>inresponse</a:t>
            </a:r>
            <a:r>
              <a:rPr lang="en-US" sz="2800" dirty="0"/>
              <a:t> to external signals.</a:t>
            </a:r>
            <a:endParaRPr kumimoji="0" lang="en-US" altLang="zh-CN" sz="27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(body)"/>
              <a:ea typeface="宋体" charset="-122"/>
            </a:endParaRPr>
          </a:p>
        </p:txBody>
      </p:sp>
      <p:pic>
        <p:nvPicPr>
          <p:cNvPr id="8" name="Picture 4" descr="Picture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b="1278"/>
          <a:stretch>
            <a:fillRect/>
          </a:stretch>
        </p:blipFill>
        <p:spPr>
          <a:xfrm>
            <a:off x="5029200" y="1620982"/>
            <a:ext cx="3863280" cy="4987636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504" y="692696"/>
            <a:ext cx="88924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ctr" defTabSz="914400" eaLnBrk="1" hangingPunct="1">
              <a:lnSpc>
                <a:spcPct val="150000"/>
              </a:lnSpc>
              <a:spcBef>
                <a:spcPts val="1000"/>
              </a:spcBef>
            </a:pPr>
            <a:r>
              <a:rPr lang="en-US" sz="3200" b="1" dirty="0"/>
              <a:t>1- Channels</a:t>
            </a:r>
            <a:endParaRPr kumimoji="0" lang="ar-EG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Membrane transport processes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504" y="692696"/>
            <a:ext cx="88924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ctr" defTabSz="914400" eaLnBrk="1" hangingPunct="1">
              <a:lnSpc>
                <a:spcPct val="150000"/>
              </a:lnSpc>
              <a:spcBef>
                <a:spcPts val="1000"/>
              </a:spcBef>
            </a:pPr>
            <a:r>
              <a:rPr lang="en-US" altLang="zh-CN" sz="3200" b="1" dirty="0"/>
              <a:t>2- Carriers</a:t>
            </a:r>
            <a:endParaRPr lang="ar-EG" altLang="zh-CN" sz="3200" b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088" y="1484784"/>
            <a:ext cx="515151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Do not have pores that extend completely across membrane.</a:t>
            </a:r>
          </a:p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Substance being transported is initially bound to a specific site on the </a:t>
            </a:r>
            <a:r>
              <a:rPr lang="en-US" altLang="zh-CN" sz="2800" dirty="0">
                <a:latin typeface="+mn-lt"/>
                <a:ea typeface="宋体" charset="-122"/>
              </a:rPr>
              <a:t>carrier protein.</a:t>
            </a:r>
          </a:p>
          <a:p>
            <a:pPr marL="228600" indent="-228600" defTabSz="914400" eaLnBrk="1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Times New Roman" pitchFamily="18" charset="0"/>
                <a:ea typeface="宋体" charset="-122"/>
              </a:rPr>
              <a:t>Uni</a:t>
            </a:r>
            <a:r>
              <a:rPr lang="en-US" altLang="zh-CN" sz="2800" dirty="0">
                <a:latin typeface="Times New Roman" pitchFamily="18" charset="0"/>
                <a:ea typeface="宋体" charset="-122"/>
              </a:rPr>
              <a:t>-directional</a:t>
            </a:r>
          </a:p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800" dirty="0">
                <a:latin typeface="+mn-lt"/>
                <a:ea typeface="宋体" charset="-122"/>
              </a:rPr>
              <a:t>Specialized to carry a specific organic compound.</a:t>
            </a:r>
          </a:p>
        </p:txBody>
      </p:sp>
      <p:pic>
        <p:nvPicPr>
          <p:cNvPr id="12" name="Picture 4" descr="Picture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b="6667"/>
          <a:stretch>
            <a:fillRect/>
          </a:stretch>
        </p:blipFill>
        <p:spPr>
          <a:xfrm>
            <a:off x="5292079" y="1435078"/>
            <a:ext cx="3758271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899592" y="2293420"/>
            <a:ext cx="7584844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652716" y="2564904"/>
            <a:ext cx="5880518" cy="191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Plant Physiology</a:t>
            </a:r>
            <a:endParaRPr lang="ar-EG" sz="44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BIO</a:t>
            </a:r>
            <a:r>
              <a:rPr lang="ar-EG" sz="40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</a:t>
            </a:r>
            <a:r>
              <a:rPr lang="en-US" sz="40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323</a:t>
            </a:r>
            <a:endParaRPr lang="it-IT" sz="40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45950"/>
            <a:ext cx="75294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KINGDOOM OF SAUDI ARABIA</a:t>
            </a:r>
            <a:endParaRPr lang="en-US" sz="2400" dirty="0"/>
          </a:p>
          <a:p>
            <a:pPr algn="ctr"/>
            <a:r>
              <a:rPr lang="en-US" sz="2400" b="1" dirty="0"/>
              <a:t>King Saud</a:t>
            </a:r>
            <a:r>
              <a:rPr lang="ar-SA" sz="2400" b="1" dirty="0"/>
              <a:t> </a:t>
            </a:r>
            <a:r>
              <a:rPr lang="en-US" sz="2400" b="1" dirty="0"/>
              <a:t>University</a:t>
            </a:r>
          </a:p>
          <a:p>
            <a:pPr algn="ctr"/>
            <a:r>
              <a:rPr lang="en-US" sz="2400" b="1" dirty="0"/>
              <a:t>College of Sciences  -  Department Botany &amp; Microbiology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23728" y="5173740"/>
            <a:ext cx="4608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sz="24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Dr. Abdulrahman Al-</a:t>
            </a:r>
            <a:r>
              <a:rPr lang="en-US" sz="2400" b="1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hash</a:t>
            </a:r>
            <a:r>
              <a:rPr lang="en-US" sz="2400" b="1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imi</a:t>
            </a:r>
            <a:endParaRPr lang="en-US" sz="24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54" y="145950"/>
            <a:ext cx="1100732" cy="13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3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Membrane transport processes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504" y="692696"/>
            <a:ext cx="88924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ctr" defTabSz="914400" eaLnBrk="1" hangingPunct="1">
              <a:lnSpc>
                <a:spcPct val="150000"/>
              </a:lnSpc>
              <a:spcBef>
                <a:spcPts val="1000"/>
              </a:spcBef>
            </a:pPr>
            <a:r>
              <a:rPr lang="en-US" altLang="zh-CN" sz="3200" b="1" dirty="0"/>
              <a:t>2- Carriers</a:t>
            </a:r>
            <a:endParaRPr lang="ar-EG" altLang="zh-CN" sz="3200" b="1" dirty="0"/>
          </a:p>
        </p:txBody>
      </p:sp>
      <p:pic>
        <p:nvPicPr>
          <p:cNvPr id="10" name="Picture 4" descr="Picture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b="6667"/>
          <a:stretch>
            <a:fillRect/>
          </a:stretch>
        </p:blipFill>
        <p:spPr>
          <a:xfrm>
            <a:off x="5292079" y="1435078"/>
            <a:ext cx="3758271" cy="5334000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088" y="1412776"/>
            <a:ext cx="5117976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Binding of a molecule causes the carrier </a:t>
            </a:r>
            <a:r>
              <a:rPr lang="en-US" altLang="zh-CN" sz="2800" dirty="0">
                <a:latin typeface="+mn-lt"/>
                <a:ea typeface="宋体" charset="-122"/>
              </a:rPr>
              <a:t>protein to change shape, this 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charset="-122"/>
              </a:rPr>
              <a:t>exposes</a:t>
            </a:r>
            <a:r>
              <a:rPr lang="en-US" altLang="zh-CN" sz="2800" dirty="0">
                <a:latin typeface="+mn-lt"/>
                <a:ea typeface="宋体" charset="-122"/>
              </a:rPr>
              <a:t> the molecule to the solution on the other side of the membrane.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800" dirty="0">
                <a:latin typeface="+mn-lt"/>
                <a:ea typeface="宋体" charset="-122"/>
              </a:rPr>
              <a:t>Transport complete after 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charset="-122"/>
              </a:rPr>
              <a:t>dissociation</a:t>
            </a:r>
            <a:r>
              <a:rPr lang="en-US" altLang="zh-CN" sz="2800" dirty="0">
                <a:latin typeface="+mn-lt"/>
                <a:ea typeface="宋体" charset="-122"/>
              </a:rPr>
              <a:t> of molecule and carrier protein.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Membrane transport processes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504" y="692696"/>
            <a:ext cx="88924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ctr" defTabSz="914400" eaLnBrk="1" hangingPunct="1">
              <a:lnSpc>
                <a:spcPct val="150000"/>
              </a:lnSpc>
              <a:spcBef>
                <a:spcPts val="1000"/>
              </a:spcBef>
            </a:pPr>
            <a:r>
              <a:rPr lang="en-US" altLang="zh-CN" sz="3200" b="1" dirty="0"/>
              <a:t>2- Carriers</a:t>
            </a:r>
            <a:endParaRPr lang="ar-EG" altLang="zh-CN" sz="3200" b="1" dirty="0"/>
          </a:p>
        </p:txBody>
      </p:sp>
      <p:pic>
        <p:nvPicPr>
          <p:cNvPr id="10" name="Picture 4" descr="Picture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b="6667"/>
          <a:stretch>
            <a:fillRect/>
          </a:stretch>
        </p:blipFill>
        <p:spPr>
          <a:xfrm>
            <a:off x="5292079" y="1435078"/>
            <a:ext cx="3758271" cy="5334000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088" y="1484784"/>
            <a:ext cx="511797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800" dirty="0">
                <a:latin typeface="Times New Roman" pitchFamily="18" charset="0"/>
                <a:ea typeface="宋体" charset="-122"/>
              </a:rPr>
              <a:t>Moderate speed.</a:t>
            </a:r>
            <a:endParaRPr lang="ar-EG" altLang="zh-CN" sz="2800" dirty="0">
              <a:latin typeface="Times New Roman" pitchFamily="18" charset="0"/>
              <a:ea typeface="宋体" charset="-122"/>
            </a:endParaRPr>
          </a:p>
          <a:p>
            <a:pPr lvl="1"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ar-EG" altLang="zh-CN" sz="2400" i="1" dirty="0">
                <a:latin typeface="Times New Roman" pitchFamily="18" charset="0"/>
                <a:ea typeface="宋体" charset="-122"/>
              </a:rPr>
              <a:t> </a:t>
            </a:r>
            <a:r>
              <a:rPr lang="en-US" altLang="zh-CN" sz="2300" dirty="0">
                <a:latin typeface="Times New Roman" pitchFamily="18" charset="0"/>
                <a:ea typeface="宋体" charset="-122"/>
              </a:rPr>
              <a:t>Slower than in a channel</a:t>
            </a:r>
          </a:p>
          <a:p>
            <a:pPr lvl="1"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ar-EG" altLang="zh-CN" sz="2300" dirty="0">
                <a:latin typeface="Times New Roman" pitchFamily="18" charset="0"/>
                <a:ea typeface="宋体" charset="-122"/>
              </a:rPr>
              <a:t> </a:t>
            </a:r>
            <a:r>
              <a:rPr lang="en-US" altLang="zh-CN" sz="2300" dirty="0">
                <a:latin typeface="Times New Roman" pitchFamily="18" charset="0"/>
                <a:ea typeface="宋体" charset="-122"/>
              </a:rPr>
              <a:t>100-1000 ions or molecules/second</a:t>
            </a:r>
          </a:p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800" dirty="0">
                <a:latin typeface="Times New Roman" pitchFamily="18" charset="0"/>
                <a:ea typeface="宋体" charset="-122"/>
              </a:rPr>
              <a:t>Binding to carrier protein is like enzyme binding site action.</a:t>
            </a:r>
            <a:endParaRPr lang="ar-EG" altLang="zh-CN" sz="2800" dirty="0">
              <a:latin typeface="Times New Roman" pitchFamily="18" charset="0"/>
              <a:ea typeface="宋体" charset="-122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800" dirty="0">
                <a:latin typeface="Times New Roman" pitchFamily="18" charset="0"/>
                <a:ea typeface="宋体" charset="-122"/>
              </a:rPr>
              <a:t>Can be either active or passive.</a:t>
            </a:r>
            <a:endParaRPr lang="ar-EG" altLang="zh-CN" sz="2800" dirty="0">
              <a:latin typeface="Times New Roman" pitchFamily="18" charset="0"/>
              <a:ea typeface="宋体" charset="-122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800" dirty="0">
                <a:latin typeface="Times New Roman" pitchFamily="18" charset="0"/>
                <a:ea typeface="宋体" charset="-122"/>
              </a:rPr>
              <a:t>Passive action is sometimes called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宋体" charset="-122"/>
              </a:rPr>
              <a:t>facilitated diffusion</a:t>
            </a:r>
            <a:r>
              <a:rPr lang="en-US" altLang="zh-CN" sz="2800" dirty="0">
                <a:latin typeface="+mn-lt"/>
                <a:ea typeface="宋体" charset="-122"/>
              </a:rPr>
              <a:t>.</a:t>
            </a:r>
            <a:endParaRPr lang="ar-EG" altLang="zh-CN" sz="2800" b="1" dirty="0"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Membrane transport processes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504" y="692696"/>
            <a:ext cx="88924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ctr" defTabSz="914400" eaLnBrk="1" hangingPunct="1">
              <a:lnSpc>
                <a:spcPct val="150000"/>
              </a:lnSpc>
              <a:spcBef>
                <a:spcPts val="1000"/>
              </a:spcBef>
            </a:pPr>
            <a:r>
              <a:rPr lang="en-US" altLang="zh-CN" sz="3200" b="1" dirty="0"/>
              <a:t>3- Pumps</a:t>
            </a:r>
            <a:endParaRPr lang="ar-EG" altLang="zh-CN" sz="32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2008" y="1443462"/>
            <a:ext cx="89644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7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To carry out active transport, the membrane transporter must couple the uphill transport of a molecule with an energy releasing event,</a:t>
            </a:r>
          </a:p>
          <a:p>
            <a:pPr marL="685800" lvl="1" indent="-228600" defTabSz="914400"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This is called </a:t>
            </a:r>
            <a:r>
              <a:rPr kumimoji="0" lang="en-US" altLang="zh-CN" sz="27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Primary active transport,</a:t>
            </a:r>
          </a:p>
          <a:p>
            <a:pPr marL="685800" marR="0" lvl="1" indent="-228600" algn="l" defTabSz="914400" rtl="0" eaLnBrk="1" fontAlgn="base" latinLnBrk="0" hangingPunct="1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Energy source can be;</a:t>
            </a:r>
          </a:p>
          <a:p>
            <a:pPr marL="1428750" marR="0" lvl="2" indent="-514350" algn="l" defTabSz="914400" rtl="0" eaLnBrk="1" fontAlgn="base" latinLnBrk="0" hangingPunct="1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25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The electron transport chain of mitochondria</a:t>
            </a:r>
          </a:p>
          <a:p>
            <a:pPr marL="1428750" marR="0" lvl="2" indent="-514350" algn="l" defTabSz="914400" rtl="0" eaLnBrk="1" fontAlgn="base" latinLnBrk="0" hangingPunct="1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25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The electron transport chain of chloroplasts</a:t>
            </a:r>
          </a:p>
          <a:p>
            <a:pPr marL="1428750" marR="0" lvl="2" indent="-514350" algn="l" defTabSz="914400" rtl="0" eaLnBrk="1" fontAlgn="base" latinLnBrk="0" hangingPunct="1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25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Absorption of light by the membrane transporter </a:t>
            </a:r>
          </a:p>
          <a:p>
            <a:pPr marL="685800" lvl="1" indent="-228600" defTabSz="914400"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Such membrane transporters are called </a:t>
            </a:r>
            <a:r>
              <a:rPr kumimoji="0" lang="en-US" altLang="zh-CN" sz="27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P</a:t>
            </a:r>
            <a:r>
              <a:rPr lang="en-US" altLang="zh-CN" sz="2700" b="1" dirty="0">
                <a:latin typeface="+mn-lt"/>
                <a:ea typeface="宋体" charset="-122"/>
              </a:rPr>
              <a:t>umps.</a:t>
            </a:r>
            <a:endParaRPr kumimoji="0" lang="en-US" altLang="zh-CN" sz="27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0872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Century Gothic" pitchFamily="34" charset="0"/>
                <a:ea typeface="宋体" charset="-122"/>
              </a:rPr>
              <a:t>Primary active transport - Pumps</a:t>
            </a:r>
            <a:endParaRPr lang="en-US" sz="2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1842" y="1390600"/>
            <a:ext cx="4495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Movement against the electrochemical gradient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Unidirectional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Very slow</a:t>
            </a:r>
          </a:p>
          <a:p>
            <a:pPr marL="228600" marR="0" lvl="0" indent="-228600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Direct </a:t>
            </a:r>
            <a:r>
              <a:rPr lang="en-US" altLang="zh-CN" sz="2600" dirty="0">
                <a:latin typeface="+mn-lt"/>
                <a:ea typeface="宋体" charset="-122"/>
              </a:rPr>
              <a:t>energy expenditure</a:t>
            </a:r>
          </a:p>
          <a:p>
            <a:pPr marL="228600" lvl="0" indent="-228600" defTabSz="91440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600" dirty="0">
                <a:latin typeface="+mn-lt"/>
                <a:ea typeface="宋体" charset="-122"/>
              </a:rPr>
              <a:t>e.g. ATP is hydrolyzed as transporter moves a solute across membrane.</a:t>
            </a:r>
          </a:p>
        </p:txBody>
      </p:sp>
      <p:pic>
        <p:nvPicPr>
          <p:cNvPr id="10" name="Picture 4" descr="Picture3"/>
          <p:cNvPicPr>
            <a:picLocks noChangeAspect="1" noChangeArrowheads="1"/>
          </p:cNvPicPr>
          <p:nvPr/>
        </p:nvPicPr>
        <p:blipFill>
          <a:blip r:embed="rId3" cstate="print"/>
          <a:srcRect b="5000"/>
          <a:stretch>
            <a:fillRect/>
          </a:stretch>
        </p:blipFill>
        <p:spPr bwMode="auto">
          <a:xfrm>
            <a:off x="4597642" y="1534616"/>
            <a:ext cx="4366846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Membrane transport processes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6712"/>
            <a:ext cx="9144000" cy="519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>
                <a:latin typeface="Century Gothic" pitchFamily="34" charset="0"/>
                <a:ea typeface="宋体" charset="-122"/>
              </a:rPr>
              <a:t>Secondary active transport - Pumps</a:t>
            </a:r>
          </a:p>
        </p:txBody>
      </p:sp>
      <p:pic>
        <p:nvPicPr>
          <p:cNvPr id="9" name="Picture 4" descr="pp06091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 b="4286"/>
          <a:stretch>
            <a:fillRect/>
          </a:stretch>
        </p:blipFill>
        <p:spPr>
          <a:xfrm>
            <a:off x="4655127" y="1593273"/>
            <a:ext cx="4320867" cy="5076087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7504" y="1556792"/>
            <a:ext cx="4575332" cy="51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Involves the coupling of the uphill transport of a molecule with the downhill transport of another</a:t>
            </a:r>
          </a:p>
          <a:p>
            <a:pPr marL="228600" lvl="0" indent="-228600" defTabSz="914400" eaLnBrk="1" hangingPunct="1">
              <a:lnSpc>
                <a:spcPct val="125000"/>
              </a:lnSpc>
              <a:spcBef>
                <a:spcPts val="1000"/>
              </a:spcBef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	</a:t>
            </a:r>
            <a:r>
              <a:rPr kumimoji="0" lang="en-US" altLang="zh-CN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(A)</a:t>
            </a:r>
            <a:r>
              <a:rPr kumimoji="0" lang="en-US" altLang="zh-CN" sz="23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</a:t>
            </a:r>
            <a:r>
              <a:rPr kumimoji="0" lang="en-US" altLang="zh-CN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the initial conformation allows a </a:t>
            </a:r>
            <a:r>
              <a:rPr lang="en-US" altLang="zh-CN" sz="2300" dirty="0">
                <a:latin typeface="+mn-lt"/>
                <a:ea typeface="宋体" charset="-122"/>
              </a:rPr>
              <a:t>proton (</a:t>
            </a:r>
            <a:r>
              <a:rPr lang="en-US" altLang="zh-CN" sz="2300" b="1" dirty="0">
                <a:latin typeface="+mn-lt"/>
                <a:ea typeface="宋体" charset="-122"/>
              </a:rPr>
              <a:t>Hydrogen ion</a:t>
            </a:r>
            <a:r>
              <a:rPr lang="en-US" altLang="zh-CN" sz="2300" dirty="0">
                <a:latin typeface="+mn-lt"/>
                <a:ea typeface="宋体" charset="-122"/>
              </a:rPr>
              <a:t>, </a:t>
            </a:r>
            <a:r>
              <a:rPr lang="en-US" altLang="zh-CN" sz="2300" b="1" dirty="0">
                <a:latin typeface="+mn-lt"/>
                <a:ea typeface="宋体" charset="-122"/>
              </a:rPr>
              <a:t>H</a:t>
            </a:r>
            <a:r>
              <a:rPr lang="en-US" altLang="zh-CN" sz="2300" b="1" baseline="30000" dirty="0">
                <a:latin typeface="+mn-lt"/>
                <a:ea typeface="宋体" charset="-122"/>
              </a:rPr>
              <a:t>+</a:t>
            </a:r>
            <a:r>
              <a:rPr lang="en-US" altLang="zh-CN" sz="2300" dirty="0">
                <a:latin typeface="+mn-lt"/>
                <a:ea typeface="宋体" charset="-122"/>
              </a:rPr>
              <a:t>) from </a:t>
            </a:r>
            <a:r>
              <a:rPr kumimoji="0" lang="en-US" altLang="zh-CN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outside to bind to pump protein.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	(B) Proton binding alters the shape of the protein to allow the molecule (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S</a:t>
            </a:r>
            <a:r>
              <a:rPr kumimoji="0" lang="en-US" altLang="zh-CN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) to bind.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Membrane transport processes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6712"/>
            <a:ext cx="9144000" cy="519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>
                <a:latin typeface="Century Gothic" pitchFamily="34" charset="0"/>
                <a:ea typeface="宋体" charset="-122"/>
              </a:rPr>
              <a:t>Secondary active transport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875" y="1748966"/>
            <a:ext cx="4451289" cy="453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	(C) The binding of the molecule [S] again alters the shape of the pump protein.  This exposes the both binding sites, and the proton and molecule [S] to the inside of the cell.</a:t>
            </a:r>
          </a:p>
          <a:p>
            <a:pPr marL="228600" marR="0" lvl="0" indent="-228600" algn="l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	(D) This release restores both pump proteins to their original conformation and the cycle begins again.</a:t>
            </a:r>
          </a:p>
        </p:txBody>
      </p:sp>
      <p:pic>
        <p:nvPicPr>
          <p:cNvPr id="10" name="Picture 6" descr="pp06092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 b="3341"/>
          <a:stretch>
            <a:fillRect/>
          </a:stretch>
        </p:blipFill>
        <p:spPr>
          <a:xfrm>
            <a:off x="4475018" y="1628800"/>
            <a:ext cx="4633486" cy="479715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Membrane transport processes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6712"/>
            <a:ext cx="9144000" cy="494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endParaRPr lang="en-US" sz="2200" dirty="0"/>
          </a:p>
        </p:txBody>
      </p:sp>
      <p:pic>
        <p:nvPicPr>
          <p:cNvPr id="9" name="Picture 4" descr="pp0610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lum bright="-20000" contrast="40000"/>
          </a:blip>
          <a:srcRect b="4487"/>
          <a:stretch>
            <a:fillRect/>
          </a:stretch>
        </p:blipFill>
        <p:spPr>
          <a:xfrm>
            <a:off x="176779" y="1468583"/>
            <a:ext cx="8784976" cy="3746368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5357826"/>
            <a:ext cx="913014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just" defTabSz="914400" eaLnBrk="1" hangingPunct="1">
              <a:spcBef>
                <a:spcPts val="1000"/>
              </a:spcBef>
              <a:defRPr/>
            </a:pPr>
            <a:r>
              <a:rPr kumimoji="0" lang="en-US" altLang="zh-CN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(A) </a:t>
            </a:r>
            <a:r>
              <a:rPr kumimoji="0" lang="en-US" altLang="zh-CN" sz="20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Symport</a:t>
            </a:r>
            <a:r>
              <a:rPr kumimoji="0" lang="en-US" altLang="zh-CN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: (</a:t>
            </a:r>
            <a:r>
              <a:rPr lang="en-US" sz="2000" dirty="0"/>
              <a:t>the protein involved is called </a:t>
            </a:r>
            <a:r>
              <a:rPr lang="en-US" sz="2000" b="1" i="1" dirty="0" err="1"/>
              <a:t>symporter</a:t>
            </a:r>
            <a:r>
              <a:rPr lang="en-US" sz="2000" i="1" dirty="0"/>
              <a:t>), </a:t>
            </a:r>
            <a:r>
              <a:rPr kumimoji="0" lang="en-US" altLang="zh-CN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both substances move in the same direction across the membrane.</a:t>
            </a:r>
          </a:p>
          <a:p>
            <a:pPr marL="228600" lvl="0" indent="-228600" algn="just" defTabSz="914400" eaLnBrk="1" hangingPunct="1">
              <a:spcBef>
                <a:spcPts val="1000"/>
              </a:spcBef>
              <a:defRPr/>
            </a:pPr>
            <a:r>
              <a:rPr kumimoji="0" lang="en-US" altLang="zh-CN" sz="2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(B) </a:t>
            </a:r>
            <a:r>
              <a:rPr kumimoji="0" lang="en-US" altLang="zh-CN" sz="20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Antiport</a:t>
            </a:r>
            <a:r>
              <a:rPr kumimoji="0" lang="en-US" altLang="zh-CN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: </a:t>
            </a:r>
            <a:r>
              <a:rPr lang="en-US" altLang="zh-CN" sz="2000" dirty="0">
                <a:ea typeface="宋体" charset="-122"/>
              </a:rPr>
              <a:t>(</a:t>
            </a:r>
            <a:r>
              <a:rPr lang="en-US" sz="2000" dirty="0"/>
              <a:t>the protein involved is called </a:t>
            </a:r>
            <a:r>
              <a:rPr lang="en-US" sz="2000" b="1" i="1" dirty="0" err="1"/>
              <a:t>antiporter</a:t>
            </a:r>
            <a:r>
              <a:rPr lang="en-US" sz="2000" i="1" dirty="0"/>
              <a:t>)</a:t>
            </a:r>
            <a:r>
              <a:rPr lang="en-US" sz="2000" i="1" dirty="0">
                <a:latin typeface="+mn-lt"/>
                <a:ea typeface="宋体" charset="-122"/>
              </a:rPr>
              <a:t>, c</a:t>
            </a:r>
            <a:r>
              <a:rPr kumimoji="0" lang="en-US" altLang="zh-CN" sz="2000" b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oupled</a:t>
            </a:r>
            <a:r>
              <a:rPr kumimoji="0" lang="en-US" altLang="zh-CN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transport in which the downhill movement of protons drives the active (uphill) movement of a molecule.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" y="83753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latin typeface="Century Gothic" pitchFamily="34" charset="0"/>
                <a:ea typeface="宋体" charset="-122"/>
              </a:rPr>
              <a:t>Types of secondary active transport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Membrane transport processes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6712"/>
            <a:ext cx="9144000" cy="494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endParaRPr 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1" y="83753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Overview of the various transport processes</a:t>
            </a:r>
            <a:endParaRPr lang="en-US" sz="24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Membrane transport processes</a:t>
            </a:r>
          </a:p>
        </p:txBody>
      </p: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4" cstate="print">
            <a:lum bright="-20000" contrast="40000"/>
          </a:blip>
          <a:stretch>
            <a:fillRect/>
          </a:stretch>
        </p:blipFill>
        <p:spPr>
          <a:xfrm>
            <a:off x="755576" y="1310332"/>
            <a:ext cx="7704856" cy="553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6712"/>
            <a:ext cx="9144000" cy="494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0" y="58272"/>
            <a:ext cx="9144000" cy="12003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Summary of membrane transport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7504" y="875928"/>
            <a:ext cx="891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Facilitate the passage of ions and other polar molecules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Three types of membrane transporters enhance the movement of solutes across plant cell membranes</a:t>
            </a:r>
          </a:p>
          <a:p>
            <a:pPr marL="914400" marR="0" lvl="1" indent="-4572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Channels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 – passive transport</a:t>
            </a:r>
          </a:p>
          <a:p>
            <a:pPr marL="914400" marR="0" lvl="1" indent="-4572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Carriers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 – passive/active transport</a:t>
            </a:r>
          </a:p>
          <a:p>
            <a:pPr marL="914400" marR="0" lvl="1" indent="-4572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Pumps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- active transport</a:t>
            </a:r>
          </a:p>
        </p:txBody>
      </p:sp>
      <p:pic>
        <p:nvPicPr>
          <p:cNvPr id="13" name="Picture 4" descr="pp0607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lum bright="-20000" contrast="40000"/>
          </a:blip>
          <a:srcRect b="6087"/>
          <a:stretch>
            <a:fillRect/>
          </a:stretch>
        </p:blipFill>
        <p:spPr>
          <a:xfrm>
            <a:off x="144016" y="3588325"/>
            <a:ext cx="8892480" cy="3186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 Ion transport in roots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5260" y="928670"/>
            <a:ext cx="8915895" cy="566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just" defTabSz="914400" eaLnBrk="1" hangingPunct="1">
              <a:lnSpc>
                <a:spcPct val="17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latin typeface="+mn-lt"/>
                <a:ea typeface="宋体" charset="-122"/>
              </a:rPr>
              <a:t>Ion transport across the root</a:t>
            </a:r>
            <a:r>
              <a:rPr lang="en-US" altLang="zh-CN" sz="2800" dirty="0">
                <a:latin typeface="+mn-lt"/>
                <a:ea typeface="宋体" charset="-122"/>
              </a:rPr>
              <a:t> obeys the same biophysical laws that govern cellular transport.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800" dirty="0">
                <a:latin typeface="+mn-lt"/>
                <a:ea typeface="宋体" charset="-122"/>
              </a:rPr>
              <a:t>However, the anatomy of roots imposes some special  constraints on the pathway of ion movement.</a:t>
            </a:r>
          </a:p>
          <a:p>
            <a:pPr marL="228600" indent="-228600" algn="just" defTabSz="914400" eaLnBrk="1" hangingPunct="1">
              <a:lnSpc>
                <a:spcPct val="17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In terms of the transport of small molecules, the cell wall is an open lattice of polysaccharides through which mineral nutrients diffuse readily. </a:t>
            </a:r>
            <a:endParaRPr lang="en-US" altLang="zh-CN" sz="2800" dirty="0">
              <a:latin typeface="+mn-lt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37665" y="302213"/>
            <a:ext cx="8722570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332509" y="501635"/>
            <a:ext cx="848796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Lecture 5</a:t>
            </a:r>
            <a:endParaRPr lang="ar-EG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Solute Transport</a:t>
            </a:r>
          </a:p>
          <a:p>
            <a:pPr lvl="2">
              <a:lnSpc>
                <a:spcPct val="150000"/>
              </a:lnSpc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1- Passive and active transport</a:t>
            </a:r>
          </a:p>
          <a:p>
            <a:pPr lvl="2">
              <a:lnSpc>
                <a:spcPct val="150000"/>
              </a:lnSpc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2- Membrane permeability</a:t>
            </a:r>
          </a:p>
          <a:p>
            <a:pPr lvl="2">
              <a:lnSpc>
                <a:spcPct val="150000"/>
              </a:lnSpc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3- Membrane transport processes</a:t>
            </a:r>
          </a:p>
          <a:p>
            <a:pPr lvl="2">
              <a:lnSpc>
                <a:spcPct val="150000"/>
              </a:lnSpc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4- Ion transport in roots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 Ion transport in roots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990600"/>
            <a:ext cx="485775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As all plant cells are surrounded by a cell wall, Ions can be carried through the cell wall space without entering an actual cell,</a:t>
            </a:r>
          </a:p>
          <a:p>
            <a:pPr marL="685800" marR="0" lvl="1" indent="-228600" algn="l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The </a:t>
            </a:r>
            <a:r>
              <a:rPr kumimoji="0" lang="en-US" altLang="zh-C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apoplast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Just as the cell walls form a continuous space, so do the </a:t>
            </a:r>
            <a:r>
              <a:rPr kumimoji="0" lang="en-US" altLang="zh-C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cytoplasms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of neighboring cells,</a:t>
            </a:r>
          </a:p>
          <a:p>
            <a:pPr marL="685800" marR="0" lvl="1" indent="-228600" algn="l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The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symplast</a:t>
            </a:r>
            <a:endParaRPr kumimoji="0" lang="en-US" altLang="zh-CN" sz="2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</p:txBody>
      </p:sp>
      <p:pic>
        <p:nvPicPr>
          <p:cNvPr id="9" name="Picture 11" descr="pp0403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 b="4934"/>
          <a:stretch>
            <a:fillRect/>
          </a:stretch>
        </p:blipFill>
        <p:spPr>
          <a:xfrm>
            <a:off x="4929190" y="1066800"/>
            <a:ext cx="4062410" cy="5505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 Ion transport in roots</a:t>
            </a:r>
          </a:p>
        </p:txBody>
      </p:sp>
      <p:pic>
        <p:nvPicPr>
          <p:cNvPr id="8" name="Picture 4" descr="pp06172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 b="5067"/>
          <a:stretch>
            <a:fillRect/>
          </a:stretch>
        </p:blipFill>
        <p:spPr>
          <a:xfrm>
            <a:off x="4429124" y="1004886"/>
            <a:ext cx="4500594" cy="5353072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928670"/>
            <a:ext cx="4500562" cy="592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00" dirty="0"/>
              <a:t>In tissues where significant amounts of intercellular transport occur, neighboring cells contain large numbers of </a:t>
            </a:r>
            <a:r>
              <a:rPr lang="en-US" sz="2500" b="1" dirty="0" err="1">
                <a:solidFill>
                  <a:srgbClr val="FF0000"/>
                </a:solidFill>
              </a:rPr>
              <a:t>plasmodesmata</a:t>
            </a:r>
            <a:r>
              <a:rPr lang="en-US" sz="2500" dirty="0"/>
              <a:t>,</a:t>
            </a:r>
          </a:p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i="1" dirty="0"/>
              <a:t>	(</a:t>
            </a:r>
            <a:r>
              <a:rPr lang="en-US" altLang="zh-CN" sz="2400" b="1" i="1" dirty="0">
                <a:latin typeface="+mn-lt"/>
                <a:ea typeface="SimSun" pitchFamily="2" charset="-122"/>
              </a:rPr>
              <a:t>as in cells of the root tip)</a:t>
            </a:r>
          </a:p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500" dirty="0">
                <a:latin typeface="+mn-lt"/>
                <a:ea typeface="SimSun" pitchFamily="2" charset="-122"/>
              </a:rPr>
              <a:t>Ion absorption in the root is more pronounced in the root hair zone than other parts of the root.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3636" y="6369650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Plasmodesmata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 Ion transport in roots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855" y="859395"/>
            <a:ext cx="4572000" cy="592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defTabSz="914400" ea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An Ion can either enter the root </a:t>
            </a:r>
            <a:r>
              <a:rPr lang="en-US" altLang="zh-CN" sz="2500" b="1" i="1" dirty="0" err="1">
                <a:latin typeface="Times New Roman" pitchFamily="18" charset="0"/>
                <a:ea typeface="SimSun" pitchFamily="2" charset="-122"/>
              </a:rPr>
              <a:t>apoplast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or </a:t>
            </a:r>
            <a:r>
              <a:rPr lang="en-US" altLang="zh-CN" sz="2500" b="1" i="1" dirty="0" err="1">
                <a:latin typeface="Times New Roman" pitchFamily="18" charset="0"/>
                <a:ea typeface="SimSun" pitchFamily="2" charset="-122"/>
              </a:rPr>
              <a:t>symplast</a:t>
            </a:r>
            <a:r>
              <a:rPr lang="en-US" altLang="zh-CN" sz="2500" b="1" i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but is finally forced into the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symplast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by the </a:t>
            </a:r>
            <a:r>
              <a:rPr lang="en-US" altLang="zh-CN" sz="2500" b="1" i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casparian</a:t>
            </a:r>
            <a:r>
              <a:rPr lang="en-US" altLang="zh-CN" sz="25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strip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.</a:t>
            </a:r>
            <a:endParaRPr lang="en-US" altLang="zh-CN" sz="2500" dirty="0">
              <a:latin typeface="+mn-lt"/>
              <a:ea typeface="SimSun" pitchFamily="2" charset="-122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500" dirty="0">
                <a:latin typeface="+mn-lt"/>
                <a:ea typeface="SimSun" pitchFamily="2" charset="-122"/>
              </a:rPr>
              <a:t>Once the Ion is in the </a:t>
            </a:r>
            <a:r>
              <a:rPr lang="en-US" altLang="zh-CN" sz="2500" dirty="0" err="1">
                <a:latin typeface="+mn-lt"/>
                <a:ea typeface="SimSun" pitchFamily="2" charset="-122"/>
              </a:rPr>
              <a:t>symplast</a:t>
            </a:r>
            <a:r>
              <a:rPr lang="en-US" altLang="zh-CN" sz="2500" dirty="0">
                <a:latin typeface="+mn-lt"/>
                <a:ea typeface="SimSun" pitchFamily="2" charset="-122"/>
              </a:rPr>
              <a:t> of the root, it must exit the </a:t>
            </a:r>
            <a:r>
              <a:rPr lang="en-US" altLang="zh-CN" sz="2500" dirty="0" err="1">
                <a:latin typeface="+mn-lt"/>
                <a:ea typeface="SimSun" pitchFamily="2" charset="-122"/>
              </a:rPr>
              <a:t>symplast</a:t>
            </a:r>
            <a:r>
              <a:rPr lang="en-US" altLang="zh-CN" sz="2500" dirty="0">
                <a:latin typeface="+mn-lt"/>
                <a:ea typeface="SimSun" pitchFamily="2" charset="-122"/>
              </a:rPr>
              <a:t> and enter the xylem, called </a:t>
            </a:r>
            <a:r>
              <a:rPr lang="en-US" altLang="zh-CN" sz="2500" b="1" dirty="0">
                <a:latin typeface="+mn-lt"/>
                <a:ea typeface="SimSun" pitchFamily="2" charset="-122"/>
              </a:rPr>
              <a:t>Xylem</a:t>
            </a:r>
            <a:r>
              <a:rPr lang="en-US" altLang="zh-CN" sz="2500" dirty="0">
                <a:latin typeface="+mn-lt"/>
                <a:ea typeface="SimSun" pitchFamily="2" charset="-122"/>
              </a:rPr>
              <a:t> </a:t>
            </a:r>
            <a:r>
              <a:rPr lang="en-US" altLang="zh-CN" sz="2500" b="1" dirty="0">
                <a:latin typeface="+mn-lt"/>
                <a:ea typeface="SimSun" pitchFamily="2" charset="-122"/>
              </a:rPr>
              <a:t>Loading</a:t>
            </a:r>
            <a:r>
              <a:rPr lang="en-US" altLang="zh-CN" sz="2500" dirty="0">
                <a:latin typeface="+mn-lt"/>
                <a:ea typeface="SimSun" pitchFamily="2" charset="-122"/>
              </a:rPr>
              <a:t>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500" dirty="0">
                <a:latin typeface="+mn-lt"/>
                <a:ea typeface="SimSun" pitchFamily="2" charset="-122"/>
              </a:rPr>
              <a:t>Ions are taken up into the root by an </a:t>
            </a:r>
            <a:r>
              <a:rPr lang="en-US" altLang="zh-CN" sz="2500" b="1" dirty="0">
                <a:latin typeface="+mn-lt"/>
                <a:ea typeface="SimSun" pitchFamily="2" charset="-122"/>
              </a:rPr>
              <a:t>active transport process.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500" b="1" dirty="0">
                <a:latin typeface="+mn-lt"/>
                <a:ea typeface="SimSun" pitchFamily="2" charset="-122"/>
              </a:rPr>
              <a:t>I</a:t>
            </a:r>
            <a:r>
              <a:rPr lang="en-US" altLang="zh-CN" sz="2500" dirty="0">
                <a:latin typeface="+mn-lt"/>
                <a:ea typeface="SimSun" pitchFamily="2" charset="-122"/>
              </a:rPr>
              <a:t>ons are transported into the xylem by </a:t>
            </a:r>
            <a:r>
              <a:rPr lang="en-US" altLang="zh-CN" sz="2500" b="1" dirty="0">
                <a:latin typeface="+mn-lt"/>
                <a:ea typeface="SimSun" pitchFamily="2" charset="-122"/>
              </a:rPr>
              <a:t>passive</a:t>
            </a:r>
            <a:r>
              <a:rPr lang="en-US" altLang="zh-CN" sz="2500" dirty="0">
                <a:latin typeface="+mn-lt"/>
                <a:ea typeface="SimSun" pitchFamily="2" charset="-122"/>
              </a:rPr>
              <a:t> </a:t>
            </a:r>
            <a:r>
              <a:rPr lang="en-US" altLang="zh-CN" sz="2500" b="1" dirty="0">
                <a:latin typeface="+mn-lt"/>
                <a:ea typeface="SimSun" pitchFamily="2" charset="-122"/>
              </a:rPr>
              <a:t>diffusion.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500" dirty="0">
              <a:latin typeface="+mn-lt"/>
              <a:ea typeface="SimSun" pitchFamily="2" charset="-122"/>
            </a:endParaRPr>
          </a:p>
        </p:txBody>
      </p:sp>
      <p:pic>
        <p:nvPicPr>
          <p:cNvPr id="13" name="Picture 4" descr="pp0618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 b="6334"/>
          <a:stretch>
            <a:fillRect/>
          </a:stretch>
        </p:blipFill>
        <p:spPr>
          <a:xfrm>
            <a:off x="4572000" y="1071546"/>
            <a:ext cx="4357686" cy="5786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1406" y="938234"/>
            <a:ext cx="8858312" cy="577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movement of molecules and Ions from one location to another is known as 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</a:t>
            </a: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Plants exchange solutes and water with their environment and among tissues and organs.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local and long distance transport are controlled by cellular membranes.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/>
              <a:t>Forces that drive biological transport include concentration gradients, electric-potential gradients, and hydrostatic pressures.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1406" y="938234"/>
            <a:ext cx="8975612" cy="577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600" dirty="0">
                <a:latin typeface="+mn-lt"/>
              </a:rPr>
              <a:t>Transport of solutes down a chemical gradient (e.g., by </a:t>
            </a:r>
            <a:r>
              <a:rPr lang="en-US" altLang="en-US" sz="2600" b="1" dirty="0">
                <a:latin typeface="+mn-lt"/>
              </a:rPr>
              <a:t>diffusion</a:t>
            </a:r>
            <a:r>
              <a:rPr lang="en-US" altLang="en-US" sz="2600" dirty="0">
                <a:latin typeface="+mn-lt"/>
              </a:rPr>
              <a:t>) is known as </a:t>
            </a:r>
            <a:r>
              <a:rPr lang="en-US" altLang="en-US" sz="2600" b="1" dirty="0">
                <a:latin typeface="+mn-lt"/>
              </a:rPr>
              <a:t>passive transport</a:t>
            </a:r>
            <a:r>
              <a:rPr lang="en-US" altLang="en-US" sz="2600" dirty="0">
                <a:latin typeface="+mn-lt"/>
              </a:rPr>
              <a:t>.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600" dirty="0">
                <a:latin typeface="+mn-lt"/>
              </a:rPr>
              <a:t>Movement of solutes </a:t>
            </a:r>
            <a:r>
              <a:rPr lang="en-US" altLang="en-US" sz="2600" b="1" dirty="0">
                <a:latin typeface="+mn-lt"/>
              </a:rPr>
              <a:t>against</a:t>
            </a:r>
            <a:r>
              <a:rPr lang="en-US" altLang="en-US" sz="2600" dirty="0">
                <a:latin typeface="+mn-lt"/>
              </a:rPr>
              <a:t> a </a:t>
            </a:r>
            <a:r>
              <a:rPr lang="en-US" altLang="en-US" sz="2600" b="1" dirty="0">
                <a:latin typeface="+mn-lt"/>
              </a:rPr>
              <a:t>chemical potential </a:t>
            </a:r>
            <a:r>
              <a:rPr lang="en-US" altLang="en-US" sz="2600" dirty="0">
                <a:latin typeface="+mn-lt"/>
              </a:rPr>
              <a:t>gradient is known as </a:t>
            </a:r>
            <a:r>
              <a:rPr lang="en-US" altLang="en-US" sz="2600" b="1" dirty="0">
                <a:latin typeface="+mn-lt"/>
              </a:rPr>
              <a:t>active transport </a:t>
            </a:r>
            <a:r>
              <a:rPr lang="en-US" altLang="en-US" sz="2600" dirty="0">
                <a:latin typeface="+mn-lt"/>
              </a:rPr>
              <a:t>and requires energy input.</a:t>
            </a:r>
          </a:p>
          <a:p>
            <a:pPr marL="228600" indent="-228600" algn="just" defTabSz="914400"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600" dirty="0"/>
              <a:t>Membranes contain specialized proteins (</a:t>
            </a:r>
            <a:r>
              <a:rPr lang="en-US" altLang="en-US" sz="2600" b="1" dirty="0"/>
              <a:t>channels</a:t>
            </a:r>
            <a:r>
              <a:rPr lang="en-US" altLang="en-US" sz="2600" dirty="0"/>
              <a:t>, </a:t>
            </a:r>
            <a:r>
              <a:rPr lang="en-US" altLang="en-US" sz="2600" b="1" dirty="0"/>
              <a:t>carriers</a:t>
            </a:r>
            <a:r>
              <a:rPr lang="en-US" altLang="en-US" sz="2600" dirty="0"/>
              <a:t>, and </a:t>
            </a:r>
            <a:r>
              <a:rPr lang="en-US" altLang="en-US" sz="2600" b="1" dirty="0"/>
              <a:t>pumps</a:t>
            </a:r>
            <a:r>
              <a:rPr lang="en-US" altLang="en-US" sz="2600" dirty="0"/>
              <a:t>) that facilitate solute transport.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600" dirty="0">
                <a:latin typeface="+mn-lt"/>
              </a:rPr>
              <a:t>The extent to which a membrane permits or restricts the movement of a substance is called membrane permeability.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600" dirty="0">
                <a:latin typeface="+mn-lt"/>
              </a:rPr>
              <a:t>Solutes move between cells either through extracellular spaces (</a:t>
            </a:r>
            <a:r>
              <a:rPr lang="en-US" altLang="en-US" sz="2600" b="1" dirty="0" err="1">
                <a:latin typeface="+mn-lt"/>
              </a:rPr>
              <a:t>Apoplast</a:t>
            </a:r>
            <a:r>
              <a:rPr lang="en-US" altLang="en-US" sz="2600" dirty="0">
                <a:latin typeface="+mn-lt"/>
              </a:rPr>
              <a:t>) or from cytoplasm to cytoplasm (</a:t>
            </a:r>
            <a:r>
              <a:rPr lang="en-US" altLang="en-US" sz="2600" b="1" dirty="0" err="1">
                <a:latin typeface="+mn-lt"/>
              </a:rPr>
              <a:t>Symplast</a:t>
            </a:r>
            <a:r>
              <a:rPr lang="en-US" altLang="en-US" sz="2600" dirty="0">
                <a:latin typeface="+mn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0872" y="1268760"/>
            <a:ext cx="8229600" cy="24517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Any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4371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goodbye animated gif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49" y="2420888"/>
            <a:ext cx="473812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1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860513"/>
            <a:ext cx="8964488" cy="58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altLang="zh-CN" sz="2700" dirty="0">
                <a:latin typeface="+mn-lt"/>
                <a:ea typeface="宋体" charset="-122"/>
              </a:rPr>
              <a:t>Plant cells separated from their environment by a thin plasma membrane (and </a:t>
            </a:r>
            <a:r>
              <a:rPr lang="en-US" altLang="zh-CN" sz="2700" b="1" dirty="0">
                <a:latin typeface="+mn-lt"/>
                <a:ea typeface="宋体" charset="-122"/>
              </a:rPr>
              <a:t>cell wall</a:t>
            </a:r>
            <a:r>
              <a:rPr lang="en-US" altLang="zh-CN" sz="2700" dirty="0">
                <a:latin typeface="+mn-lt"/>
                <a:ea typeface="宋体" charset="-122"/>
              </a:rPr>
              <a:t>). </a:t>
            </a:r>
            <a:r>
              <a:rPr lang="en-US" sz="2700" dirty="0">
                <a:latin typeface="+mn-lt"/>
              </a:rPr>
              <a:t>This thin layer separates a relatively constant internal environment from highly variable external surroundings.</a:t>
            </a:r>
          </a:p>
          <a:p>
            <a:pPr marL="457200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700" dirty="0">
                <a:latin typeface="+mn-lt"/>
              </a:rPr>
              <a:t>The membrane must facilitate and regulate the inward and outward traffic of selected molecules and ions as the cell;</a:t>
            </a:r>
          </a:p>
          <a:p>
            <a:pPr lvl="2"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zh-CN" sz="2700" dirty="0">
                <a:latin typeface="+mn-lt"/>
                <a:ea typeface="宋体" charset="-122"/>
              </a:rPr>
              <a:t> </a:t>
            </a:r>
            <a:r>
              <a:rPr lang="en-US" altLang="zh-CN" sz="2600" dirty="0">
                <a:latin typeface="+mn-lt"/>
                <a:ea typeface="宋体" charset="-122"/>
              </a:rPr>
              <a:t>Takes up nutrients</a:t>
            </a:r>
          </a:p>
          <a:p>
            <a:pPr lvl="2"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zh-CN" sz="2600" dirty="0">
                <a:latin typeface="+mn-lt"/>
                <a:ea typeface="宋体" charset="-122"/>
              </a:rPr>
              <a:t> Exports wastes</a:t>
            </a:r>
          </a:p>
          <a:p>
            <a:pPr lvl="2"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zh-CN" sz="2600" dirty="0">
                <a:latin typeface="+mn-lt"/>
                <a:ea typeface="宋体" charset="-122"/>
              </a:rPr>
              <a:t> Regulates its </a:t>
            </a:r>
            <a:r>
              <a:rPr lang="en-US" altLang="zh-CN" sz="2600" dirty="0" err="1">
                <a:latin typeface="+mn-lt"/>
                <a:ea typeface="宋体" charset="-122"/>
              </a:rPr>
              <a:t>turgor</a:t>
            </a:r>
            <a:r>
              <a:rPr lang="en-US" altLang="zh-CN" sz="2600" dirty="0">
                <a:latin typeface="+mn-lt"/>
                <a:ea typeface="宋体" charset="-122"/>
              </a:rPr>
              <a:t> pressure</a:t>
            </a:r>
          </a:p>
          <a:p>
            <a:pPr lvl="2"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zh-CN" sz="2600" dirty="0">
                <a:latin typeface="+mn-lt"/>
                <a:ea typeface="宋体" charset="-122"/>
              </a:rPr>
              <a:t> Send chemical signals to other cells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888223"/>
            <a:ext cx="8964488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700" dirty="0"/>
              <a:t>Molecular and ionic movement from one location to another is known as </a:t>
            </a:r>
            <a:r>
              <a:rPr lang="en-US" sz="2700" b="1" dirty="0"/>
              <a:t>transport.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700" dirty="0"/>
              <a:t>Local transport of solutes into or within cells is regulated mainly by </a:t>
            </a:r>
            <a:r>
              <a:rPr lang="en-US" sz="2700" b="1" dirty="0"/>
              <a:t>membranes</a:t>
            </a:r>
            <a:r>
              <a:rPr lang="en-US" sz="2700" dirty="0"/>
              <a:t>.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700" dirty="0"/>
              <a:t>Larger-scale transport between plant and environment, or between leaves and roots, is also controlled by </a:t>
            </a:r>
            <a:r>
              <a:rPr lang="en-US" sz="2700" dirty="0">
                <a:solidFill>
                  <a:schemeClr val="accent2"/>
                </a:solidFill>
              </a:rPr>
              <a:t>membranes</a:t>
            </a:r>
            <a:r>
              <a:rPr lang="en-US" sz="2700" dirty="0"/>
              <a:t>.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700" dirty="0"/>
              <a:t>For example, the transport of the sucrose from the leaf to the root through the phloem (known as </a:t>
            </a:r>
            <a:r>
              <a:rPr lang="en-US" sz="2700" b="1" dirty="0"/>
              <a:t>translocation</a:t>
            </a:r>
            <a:r>
              <a:rPr lang="en-US" sz="2700" dirty="0"/>
              <a:t>) is regulated by membranes. </a:t>
            </a:r>
            <a:endParaRPr lang="en-US" altLang="zh-CN" sz="2700" dirty="0">
              <a:latin typeface="Times New Roman" pitchFamily="18" charset="0"/>
              <a:ea typeface="宋体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Passive and active transport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1066654"/>
            <a:ext cx="850978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just" defTabSz="91440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Passive or active transport depends on the gradient in the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chemical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potential </a:t>
            </a:r>
            <a:r>
              <a:rPr lang="en-US" altLang="zh-CN" sz="2800" dirty="0">
                <a:latin typeface="Times New Roman" pitchFamily="18" charset="0"/>
                <a:ea typeface="宋体" charset="-122"/>
              </a:rPr>
              <a:t>of a solute on either side of a membrane.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The chemical potential has 2 parts;</a:t>
            </a:r>
          </a:p>
          <a:p>
            <a:pPr marL="685800" marR="0" lvl="1" indent="-228600" algn="just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Concentration</a:t>
            </a:r>
          </a:p>
          <a:p>
            <a:pPr marL="685800" marR="0" lvl="1" indent="-228600" algn="just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Charge (Electrical)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The two parts together dictate the electrochemical potential for a compartment of a cell.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Passive and active transport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8545" y="922575"/>
            <a:ext cx="8839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Passive transport</a:t>
            </a:r>
          </a:p>
          <a:p>
            <a:pPr marL="685800" marR="0" lvl="1" indent="-228600" algn="just" defTabSz="914400" rtl="0" eaLnBrk="1" fontAlgn="base" latinLnBrk="0" hangingPunct="1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spontaneous “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downhill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movement of molecules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685800" marR="0" lvl="1" indent="-228600" algn="just" defTabSz="914400" rtl="0" eaLnBrk="1" fontAlgn="base" latinLnBrk="0" hangingPunct="1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equilibrium, no further net movements of solute can occur without the application of a driving force. </a:t>
            </a:r>
          </a:p>
          <a:p>
            <a:pPr marL="685800" lvl="1" indent="-228600" algn="just" defTabSz="914400" eaLnBrk="1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 dirty="0"/>
              <a:t>No energy </a:t>
            </a:r>
            <a:r>
              <a:rPr lang="en-US" sz="2600" dirty="0"/>
              <a:t>is required.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Active transport</a:t>
            </a:r>
          </a:p>
          <a:p>
            <a:pPr marL="685800" marR="0" lvl="1" indent="-228600" algn="just" defTabSz="914400" rtl="0" eaLnBrk="1" fontAlgn="base" latinLnBrk="0" hangingPunct="1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movement of substances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against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up a gradient of chemical potential (e.g., to a higher concentration).</a:t>
            </a:r>
          </a:p>
          <a:p>
            <a:pPr marL="685800" marR="0" lvl="1" indent="-228600" algn="just" defTabSz="914400" rtl="0" eaLnBrk="1" fontAlgn="base" latinLnBrk="0" hangingPunct="1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not spontaneous, and it requires that work be done on the system by the application of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cellular energy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Passive and active transport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20333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/>
              <a:t>Relationship between the chemical potential and the transport</a:t>
            </a:r>
          </a:p>
        </p:txBody>
      </p:sp>
      <p:pic>
        <p:nvPicPr>
          <p:cNvPr id="9" name="Picture 8" descr="1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323528" y="1412776"/>
            <a:ext cx="849694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3"/>
            <a:ext cx="9144000" cy="12003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Simple diffusion as a passive transport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0568" y="1412776"/>
            <a:ext cx="5367536" cy="477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Movement down the gradient in electrochemical potential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charset="-122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Movement between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phospholipid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bilayer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 components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charset="-122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Bidirectional if gradient changes 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charset="-122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charset="-122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Slow process</a:t>
            </a:r>
          </a:p>
        </p:txBody>
      </p:sp>
      <p:pic>
        <p:nvPicPr>
          <p:cNvPr id="10" name="Picture 7" descr="Picture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6096" y="1368152"/>
            <a:ext cx="3138309" cy="4941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6608</TotalTime>
  <Words>1487</Words>
  <Application>Microsoft Macintosh PowerPoint</Application>
  <PresentationFormat>On-screen Show (4:3)</PresentationFormat>
  <Paragraphs>199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等线</vt:lpstr>
      <vt:lpstr>宋体</vt:lpstr>
      <vt:lpstr>宋体</vt:lpstr>
      <vt:lpstr>Arial</vt:lpstr>
      <vt:lpstr>Born Addict</vt:lpstr>
      <vt:lpstr>Calibri</vt:lpstr>
      <vt:lpstr>Calibri (body)</vt:lpstr>
      <vt:lpstr>Calibri Light</vt:lpstr>
      <vt:lpstr>Century Gothic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إثبات أن الـ DNA هو المادة الوراثية.</dc:title>
  <dc:creator>defrawy</dc:creator>
  <cp:lastModifiedBy>Microsoft Office User</cp:lastModifiedBy>
  <cp:revision>3409</cp:revision>
  <dcterms:created xsi:type="dcterms:W3CDTF">1997-09-01T07:53:11Z</dcterms:created>
  <dcterms:modified xsi:type="dcterms:W3CDTF">2021-02-28T13:37:05Z</dcterms:modified>
</cp:coreProperties>
</file>