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9"/>
  </p:notesMasterIdLst>
  <p:sldIdLst>
    <p:sldId id="381" r:id="rId2"/>
    <p:sldId id="560" r:id="rId3"/>
    <p:sldId id="500" r:id="rId4"/>
    <p:sldId id="542" r:id="rId5"/>
    <p:sldId id="546" r:id="rId6"/>
    <p:sldId id="544" r:id="rId7"/>
    <p:sldId id="545" r:id="rId8"/>
    <p:sldId id="526" r:id="rId9"/>
    <p:sldId id="547" r:id="rId10"/>
    <p:sldId id="548" r:id="rId11"/>
    <p:sldId id="549" r:id="rId12"/>
    <p:sldId id="552" r:id="rId13"/>
    <p:sldId id="551" r:id="rId14"/>
    <p:sldId id="562" r:id="rId15"/>
    <p:sldId id="563" r:id="rId16"/>
    <p:sldId id="564" r:id="rId17"/>
    <p:sldId id="565" r:id="rId18"/>
    <p:sldId id="550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24" r:id="rId27"/>
    <p:sldId id="424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CC"/>
    <a:srgbClr val="003300"/>
    <a:srgbClr val="3C845E"/>
    <a:srgbClr val="2A96B0"/>
    <a:srgbClr val="A50021"/>
    <a:srgbClr val="003399"/>
    <a:srgbClr val="0066CC"/>
    <a:srgbClr val="00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732" autoAdjust="0"/>
  </p:normalViewPr>
  <p:slideViewPr>
    <p:cSldViewPr>
      <p:cViewPr varScale="1">
        <p:scale>
          <a:sx n="90" d="100"/>
          <a:sy n="90" d="100"/>
        </p:scale>
        <p:origin x="5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42A9C-F43C-47BF-BBF7-0FF0718C5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917-AFAB-4045-82FB-8BCA18569B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766C-D843-447C-86BC-B2BF6E0D165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A4A-B9C8-4E94-AAB2-7FF324F202E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15CD-E8C1-4268-8A3E-8B13E2A481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D34-050D-4742-B327-1F908663CDC0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BE3E-73BF-4747-83B0-9B5839F955E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EFE-710D-4722-8698-8615B8E3FD9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B069-39D0-4779-9ABB-81AF75167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EC41-8FBA-4576-B117-E42A789395A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640-CC1C-498D-ACC3-3FC94831D5E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4F9A-4C41-4054-B142-AAF257A84347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5B16C-748F-4A4E-8454-EF66A71500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0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93" y="2348880"/>
            <a:ext cx="5430111" cy="1656184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82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soil affects nutrient absorption</a:t>
            </a:r>
          </a:p>
        </p:txBody>
      </p:sp>
      <p:pic>
        <p:nvPicPr>
          <p:cNvPr id="8" name="Picture 4" descr="pp05050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3810"/>
          <a:stretch>
            <a:fillRect/>
          </a:stretch>
        </p:blipFill>
        <p:spPr bwMode="auto">
          <a:xfrm>
            <a:off x="4973782" y="1094301"/>
            <a:ext cx="4087091" cy="550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908720"/>
            <a:ext cx="472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Negatively charged soil particles affect the absorption of mineral nutrients.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Cation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exchange occurs on the surface of the soil particle.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Cations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(+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ve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charged ions) bind to soil as it is  (–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ve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charded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).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If potassium binds to the soil,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600" baseline="0" dirty="0" smtClean="0">
                <a:latin typeface="+mn-lt"/>
                <a:ea typeface="宋体" pitchFamily="2" charset="-122"/>
              </a:rPr>
              <a:t>	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it can displace calcium from the soil particle and make it available for uptake by the root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Soil pH affects soil microbes and root growth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911696"/>
            <a:ext cx="88120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Root growth favored in slightly acidic soils (pH, 5.5 - 6.5).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Fungi generally predominate in acidic soils.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Bacteria become more prevalent in alkaline soils.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Soil pH also determines the availability of soil nutrients.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Acidity promotes the weathering of rocks that releases K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, Mg</a:t>
            </a:r>
            <a:r>
              <a:rPr lang="en-US" sz="2600" baseline="30000" dirty="0" smtClean="0"/>
              <a:t>2+</a:t>
            </a:r>
            <a:r>
              <a:rPr lang="en-US" sz="2600" dirty="0" smtClean="0"/>
              <a:t>, Ca</a:t>
            </a:r>
            <a:r>
              <a:rPr lang="en-US" sz="2600" baseline="30000" dirty="0" smtClean="0"/>
              <a:t>2+</a:t>
            </a:r>
            <a:r>
              <a:rPr lang="en-US" sz="2600" dirty="0" smtClean="0"/>
              <a:t>, and Mn</a:t>
            </a:r>
            <a:r>
              <a:rPr lang="en-US" sz="2600" baseline="30000" dirty="0" smtClean="0"/>
              <a:t>2+</a:t>
            </a:r>
            <a:r>
              <a:rPr lang="en-US" sz="2600" dirty="0" smtClean="0"/>
              <a:t>, and increases the solubility of carbonates, sulfates, and phosphates.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Increasing solubility of nutrients facilitates their availability.</a:t>
            </a:r>
          </a:p>
          <a:p>
            <a:pPr marL="228600" indent="-228600" algn="just" defTabSz="914400" eaLnBrk="1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The decomposition of organic matter and the amount of rainfall are major factors that lower the soil </a:t>
            </a:r>
            <a:r>
              <a:rPr lang="en-US" sz="2600" dirty="0" err="1" smtClean="0"/>
              <a:t>pH.</a:t>
            </a:r>
            <a:endParaRPr lang="en-US" sz="2600" dirty="0" smtClean="0"/>
          </a:p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Excess minerals in the soil limits plant growth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983704"/>
            <a:ext cx="88120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 smtClean="0"/>
              <a:t>When excess minerals are present in the soil, the soil is said to be saline, and plant growth may be restricted.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b="1" dirty="0" smtClean="0"/>
              <a:t>Sodium chloride </a:t>
            </a:r>
            <a:r>
              <a:rPr lang="en-US" sz="2700" dirty="0" smtClean="0"/>
              <a:t>and </a:t>
            </a:r>
            <a:r>
              <a:rPr lang="en-US" sz="2700" b="1" dirty="0" smtClean="0"/>
              <a:t>sodium sulfate </a:t>
            </a:r>
            <a:r>
              <a:rPr lang="en-US" sz="2700" dirty="0" smtClean="0"/>
              <a:t>are the most common salts in saline soils.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 smtClean="0"/>
              <a:t>Excess minerals causes the accumulation of heavy metals (</a:t>
            </a:r>
            <a:r>
              <a:rPr lang="en-US" sz="2700" b="1" dirty="0" smtClean="0"/>
              <a:t>zinc</a:t>
            </a:r>
            <a:r>
              <a:rPr lang="en-US" sz="2700" dirty="0" smtClean="0"/>
              <a:t>, </a:t>
            </a:r>
            <a:r>
              <a:rPr lang="en-US" sz="2700" b="1" dirty="0" smtClean="0"/>
              <a:t>copper</a:t>
            </a:r>
            <a:r>
              <a:rPr lang="en-US" sz="2700" dirty="0" smtClean="0"/>
              <a:t>, </a:t>
            </a:r>
            <a:r>
              <a:rPr lang="en-US" sz="2700" b="1" dirty="0" smtClean="0"/>
              <a:t>cobalt</a:t>
            </a:r>
            <a:r>
              <a:rPr lang="en-US" sz="2700" dirty="0" smtClean="0"/>
              <a:t>, </a:t>
            </a:r>
            <a:r>
              <a:rPr lang="en-US" sz="2700" b="1" dirty="0" smtClean="0"/>
              <a:t>nickel</a:t>
            </a:r>
            <a:r>
              <a:rPr lang="en-US" sz="2700" dirty="0" smtClean="0"/>
              <a:t>, </a:t>
            </a:r>
            <a:r>
              <a:rPr lang="en-US" sz="2700" b="1" dirty="0" smtClean="0"/>
              <a:t>mercury</a:t>
            </a:r>
            <a:r>
              <a:rPr lang="en-US" sz="2700" dirty="0" smtClean="0"/>
              <a:t>, lead, </a:t>
            </a:r>
            <a:r>
              <a:rPr lang="en-US" sz="2700" b="1" dirty="0" smtClean="0"/>
              <a:t>cadmium</a:t>
            </a:r>
            <a:r>
              <a:rPr lang="en-US" sz="2700" dirty="0" smtClean="0"/>
              <a:t>, </a:t>
            </a:r>
            <a:r>
              <a:rPr lang="en-US" sz="2700" b="1" dirty="0" smtClean="0"/>
              <a:t>silver</a:t>
            </a:r>
            <a:r>
              <a:rPr lang="en-US" sz="2700" dirty="0" smtClean="0"/>
              <a:t>, and </a:t>
            </a:r>
            <a:r>
              <a:rPr lang="en-US" sz="2700" b="1" dirty="0" smtClean="0"/>
              <a:t>chromium</a:t>
            </a:r>
            <a:r>
              <a:rPr lang="en-US" sz="2700" dirty="0" smtClean="0"/>
              <a:t>) in the soil, which can cause severe toxicity in plants as well as humans.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Excess minerals in the soil limits plant growth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55712"/>
            <a:ext cx="88120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 smtClean="0"/>
              <a:t>Excess minerals in soils can be a major problem in arid and semiarid regions because rainfall is insufficient to leach the mineral ions from the soil layers near the surface.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b="1" dirty="0" smtClean="0"/>
              <a:t>Irrigated agriculture </a:t>
            </a:r>
            <a:r>
              <a:rPr lang="en-US" sz="2700" dirty="0" smtClean="0"/>
              <a:t>fosters soil salinization if insufficient water is applied to leach the salt below the rooting zone.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 smtClean="0"/>
              <a:t>To prevent toxic buildup of mineral ions in the cytosol, many plants may sequester them in the cell vacuole.</a:t>
            </a:r>
            <a:endParaRPr lang="en-US" altLang="zh-CN" sz="2700" dirty="0" smtClean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126876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rtl="1">
              <a:buFont typeface="Arial" charset="0"/>
              <a:buChar char="•"/>
            </a:pPr>
            <a:r>
              <a:rPr lang="en-US" sz="28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Plants obtain inorganic elements from the soil, which serves as a natural medium for land plants. </a:t>
            </a:r>
            <a:endParaRPr lang="ar-SA" sz="2800" dirty="0" smtClean="0">
              <a:solidFill>
                <a:srgbClr val="42424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rtl="1">
              <a:buFont typeface="Arial" charset="0"/>
              <a:buChar char="•"/>
            </a:pPr>
            <a:r>
              <a:rPr lang="en-US" sz="2800" b="1" dirty="0" smtClean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Soil</a:t>
            </a:r>
            <a:r>
              <a:rPr lang="en-US" sz="28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 is the outer loose layer that covers the surface of Earth</a:t>
            </a:r>
            <a:r>
              <a:rPr lang="en-US" sz="2800" dirty="0" smtClean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ar-SA" sz="2800" dirty="0" smtClean="0">
              <a:solidFill>
                <a:srgbClr val="42424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rtl="1">
              <a:buFont typeface="Arial" charset="0"/>
              <a:buChar char="•"/>
            </a:pPr>
            <a:r>
              <a:rPr lang="en-US" sz="2800" dirty="0" smtClean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Soil </a:t>
            </a:r>
            <a:r>
              <a:rPr lang="en-US" sz="28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quality is a major determinant, along with climate, of plant distribution and growth. Soil quality depends </a:t>
            </a:r>
            <a:r>
              <a:rPr lang="en-US" sz="2800" dirty="0" smtClean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on </a:t>
            </a:r>
            <a:r>
              <a:rPr lang="en-US" sz="28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chemical composition </a:t>
            </a:r>
            <a:r>
              <a:rPr lang="en-US" sz="28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of the soil</a:t>
            </a:r>
            <a:r>
              <a:rPr lang="en-US" sz="2800" dirty="0" smtClean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US" sz="28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8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topography</a:t>
            </a:r>
            <a:r>
              <a:rPr lang="en-US" sz="28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 (regional surface features) and the </a:t>
            </a:r>
            <a:r>
              <a:rPr lang="en-US" sz="2800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presence of living organisms</a:t>
            </a:r>
            <a:r>
              <a:rPr lang="en-US" dirty="0">
                <a:solidFill>
                  <a:srgbClr val="424242"/>
                </a:solidFill>
                <a:latin typeface="Neue Helvetica W01" charset="0"/>
              </a:rPr>
              <a:t>. </a:t>
            </a:r>
            <a:endParaRPr lang="ar-SA" dirty="0" smtClean="0">
              <a:solidFill>
                <a:srgbClr val="424242"/>
              </a:solidFill>
              <a:latin typeface="Neue Helvetica W0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233690"/>
            <a:ext cx="1272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Soil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21" y="998776"/>
            <a:ext cx="79339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Soil consists of these major 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components</a:t>
            </a:r>
            <a:r>
              <a:rPr lang="en-US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inorganic mineral matter, about 40 to 45 percent of the soil volume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organic matter, about 5 percent of the soil volume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water and air, about 50 percent of the soil volume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5776" y="145445"/>
            <a:ext cx="37737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Soil Composition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52936"/>
            <a:ext cx="4876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The organic material of soil, called 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humus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is made up of microorganisms (dead and alive), and dead animals and plants in varying stages of decay. 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Humus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improves soil structure and provides plants with water and minerals. 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inorganic material of soil consists of rock, slowly broken down into smaller particles that vary in size.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052736"/>
            <a:ext cx="4155355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119675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Parent Material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The organic and inorganic material in which soils form is the </a:t>
            </a:r>
            <a:r>
              <a:rPr lang="en-US" sz="2400" b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parent material</a:t>
            </a:r>
            <a:r>
              <a:rPr lang="en-US" sz="24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sz="2400" dirty="0" smtClean="0">
              <a:solidFill>
                <a:srgbClr val="42424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 smtClean="0">
              <a:solidFill>
                <a:srgbClr val="42424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Mineral </a:t>
            </a:r>
            <a:r>
              <a:rPr lang="en-US" sz="24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soils form directly from the weathering of </a:t>
            </a:r>
            <a:r>
              <a:rPr lang="en-US" sz="2400" b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bedrock</a:t>
            </a:r>
            <a:r>
              <a:rPr lang="en-US" sz="24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, the solid rock that lies beneath the soil, and therefore, they have a similar composition to the original rock. </a:t>
            </a:r>
            <a:endParaRPr lang="en-US" sz="2400" dirty="0" smtClean="0">
              <a:solidFill>
                <a:srgbClr val="42424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dirty="0">
              <a:solidFill>
                <a:srgbClr val="42424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Other </a:t>
            </a:r>
            <a:r>
              <a:rPr lang="en-US" sz="2400" dirty="0">
                <a:solidFill>
                  <a:srgbClr val="424242"/>
                </a:solidFill>
                <a:latin typeface="Times New Roman" charset="0"/>
                <a:ea typeface="Times New Roman" charset="0"/>
                <a:cs typeface="Times New Roman" charset="0"/>
              </a:rPr>
              <a:t>soils form in materials that came from elsewhere, such as sand and glacial drift. Materials located in the depth of the soil are relatively unchanged compared with the deposited material.</a:t>
            </a:r>
            <a:endParaRPr lang="en-US" sz="2400" b="0" i="0" dirty="0">
              <a:solidFill>
                <a:srgbClr val="424242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Plant roots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52736"/>
            <a:ext cx="881208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500" b="1" dirty="0" smtClean="0"/>
              <a:t>Root systems differ in form but are based on common structures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252536" y="5348126"/>
            <a:ext cx="9144000" cy="7451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2800" b="1" dirty="0" smtClean="0"/>
              <a:t>Tap Root                </a:t>
            </a:r>
            <a:r>
              <a:rPr lang="ar-EG" altLang="zh-CN" sz="2800" b="1" dirty="0" smtClean="0"/>
              <a:t>   </a:t>
            </a:r>
            <a:r>
              <a:rPr lang="en-US" altLang="zh-CN" sz="2800" b="1" dirty="0" smtClean="0"/>
              <a:t>               Fibrous Root</a:t>
            </a:r>
            <a:endParaRPr lang="ar-EG" altLang="zh-CN" sz="2800" b="1" dirty="0" smtClean="0"/>
          </a:p>
          <a:p>
            <a:pPr algn="ctr">
              <a:lnSpc>
                <a:spcPct val="150000"/>
              </a:lnSpc>
              <a:defRPr/>
            </a:pPr>
            <a:r>
              <a:rPr lang="en-US" altLang="en-US" sz="2800" dirty="0" err="1" smtClean="0"/>
              <a:t>Dicots</a:t>
            </a:r>
            <a:r>
              <a:rPr lang="en-US" altLang="en-US" sz="2800" dirty="0" smtClean="0"/>
              <a:t> 							Monocots</a:t>
            </a:r>
            <a:endParaRPr lang="en-US" altLang="zh-CN" sz="2800" b="1" dirty="0"/>
          </a:p>
        </p:txBody>
      </p:sp>
      <p:pic>
        <p:nvPicPr>
          <p:cNvPr id="15" name="Picture 9" descr="tap root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29" y="2011438"/>
            <a:ext cx="3240000" cy="323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fibro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8714" y="2046844"/>
            <a:ext cx="3240000" cy="320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Plant roots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712968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/>
              <a:t>Plants develop extensive root systems</a:t>
            </a:r>
            <a:endParaRPr lang="ar-EG" altLang="zh-CN" sz="2400" b="1" dirty="0" smtClean="0"/>
          </a:p>
          <a:p>
            <a:pPr algn="ctr">
              <a:lnSpc>
                <a:spcPct val="120000"/>
              </a:lnSpc>
            </a:pPr>
            <a:r>
              <a:rPr lang="en-US" sz="2400" b="1" dirty="0" smtClean="0"/>
              <a:t>to obtain both water and mineral nutrients from the soil</a:t>
            </a:r>
            <a:endParaRPr lang="en-US" altLang="zh-CN" sz="2400" b="1" dirty="0" smtClean="0"/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4932040" y="1889122"/>
            <a:ext cx="4176464" cy="44644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4691" y="1844824"/>
            <a:ext cx="4849091" cy="485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 smtClean="0"/>
              <a:t>rhizosphere</a:t>
            </a:r>
            <a:r>
              <a:rPr lang="en-US" sz="2400" dirty="0" smtClean="0"/>
              <a:t>  is the narrow region of the soil around the root.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If the </a:t>
            </a:r>
            <a:r>
              <a:rPr lang="en-US" sz="2400" b="1" dirty="0" err="1" smtClean="0"/>
              <a:t>rhizosphere</a:t>
            </a:r>
            <a:r>
              <a:rPr lang="en-US" sz="2400" b="1" dirty="0" smtClean="0"/>
              <a:t> </a:t>
            </a:r>
            <a:r>
              <a:rPr lang="en-US" sz="2400" dirty="0" smtClean="0"/>
              <a:t>is poor in</a:t>
            </a:r>
            <a:r>
              <a:rPr lang="ar-EG" sz="2400" dirty="0" smtClean="0"/>
              <a:t> </a:t>
            </a:r>
            <a:r>
              <a:rPr lang="en-US" sz="2400" dirty="0" smtClean="0"/>
              <a:t>nutrients or too dry, root growth is slow. 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If the </a:t>
            </a:r>
            <a:r>
              <a:rPr lang="en-US" sz="2400" b="1" dirty="0" err="1" smtClean="0"/>
              <a:t>rhizosphere</a:t>
            </a:r>
            <a:r>
              <a:rPr lang="en-US" sz="2400" dirty="0" smtClean="0"/>
              <a:t> conditions is improved, root growth increases.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If fertilization and irrigation provide abundant nutrients and water, root growth may not keep pace with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shoot growth.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325256" y="6341593"/>
            <a:ext cx="3386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Fibrous root systems of wheat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797141" y="2060848"/>
            <a:ext cx="758484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61237" y="2306205"/>
            <a:ext cx="5880518" cy="19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Plant nutrition</a:t>
            </a:r>
            <a:endParaRPr lang="ar-EG" sz="44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BIO</a:t>
            </a:r>
            <a:r>
              <a:rPr lang="ar-EG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572</a:t>
            </a:r>
            <a:endParaRPr lang="it-IT" sz="40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9788"/>
            <a:ext cx="68671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KINGDOOM OF SAUDI ARABIA</a:t>
            </a:r>
            <a:endParaRPr lang="en-US" sz="2000" dirty="0" smtClean="0"/>
          </a:p>
          <a:p>
            <a:pPr algn="ctr"/>
            <a:r>
              <a:rPr lang="en-US" sz="2000" b="1" dirty="0" smtClean="0"/>
              <a:t>King Saud University</a:t>
            </a:r>
          </a:p>
          <a:p>
            <a:pPr algn="ctr"/>
            <a:r>
              <a:rPr lang="en-US" sz="2000" b="1" dirty="0" smtClean="0"/>
              <a:t>College of Sciences  -  Department of </a:t>
            </a:r>
            <a:r>
              <a:rPr lang="en-US" sz="2000" b="1" dirty="0"/>
              <a:t>Botany and </a:t>
            </a:r>
            <a:r>
              <a:rPr lang="en-US" sz="2000" b="1" dirty="0" smtClean="0"/>
              <a:t>Microbiology </a:t>
            </a:r>
            <a:endParaRPr lang="en-US" sz="20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4898493"/>
            <a:ext cx="9144000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HASH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iMi</a:t>
            </a:r>
            <a:endParaRPr lang="en-US" sz="2400" b="1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68641"/>
            <a:ext cx="1701552" cy="7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Plant roots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8776" y="980728"/>
            <a:ext cx="455523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3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Meristematic</a:t>
            </a:r>
            <a:r>
              <a:rPr kumimoji="0" lang="en-US" altLang="zh-CN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zone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Cells divide both in direction of root base to form cells that will become the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functional root</a:t>
            </a: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and in the direction of the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root apex</a:t>
            </a: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to form the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root cap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Elongation zone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Cells elongate rapidly, undergo final round of divisions to form the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endodermis</a:t>
            </a: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.  Some cells thicken to form </a:t>
            </a:r>
            <a:r>
              <a:rPr kumimoji="0" lang="en-US" altLang="zh-CN" sz="22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casparian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strip.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Maturation zone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Fully formed root with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xylem</a:t>
            </a: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and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phloem</a:t>
            </a: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–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root hairs</a:t>
            </a: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first appear here.</a:t>
            </a:r>
          </a:p>
        </p:txBody>
      </p:sp>
      <p:pic>
        <p:nvPicPr>
          <p:cNvPr id="14" name="Picture 4" descr="pp0508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r="3702" b="4040"/>
          <a:stretch>
            <a:fillRect/>
          </a:stretch>
        </p:blipFill>
        <p:spPr>
          <a:xfrm>
            <a:off x="4824536" y="1404633"/>
            <a:ext cx="4264046" cy="526472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220072" y="9807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apical</a:t>
            </a:r>
            <a:r>
              <a:rPr lang="ar-EG" b="1" dirty="0" smtClean="0"/>
              <a:t> </a:t>
            </a:r>
            <a:r>
              <a:rPr lang="en-US" b="1" dirty="0" smtClean="0"/>
              <a:t>region of the root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Plant roots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0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Different areas of the root absorb</a:t>
            </a:r>
            <a:r>
              <a:rPr lang="ar-EG" sz="2400" b="1" dirty="0" smtClean="0"/>
              <a:t> </a:t>
            </a:r>
            <a:r>
              <a:rPr lang="en-US" sz="2400" b="1" dirty="0" smtClean="0"/>
              <a:t>different mineral Ions</a:t>
            </a:r>
            <a:endParaRPr lang="en-US" altLang="zh-CN" sz="2400" b="1" dirty="0" smtClean="0"/>
          </a:p>
        </p:txBody>
      </p:sp>
      <p:pic>
        <p:nvPicPr>
          <p:cNvPr id="13" name="Picture 4" descr="pp0508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r="3702" b="4040"/>
          <a:stretch>
            <a:fillRect/>
          </a:stretch>
        </p:blipFill>
        <p:spPr>
          <a:xfrm>
            <a:off x="4824536" y="1404633"/>
            <a:ext cx="4264046" cy="5264727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96" y="1326976"/>
            <a:ext cx="464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Calcium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Apical region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Iron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Apical region (barley)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Or entire root (corn)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Potassium, nitrate, ammonium, and phosphate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All locations of root surface</a:t>
            </a:r>
          </a:p>
          <a:p>
            <a:pPr marL="1143000" marR="0" lvl="2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In corn, </a:t>
            </a:r>
            <a:r>
              <a:rPr kumimoji="0" lang="en-US" altLang="zh-CN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elongation zone</a:t>
            </a:r>
            <a:r>
              <a:rPr kumimoji="0" lang="en-US" altLang="zh-CN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has max K accumulation and nitrate absorption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In corn and rice, </a:t>
            </a: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root apex</a:t>
            </a: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absorbs ammonium faster than the </a:t>
            </a: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elongation zone</a:t>
            </a: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does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In several species, </a:t>
            </a: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root hairs</a:t>
            </a: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are the most active phosphate absorbers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Plant roots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5649" y="1110952"/>
            <a:ext cx="479367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Formation of a nutrient </a:t>
            </a:r>
            <a:r>
              <a:rPr kumimoji="0" lang="en-US" altLang="zh-CN" sz="25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depletion</a:t>
            </a: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zone in the region of the soil near the plant root.</a:t>
            </a:r>
          </a:p>
          <a:p>
            <a:pPr marL="228600" marR="0" lvl="0" indent="-228600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Forms when rate of nutrient uptake exceeds rate of replacement in soil by diffusion in the water column.</a:t>
            </a:r>
          </a:p>
          <a:p>
            <a:pPr marL="228600" marR="0" lvl="0" indent="-228600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5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Root associations </a:t>
            </a: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with</a:t>
            </a:r>
            <a:r>
              <a:rPr kumimoji="0" lang="ar-EG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r>
              <a:rPr kumimoji="0" lang="en-US" altLang="zh-CN" sz="25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Mycorrhizal</a:t>
            </a: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fungi help the plant overcome this problem.</a:t>
            </a:r>
          </a:p>
        </p:txBody>
      </p:sp>
      <p:pic>
        <p:nvPicPr>
          <p:cNvPr id="10" name="Picture 4" descr="pp05090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4054"/>
          <a:stretch>
            <a:fillRect/>
          </a:stretch>
        </p:blipFill>
        <p:spPr bwMode="auto">
          <a:xfrm>
            <a:off x="4788024" y="1150912"/>
            <a:ext cx="429490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Mycorrhizal</a:t>
            </a:r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Fungi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879103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 smtClean="0"/>
              <a:t>Mycorrhizal</a:t>
            </a:r>
            <a:r>
              <a:rPr lang="en-US" sz="2500" b="1" dirty="0" smtClean="0"/>
              <a:t> fungi facilitate nutrient uptake by roots</a:t>
            </a:r>
            <a:endParaRPr lang="ar-EG" altLang="zh-CN" sz="2500" b="1" dirty="0" smtClean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2" name="Picture 4" descr="pp0510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10000" contrast="30000"/>
          </a:blip>
          <a:srcRect b="4306"/>
          <a:stretch>
            <a:fillRect/>
          </a:stretch>
        </p:blipFill>
        <p:spPr>
          <a:xfrm>
            <a:off x="4840288" y="1556792"/>
            <a:ext cx="4267200" cy="5004792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36512" y="1556792"/>
            <a:ext cx="4896544" cy="53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Ectotrophic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Mycorrhizal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fungi</a:t>
            </a:r>
          </a:p>
          <a:p>
            <a:pPr marL="685800" marR="0" lvl="1" indent="-228600" algn="l" defTabSz="9144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Form a thick sheath around root.  Some mycelium  penetrates the cortex cells of the root.</a:t>
            </a:r>
          </a:p>
          <a:p>
            <a:pPr marL="685800" marR="0" lvl="1" indent="-228600" algn="l" defTabSz="9144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Root cortex cells are not penetrated, surrounded by a zone of </a:t>
            </a:r>
            <a:r>
              <a:rPr kumimoji="0" lang="en-US" altLang="zh-CN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hyphae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called </a:t>
            </a: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Hartig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net.</a:t>
            </a:r>
          </a:p>
          <a:p>
            <a:pPr marL="685800" marR="0" lvl="1" indent="-228600" algn="l" defTabSz="9144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The capacity of the root system to absorb nutrients improved by this association – the fungal </a:t>
            </a:r>
            <a:r>
              <a:rPr kumimoji="0" lang="en-US" altLang="zh-CN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hyphae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are finer than root hairs and can reach beyond nutrient-depleted zones in the soil near the root.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Mycorrhizal</a:t>
            </a:r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Fungi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4" descr="pp0511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4000"/>
          <a:stretch>
            <a:fillRect/>
          </a:stretch>
        </p:blipFill>
        <p:spPr>
          <a:xfrm>
            <a:off x="4992688" y="1250776"/>
            <a:ext cx="4114800" cy="5486400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36512" y="945976"/>
            <a:ext cx="487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100" b="1" dirty="0">
                <a:latin typeface="+mn-lt"/>
                <a:ea typeface="宋体" pitchFamily="2" charset="-122"/>
              </a:rPr>
              <a:t>Vesicular </a:t>
            </a:r>
            <a:r>
              <a:rPr lang="en-US" altLang="zh-CN" sz="2100" b="1" dirty="0" err="1">
                <a:latin typeface="+mn-lt"/>
                <a:ea typeface="宋体" pitchFamily="2" charset="-122"/>
              </a:rPr>
              <a:t>arbuscular</a:t>
            </a:r>
            <a:r>
              <a:rPr lang="en-US" altLang="zh-CN" sz="2100" b="1" dirty="0">
                <a:latin typeface="+mn-lt"/>
                <a:ea typeface="宋体" pitchFamily="2" charset="-122"/>
              </a:rPr>
              <a:t> </a:t>
            </a:r>
            <a:r>
              <a:rPr lang="en-US" altLang="zh-CN" sz="2100" b="1" dirty="0" err="1">
                <a:latin typeface="+mn-lt"/>
                <a:ea typeface="宋体" pitchFamily="2" charset="-122"/>
              </a:rPr>
              <a:t>mycorrhizal</a:t>
            </a:r>
            <a:r>
              <a:rPr lang="en-US" altLang="zh-CN" sz="2100" b="1" dirty="0">
                <a:latin typeface="+mn-lt"/>
                <a:ea typeface="宋体" pitchFamily="2" charset="-122"/>
              </a:rPr>
              <a:t> fungi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2100" dirty="0" err="1">
                <a:latin typeface="+mn-lt"/>
                <a:ea typeface="宋体" pitchFamily="2" charset="-122"/>
              </a:rPr>
              <a:t>Hyphae</a:t>
            </a:r>
            <a:r>
              <a:rPr lang="en-US" altLang="zh-CN" sz="2100" dirty="0">
                <a:latin typeface="+mn-lt"/>
                <a:ea typeface="宋体" pitchFamily="2" charset="-122"/>
              </a:rPr>
              <a:t> grow in dense arrangement , both within the root itself and extending out from the root into the </a:t>
            </a:r>
            <a:r>
              <a:rPr lang="en-US" altLang="zh-CN" sz="2100" dirty="0" smtClean="0">
                <a:latin typeface="+mn-lt"/>
                <a:ea typeface="宋体" pitchFamily="2" charset="-122"/>
              </a:rPr>
              <a:t>soil.</a:t>
            </a:r>
            <a:endParaRPr lang="en-US" altLang="zh-CN" sz="2100" dirty="0">
              <a:latin typeface="+mn-lt"/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2100" dirty="0">
                <a:latin typeface="+mn-lt"/>
                <a:ea typeface="宋体" pitchFamily="2" charset="-122"/>
              </a:rPr>
              <a:t>After entering root, either by </a:t>
            </a:r>
            <a:r>
              <a:rPr lang="en-US" altLang="zh-CN" sz="2100" b="1" dirty="0">
                <a:latin typeface="+mn-lt"/>
                <a:ea typeface="宋体" pitchFamily="2" charset="-122"/>
              </a:rPr>
              <a:t>root hair</a:t>
            </a:r>
            <a:r>
              <a:rPr lang="en-US" altLang="zh-CN" sz="2100" dirty="0">
                <a:latin typeface="+mn-lt"/>
                <a:ea typeface="宋体" pitchFamily="2" charset="-122"/>
              </a:rPr>
              <a:t> or through </a:t>
            </a:r>
            <a:r>
              <a:rPr lang="en-US" altLang="zh-CN" sz="2100" b="1" dirty="0">
                <a:latin typeface="+mn-lt"/>
                <a:ea typeface="宋体" pitchFamily="2" charset="-122"/>
              </a:rPr>
              <a:t>epidermis</a:t>
            </a:r>
            <a:r>
              <a:rPr lang="en-US" altLang="zh-CN" sz="2100" dirty="0">
                <a:latin typeface="+mn-lt"/>
                <a:ea typeface="宋体" pitchFamily="2" charset="-122"/>
              </a:rPr>
              <a:t> </a:t>
            </a:r>
            <a:r>
              <a:rPr lang="en-US" altLang="zh-CN" sz="2100" dirty="0" err="1">
                <a:latin typeface="+mn-lt"/>
                <a:ea typeface="宋体" pitchFamily="2" charset="-122"/>
              </a:rPr>
              <a:t>hyphae</a:t>
            </a:r>
            <a:r>
              <a:rPr lang="en-US" altLang="zh-CN" sz="2100" dirty="0">
                <a:latin typeface="+mn-lt"/>
                <a:ea typeface="宋体" pitchFamily="2" charset="-122"/>
              </a:rPr>
              <a:t> move through regions between cells and penetrate individual cortex cells.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2100" dirty="0">
                <a:latin typeface="+mn-lt"/>
                <a:ea typeface="宋体" pitchFamily="2" charset="-122"/>
              </a:rPr>
              <a:t>Within cells form oval structures – </a:t>
            </a:r>
            <a:r>
              <a:rPr lang="en-US" altLang="zh-CN" sz="2100" b="1" dirty="0">
                <a:latin typeface="+mn-lt"/>
                <a:ea typeface="宋体" pitchFamily="2" charset="-122"/>
              </a:rPr>
              <a:t>vesicles</a:t>
            </a:r>
            <a:r>
              <a:rPr lang="en-US" altLang="zh-CN" sz="2100" dirty="0">
                <a:latin typeface="+mn-lt"/>
                <a:ea typeface="宋体" pitchFamily="2" charset="-122"/>
              </a:rPr>
              <a:t> – and branched structures – </a:t>
            </a:r>
            <a:r>
              <a:rPr lang="en-US" altLang="zh-CN" sz="2100" b="1" dirty="0" err="1">
                <a:latin typeface="+mn-lt"/>
                <a:ea typeface="宋体" pitchFamily="2" charset="-122"/>
              </a:rPr>
              <a:t>arbuscules</a:t>
            </a:r>
            <a:r>
              <a:rPr lang="en-US" altLang="zh-CN" sz="2100" dirty="0">
                <a:latin typeface="+mn-lt"/>
                <a:ea typeface="宋体" pitchFamily="2" charset="-122"/>
              </a:rPr>
              <a:t> (site of nutrient transfer)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2100" dirty="0">
                <a:latin typeface="+mn-lt"/>
                <a:ea typeface="宋体" pitchFamily="2" charset="-122"/>
              </a:rPr>
              <a:t>P, Cu, &amp; Zn absorption improved by </a:t>
            </a:r>
            <a:r>
              <a:rPr lang="en-US" altLang="zh-CN" sz="2100" dirty="0" err="1">
                <a:latin typeface="+mn-lt"/>
                <a:ea typeface="宋体" pitchFamily="2" charset="-122"/>
              </a:rPr>
              <a:t>hyphae</a:t>
            </a:r>
            <a:r>
              <a:rPr lang="en-US" altLang="zh-CN" sz="2100" dirty="0">
                <a:latin typeface="+mn-lt"/>
                <a:ea typeface="宋体" pitchFamily="2" charset="-122"/>
              </a:rPr>
              <a:t> reaching beyond the </a:t>
            </a:r>
            <a:r>
              <a:rPr lang="en-US" altLang="zh-CN" sz="2100" b="1" dirty="0">
                <a:latin typeface="+mn-lt"/>
                <a:ea typeface="宋体" pitchFamily="2" charset="-122"/>
              </a:rPr>
              <a:t>nutrient-depleted zones in the soil near the root</a:t>
            </a:r>
            <a:endParaRPr lang="en-US" altLang="zh-CN" sz="2100" dirty="0"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Mycorrhizal</a:t>
            </a:r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Fungi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/>
              <a:t>Nutrients move from </a:t>
            </a:r>
            <a:r>
              <a:rPr lang="en-US" altLang="zh-CN" sz="2800" b="1" dirty="0" err="1" smtClean="0"/>
              <a:t>mycorrhizal</a:t>
            </a:r>
            <a:r>
              <a:rPr lang="en-US" altLang="zh-CN" sz="2800" b="1" dirty="0" smtClean="0"/>
              <a:t> fungi to the root cells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1359" y="1827655"/>
            <a:ext cx="89012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Ectotrophic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Mycorrhizal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Occurs by simple diffusion from the 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hyphae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in the 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hartig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net to the root cells.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Vesicular </a:t>
            </a:r>
            <a:r>
              <a:rPr kumimoji="0" lang="en-US" altLang="zh-CN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arbuscular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mycorrhizal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fungi</a:t>
            </a:r>
          </a:p>
          <a:p>
            <a:pPr marL="6858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Occurs by simple diffusion from 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arbuscules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to the root cells.</a:t>
            </a:r>
          </a:p>
          <a:p>
            <a:pPr marL="6858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The nutrients may be released directly into the host cell.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872" y="1268760"/>
            <a:ext cx="8229600" cy="2451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goodbye animated gif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49" y="2420888"/>
            <a:ext cx="47381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133348" y="332656"/>
            <a:ext cx="872257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32509" y="476672"/>
            <a:ext cx="84879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EG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Mineral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Nutrition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deficiency</a:t>
            </a:r>
          </a:p>
          <a:p>
            <a:pPr lvl="2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Soil, Root and Microbes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deficiency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86981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The relationship between plant growth (or yield) </a:t>
            </a:r>
          </a:p>
          <a:p>
            <a:pPr algn="ctr"/>
            <a:r>
              <a:rPr lang="en-US" sz="2400" b="1" dirty="0" smtClean="0"/>
              <a:t>and the mineral concentration of plant tissue</a:t>
            </a:r>
            <a:endParaRPr lang="en-US" sz="2400" b="1" dirty="0"/>
          </a:p>
        </p:txBody>
      </p:sp>
      <p:pic>
        <p:nvPicPr>
          <p:cNvPr id="12" name="Picture 4" descr="pp05030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 b="4082"/>
          <a:stretch>
            <a:fillRect/>
          </a:stretch>
        </p:blipFill>
        <p:spPr>
          <a:xfrm>
            <a:off x="827584" y="1844824"/>
            <a:ext cx="7596336" cy="3960440"/>
          </a:xfrm>
          <a:noFill/>
        </p:spPr>
      </p:pic>
      <p:sp>
        <p:nvSpPr>
          <p:cNvPr id="13" name="Rectangle 12"/>
          <p:cNvSpPr/>
          <p:nvPr/>
        </p:nvSpPr>
        <p:spPr>
          <a:xfrm>
            <a:off x="381681" y="5949280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 smtClean="0"/>
              <a:t>The transition between the deficiency and adequate zones </a:t>
            </a:r>
          </a:p>
          <a:p>
            <a:pPr algn="ctr"/>
            <a:r>
              <a:rPr lang="en-US" sz="2300" dirty="0" smtClean="0"/>
              <a:t>of the curve reveals the </a:t>
            </a:r>
            <a:r>
              <a:rPr lang="en-US" sz="2300" b="1" dirty="0" smtClean="0"/>
              <a:t>critical concentration </a:t>
            </a:r>
            <a:r>
              <a:rPr lang="en-US" sz="2300" dirty="0" smtClean="0"/>
              <a:t>of the nutrient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Treating nutritional deficiencies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0110" y="1003176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sz="2600" u="sng" dirty="0" smtClean="0">
                <a:latin typeface="+mn-lt"/>
              </a:rPr>
              <a:t>Addition of </a:t>
            </a:r>
            <a:r>
              <a:rPr lang="en-US" sz="2600" b="1" u="sng" dirty="0" smtClean="0">
                <a:latin typeface="+mn-lt"/>
              </a:rPr>
              <a:t>Chemical Fertilizers:</a:t>
            </a:r>
            <a:r>
              <a:rPr lang="en-US" sz="2600" b="1" dirty="0" smtClean="0">
                <a:latin typeface="+mn-lt"/>
              </a:rPr>
              <a:t>  </a:t>
            </a:r>
            <a:r>
              <a:rPr lang="en-US" sz="2600" dirty="0" smtClean="0">
                <a:latin typeface="+mn-lt"/>
              </a:rPr>
              <a:t>contain inorganic salts of the macronutrients;  </a:t>
            </a:r>
            <a:r>
              <a:rPr lang="en-US" sz="2600" b="1" dirty="0" smtClean="0">
                <a:latin typeface="+mn-lt"/>
              </a:rPr>
              <a:t>nitrogen</a:t>
            </a:r>
            <a:r>
              <a:rPr lang="en-US" sz="2600" dirty="0" smtClean="0">
                <a:latin typeface="+mn-lt"/>
              </a:rPr>
              <a:t>, </a:t>
            </a:r>
            <a:r>
              <a:rPr lang="en-US" sz="2600" b="1" dirty="0" smtClean="0">
                <a:latin typeface="+mn-lt"/>
              </a:rPr>
              <a:t>phosphorus</a:t>
            </a:r>
            <a:r>
              <a:rPr lang="en-US" sz="2600" dirty="0" smtClean="0">
                <a:latin typeface="+mn-lt"/>
              </a:rPr>
              <a:t>, and </a:t>
            </a:r>
            <a:r>
              <a:rPr lang="en-US" sz="2600" b="1" dirty="0" smtClean="0">
                <a:latin typeface="+mn-lt"/>
              </a:rPr>
              <a:t>potassium.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sz="2600" b="1" dirty="0" smtClean="0">
                <a:latin typeface="+mn-lt"/>
              </a:rPr>
              <a:t>Straight fertilizers: 	</a:t>
            </a:r>
            <a:r>
              <a:rPr lang="en-US" sz="2600" dirty="0" smtClean="0">
                <a:latin typeface="+mn-lt"/>
              </a:rPr>
              <a:t>contain one mineral nutrient.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sz="2600" b="1" dirty="0" smtClean="0">
                <a:latin typeface="+mn-lt"/>
              </a:rPr>
              <a:t>Compound or mixed fertilizers: 	</a:t>
            </a:r>
            <a:r>
              <a:rPr lang="en-US" sz="2600" dirty="0" smtClean="0">
                <a:latin typeface="+mn-lt"/>
              </a:rPr>
              <a:t>contain two or more.</a:t>
            </a:r>
            <a:endParaRPr lang="en-US" sz="2600" b="1" dirty="0" smtClean="0">
              <a:latin typeface="+mn-lt"/>
            </a:endParaRP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sz="2600" b="1" u="sng" dirty="0" smtClean="0">
                <a:latin typeface="+mn-lt"/>
              </a:rPr>
              <a:t>Foliar application:</a:t>
            </a:r>
            <a:r>
              <a:rPr lang="en-US" sz="2600" b="1" dirty="0" smtClean="0">
                <a:latin typeface="+mn-lt"/>
              </a:rPr>
              <a:t>  </a:t>
            </a:r>
            <a:r>
              <a:rPr lang="en-US" sz="2600" dirty="0" smtClean="0">
                <a:latin typeface="+mn-lt"/>
              </a:rPr>
              <a:t>(</a:t>
            </a:r>
            <a:r>
              <a:rPr lang="en-US" altLang="zh-CN" sz="2600" dirty="0" smtClean="0">
                <a:latin typeface="+mn-lt"/>
                <a:ea typeface="宋体" pitchFamily="2" charset="-122"/>
              </a:rPr>
              <a:t>uptake through plant leaves).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altLang="zh-CN" sz="2600" b="1" dirty="0" smtClean="0">
                <a:latin typeface="+mn-lt"/>
              </a:rPr>
              <a:t>Iron 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altLang="zh-CN" sz="2600" b="1" dirty="0" smtClean="0">
                <a:latin typeface="+mn-lt"/>
              </a:rPr>
              <a:t>Copper 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altLang="zh-CN" sz="2600" b="1" dirty="0" smtClean="0">
                <a:latin typeface="+mn-lt"/>
              </a:rPr>
              <a:t>Manganese</a:t>
            </a:r>
            <a:endParaRPr lang="en-US" sz="2600" b="1" dirty="0" smtClean="0">
              <a:latin typeface="+mn-lt"/>
            </a:endParaRPr>
          </a:p>
          <a:p>
            <a:pPr marL="228600" lvl="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sz="2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Treating nutritional deficiencies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0110" y="1003176"/>
            <a:ext cx="554401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altLang="zh-CN" sz="2600" dirty="0" smtClean="0">
                <a:ea typeface="宋体" pitchFamily="2" charset="-122"/>
              </a:rPr>
              <a:t>The soil </a:t>
            </a:r>
            <a:r>
              <a:rPr lang="en-US" altLang="zh-CN" sz="2600" b="1" dirty="0" smtClean="0">
                <a:ea typeface="宋体" pitchFamily="2" charset="-122"/>
              </a:rPr>
              <a:t>pH</a:t>
            </a:r>
            <a:r>
              <a:rPr lang="en-US" altLang="zh-CN" sz="2600" dirty="0" smtClean="0">
                <a:ea typeface="宋体" pitchFamily="2" charset="-122"/>
              </a:rPr>
              <a:t> affects the growth of plant roots and soil microbes.</a:t>
            </a:r>
          </a:p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2600" dirty="0" smtClean="0">
                <a:ea typeface="宋体" pitchFamily="2" charset="-122"/>
              </a:rPr>
              <a:t>	Acidic conditions weathers rock and releases potassium, magnesium, calcium, and manganese.</a:t>
            </a:r>
          </a:p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2600" dirty="0" smtClean="0">
                <a:ea typeface="宋体" pitchFamily="2" charset="-122"/>
              </a:rPr>
              <a:t>	The decomposition of organic material lowers soil </a:t>
            </a:r>
            <a:r>
              <a:rPr lang="en-US" altLang="zh-CN" sz="2600" b="1" dirty="0" err="1" smtClean="0">
                <a:ea typeface="宋体" pitchFamily="2" charset="-122"/>
              </a:rPr>
              <a:t>pH</a:t>
            </a:r>
            <a:r>
              <a:rPr lang="en-US" altLang="zh-CN" sz="2600" dirty="0" err="1" smtClean="0">
                <a:ea typeface="宋体" pitchFamily="2" charset="-122"/>
              </a:rPr>
              <a:t>.</a:t>
            </a:r>
            <a:endParaRPr lang="en-US" altLang="zh-CN" sz="2600" dirty="0" smtClean="0">
              <a:ea typeface="宋体" pitchFamily="2" charset="-122"/>
            </a:endParaRPr>
          </a:p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2600" b="1" dirty="0" smtClean="0">
                <a:ea typeface="宋体" pitchFamily="2" charset="-122"/>
              </a:rPr>
              <a:t>	</a:t>
            </a:r>
            <a:r>
              <a:rPr lang="en-US" sz="2600" b="1" dirty="0" smtClean="0"/>
              <a:t>Chemicals</a:t>
            </a:r>
            <a:r>
              <a:rPr lang="en-US" sz="2600" dirty="0" smtClean="0"/>
              <a:t> may also be applied to the soil to modify soil </a:t>
            </a:r>
            <a:r>
              <a:rPr lang="en-US" sz="2600" b="1" dirty="0" err="1" smtClean="0"/>
              <a:t>pH</a:t>
            </a:r>
            <a:r>
              <a:rPr lang="en-US" sz="2600" dirty="0" err="1" smtClean="0"/>
              <a:t>.</a:t>
            </a:r>
            <a:endParaRPr lang="en-US" altLang="zh-CN" sz="2600" dirty="0" smtClean="0">
              <a:ea typeface="宋体" pitchFamily="2" charset="-122"/>
            </a:endParaRPr>
          </a:p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endParaRPr lang="en-US" sz="2600" dirty="0" smtClean="0">
              <a:latin typeface="+mn-lt"/>
            </a:endParaRPr>
          </a:p>
        </p:txBody>
      </p:sp>
      <p:pic>
        <p:nvPicPr>
          <p:cNvPr id="15" name="Picture 4" descr="pp05040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2066" r="1240" b="3585"/>
          <a:stretch>
            <a:fillRect/>
          </a:stretch>
        </p:blipFill>
        <p:spPr bwMode="auto">
          <a:xfrm>
            <a:off x="5721927" y="1196752"/>
            <a:ext cx="3380509" cy="54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Treating nutritional deficiencies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0110" y="1003176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sz="2600" u="sng" dirty="0" smtClean="0">
                <a:latin typeface="+mn-lt"/>
              </a:rPr>
              <a:t>Addition of </a:t>
            </a:r>
            <a:r>
              <a:rPr lang="en-US" sz="2600" b="1" u="sng" dirty="0" smtClean="0">
                <a:latin typeface="+mn-lt"/>
              </a:rPr>
              <a:t>Organic Fertilizers:</a:t>
            </a:r>
            <a:r>
              <a:rPr lang="en-US" sz="2600" b="1" dirty="0" smtClean="0">
                <a:latin typeface="+mn-lt"/>
              </a:rPr>
              <a:t>  </a:t>
            </a:r>
            <a:r>
              <a:rPr lang="en-US" sz="2600" dirty="0" smtClean="0">
                <a:latin typeface="+mn-lt"/>
              </a:rPr>
              <a:t>originate from residues of plant or animal life or from natural rock deposits.</a:t>
            </a:r>
          </a:p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2400" dirty="0" smtClean="0">
                <a:latin typeface="+mn-lt"/>
              </a:rPr>
              <a:t>     - Before crop plants can acquire the nutrient elements from these residues, the organic compounds must be broken down, usually by the action of soil microorganisms through a process called </a:t>
            </a:r>
            <a:r>
              <a:rPr lang="en-US" sz="2400" b="1" dirty="0" smtClean="0">
                <a:latin typeface="+mn-lt"/>
              </a:rPr>
              <a:t>Mineralization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2400" dirty="0" smtClean="0">
                <a:latin typeface="+mn-lt"/>
              </a:rPr>
              <a:t>      </a:t>
            </a:r>
            <a:r>
              <a:rPr lang="en-US" sz="2400" dirty="0" smtClean="0"/>
              <a:t>- The </a:t>
            </a:r>
            <a:r>
              <a:rPr lang="en-US" sz="2400" b="1" dirty="0" smtClean="0">
                <a:latin typeface="+mn-lt"/>
              </a:rPr>
              <a:t>Mineralization</a:t>
            </a:r>
            <a:r>
              <a:rPr lang="en-US" sz="2400" dirty="0" smtClean="0">
                <a:latin typeface="+mn-lt"/>
              </a:rPr>
              <a:t> depends on:</a:t>
            </a:r>
          </a:p>
          <a:p>
            <a:pPr marL="1428750" lvl="2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2400" dirty="0" smtClean="0">
                <a:latin typeface="+mn-lt"/>
              </a:rPr>
              <a:t>1- Temperature, water and oxygen availability.</a:t>
            </a:r>
          </a:p>
          <a:p>
            <a:pPr marL="1428750" lvl="2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2400" dirty="0" smtClean="0">
                <a:latin typeface="+mn-lt"/>
              </a:rPr>
              <a:t>2- Type and number of microorganisms present in the soil.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021593"/>
            <a:ext cx="8784976" cy="5431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The soil is a complex physical, chemical, and biological substrate.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It is a heterogeneous material containing solid, liquid, and gaseous phases. All of these phases interact with mineral elements.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The inorganic particles of the solid phase provide a reservoir of potassium, calcium, magnesium, and iron.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Also associated with this solid phase are organic compounds containing nitrogen, phosphorus, and sulfur.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Soil, Root and Microbes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843289"/>
            <a:ext cx="8784976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600" dirty="0" smtClean="0"/>
              <a:t>The liquid phase of the soil constitutes the soil solution, which contains dissolved mineral ions and serves as the medium for ion movement to the root surface. </a:t>
            </a:r>
          </a:p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600" dirty="0" smtClean="0"/>
              <a:t>Gases such as oxygen, carbon dioxide, and nitrogen are dissolved in the soil solution. </a:t>
            </a:r>
          </a:p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600" dirty="0" smtClean="0"/>
              <a:t>In roots gases are exchanged predominantly through the air gaps between soil particles.</a:t>
            </a:r>
          </a:p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600" dirty="0" smtClean="0"/>
              <a:t>Soil constitutes a diverse ecosystem in which plant roots and microorganisms compete strongly for mineral nutrients.</a:t>
            </a:r>
          </a:p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600" dirty="0" smtClean="0"/>
              <a:t>Roots and microorganisms can form alliances for their mutual benefit (</a:t>
            </a:r>
            <a:r>
              <a:rPr lang="en-US" sz="2600" b="1" dirty="0" smtClean="0"/>
              <a:t>symbioses, </a:t>
            </a:r>
            <a:r>
              <a:rPr lang="en-US" sz="2600" dirty="0" smtClean="0"/>
              <a:t>singular </a:t>
            </a:r>
            <a:r>
              <a:rPr lang="en-US" sz="2600" b="1" i="1" dirty="0" smtClean="0"/>
              <a:t>symbiosis).</a:t>
            </a:r>
            <a:endParaRPr lang="en-US" sz="2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Soil, Root and Microbes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7467</TotalTime>
  <Words>1248</Words>
  <Application>Microsoft Macintosh PowerPoint</Application>
  <PresentationFormat>On-screen Show (4:3)</PresentationFormat>
  <Paragraphs>143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Born Addict</vt:lpstr>
      <vt:lpstr>Calibri</vt:lpstr>
      <vt:lpstr>Calibri Light</vt:lpstr>
      <vt:lpstr>Comic Sans MS</vt:lpstr>
      <vt:lpstr>Neue Helvetica W01</vt:lpstr>
      <vt:lpstr>Times New Roman</vt:lpstr>
      <vt:lpstr>Wingdings</vt:lpstr>
      <vt:lpstr>宋体</vt:lpstr>
      <vt:lpstr>等线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إثبات أن الـ DNA هو المادة الوراثية.</dc:title>
  <dc:creator>defrawy</dc:creator>
  <cp:lastModifiedBy>Abdulrahman Hashimi</cp:lastModifiedBy>
  <cp:revision>3262</cp:revision>
  <dcterms:created xsi:type="dcterms:W3CDTF">1997-09-01T07:53:11Z</dcterms:created>
  <dcterms:modified xsi:type="dcterms:W3CDTF">2021-01-31T03:44:35Z</dcterms:modified>
</cp:coreProperties>
</file>