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35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9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3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83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88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9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2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5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8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D165412-1978-49D0-A22F-F1E0353450E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D2D896-F303-4FD5-AE87-1C2EC69241A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87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en-US" sz="5400" dirty="0"/>
            </a:br>
            <a:br>
              <a:rPr lang="en-US" sz="5400" dirty="0"/>
            </a:br>
            <a:r>
              <a:rPr lang="en-US" sz="5400" dirty="0"/>
              <a:t> </a:t>
            </a:r>
            <a:r>
              <a:rPr lang="en-US" sz="5400" b="1" dirty="0"/>
              <a:t>Mitosis in the root tips of Onion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Squash method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39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248252"/>
            <a:ext cx="9652138" cy="578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1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write a laboratory report?</a:t>
            </a:r>
          </a:p>
        </p:txBody>
      </p:sp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Your report must start with the experiment name as a headline.</a:t>
            </a:r>
          </a:p>
          <a:p>
            <a:r>
              <a:rPr lang="en-US" sz="2800" dirty="0"/>
              <a:t>Don’t forget to write down these information on the first page of your report :</a:t>
            </a:r>
          </a:p>
          <a:p>
            <a:endParaRPr lang="en-US" sz="800" dirty="0"/>
          </a:p>
          <a:p>
            <a:pPr lvl="3"/>
            <a:r>
              <a:rPr lang="en-US" sz="2400" dirty="0"/>
              <a:t>Practical Weekly report</a:t>
            </a:r>
          </a:p>
          <a:p>
            <a:pPr lvl="3"/>
            <a:r>
              <a:rPr lang="en-US" sz="2400" dirty="0"/>
              <a:t>Zoo 556 Lab report number (---)</a:t>
            </a:r>
          </a:p>
          <a:p>
            <a:pPr lvl="3"/>
            <a:r>
              <a:rPr lang="en-US" sz="2400" dirty="0"/>
              <a:t>Done by : (your name)</a:t>
            </a:r>
          </a:p>
          <a:p>
            <a:pPr lvl="3"/>
            <a:r>
              <a:rPr lang="en-US" sz="2400" dirty="0"/>
              <a:t>Submitted to : ( your teacher’s name).</a:t>
            </a:r>
          </a:p>
        </p:txBody>
      </p:sp>
    </p:spTree>
    <p:extLst>
      <p:ext uri="{BB962C8B-B14F-4D97-AF65-F5344CB8AC3E}">
        <p14:creationId xmlns:p14="http://schemas.microsoft.com/office/powerpoint/2010/main" val="287474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write a laboratory report?</a:t>
            </a:r>
          </a:p>
        </p:txBody>
      </p:sp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Your report must include the following :</a:t>
            </a:r>
          </a:p>
          <a:p>
            <a:pPr lvl="1"/>
            <a:r>
              <a:rPr lang="en-US" sz="3200" dirty="0"/>
              <a:t> Introduction.</a:t>
            </a:r>
          </a:p>
          <a:p>
            <a:pPr lvl="1"/>
            <a:r>
              <a:rPr lang="en-US" sz="3200" dirty="0"/>
              <a:t>Aim of work.</a:t>
            </a:r>
          </a:p>
          <a:p>
            <a:pPr lvl="1"/>
            <a:r>
              <a:rPr lang="en-US" sz="3200" dirty="0"/>
              <a:t>Materials and methods.</a:t>
            </a:r>
          </a:p>
          <a:p>
            <a:pPr lvl="1"/>
            <a:r>
              <a:rPr lang="en-US" sz="3200" dirty="0"/>
              <a:t>Results.</a:t>
            </a:r>
          </a:p>
          <a:p>
            <a:pPr lvl="1"/>
            <a:r>
              <a:rPr lang="en-US" sz="3200" dirty="0"/>
              <a:t>What you have learned from this lab.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02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98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661" y="14514"/>
            <a:ext cx="9100456" cy="682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2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4000" dirty="0"/>
            </a:br>
            <a:r>
              <a:rPr lang="en-US" sz="4000" b="1" dirty="0"/>
              <a:t>In this experiment ,We used the onion root to tip to better understand process of mitosis and visualize all the stages of mitosis.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458" r="3142"/>
          <a:stretch/>
        </p:blipFill>
        <p:spPr>
          <a:xfrm>
            <a:off x="1915885" y="1872343"/>
            <a:ext cx="7750629" cy="429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9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5400" b="1" dirty="0"/>
            </a:br>
            <a:r>
              <a:rPr lang="en-US" sz="5400" b="1" dirty="0"/>
              <a:t>Materials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/>
              <a:t>1- Developing the summit of the roots of the onion.</a:t>
            </a:r>
            <a:endParaRPr lang="en-US" sz="2800" dirty="0"/>
          </a:p>
          <a:p>
            <a:r>
              <a:rPr lang="en-US" sz="2800" b="1" dirty="0"/>
              <a:t>2- Anatomy instruments (forceps-</a:t>
            </a:r>
            <a:r>
              <a:rPr lang="en-US" sz="2800" dirty="0"/>
              <a:t> </a:t>
            </a:r>
            <a:r>
              <a:rPr lang="en-US" sz="2800" b="1" dirty="0"/>
              <a:t>scalpel-scissors).</a:t>
            </a:r>
            <a:endParaRPr lang="en-US" sz="2800" dirty="0"/>
          </a:p>
          <a:p>
            <a:r>
              <a:rPr lang="en-US" sz="2800" b="1" dirty="0"/>
              <a:t>3- Slides and covers.</a:t>
            </a:r>
            <a:endParaRPr lang="en-US" sz="2800" dirty="0"/>
          </a:p>
          <a:p>
            <a:r>
              <a:rPr lang="en-US" sz="2800" b="1" dirty="0"/>
              <a:t>4- Tubes.</a:t>
            </a:r>
            <a:endParaRPr lang="en-US" sz="2800" dirty="0"/>
          </a:p>
          <a:p>
            <a:r>
              <a:rPr lang="en-US" sz="2800" b="1" dirty="0"/>
              <a:t>5- Distilled water.</a:t>
            </a:r>
            <a:endParaRPr lang="en-US" sz="2800" dirty="0"/>
          </a:p>
          <a:p>
            <a:r>
              <a:rPr lang="en-US" sz="2800" b="1" dirty="0"/>
              <a:t>6- Carnoy fixative.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7- 70% alcohol.</a:t>
            </a:r>
            <a:endParaRPr lang="en-US" sz="2800" dirty="0"/>
          </a:p>
          <a:p>
            <a:r>
              <a:rPr lang="en-US" sz="2800" b="1" dirty="0"/>
              <a:t>8- Dilute hydrochloric acid.</a:t>
            </a:r>
            <a:endParaRPr lang="en-US" sz="2800" dirty="0"/>
          </a:p>
          <a:p>
            <a:r>
              <a:rPr lang="en-US" sz="2800" b="1" dirty="0"/>
              <a:t>9- A water bath at 60°.</a:t>
            </a:r>
            <a:endParaRPr lang="en-US" sz="2800" dirty="0"/>
          </a:p>
          <a:p>
            <a:r>
              <a:rPr lang="en-US" sz="2800" b="1" dirty="0"/>
              <a:t>10- </a:t>
            </a:r>
            <a:r>
              <a:rPr lang="en-US" sz="2800" b="1" dirty="0" err="1"/>
              <a:t>Aceto-orcein</a:t>
            </a:r>
            <a:r>
              <a:rPr lang="en-US" sz="2800" b="1" dirty="0"/>
              <a:t> stain dye.</a:t>
            </a:r>
            <a:endParaRPr lang="en-US" sz="2800" dirty="0"/>
          </a:p>
          <a:p>
            <a:r>
              <a:rPr lang="en-US" sz="2800" b="1" dirty="0"/>
              <a:t>11- Optical microscope.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993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b="1" dirty="0"/>
              <a:t>Method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 1- Onion is placed in water for several days in order to give it roots within the length of 2-3 cm.</a:t>
            </a:r>
            <a:endParaRPr lang="en-US" sz="2800" dirty="0"/>
          </a:p>
          <a:p>
            <a:r>
              <a:rPr lang="en-US" sz="2800" b="1" dirty="0"/>
              <a:t>2- Using scissors, cut 2 roots tips about 3 cm long, and </a:t>
            </a:r>
            <a:r>
              <a:rPr lang="en-US" sz="2800" dirty="0"/>
              <a:t> </a:t>
            </a:r>
            <a:r>
              <a:rPr lang="en-US" sz="2800" b="1" dirty="0"/>
              <a:t>transfer them into a plastic tube (One of the </a:t>
            </a:r>
            <a:r>
              <a:rPr lang="en-US" sz="2800" dirty="0"/>
              <a:t> </a:t>
            </a:r>
            <a:r>
              <a:rPr lang="en-US" sz="2800" b="1" dirty="0"/>
              <a:t>roots will be an extra one).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02764" y="1846263"/>
            <a:ext cx="4168072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96685" y="1273628"/>
            <a:ext cx="6952343" cy="10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What is Carnoy fixative?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696684" y="3169557"/>
            <a:ext cx="6952343" cy="10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60% ethanol, 30% chloroform and 10% glacial acetic acid</a:t>
            </a:r>
          </a:p>
        </p:txBody>
      </p:sp>
      <p:sp>
        <p:nvSpPr>
          <p:cNvPr id="8" name="Rectangle 7"/>
          <p:cNvSpPr/>
          <p:nvPr/>
        </p:nvSpPr>
        <p:spPr>
          <a:xfrm>
            <a:off x="696684" y="5065486"/>
            <a:ext cx="6952343" cy="10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Fixation of the cells on their final shape </a:t>
            </a:r>
          </a:p>
        </p:txBody>
      </p:sp>
      <p:sp>
        <p:nvSpPr>
          <p:cNvPr id="9" name="Curved Left Arrow 8"/>
          <p:cNvSpPr/>
          <p:nvPr/>
        </p:nvSpPr>
        <p:spPr>
          <a:xfrm>
            <a:off x="7837714" y="1781628"/>
            <a:ext cx="624114" cy="1730829"/>
          </a:xfrm>
          <a:prstGeom prst="curved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Curved Left Arrow 9"/>
          <p:cNvSpPr/>
          <p:nvPr/>
        </p:nvSpPr>
        <p:spPr>
          <a:xfrm>
            <a:off x="7910285" y="4053058"/>
            <a:ext cx="624114" cy="1723628"/>
          </a:xfrm>
          <a:prstGeom prst="curved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08626" y="2478366"/>
            <a:ext cx="4528458" cy="41003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Consists of 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08626" y="4420506"/>
            <a:ext cx="4528458" cy="41003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The aim of the use: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238" y="1491330"/>
            <a:ext cx="2853543" cy="4285356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1539381" y="124554"/>
            <a:ext cx="8882741" cy="954107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3- Using forceps, carefully transfer the root tips to a tube containing the Carnoy fixative for 8 min.</a:t>
            </a:r>
          </a:p>
        </p:txBody>
      </p:sp>
    </p:spTree>
    <p:extLst>
      <p:ext uri="{BB962C8B-B14F-4D97-AF65-F5344CB8AC3E}">
        <p14:creationId xmlns:p14="http://schemas.microsoft.com/office/powerpoint/2010/main" val="409273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35427" y="232230"/>
            <a:ext cx="7053944" cy="1450250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4- Remove </a:t>
            </a:r>
            <a:r>
              <a:rPr lang="en-US" sz="2800" dirty="0" err="1">
                <a:solidFill>
                  <a:schemeClr val="tx1"/>
                </a:solidFill>
              </a:rPr>
              <a:t>Carnoy’s</a:t>
            </a:r>
            <a:r>
              <a:rPr lang="en-US" sz="2800" dirty="0">
                <a:solidFill>
                  <a:schemeClr val="tx1"/>
                </a:solidFill>
              </a:rPr>
              <a:t> fixative using a dropper, and wash the roots with distilled water.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426" y="2263052"/>
            <a:ext cx="7053945" cy="1800948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5- After removing the excess water, add 5 ml of 1N HCL to the tube containing the roots, transfer them to a and allow the roots to incubate for 7 minutes.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427" y="4644572"/>
            <a:ext cx="7053944" cy="1480456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6- Remove the 1N HCL using a dropper, and wash with distilled water 3 times.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636" y="3461069"/>
            <a:ext cx="3636974" cy="23670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636" y="638627"/>
            <a:ext cx="3551989" cy="236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96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35426" y="783774"/>
            <a:ext cx="7866743" cy="1030513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7 - Wash 2 slides with 70 % alcohol.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426" y="2380343"/>
            <a:ext cx="7866743" cy="1465944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8 - place the roots in a clean slide and add a drop or two drops of aceto-orcein stain and leave for 5 minutes.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425" y="4412343"/>
            <a:ext cx="7866744" cy="1291771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9 - Transfer the roots to a clean slide, cut the root tip and remove the rest.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4208" y="783774"/>
            <a:ext cx="3271906" cy="2184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8921" y="3548226"/>
            <a:ext cx="2922479" cy="215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7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1200" y="159658"/>
            <a:ext cx="10464800" cy="1843314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10 – Cover the root tip with a cover slip, and then carefully push down on the cover slide with the wooden end of a dissecting probe. Push hard, but don’t twist or push the cover slide sideways. The root tip should spread out to diameter about 0.5 - 1cm.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286" y="3860799"/>
            <a:ext cx="3646973" cy="23303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344" y="3860798"/>
            <a:ext cx="3490586" cy="233039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11200" y="2249714"/>
            <a:ext cx="10464800" cy="1088572"/>
          </a:xfrm>
          <a:prstGeom prst="round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11 – Examine Onion cells in different phases of the cell cycle under the microscope </a:t>
            </a:r>
          </a:p>
        </p:txBody>
      </p:sp>
    </p:spTree>
    <p:extLst>
      <p:ext uri="{BB962C8B-B14F-4D97-AF65-F5344CB8AC3E}">
        <p14:creationId xmlns:p14="http://schemas.microsoft.com/office/powerpoint/2010/main" val="3394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495</Words>
  <Application>Microsoft Office PowerPoint</Application>
  <PresentationFormat>شاشة عريضة</PresentationFormat>
  <Paragraphs>47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6" baseType="lpstr">
      <vt:lpstr>Calibri</vt:lpstr>
      <vt:lpstr>Calibri Light</vt:lpstr>
      <vt:lpstr>Retrospect</vt:lpstr>
      <vt:lpstr>   Mitosis in the root tips of Onion</vt:lpstr>
      <vt:lpstr>عرض تقديمي في PowerPoint</vt:lpstr>
      <vt:lpstr> In this experiment ,We used the onion root to tip to better understand process of mitosis and visualize all the stages of mitosis.</vt:lpstr>
      <vt:lpstr> Materials </vt:lpstr>
      <vt:lpstr> Method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How to write a laboratory report?</vt:lpstr>
      <vt:lpstr>How to write a laboratory report?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Mitosis in the root tips of Onion</dc:title>
  <dc:creator>Lamya Alsadhan</dc:creator>
  <cp:lastModifiedBy>صفاء القرزعي ID 442204658</cp:lastModifiedBy>
  <cp:revision>18</cp:revision>
  <dcterms:created xsi:type="dcterms:W3CDTF">2017-04-11T17:42:16Z</dcterms:created>
  <dcterms:modified xsi:type="dcterms:W3CDTF">2026-09-01T10:07:17Z</dcterms:modified>
</cp:coreProperties>
</file>