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8" r:id="rId3"/>
    <p:sldId id="256" r:id="rId4"/>
    <p:sldId id="257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15" autoAdjust="0"/>
    <p:restoredTop sz="94660"/>
  </p:normalViewPr>
  <p:slideViewPr>
    <p:cSldViewPr snapToGrid="0">
      <p:cViewPr varScale="1">
        <p:scale>
          <a:sx n="90" d="100"/>
          <a:sy n="90" d="100"/>
        </p:scale>
        <p:origin x="87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B5A067-BD51-9368-D2B6-91C18046EC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0B8C708-E03A-B6BB-093F-812220349F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161141-64FC-4516-E11F-89E8F31DAC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608AC-6D6A-4469-80C8-C9B890AA5ECF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6E44AB-CBF3-E32B-C784-ADFB16CC3A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46C2FB-21E0-803F-A81E-5E0BFEF84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8E6CC-3E7D-460F-8BC6-1C715F1676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4335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042721-6AED-55AE-255C-23B95D53CB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8782AAE-F690-EBF1-B492-0F449797AE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3551D4-42C7-7D05-FCD4-533046703D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608AC-6D6A-4469-80C8-C9B890AA5ECF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E3A225-76FD-BDEC-11DC-37623930EB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182CAB-1E99-C1DE-C482-68BBB3EF3D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8E6CC-3E7D-460F-8BC6-1C715F1676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43563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C14C9E7-5AD7-1392-15EB-A78B9583FAD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D726FAA-86CE-0B22-71F7-F311B4856D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3B71BD-12F0-DA3E-19C8-6A0BF4D48D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608AC-6D6A-4469-80C8-C9B890AA5ECF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9A87D6-DEB7-84D3-25D2-248BD2A1B6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27E064-E610-B987-1D6D-B0CAC1D566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8E6CC-3E7D-460F-8BC6-1C715F1676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187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AFEBB2-D7D1-A9AD-E6F1-E95EE9A386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CF00D6-9E4F-F558-1439-CF753F6C84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C71A3A-020D-E325-1DA9-011EC97BC2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608AC-6D6A-4469-80C8-C9B890AA5ECF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1775C7-152E-DD26-8CF1-1B5FD06C4F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8F5EB4-28F1-4849-4091-6C3176DE57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8E6CC-3E7D-460F-8BC6-1C715F1676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3470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FAD086-664D-B294-AF58-25BB08FBD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CE2E44-D8F0-919F-808C-ECD8F46A59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69C5A1-74A5-062A-9427-51AEB1C1A1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608AC-6D6A-4469-80C8-C9B890AA5ECF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4DF20E-AE21-9036-BA3D-CD56D16AAA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2891E5-69DD-A9F3-A256-1CA2689812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8E6CC-3E7D-460F-8BC6-1C715F1676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6602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982BA6-48B1-E7D4-B4C9-8B4F276F49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BDE475-C685-73D5-CEED-07DA6CACFB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D3312C-6B0B-97DB-D210-3BE28B3154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813CB3-B20B-1C36-1EB8-2897A0E9CF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608AC-6D6A-4469-80C8-C9B890AA5ECF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F8C091-F4B0-9943-9FDA-9CFD232258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2D678F-CDC4-7FAD-B52B-11E2782313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8E6CC-3E7D-460F-8BC6-1C715F1676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1182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E25127-BFF8-323F-99E2-5827DA4BEF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3D0237-2894-7238-69B7-D904719DE1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A86B15-D79B-5E89-F6B8-AC2EED0D98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8DA2EB4-0C3B-A5C8-DDC0-39883CFD768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1DA1902-93F3-E2B2-E664-CCCD8D360F8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B9143E0-99FD-5D35-C55A-96DF71B7D3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608AC-6D6A-4469-80C8-C9B890AA5ECF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DBAE890-667D-E21C-5D83-1AC8177A99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2147376-5933-E0F6-CC98-CF7B4DAF16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8E6CC-3E7D-460F-8BC6-1C715F1676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6061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318BA3-156A-1D57-7197-74E1058527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A23BA29-F7C4-C92C-9AA8-35F92C5F5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608AC-6D6A-4469-80C8-C9B890AA5ECF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B38DC80-3AA8-BF67-2304-9D45821FE0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3398C06-41F2-56E1-D53C-55415DA1EE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8E6CC-3E7D-460F-8BC6-1C715F1676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5529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1F28383-1DA9-C5B0-0E2D-C70B2F133E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608AC-6D6A-4469-80C8-C9B890AA5ECF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641F986-B0FB-AB5C-ADCE-49110E3C4A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1EF803-0FA2-8694-1C1E-2AB3DFC8DC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8E6CC-3E7D-460F-8BC6-1C715F1676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6863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C82710-95B4-EBD4-8F0A-569B927C5A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DE160B-5A53-CBFE-94FB-7409713466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ED0D31A-605B-1054-2FE2-9FCAF8C296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9F767C-55C3-DFE5-110B-C1D7543E9D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608AC-6D6A-4469-80C8-C9B890AA5ECF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A41C0E-4286-E61B-066B-8F3BE2AA92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798FE3-91D6-6A74-3AC3-4FA3B2C04F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8E6CC-3E7D-460F-8BC6-1C715F1676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267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43BDE7-63B2-35D6-A0CB-F2360564D5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CB7BA4C-7392-47D7-0F1C-65B91F8B54A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49976E-222D-BD30-21C0-A659FD8FA3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AFC16E-F7D7-207F-142A-645537C520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608AC-6D6A-4469-80C8-C9B890AA5ECF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D8B318-F599-1BDE-30DC-BB36AE7959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6DF6283-0AE6-B62E-A65C-AFAF0DE756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8E6CC-3E7D-460F-8BC6-1C715F1676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60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E215D5B-A1FF-1496-C8C4-F3CE194773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E6DE94-85A2-C377-B799-FB84944CCE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736777-D440-8CC6-F9A8-CF5031216D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2608AC-6D6A-4469-80C8-C9B890AA5ECF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F32CA5-8903-9CD2-AA56-7B56D1C030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AB7E08-4FC4-7BF5-58B4-3ABD582E63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A8E6CC-3E7D-460F-8BC6-1C715F1676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7041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pringer.com/gp" TargetMode="External"/><Relationship Id="rId2" Type="http://schemas.openxmlformats.org/officeDocument/2006/relationships/hyperlink" Target="http://www.sciencedirect.com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898986-D5F2-2A43-4A83-40D59037D8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218D38-01AC-CC68-1E40-814509855D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5400" dirty="0">
                <a:solidFill>
                  <a:srgbClr val="0000FF"/>
                </a:solidFill>
                <a:ea typeface="+mj-ea"/>
              </a:rPr>
              <a:t>      </a:t>
            </a:r>
            <a:r>
              <a:rPr lang="en-US" sz="5400" dirty="0">
                <a:solidFill>
                  <a:srgbClr val="7030A0"/>
                </a:solidFill>
                <a:ea typeface="+mj-ea"/>
              </a:rPr>
              <a:t>Polymer in view of chemistry;  </a:t>
            </a:r>
          </a:p>
          <a:p>
            <a:pPr marL="0" indent="0">
              <a:buNone/>
            </a:pPr>
            <a:endParaRPr lang="en-US" sz="5400" dirty="0">
              <a:solidFill>
                <a:srgbClr val="7030A0"/>
              </a:solidFill>
              <a:ea typeface="+mj-ea"/>
            </a:endParaRPr>
          </a:p>
          <a:p>
            <a:pPr marL="0" indent="0">
              <a:buNone/>
            </a:pPr>
            <a:r>
              <a:rPr lang="en-US" sz="5400" dirty="0">
                <a:solidFill>
                  <a:srgbClr val="7030A0"/>
                </a:solidFill>
                <a:ea typeface="+mj-ea"/>
              </a:rPr>
              <a:t>           Synthesis and uses</a:t>
            </a:r>
            <a:endParaRPr lang="en-US" sz="54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34255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C23FC6-4F5D-D68D-91BF-4FAC3BCA87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solidFill>
                  <a:srgbClr val="4C3D8E"/>
                </a:solidFill>
                <a:effectLst/>
                <a:latin typeface="AXtManalBLack"/>
                <a:ea typeface="Calibri" panose="020F0502020204030204" pitchFamily="34" charset="0"/>
                <a:cs typeface="Calibri" panose="020F0502020204030204" pitchFamily="34" charset="0"/>
              </a:rPr>
              <a:t>                            Course Content</a:t>
            </a:r>
            <a:endParaRPr lang="en-US" sz="3600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48B6C74E-CBC9-32B8-1B82-237B1607D81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78479338"/>
              </p:ext>
            </p:extLst>
          </p:nvPr>
        </p:nvGraphicFramePr>
        <p:xfrm>
          <a:off x="1414130" y="1738423"/>
          <a:ext cx="7722251" cy="4183916"/>
        </p:xfrm>
        <a:graphic>
          <a:graphicData uri="http://schemas.openxmlformats.org/drawingml/2006/table">
            <a:tbl>
              <a:tblPr/>
              <a:tblGrid>
                <a:gridCol w="461271">
                  <a:extLst>
                    <a:ext uri="{9D8B030D-6E8A-4147-A177-3AD203B41FA5}">
                      <a16:colId xmlns:a16="http://schemas.microsoft.com/office/drawing/2014/main" val="267956404"/>
                    </a:ext>
                  </a:extLst>
                </a:gridCol>
                <a:gridCol w="5818299">
                  <a:extLst>
                    <a:ext uri="{9D8B030D-6E8A-4147-A177-3AD203B41FA5}">
                      <a16:colId xmlns:a16="http://schemas.microsoft.com/office/drawing/2014/main" val="3895994080"/>
                    </a:ext>
                  </a:extLst>
                </a:gridCol>
                <a:gridCol w="1442681">
                  <a:extLst>
                    <a:ext uri="{9D8B030D-6E8A-4147-A177-3AD203B41FA5}">
                      <a16:colId xmlns:a16="http://schemas.microsoft.com/office/drawing/2014/main" val="4007088561"/>
                    </a:ext>
                  </a:extLst>
                </a:gridCol>
              </a:tblGrid>
              <a:tr h="43316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FFFFFF"/>
                          </a:solidFill>
                          <a:effectLst/>
                          <a:highlight>
                            <a:srgbClr val="4C3D8E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No</a:t>
                      </a:r>
                      <a:endParaRPr lang="en-US" sz="1100">
                        <a:effectLst/>
                        <a:highlight>
                          <a:srgbClr val="4C3D8E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C3D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effectLst/>
                          <a:highlight>
                            <a:srgbClr val="4C3D8E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List of Topics</a:t>
                      </a:r>
                      <a:endParaRPr lang="en-US" sz="1100" dirty="0">
                        <a:effectLst/>
                        <a:highlight>
                          <a:srgbClr val="4C3D8E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C3D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FFFFFF"/>
                          </a:solidFill>
                          <a:effectLst/>
                          <a:highlight>
                            <a:srgbClr val="4C3D8E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Contact Hours</a:t>
                      </a:r>
                      <a:endParaRPr lang="en-US" sz="1100">
                        <a:effectLst/>
                        <a:highlight>
                          <a:srgbClr val="4C3D8E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C3D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7534773"/>
                  </a:ext>
                </a:extLst>
              </a:tr>
              <a:tr h="276811">
                <a:tc>
                  <a:txBody>
                    <a:bodyPr/>
                    <a:lstStyle/>
                    <a:p>
                      <a:pPr marL="342900" marR="134620" lvl="0" indent="-34290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1200" b="1">
                          <a:solidFill>
                            <a:srgbClr val="525252"/>
                          </a:solidFill>
                          <a:effectLst/>
                          <a:highlight>
                            <a:srgbClr val="F2F2F2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highlight>
                          <a:srgbClr val="F2F2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Low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Introduction to polymers (definitions and classification)</a:t>
                      </a:r>
                      <a:endParaRPr lang="en-US" sz="1100">
                        <a:effectLst/>
                        <a:highlight>
                          <a:srgbClr val="F2F2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Low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  <a:endParaRPr lang="en-US" sz="1100">
                        <a:effectLst/>
                        <a:highlight>
                          <a:srgbClr val="F2F2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6873494"/>
                  </a:ext>
                </a:extLst>
              </a:tr>
              <a:tr h="855988">
                <a:tc>
                  <a:txBody>
                    <a:bodyPr/>
                    <a:lstStyle/>
                    <a:p>
                      <a:pPr marL="342900" marR="134620" lvl="0" indent="-34290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1200" b="1">
                          <a:solidFill>
                            <a:srgbClr val="525252"/>
                          </a:solidFill>
                          <a:effectLst/>
                          <a:highlight>
                            <a:srgbClr val="D9D9D9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highlight>
                          <a:srgbClr val="D9D9D9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Low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highlight>
                            <a:srgbClr val="D9D9D9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Chain-growth polymerizations (Conventional free radical polymerization, Cationic polymerization, Anionic polymerization, Ring opening polymerization.</a:t>
                      </a:r>
                      <a:endParaRPr lang="en-US" sz="1100" dirty="0">
                        <a:effectLst/>
                        <a:highlight>
                          <a:srgbClr val="D9D9D9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Low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highlight>
                            <a:srgbClr val="D9D9D9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  <a:endParaRPr lang="en-US" sz="1100">
                        <a:effectLst/>
                        <a:highlight>
                          <a:srgbClr val="D9D9D9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6752560"/>
                  </a:ext>
                </a:extLst>
              </a:tr>
              <a:tr h="27681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525252"/>
                          </a:solidFill>
                          <a:effectLst/>
                          <a:highlight>
                            <a:srgbClr val="F2F2F2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</a:t>
                      </a:r>
                      <a:endParaRPr lang="en-US" sz="1100">
                        <a:effectLst/>
                        <a:highlight>
                          <a:srgbClr val="F2F2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Low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Controlled polymerizations (RAFT, ATRP and living polymerization)</a:t>
                      </a:r>
                      <a:endParaRPr lang="en-US" sz="1100">
                        <a:effectLst/>
                        <a:highlight>
                          <a:srgbClr val="F2F2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Low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  <a:endParaRPr lang="en-US" sz="1100">
                        <a:effectLst/>
                        <a:highlight>
                          <a:srgbClr val="F2F2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7275037"/>
                  </a:ext>
                </a:extLst>
              </a:tr>
              <a:tr h="114557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525252"/>
                          </a:solidFill>
                          <a:effectLst/>
                          <a:highlight>
                            <a:srgbClr val="D9D9D9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</a:t>
                      </a:r>
                      <a:endParaRPr lang="en-US" sz="1100">
                        <a:effectLst/>
                        <a:highlight>
                          <a:srgbClr val="D9D9D9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highlight>
                            <a:srgbClr val="D9D9D9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Step-growth polymerizations (Condensation polymerization; (Polyester, Polyamide, Polyurethane and Formaldehyde resins)</a:t>
                      </a:r>
                      <a:endParaRPr lang="en-US" sz="1100">
                        <a:effectLst/>
                        <a:highlight>
                          <a:srgbClr val="D9D9D9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justLow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highlight>
                            <a:srgbClr val="D9D9D9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Copolymerization (Reactivity ratios, block, graft and random copolymers)</a:t>
                      </a:r>
                      <a:endParaRPr lang="en-US" sz="1100">
                        <a:effectLst/>
                        <a:highlight>
                          <a:srgbClr val="D9D9D9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Low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highlight>
                            <a:srgbClr val="D9D9D9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  <a:endParaRPr lang="en-US" sz="1100">
                        <a:effectLst/>
                        <a:highlight>
                          <a:srgbClr val="D9D9D9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6189384"/>
                  </a:ext>
                </a:extLst>
              </a:tr>
              <a:tr h="27681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525252"/>
                          </a:solidFill>
                          <a:effectLst/>
                          <a:highlight>
                            <a:srgbClr val="F2F2F2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5.</a:t>
                      </a:r>
                      <a:endParaRPr lang="en-US" sz="1100">
                        <a:effectLst/>
                        <a:highlight>
                          <a:srgbClr val="F2F2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Low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Polymer structure and functional polymers</a:t>
                      </a:r>
                      <a:endParaRPr lang="en-US" sz="1100">
                        <a:effectLst/>
                        <a:highlight>
                          <a:srgbClr val="F2F2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Low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lang="en-US" sz="1100">
                        <a:effectLst/>
                        <a:highlight>
                          <a:srgbClr val="F2F2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9636136"/>
                  </a:ext>
                </a:extLst>
              </a:tr>
              <a:tr h="56640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525252"/>
                          </a:solidFill>
                          <a:effectLst/>
                          <a:highlight>
                            <a:srgbClr val="D9D9D9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6.</a:t>
                      </a:r>
                      <a:endParaRPr lang="en-US" sz="1100">
                        <a:effectLst/>
                        <a:highlight>
                          <a:srgbClr val="D9D9D9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Low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highlight>
                            <a:srgbClr val="D9D9D9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Polymer Applications (Biomedical applications and environmental applications)</a:t>
                      </a:r>
                      <a:endParaRPr lang="en-US" sz="1100">
                        <a:effectLst/>
                        <a:highlight>
                          <a:srgbClr val="D9D9D9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Low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highlight>
                            <a:srgbClr val="D9D9D9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  <a:endParaRPr lang="en-US" sz="1100">
                        <a:effectLst/>
                        <a:highlight>
                          <a:srgbClr val="D9D9D9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8710107"/>
                  </a:ext>
                </a:extLst>
              </a:tr>
              <a:tr h="352355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FFFFFF"/>
                          </a:solidFill>
                          <a:effectLst/>
                          <a:highlight>
                            <a:srgbClr val="52B5C2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Total</a:t>
                      </a:r>
                      <a:endParaRPr lang="en-US" sz="1100">
                        <a:effectLst/>
                        <a:highlight>
                          <a:srgbClr val="52B5C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2B5C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effectLst/>
                          <a:highlight>
                            <a:srgbClr val="52B5C2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26</a:t>
                      </a:r>
                      <a:endParaRPr lang="en-US" sz="1100" dirty="0">
                        <a:effectLst/>
                        <a:highlight>
                          <a:srgbClr val="52B5C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2B5C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74858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086828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98F035B0-942A-7BAC-A084-FF3CAFF0A5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4001564"/>
              </p:ext>
            </p:extLst>
          </p:nvPr>
        </p:nvGraphicFramePr>
        <p:xfrm>
          <a:off x="1754372" y="2702113"/>
          <a:ext cx="7175545" cy="284835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853568">
                  <a:extLst>
                    <a:ext uri="{9D8B030D-6E8A-4147-A177-3AD203B41FA5}">
                      <a16:colId xmlns:a16="http://schemas.microsoft.com/office/drawing/2014/main" val="3807852207"/>
                    </a:ext>
                  </a:extLst>
                </a:gridCol>
                <a:gridCol w="1222616">
                  <a:extLst>
                    <a:ext uri="{9D8B030D-6E8A-4147-A177-3AD203B41FA5}">
                      <a16:colId xmlns:a16="http://schemas.microsoft.com/office/drawing/2014/main" val="2129661485"/>
                    </a:ext>
                  </a:extLst>
                </a:gridCol>
                <a:gridCol w="2099361">
                  <a:extLst>
                    <a:ext uri="{9D8B030D-6E8A-4147-A177-3AD203B41FA5}">
                      <a16:colId xmlns:a16="http://schemas.microsoft.com/office/drawing/2014/main" val="2091191838"/>
                    </a:ext>
                  </a:extLst>
                </a:gridCol>
              </a:tblGrid>
              <a:tr h="91237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Assessment Activities * 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Assessment timing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(in week no)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Percentage of Total Assessment Score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2373040"/>
                  </a:ext>
                </a:extLst>
              </a:tr>
              <a:tr h="295045">
                <a:tc>
                  <a:txBody>
                    <a:bodyPr/>
                    <a:lstStyle/>
                    <a:p>
                      <a:pPr marL="0" marR="0" algn="justLow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Midterm exam 1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Low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6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Low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20%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50181843"/>
                  </a:ext>
                </a:extLst>
              </a:tr>
              <a:tr h="295045">
                <a:tc>
                  <a:txBody>
                    <a:bodyPr/>
                    <a:lstStyle/>
                    <a:p>
                      <a:pPr marL="0" marR="0" algn="justLow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Midterm exam 2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Low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13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Low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20%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4291152"/>
                  </a:ext>
                </a:extLst>
              </a:tr>
              <a:tr h="295045">
                <a:tc>
                  <a:txBody>
                    <a:bodyPr/>
                    <a:lstStyle/>
                    <a:p>
                      <a:pPr marL="0" marR="0" algn="justLow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presentation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Low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All weeks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Low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10%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90318572"/>
                  </a:ext>
                </a:extLst>
              </a:tr>
              <a:tr h="295045">
                <a:tc>
                  <a:txBody>
                    <a:bodyPr/>
                    <a:lstStyle/>
                    <a:p>
                      <a:pPr marL="0" marR="0" algn="justLow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Report and projects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Low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All weeks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Low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10%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97554590"/>
                  </a:ext>
                </a:extLst>
              </a:tr>
              <a:tr h="295045">
                <a:tc>
                  <a:txBody>
                    <a:bodyPr/>
                    <a:lstStyle/>
                    <a:p>
                      <a:pPr marL="0" marR="0" algn="justLow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Final exam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Low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17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Low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40%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17376675"/>
                  </a:ext>
                </a:extLst>
              </a:tr>
            </a:tbl>
          </a:graphicData>
        </a:graphic>
      </p:graphicFrame>
      <p:sp>
        <p:nvSpPr>
          <p:cNvPr id="7" name="Rectangle 2">
            <a:extLst>
              <a:ext uri="{FF2B5EF4-FFF2-40B4-BE49-F238E27FC236}">
                <a16:creationId xmlns:a16="http://schemas.microsoft.com/office/drawing/2014/main" id="{210FF0D8-BE36-E495-0B6E-5FE1EB1EDFF0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 bwMode="auto">
          <a:xfrm>
            <a:off x="1524000" y="1854522"/>
            <a:ext cx="5271123" cy="9232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152352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rgbClr val="4C3D8E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Students Assessment Activities</a:t>
            </a: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rgbClr val="2E74B5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6360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74A354-E2CC-0F11-433C-7713E1AFDA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>
                <a:solidFill>
                  <a:srgbClr val="FF0000"/>
                </a:solidFill>
                <a:effectLst/>
                <a:latin typeface="AXtManalBLack"/>
                <a:ea typeface="Times New Roman" panose="02020603050405020304" pitchFamily="18" charset="0"/>
                <a:cs typeface="Calibri" panose="020F0502020204030204" pitchFamily="34" charset="0"/>
              </a:rPr>
              <a:t>          </a:t>
            </a:r>
            <a:r>
              <a:rPr lang="en-US" sz="3600" b="1" dirty="0">
                <a:solidFill>
                  <a:srgbClr val="7030A0"/>
                </a:solidFill>
                <a:effectLst/>
                <a:latin typeface="AXtManalBLack"/>
                <a:ea typeface="Times New Roman" panose="02020603050405020304" pitchFamily="18" charset="0"/>
                <a:cs typeface="Calibri" panose="020F0502020204030204" pitchFamily="34" charset="0"/>
              </a:rPr>
              <a:t>References and Learning Resources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n-US" dirty="0"/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3C73DA9B-F04E-A61D-B7EE-0FFB40B3483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43623691"/>
              </p:ext>
            </p:extLst>
          </p:nvPr>
        </p:nvGraphicFramePr>
        <p:xfrm>
          <a:off x="1562986" y="1759688"/>
          <a:ext cx="8596423" cy="4295554"/>
        </p:xfrm>
        <a:graphic>
          <a:graphicData uri="http://schemas.openxmlformats.org/drawingml/2006/table">
            <a:tbl>
              <a:tblPr firstRow="1" firstCol="1" bandRow="1"/>
              <a:tblGrid>
                <a:gridCol w="2597752">
                  <a:extLst>
                    <a:ext uri="{9D8B030D-6E8A-4147-A177-3AD203B41FA5}">
                      <a16:colId xmlns:a16="http://schemas.microsoft.com/office/drawing/2014/main" val="3005257843"/>
                    </a:ext>
                  </a:extLst>
                </a:gridCol>
                <a:gridCol w="5998671">
                  <a:extLst>
                    <a:ext uri="{9D8B030D-6E8A-4147-A177-3AD203B41FA5}">
                      <a16:colId xmlns:a16="http://schemas.microsoft.com/office/drawing/2014/main" val="3439400178"/>
                    </a:ext>
                  </a:extLst>
                </a:gridCol>
              </a:tblGrid>
              <a:tr h="247810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effectLst/>
                          <a:highlight>
                            <a:srgbClr val="4C3D8E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Essential References</a:t>
                      </a:r>
                      <a:endParaRPr lang="en-US" sz="1100" dirty="0">
                        <a:effectLst/>
                        <a:highlight>
                          <a:srgbClr val="4C3D8E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C3D8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Christopher S. Brazel, Stephen L. Rosen, “Fundamental Principles of Polymeric Materials” 3rd Edition Wiley; (May 22, 2012), ISBN-10: 0470505427, ISBN-13: 978-0470505427.</a:t>
                      </a:r>
                      <a:endParaRPr lang="en-US" sz="1100">
                        <a:effectLst/>
                        <a:highlight>
                          <a:srgbClr val="F2F2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342900" marR="0" lvl="0" indent="-34290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James A. Kent, Tilak V. Bommaraju, Scott D. Barnicki, “Handbook of Industrial Chemistry and Biotechnology”, Thirteenth Edition, Springer International Publishing AG 2017, ISBN 978-3-319-52285-2 ISBN 978-3-319-52287-6 (eBook).</a:t>
                      </a:r>
                      <a:endParaRPr lang="en-US" sz="1100">
                        <a:effectLst/>
                        <a:highlight>
                          <a:srgbClr val="F2F2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9783200"/>
                  </a:ext>
                </a:extLst>
              </a:tr>
              <a:tr h="91786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effectLst/>
                          <a:highlight>
                            <a:srgbClr val="4C3D8E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Supportive References</a:t>
                      </a:r>
                      <a:endParaRPr lang="en-US" sz="1100" dirty="0">
                        <a:effectLst/>
                        <a:highlight>
                          <a:srgbClr val="4C3D8E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C3D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highlight>
                            <a:srgbClr val="D9D9D9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 Journal of Applied Polymer Science.</a:t>
                      </a:r>
                      <a:endParaRPr lang="en-US" sz="1100">
                        <a:effectLst/>
                        <a:highlight>
                          <a:srgbClr val="D9D9D9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highlight>
                            <a:srgbClr val="D9D9D9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 Journal of Polymer Research.</a:t>
                      </a:r>
                      <a:endParaRPr lang="en-US" sz="1100">
                        <a:effectLst/>
                        <a:highlight>
                          <a:srgbClr val="D9D9D9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highlight>
                            <a:srgbClr val="D9D9D9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 Polymers</a:t>
                      </a:r>
                      <a:endParaRPr lang="en-US" sz="1100">
                        <a:effectLst/>
                        <a:highlight>
                          <a:srgbClr val="D9D9D9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25185"/>
                  </a:ext>
                </a:extLst>
              </a:tr>
              <a:tr h="60581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effectLst/>
                          <a:highlight>
                            <a:srgbClr val="4C3D8E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Electronic Materials</a:t>
                      </a:r>
                      <a:endParaRPr lang="en-US" sz="1100" dirty="0">
                        <a:effectLst/>
                        <a:highlight>
                          <a:srgbClr val="4C3D8E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C3D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u="sng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hlinkClick r:id="rId2"/>
                        </a:rPr>
                        <a:t>www.sciencedirect.com</a:t>
                      </a: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. </a:t>
                      </a:r>
                      <a:endParaRPr lang="en-US" sz="1100">
                        <a:effectLst/>
                        <a:highlight>
                          <a:srgbClr val="F2F2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u="sng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hlinkClick r:id="rId3"/>
                        </a:rPr>
                        <a:t>https://www.springer.com/gp</a:t>
                      </a: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endParaRPr lang="en-US" sz="1100">
                        <a:effectLst/>
                        <a:highlight>
                          <a:srgbClr val="F2F2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5877344"/>
                  </a:ext>
                </a:extLst>
              </a:tr>
              <a:tr h="29376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effectLst/>
                          <a:highlight>
                            <a:srgbClr val="4C3D8E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Other Learning Materials</a:t>
                      </a:r>
                      <a:endParaRPr lang="en-US" sz="1100" dirty="0">
                        <a:effectLst/>
                        <a:highlight>
                          <a:srgbClr val="4C3D8E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C3D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solidFill>
                            <a:srgbClr val="000000"/>
                          </a:solidFill>
                          <a:effectLst/>
                          <a:highlight>
                            <a:srgbClr val="D9D9D9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Powerpoint</a:t>
                      </a: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highlight>
                            <a:srgbClr val="D9D9D9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presentation</a:t>
                      </a:r>
                      <a:endParaRPr lang="en-US" sz="1100" dirty="0">
                        <a:effectLst/>
                        <a:highlight>
                          <a:srgbClr val="D9D9D9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09386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919409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643</TotalTime>
  <Words>284</Words>
  <Application>Microsoft Office PowerPoint</Application>
  <PresentationFormat>Widescreen</PresentationFormat>
  <Paragraphs>61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AXtManalBLack</vt:lpstr>
      <vt:lpstr>Calibri</vt:lpstr>
      <vt:lpstr>Calibri Light</vt:lpstr>
      <vt:lpstr>Office Theme</vt:lpstr>
      <vt:lpstr>PowerPoint Presentation</vt:lpstr>
      <vt:lpstr>                            Course Content</vt:lpstr>
      <vt:lpstr>Students Assessment Activities </vt:lpstr>
      <vt:lpstr>          References and Learning Resources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eman aldosari</dc:creator>
  <cp:lastModifiedBy>eman aldosari</cp:lastModifiedBy>
  <cp:revision>3</cp:revision>
  <dcterms:created xsi:type="dcterms:W3CDTF">2026-08-30T17:44:28Z</dcterms:created>
  <dcterms:modified xsi:type="dcterms:W3CDTF">2026-08-31T04:27:35Z</dcterms:modified>
</cp:coreProperties>
</file>