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6" r:id="rId2"/>
    <p:sldId id="280" r:id="rId3"/>
    <p:sldId id="259" r:id="rId4"/>
    <p:sldId id="260" r:id="rId5"/>
    <p:sldId id="261" r:id="rId6"/>
    <p:sldId id="262" r:id="rId7"/>
    <p:sldId id="263" r:id="rId8"/>
    <p:sldId id="264" r:id="rId9"/>
    <p:sldId id="257" r:id="rId10"/>
    <p:sldId id="276" r:id="rId11"/>
    <p:sldId id="277" r:id="rId12"/>
    <p:sldId id="278" r:id="rId13"/>
    <p:sldId id="258" r:id="rId14"/>
    <p:sldId id="265" r:id="rId15"/>
    <p:sldId id="266" r:id="rId16"/>
    <p:sldId id="267" r:id="rId17"/>
    <p:sldId id="268" r:id="rId18"/>
    <p:sldId id="270" r:id="rId19"/>
    <p:sldId id="271" r:id="rId20"/>
    <p:sldId id="269" r:id="rId21"/>
    <p:sldId id="272" r:id="rId22"/>
    <p:sldId id="273" r:id="rId23"/>
    <p:sldId id="274" r:id="rId24"/>
    <p:sldId id="275" r:id="rId25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572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DD096EBF-6D60-4B8D-8E87-733C8BB14BDA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EC63C259-305B-4687-B0EB-2051B1C056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768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63C259-305B-4687-B0EB-2051B1C0566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149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عنوان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22" name="عنوان فرعي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DB07B-23A1-46C9-8175-DC48DF22F8C7}" type="datetimeFigureOut">
              <a:rPr lang="de-DE" smtClean="0"/>
              <a:t>02.09.2026</a:t>
            </a:fld>
            <a:endParaRPr lang="de-DE"/>
          </a:p>
        </p:txBody>
      </p:sp>
      <p:sp>
        <p:nvSpPr>
          <p:cNvPr id="20" name="عنصر نائب للتذييل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عنصر نائب لرقم الشريحة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BE92C-9EBA-4ABE-9037-C78CCBDBE413}" type="slidenum">
              <a:rPr lang="de-DE" smtClean="0"/>
              <a:t>‹#›</a:t>
            </a:fld>
            <a:endParaRPr lang="de-DE"/>
          </a:p>
        </p:txBody>
      </p:sp>
      <p:sp>
        <p:nvSpPr>
          <p:cNvPr id="8" name="شكل بيضاوي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DB07B-23A1-46C9-8175-DC48DF22F8C7}" type="datetimeFigureOut">
              <a:rPr lang="de-DE" smtClean="0"/>
              <a:t>02.09.2026</a:t>
            </a:fld>
            <a:endParaRPr lang="de-D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BE92C-9EBA-4ABE-9037-C78CCBDBE413}" type="slidenum">
              <a:rPr lang="de-DE" smtClean="0"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DB07B-23A1-46C9-8175-DC48DF22F8C7}" type="datetimeFigureOut">
              <a:rPr lang="de-DE" smtClean="0"/>
              <a:t>02.09.2026</a:t>
            </a:fld>
            <a:endParaRPr lang="de-D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BE92C-9EBA-4ABE-9037-C78CCBDBE413}" type="slidenum">
              <a:rPr lang="de-DE" smtClean="0"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DB07B-23A1-46C9-8175-DC48DF22F8C7}" type="datetimeFigureOut">
              <a:rPr lang="de-DE" smtClean="0"/>
              <a:t>02.09.2026</a:t>
            </a:fld>
            <a:endParaRPr lang="de-D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BE92C-9EBA-4ABE-9037-C78CCBDBE413}" type="slidenum">
              <a:rPr lang="de-DE" smtClean="0"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DB07B-23A1-46C9-8175-DC48DF22F8C7}" type="datetimeFigureOut">
              <a:rPr lang="de-DE" smtClean="0"/>
              <a:t>02.09.2026</a:t>
            </a:fld>
            <a:endParaRPr lang="de-D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BE92C-9EBA-4ABE-9037-C78CCBDBE413}" type="slidenum">
              <a:rPr lang="de-DE" smtClean="0"/>
              <a:t>‹#›</a:t>
            </a:fld>
            <a:endParaRPr lang="de-DE"/>
          </a:p>
        </p:txBody>
      </p:sp>
      <p:sp>
        <p:nvSpPr>
          <p:cNvPr id="10" name="مستطيل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شكل بيضاوي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DB07B-23A1-46C9-8175-DC48DF22F8C7}" type="datetimeFigureOut">
              <a:rPr lang="de-DE" smtClean="0"/>
              <a:t>02.09.2026</a:t>
            </a:fld>
            <a:endParaRPr lang="de-D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BE92C-9EBA-4ABE-9037-C78CCBDBE413}" type="slidenum">
              <a:rPr lang="de-DE" smtClean="0"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DB07B-23A1-46C9-8175-DC48DF22F8C7}" type="datetimeFigureOut">
              <a:rPr lang="de-DE" smtClean="0"/>
              <a:t>02.09.2026</a:t>
            </a:fld>
            <a:endParaRPr lang="de-DE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BE92C-9EBA-4ABE-9037-C78CCBDBE413}" type="slidenum">
              <a:rPr lang="de-DE" smtClean="0"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DB07B-23A1-46C9-8175-DC48DF22F8C7}" type="datetimeFigureOut">
              <a:rPr lang="de-DE" smtClean="0"/>
              <a:t>02.09.2026</a:t>
            </a:fld>
            <a:endParaRPr lang="de-DE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BE92C-9EBA-4ABE-9037-C78CCBDBE413}" type="slidenum">
              <a:rPr lang="de-DE" smtClean="0"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DB07B-23A1-46C9-8175-DC48DF22F8C7}" type="datetimeFigureOut">
              <a:rPr lang="de-DE" smtClean="0"/>
              <a:t>02.09.2026</a:t>
            </a:fld>
            <a:endParaRPr lang="de-DE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BE92C-9EBA-4ABE-9037-C78CCBDBE413}" type="slidenum">
              <a:rPr lang="de-DE" smtClean="0"/>
              <a:t>‹#›</a:t>
            </a:fld>
            <a:endParaRPr lang="de-DE"/>
          </a:p>
        </p:txBody>
      </p:sp>
      <p:sp>
        <p:nvSpPr>
          <p:cNvPr id="6" name="مستطيل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DB07B-23A1-46C9-8175-DC48DF22F8C7}" type="datetimeFigureOut">
              <a:rPr lang="de-DE" smtClean="0"/>
              <a:t>02.09.2026</a:t>
            </a:fld>
            <a:endParaRPr lang="de-D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BE92C-9EBA-4ABE-9037-C78CCBDBE413}" type="slidenum">
              <a:rPr lang="de-DE" smtClean="0"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DB07B-23A1-46C9-8175-DC48DF22F8C7}" type="datetimeFigureOut">
              <a:rPr lang="de-DE" smtClean="0"/>
              <a:t>02.09.2026</a:t>
            </a:fld>
            <a:endParaRPr lang="de-D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4BE92C-9EBA-4ABE-9037-C78CCBDBE413}" type="slidenum">
              <a:rPr lang="de-DE" smtClean="0"/>
              <a:t>‹#›</a:t>
            </a:fld>
            <a:endParaRPr lang="de-DE"/>
          </a:p>
        </p:txBody>
      </p:sp>
      <p:sp>
        <p:nvSpPr>
          <p:cNvPr id="8" name="مستطيل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ar-SA"/>
              <a:t>انقر فوق الأيقونة لإضافة صورة</a:t>
            </a:r>
            <a:endParaRPr kumimoji="0" lang="en-US" dirty="0"/>
          </a:p>
        </p:txBody>
      </p:sp>
      <p:sp>
        <p:nvSpPr>
          <p:cNvPr id="9" name="مخطط انسيابي: معالجة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مخطط انسيابي: معالجة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دائري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شكل بيضاوي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دائرة مجوفة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ستطيل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عنصر نائب للعنوان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صر نائب للنص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  <a:p>
            <a:pPr lvl="1" eaLnBrk="1" latinLnBrk="0" hangingPunct="1"/>
            <a:r>
              <a:rPr kumimoji="0" lang="ar-SA"/>
              <a:t>المستوى الثاني</a:t>
            </a:r>
          </a:p>
          <a:p>
            <a:pPr lvl="2" eaLnBrk="1" latinLnBrk="0" hangingPunct="1"/>
            <a:r>
              <a:rPr kumimoji="0" lang="ar-SA"/>
              <a:t>المستوى الثالث</a:t>
            </a:r>
          </a:p>
          <a:p>
            <a:pPr lvl="3" eaLnBrk="1" latinLnBrk="0" hangingPunct="1"/>
            <a:r>
              <a:rPr kumimoji="0" lang="ar-SA"/>
              <a:t>المستوى الرابع</a:t>
            </a:r>
          </a:p>
          <a:p>
            <a:pPr lvl="4" eaLnBrk="1" latinLnBrk="0" hangingPunct="1"/>
            <a:r>
              <a:rPr kumimoji="0" lang="ar-SA"/>
              <a:t>المستوى الخامس</a:t>
            </a:r>
            <a:endParaRPr kumimoji="0" lang="en-US"/>
          </a:p>
        </p:txBody>
      </p:sp>
      <p:sp>
        <p:nvSpPr>
          <p:cNvPr id="24" name="عنصر نائب للتاريخ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F17DB07B-23A1-46C9-8175-DC48DF22F8C7}" type="datetimeFigureOut">
              <a:rPr lang="de-DE" smtClean="0"/>
              <a:t>02.09.2026</a:t>
            </a:fld>
            <a:endParaRPr lang="de-DE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de-DE"/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14BE92C-9EBA-4ABE-9037-C78CCBDBE413}" type="slidenum">
              <a:rPr lang="de-DE" smtClean="0"/>
              <a:t>‹#›</a:t>
            </a:fld>
            <a:endParaRPr lang="de-DE"/>
          </a:p>
        </p:txBody>
      </p:sp>
      <p:sp>
        <p:nvSpPr>
          <p:cNvPr id="15" name="مستطيل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187624" y="2060848"/>
            <a:ext cx="7406640" cy="1584176"/>
          </a:xfrm>
        </p:spPr>
        <p:txBody>
          <a:bodyPr>
            <a:normAutofit/>
          </a:bodyPr>
          <a:lstStyle/>
          <a:p>
            <a:r>
              <a:rPr lang="de-DE" dirty="0"/>
              <a:t>Introduction                                        </a:t>
            </a:r>
            <a:br>
              <a:rPr lang="de-DE" dirty="0"/>
            </a:br>
            <a:r>
              <a:rPr lang="de-DE" sz="2700" dirty="0"/>
              <a:t>(</a:t>
            </a:r>
            <a:r>
              <a:rPr lang="de-DE" sz="2000" dirty="0"/>
              <a:t>The cell and cell organelles under Electron microscope)</a:t>
            </a:r>
          </a:p>
        </p:txBody>
      </p:sp>
      <p:sp>
        <p:nvSpPr>
          <p:cNvPr id="3" name="Rectangle 2"/>
          <p:cNvSpPr/>
          <p:nvPr/>
        </p:nvSpPr>
        <p:spPr>
          <a:xfrm>
            <a:off x="6372200" y="3717032"/>
            <a:ext cx="2232248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532 Zoo</a:t>
            </a:r>
            <a:br>
              <a:rPr lang="en-US" dirty="0"/>
            </a:br>
            <a:endParaRPr lang="en-US" dirty="0"/>
          </a:p>
        </p:txBody>
      </p:sp>
      <p:pic>
        <p:nvPicPr>
          <p:cNvPr id="1026" name="Picture 2" descr="cell organelles Diagram | Quizl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005064"/>
            <a:ext cx="3970607" cy="244867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17541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Electron microscopes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1447800"/>
            <a:ext cx="7818072" cy="4800600"/>
          </a:xfrm>
        </p:spPr>
        <p:txBody>
          <a:bodyPr/>
          <a:lstStyle/>
          <a:p>
            <a:r>
              <a:rPr lang="en-US" dirty="0"/>
              <a:t>Use a beam of electrons and they focus the electron beam using electromagnetic coils </a:t>
            </a:r>
          </a:p>
          <a:p>
            <a:r>
              <a:rPr lang="en-US" dirty="0"/>
              <a:t>There are 2 types from electron microscopes:</a:t>
            </a:r>
          </a:p>
          <a:p>
            <a:pPr marL="82296" indent="0">
              <a:buNone/>
            </a:pPr>
            <a:r>
              <a:rPr lang="en-US" u="sng" dirty="0">
                <a:solidFill>
                  <a:srgbClr val="FF0000"/>
                </a:solidFill>
              </a:rPr>
              <a:t>Scanning electron microscopes (SEM). </a:t>
            </a:r>
          </a:p>
          <a:p>
            <a:pPr marL="82296" indent="0">
              <a:buNone/>
            </a:pPr>
            <a:endParaRPr lang="en-US" u="sng" dirty="0">
              <a:solidFill>
                <a:srgbClr val="FF0000"/>
              </a:solidFill>
            </a:endParaRPr>
          </a:p>
          <a:p>
            <a:pPr marL="82296" indent="0">
              <a:buNone/>
            </a:pPr>
            <a:r>
              <a:rPr lang="en-US" u="sng" dirty="0">
                <a:solidFill>
                  <a:srgbClr val="FF0000"/>
                </a:solidFill>
              </a:rPr>
              <a:t>Transmission electron microscopes (TEM).</a:t>
            </a:r>
          </a:p>
        </p:txBody>
      </p:sp>
    </p:spTree>
    <p:extLst>
      <p:ext uri="{BB962C8B-B14F-4D97-AF65-F5344CB8AC3E}">
        <p14:creationId xmlns:p14="http://schemas.microsoft.com/office/powerpoint/2010/main" val="12510279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ypes of electron microscop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92696"/>
            <a:ext cx="8064896" cy="5436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46022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LECTRON MICROSCOPY Introduction Principles of operation of TEM - ppt video  online downloa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08720"/>
            <a:ext cx="8208912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64233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836712"/>
            <a:ext cx="7344816" cy="5339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86246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76672"/>
            <a:ext cx="5040560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38022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109904" y="260648"/>
            <a:ext cx="8034096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Animal cell under electron microscope</a:t>
            </a:r>
            <a:endParaRPr lang="de-DE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72816"/>
            <a:ext cx="6984776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95428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994122"/>
          </a:xfrm>
        </p:spPr>
        <p:txBody>
          <a:bodyPr/>
          <a:lstStyle/>
          <a:p>
            <a:r>
              <a:rPr lang="en-US" u="sng" dirty="0"/>
              <a:t>Nucleus</a:t>
            </a:r>
            <a:endParaRPr lang="de-DE" u="sng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56792"/>
            <a:ext cx="37622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عنصر نائب للمحتوى 2"/>
          <p:cNvSpPr txBox="1">
            <a:spLocks/>
          </p:cNvSpPr>
          <p:nvPr/>
        </p:nvSpPr>
        <p:spPr>
          <a:xfrm>
            <a:off x="4860031" y="1725654"/>
            <a:ext cx="4303081" cy="5149552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dirty="0"/>
              <a:t>Contains genetic materials (chromatin)</a:t>
            </a:r>
          </a:p>
          <a:p>
            <a:r>
              <a:rPr lang="en-US" dirty="0"/>
              <a:t>It controls the heredity characteristics of an organism</a:t>
            </a:r>
          </a:p>
          <a:p>
            <a:r>
              <a:rPr lang="en-US" dirty="0"/>
              <a:t>It is responsible for protein synthesis, cell division, growth, and differentiation (activities of the cell)</a:t>
            </a:r>
          </a:p>
          <a:p>
            <a:r>
              <a:rPr lang="en-US" dirty="0"/>
              <a:t>It is essential for cell division </a:t>
            </a:r>
          </a:p>
        </p:txBody>
      </p:sp>
    </p:spTree>
    <p:extLst>
      <p:ext uri="{BB962C8B-B14F-4D97-AF65-F5344CB8AC3E}">
        <p14:creationId xmlns:p14="http://schemas.microsoft.com/office/powerpoint/2010/main" val="4914338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498080" cy="1143000"/>
          </a:xfrm>
        </p:spPr>
        <p:txBody>
          <a:bodyPr/>
          <a:lstStyle/>
          <a:p>
            <a:r>
              <a:rPr lang="en-US" dirty="0"/>
              <a:t>Cell membrane</a:t>
            </a:r>
            <a:endParaRPr lang="de-DE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916832"/>
            <a:ext cx="2976156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16632"/>
            <a:ext cx="3754393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عنصر نائب للمحتوى 2"/>
          <p:cNvSpPr txBox="1">
            <a:spLocks/>
          </p:cNvSpPr>
          <p:nvPr/>
        </p:nvSpPr>
        <p:spPr>
          <a:xfrm>
            <a:off x="4616000" y="2174032"/>
            <a:ext cx="3785624" cy="4800600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dirty="0"/>
              <a:t>protects the integrity of the interior of the cell and separate it from the external environment</a:t>
            </a:r>
          </a:p>
          <a:p>
            <a:r>
              <a:rPr lang="en-US" dirty="0"/>
              <a:t>Controlling the exchange of substances between two cells</a:t>
            </a:r>
          </a:p>
          <a:p>
            <a:r>
              <a:rPr lang="en-US" dirty="0"/>
              <a:t>As receptor sites for recognizing external stimulus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203137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43608" y="0"/>
            <a:ext cx="7498080" cy="1143000"/>
          </a:xfrm>
        </p:spPr>
        <p:txBody>
          <a:bodyPr/>
          <a:lstStyle/>
          <a:p>
            <a:r>
              <a:rPr lang="en-US" dirty="0"/>
              <a:t>Mitochondria</a:t>
            </a:r>
            <a:endParaRPr lang="de-DE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340768"/>
            <a:ext cx="4392488" cy="4005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706" y="1352466"/>
            <a:ext cx="3462337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99915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220304" y="116632"/>
            <a:ext cx="7498080" cy="1143000"/>
          </a:xfrm>
        </p:spPr>
        <p:txBody>
          <a:bodyPr/>
          <a:lstStyle/>
          <a:p>
            <a:r>
              <a:rPr lang="en-US" dirty="0"/>
              <a:t>Golgi bodies</a:t>
            </a:r>
            <a:endParaRPr lang="de-DE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601" y="2866409"/>
            <a:ext cx="8044755" cy="4005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635" y="1052736"/>
            <a:ext cx="7499350" cy="1957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478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764704"/>
            <a:ext cx="7498080" cy="1143000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C00000"/>
                </a:solidFill>
              </a:rPr>
              <a:t>Important instructions in the lap to maintain public health….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187624" y="2132856"/>
            <a:ext cx="7746064" cy="4115544"/>
          </a:xfrm>
        </p:spPr>
        <p:txBody>
          <a:bodyPr/>
          <a:lstStyle/>
          <a:p>
            <a:r>
              <a:rPr lang="en-US" sz="2400" dirty="0"/>
              <a:t>Commitment to wearing a mask</a:t>
            </a:r>
          </a:p>
          <a:p>
            <a:r>
              <a:rPr lang="en-US" sz="2400" dirty="0"/>
              <a:t>Commitment to distancing</a:t>
            </a:r>
          </a:p>
          <a:p>
            <a:r>
              <a:rPr lang="en-US" sz="2400" dirty="0"/>
              <a:t>Commitment to sterilization</a:t>
            </a:r>
          </a:p>
          <a:p>
            <a:r>
              <a:rPr lang="en-US" sz="2400" dirty="0"/>
              <a:t>Report if there are any illness symptoms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422679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818072" cy="1143000"/>
          </a:xfrm>
        </p:spPr>
        <p:txBody>
          <a:bodyPr/>
          <a:lstStyle/>
          <a:p>
            <a:r>
              <a:rPr lang="de-DE" dirty="0"/>
              <a:t>Endoplasmic reticulum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>
          <a:xfrm>
            <a:off x="1043608" y="1447800"/>
            <a:ext cx="7890080" cy="4800600"/>
          </a:xfrm>
        </p:spPr>
        <p:txBody>
          <a:bodyPr/>
          <a:lstStyle/>
          <a:p>
            <a:r>
              <a:rPr lang="en-US" dirty="0"/>
              <a:t>Two types, </a:t>
            </a:r>
          </a:p>
          <a:p>
            <a:pPr marL="82296" indent="0">
              <a:buNone/>
            </a:pPr>
            <a:r>
              <a:rPr lang="en-US" dirty="0"/>
              <a:t>   1.Rough endoplasmic reticulum (RER) </a:t>
            </a:r>
          </a:p>
          <a:p>
            <a:pPr marL="82296" indent="0">
              <a:buNone/>
            </a:pPr>
            <a:r>
              <a:rPr lang="en-US" dirty="0"/>
              <a:t>(studded with ribosomes, the site of protein synthesis)</a:t>
            </a:r>
          </a:p>
          <a:p>
            <a:pPr marL="82296" indent="0">
              <a:buNone/>
            </a:pPr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594589"/>
            <a:ext cx="5394521" cy="3074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59642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187624" y="908720"/>
            <a:ext cx="7746064" cy="5339680"/>
          </a:xfrm>
        </p:spPr>
        <p:txBody>
          <a:bodyPr/>
          <a:lstStyle/>
          <a:p>
            <a:r>
              <a:rPr lang="en-US" dirty="0"/>
              <a:t> 2. Smooth endoplasmic reticulum (SER)</a:t>
            </a:r>
          </a:p>
          <a:p>
            <a:pPr marL="82296" indent="0">
              <a:buNone/>
            </a:pPr>
            <a:r>
              <a:rPr lang="en-US" dirty="0"/>
              <a:t>(doesn't have ribosomes and is very important to the process of metabolism)</a:t>
            </a:r>
            <a:endParaRPr lang="de-DE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708920"/>
            <a:ext cx="5256584" cy="383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05007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Ribosomes</a:t>
            </a:r>
            <a:endParaRPr lang="de-DE" dirty="0"/>
          </a:p>
        </p:txBody>
      </p:sp>
      <p:pic>
        <p:nvPicPr>
          <p:cNvPr id="1331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358081"/>
            <a:ext cx="4320480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عنصر نائب للمحتوى 2"/>
          <p:cNvSpPr txBox="1">
            <a:spLocks/>
          </p:cNvSpPr>
          <p:nvPr/>
        </p:nvSpPr>
        <p:spPr>
          <a:xfrm>
            <a:off x="5724128" y="1447800"/>
            <a:ext cx="3209560" cy="4800600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de-DE" dirty="0"/>
              <a:t>Make proteins,</a:t>
            </a:r>
            <a:r>
              <a:rPr lang="en-US" dirty="0"/>
              <a:t> attached to endoplasmic reticulum, it is referred to as rough endoplasmic reticulum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919643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Lysosomes</a:t>
            </a:r>
            <a:endParaRPr lang="de-DE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56792"/>
            <a:ext cx="4318946" cy="4623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عنصر نائب للمحتوى 2"/>
          <p:cNvSpPr txBox="1">
            <a:spLocks/>
          </p:cNvSpPr>
          <p:nvPr/>
        </p:nvSpPr>
        <p:spPr>
          <a:xfrm>
            <a:off x="5652120" y="1447800"/>
            <a:ext cx="3281568" cy="4800600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These use enzymes to break down biomolecules, break down old cell parts </a:t>
            </a:r>
          </a:p>
          <a:p>
            <a:r>
              <a:rPr lang="en-US" dirty="0"/>
              <a:t>Digests invaders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712348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75656" y="2636912"/>
            <a:ext cx="6480720" cy="114300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de-DE" dirty="0"/>
              <a:t>Good luck</a:t>
            </a:r>
          </a:p>
        </p:txBody>
      </p:sp>
    </p:spTree>
    <p:extLst>
      <p:ext uri="{BB962C8B-B14F-4D97-AF65-F5344CB8AC3E}">
        <p14:creationId xmlns:p14="http://schemas.microsoft.com/office/powerpoint/2010/main" val="2018323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7498080" cy="1143000"/>
          </a:xfrm>
        </p:spPr>
        <p:txBody>
          <a:bodyPr/>
          <a:lstStyle/>
          <a:p>
            <a:r>
              <a:rPr lang="de-DE" u="sng" dirty="0"/>
              <a:t>What is the cell?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115616" y="1700808"/>
            <a:ext cx="7818072" cy="4800600"/>
          </a:xfrm>
        </p:spPr>
        <p:txBody>
          <a:bodyPr/>
          <a:lstStyle/>
          <a:p>
            <a:r>
              <a:rPr lang="en-US" dirty="0"/>
              <a:t>Cells are the basic units of living organisms</a:t>
            </a:r>
          </a:p>
          <a:p>
            <a:r>
              <a:rPr lang="en-US" dirty="0"/>
              <a:t>All living things are made of one or more cells</a:t>
            </a:r>
          </a:p>
          <a:p>
            <a:r>
              <a:rPr lang="en-US" dirty="0"/>
              <a:t>The smallest living unit of structure and function of all organisms is the cell</a:t>
            </a:r>
          </a:p>
          <a:p>
            <a:r>
              <a:rPr lang="en-US" dirty="0"/>
              <a:t>All cells come from other cells</a:t>
            </a:r>
          </a:p>
          <a:p>
            <a:r>
              <a:rPr lang="en-US" dirty="0"/>
              <a:t>All metabolic process takes place within cells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45112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35608" y="274638"/>
            <a:ext cx="749808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l" defTabSz="914400" fontAlgn="base">
              <a:lnSpc>
                <a:spcPct val="100000"/>
              </a:lnSpc>
              <a:spcAft>
                <a:spcPct val="0"/>
              </a:spcAft>
              <a:buClrTx/>
              <a:buSzTx/>
              <a:tabLst/>
              <a:defRPr/>
            </a:pPr>
            <a:r>
              <a:rPr lang="en-US" altLang="de-DE" sz="4300" b="0" u="sng" dirty="0">
                <a:solidFill>
                  <a:schemeClr val="tx2">
                    <a:satMod val="13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Cell Types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115616" y="1556792"/>
            <a:ext cx="749808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000066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65760" marR="0" lvl="0" indent="-283464" defTabSz="914400" fontAlgn="base">
              <a:spcBef>
                <a:spcPts val="600"/>
              </a:spcBef>
              <a:spcAft>
                <a:spcPct val="0"/>
              </a:spcAft>
              <a:buFont typeface="Wingdings 2"/>
              <a:buChar char=""/>
              <a:tabLst/>
              <a:defRPr/>
            </a:pPr>
            <a:r>
              <a:rPr lang="en-US" altLang="de-DE" dirty="0">
                <a:solidFill>
                  <a:schemeClr val="tx1"/>
                </a:solidFill>
              </a:rPr>
              <a:t>Prokaryotic cell  </a:t>
            </a:r>
          </a:p>
          <a:p>
            <a:pPr marL="365760" marR="0" lvl="0" indent="-283464" defTabSz="914400" fontAlgn="base">
              <a:spcBef>
                <a:spcPts val="600"/>
              </a:spcBef>
              <a:spcAft>
                <a:spcPct val="0"/>
              </a:spcAft>
              <a:buFont typeface="Wingdings 2"/>
              <a:buChar char=""/>
              <a:tabLst/>
              <a:defRPr/>
            </a:pPr>
            <a:endParaRPr lang="en-US" altLang="de-DE" dirty="0">
              <a:solidFill>
                <a:schemeClr val="tx1"/>
              </a:solidFill>
            </a:endParaRPr>
          </a:p>
          <a:p>
            <a:pPr marL="365760" marR="0" lvl="0" indent="-283464" defTabSz="914400" fontAlgn="base">
              <a:spcBef>
                <a:spcPts val="600"/>
              </a:spcBef>
              <a:spcAft>
                <a:spcPct val="0"/>
              </a:spcAft>
              <a:buFont typeface="Wingdings 2"/>
              <a:buChar char=""/>
              <a:tabLst/>
              <a:defRPr/>
            </a:pPr>
            <a:r>
              <a:rPr lang="en-US" altLang="de-DE" dirty="0">
                <a:solidFill>
                  <a:schemeClr val="tx1"/>
                </a:solidFill>
              </a:rPr>
              <a:t>Eukaryotic cell</a:t>
            </a:r>
          </a:p>
        </p:txBody>
      </p:sp>
    </p:spTree>
    <p:extLst>
      <p:ext uri="{BB962C8B-B14F-4D97-AF65-F5344CB8AC3E}">
        <p14:creationId xmlns:p14="http://schemas.microsoft.com/office/powerpoint/2010/main" val="719828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498080" cy="1143000"/>
          </a:xfrm>
        </p:spPr>
        <p:txBody>
          <a:bodyPr/>
          <a:lstStyle/>
          <a:p>
            <a:r>
              <a:rPr lang="de-DE" u="sng" dirty="0"/>
              <a:t>Prokaryotic cell 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971600" y="1268760"/>
            <a:ext cx="7746064" cy="4800600"/>
          </a:xfrm>
        </p:spPr>
        <p:txBody>
          <a:bodyPr/>
          <a:lstStyle/>
          <a:p>
            <a:r>
              <a:rPr lang="en-US" dirty="0"/>
              <a:t>No true nucleus</a:t>
            </a:r>
          </a:p>
          <a:p>
            <a:r>
              <a:rPr lang="en-US" dirty="0"/>
              <a:t>Organelles not bound </a:t>
            </a:r>
          </a:p>
          <a:p>
            <a:r>
              <a:rPr lang="en-US" dirty="0"/>
              <a:t>   by membranes</a:t>
            </a:r>
          </a:p>
          <a:p>
            <a:r>
              <a:rPr lang="en-US" dirty="0"/>
              <a:t>Occurs in Bacteria</a:t>
            </a:r>
          </a:p>
          <a:p>
            <a:r>
              <a:rPr lang="en-US" dirty="0"/>
              <a:t>   and the blue-green</a:t>
            </a:r>
          </a:p>
          <a:p>
            <a:r>
              <a:rPr lang="en-US" dirty="0"/>
              <a:t>   algae.</a:t>
            </a:r>
          </a:p>
          <a:p>
            <a:pPr marL="82296" indent="0">
              <a:buNone/>
            </a:pPr>
            <a:endParaRPr lang="de-DE" dirty="0"/>
          </a:p>
        </p:txBody>
      </p:sp>
      <p:pic>
        <p:nvPicPr>
          <p:cNvPr id="4" name="Picture 8" descr="r?t=a&amp;d=us&amp;s=a&amp;c=p&amp;ti=1&amp;ai=30751&amp;l=dir&amp;o=333&amp;sv=0a300516&amp;ip=4673345a&amp;u=http%3A%2F%2Fww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420888"/>
            <a:ext cx="4139952" cy="443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7754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187624" y="341784"/>
            <a:ext cx="7498080" cy="1143000"/>
          </a:xfrm>
        </p:spPr>
        <p:txBody>
          <a:bodyPr>
            <a:noAutofit/>
          </a:bodyPr>
          <a:lstStyle/>
          <a:p>
            <a:r>
              <a:rPr lang="de-DE" u="sng" dirty="0"/>
              <a:t>Eukaryotic cell</a:t>
            </a:r>
            <a:br>
              <a:rPr lang="de-DE" u="sng" dirty="0"/>
            </a:br>
            <a:endParaRPr lang="de-DE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115616" y="1340768"/>
            <a:ext cx="7776864" cy="5112568"/>
          </a:xfrm>
        </p:spPr>
        <p:txBody>
          <a:bodyPr/>
          <a:lstStyle/>
          <a:p>
            <a:r>
              <a:rPr lang="en-US" dirty="0"/>
              <a:t>Nucleus bound by a membrane</a:t>
            </a:r>
          </a:p>
          <a:p>
            <a:r>
              <a:rPr lang="en-US" dirty="0"/>
              <a:t>Possess many membrane-bound organelles that control the rate of any metabolic reaction, also control the passage of reactants</a:t>
            </a:r>
          </a:p>
          <a:p>
            <a:r>
              <a:rPr lang="en-US" dirty="0"/>
              <a:t>There are two main kinds of eukaryotic cells, they are plant and animal cells.</a:t>
            </a:r>
          </a:p>
          <a:p>
            <a:pPr marL="82296" indent="0">
              <a:buNone/>
            </a:pPr>
            <a:r>
              <a:rPr lang="en-US" dirty="0"/>
              <a:t>   </a:t>
            </a:r>
            <a:br>
              <a:rPr lang="en-US" dirty="0"/>
            </a:br>
            <a:endParaRPr lang="en-US" dirty="0"/>
          </a:p>
          <a:p>
            <a:endParaRPr lang="en-US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09592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43608" y="174104"/>
            <a:ext cx="7498080" cy="1143000"/>
          </a:xfrm>
        </p:spPr>
        <p:txBody>
          <a:bodyPr/>
          <a:lstStyle/>
          <a:p>
            <a:r>
              <a:rPr lang="de-DE" dirty="0"/>
              <a:t>Plant cell</a:t>
            </a:r>
          </a:p>
        </p:txBody>
      </p:sp>
      <p:pic>
        <p:nvPicPr>
          <p:cNvPr id="4" name="Picture 8" descr="figure 5-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36675"/>
            <a:ext cx="7939608" cy="544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0625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674056" cy="1143000"/>
          </a:xfrm>
        </p:spPr>
        <p:txBody>
          <a:bodyPr/>
          <a:lstStyle/>
          <a:p>
            <a:r>
              <a:rPr lang="de-DE" dirty="0"/>
              <a:t>Animal cell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700808"/>
            <a:ext cx="6437934" cy="4035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9597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62088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Difference between light microscope and electron microscope</a:t>
            </a:r>
            <a:endParaRPr lang="de-D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72816"/>
            <a:ext cx="8172400" cy="4811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40141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انقلاب">
  <a:themeElements>
    <a:clrScheme name="انقلاب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انقلاب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انقلاب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179</TotalTime>
  <Words>378</Words>
  <Application>Microsoft Office PowerPoint</Application>
  <PresentationFormat>عرض على الشاشة (4:3)</PresentationFormat>
  <Paragraphs>63</Paragraphs>
  <Slides>24</Slides>
  <Notes>1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24</vt:i4>
      </vt:variant>
    </vt:vector>
  </HeadingPairs>
  <TitlesOfParts>
    <vt:vector size="30" baseType="lpstr">
      <vt:lpstr>Aptos</vt:lpstr>
      <vt:lpstr>Arial</vt:lpstr>
      <vt:lpstr>Gill Sans MT</vt:lpstr>
      <vt:lpstr>Verdana</vt:lpstr>
      <vt:lpstr>Wingdings 2</vt:lpstr>
      <vt:lpstr>انقلاب</vt:lpstr>
      <vt:lpstr>Introduction                                         (The cell and cell organelles under Electron microscope)</vt:lpstr>
      <vt:lpstr>Important instructions in the lap to maintain public health….</vt:lpstr>
      <vt:lpstr>What is the cell?</vt:lpstr>
      <vt:lpstr>Cell Types</vt:lpstr>
      <vt:lpstr>Prokaryotic cell </vt:lpstr>
      <vt:lpstr>Eukaryotic cell </vt:lpstr>
      <vt:lpstr>Plant cell</vt:lpstr>
      <vt:lpstr>Animal cell</vt:lpstr>
      <vt:lpstr>Difference between light microscope and electron microscope</vt:lpstr>
      <vt:lpstr>Electron microscopes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Animal cell under electron microscope</vt:lpstr>
      <vt:lpstr>Nucleus</vt:lpstr>
      <vt:lpstr>Cell membrane</vt:lpstr>
      <vt:lpstr>Mitochondria</vt:lpstr>
      <vt:lpstr>Golgi bodies</vt:lpstr>
      <vt:lpstr>Endoplasmic reticulum</vt:lpstr>
      <vt:lpstr>عرض تقديمي في PowerPoint</vt:lpstr>
      <vt:lpstr>Ribosomes</vt:lpstr>
      <vt:lpstr>Lysosomes</vt:lpstr>
      <vt:lpstr>Good luck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Sony</dc:creator>
  <cp:lastModifiedBy>صفاء القرزعي ID 442204658</cp:lastModifiedBy>
  <cp:revision>51</cp:revision>
  <dcterms:created xsi:type="dcterms:W3CDTF">2018-09-10T19:49:49Z</dcterms:created>
  <dcterms:modified xsi:type="dcterms:W3CDTF">2026-09-02T04:43:18Z</dcterms:modified>
</cp:coreProperties>
</file>