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69" r:id="rId5"/>
    <p:sldId id="270" r:id="rId6"/>
    <p:sldId id="272" r:id="rId7"/>
    <p:sldId id="259" r:id="rId8"/>
    <p:sldId id="271" r:id="rId9"/>
    <p:sldId id="273" r:id="rId10"/>
    <p:sldId id="260" r:id="rId11"/>
    <p:sldId id="261" r:id="rId12"/>
    <p:sldId id="268" r:id="rId13"/>
    <p:sldId id="262" r:id="rId14"/>
    <p:sldId id="263" r:id="rId15"/>
    <p:sldId id="276" r:id="rId16"/>
    <p:sldId id="277" r:id="rId17"/>
    <p:sldId id="264" r:id="rId18"/>
    <p:sldId id="265" r:id="rId19"/>
    <p:sldId id="266" r:id="rId20"/>
    <p:sldId id="278" r:id="rId21"/>
    <p:sldId id="267" r:id="rId22"/>
    <p:sldId id="274" r:id="rId23"/>
    <p:sldId id="279" r:id="rId24"/>
    <p:sldId id="275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8C0F2D-774C-4B77-ACDB-081B917D5B84}" type="datetimeFigureOut">
              <a:rPr lang="en-GB" smtClean="0"/>
              <a:t>16/02/2014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C4FA57-4BD4-47DB-83C3-6E9B4CA5B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74757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C4FA57-4BD4-47DB-83C3-6E9B4CA5BAF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6474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C4FA57-4BD4-47DB-83C3-6E9B4CA5BAFC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30604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C4FA57-4BD4-47DB-83C3-6E9B4CA5BAFC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80871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C4FA57-4BD4-47DB-83C3-6E9B4CA5BAFC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5463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C4FA57-4BD4-47DB-83C3-6E9B4CA5BAFC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49394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C4FA57-4BD4-47DB-83C3-6E9B4CA5BAFC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49394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C4FA57-4BD4-47DB-83C3-6E9B4CA5BAFC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49394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C4FA57-4BD4-47DB-83C3-6E9B4CA5BAFC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117070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C4FA57-4BD4-47DB-83C3-6E9B4CA5BAFC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525121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C4FA57-4BD4-47DB-83C3-6E9B4CA5BAFC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525121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C4FA57-4BD4-47DB-83C3-6E9B4CA5BAFC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52512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C4FA57-4BD4-47DB-83C3-6E9B4CA5BAF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040771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C4FA57-4BD4-47DB-83C3-6E9B4CA5BAFC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525121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C4FA57-4BD4-47DB-83C3-6E9B4CA5BAFC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525121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C4FA57-4BD4-47DB-83C3-6E9B4CA5BAFC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525121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C4FA57-4BD4-47DB-83C3-6E9B4CA5BAFC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52512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C4FA57-4BD4-47DB-83C3-6E9B4CA5BAF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54203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C4FA57-4BD4-47DB-83C3-6E9B4CA5BAF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27794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C4FA57-4BD4-47DB-83C3-6E9B4CA5BAF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27794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C4FA57-4BD4-47DB-83C3-6E9B4CA5BAF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32037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C4FA57-4BD4-47DB-83C3-6E9B4CA5BAF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65472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C4FA57-4BD4-47DB-83C3-6E9B4CA5BAFC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65472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C4FA57-4BD4-47DB-83C3-6E9B4CA5BAFC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2459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130425"/>
            <a:ext cx="7772400" cy="1470025"/>
          </a:xfrm>
        </p:spPr>
        <p:txBody>
          <a:bodyPr/>
          <a:lstStyle/>
          <a:p>
            <a:r>
              <a:rPr lang="ar-AE" dirty="0" smtClean="0"/>
              <a:t>تحديد مشكلة البحث وفروضه 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AE" dirty="0" smtClean="0"/>
              <a:t>طرق البحث التربوي (نفس 502)</a:t>
            </a:r>
          </a:p>
          <a:p>
            <a:endParaRPr lang="ar-AE" dirty="0"/>
          </a:p>
          <a:p>
            <a:r>
              <a:rPr lang="ar-AE" dirty="0" smtClean="0"/>
              <a:t>د. سمية النجاشي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4236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ar-AE" dirty="0" smtClean="0">
                <a:solidFill>
                  <a:schemeClr val="tx2"/>
                </a:solidFill>
              </a:rPr>
              <a:t>التعريف بالتوزيع الاعتدالي للعينة </a:t>
            </a:r>
            <a:endParaRPr lang="en-GB" dirty="0">
              <a:solidFill>
                <a:schemeClr val="tx2"/>
              </a:solidFill>
            </a:endParaRPr>
          </a:p>
        </p:txBody>
      </p:sp>
      <p:pic>
        <p:nvPicPr>
          <p:cNvPr id="1028" name="Picture 4" descr="http://www.mhhe.com/socscience/intro/cafe/common/stat/graphics/common/image10.jpg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000" y="2520000"/>
            <a:ext cx="7847813" cy="36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9614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AE" dirty="0" smtClean="0">
                <a:solidFill>
                  <a:schemeClr val="tx2"/>
                </a:solidFill>
              </a:rPr>
              <a:t>الفروض 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 w="50800">
            <a:solidFill>
              <a:schemeClr val="tx2"/>
            </a:solidFill>
          </a:ln>
        </p:spPr>
        <p:txBody>
          <a:bodyPr/>
          <a:lstStyle/>
          <a:p>
            <a:pPr marL="0" indent="0" algn="just" rtl="1">
              <a:buNone/>
            </a:pPr>
            <a:r>
              <a:rPr lang="ar-AE" dirty="0" smtClean="0"/>
              <a:t>(1)تعريف فرضية البحث </a:t>
            </a:r>
          </a:p>
          <a:p>
            <a:pPr marL="0" indent="0" algn="just" rtl="1">
              <a:buNone/>
            </a:pPr>
            <a:r>
              <a:rPr lang="ar-AE" dirty="0" smtClean="0"/>
              <a:t>(2)تحديد نوع الفرض (صفري أو بديل)</a:t>
            </a:r>
          </a:p>
          <a:p>
            <a:pPr marL="0" indent="0" algn="just" rtl="1">
              <a:buNone/>
            </a:pPr>
            <a:r>
              <a:rPr lang="ar-AE" dirty="0" smtClean="0"/>
              <a:t>(3)تحديد المتغيرات التي سيتم قياسها </a:t>
            </a:r>
          </a:p>
          <a:p>
            <a:pPr marL="0" indent="0" algn="just" rtl="1">
              <a:buNone/>
            </a:pPr>
            <a:r>
              <a:rPr lang="ar-AE" dirty="0" smtClean="0"/>
              <a:t>(4)تحديد مستوى الدلالة </a:t>
            </a:r>
          </a:p>
          <a:p>
            <a:pPr marL="0" indent="0" algn="just" rtl="1">
              <a:buNone/>
            </a:pPr>
            <a:r>
              <a:rPr lang="ar-AE" dirty="0" smtClean="0"/>
              <a:t>(5)جعل التنبؤ باتجاه واحد (ذيل واحد) أو اتجاهين (ذيلين)</a:t>
            </a:r>
          </a:p>
          <a:p>
            <a:pPr marL="0" indent="0" algn="just" rtl="1">
              <a:buNone/>
            </a:pPr>
            <a:r>
              <a:rPr lang="ar-AE" dirty="0" smtClean="0">
                <a:solidFill>
                  <a:schemeClr val="accent3"/>
                </a:solidFill>
              </a:rPr>
              <a:t>(6)العمليات الإحصائية </a:t>
            </a:r>
          </a:p>
          <a:p>
            <a:pPr marL="0" indent="0" algn="just" rtl="1">
              <a:buNone/>
            </a:pPr>
            <a:r>
              <a:rPr lang="ar-AE" dirty="0" smtClean="0"/>
              <a:t>(7)قبول أو رفض الفروض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9614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ar-AE" dirty="0" smtClean="0">
                <a:solidFill>
                  <a:schemeClr val="tx2"/>
                </a:solidFill>
              </a:rPr>
              <a:t>مثال لبحث 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1371600"/>
            <a:ext cx="8458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AE" dirty="0" smtClean="0"/>
              <a:t>أستاذ جامعي في قسم إدارة الأعمال </a:t>
            </a:r>
            <a:r>
              <a:rPr lang="ar-AE" dirty="0" smtClean="0"/>
              <a:t> </a:t>
            </a:r>
            <a:r>
              <a:rPr lang="ar-AE" dirty="0" smtClean="0"/>
              <a:t>،مسؤول عن تدريس مادة الإحصاء لطلاب القسم . </a:t>
            </a:r>
            <a:endParaRPr lang="ar-AE" dirty="0"/>
          </a:p>
          <a:p>
            <a:pPr algn="r" rtl="1"/>
            <a:r>
              <a:rPr lang="ar-AE" dirty="0" smtClean="0"/>
              <a:t>أراد أن يختار طريقة لتدريس المادة من بين طريقتين :</a:t>
            </a:r>
          </a:p>
          <a:p>
            <a:pPr algn="r" rtl="1"/>
            <a:r>
              <a:rPr lang="ar-AE" dirty="0" smtClean="0"/>
              <a:t>1)استخدام الفيديو لشرح المفاهيم الإحصائية ومن ثم استغلال وقت المحاضرة لحل المسائل.</a:t>
            </a:r>
          </a:p>
          <a:p>
            <a:pPr algn="r" rtl="1"/>
            <a:r>
              <a:rPr lang="ar-AE" dirty="0" smtClean="0"/>
              <a:t>2)شرح المفاهيم الإحصائية في المحاضرة وجعل الطلاب يقدمون حلول المسائل كواجبات .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5040000" y="2743200"/>
            <a:ext cx="2819400" cy="2590800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sz="2400" b="1" dirty="0" smtClean="0">
                <a:solidFill>
                  <a:schemeClr val="tx2"/>
                </a:solidFill>
              </a:rPr>
              <a:t>استخدم أ</a:t>
            </a:r>
            <a:r>
              <a:rPr lang="ar-AE" sz="2400" b="1" dirty="0">
                <a:solidFill>
                  <a:schemeClr val="tx2"/>
                </a:solidFill>
              </a:rPr>
              <a:t>س</a:t>
            </a:r>
            <a:r>
              <a:rPr lang="ar-AE" sz="2400" b="1" dirty="0" smtClean="0">
                <a:solidFill>
                  <a:schemeClr val="tx2"/>
                </a:solidFill>
              </a:rPr>
              <a:t>تاذ </a:t>
            </a:r>
            <a:r>
              <a:rPr lang="ar-AE" sz="2400" b="1" dirty="0" smtClean="0">
                <a:solidFill>
                  <a:schemeClr val="tx2"/>
                </a:solidFill>
              </a:rPr>
              <a:t>المادة أسلوب االمحاضرات مع الطلاب في الفصل الدراسي الأول </a:t>
            </a:r>
            <a:endParaRPr lang="en-GB" sz="2400" b="1" dirty="0">
              <a:solidFill>
                <a:schemeClr val="tx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800000" y="2743200"/>
            <a:ext cx="2819400" cy="2590800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sz="2400" b="1" dirty="0" smtClean="0">
                <a:solidFill>
                  <a:schemeClr val="tx2"/>
                </a:solidFill>
              </a:rPr>
              <a:t>استخدم أستاذ </a:t>
            </a:r>
            <a:r>
              <a:rPr lang="ar-AE" sz="2400" b="1" dirty="0" smtClean="0">
                <a:solidFill>
                  <a:schemeClr val="tx2"/>
                </a:solidFill>
              </a:rPr>
              <a:t>المادة أسلوب السيمينارات مع الطلاب في الفصل الدراسي الثاني</a:t>
            </a:r>
            <a:endParaRPr lang="en-GB" sz="2400" b="1" dirty="0">
              <a:solidFill>
                <a:schemeClr val="tx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81200" y="5638800"/>
            <a:ext cx="587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AE" dirty="0" smtClean="0"/>
              <a:t>كيف سيقرر أستاذ الإحصاء ما إذا كان أسلوب المحاضرات أو السيمينارات هو الأفضل ؟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5410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AE" dirty="0" smtClean="0">
                <a:solidFill>
                  <a:schemeClr val="tx2"/>
                </a:solidFill>
              </a:rPr>
              <a:t>الفروض 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 w="50800">
            <a:solidFill>
              <a:schemeClr val="tx2"/>
            </a:solidFill>
          </a:ln>
        </p:spPr>
        <p:txBody>
          <a:bodyPr/>
          <a:lstStyle/>
          <a:p>
            <a:pPr marL="0" indent="0" algn="just" rtl="1">
              <a:buNone/>
            </a:pPr>
            <a:r>
              <a:rPr lang="ar-AE" b="1" u="sng" dirty="0" smtClean="0"/>
              <a:t>تعريف فرضية البحث :</a:t>
            </a:r>
          </a:p>
          <a:p>
            <a:pPr algn="just" rtl="1"/>
            <a:r>
              <a:rPr lang="ar-AE" dirty="0" smtClean="0"/>
              <a:t>تحديد العلاقة التي ستركز عليها الدراسة .</a:t>
            </a:r>
          </a:p>
          <a:p>
            <a:pPr marL="0" indent="0" algn="just" rtl="1">
              <a:buNone/>
            </a:pPr>
            <a:r>
              <a:rPr lang="ar-AE" b="1" u="sng" dirty="0" smtClean="0"/>
              <a:t>في المثال السابق :</a:t>
            </a:r>
          </a:p>
          <a:p>
            <a:pPr marL="0" indent="0" algn="just" rtl="1">
              <a:buNone/>
            </a:pPr>
            <a:r>
              <a:rPr lang="ar-AE" dirty="0" smtClean="0"/>
              <a:t>العلاقة بين حضور سيمينارات الإحصاء ومستوى الأداء في مادة الإحصاء </a:t>
            </a:r>
            <a:r>
              <a:rPr lang="ar-AE" dirty="0" smtClean="0"/>
              <a:t>.</a:t>
            </a:r>
          </a:p>
          <a:p>
            <a:pPr marL="0" indent="0" algn="just" rtl="1">
              <a:buNone/>
            </a:pPr>
            <a:r>
              <a:rPr lang="ar-AE" dirty="0" smtClean="0"/>
              <a:t>العلاقة بين حضور محاضرات الإحصاء ومستوى الأداء في مادة الإحصاء .</a:t>
            </a:r>
            <a:endParaRPr lang="ar-AE" dirty="0" smtClean="0"/>
          </a:p>
          <a:p>
            <a:pPr algn="just" rt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9614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AE" dirty="0" smtClean="0">
                <a:solidFill>
                  <a:schemeClr val="tx2"/>
                </a:solidFill>
              </a:rPr>
              <a:t>الفروض 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 w="50800">
            <a:solidFill>
              <a:schemeClr val="tx2"/>
            </a:solidFill>
          </a:ln>
        </p:spPr>
        <p:txBody>
          <a:bodyPr/>
          <a:lstStyle/>
          <a:p>
            <a:pPr marL="0" indent="0" algn="just" rtl="1">
              <a:buNone/>
            </a:pPr>
            <a:r>
              <a:rPr lang="ar-AE" b="1" u="sng" dirty="0" smtClean="0"/>
              <a:t>تحديد نوع الفرض (صفري أو موجه ):</a:t>
            </a:r>
          </a:p>
          <a:p>
            <a:pPr algn="just" rtl="1"/>
            <a:r>
              <a:rPr lang="ar-AE" b="1" dirty="0" smtClean="0"/>
              <a:t>الفرض الصفري (</a:t>
            </a:r>
            <a:r>
              <a:rPr lang="fr-FR" b="1" dirty="0" err="1" smtClean="0"/>
              <a:t>Null</a:t>
            </a:r>
            <a:r>
              <a:rPr lang="fr-FR" b="1" dirty="0" smtClean="0"/>
              <a:t> </a:t>
            </a:r>
            <a:r>
              <a:rPr lang="fr-FR" b="1" dirty="0" err="1" smtClean="0"/>
              <a:t>Hypothesis</a:t>
            </a:r>
            <a:r>
              <a:rPr lang="ar-AE" b="1" dirty="0" smtClean="0"/>
              <a:t>):</a:t>
            </a:r>
          </a:p>
          <a:p>
            <a:pPr algn="just" rtl="1"/>
            <a:r>
              <a:rPr lang="ar-AE" dirty="0" smtClean="0"/>
              <a:t>هو الفرض الذي ينفي وجود علاقة أو فرق بين متغيرين .</a:t>
            </a:r>
            <a:endParaRPr lang="ar-AE" dirty="0"/>
          </a:p>
          <a:p>
            <a:pPr algn="just" rtl="1"/>
            <a:r>
              <a:rPr lang="ar-AE" b="1" dirty="0" smtClean="0"/>
              <a:t>الفرض البديل أو الموجه (</a:t>
            </a:r>
            <a:r>
              <a:rPr lang="fr-FR" b="1" dirty="0" smtClean="0"/>
              <a:t>alternative </a:t>
            </a:r>
            <a:r>
              <a:rPr lang="fr-FR" b="1" dirty="0" err="1" smtClean="0"/>
              <a:t>hypothesis</a:t>
            </a:r>
            <a:r>
              <a:rPr lang="ar-AE" b="1" dirty="0" smtClean="0"/>
              <a:t>):</a:t>
            </a:r>
          </a:p>
          <a:p>
            <a:pPr algn="just" rtl="1"/>
            <a:r>
              <a:rPr lang="ar-AE" dirty="0" smtClean="0"/>
              <a:t>هو الفرض الذي يقرر وجود علاقة أو فرق بين متغيرين 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9614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AE" dirty="0" smtClean="0">
                <a:solidFill>
                  <a:schemeClr val="tx2"/>
                </a:solidFill>
              </a:rPr>
              <a:t>الفروض 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 w="50800">
            <a:solidFill>
              <a:schemeClr val="tx2"/>
            </a:solidFill>
          </a:ln>
        </p:spPr>
        <p:txBody>
          <a:bodyPr/>
          <a:lstStyle/>
          <a:p>
            <a:pPr marL="0" indent="0" algn="just" rtl="1">
              <a:buNone/>
            </a:pPr>
            <a:r>
              <a:rPr lang="ar-AE" b="1" u="sng" dirty="0" smtClean="0"/>
              <a:t>الفرض الصفري :</a:t>
            </a:r>
            <a:endParaRPr lang="ar-AE" b="1" u="sng" dirty="0" smtClean="0"/>
          </a:p>
          <a:p>
            <a:pPr algn="just" rtl="1"/>
            <a:r>
              <a:rPr lang="ar-AE" b="1" dirty="0" smtClean="0"/>
              <a:t>يستخدمه الباحث ليظهر خطأ مفهوم ما .</a:t>
            </a:r>
          </a:p>
          <a:p>
            <a:pPr algn="just" rtl="1"/>
            <a:r>
              <a:rPr lang="ar-AE" b="1" dirty="0" smtClean="0"/>
              <a:t>مثال : لا يوجد فرق بين طعم الماء العادي والماء المقطر .</a:t>
            </a:r>
          </a:p>
          <a:p>
            <a:pPr algn="just" rtl="1"/>
            <a:endParaRPr lang="ar-AE" b="1" dirty="0"/>
          </a:p>
          <a:p>
            <a:pPr algn="just" rtl="1"/>
            <a:r>
              <a:rPr lang="ar-AE" b="1" dirty="0" smtClean="0"/>
              <a:t>يستخدمه الباحث ليتحقق من نظرية لم يتم إثباتها بعد .</a:t>
            </a:r>
          </a:p>
          <a:p>
            <a:pPr algn="just" rtl="1"/>
            <a:r>
              <a:rPr lang="ar-AE" b="1" dirty="0" smtClean="0"/>
              <a:t>مثال :دواء (س) لا يزيل تقرحات المعدة 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5459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3" grpId="1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AE" dirty="0" smtClean="0">
                <a:solidFill>
                  <a:schemeClr val="tx2"/>
                </a:solidFill>
              </a:rPr>
              <a:t>الفروض 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 w="50800">
            <a:solidFill>
              <a:schemeClr val="tx2"/>
            </a:solidFill>
          </a:ln>
        </p:spPr>
        <p:txBody>
          <a:bodyPr/>
          <a:lstStyle/>
          <a:p>
            <a:pPr marL="0" indent="0" algn="just" rtl="1">
              <a:buNone/>
            </a:pPr>
            <a:r>
              <a:rPr lang="ar-AE" b="1" u="sng" dirty="0" smtClean="0"/>
              <a:t>الفرض البديل أو الموجه :</a:t>
            </a:r>
            <a:endParaRPr lang="ar-AE" b="1" u="sng" dirty="0" smtClean="0"/>
          </a:p>
          <a:p>
            <a:pPr algn="just" rtl="1"/>
            <a:r>
              <a:rPr lang="ar-AE" b="1" dirty="0" smtClean="0"/>
              <a:t>يستخدمه الباحث ليظهر كيف يختبر علاقة ما .</a:t>
            </a:r>
          </a:p>
          <a:p>
            <a:pPr algn="just" rtl="1"/>
            <a:r>
              <a:rPr lang="ar-AE" b="1" dirty="0" smtClean="0"/>
              <a:t>مثال : يؤثر الشاي الأحمر على نسبة الحديد في الجسم .</a:t>
            </a:r>
          </a:p>
          <a:p>
            <a:pPr algn="just" rtl="1"/>
            <a:endParaRPr lang="ar-AE" b="1" dirty="0"/>
          </a:p>
          <a:p>
            <a:pPr algn="just" rtl="1"/>
            <a:r>
              <a:rPr lang="ar-AE" b="1" dirty="0" smtClean="0"/>
              <a:t>الباحث قد يقبل الفرض الصفري . أو قد يرفضه ويختار الفرض الموجه .</a:t>
            </a:r>
          </a:p>
          <a:p>
            <a:pPr algn="just" rtl="1"/>
            <a:r>
              <a:rPr lang="ar-AE" b="1" dirty="0" smtClean="0"/>
              <a:t>الباحث قد يقبل الفرض الموجه لكنه لا يرفضه أبدا 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2559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3" grpId="1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AE" dirty="0" smtClean="0">
                <a:solidFill>
                  <a:schemeClr val="tx2"/>
                </a:solidFill>
              </a:rPr>
              <a:t>الفروض 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 w="50800">
            <a:solidFill>
              <a:schemeClr val="tx2"/>
            </a:solidFill>
          </a:ln>
        </p:spPr>
        <p:txBody>
          <a:bodyPr>
            <a:normAutofit fontScale="92500" lnSpcReduction="10000"/>
          </a:bodyPr>
          <a:lstStyle/>
          <a:p>
            <a:pPr marL="0" indent="0" algn="just" rtl="1">
              <a:buNone/>
            </a:pPr>
            <a:r>
              <a:rPr lang="ar-AE" b="1" u="sng" dirty="0" smtClean="0"/>
              <a:t>تحديد متغيرات الدراسة :</a:t>
            </a:r>
          </a:p>
          <a:p>
            <a:pPr algn="just" rtl="1"/>
            <a:endParaRPr lang="ar-AE" dirty="0" smtClean="0"/>
          </a:p>
          <a:p>
            <a:pPr algn="just" rtl="1"/>
            <a:r>
              <a:rPr lang="ar-AE" dirty="0" smtClean="0"/>
              <a:t>المتغير المستقل في المثال السابق هو :</a:t>
            </a:r>
          </a:p>
          <a:p>
            <a:pPr algn="just" rtl="1"/>
            <a:endParaRPr lang="ar-AE" dirty="0" smtClean="0"/>
          </a:p>
          <a:p>
            <a:pPr algn="just" rtl="1"/>
            <a:r>
              <a:rPr lang="ar-AE" dirty="0" smtClean="0"/>
              <a:t>المتغير التابع في الدراسة هو :</a:t>
            </a:r>
          </a:p>
          <a:p>
            <a:pPr algn="just" rtl="1"/>
            <a:endParaRPr lang="ar-AE" dirty="0" smtClean="0"/>
          </a:p>
          <a:p>
            <a:pPr algn="just" rtl="1"/>
            <a:endParaRPr lang="ar-AE" dirty="0" smtClean="0"/>
          </a:p>
          <a:p>
            <a:pPr algn="just" rtl="1"/>
            <a:r>
              <a:rPr lang="ar-AE" b="1" dirty="0" smtClean="0"/>
              <a:t>الفرضية :</a:t>
            </a:r>
            <a:r>
              <a:rPr lang="ar-AE" dirty="0" smtClean="0"/>
              <a:t> يؤثر حضور الطلاب لسيمينارات الإحصاء على مستوى أداء الطلاب في اختبار الإحصاء .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685800" y="2667000"/>
            <a:ext cx="25146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sz="2400" b="1" dirty="0" smtClean="0"/>
              <a:t>نوع المحاضرة </a:t>
            </a:r>
            <a:endParaRPr lang="en-GB" sz="2400" b="1" dirty="0"/>
          </a:p>
        </p:txBody>
      </p:sp>
      <p:sp>
        <p:nvSpPr>
          <p:cNvPr id="5" name="Rectangle 4"/>
          <p:cNvSpPr/>
          <p:nvPr/>
        </p:nvSpPr>
        <p:spPr>
          <a:xfrm>
            <a:off x="685800" y="3886200"/>
            <a:ext cx="25146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sz="2400" b="1" dirty="0" smtClean="0"/>
              <a:t>درجات الطلاب في اختبار الإحصاء 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3469614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AE" dirty="0" smtClean="0">
                <a:solidFill>
                  <a:schemeClr val="tx2"/>
                </a:solidFill>
              </a:rPr>
              <a:t>الفروض 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 w="50800">
            <a:solidFill>
              <a:schemeClr val="tx2"/>
            </a:solidFill>
          </a:ln>
        </p:spPr>
        <p:txBody>
          <a:bodyPr/>
          <a:lstStyle/>
          <a:p>
            <a:pPr algn="just" rtl="1"/>
            <a:r>
              <a:rPr lang="ar-AE" b="1" u="sng" dirty="0" smtClean="0"/>
              <a:t>تحديد مستوى الدلالة </a:t>
            </a:r>
            <a:r>
              <a:rPr lang="ar-AE" b="1" u="sng" dirty="0" smtClean="0"/>
              <a:t>:</a:t>
            </a:r>
            <a:endParaRPr lang="ar-AE" b="1" u="sng" dirty="0"/>
          </a:p>
          <a:p>
            <a:pPr algn="just" rtl="1"/>
            <a:r>
              <a:rPr lang="ar-AE" dirty="0" smtClean="0"/>
              <a:t>هناك احتمالية لأن يكون الأثر الذي حصلنا عليه في الدراسة هو مجرد مصادفة لا يمثل العينة الحقيقية .</a:t>
            </a:r>
          </a:p>
          <a:p>
            <a:pPr algn="just" rtl="1"/>
            <a:r>
              <a:rPr lang="ar-AE" dirty="0" smtClean="0"/>
              <a:t>اتفقت الأبحاث الاجتماعية أن احتمالية الخطأ يجب أن تكون أقل من 5% حتى تقبل نتيجة الدراسة .</a:t>
            </a:r>
          </a:p>
          <a:p>
            <a:pPr algn="just" rtl="1"/>
            <a:r>
              <a:rPr lang="ar-AE" dirty="0" smtClean="0"/>
              <a:t>إذن مستوى الدلالة في العلوم الاجتماعية هو 5%. </a:t>
            </a:r>
            <a:r>
              <a:rPr lang="ar-AE" dirty="0" smtClean="0"/>
              <a:t>(وقد يكون أقل من ذلك . مثلا 1%).</a:t>
            </a:r>
          </a:p>
          <a:p>
            <a:pPr algn="just" rtl="1"/>
            <a:r>
              <a:rPr lang="ar-AE" dirty="0" smtClean="0"/>
              <a:t>يرمز لذلك إحصائيا بـ </a:t>
            </a:r>
            <a:r>
              <a:rPr lang="fr-FR" dirty="0" smtClean="0"/>
              <a:t> </a:t>
            </a:r>
            <a:r>
              <a:rPr lang="fr-FR" i="1" dirty="0" smtClean="0"/>
              <a:t>p</a:t>
            </a:r>
            <a:r>
              <a:rPr lang="fr-FR" dirty="0" smtClean="0"/>
              <a:t> &lt; .05 </a:t>
            </a:r>
            <a:endParaRPr lang="ar-AE" dirty="0" smtClean="0"/>
          </a:p>
          <a:p>
            <a:pPr algn="just" rtl="1"/>
            <a:endParaRPr lang="ar-AE" dirty="0" smtClean="0"/>
          </a:p>
        </p:txBody>
      </p:sp>
    </p:spTree>
    <p:extLst>
      <p:ext uri="{BB962C8B-B14F-4D97-AF65-F5344CB8AC3E}">
        <p14:creationId xmlns:p14="http://schemas.microsoft.com/office/powerpoint/2010/main" val="3469614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AE" dirty="0" smtClean="0">
                <a:solidFill>
                  <a:schemeClr val="tx2"/>
                </a:solidFill>
              </a:rPr>
              <a:t>الفروض 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 w="50800">
            <a:solidFill>
              <a:schemeClr val="tx2"/>
            </a:solidFill>
          </a:ln>
        </p:spPr>
        <p:txBody>
          <a:bodyPr>
            <a:normAutofit fontScale="92500"/>
          </a:bodyPr>
          <a:lstStyle/>
          <a:p>
            <a:pPr algn="just" rtl="1"/>
            <a:r>
              <a:rPr lang="ar-AE" b="1" u="sng" dirty="0" smtClean="0"/>
              <a:t>التنبؤ في الفرض (ذيل أو ذيلان</a:t>
            </a:r>
            <a:r>
              <a:rPr lang="ar-AE" b="1" u="sng" dirty="0" smtClean="0"/>
              <a:t>):</a:t>
            </a:r>
          </a:p>
          <a:p>
            <a:pPr algn="just" rtl="1"/>
            <a:r>
              <a:rPr lang="ar-AE" dirty="0" smtClean="0"/>
              <a:t>الفرض الموجه قد يكون باتجاه واحد ،مثل أن المجموعة الأولى ستكون أعلى من المجموعة الثانية .</a:t>
            </a:r>
          </a:p>
          <a:p>
            <a:pPr algn="just" rtl="1"/>
            <a:r>
              <a:rPr lang="ar-AE" dirty="0" smtClean="0"/>
              <a:t>مثال : الذكور أعلى من الإناث في القدرات الرياضية .</a:t>
            </a:r>
          </a:p>
          <a:p>
            <a:pPr algn="just" rtl="1"/>
            <a:endParaRPr lang="ar-AE" dirty="0"/>
          </a:p>
          <a:p>
            <a:pPr algn="just" rtl="1"/>
            <a:r>
              <a:rPr lang="ar-AE" dirty="0" smtClean="0"/>
              <a:t>الفرض الموجه قد يكون ذا اتجاهين ،كألا يكون اتجاه الفرق محددا .</a:t>
            </a:r>
          </a:p>
          <a:p>
            <a:pPr algn="just" rtl="1"/>
            <a:r>
              <a:rPr lang="ar-AE" dirty="0" smtClean="0"/>
              <a:t>مثال : يختلف الذكور عن الإناث في مهارات التفكير الإبداعي 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5119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AE" dirty="0" smtClean="0">
                <a:solidFill>
                  <a:schemeClr val="tx2"/>
                </a:solidFill>
              </a:rPr>
              <a:t>أهداف المحاضرة 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 w="50800">
            <a:solidFill>
              <a:schemeClr val="tx2"/>
            </a:solidFill>
          </a:ln>
        </p:spPr>
        <p:txBody>
          <a:bodyPr/>
          <a:lstStyle/>
          <a:p>
            <a:pPr marL="0" indent="0" algn="just" rtl="1">
              <a:buNone/>
            </a:pPr>
            <a:endParaRPr lang="ar-AE" dirty="0" smtClean="0"/>
          </a:p>
          <a:p>
            <a:pPr algn="just" rtl="1"/>
            <a:r>
              <a:rPr lang="ar-AE" dirty="0" smtClean="0"/>
              <a:t>التعريف بكيفية تحديد مشكلة البحث </a:t>
            </a:r>
          </a:p>
          <a:p>
            <a:pPr algn="just" rtl="1"/>
            <a:r>
              <a:rPr lang="ar-AE" dirty="0" smtClean="0"/>
              <a:t>التعريف بالمتغيرات المستقلة والتابعة </a:t>
            </a:r>
          </a:p>
          <a:p>
            <a:pPr algn="just" rtl="1"/>
            <a:r>
              <a:rPr lang="ar-AE" dirty="0" smtClean="0"/>
              <a:t>التعريف بالتوزيع الاعتدالي للعينة </a:t>
            </a:r>
          </a:p>
          <a:p>
            <a:pPr algn="just" rtl="1"/>
            <a:r>
              <a:rPr lang="ar-AE" dirty="0" smtClean="0"/>
              <a:t>التعريف بكيفية صياغة الفروض واختبارها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3220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AE" dirty="0" smtClean="0">
                <a:solidFill>
                  <a:schemeClr val="tx2"/>
                </a:solidFill>
              </a:rPr>
              <a:t>الفروض 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 w="50800">
            <a:solidFill>
              <a:schemeClr val="tx2"/>
            </a:solidFill>
          </a:ln>
        </p:spPr>
        <p:txBody>
          <a:bodyPr>
            <a:normAutofit/>
          </a:bodyPr>
          <a:lstStyle/>
          <a:p>
            <a:pPr algn="just" rtl="1"/>
            <a:r>
              <a:rPr lang="ar-AE" b="1" u="sng" dirty="0" smtClean="0"/>
              <a:t>التنبؤ في الفرض (ذيل أو ذيلان</a:t>
            </a:r>
            <a:r>
              <a:rPr lang="ar-AE" b="1" u="sng" dirty="0" smtClean="0"/>
              <a:t>):</a:t>
            </a:r>
          </a:p>
          <a:p>
            <a:pPr algn="just" rtl="1"/>
            <a:r>
              <a:rPr lang="ar-AE" dirty="0" smtClean="0"/>
              <a:t>عندما يكون الفرض بذيلين يجب أن يكون مستوى الدلالة أقل من 5% (2.5%).</a:t>
            </a:r>
          </a:p>
          <a:p>
            <a:pPr algn="just" rtl="1"/>
            <a:endParaRPr lang="ar-AE" dirty="0"/>
          </a:p>
          <a:p>
            <a:pPr algn="just" rtl="1"/>
            <a:r>
              <a:rPr lang="ar-AE" b="1" u="sng" dirty="0" smtClean="0"/>
              <a:t>لماذا؟</a:t>
            </a:r>
            <a:endParaRPr lang="en-GB" b="1" u="sng" dirty="0"/>
          </a:p>
        </p:txBody>
      </p:sp>
    </p:spTree>
    <p:extLst>
      <p:ext uri="{BB962C8B-B14F-4D97-AF65-F5344CB8AC3E}">
        <p14:creationId xmlns:p14="http://schemas.microsoft.com/office/powerpoint/2010/main" val="4248446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AE" dirty="0" smtClean="0">
                <a:solidFill>
                  <a:schemeClr val="tx2"/>
                </a:solidFill>
              </a:rPr>
              <a:t>الفروض 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 w="50800">
            <a:solidFill>
              <a:schemeClr val="tx2"/>
            </a:solidFill>
          </a:ln>
        </p:spPr>
        <p:txBody>
          <a:bodyPr/>
          <a:lstStyle/>
          <a:p>
            <a:pPr algn="just" rtl="1"/>
            <a:r>
              <a:rPr lang="ar-AE" b="1" u="sng" dirty="0" smtClean="0"/>
              <a:t>قبول أو رفض الفرض </a:t>
            </a:r>
            <a:r>
              <a:rPr lang="ar-AE" b="1" u="sng" dirty="0" smtClean="0"/>
              <a:t>:</a:t>
            </a:r>
          </a:p>
          <a:p>
            <a:pPr algn="just" rtl="1"/>
            <a:r>
              <a:rPr lang="ar-AE" dirty="0" smtClean="0"/>
              <a:t>قد يقبل الباحث الفرض الصفري ولكنه لا يرفض الفرض الموجه .</a:t>
            </a:r>
          </a:p>
          <a:p>
            <a:pPr marL="0" indent="0" algn="just" rtl="1">
              <a:buNone/>
            </a:pPr>
            <a:r>
              <a:rPr lang="ar-AE" dirty="0" smtClean="0"/>
              <a:t>	</a:t>
            </a:r>
            <a:r>
              <a:rPr lang="ar-AE" u="sng" dirty="0" smtClean="0"/>
              <a:t>(النتائج الإحصائية ليست كافية لقبول الفرض الموجه)</a:t>
            </a:r>
          </a:p>
          <a:p>
            <a:pPr algn="just" rtl="1"/>
            <a:endParaRPr lang="ar-AE" dirty="0" smtClean="0"/>
          </a:p>
          <a:p>
            <a:pPr algn="just" rtl="1"/>
            <a:r>
              <a:rPr lang="ar-AE" dirty="0" smtClean="0"/>
              <a:t>قد يرفض الباحث الفرض الصفري ويقبل الفرض الموجه .</a:t>
            </a:r>
          </a:p>
          <a:p>
            <a:pPr marL="0" indent="0" algn="just" rtl="1">
              <a:buNone/>
            </a:pPr>
            <a:r>
              <a:rPr lang="ar-AE" i="1" dirty="0" smtClean="0"/>
              <a:t>	</a:t>
            </a:r>
            <a:r>
              <a:rPr lang="ar-AE" u="sng" dirty="0" smtClean="0"/>
              <a:t>(عندما تكون النتائج دالة إحصائيا)</a:t>
            </a:r>
            <a:endParaRPr lang="en-GB" u="sng" dirty="0"/>
          </a:p>
        </p:txBody>
      </p:sp>
    </p:spTree>
    <p:extLst>
      <p:ext uri="{BB962C8B-B14F-4D97-AF65-F5344CB8AC3E}">
        <p14:creationId xmlns:p14="http://schemas.microsoft.com/office/powerpoint/2010/main" val="3295119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AE" dirty="0" smtClean="0">
                <a:solidFill>
                  <a:schemeClr val="tx2"/>
                </a:solidFill>
              </a:rPr>
              <a:t>ناقشي الفروض التالية 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 w="50800">
            <a:solidFill>
              <a:schemeClr val="tx2"/>
            </a:solidFill>
          </a:ln>
        </p:spPr>
        <p:txBody>
          <a:bodyPr/>
          <a:lstStyle/>
          <a:p>
            <a:pPr algn="just" rtl="1"/>
            <a:r>
              <a:rPr lang="ar-AE" dirty="0" smtClean="0"/>
              <a:t>أطفال </a:t>
            </a:r>
            <a:r>
              <a:rPr lang="ar-AE" smtClean="0"/>
              <a:t>الصف الثاني </a:t>
            </a:r>
            <a:r>
              <a:rPr lang="ar-AE" dirty="0" smtClean="0"/>
              <a:t>يقرؤون بطلاقة أكبر من أطفال الصف الأول الابتدائي .</a:t>
            </a:r>
            <a:endParaRPr lang="ar-AE" dirty="0" smtClean="0"/>
          </a:p>
          <a:p>
            <a:pPr algn="just" rtl="1"/>
            <a:r>
              <a:rPr lang="ar-AE" dirty="0" smtClean="0"/>
              <a:t>استخدام الطفل لقلم الرصاص في رسم دائرة يجعله أقدر على التحكم في حجمها مقارنة لاستخدام قلم الحبر .</a:t>
            </a:r>
            <a:endParaRPr lang="ar-AE" dirty="0" smtClean="0"/>
          </a:p>
          <a:p>
            <a:pPr algn="just" rtl="1"/>
            <a:r>
              <a:rPr lang="ar-AE" dirty="0" smtClean="0"/>
              <a:t>إعطاء حصتي تقوية للطالب في مادة الرياضيات خلال الأسبوع ترفع معدل درجاته بنسبة 20%.</a:t>
            </a:r>
            <a:endParaRPr lang="ar-AE" dirty="0" smtClean="0"/>
          </a:p>
          <a:p>
            <a:pPr algn="just" rtl="1"/>
            <a:r>
              <a:rPr lang="ar-AE" dirty="0" smtClean="0"/>
              <a:t>إشباع حاجات الطفل يزيد ذكاءه .</a:t>
            </a:r>
          </a:p>
          <a:p>
            <a:pPr algn="just" rtl="1"/>
            <a:r>
              <a:rPr lang="ar-AE" dirty="0" smtClean="0"/>
              <a:t>ألعاب السوني تزيد توتر الطفل .</a:t>
            </a:r>
            <a:endParaRPr lang="ar-AE" dirty="0" smtClean="0"/>
          </a:p>
        </p:txBody>
      </p:sp>
    </p:spTree>
    <p:extLst>
      <p:ext uri="{BB962C8B-B14F-4D97-AF65-F5344CB8AC3E}">
        <p14:creationId xmlns:p14="http://schemas.microsoft.com/office/powerpoint/2010/main" val="3618778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AE" dirty="0" smtClean="0">
                <a:solidFill>
                  <a:schemeClr val="tx2"/>
                </a:solidFill>
              </a:rPr>
              <a:t>المشاكل التي قد توجد في الفروض 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 w="50800">
            <a:solidFill>
              <a:schemeClr val="tx2"/>
            </a:solidFill>
          </a:ln>
        </p:spPr>
        <p:txBody>
          <a:bodyPr/>
          <a:lstStyle/>
          <a:p>
            <a:pPr algn="just" rtl="1"/>
            <a:r>
              <a:rPr lang="ar-AE" dirty="0" smtClean="0"/>
              <a:t>العلاقة التي يحددها الفرض غير مهمة .</a:t>
            </a:r>
          </a:p>
          <a:p>
            <a:pPr algn="just" rtl="1"/>
            <a:r>
              <a:rPr lang="ar-AE" dirty="0" smtClean="0"/>
              <a:t>أن تكون العلاقة التي يوضحها الفرض محدودة جدا </a:t>
            </a:r>
          </a:p>
          <a:p>
            <a:pPr algn="just" rtl="1"/>
            <a:r>
              <a:rPr lang="ar-AE" dirty="0" smtClean="0"/>
              <a:t>المبالغة في تحديد العلاقة بين المتغيرات </a:t>
            </a:r>
          </a:p>
          <a:p>
            <a:pPr algn="just" rtl="1"/>
            <a:r>
              <a:rPr lang="ar-AE" dirty="0" smtClean="0"/>
              <a:t>ليست كل المصطلحات واضحة في الفرض </a:t>
            </a:r>
          </a:p>
          <a:p>
            <a:pPr algn="just" rtl="1"/>
            <a:r>
              <a:rPr lang="ar-AE" dirty="0" smtClean="0"/>
              <a:t>الفرض لا يوضح كيف يمكن اختباره 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2699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  <a:ln w="50800">
            <a:solidFill>
              <a:schemeClr val="tx2"/>
            </a:solidFill>
          </a:ln>
        </p:spPr>
        <p:txBody>
          <a:bodyPr>
            <a:normAutofit fontScale="92500" lnSpcReduction="20000"/>
          </a:bodyPr>
          <a:lstStyle/>
          <a:p>
            <a:pPr algn="just" rtl="1"/>
            <a:endParaRPr lang="ar-AE" dirty="0" smtClean="0"/>
          </a:p>
          <a:p>
            <a:pPr algn="just" rtl="1"/>
            <a:endParaRPr lang="ar-AE" dirty="0"/>
          </a:p>
          <a:p>
            <a:pPr algn="just" rtl="1"/>
            <a:endParaRPr lang="ar-AE" dirty="0" smtClean="0"/>
          </a:p>
          <a:p>
            <a:pPr marL="0" indent="0" algn="ctr" rtl="1">
              <a:buNone/>
            </a:pPr>
            <a:r>
              <a:rPr lang="ar-AE" sz="4400" dirty="0" smtClean="0"/>
              <a:t>انتهت المحاضرة </a:t>
            </a:r>
          </a:p>
          <a:p>
            <a:pPr marL="0" indent="0" algn="ctr" rtl="1">
              <a:buNone/>
            </a:pPr>
            <a:r>
              <a:rPr lang="ar-AE" sz="3600" dirty="0" smtClean="0"/>
              <a:t>أسئلة وتعليقات </a:t>
            </a:r>
          </a:p>
          <a:p>
            <a:pPr marL="0" indent="0" algn="ctr" rtl="1">
              <a:buNone/>
            </a:pPr>
            <a:endParaRPr lang="ar-AE" sz="3600" dirty="0"/>
          </a:p>
          <a:p>
            <a:pPr marL="0" indent="0" algn="ctr" rtl="1">
              <a:buNone/>
            </a:pPr>
            <a:r>
              <a:rPr lang="ar-AE" sz="3600" dirty="0" smtClean="0"/>
              <a:t>«أكبر تحد يواجه المفكر هو تحديد المشكلة بشكل يولد حلا لها» </a:t>
            </a:r>
          </a:p>
          <a:p>
            <a:pPr marL="0" indent="0" rtl="1">
              <a:buNone/>
            </a:pPr>
            <a:r>
              <a:rPr lang="ar-AE" sz="3600" smtClean="0"/>
              <a:t>راسل </a:t>
            </a:r>
            <a:endParaRPr lang="ar-AE" sz="3600" dirty="0" smtClean="0"/>
          </a:p>
          <a:p>
            <a:pPr marL="0" indent="0" algn="ctr" rtl="1">
              <a:buNone/>
            </a:pP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3618778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AE" dirty="0" smtClean="0">
                <a:solidFill>
                  <a:schemeClr val="tx2"/>
                </a:solidFill>
              </a:rPr>
              <a:t>تحديد المشكلة 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 w="50800">
            <a:solidFill>
              <a:schemeClr val="tx2"/>
            </a:solidFill>
          </a:ln>
        </p:spPr>
        <p:txBody>
          <a:bodyPr>
            <a:normAutofit fontScale="92500" lnSpcReduction="10000"/>
          </a:bodyPr>
          <a:lstStyle/>
          <a:p>
            <a:pPr marL="0" indent="0" algn="just" rtl="1">
              <a:buNone/>
            </a:pPr>
            <a:endParaRPr lang="ar-AE" b="1" dirty="0" smtClean="0"/>
          </a:p>
          <a:p>
            <a:pPr marL="0" indent="0" algn="just" rtl="1">
              <a:buNone/>
            </a:pPr>
            <a:r>
              <a:rPr lang="ar-AE" b="1" dirty="0"/>
              <a:t>*</a:t>
            </a:r>
            <a:r>
              <a:rPr lang="ar-AE" b="1" dirty="0" smtClean="0"/>
              <a:t>الهدف من تحديد مشكلة البحث هو تحديد أسئلة البحث وفروضه.</a:t>
            </a:r>
          </a:p>
          <a:p>
            <a:pPr marL="0" indent="0" algn="just" rtl="1">
              <a:buNone/>
            </a:pPr>
            <a:endParaRPr lang="ar-AE" b="1" dirty="0" smtClean="0"/>
          </a:p>
          <a:p>
            <a:pPr marL="0" indent="0" algn="just" rtl="1">
              <a:buNone/>
            </a:pPr>
            <a:r>
              <a:rPr lang="ar-AE" b="1" dirty="0" smtClean="0"/>
              <a:t>هناك قائمة من الأسئلة التي يجب أن يسألها الباحث عند تحديد مشكلة البحث :</a:t>
            </a:r>
          </a:p>
          <a:p>
            <a:pPr algn="just" rtl="1"/>
            <a:r>
              <a:rPr lang="ar-AE" dirty="0" smtClean="0"/>
              <a:t>هل ترتبط المشكلة بالموضوع العام ؟</a:t>
            </a:r>
          </a:p>
          <a:p>
            <a:pPr algn="just" rtl="1"/>
            <a:r>
              <a:rPr lang="ar-AE" dirty="0" smtClean="0"/>
              <a:t>هل شملت كل العوامل التي يمكن أن تؤثر على مشكلة البحث؟</a:t>
            </a:r>
          </a:p>
          <a:p>
            <a:pPr algn="just" rtl="1"/>
            <a:r>
              <a:rPr lang="ar-AE" dirty="0" smtClean="0"/>
              <a:t>هل تستطيع أن تربط أسئلة البحث بأسهم تدل على :</a:t>
            </a:r>
          </a:p>
          <a:p>
            <a:pPr lvl="1" algn="just" rtl="1"/>
            <a:r>
              <a:rPr lang="ar-AE" dirty="0" smtClean="0"/>
              <a:t>التأثر – الاعتماد –علاقة متبادلة – علاقة غير محددة .</a:t>
            </a:r>
          </a:p>
          <a:p>
            <a:pPr algn="just" rtl="1"/>
            <a:endParaRPr lang="ar-AE" dirty="0" smtClean="0"/>
          </a:p>
          <a:p>
            <a:pPr marL="0" indent="0" algn="just" rtl="1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9614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72000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AE" sz="2000" dirty="0" smtClean="0"/>
              <a:t>تطبيق برنامج للتكامل الحسي في مراكز التوحد ومهارات التواصل الاجتماعي عند أطفال التوحد </a:t>
            </a:r>
            <a:endParaRPr lang="en-GB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228600" y="190500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AE" sz="2000" dirty="0" smtClean="0"/>
              <a:t>هل ينجح تطبيق برنامج للتكامل الحسي </a:t>
            </a:r>
            <a:r>
              <a:rPr lang="ar-AE" sz="2000" dirty="0" smtClean="0"/>
              <a:t>في تحسين </a:t>
            </a:r>
            <a:r>
              <a:rPr lang="ar-AE" sz="2000" dirty="0" smtClean="0"/>
              <a:t>مهارات التواصل الاجتماعي عند أطفال التوحد؟</a:t>
            </a:r>
            <a:endParaRPr lang="en-GB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228600" y="3429000"/>
            <a:ext cx="6400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AE" sz="2200" dirty="0" smtClean="0"/>
              <a:t>ما مستوى جودة تطبيق برنامج التكامل الحسي </a:t>
            </a:r>
            <a:r>
              <a:rPr lang="ar-AE" sz="2200" dirty="0" smtClean="0"/>
              <a:t>من </a:t>
            </a:r>
            <a:r>
              <a:rPr lang="ar-AE" sz="2200" dirty="0" smtClean="0"/>
              <a:t>قبل المدربات في مراكز التوحد؟</a:t>
            </a:r>
            <a:endParaRPr lang="en-GB" sz="2200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4572000"/>
            <a:ext cx="6248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AE" sz="2000" dirty="0" smtClean="0"/>
              <a:t>هل يتحسن مستوى مهارات التواصل الاجتماعي عند أطفال التوحد بعد تطبيق برنامج التكامل الحسي ؟</a:t>
            </a:r>
            <a:endParaRPr lang="en-GB" sz="2000" dirty="0"/>
          </a:p>
        </p:txBody>
      </p:sp>
      <p:sp>
        <p:nvSpPr>
          <p:cNvPr id="9" name="Rounded Rectangle 8"/>
          <p:cNvSpPr/>
          <p:nvPr/>
        </p:nvSpPr>
        <p:spPr>
          <a:xfrm>
            <a:off x="6705600" y="609600"/>
            <a:ext cx="22098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sz="2600" b="1" dirty="0" smtClean="0"/>
              <a:t>موضوع </a:t>
            </a:r>
            <a:endParaRPr lang="en-GB" sz="2600" b="1" dirty="0"/>
          </a:p>
        </p:txBody>
      </p:sp>
      <p:sp>
        <p:nvSpPr>
          <p:cNvPr id="10" name="Rounded Rectangle 9"/>
          <p:cNvSpPr/>
          <p:nvPr/>
        </p:nvSpPr>
        <p:spPr>
          <a:xfrm>
            <a:off x="6705600" y="1770965"/>
            <a:ext cx="2209800" cy="914400"/>
          </a:xfrm>
          <a:prstGeom prst="roundRect">
            <a:avLst>
              <a:gd name="adj" fmla="val 2992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sz="2600" b="1" dirty="0" smtClean="0"/>
              <a:t>مسشكلة البحث الأساسية </a:t>
            </a:r>
            <a:endParaRPr lang="en-GB" sz="2600" b="1" dirty="0"/>
          </a:p>
        </p:txBody>
      </p:sp>
      <p:sp>
        <p:nvSpPr>
          <p:cNvPr id="11" name="Rounded Rectangle 10"/>
          <p:cNvSpPr/>
          <p:nvPr/>
        </p:nvSpPr>
        <p:spPr>
          <a:xfrm>
            <a:off x="6705600" y="2971800"/>
            <a:ext cx="22098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sz="2600" b="1" dirty="0" smtClean="0"/>
              <a:t>مشكلة فرعية </a:t>
            </a:r>
            <a:endParaRPr lang="en-GB" sz="2600" b="1" dirty="0"/>
          </a:p>
        </p:txBody>
      </p:sp>
      <p:sp>
        <p:nvSpPr>
          <p:cNvPr id="12" name="Rounded Rectangle 11"/>
          <p:cNvSpPr/>
          <p:nvPr/>
        </p:nvSpPr>
        <p:spPr>
          <a:xfrm>
            <a:off x="6781800" y="4321374"/>
            <a:ext cx="22098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sz="2600" b="1" dirty="0" smtClean="0"/>
              <a:t>مشكلة فرعية </a:t>
            </a:r>
            <a:endParaRPr lang="en-GB" sz="2600" b="1" dirty="0"/>
          </a:p>
        </p:txBody>
      </p:sp>
    </p:spTree>
    <p:extLst>
      <p:ext uri="{BB962C8B-B14F-4D97-AF65-F5344CB8AC3E}">
        <p14:creationId xmlns:p14="http://schemas.microsoft.com/office/powerpoint/2010/main" val="4158862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 animBg="1"/>
      <p:bldP spid="10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720000"/>
            <a:ext cx="64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AE" dirty="0"/>
              <a:t>هل ينجح تطبيق برنامج للتكامل الحسي إلى تحسين مهارات التواصل الاجتماعي عند أطفال التوحد؟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228600" y="1905000"/>
            <a:ext cx="64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AE" dirty="0" smtClean="0"/>
              <a:t>لا </a:t>
            </a:r>
            <a:r>
              <a:rPr lang="ar-AE" dirty="0" smtClean="0"/>
              <a:t>يؤدي تطبيق </a:t>
            </a:r>
            <a:r>
              <a:rPr lang="ar-AE" dirty="0"/>
              <a:t>برنامج للتكامل الحسي </a:t>
            </a:r>
            <a:r>
              <a:rPr lang="ar-AE" dirty="0" smtClean="0"/>
              <a:t>إلي</a:t>
            </a:r>
            <a:r>
              <a:rPr lang="ar-AE" dirty="0" smtClean="0"/>
              <a:t> تحسين </a:t>
            </a:r>
            <a:r>
              <a:rPr lang="ar-AE" dirty="0"/>
              <a:t>مهارات التواصل الاجتماعي عند أطفال </a:t>
            </a:r>
            <a:r>
              <a:rPr lang="ar-AE" dirty="0" smtClean="0"/>
              <a:t>التوحد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228600" y="3429000"/>
            <a:ext cx="64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AE" dirty="0" smtClean="0"/>
              <a:t>يؤدي تطبيق </a:t>
            </a:r>
            <a:r>
              <a:rPr lang="ar-AE" dirty="0"/>
              <a:t>برنامج للتكامل الحسي إلى تحسين مهارات التواصل الاجتماعي عند أطفال </a:t>
            </a:r>
            <a:r>
              <a:rPr lang="ar-AE" dirty="0" smtClean="0"/>
              <a:t>التوحد</a:t>
            </a:r>
            <a:endParaRPr lang="en-GB" dirty="0"/>
          </a:p>
        </p:txBody>
      </p:sp>
      <p:sp>
        <p:nvSpPr>
          <p:cNvPr id="9" name="Rounded Rectangle 8"/>
          <p:cNvSpPr/>
          <p:nvPr/>
        </p:nvSpPr>
        <p:spPr>
          <a:xfrm>
            <a:off x="6705600" y="609600"/>
            <a:ext cx="22098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sz="2600" b="1" dirty="0" smtClean="0"/>
              <a:t>سؤال بحثي </a:t>
            </a:r>
            <a:endParaRPr lang="en-GB" sz="2600" b="1" dirty="0"/>
          </a:p>
        </p:txBody>
      </p:sp>
      <p:sp>
        <p:nvSpPr>
          <p:cNvPr id="10" name="Rounded Rectangle 9"/>
          <p:cNvSpPr/>
          <p:nvPr/>
        </p:nvSpPr>
        <p:spPr>
          <a:xfrm>
            <a:off x="6705600" y="1770965"/>
            <a:ext cx="2209800" cy="914400"/>
          </a:xfrm>
          <a:prstGeom prst="roundRect">
            <a:avLst>
              <a:gd name="adj" fmla="val 2992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sz="2600" b="1" dirty="0" smtClean="0"/>
              <a:t>فرض </a:t>
            </a:r>
            <a:endParaRPr lang="en-GB" sz="2600" b="1" dirty="0"/>
          </a:p>
        </p:txBody>
      </p:sp>
      <p:sp>
        <p:nvSpPr>
          <p:cNvPr id="11" name="Rounded Rectangle 10"/>
          <p:cNvSpPr/>
          <p:nvPr/>
        </p:nvSpPr>
        <p:spPr>
          <a:xfrm>
            <a:off x="6705600" y="2971800"/>
            <a:ext cx="22098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sz="2600" b="1" dirty="0" smtClean="0"/>
              <a:t>فرض </a:t>
            </a:r>
            <a:endParaRPr lang="en-GB" sz="2600" b="1" dirty="0"/>
          </a:p>
        </p:txBody>
      </p:sp>
    </p:spTree>
    <p:extLst>
      <p:ext uri="{BB962C8B-B14F-4D97-AF65-F5344CB8AC3E}">
        <p14:creationId xmlns:p14="http://schemas.microsoft.com/office/powerpoint/2010/main" val="1473746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9" grpId="0" animBg="1"/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AE" dirty="0" smtClean="0">
                <a:solidFill>
                  <a:schemeClr val="tx2"/>
                </a:solidFill>
              </a:rPr>
              <a:t>العلاقة بين سؤال البحث والفرض والنظرية 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AE" dirty="0" smtClean="0"/>
              <a:t>أسئلة البحث الفرعية :</a:t>
            </a:r>
          </a:p>
          <a:p>
            <a:pPr lvl="1" algn="r" rtl="1"/>
            <a:r>
              <a:rPr lang="ar-AE" dirty="0" smtClean="0"/>
              <a:t>تكون محددة جدا بحيث يمكن الإجابة عنها من خلال التحليل الإحصائي </a:t>
            </a:r>
            <a:r>
              <a:rPr lang="ar-AE" dirty="0" smtClean="0"/>
              <a:t>للبيانات </a:t>
            </a:r>
            <a:r>
              <a:rPr lang="ar-AE" dirty="0" smtClean="0"/>
              <a:t>التي تم تجميعها بأدوات البحث .</a:t>
            </a:r>
          </a:p>
          <a:p>
            <a:pPr lvl="1" algn="r" rtl="1"/>
            <a:r>
              <a:rPr lang="ar-AE" dirty="0" smtClean="0"/>
              <a:t>هي أداة لاختبار النظرية </a:t>
            </a:r>
          </a:p>
          <a:p>
            <a:pPr algn="r" rtl="1"/>
            <a:r>
              <a:rPr lang="ar-AE" dirty="0" smtClean="0"/>
              <a:t>الفروض :</a:t>
            </a:r>
          </a:p>
          <a:p>
            <a:pPr lvl="1" algn="r" rtl="1"/>
            <a:r>
              <a:rPr lang="ar-AE" dirty="0" smtClean="0"/>
              <a:t>هي الإجابات المحتملة عن أسئلة البحث </a:t>
            </a:r>
          </a:p>
          <a:p>
            <a:pPr lvl="1" algn="r" rtl="1"/>
            <a:r>
              <a:rPr lang="ar-AE" dirty="0" smtClean="0"/>
              <a:t>قد تكون مستمدة من النظرية (استنتاج)</a:t>
            </a:r>
          </a:p>
          <a:p>
            <a:pPr lvl="1" algn="r" rtl="1"/>
            <a:r>
              <a:rPr lang="ar-AE" dirty="0" smtClean="0"/>
              <a:t>قد تستمد من حالات مشابهة (استقراء)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101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AE" dirty="0" smtClean="0">
                <a:solidFill>
                  <a:schemeClr val="tx2"/>
                </a:solidFill>
              </a:rPr>
              <a:t>تحديد مشكلة البحث 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 w="50800">
            <a:solidFill>
              <a:schemeClr val="tx2"/>
            </a:solidFill>
          </a:ln>
        </p:spPr>
        <p:txBody>
          <a:bodyPr>
            <a:normAutofit fontScale="92500" lnSpcReduction="20000"/>
          </a:bodyPr>
          <a:lstStyle/>
          <a:p>
            <a:pPr marL="0" indent="0" algn="just" rtl="1">
              <a:buNone/>
            </a:pPr>
            <a:r>
              <a:rPr lang="ar-AE" b="1" u="sng" dirty="0" smtClean="0"/>
              <a:t>أسئلة البحث تستهدف استقصاء أحد الأمور التالية :</a:t>
            </a:r>
          </a:p>
          <a:p>
            <a:pPr algn="just" rtl="1"/>
            <a:r>
              <a:rPr lang="ar-AE" dirty="0" smtClean="0"/>
              <a:t>المعرفة </a:t>
            </a:r>
          </a:p>
          <a:p>
            <a:pPr algn="just" rtl="1"/>
            <a:r>
              <a:rPr lang="ar-AE" dirty="0" smtClean="0"/>
              <a:t>السلوك </a:t>
            </a:r>
          </a:p>
          <a:p>
            <a:pPr algn="just" rtl="1"/>
            <a:r>
              <a:rPr lang="ar-AE" dirty="0" smtClean="0"/>
              <a:t>الدوافع </a:t>
            </a:r>
            <a:endParaRPr lang="ar-AE" b="1" u="sng" dirty="0" smtClean="0"/>
          </a:p>
          <a:p>
            <a:pPr algn="just" rtl="1"/>
            <a:r>
              <a:rPr lang="ar-AE" dirty="0" smtClean="0"/>
              <a:t>الرأي </a:t>
            </a:r>
          </a:p>
          <a:p>
            <a:pPr algn="just" rtl="1"/>
            <a:r>
              <a:rPr lang="ar-AE" dirty="0" smtClean="0"/>
              <a:t>التفضيل </a:t>
            </a:r>
          </a:p>
          <a:p>
            <a:pPr algn="just" rtl="1"/>
            <a:r>
              <a:rPr lang="ar-AE" dirty="0" smtClean="0"/>
              <a:t>الرغبة </a:t>
            </a:r>
          </a:p>
          <a:p>
            <a:pPr algn="just" rtl="1"/>
            <a:r>
              <a:rPr lang="ar-AE" dirty="0" smtClean="0"/>
              <a:t>الاهتمام </a:t>
            </a:r>
            <a:endParaRPr lang="ar-AE" dirty="0"/>
          </a:p>
          <a:p>
            <a:pPr algn="just" rtl="1"/>
            <a:r>
              <a:rPr lang="ar-AE" dirty="0" smtClean="0"/>
              <a:t>الخصائص الديموجرافية </a:t>
            </a:r>
          </a:p>
          <a:p>
            <a:pPr algn="just" rt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9614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AE" dirty="0" smtClean="0">
                <a:solidFill>
                  <a:schemeClr val="tx2"/>
                </a:solidFill>
              </a:rPr>
              <a:t>المتغيرات المستقلة والمتغيرات التابعة 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 w="50800">
            <a:solidFill>
              <a:schemeClr val="tx2"/>
            </a:solidFill>
          </a:ln>
        </p:spPr>
        <p:txBody>
          <a:bodyPr>
            <a:normAutofit fontScale="92500" lnSpcReduction="10000"/>
          </a:bodyPr>
          <a:lstStyle/>
          <a:p>
            <a:pPr algn="just" rtl="1"/>
            <a:endParaRPr lang="ar-AE" dirty="0" smtClean="0"/>
          </a:p>
          <a:p>
            <a:pPr algn="just" rtl="1"/>
            <a:r>
              <a:rPr lang="ar-AE" dirty="0" smtClean="0"/>
              <a:t>يجب أن تشتمل كل دراسة على متغيرات ،وتعطى المتغيرات اسم المتغير المستقل أو المتغير التابع فقط في الأبحاث التجريبية.</a:t>
            </a:r>
          </a:p>
          <a:p>
            <a:pPr algn="just" rtl="1"/>
            <a:endParaRPr lang="ar-AE" dirty="0" smtClean="0"/>
          </a:p>
          <a:p>
            <a:pPr algn="just" rtl="1"/>
            <a:r>
              <a:rPr lang="ar-AE" b="1" u="sng" dirty="0" smtClean="0"/>
              <a:t>المتغير المستقل :</a:t>
            </a:r>
          </a:p>
          <a:p>
            <a:pPr marL="0" indent="0" algn="just" rtl="1">
              <a:buNone/>
            </a:pPr>
            <a:r>
              <a:rPr lang="ar-AE" dirty="0" smtClean="0"/>
              <a:t>هو العامل الذي يتحكم فيه الباحث من أجل معرفة أثره على المتغير التابع .</a:t>
            </a:r>
          </a:p>
          <a:p>
            <a:pPr algn="just" rtl="1"/>
            <a:r>
              <a:rPr lang="ar-AE" b="1" u="sng" dirty="0" smtClean="0"/>
              <a:t>المتغير التابع :</a:t>
            </a:r>
          </a:p>
          <a:p>
            <a:pPr marL="0" indent="0" algn="just" rtl="1">
              <a:buNone/>
            </a:pPr>
            <a:r>
              <a:rPr lang="ar-AE" dirty="0" smtClean="0"/>
              <a:t>هو العامل الذي يتغير تبعا للمتغير المستقل .</a:t>
            </a:r>
          </a:p>
        </p:txBody>
      </p:sp>
    </p:spTree>
    <p:extLst>
      <p:ext uri="{BB962C8B-B14F-4D97-AF65-F5344CB8AC3E}">
        <p14:creationId xmlns:p14="http://schemas.microsoft.com/office/powerpoint/2010/main" val="3135508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AE" dirty="0" smtClean="0"/>
              <a:t>مثال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AE" dirty="0" smtClean="0"/>
              <a:t>حددي المتغيرات فيما يلي :</a:t>
            </a:r>
          </a:p>
          <a:p>
            <a:pPr marL="0" indent="0" algn="r" rtl="1">
              <a:buNone/>
            </a:pPr>
            <a:endParaRPr lang="ar-AE" dirty="0"/>
          </a:p>
          <a:p>
            <a:pPr marL="0" indent="0" algn="r" rtl="1">
              <a:buNone/>
            </a:pPr>
            <a:r>
              <a:rPr lang="ar-AE" dirty="0" smtClean="0"/>
              <a:t>أثر تناول فيتامينات الحديد على قدرة الطفل على الانتباه .</a:t>
            </a:r>
          </a:p>
          <a:p>
            <a:pPr marL="0" indent="0" algn="r" rtl="1">
              <a:buNone/>
            </a:pPr>
            <a:endParaRPr lang="ar-AE" dirty="0"/>
          </a:p>
          <a:p>
            <a:pPr marL="0" indent="0" algn="r" rtl="1">
              <a:buNone/>
            </a:pPr>
            <a:r>
              <a:rPr lang="ar-AE" dirty="0" smtClean="0"/>
              <a:t>العلاقة بين لعب الرياضة اليومي وعادات النوم الصحية .</a:t>
            </a:r>
            <a:endParaRPr lang="en-GB" dirty="0"/>
          </a:p>
        </p:txBody>
      </p:sp>
      <p:sp>
        <p:nvSpPr>
          <p:cNvPr id="4" name="Oval 3"/>
          <p:cNvSpPr/>
          <p:nvPr/>
        </p:nvSpPr>
        <p:spPr>
          <a:xfrm>
            <a:off x="5105400" y="2743200"/>
            <a:ext cx="3124200" cy="609600"/>
          </a:xfrm>
          <a:prstGeom prst="ellipse">
            <a:avLst/>
          </a:prstGeom>
          <a:solidFill>
            <a:schemeClr val="accent1">
              <a:alpha val="1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1600200" y="2743200"/>
            <a:ext cx="3124200" cy="609600"/>
          </a:xfrm>
          <a:prstGeom prst="ellipse">
            <a:avLst/>
          </a:prstGeom>
          <a:solidFill>
            <a:schemeClr val="accent1">
              <a:alpha val="1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1143000" y="3886200"/>
            <a:ext cx="3124200" cy="609600"/>
          </a:xfrm>
          <a:prstGeom prst="ellipse">
            <a:avLst/>
          </a:prstGeom>
          <a:solidFill>
            <a:schemeClr val="accent1">
              <a:alpha val="1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4419600" y="3963318"/>
            <a:ext cx="2895600" cy="609600"/>
          </a:xfrm>
          <a:prstGeom prst="ellipse">
            <a:avLst/>
          </a:prstGeom>
          <a:solidFill>
            <a:schemeClr val="accent1">
              <a:alpha val="1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1213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493</TotalTime>
  <Words>1033</Words>
  <Application>Microsoft Office PowerPoint</Application>
  <PresentationFormat>On-screen Show (4:3)</PresentationFormat>
  <Paragraphs>187</Paragraphs>
  <Slides>24</Slides>
  <Notes>23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تحديد مشكلة البحث وفروضه  </vt:lpstr>
      <vt:lpstr>أهداف المحاضرة </vt:lpstr>
      <vt:lpstr>تحديد المشكلة </vt:lpstr>
      <vt:lpstr>PowerPoint Presentation</vt:lpstr>
      <vt:lpstr>PowerPoint Presentation</vt:lpstr>
      <vt:lpstr>العلاقة بين سؤال البحث والفرض والنظرية </vt:lpstr>
      <vt:lpstr>تحديد مشكلة البحث </vt:lpstr>
      <vt:lpstr>المتغيرات المستقلة والمتغيرات التابعة </vt:lpstr>
      <vt:lpstr>مثال </vt:lpstr>
      <vt:lpstr>التعريف بالتوزيع الاعتدالي للعينة </vt:lpstr>
      <vt:lpstr>الفروض </vt:lpstr>
      <vt:lpstr>مثال لبحث </vt:lpstr>
      <vt:lpstr>الفروض </vt:lpstr>
      <vt:lpstr>الفروض </vt:lpstr>
      <vt:lpstr>الفروض </vt:lpstr>
      <vt:lpstr>الفروض </vt:lpstr>
      <vt:lpstr>الفروض </vt:lpstr>
      <vt:lpstr>الفروض </vt:lpstr>
      <vt:lpstr>الفروض </vt:lpstr>
      <vt:lpstr>الفروض </vt:lpstr>
      <vt:lpstr>الفروض </vt:lpstr>
      <vt:lpstr>ناقشي الفروض التالية </vt:lpstr>
      <vt:lpstr>المشاكل التي قد توجد في الفروض 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تحديد مشكلة البحث وفروضه  </dc:title>
  <dc:creator>Sumyah</dc:creator>
  <cp:lastModifiedBy>Sumyah</cp:lastModifiedBy>
  <cp:revision>58</cp:revision>
  <dcterms:created xsi:type="dcterms:W3CDTF">2006-08-16T00:00:00Z</dcterms:created>
  <dcterms:modified xsi:type="dcterms:W3CDTF">2014-02-16T09:21:43Z</dcterms:modified>
</cp:coreProperties>
</file>