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75" r:id="rId4"/>
    <p:sldId id="276" r:id="rId5"/>
    <p:sldId id="272" r:id="rId6"/>
    <p:sldId id="274" r:id="rId7"/>
    <p:sldId id="273" r:id="rId8"/>
    <p:sldId id="260" r:id="rId9"/>
    <p:sldId id="261" r:id="rId10"/>
    <p:sldId id="277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8988" autoAdjust="0"/>
  </p:normalViewPr>
  <p:slideViewPr>
    <p:cSldViewPr>
      <p:cViewPr>
        <p:scale>
          <a:sx n="81" d="100"/>
          <a:sy n="81" d="100"/>
        </p:scale>
        <p:origin x="108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AA0020F-1FAA-401B-9BDA-DE9C0937E2B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0D67A06-E8DB-4D99-B2D4-9651A0D08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095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/>
              <a:t>Equilibrium</a:t>
            </a:r>
            <a:r>
              <a:rPr lang="en-GB" baseline="0" dirty="0"/>
              <a:t> :</a:t>
            </a:r>
            <a:endParaRPr lang="en-GB" dirty="0"/>
          </a:p>
          <a:p>
            <a:pPr algn="ctr"/>
            <a:r>
              <a:rPr lang="en-GB" dirty="0"/>
              <a:t>https://www.youtube.com/watch?v=wlD_ImYQAgQ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5216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8805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7197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/>
              <a:t>A-</a:t>
            </a:r>
            <a:r>
              <a:rPr lang="en-GB" baseline="0" dirty="0"/>
              <a:t> </a:t>
            </a:r>
            <a:r>
              <a:rPr lang="en-GB" baseline="0" dirty="0">
                <a:sym typeface="Wingdings" panose="05000000000000000000" pitchFamily="2" charset="2"/>
              </a:rPr>
              <a:t> 0.01 / 0.6 = 0.016 M</a:t>
            </a:r>
          </a:p>
          <a:p>
            <a:pPr algn="ctr"/>
            <a:r>
              <a:rPr lang="en-GB" baseline="0" dirty="0">
                <a:sym typeface="Wingdings" panose="05000000000000000000" pitchFamily="2" charset="2"/>
              </a:rPr>
              <a:t>HA-  0.04 / 0.6 = 0.067 M </a:t>
            </a:r>
            <a:endParaRPr lang="en-GB" dirty="0"/>
          </a:p>
          <a:p>
            <a:pPr algn="ctr"/>
            <a:r>
              <a:rPr lang="en-US" dirty="0"/>
              <a:t>Note also that the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KOH added will represent the (A-) formed.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043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A-</a:t>
            </a:r>
            <a:r>
              <a:rPr lang="en-GB" baseline="0" dirty="0"/>
              <a:t> </a:t>
            </a:r>
            <a:r>
              <a:rPr lang="en-GB" baseline="0" dirty="0">
                <a:sym typeface="Wingdings" panose="05000000000000000000" pitchFamily="2" charset="2"/>
              </a:rPr>
              <a:t> 0.01 / 0.6 = 0.016 M</a:t>
            </a:r>
          </a:p>
          <a:p>
            <a:r>
              <a:rPr lang="en-GB" baseline="0" dirty="0">
                <a:sym typeface="Wingdings" panose="05000000000000000000" pitchFamily="2" charset="2"/>
              </a:rPr>
              <a:t>HA-  0.04 / 0.6 = 0.067 M </a:t>
            </a:r>
            <a:endParaRPr lang="en-GB" dirty="0"/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6036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960C12-A240-4846-BF3F-548643A44037}" type="datetimeFigureOut">
              <a:rPr lang="ar-SA" smtClean="0"/>
              <a:t>14/06/40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/>
              <a:t>BCH 312 [PRACTICAL]</a:t>
            </a:r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-103584" y="2276872"/>
            <a:ext cx="889248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Titration of a weak acid with strong base</a:t>
            </a:r>
          </a:p>
          <a:p>
            <a:pPr lvl="0" algn="ctr"/>
            <a:endParaRPr lang="en-US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567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1A0C57D0-7E40-4329-ADA6-CCB3ABD7A2AA}"/>
              </a:ext>
            </a:extLst>
          </p:cNvPr>
          <p:cNvSpPr/>
          <p:nvPr/>
        </p:nvSpPr>
        <p:spPr>
          <a:xfrm>
            <a:off x="179512" y="18864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[2]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When certain amount of strong base added (any point before the middle of titration),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the weak acid starting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dissociate , [CH3COOH]&gt;[CH3COO-] = ( Donor &gt; Acceptor).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-In this point the PH of weak acid &lt;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marL="273050" algn="ctr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We can calculate the pH from:</a:t>
            </a:r>
          </a:p>
          <a:p>
            <a:pPr marL="273050" algn="ctr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        pH = </a:t>
            </a:r>
            <a:r>
              <a:rPr lang="en-GB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 + log ( [A-] / [HA] )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F017C3A-C8F7-4946-AD26-377FDFF219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13" t="27600" r="38188" b="16400"/>
          <a:stretch/>
        </p:blipFill>
        <p:spPr>
          <a:xfrm>
            <a:off x="2915816" y="2490528"/>
            <a:ext cx="6048672" cy="4320479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062635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0" y="260648"/>
            <a:ext cx="9036496" cy="32008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[3]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point At middle of titration, </a:t>
            </a:r>
            <a:r>
              <a:rPr lang="en-US" dirty="0">
                <a:latin typeface="Calibri" panose="020F0502020204030204" pitchFamily="34" charset="0"/>
              </a:rPr>
              <a:t>[CH3COOH]=[CH3COO-]  (Donor=Acceptor) , PH=</a:t>
            </a:r>
            <a:r>
              <a:rPr lang="en-US" dirty="0" err="1">
                <a:latin typeface="Calibri" panose="020F0502020204030204" pitchFamily="34" charset="0"/>
              </a:rPr>
              <a:t>Pka</a:t>
            </a:r>
            <a:r>
              <a:rPr lang="en-US" dirty="0">
                <a:latin typeface="Calibri" panose="020F0502020204030204" pitchFamily="34" charset="0"/>
              </a:rPr>
              <a:t> , The component of weak acid work as Buffer that has maximum buffer capacity (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solution that can</a:t>
            </a:r>
            <a:r>
              <a:rPr lang="en-US" dirty="0">
                <a:latin typeface="Calibri" panose="020F0502020204030204" pitchFamily="34" charset="0"/>
              </a:rPr>
              <a:t> resistant the change of PH) .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</a:t>
            </a:r>
            <a:r>
              <a:rPr lang="en-GB" dirty="0">
                <a:latin typeface="Calibri" panose="020F0502020204030204" pitchFamily="34" charset="0"/>
              </a:rPr>
              <a:t> Buffer capacity= </a:t>
            </a:r>
            <a:r>
              <a:rPr lang="en-GB" dirty="0" err="1">
                <a:latin typeface="Calibri" panose="020F0502020204030204" pitchFamily="34" charset="0"/>
              </a:rPr>
              <a:t>pKa</a:t>
            </a:r>
            <a:r>
              <a:rPr lang="en-GB" dirty="0">
                <a:latin typeface="Calibri" panose="020F0502020204030204" pitchFamily="34" charset="0"/>
              </a:rPr>
              <a:t> ± 1 </a:t>
            </a:r>
            <a:endParaRPr lang="en-US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**</a:t>
            </a:r>
            <a:r>
              <a:rPr lang="en-US" b="1" dirty="0" err="1">
                <a:solidFill>
                  <a:schemeClr val="tx2"/>
                </a:solidFill>
                <a:latin typeface="Calibri" panose="020F0502020204030204" pitchFamily="34" charset="0"/>
              </a:rPr>
              <a:t>Pka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 define as: </a:t>
            </a:r>
            <a:r>
              <a:rPr lang="en-US" dirty="0">
                <a:latin typeface="Calibri" panose="020F0502020204030204" pitchFamily="34" charset="0"/>
              </a:rPr>
              <a:t>The PH value at middle of titration at which they will be [donor]=[acceptor].</a:t>
            </a:r>
          </a:p>
          <a:p>
            <a:pPr marL="273050" algn="ctr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GB" dirty="0">
                <a:latin typeface="Calibri" panose="020F0502020204030204" pitchFamily="34" charset="0"/>
              </a:rPr>
              <a:t>We can calculate the pH from:</a:t>
            </a:r>
          </a:p>
          <a:p>
            <a:pPr marL="273050" algn="ctr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GB" dirty="0">
                <a:latin typeface="Calibri" panose="020F0502020204030204" pitchFamily="34" charset="0"/>
              </a:rPr>
              <a:t>        pH = </a:t>
            </a:r>
            <a:r>
              <a:rPr lang="en-GB" dirty="0" err="1">
                <a:latin typeface="Calibri" panose="020F0502020204030204" pitchFamily="34" charset="0"/>
              </a:rPr>
              <a:t>pKa</a:t>
            </a:r>
            <a:r>
              <a:rPr lang="en-GB" dirty="0">
                <a:latin typeface="Calibri" panose="020F0502020204030204" pitchFamily="34" charset="0"/>
              </a:rPr>
              <a:t> + log ( [A-] / [HA] )</a:t>
            </a: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8CA7A18-0BE1-4C96-8AF6-38E89DC89E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13" t="26958" r="37400" b="16400"/>
          <a:stretch/>
        </p:blipFill>
        <p:spPr>
          <a:xfrm>
            <a:off x="3851920" y="3222294"/>
            <a:ext cx="5122149" cy="3635705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5" name="TextBox 26">
            <a:extLst>
              <a:ext uri="{FF2B5EF4-FFF2-40B4-BE49-F238E27FC236}">
                <a16:creationId xmlns:a16="http://schemas.microsoft.com/office/drawing/2014/main" id="{9D8291D6-F710-4B65-B979-F23627EDCEF1}"/>
              </a:ext>
            </a:extLst>
          </p:cNvPr>
          <p:cNvSpPr txBox="1"/>
          <p:nvPr/>
        </p:nvSpPr>
        <p:spPr>
          <a:xfrm>
            <a:off x="4572000" y="4384849"/>
            <a:ext cx="185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Middle point</a:t>
            </a:r>
          </a:p>
        </p:txBody>
      </p:sp>
      <p:sp>
        <p:nvSpPr>
          <p:cNvPr id="6" name="سهم: لأسفل 5">
            <a:extLst>
              <a:ext uri="{FF2B5EF4-FFF2-40B4-BE49-F238E27FC236}">
                <a16:creationId xmlns:a16="http://schemas.microsoft.com/office/drawing/2014/main" id="{F0A99E7E-4A26-4BC0-B861-AE6580FCCE8E}"/>
              </a:ext>
            </a:extLst>
          </p:cNvPr>
          <p:cNvSpPr/>
          <p:nvPr/>
        </p:nvSpPr>
        <p:spPr>
          <a:xfrm>
            <a:off x="5724128" y="4692626"/>
            <a:ext cx="144016" cy="504056"/>
          </a:xfrm>
          <a:prstGeom prst="downArrow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30575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188640"/>
            <a:ext cx="892899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[4] </a:t>
            </a:r>
            <a:r>
              <a:rPr lang="en-GB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At any point after mid of titration and before end point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dirty="0">
                <a:latin typeface="Calibri" panose="020F0502020204030204" pitchFamily="34" charset="0"/>
              </a:rPr>
              <a:t>[CH3COOH]&lt;[CH3COO-] , (donor&lt;Acceptor) , in this point the PH &gt; </a:t>
            </a:r>
            <a:r>
              <a:rPr lang="en-US" dirty="0" err="1">
                <a:latin typeface="Calibri" panose="020F0502020204030204" pitchFamily="34" charset="0"/>
              </a:rPr>
              <a:t>Pka</a:t>
            </a:r>
            <a:r>
              <a:rPr lang="en-US" dirty="0">
                <a:latin typeface="Calibri" panose="020F0502020204030204" pitchFamily="34" charset="0"/>
              </a:rPr>
              <a:t>.</a:t>
            </a:r>
          </a:p>
          <a:p>
            <a:pPr marL="273050" algn="ctr" rtl="0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GB" dirty="0">
                <a:latin typeface="Calibri" panose="020F0502020204030204" pitchFamily="34" charset="0"/>
              </a:rPr>
              <a:t>We can calculate the pH from:</a:t>
            </a:r>
          </a:p>
          <a:p>
            <a:pPr marL="273050" indent="0" algn="ctr" rtl="0">
              <a:buClr>
                <a:schemeClr val="accent1">
                  <a:lumMod val="60000"/>
                  <a:lumOff val="40000"/>
                </a:schemeClr>
              </a:buClr>
              <a:buNone/>
            </a:pPr>
            <a:r>
              <a:rPr lang="en-GB" dirty="0">
                <a:latin typeface="Calibri" panose="020F0502020204030204" pitchFamily="34" charset="0"/>
              </a:rPr>
              <a:t>  pH = </a:t>
            </a:r>
            <a:r>
              <a:rPr lang="en-GB" dirty="0" err="1">
                <a:latin typeface="Calibri" panose="020F0502020204030204" pitchFamily="34" charset="0"/>
              </a:rPr>
              <a:t>pKa</a:t>
            </a:r>
            <a:r>
              <a:rPr lang="en-GB" dirty="0">
                <a:latin typeface="Calibri" panose="020F0502020204030204" pitchFamily="34" charset="0"/>
              </a:rPr>
              <a:t> + log ( [A-] / [HA] )</a:t>
            </a:r>
            <a:endParaRPr lang="en-US" dirty="0">
              <a:latin typeface="Calibri" panose="020F0502020204030204" pitchFamily="34" charset="0"/>
            </a:endParaRPr>
          </a:p>
          <a:p>
            <a:pPr algn="ctr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ar-SA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[5]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Finally ; At the end point,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the weak acid will  fully  dissociation (electron acceptor) , [CH3COO-] .</a:t>
            </a:r>
          </a:p>
          <a:p>
            <a:pPr algn="l" rtl="0"/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In this point pH &gt; </a:t>
            </a:r>
            <a:r>
              <a:rPr lang="en-GB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84962C8-9D36-4A6E-8730-E238A41E51DB}"/>
              </a:ext>
            </a:extLst>
          </p:cNvPr>
          <p:cNvSpPr/>
          <p:nvPr/>
        </p:nvSpPr>
        <p:spPr>
          <a:xfrm>
            <a:off x="73405" y="3172801"/>
            <a:ext cx="521867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7800" algn="l" rtl="0"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Approximately, all the solution contains CH3COO- , so we first must calculate pOH, then the pH: </a:t>
            </a:r>
          </a:p>
          <a:p>
            <a:pPr indent="0" algn="l" rtl="0">
              <a:buClr>
                <a:schemeClr val="accent1">
                  <a:lumMod val="60000"/>
                  <a:lumOff val="40000"/>
                </a:schemeClr>
              </a:buClr>
              <a:buNone/>
            </a:pP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pOH = (</a:t>
            </a:r>
            <a:r>
              <a:rPr lang="en-GB" dirty="0" err="1">
                <a:latin typeface="Calibri" panose="020F0502020204030204" pitchFamily="34" charset="0"/>
                <a:cs typeface="Aparajita" pitchFamily="34" charset="0"/>
              </a:rPr>
              <a:t>pKb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 + p[A-]) / 2</a:t>
            </a:r>
            <a:br>
              <a:rPr lang="en-GB" dirty="0">
                <a:latin typeface="Calibri" panose="020F0502020204030204" pitchFamily="34" charset="0"/>
                <a:cs typeface="Aparajita" pitchFamily="34" charset="0"/>
              </a:rPr>
            </a:br>
            <a:r>
              <a:rPr lang="en-GB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pH = </a:t>
            </a:r>
            <a:r>
              <a:rPr lang="en-GB" dirty="0" err="1">
                <a:latin typeface="Calibri" panose="020F0502020204030204" pitchFamily="34" charset="0"/>
                <a:cs typeface="Aparajita" pitchFamily="34" charset="0"/>
              </a:rPr>
              <a:t>pKw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 – pOH</a:t>
            </a:r>
            <a:br>
              <a:rPr lang="en-GB" dirty="0">
                <a:latin typeface="Calibri" panose="020F0502020204030204" pitchFamily="34" charset="0"/>
                <a:cs typeface="Aparajita" pitchFamily="34" charset="0"/>
              </a:rPr>
            </a:b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*</a:t>
            </a:r>
            <a:r>
              <a:rPr lang="en-GB" dirty="0" err="1">
                <a:latin typeface="Calibri" panose="020F0502020204030204" pitchFamily="34" charset="0"/>
                <a:cs typeface="Aparajita" pitchFamily="34" charset="0"/>
              </a:rPr>
              <a:t>pKb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 = </a:t>
            </a:r>
            <a:r>
              <a:rPr lang="en-GB" dirty="0" err="1">
                <a:latin typeface="Calibri" panose="020F0502020204030204" pitchFamily="34" charset="0"/>
                <a:cs typeface="Aparajita" pitchFamily="34" charset="0"/>
              </a:rPr>
              <a:t>pKw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 - </a:t>
            </a:r>
            <a:r>
              <a:rPr lang="en-GB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endParaRPr lang="en-GB" dirty="0">
              <a:latin typeface="Calibri" panose="020F0502020204030204" pitchFamily="34" charset="0"/>
              <a:cs typeface="Aparajita" pitchFamily="34" charset="0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C2900A1D-8D4B-4E08-BC8F-EEDE6D98A5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13" t="27600" r="38188" b="16400"/>
          <a:stretch/>
        </p:blipFill>
        <p:spPr>
          <a:xfrm>
            <a:off x="4427984" y="3590640"/>
            <a:ext cx="4533222" cy="3238015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678319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0"/>
            <a:ext cx="8784976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Now,</a:t>
            </a:r>
          </a:p>
          <a:p>
            <a:pPr algn="l" rtl="0"/>
            <a:endParaRPr lang="en-US" sz="2000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ctr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How to calculate the pH value at these different points?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[1] At starting point: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PH= (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Pka+P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[HA])/2.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[2] At any point within the curve (after , in or after middle </a:t>
            </a:r>
            <a:r>
              <a:rPr lang="ar-SA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titration):</a:t>
            </a: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                                  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PH=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Pka+log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[A-]/[HA].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[3] At end point:                  </a:t>
            </a:r>
          </a:p>
          <a:p>
            <a:pPr algn="l" rtl="0"/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                                  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POH=(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PKb+P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[A-])/2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                       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                       PH=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PKw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– POH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u="sng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-Henderson-</a:t>
            </a:r>
            <a:r>
              <a:rPr lang="en-US" sz="2000" u="sng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Hasselbalch</a:t>
            </a:r>
            <a:r>
              <a:rPr lang="en-US" sz="2000" u="sng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equation is an equation that is often used to :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1- to calculate the PH of the Buffer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2-to preparation of Buffer.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3- to calculated the PH in any point within the </a:t>
            </a:r>
            <a:r>
              <a:rPr lang="en-US" sz="2000" b="1" dirty="0">
                <a:latin typeface="Calibri" panose="020F0502020204030204" pitchFamily="34" charset="0"/>
              </a:rPr>
              <a:t>titration curve </a:t>
            </a:r>
            <a:r>
              <a:rPr lang="en-US" sz="2000" dirty="0">
                <a:latin typeface="Calibri" panose="020F0502020204030204" pitchFamily="34" charset="0"/>
              </a:rPr>
              <a:t>(Except starting and ending point)</a:t>
            </a:r>
            <a:endParaRPr lang="ar-SA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972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188640"/>
            <a:ext cx="8964488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Note:</a:t>
            </a: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If you start titration using 20 ml of the weak acid, In titration curve………..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a]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The total volume of weak acid is 20 ml , we need 20 ml of strong base to full dissociate the group of weak acid.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b]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We can reach to middle titration if we add 10 ml of strong base (half  the amount of 20 ml).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520788" y="2708920"/>
            <a:ext cx="61024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** How we can determine the 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from the curve?? </a:t>
            </a:r>
            <a:endParaRPr lang="ar-SA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7EAE3972-213E-4406-BD6F-56F208A231A0}"/>
              </a:ext>
            </a:extLst>
          </p:cNvPr>
          <p:cNvSpPr/>
          <p:nvPr/>
        </p:nvSpPr>
        <p:spPr>
          <a:xfrm>
            <a:off x="0" y="4581128"/>
            <a:ext cx="8964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Bearing in mind that : </a:t>
            </a:r>
          </a:p>
          <a:p>
            <a:pPr algn="l" rtl="0"/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1. the weak acid and the strong base (titrant) should have the same concentration.</a:t>
            </a:r>
          </a:p>
          <a:p>
            <a:pPr algn="l" rtl="0"/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2. the weak acid and strong base should have the same protonation and hydroxylation state respectively (ex: monoprotic acid and monohydroxy base).</a:t>
            </a:r>
          </a:p>
        </p:txBody>
      </p:sp>
    </p:spTree>
    <p:extLst>
      <p:ext uri="{BB962C8B-B14F-4D97-AF65-F5344CB8AC3E}">
        <p14:creationId xmlns:p14="http://schemas.microsoft.com/office/powerpoint/2010/main" val="3771491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35496" y="-27384"/>
            <a:ext cx="9001000" cy="68941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Example: determine the PH value of 500 ml of 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monoproteic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weak acid (0.1M) , </a:t>
            </a:r>
            <a:endParaRPr lang="ar-SA" sz="20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titrated with 0.1M KOH (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Pka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=5), after addition: 100 ml , 250 ml , 375 and 500 ml of KOH??</a:t>
            </a:r>
          </a:p>
          <a:p>
            <a:pPr algn="l" rtl="0"/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[1] PH after addition of 100 ml of KOH?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We will use: PH=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Pka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+ log[A-]/[HA]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we know that  HA + KOH</a:t>
            </a: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KA + H2O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-We should calculate the </a:t>
            </a:r>
            <a:r>
              <a:rPr lang="en-US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No. of moles of remaining [HA] 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  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No. of moles of KOH added 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first  to calculate the concentrations of [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A-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]/[</a:t>
            </a:r>
            <a:r>
              <a:rPr lang="en-US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], that will help us to determine pH value at this point. (we should calculate the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No.of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mole of the original acid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“before any additions of base why?)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Mole of HA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[original] 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mole of KOH 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[added]</a:t>
            </a: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= mole of HA </a:t>
            </a:r>
            <a:r>
              <a:rPr lang="en-US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remaining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-No. of KOH mole = 0.1 X 0.1 L = </a:t>
            </a:r>
            <a:r>
              <a:rPr lang="en-US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0.01 mole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-No. of HA mole originally  = 0.1 X 0.5 L =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0.05 mole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-No. of HA mole remaining =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0.05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0.01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b="1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0.04 mole  </a:t>
            </a:r>
          </a:p>
          <a:p>
            <a:pPr algn="l" rt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So,</a:t>
            </a:r>
            <a:r>
              <a:rPr 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PH = 5 + log [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0.01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]/[</a:t>
            </a:r>
            <a:r>
              <a:rPr lang="en-US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0.04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] 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PH = 4.4                                                                                 note: the pH&lt;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pKa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DC4ED85C-0936-42B3-A067-3209F0348D7B}"/>
              </a:ext>
            </a:extLst>
          </p:cNvPr>
          <p:cNvSpPr/>
          <p:nvPr/>
        </p:nvSpPr>
        <p:spPr>
          <a:xfrm>
            <a:off x="35496" y="6425952"/>
            <a:ext cx="990273" cy="43204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1401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79512" y="285728"/>
            <a:ext cx="8712968" cy="48320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[2] after addition of 250 ml of KOH??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We will use :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pH= </a:t>
            </a:r>
            <a:r>
              <a:rPr lang="en-GB" sz="2000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 + log[A-]/[HA]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Mole of HA [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originally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 </a:t>
            </a:r>
            <a:r>
              <a:rPr lang="en-US" sz="2000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–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mole of KOH [</a:t>
            </a:r>
            <a:r>
              <a:rPr lang="en-US" sz="2000" dirty="0">
                <a:solidFill>
                  <a:srgbClr val="00B0F0"/>
                </a:solidFill>
                <a:latin typeface="Calibri" panose="020F0502020204030204" pitchFamily="34" charset="0"/>
                <a:cs typeface="Aparajita" pitchFamily="34" charset="0"/>
              </a:rPr>
              <a:t>added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= mole of HA </a:t>
            </a:r>
            <a:r>
              <a:rPr lang="en-US" sz="2000" dirty="0">
                <a:solidFill>
                  <a:srgbClr val="00B050"/>
                </a:solidFill>
                <a:latin typeface="Calibri" panose="020F0502020204030204" pitchFamily="34" charset="0"/>
                <a:cs typeface="Aparajita" pitchFamily="34" charset="0"/>
              </a:rPr>
              <a:t>remaining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.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-No. of KOH mole = 0.1 X 0.25 L = </a:t>
            </a:r>
            <a:r>
              <a:rPr lang="en-US" sz="2000" b="1" u="sng" dirty="0">
                <a:solidFill>
                  <a:srgbClr val="00B0F0"/>
                </a:solidFill>
                <a:latin typeface="Calibri" panose="020F0502020204030204" pitchFamily="34" charset="0"/>
                <a:cs typeface="Aparajita" pitchFamily="34" charset="0"/>
              </a:rPr>
              <a:t>0.025 mole</a:t>
            </a:r>
          </a:p>
          <a:p>
            <a:pPr algn="l" rtl="0"/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No. of HA mole originally  = 0.1 X 0.5 L =</a:t>
            </a:r>
            <a:r>
              <a:rPr lang="en-GB" sz="2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0.05 mole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-No. of HA mole remaining =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0.05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– </a:t>
            </a:r>
            <a:r>
              <a:rPr lang="en-US" sz="2000" dirty="0">
                <a:solidFill>
                  <a:srgbClr val="00B0F0"/>
                </a:solidFill>
                <a:latin typeface="Calibri" panose="020F0502020204030204" pitchFamily="34" charset="0"/>
                <a:cs typeface="Aparajita" pitchFamily="34" charset="0"/>
              </a:rPr>
              <a:t>0.025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= </a:t>
            </a:r>
            <a:r>
              <a:rPr lang="en-US" sz="2000" b="1" u="sng" dirty="0">
                <a:solidFill>
                  <a:srgbClr val="00B050"/>
                </a:solidFill>
                <a:latin typeface="Calibri" panose="020F0502020204030204" pitchFamily="34" charset="0"/>
                <a:cs typeface="Aparajita" pitchFamily="34" charset="0"/>
              </a:rPr>
              <a:t>0.025 mole  </a:t>
            </a:r>
          </a:p>
          <a:p>
            <a:pPr algn="l" rtl="0"/>
            <a:endParaRPr lang="en-US" sz="2000" b="1" u="sng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 = 5 + log [</a:t>
            </a:r>
            <a:r>
              <a:rPr lang="en-US" sz="2000" dirty="0">
                <a:solidFill>
                  <a:srgbClr val="00B0F0"/>
                </a:solidFill>
                <a:latin typeface="Calibri" panose="020F0502020204030204" pitchFamily="34" charset="0"/>
                <a:cs typeface="Aparajita" pitchFamily="34" charset="0"/>
              </a:rPr>
              <a:t>0.025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 / [</a:t>
            </a:r>
            <a:r>
              <a:rPr lang="en-US" sz="2000" dirty="0">
                <a:solidFill>
                  <a:srgbClr val="00B050"/>
                </a:solidFill>
                <a:latin typeface="Calibri" panose="020F0502020204030204" pitchFamily="34" charset="0"/>
                <a:cs typeface="Aparajita" pitchFamily="34" charset="0"/>
              </a:rPr>
              <a:t>0.025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PH=5  =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endParaRPr lang="ar-SA" sz="2000" dirty="0">
              <a:latin typeface="Calibri" panose="020F0502020204030204" pitchFamily="34" charset="0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BB464935-82B7-4A3C-A868-BCD2E872A036}"/>
              </a:ext>
            </a:extLst>
          </p:cNvPr>
          <p:cNvSpPr/>
          <p:nvPr/>
        </p:nvSpPr>
        <p:spPr>
          <a:xfrm>
            <a:off x="1349896" y="4640831"/>
            <a:ext cx="7794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(at mid point , The component of weak acid work as a Buffer , has a buffering     capacity 5 ± 1 )</a:t>
            </a:r>
          </a:p>
        </p:txBody>
      </p:sp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9BAA5129-646F-47BB-A40F-749A15588BFB}"/>
              </a:ext>
            </a:extLst>
          </p:cNvPr>
          <p:cNvSpPr/>
          <p:nvPr/>
        </p:nvSpPr>
        <p:spPr>
          <a:xfrm>
            <a:off x="180111" y="4562661"/>
            <a:ext cx="719481" cy="43204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3967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07504" y="285728"/>
            <a:ext cx="8856984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[3] after addition of 375 ml of KOH??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We will use :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pH= </a:t>
            </a:r>
            <a:r>
              <a:rPr lang="en-GB" sz="2000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 + log[A-]/[HA]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Mole of HA [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originally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–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mole of KOH [</a:t>
            </a:r>
            <a:r>
              <a:rPr lang="en-US" sz="2000" dirty="0">
                <a:solidFill>
                  <a:srgbClr val="00B0F0"/>
                </a:solidFill>
                <a:latin typeface="Calibri" panose="020F0502020204030204" pitchFamily="34" charset="0"/>
                <a:cs typeface="Aparajita" pitchFamily="34" charset="0"/>
              </a:rPr>
              <a:t>added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= mole of HA </a:t>
            </a:r>
            <a:r>
              <a:rPr lang="en-US" sz="2000" dirty="0">
                <a:solidFill>
                  <a:srgbClr val="00B050"/>
                </a:solidFill>
                <a:latin typeface="Calibri" panose="020F0502020204030204" pitchFamily="34" charset="0"/>
                <a:cs typeface="Aparajita" pitchFamily="34" charset="0"/>
              </a:rPr>
              <a:t>remaining.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-No. of KOH mole = 0.1 X 0.375 L = </a:t>
            </a:r>
            <a:r>
              <a:rPr lang="en-US" sz="2000" b="1" u="sng" dirty="0">
                <a:solidFill>
                  <a:srgbClr val="00B0F0"/>
                </a:solidFill>
                <a:latin typeface="Calibri" panose="020F0502020204030204" pitchFamily="34" charset="0"/>
                <a:cs typeface="Aparajita" pitchFamily="34" charset="0"/>
              </a:rPr>
              <a:t>0.0375 mole</a:t>
            </a:r>
          </a:p>
          <a:p>
            <a:pPr algn="l" rtl="0"/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No. of HA mole originally  = 0.1 X 0.5 L =</a:t>
            </a:r>
            <a:r>
              <a:rPr lang="en-GB" sz="2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0.05 mole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b="1" u="sng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-No. of HA mole remaining =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0.05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– </a:t>
            </a:r>
            <a:r>
              <a:rPr lang="en-US" sz="2000" dirty="0">
                <a:solidFill>
                  <a:srgbClr val="00B0F0"/>
                </a:solidFill>
                <a:latin typeface="Calibri" panose="020F0502020204030204" pitchFamily="34" charset="0"/>
                <a:cs typeface="Aparajita" pitchFamily="34" charset="0"/>
              </a:rPr>
              <a:t>0.0375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= </a:t>
            </a:r>
            <a:r>
              <a:rPr lang="en-US" sz="2000" b="1" u="sng" dirty="0">
                <a:solidFill>
                  <a:srgbClr val="00B050"/>
                </a:solidFill>
                <a:latin typeface="Calibri" panose="020F0502020204030204" pitchFamily="34" charset="0"/>
                <a:cs typeface="Aparajita" pitchFamily="34" charset="0"/>
              </a:rPr>
              <a:t>0.0125 mole  </a:t>
            </a:r>
          </a:p>
          <a:p>
            <a:pPr algn="l" rtl="0"/>
            <a:endParaRPr lang="en-US" sz="2000" b="1" u="sng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 = 5 + log </a:t>
            </a:r>
            <a:r>
              <a:rPr lang="en-US" sz="2000" dirty="0">
                <a:solidFill>
                  <a:srgbClr val="00B0F0"/>
                </a:solidFill>
                <a:latin typeface="Calibri" panose="020F0502020204030204" pitchFamily="34" charset="0"/>
                <a:cs typeface="Aparajita" pitchFamily="34" charset="0"/>
              </a:rPr>
              <a:t>0.0375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/</a:t>
            </a:r>
            <a:r>
              <a:rPr lang="en-US" sz="2000" dirty="0">
                <a:solidFill>
                  <a:srgbClr val="00B050"/>
                </a:solidFill>
                <a:latin typeface="Calibri" panose="020F0502020204030204" pitchFamily="34" charset="0"/>
                <a:cs typeface="Aparajita" pitchFamily="34" charset="0"/>
              </a:rPr>
              <a:t>0.0125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PH= 5.48                                                                                 note: the pH&gt;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“slightly” </a:t>
            </a:r>
          </a:p>
          <a:p>
            <a:pPr algn="l" rtl="0"/>
            <a:endParaRPr lang="ar-SA" sz="2000" dirty="0">
              <a:latin typeface="Calibri" panose="020F0502020204030204" pitchFamily="34" charset="0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06676B6C-9088-47D8-804F-CDCF9F568BC1}"/>
              </a:ext>
            </a:extLst>
          </p:cNvPr>
          <p:cNvSpPr/>
          <p:nvPr/>
        </p:nvSpPr>
        <p:spPr>
          <a:xfrm>
            <a:off x="180111" y="4562661"/>
            <a:ext cx="1079521" cy="43204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3413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79512" y="285728"/>
            <a:ext cx="8784976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[4] after addition of 500 ml of KOH??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Note: 500 ml the same volume of weak acid that mean the all weak acid  are as [CH3COO])</a:t>
            </a:r>
            <a:r>
              <a:rPr lang="en-US" b="1" i="1" dirty="0">
                <a:latin typeface="Calibri" panose="020F0502020204030204" pitchFamily="34" charset="0"/>
                <a:cs typeface="Aparajita" pitchFamily="34" charset="0"/>
              </a:rPr>
              <a:t>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We will use,</a:t>
            </a:r>
            <a:r>
              <a:rPr lang="ar-SA" dirty="0"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POH = (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PKb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+ P[A-])/2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                                       </a:t>
            </a:r>
            <a:r>
              <a:rPr lang="en-US" b="1" dirty="0">
                <a:highlight>
                  <a:srgbClr val="FFFF00"/>
                </a:highlight>
                <a:latin typeface="Calibri" panose="020F0502020204030204" pitchFamily="34" charset="0"/>
                <a:cs typeface="Aparajita" pitchFamily="34" charset="0"/>
              </a:rPr>
              <a:t>first,  </a:t>
            </a:r>
            <a:r>
              <a:rPr lang="en-US" b="1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PKb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= </a:t>
            </a:r>
            <a:r>
              <a:rPr lang="en-US" b="1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PKw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- </a:t>
            </a:r>
            <a:r>
              <a:rPr lang="en-US" b="1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Pka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  <a:highlight>
                  <a:srgbClr val="FFFF00"/>
                </a:highlight>
                <a:latin typeface="Calibri" panose="020F0502020204030204" pitchFamily="34" charset="0"/>
                <a:cs typeface="Aparajita" pitchFamily="34" charset="0"/>
              </a:rPr>
              <a:t>second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,                                                                                                </a:t>
            </a:r>
            <a:r>
              <a:rPr lang="en-US" b="1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PKb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= 14 – 5 = 9</a:t>
            </a:r>
            <a:endParaRPr lang="en-US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P[A-]= - log [A-]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[A-]=??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No of a mole KOH= 0.1 X 0.5 = 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cs typeface="Aparajita" pitchFamily="34" charset="0"/>
              </a:rPr>
              <a:t>0.05 mole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(total volume = 500+500=1000= 1L)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Molarity of [A-] = 0.05 mole/1 L =0.05 M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So, P[A-]= - log 0.05 = 1.3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Compensation in the equation , POH = (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PKb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+ P[A-])/2 :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-POH=(9+1.3)/2   = 5.15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-PH=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PKw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-POH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PH = 14 – 5.15  = 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8.85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</a:t>
            </a:r>
            <a:endParaRPr lang="ar-SA" dirty="0">
              <a:latin typeface="Calibri" panose="020F0502020204030204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3203848" y="5271708"/>
            <a:ext cx="18310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note: the pH&gt;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endParaRPr lang="ar-SA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4FE691B2-7D84-493E-913D-72993E22B49C}"/>
              </a:ext>
            </a:extLst>
          </p:cNvPr>
          <p:cNvSpPr/>
          <p:nvPr/>
        </p:nvSpPr>
        <p:spPr>
          <a:xfrm>
            <a:off x="179512" y="5967981"/>
            <a:ext cx="2520280" cy="504056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562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620688"/>
            <a:ext cx="6918389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Objective: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63442" y="1351426"/>
            <a:ext cx="88010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l" rtl="0"/>
            <a:r>
              <a:rPr lang="en-US" sz="2000" dirty="0">
                <a:latin typeface="Calibri" panose="020F0502020204030204" pitchFamily="34" charset="0"/>
              </a:rPr>
              <a:t>-To study titration curves.</a:t>
            </a:r>
          </a:p>
          <a:p>
            <a:pPr lvl="1" algn="l" rtl="0"/>
            <a:r>
              <a:rPr lang="en-US" sz="2000" dirty="0">
                <a:latin typeface="Calibri" panose="020F0502020204030204" pitchFamily="34" charset="0"/>
              </a:rPr>
              <a:t>-Determine the </a:t>
            </a:r>
            <a:r>
              <a:rPr lang="en-US" sz="2000" dirty="0" err="1">
                <a:latin typeface="Calibri" panose="020F0502020204030204" pitchFamily="34" charset="0"/>
              </a:rPr>
              <a:t>pKa</a:t>
            </a:r>
            <a:r>
              <a:rPr lang="en-US" sz="2000" dirty="0">
                <a:latin typeface="Calibri" panose="020F0502020204030204" pitchFamily="34" charset="0"/>
              </a:rPr>
              <a:t> value of a weak acid.</a:t>
            </a:r>
          </a:p>
          <a:p>
            <a:pPr lvl="1" algn="l" rtl="0"/>
            <a:r>
              <a:rPr lang="en-US" sz="2000" dirty="0">
                <a:latin typeface="Calibri" panose="020F0502020204030204" pitchFamily="34" charset="0"/>
              </a:rPr>
              <a:t>-Reinforce the understanding of buffers. </a:t>
            </a:r>
          </a:p>
        </p:txBody>
      </p:sp>
    </p:spTree>
    <p:extLst>
      <p:ext uri="{BB962C8B-B14F-4D97-AF65-F5344CB8AC3E}">
        <p14:creationId xmlns:p14="http://schemas.microsoft.com/office/powerpoint/2010/main" val="412341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793CB725-238E-4B20-8D51-5E1B673DA829}"/>
              </a:ext>
            </a:extLst>
          </p:cNvPr>
          <p:cNvSpPr/>
          <p:nvPr/>
        </p:nvSpPr>
        <p:spPr>
          <a:xfrm>
            <a:off x="179512" y="87391"/>
            <a:ext cx="2439642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l" rtl="0"/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/>
                </a:solidFill>
                <a:effectLst/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Weak Acid :</a:t>
            </a: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9BECFC85-D77E-4F64-8767-7FDB13A9ABE0}"/>
              </a:ext>
            </a:extLst>
          </p:cNvPr>
          <p:cNvSpPr/>
          <p:nvPr/>
        </p:nvSpPr>
        <p:spPr>
          <a:xfrm>
            <a:off x="118392" y="1268760"/>
            <a:ext cx="884609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sz="2000" dirty="0">
                <a:latin typeface="Calibri" panose="020F0502020204030204" pitchFamily="34" charset="0"/>
              </a:rPr>
              <a:t>Weak acids or bases </a:t>
            </a:r>
            <a:r>
              <a:rPr lang="en-GB" sz="2000" dirty="0">
                <a:solidFill>
                  <a:schemeClr val="tx2"/>
                </a:solidFill>
                <a:latin typeface="Calibri" panose="020F0502020204030204" pitchFamily="34" charset="0"/>
              </a:rPr>
              <a:t>do not dissociate completely</a:t>
            </a:r>
            <a:r>
              <a:rPr lang="en-GB" sz="2000" dirty="0">
                <a:latin typeface="Calibri" panose="020F0502020204030204" pitchFamily="34" charset="0"/>
              </a:rPr>
              <a:t>, therefore an equilibrium expression with Ka must be used. </a:t>
            </a: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algn="l" rtl="0"/>
            <a:r>
              <a:rPr lang="en-GB" sz="2000" dirty="0">
                <a:latin typeface="Calibri" panose="020F0502020204030204" pitchFamily="34" charset="0"/>
              </a:rPr>
              <a:t>The Ka is a quantitative measure of the strength of an acid in solution. </a:t>
            </a:r>
          </a:p>
          <a:p>
            <a:pPr algn="l" rtl="0"/>
            <a:r>
              <a:rPr lang="en-GB" sz="2000" dirty="0">
                <a:latin typeface="Calibri" panose="020F0502020204030204" pitchFamily="34" charset="0"/>
                <a:sym typeface="Wingdings" panose="05000000000000000000" pitchFamily="2" charset="2"/>
              </a:rPr>
              <a:t> since it’s value is always very low,  Ka is usually expressed as </a:t>
            </a:r>
            <a:r>
              <a:rPr lang="en-GB" sz="2000" dirty="0" err="1">
                <a:latin typeface="Calibri" panose="020F0502020204030204" pitchFamily="34" charset="0"/>
                <a:sym typeface="Wingdings" panose="05000000000000000000" pitchFamily="2" charset="2"/>
              </a:rPr>
              <a:t>pKa</a:t>
            </a:r>
            <a:r>
              <a:rPr lang="en-GB" sz="2000" dirty="0">
                <a:latin typeface="Calibri" panose="020F0502020204030204" pitchFamily="34" charset="0"/>
                <a:sym typeface="Wingdings" panose="05000000000000000000" pitchFamily="2" charset="2"/>
              </a:rPr>
              <a:t> , where:</a:t>
            </a:r>
          </a:p>
          <a:p>
            <a:pPr algn="l" rtl="0"/>
            <a:r>
              <a:rPr lang="en-GB" sz="2000" dirty="0">
                <a:solidFill>
                  <a:schemeClr val="tx2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                                                 </a:t>
            </a:r>
            <a:r>
              <a:rPr lang="en-GB" sz="2000" dirty="0" err="1">
                <a:solidFill>
                  <a:schemeClr val="tx2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pKa</a:t>
            </a:r>
            <a:r>
              <a:rPr lang="en-GB" sz="2000" dirty="0">
                <a:solidFill>
                  <a:schemeClr val="tx2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= - log Ka </a:t>
            </a:r>
            <a:br>
              <a:rPr lang="en-GB" sz="2000" dirty="0">
                <a:latin typeface="Calibri" panose="020F0502020204030204" pitchFamily="34" charset="0"/>
              </a:rPr>
            </a:br>
            <a:endParaRPr lang="en-GB" sz="2000" dirty="0">
              <a:latin typeface="Calibri" panose="020F0502020204030204" pitchFamily="34" charset="0"/>
            </a:endParaRPr>
          </a:p>
          <a:p>
            <a:pPr algn="l" rtl="0"/>
            <a:r>
              <a:rPr lang="en-GB" sz="2000" dirty="0">
                <a:latin typeface="Calibri" panose="020F0502020204030204" pitchFamily="34" charset="0"/>
              </a:rPr>
              <a:t>As </a:t>
            </a:r>
            <a:r>
              <a:rPr lang="en-GB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an acid/base get </a:t>
            </a:r>
            <a:r>
              <a:rPr lang="en-GB" sz="2000" b="1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weaker</a:t>
            </a:r>
            <a:r>
              <a:rPr lang="en-GB" sz="2000" u="sng" dirty="0">
                <a:latin typeface="Calibri" panose="020F0502020204030204" pitchFamily="34" charset="0"/>
              </a:rPr>
              <a:t>,</a:t>
            </a:r>
            <a:r>
              <a:rPr lang="en-GB" sz="2000" dirty="0">
                <a:latin typeface="Calibri" panose="020F0502020204030204" pitchFamily="34" charset="0"/>
              </a:rPr>
              <a:t> its Ka/</a:t>
            </a:r>
            <a:r>
              <a:rPr lang="en-GB" sz="2000" dirty="0" err="1">
                <a:latin typeface="Calibri" panose="020F0502020204030204" pitchFamily="34" charset="0"/>
              </a:rPr>
              <a:t>Kb</a:t>
            </a:r>
            <a:r>
              <a:rPr lang="en-GB" sz="2000" dirty="0">
                <a:latin typeface="Calibri" panose="020F0502020204030204" pitchFamily="34" charset="0"/>
              </a:rPr>
              <a:t> gets </a:t>
            </a:r>
            <a:r>
              <a:rPr lang="en-GB" sz="2000" u="sng" dirty="0">
                <a:latin typeface="Calibri" panose="020F0502020204030204" pitchFamily="34" charset="0"/>
              </a:rPr>
              <a:t>smaller</a:t>
            </a:r>
            <a:r>
              <a:rPr lang="en-GB" sz="2000" dirty="0">
                <a:latin typeface="Calibri" panose="020F0502020204030204" pitchFamily="34" charset="0"/>
              </a:rPr>
              <a:t> and </a:t>
            </a:r>
            <a:r>
              <a:rPr lang="en-GB" sz="2000" dirty="0" err="1">
                <a:latin typeface="Calibri" panose="020F0502020204030204" pitchFamily="34" charset="0"/>
              </a:rPr>
              <a:t>pKa</a:t>
            </a:r>
            <a:r>
              <a:rPr lang="en-GB" sz="2000" dirty="0">
                <a:latin typeface="Calibri" panose="020F0502020204030204" pitchFamily="34" charset="0"/>
              </a:rPr>
              <a:t>/</a:t>
            </a:r>
            <a:r>
              <a:rPr lang="en-GB" sz="2000" dirty="0" err="1">
                <a:latin typeface="Calibri" panose="020F0502020204030204" pitchFamily="34" charset="0"/>
              </a:rPr>
              <a:t>pKb</a:t>
            </a:r>
            <a:r>
              <a:rPr lang="en-GB" sz="2000" dirty="0">
                <a:latin typeface="Calibri" panose="020F0502020204030204" pitchFamily="34" charset="0"/>
              </a:rPr>
              <a:t> gets</a:t>
            </a:r>
            <a:r>
              <a:rPr lang="en-GB" sz="2000" u="sng" dirty="0">
                <a:latin typeface="Calibri" panose="020F0502020204030204" pitchFamily="34" charset="0"/>
              </a:rPr>
              <a:t> larger.</a:t>
            </a: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algn="l" rtl="0"/>
            <a:r>
              <a:rPr lang="en-GB" sz="2000" dirty="0">
                <a:latin typeface="Calibri" panose="020F0502020204030204" pitchFamily="34" charset="0"/>
              </a:rPr>
              <a:t> For example: </a:t>
            </a:r>
          </a:p>
          <a:p>
            <a:pPr marL="342900" indent="-342900" algn="l" rtl="0">
              <a:buFontTx/>
              <a:buChar char="-"/>
            </a:pPr>
            <a:r>
              <a:rPr lang="en-GB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HCl </a:t>
            </a:r>
            <a:r>
              <a:rPr lang="en-GB" sz="2000" dirty="0">
                <a:latin typeface="Calibri" panose="020F0502020204030204" pitchFamily="34" charset="0"/>
              </a:rPr>
              <a:t>is a strong acid , it has (</a:t>
            </a:r>
            <a:r>
              <a:rPr lang="en-GB" dirty="0"/>
              <a:t>1×10</a:t>
            </a:r>
            <a:r>
              <a:rPr lang="en-GB" baseline="30000" dirty="0"/>
              <a:t>7</a:t>
            </a:r>
            <a:r>
              <a:rPr lang="en-US" baseline="30000" dirty="0"/>
              <a:t> </a:t>
            </a:r>
            <a:r>
              <a:rPr lang="en-GB" sz="2000" dirty="0">
                <a:latin typeface="Calibri" panose="020F0502020204030204" pitchFamily="34" charset="0"/>
              </a:rPr>
              <a:t>Ka value)  and ( -7 </a:t>
            </a:r>
            <a:r>
              <a:rPr lang="en-GB" sz="2000" dirty="0" err="1">
                <a:latin typeface="Calibri" panose="020F0502020204030204" pitchFamily="34" charset="0"/>
              </a:rPr>
              <a:t>pKa</a:t>
            </a:r>
            <a:r>
              <a:rPr lang="en-GB" sz="2000" dirty="0">
                <a:latin typeface="Calibri" panose="020F0502020204030204" pitchFamily="34" charset="0"/>
              </a:rPr>
              <a:t> value).</a:t>
            </a: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algn="l" rtl="0"/>
            <a:r>
              <a:rPr lang="en-GB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- CH3COOH </a:t>
            </a:r>
            <a:r>
              <a:rPr lang="en-GB" sz="2000" dirty="0">
                <a:latin typeface="Calibri" panose="020F0502020204030204" pitchFamily="34" charset="0"/>
              </a:rPr>
              <a:t>is a weak acid , it has (</a:t>
            </a:r>
            <a:r>
              <a:rPr lang="en-GB" dirty="0"/>
              <a:t>1.76 x 10</a:t>
            </a:r>
            <a:r>
              <a:rPr lang="en-GB" baseline="30000" dirty="0"/>
              <a:t>-5</a:t>
            </a:r>
            <a:r>
              <a:rPr lang="en-US" baseline="30000" dirty="0"/>
              <a:t> </a:t>
            </a:r>
            <a:r>
              <a:rPr lang="en-GB" sz="2000" dirty="0">
                <a:latin typeface="Calibri" panose="020F0502020204030204" pitchFamily="34" charset="0"/>
              </a:rPr>
              <a:t>Ka value) and (4.75  </a:t>
            </a:r>
            <a:r>
              <a:rPr lang="en-GB" sz="2000" dirty="0" err="1">
                <a:latin typeface="Calibri" panose="020F0502020204030204" pitchFamily="34" charset="0"/>
              </a:rPr>
              <a:t>pKa</a:t>
            </a:r>
            <a:r>
              <a:rPr lang="en-GB" sz="2000" dirty="0">
                <a:latin typeface="Calibri" panose="020F0502020204030204" pitchFamily="34" charset="0"/>
              </a:rPr>
              <a:t> value).</a:t>
            </a: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algn="l" rtl="0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313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A06BF885-17AD-44F6-9186-DFDB143A701A}"/>
              </a:ext>
            </a:extLst>
          </p:cNvPr>
          <p:cNvSpPr/>
          <p:nvPr/>
        </p:nvSpPr>
        <p:spPr>
          <a:xfrm>
            <a:off x="27226" y="116632"/>
            <a:ext cx="35119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/>
                </a:solidFill>
                <a:effectLst/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Weak Acid cont. :</a:t>
            </a: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C827E56A-9DDA-47ED-8220-753F7083CB01}"/>
              </a:ext>
            </a:extLst>
          </p:cNvPr>
          <p:cNvSpPr/>
          <p:nvPr/>
        </p:nvSpPr>
        <p:spPr>
          <a:xfrm>
            <a:off x="38114" y="908720"/>
            <a:ext cx="910588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 of weak acid: </a:t>
            </a:r>
          </a:p>
          <a:p>
            <a:pPr algn="l" rtl="0"/>
            <a:endParaRPr lang="en-GB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Monoprotic  (can donate one ’hydrogen ion’).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e.g.: CH</a:t>
            </a:r>
            <a:r>
              <a:rPr lang="en-GB" baseline="-25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3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COO</a:t>
            </a:r>
            <a:r>
              <a:rPr lang="en-GB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</a:t>
            </a:r>
            <a:endParaRPr lang="en-GB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Diprotic (can donate two ’hydrogen ion’).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e.g.: </a:t>
            </a:r>
            <a:r>
              <a:rPr lang="en-GB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</a:t>
            </a:r>
            <a:r>
              <a:rPr lang="en-GB" u="sng" baseline="-25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SO</a:t>
            </a:r>
            <a:r>
              <a:rPr lang="en-GB" baseline="-25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4</a:t>
            </a:r>
            <a:endParaRPr lang="en-GB" baseline="-25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 rtl="0">
              <a:buFontTx/>
              <a:buChar char="-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Triprotic (can donate three ’hydrogen ion’).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e.g.: </a:t>
            </a:r>
            <a:r>
              <a:rPr lang="en-GB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</a:t>
            </a:r>
            <a:r>
              <a:rPr lang="en-GB" u="sng" baseline="-25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3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PO</a:t>
            </a:r>
            <a:r>
              <a:rPr lang="en-GB" baseline="-25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4</a:t>
            </a:r>
            <a:endParaRPr lang="en-GB" baseline="-25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en-GB" sz="1600" b="1" dirty="0">
                <a:solidFill>
                  <a:srgbClr val="CB89C5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each group has own Ka value.</a:t>
            </a:r>
          </a:p>
          <a:p>
            <a:pPr algn="l" rtl="0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Which dissociation group will dissociate first?</a:t>
            </a:r>
          </a:p>
          <a:p>
            <a:pPr algn="l" rtl="0"/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group that has </a:t>
            </a:r>
            <a:r>
              <a:rPr lang="en-GB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higher Ka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value or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i.e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that has </a:t>
            </a:r>
            <a:r>
              <a:rPr lang="en-GB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lower </a:t>
            </a:r>
            <a:r>
              <a:rPr lang="en-GB" u="sng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pKa</a:t>
            </a:r>
            <a:r>
              <a:rPr lang="en-GB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pPr algn="l" rtl="0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pKa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values of weak acids can be determined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mathematically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or practically by the use of </a:t>
            </a:r>
            <a:r>
              <a:rPr lang="en-GB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titration curves. </a:t>
            </a:r>
          </a:p>
          <a:p>
            <a:pPr algn="l" rtl="0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**Review the calculation of  pH of weak acid/base</a:t>
            </a:r>
          </a:p>
        </p:txBody>
      </p:sp>
    </p:spTree>
    <p:extLst>
      <p:ext uri="{BB962C8B-B14F-4D97-AF65-F5344CB8AC3E}">
        <p14:creationId xmlns:p14="http://schemas.microsoft.com/office/powerpoint/2010/main" val="56794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188640"/>
            <a:ext cx="89644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b="1" dirty="0">
                <a:solidFill>
                  <a:schemeClr val="tx2"/>
                </a:solidFill>
                <a:latin typeface="Calibri" panose="020F0502020204030204" pitchFamily="34" charset="0"/>
              </a:rPr>
              <a:t>Titration Curves:</a:t>
            </a:r>
          </a:p>
          <a:p>
            <a:pPr algn="l" rtl="0"/>
            <a:endParaRPr lang="en-US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</a:rPr>
              <a:t>Titration Curves are produced by monitoring the pH of a given volume of a sample solution after successive addition of acid or alkali. </a:t>
            </a: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</a:rPr>
              <a:t>The curves are usually plots of pH against the volume of titrant added </a:t>
            </a:r>
            <a:r>
              <a:rPr lang="en-GB" sz="2000" dirty="0">
                <a:latin typeface="Calibri" panose="020F0502020204030204" pitchFamily="34" charset="0"/>
              </a:rPr>
              <a:t>(acid or base).</a:t>
            </a: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</a:rPr>
              <a:t>There are many uses of titration, one of them is to indicate the </a:t>
            </a:r>
            <a:r>
              <a:rPr lang="en-GB" sz="2000" dirty="0" err="1">
                <a:latin typeface="Calibri" panose="020F0502020204030204" pitchFamily="34" charset="0"/>
              </a:rPr>
              <a:t>pKa</a:t>
            </a:r>
            <a:r>
              <a:rPr lang="en-GB" sz="2000" dirty="0">
                <a:latin typeface="Calibri" panose="020F0502020204030204" pitchFamily="34" charset="0"/>
              </a:rPr>
              <a:t> value of the weak acid by using the titration curve.</a:t>
            </a: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</a:rPr>
              <a:t>Each dissociation group represent </a:t>
            </a:r>
            <a:r>
              <a:rPr lang="en-GB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one stage </a:t>
            </a:r>
            <a:r>
              <a:rPr lang="en-GB" sz="2000" dirty="0">
                <a:latin typeface="Calibri" panose="020F0502020204030204" pitchFamily="34" charset="0"/>
              </a:rPr>
              <a:t>in the titration curve.</a:t>
            </a: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algn="l" rtl="0"/>
            <a:endParaRPr lang="en-GB" sz="2000" dirty="0">
              <a:latin typeface="Calibri" panose="020F0502020204030204" pitchFamily="34" charset="0"/>
            </a:endParaRPr>
          </a:p>
          <a:p>
            <a:pPr algn="l" rtl="0"/>
            <a:r>
              <a:rPr lang="en-GB" sz="2000" dirty="0">
                <a:latin typeface="Calibri" panose="020F0502020204030204" pitchFamily="34" charset="0"/>
              </a:rPr>
              <a:t> </a:t>
            </a:r>
            <a:endParaRPr lang="ar-SA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29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1D50FEAA-4B79-4227-9FB4-C6B6288E4558}"/>
              </a:ext>
            </a:extLst>
          </p:cNvPr>
          <p:cNvSpPr/>
          <p:nvPr/>
        </p:nvSpPr>
        <p:spPr>
          <a:xfrm flipH="1">
            <a:off x="-412530" y="3861048"/>
            <a:ext cx="15056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one stage 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4" descr="http://biology-forums.com/gallery/medium_18099_20_09_14_9_36_05.jpeg">
            <a:extLst>
              <a:ext uri="{FF2B5EF4-FFF2-40B4-BE49-F238E27FC236}">
                <a16:creationId xmlns:a16="http://schemas.microsoft.com/office/drawing/2014/main" id="{A8FC72D8-79CD-4752-AC5B-D4CF95C792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7" b="15142"/>
          <a:stretch/>
        </p:blipFill>
        <p:spPr bwMode="auto">
          <a:xfrm>
            <a:off x="1671662" y="836712"/>
            <a:ext cx="5940874" cy="500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Brace 13">
            <a:extLst>
              <a:ext uri="{FF2B5EF4-FFF2-40B4-BE49-F238E27FC236}">
                <a16:creationId xmlns:a16="http://schemas.microsoft.com/office/drawing/2014/main" id="{B6CFF0A3-6CD6-4172-88BF-696ACBC69674}"/>
              </a:ext>
            </a:extLst>
          </p:cNvPr>
          <p:cNvSpPr/>
          <p:nvPr/>
        </p:nvSpPr>
        <p:spPr>
          <a:xfrm flipH="1">
            <a:off x="494519" y="3412480"/>
            <a:ext cx="1197162" cy="1797747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46C8AB4-41F8-4F02-A3CD-AD6E3CC7515F}"/>
              </a:ext>
            </a:extLst>
          </p:cNvPr>
          <p:cNvSpPr txBox="1"/>
          <p:nvPr/>
        </p:nvSpPr>
        <p:spPr>
          <a:xfrm>
            <a:off x="916409" y="1846218"/>
            <a:ext cx="59503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/>
              <a:t>pH</a:t>
            </a:r>
            <a:endParaRPr lang="ar-SA" sz="2400" b="1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7E9E6DC5-3A5A-4C01-B4EC-1E2DFE9728F9}"/>
              </a:ext>
            </a:extLst>
          </p:cNvPr>
          <p:cNvSpPr/>
          <p:nvPr/>
        </p:nvSpPr>
        <p:spPr>
          <a:xfrm>
            <a:off x="3491880" y="116632"/>
            <a:ext cx="23004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Titration Curves:</a:t>
            </a:r>
          </a:p>
        </p:txBody>
      </p:sp>
    </p:spTree>
    <p:extLst>
      <p:ext uri="{BB962C8B-B14F-4D97-AF65-F5344CB8AC3E}">
        <p14:creationId xmlns:p14="http://schemas.microsoft.com/office/powerpoint/2010/main" val="2825609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itration curve of a weak acid and strong base">
            <a:extLst>
              <a:ext uri="{FF2B5EF4-FFF2-40B4-BE49-F238E27FC236}">
                <a16:creationId xmlns:a16="http://schemas.microsoft.com/office/drawing/2014/main" id="{F1BA1565-BDB1-4431-A048-C87200F7C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736" y="1506126"/>
            <a:ext cx="4102489" cy="3384375"/>
          </a:xfrm>
          <a:prstGeom prst="rect">
            <a:avLst/>
          </a:prstGeom>
          <a:ln>
            <a:solidFill>
              <a:schemeClr val="tx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Titration curve of weak base and strong acid">
            <a:extLst>
              <a:ext uri="{FF2B5EF4-FFF2-40B4-BE49-F238E27FC236}">
                <a16:creationId xmlns:a16="http://schemas.microsoft.com/office/drawing/2014/main" id="{F2697CF9-B476-46C5-8830-E2AC58A93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15" y="1484785"/>
            <a:ext cx="4117656" cy="3384375"/>
          </a:xfrm>
          <a:prstGeom prst="rect">
            <a:avLst/>
          </a:prstGeom>
          <a:ln>
            <a:solidFill>
              <a:schemeClr val="tx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01C367F6-369C-4ADB-AD3E-29DBC063C63A}"/>
              </a:ext>
            </a:extLst>
          </p:cNvPr>
          <p:cNvSpPr/>
          <p:nvPr/>
        </p:nvSpPr>
        <p:spPr>
          <a:xfrm>
            <a:off x="6542301" y="1567913"/>
            <a:ext cx="906483" cy="285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1BCCD35-9BE1-4C02-A158-E41859F4BE6A}"/>
              </a:ext>
            </a:extLst>
          </p:cNvPr>
          <p:cNvSpPr/>
          <p:nvPr/>
        </p:nvSpPr>
        <p:spPr>
          <a:xfrm>
            <a:off x="2979812" y="2976882"/>
            <a:ext cx="926170" cy="3294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0E836373-0ACA-4DBA-AD6B-F8F07D4790E6}"/>
              </a:ext>
            </a:extLst>
          </p:cNvPr>
          <p:cNvSpPr/>
          <p:nvPr/>
        </p:nvSpPr>
        <p:spPr>
          <a:xfrm>
            <a:off x="3421781" y="298412"/>
            <a:ext cx="23004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Titration Curves:</a:t>
            </a:r>
          </a:p>
        </p:txBody>
      </p:sp>
    </p:spTree>
    <p:extLst>
      <p:ext uri="{BB962C8B-B14F-4D97-AF65-F5344CB8AC3E}">
        <p14:creationId xmlns:p14="http://schemas.microsoft.com/office/powerpoint/2010/main" val="3867292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PHGRAPH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5" y="802860"/>
            <a:ext cx="8935205" cy="5722484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sp>
        <p:nvSpPr>
          <p:cNvPr id="3" name="مربع نص 2"/>
          <p:cNvSpPr txBox="1"/>
          <p:nvPr/>
        </p:nvSpPr>
        <p:spPr>
          <a:xfrm>
            <a:off x="1953234" y="4613066"/>
            <a:ext cx="314510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1</a:t>
            </a:r>
            <a:endParaRPr lang="ar-SA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311260" y="4413011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endParaRPr lang="ar-SA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3033354" y="3964994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3</a:t>
            </a:r>
            <a:endParaRPr lang="ar-SA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4716016" y="279689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5</a:t>
            </a:r>
            <a:endParaRPr lang="ar-SA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202477" y="4119281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endParaRPr lang="ar-SA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26">
            <a:extLst>
              <a:ext uri="{FF2B5EF4-FFF2-40B4-BE49-F238E27FC236}">
                <a16:creationId xmlns:a16="http://schemas.microsoft.com/office/drawing/2014/main" id="{5E21403A-3037-4059-A37B-DC78CD97C752}"/>
              </a:ext>
            </a:extLst>
          </p:cNvPr>
          <p:cNvSpPr txBox="1"/>
          <p:nvPr/>
        </p:nvSpPr>
        <p:spPr>
          <a:xfrm>
            <a:off x="1953234" y="2546899"/>
            <a:ext cx="185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Middle point</a:t>
            </a:r>
          </a:p>
        </p:txBody>
      </p:sp>
      <p:sp>
        <p:nvSpPr>
          <p:cNvPr id="10" name="سهم: لأسفل 9">
            <a:extLst>
              <a:ext uri="{FF2B5EF4-FFF2-40B4-BE49-F238E27FC236}">
                <a16:creationId xmlns:a16="http://schemas.microsoft.com/office/drawing/2014/main" id="{B9793C9F-C96C-45B2-889D-3DCD1A5B9854}"/>
              </a:ext>
            </a:extLst>
          </p:cNvPr>
          <p:cNvSpPr/>
          <p:nvPr/>
        </p:nvSpPr>
        <p:spPr>
          <a:xfrm>
            <a:off x="3001298" y="2950496"/>
            <a:ext cx="378622" cy="994172"/>
          </a:xfrm>
          <a:prstGeom prst="downArrow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2176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1" y="260648"/>
            <a:ext cx="8794557" cy="717119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[1]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Before any addition of strong base the (starting point), 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ALL weak acid is in the form of  full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protenation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[CH3COOH] ; all weak acid as electron donor.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In this point PH of weak acid &lt;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.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marL="273050" algn="ctr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We can calculate the pH from:</a:t>
            </a:r>
          </a:p>
          <a:p>
            <a:pPr marL="273050" indent="0" algn="ctr">
              <a:buClr>
                <a:schemeClr val="accent1">
                  <a:lumMod val="60000"/>
                  <a:lumOff val="40000"/>
                </a:schemeClr>
              </a:buClr>
              <a:buNone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pH = (</a:t>
            </a:r>
            <a:r>
              <a:rPr lang="en-GB" sz="2000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 + p[HA]) / 2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58EE1095-0667-4A25-9D86-A708C2D8D0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13" t="27600" r="38188" b="16400"/>
          <a:stretch/>
        </p:blipFill>
        <p:spPr>
          <a:xfrm>
            <a:off x="2768518" y="2405308"/>
            <a:ext cx="6192688" cy="4423348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666233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14222</TotalTime>
  <Words>1616</Words>
  <Application>Microsoft Office PowerPoint</Application>
  <PresentationFormat>عرض على الشاشة (4:3)</PresentationFormat>
  <Paragraphs>220</Paragraphs>
  <Slides>18</Slides>
  <Notes>5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7" baseType="lpstr">
      <vt:lpstr>Aparajita</vt:lpstr>
      <vt:lpstr>Arial</vt:lpstr>
      <vt:lpstr>Arial Black</vt:lpstr>
      <vt:lpstr>Calibri</vt:lpstr>
      <vt:lpstr>Ebrima</vt:lpstr>
      <vt:lpstr>Tahoma</vt:lpstr>
      <vt:lpstr>Times New Roman</vt:lpstr>
      <vt:lpstr>Wingdings</vt:lpstr>
      <vt:lpstr>أساسية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لينة</dc:creator>
  <cp:lastModifiedBy>ls s</cp:lastModifiedBy>
  <cp:revision>136</cp:revision>
  <dcterms:created xsi:type="dcterms:W3CDTF">2015-01-31T18:51:18Z</dcterms:created>
  <dcterms:modified xsi:type="dcterms:W3CDTF">2019-02-19T17:26:59Z</dcterms:modified>
</cp:coreProperties>
</file>