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2"/>
  </p:notes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 id="277" r:id="rId15"/>
    <p:sldId id="269" r:id="rId16"/>
    <p:sldId id="270" r:id="rId17"/>
    <p:sldId id="271" r:id="rId18"/>
    <p:sldId id="272" r:id="rId19"/>
    <p:sldId id="273" r:id="rId20"/>
    <p:sldId id="276" r:id="rId21"/>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0" d="100"/>
          <a:sy n="60" d="100"/>
        </p:scale>
        <p:origin x="1460"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5A2189CE-7505-4984-8E05-1B312F7B4632}" type="datetimeFigureOut">
              <a:rPr lang="ar-SA"/>
              <a:pPr>
                <a:defRPr/>
              </a:pPr>
              <a:t>05/07/1445</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SA" noProof="0"/>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noProof="0"/>
              <a:t>انقر لتحرير أنماط النص الرئيسي</a:t>
            </a:r>
          </a:p>
          <a:p>
            <a:pPr lvl="1"/>
            <a:r>
              <a:rPr lang="ar-SA" noProof="0"/>
              <a:t>المستوى الثاني</a:t>
            </a:r>
          </a:p>
          <a:p>
            <a:pPr lvl="2"/>
            <a:r>
              <a:rPr lang="ar-SA" noProof="0"/>
              <a:t>المستوى الثالث</a:t>
            </a:r>
          </a:p>
          <a:p>
            <a:pPr lvl="3"/>
            <a:r>
              <a:rPr lang="ar-SA" noProof="0"/>
              <a:t>المستوى الرابع</a:t>
            </a:r>
          </a:p>
          <a:p>
            <a:pPr lvl="4"/>
            <a:r>
              <a:rPr lang="ar-SA" noProof="0"/>
              <a:t>المستوى الخامس</a:t>
            </a:r>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F976E7DC-1B8C-4561-8E6C-0D428B8DF422}" type="slidenum">
              <a:rPr lang="ar-SA"/>
              <a:pPr>
                <a:defRPr/>
              </a:pPr>
              <a:t>‹#›</a:t>
            </a:fld>
            <a:endParaRPr lang="ar-SA"/>
          </a:p>
        </p:txBody>
      </p:sp>
    </p:spTree>
    <p:extLst>
      <p:ext uri="{BB962C8B-B14F-4D97-AF65-F5344CB8AC3E}">
        <p14:creationId xmlns:p14="http://schemas.microsoft.com/office/powerpoint/2010/main" val="1148791259"/>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2253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a:p>
        </p:txBody>
      </p:sp>
      <p:sp>
        <p:nvSpPr>
          <p:cNvPr id="14340"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9ED1AC-8053-48C5-AE62-D8BE073E2332}" type="slidenum">
              <a:rPr lang="ar-SA" smtClean="0"/>
              <a:pPr fontAlgn="base">
                <a:spcBef>
                  <a:spcPct val="0"/>
                </a:spcBef>
                <a:spcAft>
                  <a:spcPct val="0"/>
                </a:spcAft>
                <a:defRPr/>
              </a:pPr>
              <a:t>1</a:t>
            </a:fld>
            <a:endParaRPr lang="ar-SA"/>
          </a:p>
        </p:txBody>
      </p:sp>
    </p:spTree>
    <p:extLst>
      <p:ext uri="{BB962C8B-B14F-4D97-AF65-F5344CB8AC3E}">
        <p14:creationId xmlns:p14="http://schemas.microsoft.com/office/powerpoint/2010/main" val="1884503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31747"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a:p>
        </p:txBody>
      </p:sp>
      <p:sp>
        <p:nvSpPr>
          <p:cNvPr id="23556"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A0D38CA-1AB2-469C-AB16-E5011344CCE7}" type="slidenum">
              <a:rPr lang="ar-SA" smtClean="0"/>
              <a:pPr fontAlgn="base">
                <a:spcBef>
                  <a:spcPct val="0"/>
                </a:spcBef>
                <a:spcAft>
                  <a:spcPct val="0"/>
                </a:spcAft>
                <a:defRPr/>
              </a:pPr>
              <a:t>10</a:t>
            </a:fld>
            <a:endParaRPr lang="ar-SA"/>
          </a:p>
        </p:txBody>
      </p:sp>
    </p:spTree>
    <p:extLst>
      <p:ext uri="{BB962C8B-B14F-4D97-AF65-F5344CB8AC3E}">
        <p14:creationId xmlns:p14="http://schemas.microsoft.com/office/powerpoint/2010/main" val="1047679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3277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a:p>
        </p:txBody>
      </p:sp>
      <p:sp>
        <p:nvSpPr>
          <p:cNvPr id="24580"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88E3CD7-3BF9-4D79-84C8-056B0E63EBEF}" type="slidenum">
              <a:rPr lang="ar-SA" smtClean="0"/>
              <a:pPr fontAlgn="base">
                <a:spcBef>
                  <a:spcPct val="0"/>
                </a:spcBef>
                <a:spcAft>
                  <a:spcPct val="0"/>
                </a:spcAft>
                <a:defRPr/>
              </a:pPr>
              <a:t>11</a:t>
            </a:fld>
            <a:endParaRPr lang="ar-SA"/>
          </a:p>
        </p:txBody>
      </p:sp>
    </p:spTree>
    <p:extLst>
      <p:ext uri="{BB962C8B-B14F-4D97-AF65-F5344CB8AC3E}">
        <p14:creationId xmlns:p14="http://schemas.microsoft.com/office/powerpoint/2010/main" val="432400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33795"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a:p>
        </p:txBody>
      </p:sp>
      <p:sp>
        <p:nvSpPr>
          <p:cNvPr id="25604"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20BCFB-EDB8-4D3A-A57A-F2A0243BC2AB}" type="slidenum">
              <a:rPr lang="ar-SA" smtClean="0"/>
              <a:pPr fontAlgn="base">
                <a:spcBef>
                  <a:spcPct val="0"/>
                </a:spcBef>
                <a:spcAft>
                  <a:spcPct val="0"/>
                </a:spcAft>
                <a:defRPr/>
              </a:pPr>
              <a:t>12</a:t>
            </a:fld>
            <a:endParaRPr lang="ar-SA"/>
          </a:p>
        </p:txBody>
      </p:sp>
    </p:spTree>
    <p:extLst>
      <p:ext uri="{BB962C8B-B14F-4D97-AF65-F5344CB8AC3E}">
        <p14:creationId xmlns:p14="http://schemas.microsoft.com/office/powerpoint/2010/main" val="7611563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34819"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a:p>
        </p:txBody>
      </p:sp>
      <p:sp>
        <p:nvSpPr>
          <p:cNvPr id="26628"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E5497BE-AF21-4B05-926D-567CBC4BF662}" type="slidenum">
              <a:rPr lang="ar-SA" smtClean="0"/>
              <a:pPr fontAlgn="base">
                <a:spcBef>
                  <a:spcPct val="0"/>
                </a:spcBef>
                <a:spcAft>
                  <a:spcPct val="0"/>
                </a:spcAft>
                <a:defRPr/>
              </a:pPr>
              <a:t>13</a:t>
            </a:fld>
            <a:endParaRPr lang="ar-SA"/>
          </a:p>
        </p:txBody>
      </p:sp>
    </p:spTree>
    <p:extLst>
      <p:ext uri="{BB962C8B-B14F-4D97-AF65-F5344CB8AC3E}">
        <p14:creationId xmlns:p14="http://schemas.microsoft.com/office/powerpoint/2010/main" val="11247204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bwMode="auto">
          <a:noFill/>
          <a:ln>
            <a:solidFill>
              <a:srgbClr val="000000"/>
            </a:solidFill>
            <a:miter lim="800000"/>
            <a:headEnd/>
            <a:tailEnd/>
          </a:ln>
        </p:spPr>
      </p:sp>
      <p:sp>
        <p:nvSpPr>
          <p:cNvPr id="61443" name="Rectangle 3"/>
          <p:cNvSpPr>
            <a:spLocks noGrp="1"/>
          </p:cNvSpPr>
          <p:nvPr>
            <p:ph type="body" idx="1"/>
          </p:nvPr>
        </p:nvSpPr>
        <p:spPr bwMode="auto">
          <a:noFill/>
        </p:spPr>
        <p:txBody>
          <a:bodyPr wrap="square" numCol="1" anchor="t" anchorCtr="0" compatLnSpc="1">
            <a:prstTxWarp prst="textNoShape">
              <a:avLst/>
            </a:prstTxWarp>
          </a:bodyPr>
          <a:lstStyle/>
          <a:p>
            <a:endParaRPr lang="en-GB">
              <a:cs typeface="Arial" charset="0"/>
            </a:endParaRPr>
          </a:p>
        </p:txBody>
      </p:sp>
    </p:spTree>
    <p:extLst>
      <p:ext uri="{BB962C8B-B14F-4D97-AF65-F5344CB8AC3E}">
        <p14:creationId xmlns:p14="http://schemas.microsoft.com/office/powerpoint/2010/main" val="100756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35843"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a:p>
        </p:txBody>
      </p:sp>
      <p:sp>
        <p:nvSpPr>
          <p:cNvPr id="27652"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038A390-6F09-4ACD-AF78-4876F1433C4C}" type="slidenum">
              <a:rPr lang="ar-SA" smtClean="0"/>
              <a:pPr fontAlgn="base">
                <a:spcBef>
                  <a:spcPct val="0"/>
                </a:spcBef>
                <a:spcAft>
                  <a:spcPct val="0"/>
                </a:spcAft>
                <a:defRPr/>
              </a:pPr>
              <a:t>15</a:t>
            </a:fld>
            <a:endParaRPr lang="ar-SA"/>
          </a:p>
        </p:txBody>
      </p:sp>
    </p:spTree>
    <p:extLst>
      <p:ext uri="{BB962C8B-B14F-4D97-AF65-F5344CB8AC3E}">
        <p14:creationId xmlns:p14="http://schemas.microsoft.com/office/powerpoint/2010/main" val="11857150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36867"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a:p>
        </p:txBody>
      </p:sp>
      <p:sp>
        <p:nvSpPr>
          <p:cNvPr id="28676"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8BB450A-DE20-4E99-95F0-65FE9602FCF3}" type="slidenum">
              <a:rPr lang="ar-SA" smtClean="0"/>
              <a:pPr fontAlgn="base">
                <a:spcBef>
                  <a:spcPct val="0"/>
                </a:spcBef>
                <a:spcAft>
                  <a:spcPct val="0"/>
                </a:spcAft>
                <a:defRPr/>
              </a:pPr>
              <a:t>16</a:t>
            </a:fld>
            <a:endParaRPr lang="ar-SA"/>
          </a:p>
        </p:txBody>
      </p:sp>
    </p:spTree>
    <p:extLst>
      <p:ext uri="{BB962C8B-B14F-4D97-AF65-F5344CB8AC3E}">
        <p14:creationId xmlns:p14="http://schemas.microsoft.com/office/powerpoint/2010/main" val="39960305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a:p>
        </p:txBody>
      </p:sp>
      <p:sp>
        <p:nvSpPr>
          <p:cNvPr id="29700"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1F21EC-B005-4808-B2A7-1923D8B168EC}" type="slidenum">
              <a:rPr lang="ar-SA" smtClean="0"/>
              <a:pPr fontAlgn="base">
                <a:spcBef>
                  <a:spcPct val="0"/>
                </a:spcBef>
                <a:spcAft>
                  <a:spcPct val="0"/>
                </a:spcAft>
                <a:defRPr/>
              </a:pPr>
              <a:t>17</a:t>
            </a:fld>
            <a:endParaRPr lang="ar-SA"/>
          </a:p>
        </p:txBody>
      </p:sp>
    </p:spTree>
    <p:extLst>
      <p:ext uri="{BB962C8B-B14F-4D97-AF65-F5344CB8AC3E}">
        <p14:creationId xmlns:p14="http://schemas.microsoft.com/office/powerpoint/2010/main" val="11197620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38915"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a:p>
        </p:txBody>
      </p:sp>
      <p:sp>
        <p:nvSpPr>
          <p:cNvPr id="30724"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097802-E549-4C5D-894A-160F071DDA7C}" type="slidenum">
              <a:rPr lang="ar-SA" smtClean="0"/>
              <a:pPr fontAlgn="base">
                <a:spcBef>
                  <a:spcPct val="0"/>
                </a:spcBef>
                <a:spcAft>
                  <a:spcPct val="0"/>
                </a:spcAft>
                <a:defRPr/>
              </a:pPr>
              <a:t>18</a:t>
            </a:fld>
            <a:endParaRPr lang="ar-SA"/>
          </a:p>
        </p:txBody>
      </p:sp>
    </p:spTree>
    <p:extLst>
      <p:ext uri="{BB962C8B-B14F-4D97-AF65-F5344CB8AC3E}">
        <p14:creationId xmlns:p14="http://schemas.microsoft.com/office/powerpoint/2010/main" val="1215385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39939"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a:p>
        </p:txBody>
      </p:sp>
      <p:sp>
        <p:nvSpPr>
          <p:cNvPr id="31748"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5030F6-5AA0-4D72-A107-4D16EF6BBD60}" type="slidenum">
              <a:rPr lang="ar-SA" smtClean="0"/>
              <a:pPr fontAlgn="base">
                <a:spcBef>
                  <a:spcPct val="0"/>
                </a:spcBef>
                <a:spcAft>
                  <a:spcPct val="0"/>
                </a:spcAft>
                <a:defRPr/>
              </a:pPr>
              <a:t>19</a:t>
            </a:fld>
            <a:endParaRPr lang="ar-SA"/>
          </a:p>
        </p:txBody>
      </p:sp>
    </p:spTree>
    <p:extLst>
      <p:ext uri="{BB962C8B-B14F-4D97-AF65-F5344CB8AC3E}">
        <p14:creationId xmlns:p14="http://schemas.microsoft.com/office/powerpoint/2010/main" val="2595063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23555"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a:p>
        </p:txBody>
      </p:sp>
      <p:sp>
        <p:nvSpPr>
          <p:cNvPr id="15364"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D97381-3E52-48A6-9FE6-8A81515E240F}" type="slidenum">
              <a:rPr lang="ar-SA" smtClean="0"/>
              <a:pPr fontAlgn="base">
                <a:spcBef>
                  <a:spcPct val="0"/>
                </a:spcBef>
                <a:spcAft>
                  <a:spcPct val="0"/>
                </a:spcAft>
                <a:defRPr/>
              </a:pPr>
              <a:t>2</a:t>
            </a:fld>
            <a:endParaRPr lang="ar-SA"/>
          </a:p>
        </p:txBody>
      </p:sp>
    </p:spTree>
    <p:extLst>
      <p:ext uri="{BB962C8B-B14F-4D97-AF65-F5344CB8AC3E}">
        <p14:creationId xmlns:p14="http://schemas.microsoft.com/office/powerpoint/2010/main" val="38028990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40963"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a:p>
        </p:txBody>
      </p:sp>
      <p:sp>
        <p:nvSpPr>
          <p:cNvPr id="27652"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B361FB6-D04B-4B3C-B156-7219593A61EB}" type="slidenum">
              <a:rPr lang="ar-SA" smtClean="0"/>
              <a:pPr>
                <a:defRPr/>
              </a:pPr>
              <a:t>20</a:t>
            </a:fld>
            <a:endParaRPr lang="ar-SA"/>
          </a:p>
        </p:txBody>
      </p:sp>
    </p:spTree>
    <p:extLst>
      <p:ext uri="{BB962C8B-B14F-4D97-AF65-F5344CB8AC3E}">
        <p14:creationId xmlns:p14="http://schemas.microsoft.com/office/powerpoint/2010/main" val="2768798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24579"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a:p>
        </p:txBody>
      </p:sp>
      <p:sp>
        <p:nvSpPr>
          <p:cNvPr id="16388"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FCF3CE-B879-4AA1-BEF9-986B71753677}" type="slidenum">
              <a:rPr lang="ar-SA" smtClean="0"/>
              <a:pPr fontAlgn="base">
                <a:spcBef>
                  <a:spcPct val="0"/>
                </a:spcBef>
                <a:spcAft>
                  <a:spcPct val="0"/>
                </a:spcAft>
                <a:defRPr/>
              </a:pPr>
              <a:t>3</a:t>
            </a:fld>
            <a:endParaRPr lang="ar-SA"/>
          </a:p>
        </p:txBody>
      </p:sp>
    </p:spTree>
    <p:extLst>
      <p:ext uri="{BB962C8B-B14F-4D97-AF65-F5344CB8AC3E}">
        <p14:creationId xmlns:p14="http://schemas.microsoft.com/office/powerpoint/2010/main" val="617897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25603"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a:p>
        </p:txBody>
      </p:sp>
      <p:sp>
        <p:nvSpPr>
          <p:cNvPr id="17412"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D008B38-72AA-4DC3-AD91-E49AE8192C0E}" type="slidenum">
              <a:rPr lang="ar-SA" smtClean="0"/>
              <a:pPr fontAlgn="base">
                <a:spcBef>
                  <a:spcPct val="0"/>
                </a:spcBef>
                <a:spcAft>
                  <a:spcPct val="0"/>
                </a:spcAft>
                <a:defRPr/>
              </a:pPr>
              <a:t>4</a:t>
            </a:fld>
            <a:endParaRPr lang="ar-SA"/>
          </a:p>
        </p:txBody>
      </p:sp>
    </p:spTree>
    <p:extLst>
      <p:ext uri="{BB962C8B-B14F-4D97-AF65-F5344CB8AC3E}">
        <p14:creationId xmlns:p14="http://schemas.microsoft.com/office/powerpoint/2010/main" val="4045443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26627"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a:p>
        </p:txBody>
      </p:sp>
      <p:sp>
        <p:nvSpPr>
          <p:cNvPr id="18436"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D6514F-EB56-4E20-9494-FB14F6AF8409}" type="slidenum">
              <a:rPr lang="ar-SA" smtClean="0"/>
              <a:pPr fontAlgn="base">
                <a:spcBef>
                  <a:spcPct val="0"/>
                </a:spcBef>
                <a:spcAft>
                  <a:spcPct val="0"/>
                </a:spcAft>
                <a:defRPr/>
              </a:pPr>
              <a:t>5</a:t>
            </a:fld>
            <a:endParaRPr lang="ar-SA"/>
          </a:p>
        </p:txBody>
      </p:sp>
    </p:spTree>
    <p:extLst>
      <p:ext uri="{BB962C8B-B14F-4D97-AF65-F5344CB8AC3E}">
        <p14:creationId xmlns:p14="http://schemas.microsoft.com/office/powerpoint/2010/main" val="3794186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2765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a:p>
        </p:txBody>
      </p:sp>
      <p:sp>
        <p:nvSpPr>
          <p:cNvPr id="19460"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201402D-F222-4D81-B037-27567D46FCC0}" type="slidenum">
              <a:rPr lang="ar-SA" smtClean="0"/>
              <a:pPr fontAlgn="base">
                <a:spcBef>
                  <a:spcPct val="0"/>
                </a:spcBef>
                <a:spcAft>
                  <a:spcPct val="0"/>
                </a:spcAft>
                <a:defRPr/>
              </a:pPr>
              <a:t>6</a:t>
            </a:fld>
            <a:endParaRPr lang="ar-SA"/>
          </a:p>
        </p:txBody>
      </p:sp>
    </p:spTree>
    <p:extLst>
      <p:ext uri="{BB962C8B-B14F-4D97-AF65-F5344CB8AC3E}">
        <p14:creationId xmlns:p14="http://schemas.microsoft.com/office/powerpoint/2010/main" val="2676625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28675"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a:p>
        </p:txBody>
      </p:sp>
      <p:sp>
        <p:nvSpPr>
          <p:cNvPr id="20484"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B8244B-DE7A-4F53-8D4B-51ABDB41DD65}" type="slidenum">
              <a:rPr lang="ar-SA" smtClean="0"/>
              <a:pPr fontAlgn="base">
                <a:spcBef>
                  <a:spcPct val="0"/>
                </a:spcBef>
                <a:spcAft>
                  <a:spcPct val="0"/>
                </a:spcAft>
                <a:defRPr/>
              </a:pPr>
              <a:t>7</a:t>
            </a:fld>
            <a:endParaRPr lang="ar-SA"/>
          </a:p>
        </p:txBody>
      </p:sp>
    </p:spTree>
    <p:extLst>
      <p:ext uri="{BB962C8B-B14F-4D97-AF65-F5344CB8AC3E}">
        <p14:creationId xmlns:p14="http://schemas.microsoft.com/office/powerpoint/2010/main" val="4055345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29699"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a:p>
        </p:txBody>
      </p:sp>
      <p:sp>
        <p:nvSpPr>
          <p:cNvPr id="21508"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820FC6-365B-4CC4-8C76-C7D57078D5D4}" type="slidenum">
              <a:rPr lang="ar-SA" smtClean="0"/>
              <a:pPr fontAlgn="base">
                <a:spcBef>
                  <a:spcPct val="0"/>
                </a:spcBef>
                <a:spcAft>
                  <a:spcPct val="0"/>
                </a:spcAft>
                <a:defRPr/>
              </a:pPr>
              <a:t>8</a:t>
            </a:fld>
            <a:endParaRPr lang="ar-SA"/>
          </a:p>
        </p:txBody>
      </p:sp>
    </p:spTree>
    <p:extLst>
      <p:ext uri="{BB962C8B-B14F-4D97-AF65-F5344CB8AC3E}">
        <p14:creationId xmlns:p14="http://schemas.microsoft.com/office/powerpoint/2010/main" val="1869952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30723"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a:p>
        </p:txBody>
      </p:sp>
      <p:sp>
        <p:nvSpPr>
          <p:cNvPr id="22532"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C03589B-BF8B-44DB-8ABA-AEAAD382A7C6}" type="slidenum">
              <a:rPr lang="ar-SA" smtClean="0"/>
              <a:pPr fontAlgn="base">
                <a:spcBef>
                  <a:spcPct val="0"/>
                </a:spcBef>
                <a:spcAft>
                  <a:spcPct val="0"/>
                </a:spcAft>
                <a:defRPr/>
              </a:pPr>
              <a:t>9</a:t>
            </a:fld>
            <a:endParaRPr lang="ar-SA"/>
          </a:p>
        </p:txBody>
      </p:sp>
    </p:spTree>
    <p:extLst>
      <p:ext uri="{BB962C8B-B14F-4D97-AF65-F5344CB8AC3E}">
        <p14:creationId xmlns:p14="http://schemas.microsoft.com/office/powerpoint/2010/main" val="2551211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lvl1pPr>
              <a:defRPr/>
            </a:lvl1pPr>
          </a:lstStyle>
          <a:p>
            <a:pPr>
              <a:defRPr/>
            </a:pPr>
            <a:fld id="{DF275BF1-171A-4F9B-8D04-EC8FDB1490AA}" type="datetimeFigureOut">
              <a:rPr lang="ar-SA"/>
              <a:pPr>
                <a:defRPr/>
              </a:pPr>
              <a:t>05/07/1445</a:t>
            </a:fld>
            <a:endParaRPr lang="ar-SA"/>
          </a:p>
        </p:txBody>
      </p:sp>
      <p:sp>
        <p:nvSpPr>
          <p:cNvPr id="5" name="عنصر نائب للتذييل 4"/>
          <p:cNvSpPr>
            <a:spLocks noGrp="1"/>
          </p:cNvSpPr>
          <p:nvPr>
            <p:ph type="ftr" sz="quarter" idx="11"/>
          </p:nvPr>
        </p:nvSpPr>
        <p:spPr/>
        <p:txBody>
          <a:bodyPr/>
          <a:lstStyle>
            <a:lvl1pPr>
              <a:defRPr/>
            </a:lvl1pPr>
          </a:lstStyle>
          <a:p>
            <a:pPr>
              <a:defRPr/>
            </a:pP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21F74AB2-7FA9-4FAF-9BC0-E90426799014}" type="slidenum">
              <a:rPr lang="ar-SA"/>
              <a:pPr>
                <a:defRPr/>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pPr>
              <a:defRPr/>
            </a:pPr>
            <a:fld id="{FC11E1EC-F510-4CB1-B019-AA311E41AEC0}" type="datetimeFigureOut">
              <a:rPr lang="ar-SA"/>
              <a:pPr>
                <a:defRPr/>
              </a:pPr>
              <a:t>05/07/1445</a:t>
            </a:fld>
            <a:endParaRPr lang="ar-SA"/>
          </a:p>
        </p:txBody>
      </p:sp>
      <p:sp>
        <p:nvSpPr>
          <p:cNvPr id="5" name="عنصر نائب للتذييل 4"/>
          <p:cNvSpPr>
            <a:spLocks noGrp="1"/>
          </p:cNvSpPr>
          <p:nvPr>
            <p:ph type="ftr" sz="quarter" idx="11"/>
          </p:nvPr>
        </p:nvSpPr>
        <p:spPr/>
        <p:txBody>
          <a:bodyPr/>
          <a:lstStyle>
            <a:lvl1pPr>
              <a:defRPr/>
            </a:lvl1pPr>
          </a:lstStyle>
          <a:p>
            <a:pPr>
              <a:defRPr/>
            </a:pP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C86D2A09-C818-4454-99EC-83B4D221AC1F}" type="slidenum">
              <a:rPr lang="ar-SA"/>
              <a:pPr>
                <a:defRPr/>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pPr>
              <a:defRPr/>
            </a:pPr>
            <a:fld id="{3904720B-0CE0-4D3E-9D88-6530A127E06C}" type="datetimeFigureOut">
              <a:rPr lang="ar-SA"/>
              <a:pPr>
                <a:defRPr/>
              </a:pPr>
              <a:t>05/07/1445</a:t>
            </a:fld>
            <a:endParaRPr lang="ar-SA"/>
          </a:p>
        </p:txBody>
      </p:sp>
      <p:sp>
        <p:nvSpPr>
          <p:cNvPr id="5" name="عنصر نائب للتذييل 4"/>
          <p:cNvSpPr>
            <a:spLocks noGrp="1"/>
          </p:cNvSpPr>
          <p:nvPr>
            <p:ph type="ftr" sz="quarter" idx="11"/>
          </p:nvPr>
        </p:nvSpPr>
        <p:spPr/>
        <p:txBody>
          <a:bodyPr/>
          <a:lstStyle>
            <a:lvl1pPr>
              <a:defRPr/>
            </a:lvl1pPr>
          </a:lstStyle>
          <a:p>
            <a:pPr>
              <a:defRPr/>
            </a:pP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B0FE7BB1-BD5B-472E-8170-043D5E388F4E}" type="slidenum">
              <a:rPr lang="ar-SA"/>
              <a:pPr>
                <a:defRPr/>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pPr>
              <a:defRPr/>
            </a:pPr>
            <a:fld id="{FD780907-5031-4410-9163-CF4476EA3869}" type="datetimeFigureOut">
              <a:rPr lang="ar-SA"/>
              <a:pPr>
                <a:defRPr/>
              </a:pPr>
              <a:t>05/07/1445</a:t>
            </a:fld>
            <a:endParaRPr lang="ar-SA"/>
          </a:p>
        </p:txBody>
      </p:sp>
      <p:sp>
        <p:nvSpPr>
          <p:cNvPr id="5" name="عنصر نائب للتذييل 4"/>
          <p:cNvSpPr>
            <a:spLocks noGrp="1"/>
          </p:cNvSpPr>
          <p:nvPr>
            <p:ph type="ftr" sz="quarter" idx="11"/>
          </p:nvPr>
        </p:nvSpPr>
        <p:spPr/>
        <p:txBody>
          <a:bodyPr/>
          <a:lstStyle>
            <a:lvl1pPr>
              <a:defRPr/>
            </a:lvl1pPr>
          </a:lstStyle>
          <a:p>
            <a:pPr>
              <a:defRPr/>
            </a:pP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51E7F1FC-8C8F-411C-ABC6-CD1E4410DFE9}" type="slidenum">
              <a:rPr lang="ar-SA"/>
              <a:pPr>
                <a:defRPr/>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pPr>
              <a:defRPr/>
            </a:pPr>
            <a:fld id="{B4C569D8-6C4D-4328-B43E-B5F6928B7ADD}" type="datetimeFigureOut">
              <a:rPr lang="ar-SA"/>
              <a:pPr>
                <a:defRPr/>
              </a:pPr>
              <a:t>05/07/1445</a:t>
            </a:fld>
            <a:endParaRPr lang="ar-SA"/>
          </a:p>
        </p:txBody>
      </p:sp>
      <p:sp>
        <p:nvSpPr>
          <p:cNvPr id="5" name="عنصر نائب للتذييل 4"/>
          <p:cNvSpPr>
            <a:spLocks noGrp="1"/>
          </p:cNvSpPr>
          <p:nvPr>
            <p:ph type="ftr" sz="quarter" idx="11"/>
          </p:nvPr>
        </p:nvSpPr>
        <p:spPr/>
        <p:txBody>
          <a:bodyPr/>
          <a:lstStyle>
            <a:lvl1pPr>
              <a:defRPr/>
            </a:lvl1pPr>
          </a:lstStyle>
          <a:p>
            <a:pPr>
              <a:defRPr/>
            </a:pP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373A7AE8-2F99-4A65-ADF2-685F92B84AF9}" type="slidenum">
              <a:rPr lang="ar-SA"/>
              <a:pPr>
                <a:defRPr/>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3"/>
          <p:cNvSpPr>
            <a:spLocks noGrp="1"/>
          </p:cNvSpPr>
          <p:nvPr>
            <p:ph type="dt" sz="half" idx="10"/>
          </p:nvPr>
        </p:nvSpPr>
        <p:spPr/>
        <p:txBody>
          <a:bodyPr/>
          <a:lstStyle>
            <a:lvl1pPr>
              <a:defRPr/>
            </a:lvl1pPr>
          </a:lstStyle>
          <a:p>
            <a:pPr>
              <a:defRPr/>
            </a:pPr>
            <a:fld id="{AB730D40-9135-403C-8B87-DFBC8739A916}" type="datetimeFigureOut">
              <a:rPr lang="ar-SA"/>
              <a:pPr>
                <a:defRPr/>
              </a:pPr>
              <a:t>05/07/1445</a:t>
            </a:fld>
            <a:endParaRPr lang="ar-SA"/>
          </a:p>
        </p:txBody>
      </p:sp>
      <p:sp>
        <p:nvSpPr>
          <p:cNvPr id="6" name="عنصر نائب للتذييل 4"/>
          <p:cNvSpPr>
            <a:spLocks noGrp="1"/>
          </p:cNvSpPr>
          <p:nvPr>
            <p:ph type="ftr" sz="quarter" idx="11"/>
          </p:nvPr>
        </p:nvSpPr>
        <p:spPr/>
        <p:txBody>
          <a:bodyPr/>
          <a:lstStyle>
            <a:lvl1pPr>
              <a:defRPr/>
            </a:lvl1pPr>
          </a:lstStyle>
          <a:p>
            <a:pPr>
              <a:defRPr/>
            </a:pPr>
            <a:endParaRPr lang="ar-SA"/>
          </a:p>
        </p:txBody>
      </p:sp>
      <p:sp>
        <p:nvSpPr>
          <p:cNvPr id="7" name="عنصر نائب لرقم الشريحة 5"/>
          <p:cNvSpPr>
            <a:spLocks noGrp="1"/>
          </p:cNvSpPr>
          <p:nvPr>
            <p:ph type="sldNum" sz="quarter" idx="12"/>
          </p:nvPr>
        </p:nvSpPr>
        <p:spPr/>
        <p:txBody>
          <a:bodyPr/>
          <a:lstStyle>
            <a:lvl1pPr>
              <a:defRPr/>
            </a:lvl1pPr>
          </a:lstStyle>
          <a:p>
            <a:pPr>
              <a:defRPr/>
            </a:pPr>
            <a:fld id="{8D88769E-BCD3-4EDA-85AA-54FAB56B5589}" type="slidenum">
              <a:rPr lang="ar-SA"/>
              <a:pPr>
                <a:defRPr/>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3"/>
          <p:cNvSpPr>
            <a:spLocks noGrp="1"/>
          </p:cNvSpPr>
          <p:nvPr>
            <p:ph type="dt" sz="half" idx="10"/>
          </p:nvPr>
        </p:nvSpPr>
        <p:spPr/>
        <p:txBody>
          <a:bodyPr/>
          <a:lstStyle>
            <a:lvl1pPr>
              <a:defRPr/>
            </a:lvl1pPr>
          </a:lstStyle>
          <a:p>
            <a:pPr>
              <a:defRPr/>
            </a:pPr>
            <a:fld id="{8D5A1FB1-D71F-4A33-B0EB-06472B38BC64}" type="datetimeFigureOut">
              <a:rPr lang="ar-SA"/>
              <a:pPr>
                <a:defRPr/>
              </a:pPr>
              <a:t>05/07/1445</a:t>
            </a:fld>
            <a:endParaRPr lang="ar-SA"/>
          </a:p>
        </p:txBody>
      </p:sp>
      <p:sp>
        <p:nvSpPr>
          <p:cNvPr id="8" name="عنصر نائب للتذييل 4"/>
          <p:cNvSpPr>
            <a:spLocks noGrp="1"/>
          </p:cNvSpPr>
          <p:nvPr>
            <p:ph type="ftr" sz="quarter" idx="11"/>
          </p:nvPr>
        </p:nvSpPr>
        <p:spPr/>
        <p:txBody>
          <a:bodyPr/>
          <a:lstStyle>
            <a:lvl1pPr>
              <a:defRPr/>
            </a:lvl1pPr>
          </a:lstStyle>
          <a:p>
            <a:pPr>
              <a:defRPr/>
            </a:pPr>
            <a:endParaRPr lang="ar-SA"/>
          </a:p>
        </p:txBody>
      </p:sp>
      <p:sp>
        <p:nvSpPr>
          <p:cNvPr id="9" name="عنصر نائب لرقم الشريحة 5"/>
          <p:cNvSpPr>
            <a:spLocks noGrp="1"/>
          </p:cNvSpPr>
          <p:nvPr>
            <p:ph type="sldNum" sz="quarter" idx="12"/>
          </p:nvPr>
        </p:nvSpPr>
        <p:spPr/>
        <p:txBody>
          <a:bodyPr/>
          <a:lstStyle>
            <a:lvl1pPr>
              <a:defRPr/>
            </a:lvl1pPr>
          </a:lstStyle>
          <a:p>
            <a:pPr>
              <a:defRPr/>
            </a:pPr>
            <a:fld id="{31E40921-03D2-4AB2-A6E3-7712C10A0751}" type="slidenum">
              <a:rPr lang="ar-SA"/>
              <a:pPr>
                <a:defRPr/>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3"/>
          <p:cNvSpPr>
            <a:spLocks noGrp="1"/>
          </p:cNvSpPr>
          <p:nvPr>
            <p:ph type="dt" sz="half" idx="10"/>
          </p:nvPr>
        </p:nvSpPr>
        <p:spPr/>
        <p:txBody>
          <a:bodyPr/>
          <a:lstStyle>
            <a:lvl1pPr>
              <a:defRPr/>
            </a:lvl1pPr>
          </a:lstStyle>
          <a:p>
            <a:pPr>
              <a:defRPr/>
            </a:pPr>
            <a:fld id="{12D8CAA3-9AD0-4DEA-B11A-3268B662576D}" type="datetimeFigureOut">
              <a:rPr lang="ar-SA"/>
              <a:pPr>
                <a:defRPr/>
              </a:pPr>
              <a:t>05/07/1445</a:t>
            </a:fld>
            <a:endParaRPr lang="ar-SA"/>
          </a:p>
        </p:txBody>
      </p:sp>
      <p:sp>
        <p:nvSpPr>
          <p:cNvPr id="4" name="عنصر نائب للتذييل 4"/>
          <p:cNvSpPr>
            <a:spLocks noGrp="1"/>
          </p:cNvSpPr>
          <p:nvPr>
            <p:ph type="ftr" sz="quarter" idx="11"/>
          </p:nvPr>
        </p:nvSpPr>
        <p:spPr/>
        <p:txBody>
          <a:bodyPr/>
          <a:lstStyle>
            <a:lvl1pPr>
              <a:defRPr/>
            </a:lvl1pPr>
          </a:lstStyle>
          <a:p>
            <a:pPr>
              <a:defRPr/>
            </a:pPr>
            <a:endParaRPr lang="ar-SA"/>
          </a:p>
        </p:txBody>
      </p:sp>
      <p:sp>
        <p:nvSpPr>
          <p:cNvPr id="5" name="عنصر نائب لرقم الشريحة 5"/>
          <p:cNvSpPr>
            <a:spLocks noGrp="1"/>
          </p:cNvSpPr>
          <p:nvPr>
            <p:ph type="sldNum" sz="quarter" idx="12"/>
          </p:nvPr>
        </p:nvSpPr>
        <p:spPr/>
        <p:txBody>
          <a:bodyPr/>
          <a:lstStyle>
            <a:lvl1pPr>
              <a:defRPr/>
            </a:lvl1pPr>
          </a:lstStyle>
          <a:p>
            <a:pPr>
              <a:defRPr/>
            </a:pPr>
            <a:fld id="{85AEA301-2294-4521-A6CF-3A25BCE6D717}" type="slidenum">
              <a:rPr lang="ar-SA"/>
              <a:pPr>
                <a:defRPr/>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3"/>
          <p:cNvSpPr>
            <a:spLocks noGrp="1"/>
          </p:cNvSpPr>
          <p:nvPr>
            <p:ph type="dt" sz="half" idx="10"/>
          </p:nvPr>
        </p:nvSpPr>
        <p:spPr/>
        <p:txBody>
          <a:bodyPr/>
          <a:lstStyle>
            <a:lvl1pPr>
              <a:defRPr/>
            </a:lvl1pPr>
          </a:lstStyle>
          <a:p>
            <a:pPr>
              <a:defRPr/>
            </a:pPr>
            <a:fld id="{0CA47FF6-6735-44AC-89DB-19689D5F58EB}" type="datetimeFigureOut">
              <a:rPr lang="ar-SA"/>
              <a:pPr>
                <a:defRPr/>
              </a:pPr>
              <a:t>05/07/1445</a:t>
            </a:fld>
            <a:endParaRPr lang="ar-SA"/>
          </a:p>
        </p:txBody>
      </p:sp>
      <p:sp>
        <p:nvSpPr>
          <p:cNvPr id="3" name="عنصر نائب للتذييل 4"/>
          <p:cNvSpPr>
            <a:spLocks noGrp="1"/>
          </p:cNvSpPr>
          <p:nvPr>
            <p:ph type="ftr" sz="quarter" idx="11"/>
          </p:nvPr>
        </p:nvSpPr>
        <p:spPr/>
        <p:txBody>
          <a:bodyPr/>
          <a:lstStyle>
            <a:lvl1pPr>
              <a:defRPr/>
            </a:lvl1pPr>
          </a:lstStyle>
          <a:p>
            <a:pPr>
              <a:defRPr/>
            </a:pPr>
            <a:endParaRPr lang="ar-SA"/>
          </a:p>
        </p:txBody>
      </p:sp>
      <p:sp>
        <p:nvSpPr>
          <p:cNvPr id="4" name="عنصر نائب لرقم الشريحة 5"/>
          <p:cNvSpPr>
            <a:spLocks noGrp="1"/>
          </p:cNvSpPr>
          <p:nvPr>
            <p:ph type="sldNum" sz="quarter" idx="12"/>
          </p:nvPr>
        </p:nvSpPr>
        <p:spPr/>
        <p:txBody>
          <a:bodyPr/>
          <a:lstStyle>
            <a:lvl1pPr>
              <a:defRPr/>
            </a:lvl1pPr>
          </a:lstStyle>
          <a:p>
            <a:pPr>
              <a:defRPr/>
            </a:pPr>
            <a:fld id="{637AC422-11F0-4EB5-8182-7348D3826D4F}" type="slidenum">
              <a:rPr lang="ar-SA"/>
              <a:pPr>
                <a:defRPr/>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FF8A1BEB-5E70-42E6-AA57-08F4EB13A7FD}" type="datetimeFigureOut">
              <a:rPr lang="ar-SA"/>
              <a:pPr>
                <a:defRPr/>
              </a:pPr>
              <a:t>05/07/1445</a:t>
            </a:fld>
            <a:endParaRPr lang="ar-SA"/>
          </a:p>
        </p:txBody>
      </p:sp>
      <p:sp>
        <p:nvSpPr>
          <p:cNvPr id="6" name="عنصر نائب للتذييل 4"/>
          <p:cNvSpPr>
            <a:spLocks noGrp="1"/>
          </p:cNvSpPr>
          <p:nvPr>
            <p:ph type="ftr" sz="quarter" idx="11"/>
          </p:nvPr>
        </p:nvSpPr>
        <p:spPr/>
        <p:txBody>
          <a:bodyPr/>
          <a:lstStyle>
            <a:lvl1pPr>
              <a:defRPr/>
            </a:lvl1pPr>
          </a:lstStyle>
          <a:p>
            <a:pPr>
              <a:defRPr/>
            </a:pPr>
            <a:endParaRPr lang="ar-SA"/>
          </a:p>
        </p:txBody>
      </p:sp>
      <p:sp>
        <p:nvSpPr>
          <p:cNvPr id="7" name="عنصر نائب لرقم الشريحة 5"/>
          <p:cNvSpPr>
            <a:spLocks noGrp="1"/>
          </p:cNvSpPr>
          <p:nvPr>
            <p:ph type="sldNum" sz="quarter" idx="12"/>
          </p:nvPr>
        </p:nvSpPr>
        <p:spPr/>
        <p:txBody>
          <a:bodyPr/>
          <a:lstStyle>
            <a:lvl1pPr>
              <a:defRPr/>
            </a:lvl1pPr>
          </a:lstStyle>
          <a:p>
            <a:pPr>
              <a:defRPr/>
            </a:pPr>
            <a:fld id="{0B44D44F-C05A-4F7A-BCBC-9E2BA890190A}" type="slidenum">
              <a:rPr lang="ar-SA"/>
              <a:pPr>
                <a:defRPr/>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2F681952-CB13-4CC8-AFAC-31A6CF0AF602}" type="datetimeFigureOut">
              <a:rPr lang="ar-SA"/>
              <a:pPr>
                <a:defRPr/>
              </a:pPr>
              <a:t>05/07/1445</a:t>
            </a:fld>
            <a:endParaRPr lang="ar-SA"/>
          </a:p>
        </p:txBody>
      </p:sp>
      <p:sp>
        <p:nvSpPr>
          <p:cNvPr id="6" name="عنصر نائب للتذييل 4"/>
          <p:cNvSpPr>
            <a:spLocks noGrp="1"/>
          </p:cNvSpPr>
          <p:nvPr>
            <p:ph type="ftr" sz="quarter" idx="11"/>
          </p:nvPr>
        </p:nvSpPr>
        <p:spPr/>
        <p:txBody>
          <a:bodyPr/>
          <a:lstStyle>
            <a:lvl1pPr>
              <a:defRPr/>
            </a:lvl1pPr>
          </a:lstStyle>
          <a:p>
            <a:pPr>
              <a:defRPr/>
            </a:pPr>
            <a:endParaRPr lang="ar-SA"/>
          </a:p>
        </p:txBody>
      </p:sp>
      <p:sp>
        <p:nvSpPr>
          <p:cNvPr id="7" name="عنصر نائب لرقم الشريحة 5"/>
          <p:cNvSpPr>
            <a:spLocks noGrp="1"/>
          </p:cNvSpPr>
          <p:nvPr>
            <p:ph type="sldNum" sz="quarter" idx="12"/>
          </p:nvPr>
        </p:nvSpPr>
        <p:spPr/>
        <p:txBody>
          <a:bodyPr/>
          <a:lstStyle>
            <a:lvl1pPr>
              <a:defRPr/>
            </a:lvl1pPr>
          </a:lstStyle>
          <a:p>
            <a:pPr>
              <a:defRPr/>
            </a:pPr>
            <a:fld id="{CBA8CABD-CBF9-411F-AF17-4925D98DD693}" type="slidenum">
              <a:rPr lang="ar-SA"/>
              <a:pPr>
                <a:defRPr/>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عنصر نائب للعنوان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ar-SA"/>
              <a:t>انقر لتحرير نمط العنوان الرئيسي</a:t>
            </a:r>
          </a:p>
        </p:txBody>
      </p:sp>
      <p:sp>
        <p:nvSpPr>
          <p:cNvPr id="1027" name="عنصر نائب للنص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AE05CC6-0816-4E73-BBF0-69768939D21A}" type="datetimeFigureOut">
              <a:rPr lang="ar-SA"/>
              <a:pPr>
                <a:defRPr/>
              </a:pPr>
              <a:t>05/07/1445</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D0468BB-D108-409E-BA35-C2CA391232C9}" type="slidenum">
              <a:rPr lang="ar-SA"/>
              <a:pPr>
                <a:defRPr/>
              </a:pPr>
              <a:t>‹#›</a:t>
            </a:fld>
            <a:endParaRPr lang="ar-SA"/>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6512" y="2248996"/>
            <a:ext cx="9144000" cy="1107996"/>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0" fontAlgn="auto">
              <a:spcBef>
                <a:spcPts val="0"/>
              </a:spcBef>
              <a:spcAft>
                <a:spcPts val="0"/>
              </a:spcAft>
              <a:defRPr/>
            </a:pPr>
            <a:r>
              <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cs typeface="+mn-cs"/>
              </a:rPr>
              <a:t>The digestive system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6"/>
          <p:cNvPicPr>
            <a:picLocks noChangeAspect="1" noChangeArrowheads="1"/>
          </p:cNvPicPr>
          <p:nvPr/>
        </p:nvPicPr>
        <p:blipFill>
          <a:blip r:embed="rId3" cstate="print"/>
          <a:srcRect l="2373"/>
          <a:stretch>
            <a:fillRect/>
          </a:stretch>
        </p:blipFill>
        <p:spPr bwMode="auto">
          <a:xfrm>
            <a:off x="0" y="0"/>
            <a:ext cx="9144000" cy="6875463"/>
          </a:xfrm>
          <a:prstGeom prst="rect">
            <a:avLst/>
          </a:prstGeom>
          <a:noFill/>
          <a:ln w="9525">
            <a:noFill/>
            <a:miter lim="800000"/>
            <a:headEnd/>
            <a:tailEnd/>
          </a:ln>
        </p:spPr>
      </p:pic>
      <p:sp>
        <p:nvSpPr>
          <p:cNvPr id="4" name="Line 9"/>
          <p:cNvSpPr>
            <a:spLocks noChangeShapeType="1"/>
          </p:cNvSpPr>
          <p:nvPr/>
        </p:nvSpPr>
        <p:spPr bwMode="auto">
          <a:xfrm flipH="1">
            <a:off x="5940425" y="3644900"/>
            <a:ext cx="1295400" cy="0"/>
          </a:xfrm>
          <a:prstGeom prst="line">
            <a:avLst/>
          </a:prstGeom>
          <a:noFill/>
          <a:ln w="50800">
            <a:solidFill>
              <a:srgbClr val="FFFF00"/>
            </a:solidFill>
            <a:round/>
            <a:headEnd/>
            <a:tailEnd type="triangle" w="med" len="med"/>
          </a:ln>
        </p:spPr>
        <p:txBody>
          <a:bodyPr/>
          <a:lstStyle/>
          <a:p>
            <a:pPr fontAlgn="auto">
              <a:spcBef>
                <a:spcPts val="0"/>
              </a:spcBef>
              <a:spcAft>
                <a:spcPts val="0"/>
              </a:spcAft>
              <a:defRPr/>
            </a:pPr>
            <a:endParaRPr lang="ar-SA" sz="3600" b="1">
              <a:solidFill>
                <a:srgbClr val="FFFF00"/>
              </a:solidFill>
              <a:effectLst>
                <a:outerShdw blurRad="50800" dist="50800" dir="5400000" algn="ctr" rotWithShape="0">
                  <a:schemeClr val="tx1"/>
                </a:outerShdw>
              </a:effectLst>
              <a:latin typeface="+mn-lt"/>
              <a:cs typeface="+mj-cs"/>
            </a:endParaRPr>
          </a:p>
        </p:txBody>
      </p:sp>
      <p:sp>
        <p:nvSpPr>
          <p:cNvPr id="10" name="AutoShape 20"/>
          <p:cNvSpPr>
            <a:spLocks/>
          </p:cNvSpPr>
          <p:nvPr/>
        </p:nvSpPr>
        <p:spPr bwMode="auto">
          <a:xfrm>
            <a:off x="1882775" y="981075"/>
            <a:ext cx="744538" cy="5111750"/>
          </a:xfrm>
          <a:prstGeom prst="leftBrace">
            <a:avLst>
              <a:gd name="adj1" fmla="val 57229"/>
              <a:gd name="adj2" fmla="val 50000"/>
            </a:avLst>
          </a:prstGeom>
          <a:noFill/>
          <a:ln w="50800">
            <a:solidFill>
              <a:srgbClr val="FFFF00"/>
            </a:solidFill>
            <a:round/>
            <a:headEnd/>
            <a:tailEnd/>
          </a:ln>
        </p:spPr>
        <p:txBody>
          <a:bodyPr wrap="none" anchor="ctr"/>
          <a:lstStyle/>
          <a:p>
            <a:pPr fontAlgn="auto">
              <a:spcBef>
                <a:spcPts val="0"/>
              </a:spcBef>
              <a:spcAft>
                <a:spcPts val="0"/>
              </a:spcAft>
              <a:defRPr/>
            </a:pPr>
            <a:endParaRPr lang="ar-SA" sz="3600" b="1">
              <a:solidFill>
                <a:srgbClr val="FFFF00"/>
              </a:solidFill>
              <a:effectLst>
                <a:outerShdw blurRad="50800" dist="50800" dir="5400000" algn="ctr" rotWithShape="0">
                  <a:schemeClr val="tx1"/>
                </a:outerShdw>
              </a:effectLst>
              <a:latin typeface="+mn-lt"/>
              <a:cs typeface="+mj-cs"/>
            </a:endParaRPr>
          </a:p>
        </p:txBody>
      </p:sp>
      <p:sp>
        <p:nvSpPr>
          <p:cNvPr id="11" name="Text Box 18"/>
          <p:cNvSpPr txBox="1">
            <a:spLocks noChangeArrowheads="1"/>
          </p:cNvSpPr>
          <p:nvPr/>
        </p:nvSpPr>
        <p:spPr bwMode="auto">
          <a:xfrm>
            <a:off x="3825875" y="6021388"/>
            <a:ext cx="1682750" cy="461962"/>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2400" b="1" dirty="0" err="1">
                <a:solidFill>
                  <a:srgbClr val="FFFF00"/>
                </a:solidFill>
                <a:effectLst>
                  <a:outerShdw blurRad="50800" dist="50800" dir="5400000" algn="ctr" rotWithShape="0">
                    <a:schemeClr val="tx1"/>
                  </a:outerShdw>
                </a:effectLst>
                <a:latin typeface="+mn-lt"/>
                <a:cs typeface="+mj-cs"/>
              </a:rPr>
              <a:t>Submucosa</a:t>
            </a:r>
            <a:endParaRPr lang="en-US" sz="2400" b="1" dirty="0">
              <a:solidFill>
                <a:srgbClr val="FFFF00"/>
              </a:solidFill>
              <a:effectLst>
                <a:outerShdw blurRad="50800" dist="50800" dir="5400000" algn="ctr" rotWithShape="0">
                  <a:schemeClr val="tx1"/>
                </a:outerShdw>
              </a:effectLst>
              <a:latin typeface="+mn-lt"/>
              <a:cs typeface="+mj-cs"/>
            </a:endParaRPr>
          </a:p>
        </p:txBody>
      </p:sp>
      <p:sp>
        <p:nvSpPr>
          <p:cNvPr id="12" name="Line 9"/>
          <p:cNvSpPr>
            <a:spLocks noChangeShapeType="1"/>
          </p:cNvSpPr>
          <p:nvPr/>
        </p:nvSpPr>
        <p:spPr bwMode="auto">
          <a:xfrm flipH="1" flipV="1">
            <a:off x="6227763" y="5589588"/>
            <a:ext cx="1800225" cy="0"/>
          </a:xfrm>
          <a:prstGeom prst="line">
            <a:avLst/>
          </a:prstGeom>
          <a:noFill/>
          <a:ln w="50800">
            <a:solidFill>
              <a:srgbClr val="FFFF00"/>
            </a:solidFill>
            <a:round/>
            <a:headEnd/>
            <a:tailEnd type="triangle" w="med" len="med"/>
          </a:ln>
        </p:spPr>
        <p:txBody>
          <a:bodyPr/>
          <a:lstStyle/>
          <a:p>
            <a:pPr fontAlgn="auto">
              <a:spcBef>
                <a:spcPts val="0"/>
              </a:spcBef>
              <a:spcAft>
                <a:spcPts val="0"/>
              </a:spcAft>
              <a:defRPr/>
            </a:pPr>
            <a:endParaRPr lang="ar-SA" sz="3600" b="1">
              <a:solidFill>
                <a:srgbClr val="FFFF00"/>
              </a:solidFill>
              <a:effectLst>
                <a:outerShdw blurRad="50800" dist="50800" dir="5400000" algn="ctr" rotWithShape="0">
                  <a:schemeClr val="tx1"/>
                </a:outerShdw>
              </a:effectLst>
              <a:latin typeface="+mn-lt"/>
              <a:cs typeface="+mj-cs"/>
            </a:endParaRPr>
          </a:p>
        </p:txBody>
      </p:sp>
      <p:sp>
        <p:nvSpPr>
          <p:cNvPr id="13" name="مستطيل 12"/>
          <p:cNvSpPr/>
          <p:nvPr/>
        </p:nvSpPr>
        <p:spPr>
          <a:xfrm>
            <a:off x="7129463" y="4868863"/>
            <a:ext cx="2195512" cy="708025"/>
          </a:xfrm>
          <a:prstGeom prst="rect">
            <a:avLst/>
          </a:prstGeom>
        </p:spPr>
        <p:txBody>
          <a:bodyPr>
            <a:spAutoFit/>
          </a:bodyPr>
          <a:lstStyle/>
          <a:p>
            <a:pPr algn="ctr" rtl="0" fontAlgn="auto">
              <a:spcBef>
                <a:spcPts val="0"/>
              </a:spcBef>
              <a:spcAft>
                <a:spcPts val="0"/>
              </a:spcAft>
              <a:defRPr/>
            </a:pPr>
            <a:r>
              <a:rPr lang="en-US" sz="2000" b="1" dirty="0">
                <a:solidFill>
                  <a:srgbClr val="FFFF00"/>
                </a:solidFill>
                <a:effectLst>
                  <a:outerShdw blurRad="50800" dist="50800" dir="5400000" algn="ctr" rotWithShape="0">
                    <a:schemeClr val="tx1"/>
                  </a:outerShdw>
                </a:effectLst>
                <a:latin typeface="+mn-lt"/>
                <a:cs typeface="+mj-cs"/>
              </a:rPr>
              <a:t>Wavy basement membrane</a:t>
            </a:r>
            <a:endParaRPr lang="ar-SA" sz="2000" b="1" dirty="0">
              <a:solidFill>
                <a:srgbClr val="FFFF00"/>
              </a:solidFill>
              <a:effectLst>
                <a:outerShdw blurRad="50800" dist="50800" dir="5400000" algn="ctr" rotWithShape="0">
                  <a:schemeClr val="tx1"/>
                </a:outerShdw>
              </a:effectLst>
              <a:latin typeface="+mn-lt"/>
              <a:cs typeface="+mj-cs"/>
            </a:endParaRPr>
          </a:p>
        </p:txBody>
      </p:sp>
      <p:sp>
        <p:nvSpPr>
          <p:cNvPr id="15" name="مستطيل 14"/>
          <p:cNvSpPr/>
          <p:nvPr/>
        </p:nvSpPr>
        <p:spPr>
          <a:xfrm>
            <a:off x="7164388" y="3429000"/>
            <a:ext cx="1743075" cy="400050"/>
          </a:xfrm>
          <a:prstGeom prst="rect">
            <a:avLst/>
          </a:prstGeom>
        </p:spPr>
        <p:txBody>
          <a:bodyPr wrap="none">
            <a:spAutoFit/>
          </a:bodyPr>
          <a:lstStyle/>
          <a:p>
            <a:pPr fontAlgn="auto">
              <a:spcBef>
                <a:spcPts val="0"/>
              </a:spcBef>
              <a:spcAft>
                <a:spcPts val="0"/>
              </a:spcAft>
              <a:defRPr/>
            </a:pPr>
            <a:r>
              <a:rPr lang="en-US" sz="2000" b="1" dirty="0">
                <a:solidFill>
                  <a:srgbClr val="FFFF00"/>
                </a:solidFill>
                <a:effectLst>
                  <a:outerShdw blurRad="50800" dist="50800" dir="5400000" algn="ctr" rotWithShape="0">
                    <a:schemeClr val="tx1"/>
                  </a:outerShdw>
                </a:effectLst>
                <a:latin typeface="+mn-lt"/>
                <a:cs typeface="+mn-cs"/>
              </a:rPr>
              <a:t>Polygonal cells</a:t>
            </a:r>
            <a:endParaRPr lang="ar-SA" sz="2000" b="1" dirty="0">
              <a:solidFill>
                <a:srgbClr val="FFFF00"/>
              </a:solidFill>
              <a:effectLst>
                <a:outerShdw blurRad="50800" dist="50800" dir="5400000" algn="ctr" rotWithShape="0">
                  <a:schemeClr val="tx1"/>
                </a:outerShdw>
              </a:effectLst>
              <a:latin typeface="+mn-lt"/>
              <a:cs typeface="+mn-cs"/>
            </a:endParaRPr>
          </a:p>
        </p:txBody>
      </p:sp>
      <p:sp>
        <p:nvSpPr>
          <p:cNvPr id="16" name="مستطيل 15"/>
          <p:cNvSpPr/>
          <p:nvPr/>
        </p:nvSpPr>
        <p:spPr>
          <a:xfrm>
            <a:off x="468313" y="2997200"/>
            <a:ext cx="1439862" cy="1016000"/>
          </a:xfrm>
          <a:prstGeom prst="rect">
            <a:avLst/>
          </a:prstGeom>
        </p:spPr>
        <p:txBody>
          <a:bodyPr>
            <a:spAutoFit/>
          </a:bodyPr>
          <a:lstStyle/>
          <a:p>
            <a:pPr algn="ctr" fontAlgn="auto">
              <a:spcBef>
                <a:spcPts val="0"/>
              </a:spcBef>
              <a:spcAft>
                <a:spcPts val="0"/>
              </a:spcAft>
              <a:defRPr/>
            </a:pPr>
            <a:r>
              <a:rPr lang="en-US" sz="2000" b="1" dirty="0">
                <a:solidFill>
                  <a:srgbClr val="FFFF00"/>
                </a:solidFill>
                <a:effectLst>
                  <a:outerShdw blurRad="50800" dist="50800" dir="5400000" algn="ctr" rotWithShape="0">
                    <a:schemeClr val="tx1"/>
                  </a:outerShdw>
                </a:effectLst>
                <a:latin typeface="+mn-lt"/>
                <a:cs typeface="+mn-cs"/>
              </a:rPr>
              <a:t>Stratified </a:t>
            </a:r>
            <a:r>
              <a:rPr lang="en-US" sz="2000" b="1" dirty="0" err="1">
                <a:solidFill>
                  <a:srgbClr val="FFFF00"/>
                </a:solidFill>
                <a:effectLst>
                  <a:outerShdw blurRad="50800" dist="50800" dir="5400000" algn="ctr" rotWithShape="0">
                    <a:schemeClr val="tx1"/>
                  </a:outerShdw>
                </a:effectLst>
                <a:latin typeface="+mn-lt"/>
                <a:cs typeface="+mn-cs"/>
              </a:rPr>
              <a:t>Squamous</a:t>
            </a:r>
            <a:r>
              <a:rPr lang="en-US" sz="2000" b="1" dirty="0">
                <a:solidFill>
                  <a:srgbClr val="FFFF00"/>
                </a:solidFill>
                <a:effectLst>
                  <a:outerShdw blurRad="50800" dist="50800" dir="5400000" algn="ctr" rotWithShape="0">
                    <a:schemeClr val="tx1"/>
                  </a:outerShdw>
                </a:effectLst>
                <a:latin typeface="+mn-lt"/>
                <a:cs typeface="+mn-cs"/>
              </a:rPr>
              <a:t> Epithelium</a:t>
            </a:r>
            <a:endParaRPr lang="ar-SA" sz="2000" b="1" dirty="0">
              <a:solidFill>
                <a:srgbClr val="FFFF00"/>
              </a:solidFill>
              <a:effectLst>
                <a:outerShdw blurRad="50800" dist="50800" dir="5400000" algn="ctr" rotWithShape="0">
                  <a:schemeClr val="tx1"/>
                </a:outerShdw>
              </a:effectLst>
              <a:latin typeface="+mn-lt"/>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979613" y="44450"/>
            <a:ext cx="5046662" cy="461963"/>
          </a:xfrm>
          <a:prstGeom prst="rect">
            <a:avLst/>
          </a:prstGeom>
        </p:spPr>
        <p:txBody>
          <a:bodyPr wrap="none">
            <a:spAutoFit/>
          </a:bodyPr>
          <a:lstStyle/>
          <a:p>
            <a:pPr fontAlgn="auto">
              <a:spcBef>
                <a:spcPts val="0"/>
              </a:spcBef>
              <a:spcAft>
                <a:spcPts val="0"/>
              </a:spcAft>
              <a:defRPr/>
            </a:pPr>
            <a:r>
              <a:rPr lang="en-US" sz="2400" b="1" dirty="0">
                <a:solidFill>
                  <a:srgbClr val="C00000"/>
                </a:solidFill>
                <a:latin typeface="+mn-lt"/>
                <a:cs typeface="+mj-cs"/>
              </a:rPr>
              <a:t>Structure of the Stomach of the rabbit</a:t>
            </a:r>
            <a:endParaRPr lang="ar-SA" sz="2400" b="1" dirty="0">
              <a:solidFill>
                <a:srgbClr val="C00000"/>
              </a:solidFill>
              <a:latin typeface="+mn-lt"/>
              <a:cs typeface="+mj-cs"/>
            </a:endParaRPr>
          </a:p>
        </p:txBody>
      </p:sp>
      <p:sp>
        <p:nvSpPr>
          <p:cNvPr id="12291" name="Rectangle 3"/>
          <p:cNvSpPr>
            <a:spLocks noChangeArrowheads="1"/>
          </p:cNvSpPr>
          <p:nvPr/>
        </p:nvSpPr>
        <p:spPr bwMode="auto">
          <a:xfrm>
            <a:off x="468313" y="549275"/>
            <a:ext cx="8174037" cy="400050"/>
          </a:xfrm>
          <a:prstGeom prst="rect">
            <a:avLst/>
          </a:prstGeom>
          <a:noFill/>
          <a:ln w="9525">
            <a:noFill/>
            <a:miter lim="800000"/>
            <a:headEnd/>
            <a:tailEnd/>
          </a:ln>
        </p:spPr>
        <p:txBody>
          <a:bodyPr wrap="none" anchor="ctr">
            <a:spAutoFit/>
          </a:bodyPr>
          <a:lstStyle/>
          <a:p>
            <a:pPr algn="l" rtl="0"/>
            <a:r>
              <a:rPr lang="en-US" sz="2000" b="1">
                <a:solidFill>
                  <a:schemeClr val="tx2"/>
                </a:solidFill>
                <a:latin typeface="Times New Roman" pitchFamily="18" charset="0"/>
              </a:rPr>
              <a:t>It is dilated segment of the digestive tract, it consists of 4 principle layers:</a:t>
            </a:r>
            <a:endParaRPr lang="en-US" sz="2000" b="1">
              <a:solidFill>
                <a:schemeClr val="tx2"/>
              </a:solidFill>
              <a:latin typeface="Calibri" pitchFamily="34" charset="0"/>
            </a:endParaRPr>
          </a:p>
        </p:txBody>
      </p:sp>
      <p:pic>
        <p:nvPicPr>
          <p:cNvPr id="12292" name="Picture 7" descr="GetAttachment"/>
          <p:cNvPicPr>
            <a:picLocks noChangeAspect="1" noChangeArrowheads="1"/>
          </p:cNvPicPr>
          <p:nvPr/>
        </p:nvPicPr>
        <p:blipFill>
          <a:blip r:embed="rId3" cstate="print">
            <a:lum contrast="36000"/>
          </a:blip>
          <a:srcRect/>
          <a:stretch>
            <a:fillRect/>
          </a:stretch>
        </p:blipFill>
        <p:spPr bwMode="auto">
          <a:xfrm>
            <a:off x="900113" y="981075"/>
            <a:ext cx="6840537" cy="5876925"/>
          </a:xfrm>
          <a:prstGeom prst="rect">
            <a:avLst/>
          </a:prstGeom>
          <a:noFill/>
          <a:ln w="12700">
            <a:solidFill>
              <a:schemeClr val="tx1"/>
            </a:solid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7" descr="GetAttachment"/>
          <p:cNvPicPr>
            <a:picLocks noChangeAspect="1" noChangeArrowheads="1"/>
          </p:cNvPicPr>
          <p:nvPr/>
        </p:nvPicPr>
        <p:blipFill>
          <a:blip r:embed="rId3" cstate="print">
            <a:lum contrast="36000"/>
          </a:blip>
          <a:srcRect/>
          <a:stretch>
            <a:fillRect/>
          </a:stretch>
        </p:blipFill>
        <p:spPr bwMode="auto">
          <a:xfrm>
            <a:off x="4284663" y="0"/>
            <a:ext cx="4859337" cy="6858000"/>
          </a:xfrm>
          <a:prstGeom prst="rect">
            <a:avLst/>
          </a:prstGeom>
          <a:noFill/>
          <a:ln w="12700">
            <a:solidFill>
              <a:schemeClr val="tx1"/>
            </a:solidFill>
            <a:miter lim="800000"/>
            <a:headEnd/>
            <a:tailEnd/>
          </a:ln>
        </p:spPr>
      </p:pic>
      <p:graphicFrame>
        <p:nvGraphicFramePr>
          <p:cNvPr id="4" name="جدول 3"/>
          <p:cNvGraphicFramePr>
            <a:graphicFrameLocks noGrp="1"/>
          </p:cNvGraphicFramePr>
          <p:nvPr/>
        </p:nvGraphicFramePr>
        <p:xfrm>
          <a:off x="0" y="0"/>
          <a:ext cx="4284663" cy="6858000"/>
        </p:xfrm>
        <a:graphic>
          <a:graphicData uri="http://schemas.openxmlformats.org/drawingml/2006/table">
            <a:tbl>
              <a:tblPr/>
              <a:tblGrid>
                <a:gridCol w="1187624">
                  <a:extLst>
                    <a:ext uri="{9D8B030D-6E8A-4147-A177-3AD203B41FA5}">
                      <a16:colId xmlns:a16="http://schemas.microsoft.com/office/drawing/2014/main" val="20000"/>
                    </a:ext>
                  </a:extLst>
                </a:gridCol>
                <a:gridCol w="3096344">
                  <a:extLst>
                    <a:ext uri="{9D8B030D-6E8A-4147-A177-3AD203B41FA5}">
                      <a16:colId xmlns:a16="http://schemas.microsoft.com/office/drawing/2014/main" val="20001"/>
                    </a:ext>
                  </a:extLst>
                </a:gridCol>
              </a:tblGrid>
              <a:tr h="300038">
                <a:tc>
                  <a:txBody>
                    <a:bodyPr/>
                    <a:lstStyle/>
                    <a:p>
                      <a:pPr algn="ctr" rtl="0">
                        <a:lnSpc>
                          <a:spcPct val="115000"/>
                        </a:lnSpc>
                        <a:spcAft>
                          <a:spcPts val="0"/>
                        </a:spcAft>
                      </a:pPr>
                      <a:r>
                        <a:rPr lang="en-US" sz="1400" b="1" i="1" dirty="0">
                          <a:solidFill>
                            <a:srgbClr val="FF0000"/>
                          </a:solidFill>
                          <a:latin typeface="Times New Roman"/>
                          <a:ea typeface="Calibri"/>
                          <a:cs typeface="+mj-cs"/>
                        </a:rPr>
                        <a:t>The layer</a:t>
                      </a:r>
                      <a:endParaRPr lang="en-US" sz="1400" b="1" dirty="0">
                        <a:solidFill>
                          <a:srgbClr val="FF0000"/>
                        </a:solidFill>
                        <a:latin typeface="Calibri"/>
                        <a:ea typeface="Calibri"/>
                        <a:cs typeface="+mj-cs"/>
                      </a:endParaRPr>
                    </a:p>
                  </a:txBody>
                  <a:tcPr marL="47043" marR="470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rtl="0">
                        <a:lnSpc>
                          <a:spcPct val="115000"/>
                        </a:lnSpc>
                        <a:spcAft>
                          <a:spcPts val="0"/>
                        </a:spcAft>
                      </a:pPr>
                      <a:r>
                        <a:rPr lang="en-US" sz="1400" b="1" i="1" dirty="0">
                          <a:solidFill>
                            <a:srgbClr val="FF0000"/>
                          </a:solidFill>
                          <a:latin typeface="Times New Roman"/>
                          <a:ea typeface="Calibri"/>
                          <a:cs typeface="+mj-cs"/>
                        </a:rPr>
                        <a:t>Content</a:t>
                      </a:r>
                      <a:endParaRPr lang="en-US" sz="1400" b="1" dirty="0">
                        <a:solidFill>
                          <a:srgbClr val="FF0000"/>
                        </a:solidFill>
                        <a:latin typeface="Calibri"/>
                        <a:ea typeface="Calibri"/>
                        <a:cs typeface="+mj-cs"/>
                      </a:endParaRPr>
                    </a:p>
                  </a:txBody>
                  <a:tcPr marL="47043" marR="470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314575">
                <a:tc>
                  <a:txBody>
                    <a:bodyPr/>
                    <a:lstStyle/>
                    <a:p>
                      <a:pPr algn="ctr" rtl="0">
                        <a:lnSpc>
                          <a:spcPct val="115000"/>
                        </a:lnSpc>
                        <a:spcAft>
                          <a:spcPts val="0"/>
                        </a:spcAft>
                      </a:pPr>
                      <a:r>
                        <a:rPr lang="en-US" sz="1800" b="1">
                          <a:solidFill>
                            <a:srgbClr val="00B050"/>
                          </a:solidFill>
                          <a:latin typeface="Times New Roman"/>
                          <a:ea typeface="Calibri"/>
                          <a:cs typeface="+mj-cs"/>
                        </a:rPr>
                        <a:t>The serosa</a:t>
                      </a:r>
                      <a:endParaRPr lang="en-US" sz="1800" b="1">
                        <a:solidFill>
                          <a:srgbClr val="00B050"/>
                        </a:solidFill>
                        <a:latin typeface="Calibri"/>
                        <a:ea typeface="Calibri"/>
                        <a:cs typeface="+mj-cs"/>
                      </a:endParaRPr>
                    </a:p>
                  </a:txBody>
                  <a:tcPr marL="47043" marR="470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rtl="0">
                        <a:lnSpc>
                          <a:spcPct val="115000"/>
                        </a:lnSpc>
                        <a:spcAft>
                          <a:spcPts val="0"/>
                        </a:spcAft>
                        <a:buFont typeface="Symbol"/>
                        <a:buChar char=""/>
                      </a:pPr>
                      <a:r>
                        <a:rPr lang="en-US" sz="1800" b="1" dirty="0">
                          <a:solidFill>
                            <a:srgbClr val="00B050"/>
                          </a:solidFill>
                          <a:latin typeface="Times New Roman"/>
                          <a:ea typeface="Calibri"/>
                          <a:cs typeface="+mj-cs"/>
                        </a:rPr>
                        <a:t>A thin layer composed of :</a:t>
                      </a:r>
                      <a:endParaRPr lang="en-US" sz="1800" b="1" dirty="0">
                        <a:solidFill>
                          <a:srgbClr val="00B050"/>
                        </a:solidFill>
                        <a:latin typeface="Calibri"/>
                        <a:ea typeface="Calibri"/>
                        <a:cs typeface="+mj-cs"/>
                      </a:endParaRPr>
                    </a:p>
                    <a:p>
                      <a:pPr marL="342900" lvl="0" indent="-342900" algn="l" rtl="0">
                        <a:lnSpc>
                          <a:spcPct val="115000"/>
                        </a:lnSpc>
                        <a:spcAft>
                          <a:spcPts val="0"/>
                        </a:spcAft>
                        <a:buFont typeface="+mj-lt"/>
                        <a:buAutoNum type="arabicPeriod"/>
                      </a:pPr>
                      <a:r>
                        <a:rPr lang="en-US" sz="1800" b="1" dirty="0">
                          <a:solidFill>
                            <a:srgbClr val="00B050"/>
                          </a:solidFill>
                          <a:latin typeface="Times New Roman"/>
                          <a:ea typeface="Calibri"/>
                          <a:cs typeface="+mj-cs"/>
                        </a:rPr>
                        <a:t>Simple </a:t>
                      </a:r>
                      <a:r>
                        <a:rPr lang="en-US" sz="1800" b="1" dirty="0" err="1">
                          <a:solidFill>
                            <a:srgbClr val="00B050"/>
                          </a:solidFill>
                          <a:latin typeface="Times New Roman"/>
                          <a:ea typeface="Calibri"/>
                          <a:cs typeface="+mj-cs"/>
                        </a:rPr>
                        <a:t>squamous</a:t>
                      </a:r>
                      <a:r>
                        <a:rPr lang="en-US" sz="1800" b="1" dirty="0">
                          <a:solidFill>
                            <a:srgbClr val="00B050"/>
                          </a:solidFill>
                          <a:latin typeface="Times New Roman"/>
                          <a:ea typeface="Calibri"/>
                          <a:cs typeface="+mj-cs"/>
                        </a:rPr>
                        <a:t> covering epithelium (</a:t>
                      </a:r>
                      <a:r>
                        <a:rPr lang="en-US" sz="1800" b="1" dirty="0" err="1">
                          <a:solidFill>
                            <a:srgbClr val="00B050"/>
                          </a:solidFill>
                          <a:latin typeface="Times New Roman"/>
                          <a:ea typeface="Calibri"/>
                          <a:cs typeface="+mj-cs"/>
                        </a:rPr>
                        <a:t>mesothelium</a:t>
                      </a:r>
                      <a:r>
                        <a:rPr lang="en-US" sz="1800" b="1" dirty="0">
                          <a:solidFill>
                            <a:srgbClr val="00B050"/>
                          </a:solidFill>
                          <a:latin typeface="Times New Roman"/>
                          <a:ea typeface="Calibri"/>
                          <a:cs typeface="+mj-cs"/>
                        </a:rPr>
                        <a:t>).</a:t>
                      </a:r>
                      <a:endParaRPr lang="en-US" sz="1800" b="1" dirty="0">
                        <a:solidFill>
                          <a:srgbClr val="00B050"/>
                        </a:solidFill>
                        <a:latin typeface="Calibri"/>
                        <a:ea typeface="Calibri"/>
                        <a:cs typeface="+mj-cs"/>
                      </a:endParaRPr>
                    </a:p>
                    <a:p>
                      <a:pPr marL="342900" lvl="0" indent="-342900" algn="l" rtl="0">
                        <a:lnSpc>
                          <a:spcPct val="115000"/>
                        </a:lnSpc>
                        <a:spcAft>
                          <a:spcPts val="0"/>
                        </a:spcAft>
                        <a:buFont typeface="+mj-lt"/>
                        <a:buAutoNum type="arabicPeriod"/>
                      </a:pPr>
                      <a:r>
                        <a:rPr lang="en-US" sz="1800" b="1" dirty="0">
                          <a:solidFill>
                            <a:srgbClr val="00B050"/>
                          </a:solidFill>
                          <a:latin typeface="Times New Roman"/>
                          <a:ea typeface="Calibri"/>
                          <a:cs typeface="+mj-cs"/>
                        </a:rPr>
                        <a:t>Loose connective tissue rich in blood and lymph vessels in addition to adipose tissue.</a:t>
                      </a:r>
                      <a:endParaRPr lang="en-US" sz="1800" b="1" dirty="0">
                        <a:solidFill>
                          <a:srgbClr val="00B050"/>
                        </a:solidFill>
                        <a:latin typeface="Calibri"/>
                        <a:ea typeface="Calibri"/>
                        <a:cs typeface="+mj-cs"/>
                      </a:endParaRPr>
                    </a:p>
                  </a:txBody>
                  <a:tcPr marL="47043" marR="470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243388">
                <a:tc>
                  <a:txBody>
                    <a:bodyPr/>
                    <a:lstStyle/>
                    <a:p>
                      <a:pPr algn="ctr" rtl="0">
                        <a:lnSpc>
                          <a:spcPct val="115000"/>
                        </a:lnSpc>
                        <a:spcAft>
                          <a:spcPts val="0"/>
                        </a:spcAft>
                      </a:pPr>
                      <a:r>
                        <a:rPr lang="en-US" sz="1800" b="1">
                          <a:latin typeface="Times New Roman"/>
                          <a:ea typeface="Calibri"/>
                          <a:cs typeface="+mj-cs"/>
                        </a:rPr>
                        <a:t>The muscularis externa</a:t>
                      </a:r>
                      <a:endParaRPr lang="en-US" sz="1800" b="1">
                        <a:latin typeface="Calibri"/>
                        <a:ea typeface="Calibri"/>
                        <a:cs typeface="+mj-cs"/>
                      </a:endParaRPr>
                    </a:p>
                  </a:txBody>
                  <a:tcPr marL="47043" marR="470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1800" b="1" dirty="0">
                          <a:latin typeface="Times New Roman"/>
                          <a:ea typeface="Calibri"/>
                          <a:cs typeface="+mj-cs"/>
                        </a:rPr>
                        <a:t>Consists mainly of smooth muscle cells arranged in two layers:</a:t>
                      </a:r>
                      <a:endParaRPr lang="en-US" sz="1800" b="1" dirty="0">
                        <a:latin typeface="Calibri"/>
                        <a:ea typeface="Calibri"/>
                        <a:cs typeface="+mj-cs"/>
                      </a:endParaRPr>
                    </a:p>
                    <a:p>
                      <a:pPr marL="342900" lvl="0" indent="-342900" algn="l" rtl="0">
                        <a:lnSpc>
                          <a:spcPct val="115000"/>
                        </a:lnSpc>
                        <a:spcAft>
                          <a:spcPts val="0"/>
                        </a:spcAft>
                        <a:buFont typeface="+mj-lt"/>
                        <a:buAutoNum type="arabicPeriod"/>
                      </a:pPr>
                      <a:r>
                        <a:rPr lang="en-US" sz="1800" b="1" dirty="0">
                          <a:latin typeface="Times New Roman"/>
                          <a:ea typeface="Calibri"/>
                          <a:cs typeface="+mj-cs"/>
                        </a:rPr>
                        <a:t>An internal layer (close to the lumen) of circular muscle.</a:t>
                      </a:r>
                      <a:endParaRPr lang="en-US" sz="1800" b="1" dirty="0">
                        <a:latin typeface="Calibri"/>
                        <a:ea typeface="Calibri"/>
                        <a:cs typeface="+mj-cs"/>
                      </a:endParaRPr>
                    </a:p>
                    <a:p>
                      <a:pPr marL="342900" lvl="0" indent="-342900" algn="l" rtl="0">
                        <a:lnSpc>
                          <a:spcPct val="115000"/>
                        </a:lnSpc>
                        <a:spcAft>
                          <a:spcPts val="0"/>
                        </a:spcAft>
                        <a:buFont typeface="+mj-lt"/>
                        <a:buAutoNum type="arabicPeriod"/>
                      </a:pPr>
                      <a:r>
                        <a:rPr lang="en-US" sz="1800" b="1" dirty="0">
                          <a:latin typeface="Times New Roman"/>
                          <a:ea typeface="Calibri"/>
                          <a:cs typeface="+mj-cs"/>
                        </a:rPr>
                        <a:t>An external layer mostly of longitudinal muscles.</a:t>
                      </a:r>
                      <a:endParaRPr lang="en-US" sz="1800" b="1" dirty="0">
                        <a:latin typeface="Calibri"/>
                        <a:ea typeface="Calibri"/>
                        <a:cs typeface="+mj-cs"/>
                      </a:endParaRPr>
                    </a:p>
                    <a:p>
                      <a:pPr marL="228600" algn="l" rtl="0">
                        <a:lnSpc>
                          <a:spcPct val="115000"/>
                        </a:lnSpc>
                        <a:spcAft>
                          <a:spcPts val="0"/>
                        </a:spcAft>
                      </a:pPr>
                      <a:r>
                        <a:rPr lang="en-US" sz="1800" b="1" dirty="0">
                          <a:latin typeface="Times New Roman"/>
                          <a:ea typeface="Calibri"/>
                          <a:cs typeface="+mj-cs"/>
                        </a:rPr>
                        <a:t>In between the two layers is a layer of connective tissue supplied with a nerve plexus and blood and lymphatic vessels.</a:t>
                      </a:r>
                      <a:endParaRPr lang="en-US" sz="1800" b="1" dirty="0">
                        <a:latin typeface="Calibri"/>
                        <a:ea typeface="Calibri"/>
                        <a:cs typeface="+mj-cs"/>
                      </a:endParaRPr>
                    </a:p>
                  </a:txBody>
                  <a:tcPr marL="47043" marR="470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6" name="شكل بيضاوي 5"/>
          <p:cNvSpPr/>
          <p:nvPr/>
        </p:nvSpPr>
        <p:spPr>
          <a:xfrm>
            <a:off x="7956550" y="5516563"/>
            <a:ext cx="1116013" cy="720725"/>
          </a:xfrm>
          <a:prstGeom prst="ellipse">
            <a:avLst/>
          </a:prstGeom>
          <a:solidFill>
            <a:srgbClr val="FFFF00">
              <a:alpha val="18000"/>
            </a:srgb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
        <p:nvSpPr>
          <p:cNvPr id="7" name="شكل بيضاوي 6"/>
          <p:cNvSpPr/>
          <p:nvPr/>
        </p:nvSpPr>
        <p:spPr>
          <a:xfrm>
            <a:off x="8027988" y="4222750"/>
            <a:ext cx="1116012" cy="719138"/>
          </a:xfrm>
          <a:prstGeom prst="ellipse">
            <a:avLst/>
          </a:prstGeom>
          <a:solidFill>
            <a:srgbClr val="FFFF00">
              <a:alpha val="18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
        <p:nvSpPr>
          <p:cNvPr id="10" name="شكل بيضاوي 9"/>
          <p:cNvSpPr/>
          <p:nvPr/>
        </p:nvSpPr>
        <p:spPr>
          <a:xfrm>
            <a:off x="4284663" y="5949950"/>
            <a:ext cx="1116012" cy="720725"/>
          </a:xfrm>
          <a:prstGeom prst="ellipse">
            <a:avLst/>
          </a:prstGeom>
          <a:solidFill>
            <a:srgbClr val="FFFF00">
              <a:alpha val="18000"/>
            </a:srgb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
        <p:nvSpPr>
          <p:cNvPr id="11" name="شكل بيضاوي 10"/>
          <p:cNvSpPr/>
          <p:nvPr/>
        </p:nvSpPr>
        <p:spPr>
          <a:xfrm>
            <a:off x="4284663" y="4941888"/>
            <a:ext cx="1079500" cy="863600"/>
          </a:xfrm>
          <a:prstGeom prst="ellipse">
            <a:avLst/>
          </a:prstGeom>
          <a:solidFill>
            <a:srgbClr val="FFFF00">
              <a:alpha val="18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
        <p:nvSpPr>
          <p:cNvPr id="12" name="شكل بيضاوي 11"/>
          <p:cNvSpPr/>
          <p:nvPr/>
        </p:nvSpPr>
        <p:spPr>
          <a:xfrm>
            <a:off x="4284663" y="3933825"/>
            <a:ext cx="1079500" cy="863600"/>
          </a:xfrm>
          <a:prstGeom prst="ellipse">
            <a:avLst/>
          </a:prstGeom>
          <a:solidFill>
            <a:srgbClr val="FFFF00">
              <a:alpha val="18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7" descr="GetAttachment"/>
          <p:cNvPicPr>
            <a:picLocks noChangeAspect="1" noChangeArrowheads="1"/>
          </p:cNvPicPr>
          <p:nvPr/>
        </p:nvPicPr>
        <p:blipFill>
          <a:blip r:embed="rId3" cstate="print">
            <a:lum contrast="36000"/>
          </a:blip>
          <a:srcRect/>
          <a:stretch>
            <a:fillRect/>
          </a:stretch>
        </p:blipFill>
        <p:spPr bwMode="auto">
          <a:xfrm>
            <a:off x="4572000" y="404813"/>
            <a:ext cx="4859338" cy="6858000"/>
          </a:xfrm>
          <a:prstGeom prst="rect">
            <a:avLst/>
          </a:prstGeom>
          <a:noFill/>
          <a:ln w="12700">
            <a:noFill/>
            <a:miter lim="800000"/>
            <a:headEnd/>
            <a:tailEnd/>
          </a:ln>
        </p:spPr>
      </p:pic>
      <p:sp>
        <p:nvSpPr>
          <p:cNvPr id="3" name="شكل بيضاوي 2"/>
          <p:cNvSpPr/>
          <p:nvPr/>
        </p:nvSpPr>
        <p:spPr>
          <a:xfrm>
            <a:off x="8316913" y="5734050"/>
            <a:ext cx="1116012" cy="720725"/>
          </a:xfrm>
          <a:prstGeom prst="ellipse">
            <a:avLst/>
          </a:prstGeom>
          <a:solidFill>
            <a:srgbClr val="FFFF00">
              <a:alpha val="18000"/>
            </a:srgb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
        <p:nvSpPr>
          <p:cNvPr id="4" name="شكل بيضاوي 3"/>
          <p:cNvSpPr/>
          <p:nvPr/>
        </p:nvSpPr>
        <p:spPr>
          <a:xfrm>
            <a:off x="8316913" y="4652963"/>
            <a:ext cx="1116012" cy="719137"/>
          </a:xfrm>
          <a:prstGeom prst="ellipse">
            <a:avLst/>
          </a:prstGeom>
          <a:solidFill>
            <a:srgbClr val="FFFF00">
              <a:alpha val="18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
        <p:nvSpPr>
          <p:cNvPr id="5" name="شكل بيضاوي 4"/>
          <p:cNvSpPr/>
          <p:nvPr/>
        </p:nvSpPr>
        <p:spPr>
          <a:xfrm>
            <a:off x="8316913" y="3357563"/>
            <a:ext cx="1116012" cy="719137"/>
          </a:xfrm>
          <a:prstGeom prst="ellipse">
            <a:avLst/>
          </a:prstGeom>
          <a:solidFill>
            <a:srgbClr val="FFFF00">
              <a:alpha val="18000"/>
            </a:srgb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
        <p:nvSpPr>
          <p:cNvPr id="6" name="شكل بيضاوي 5"/>
          <p:cNvSpPr/>
          <p:nvPr/>
        </p:nvSpPr>
        <p:spPr>
          <a:xfrm>
            <a:off x="8316913" y="1484313"/>
            <a:ext cx="1116012" cy="719137"/>
          </a:xfrm>
          <a:prstGeom prst="ellipse">
            <a:avLst/>
          </a:prstGeom>
          <a:solidFill>
            <a:srgbClr val="FFFF00">
              <a:alpha val="18000"/>
            </a:srgb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
        <p:nvSpPr>
          <p:cNvPr id="7" name="شكل بيضاوي 6"/>
          <p:cNvSpPr/>
          <p:nvPr/>
        </p:nvSpPr>
        <p:spPr>
          <a:xfrm>
            <a:off x="4859338" y="6137275"/>
            <a:ext cx="935037" cy="720725"/>
          </a:xfrm>
          <a:prstGeom prst="ellipse">
            <a:avLst/>
          </a:prstGeom>
          <a:solidFill>
            <a:srgbClr val="FFFF00">
              <a:alpha val="18000"/>
            </a:srgb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
        <p:nvSpPr>
          <p:cNvPr id="8" name="شكل بيضاوي 7"/>
          <p:cNvSpPr/>
          <p:nvPr/>
        </p:nvSpPr>
        <p:spPr>
          <a:xfrm>
            <a:off x="4572000" y="5373688"/>
            <a:ext cx="900113" cy="863600"/>
          </a:xfrm>
          <a:prstGeom prst="ellipse">
            <a:avLst/>
          </a:prstGeom>
          <a:solidFill>
            <a:srgbClr val="FFFF00">
              <a:alpha val="18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
        <p:nvSpPr>
          <p:cNvPr id="9" name="شكل بيضاوي 8"/>
          <p:cNvSpPr/>
          <p:nvPr/>
        </p:nvSpPr>
        <p:spPr>
          <a:xfrm>
            <a:off x="4643438" y="4365625"/>
            <a:ext cx="900112" cy="863600"/>
          </a:xfrm>
          <a:prstGeom prst="ellipse">
            <a:avLst/>
          </a:prstGeom>
          <a:solidFill>
            <a:srgbClr val="FFFF00">
              <a:alpha val="18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
        <p:nvSpPr>
          <p:cNvPr id="10" name="شكل بيضاوي 9"/>
          <p:cNvSpPr/>
          <p:nvPr/>
        </p:nvSpPr>
        <p:spPr>
          <a:xfrm>
            <a:off x="4716463" y="0"/>
            <a:ext cx="1116012" cy="719138"/>
          </a:xfrm>
          <a:prstGeom prst="ellipse">
            <a:avLst/>
          </a:prstGeom>
          <a:solidFill>
            <a:srgbClr val="FFFF00">
              <a:alpha val="18000"/>
            </a:srgb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
        <p:nvSpPr>
          <p:cNvPr id="11" name="شكل بيضاوي 10"/>
          <p:cNvSpPr/>
          <p:nvPr/>
        </p:nvSpPr>
        <p:spPr>
          <a:xfrm>
            <a:off x="4859338" y="1268413"/>
            <a:ext cx="1042987" cy="649287"/>
          </a:xfrm>
          <a:prstGeom prst="ellipse">
            <a:avLst/>
          </a:prstGeom>
          <a:solidFill>
            <a:srgbClr val="FFFF00">
              <a:alpha val="18000"/>
            </a:srgb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
        <p:nvSpPr>
          <p:cNvPr id="12" name="شكل بيضاوي 11"/>
          <p:cNvSpPr/>
          <p:nvPr/>
        </p:nvSpPr>
        <p:spPr>
          <a:xfrm>
            <a:off x="4787900" y="2205038"/>
            <a:ext cx="1044575" cy="576262"/>
          </a:xfrm>
          <a:prstGeom prst="ellipse">
            <a:avLst/>
          </a:prstGeom>
          <a:solidFill>
            <a:srgbClr val="FFFF00">
              <a:alpha val="18000"/>
            </a:srgb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
        <p:nvSpPr>
          <p:cNvPr id="13" name="شكل بيضاوي 12"/>
          <p:cNvSpPr/>
          <p:nvPr/>
        </p:nvSpPr>
        <p:spPr>
          <a:xfrm>
            <a:off x="4859338" y="2997200"/>
            <a:ext cx="1009650" cy="719138"/>
          </a:xfrm>
          <a:prstGeom prst="ellipse">
            <a:avLst/>
          </a:prstGeom>
          <a:solidFill>
            <a:srgbClr val="FFFF00">
              <a:alpha val="18000"/>
            </a:srgb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graphicFrame>
        <p:nvGraphicFramePr>
          <p:cNvPr id="14374" name="Group 38"/>
          <p:cNvGraphicFramePr>
            <a:graphicFrameLocks noGrp="1"/>
          </p:cNvGraphicFramePr>
          <p:nvPr/>
        </p:nvGraphicFramePr>
        <p:xfrm>
          <a:off x="0" y="0"/>
          <a:ext cx="4572000" cy="6810375"/>
        </p:xfrm>
        <a:graphic>
          <a:graphicData uri="http://schemas.openxmlformats.org/drawingml/2006/table">
            <a:tbl>
              <a:tblPr/>
              <a:tblGrid>
                <a:gridCol w="514350">
                  <a:extLst>
                    <a:ext uri="{9D8B030D-6E8A-4147-A177-3AD203B41FA5}">
                      <a16:colId xmlns:a16="http://schemas.microsoft.com/office/drawing/2014/main" val="20000"/>
                    </a:ext>
                  </a:extLst>
                </a:gridCol>
                <a:gridCol w="4057650">
                  <a:extLst>
                    <a:ext uri="{9D8B030D-6E8A-4147-A177-3AD203B41FA5}">
                      <a16:colId xmlns:a16="http://schemas.microsoft.com/office/drawing/2014/main" val="20001"/>
                    </a:ext>
                  </a:extLst>
                </a:gridCol>
              </a:tblGrid>
              <a:tr h="16589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a:ln>
                            <a:noFill/>
                          </a:ln>
                          <a:solidFill>
                            <a:srgbClr val="C00000"/>
                          </a:solidFill>
                          <a:effectLst/>
                          <a:latin typeface="Times New Roman" pitchFamily="18" charset="0"/>
                          <a:cs typeface="Arial" charset="0"/>
                        </a:rPr>
                        <a:t>The submu-cosa</a:t>
                      </a:r>
                      <a:endParaRPr kumimoji="0" lang="en-US" sz="1400" b="1" i="0" u="none" strike="noStrike" cap="none" normalizeH="0" baseline="0">
                        <a:ln>
                          <a:noFill/>
                        </a:ln>
                        <a:solidFill>
                          <a:srgbClr val="C00000"/>
                        </a:solidFill>
                        <a:effectLst/>
                        <a:latin typeface="Calibri" pitchFamily="34" charset="0"/>
                        <a:cs typeface="Arial" charset="0"/>
                      </a:endParaRPr>
                    </a:p>
                  </a:txBody>
                  <a:tcPr marL="47043" marR="4704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15000"/>
                        </a:lnSpc>
                        <a:spcBef>
                          <a:spcPct val="0"/>
                        </a:spcBef>
                        <a:spcAft>
                          <a:spcPct val="0"/>
                        </a:spcAft>
                        <a:buClrTx/>
                        <a:buSzTx/>
                        <a:buFont typeface="Symbol" pitchFamily="18" charset="2"/>
                        <a:buChar char=""/>
                        <a:tabLst/>
                      </a:pPr>
                      <a:r>
                        <a:rPr kumimoji="0" lang="en-US" sz="1800" b="1" i="0" u="none" strike="noStrike" cap="none" normalizeH="0" baseline="0">
                          <a:ln>
                            <a:noFill/>
                          </a:ln>
                          <a:solidFill>
                            <a:srgbClr val="C00000"/>
                          </a:solidFill>
                          <a:effectLst/>
                          <a:latin typeface="Times New Roman" pitchFamily="18" charset="0"/>
                          <a:ea typeface="Calibri" pitchFamily="34" charset="0"/>
                          <a:cs typeface="Times New Roman" pitchFamily="18" charset="0"/>
                        </a:rPr>
                        <a:t>composed of loose connective tissue supplied with many blood and lymph vessels and a submucosal nerve plexus. It may also contain glands and lymphoid tissue in some specialized parts of the digestive tract.</a:t>
                      </a:r>
                      <a:endParaRPr kumimoji="0" lang="en-US" sz="1800" b="1" i="0" u="none" strike="noStrike" cap="none" normalizeH="0" baseline="0">
                        <a:ln>
                          <a:noFill/>
                        </a:ln>
                        <a:solidFill>
                          <a:srgbClr val="C00000"/>
                        </a:solidFill>
                        <a:effectLst/>
                        <a:latin typeface="Calibri" pitchFamily="34" charset="0"/>
                        <a:ea typeface="Calibri" pitchFamily="34" charset="0"/>
                        <a:cs typeface="Times New Roman" pitchFamily="18" charset="0"/>
                      </a:endParaRPr>
                    </a:p>
                  </a:txBody>
                  <a:tcPr marL="47043" marR="4704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4655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a:ln>
                            <a:noFill/>
                          </a:ln>
                          <a:solidFill>
                            <a:schemeClr val="tx2"/>
                          </a:solidFill>
                          <a:effectLst/>
                          <a:latin typeface="Times New Roman" pitchFamily="18" charset="0"/>
                          <a:cs typeface="Arial" charset="0"/>
                        </a:rPr>
                        <a:t>The mucos-a</a:t>
                      </a:r>
                      <a:endParaRPr kumimoji="0" lang="en-US" sz="1400" b="1" i="0" u="none" strike="noStrike" cap="none" normalizeH="0" baseline="0">
                        <a:ln>
                          <a:noFill/>
                        </a:ln>
                        <a:solidFill>
                          <a:schemeClr val="tx2"/>
                        </a:solidFill>
                        <a:effectLst/>
                        <a:latin typeface="Calibri" pitchFamily="34" charset="0"/>
                        <a:cs typeface="Arial" charset="0"/>
                      </a:endParaRPr>
                    </a:p>
                  </a:txBody>
                  <a:tcPr marL="47043" marR="4704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15000"/>
                        </a:lnSpc>
                        <a:spcBef>
                          <a:spcPct val="0"/>
                        </a:spcBef>
                        <a:spcAft>
                          <a:spcPct val="0"/>
                        </a:spcAft>
                        <a:buClrTx/>
                        <a:buSzTx/>
                        <a:buFont typeface="Symbol" pitchFamily="18" charset="2"/>
                        <a:buChar char=""/>
                        <a:tabLst/>
                      </a:pPr>
                      <a:r>
                        <a:rPr kumimoji="0" lang="en-US" sz="1800" b="1" i="0" u="none" strike="noStrike" cap="none" normalizeH="0" baseline="0">
                          <a:ln>
                            <a:noFill/>
                          </a:ln>
                          <a:solidFill>
                            <a:schemeClr val="tx2"/>
                          </a:solidFill>
                          <a:effectLst/>
                          <a:latin typeface="Times New Roman" pitchFamily="18" charset="0"/>
                          <a:ea typeface="Calibri" pitchFamily="34" charset="0"/>
                          <a:cs typeface="Times New Roman" pitchFamily="18" charset="0"/>
                        </a:rPr>
                        <a:t>The innermost layer and the thickest layer, composed of:</a:t>
                      </a:r>
                      <a:endParaRPr kumimoji="0" lang="en-US" sz="1800" b="1" i="0" u="none" strike="noStrike" cap="none" normalizeH="0" baseline="0">
                        <a:ln>
                          <a:noFill/>
                        </a:ln>
                        <a:solidFill>
                          <a:schemeClr val="tx2"/>
                        </a:solidFill>
                        <a:effectLst/>
                        <a:latin typeface="Calibri" pitchFamily="34" charset="0"/>
                        <a:ea typeface="Calibri" pitchFamily="34" charset="0"/>
                        <a:cs typeface="Times New Roman" pitchFamily="18" charset="0"/>
                      </a:endParaRPr>
                    </a:p>
                    <a:p>
                      <a:pPr marL="342900" marR="0" lvl="0" indent="-342900" algn="l" defTabSz="914400" rtl="0" eaLnBrk="1" fontAlgn="base" latinLnBrk="0" hangingPunct="1">
                        <a:lnSpc>
                          <a:spcPct val="115000"/>
                        </a:lnSpc>
                        <a:spcBef>
                          <a:spcPct val="0"/>
                        </a:spcBef>
                        <a:spcAft>
                          <a:spcPct val="0"/>
                        </a:spcAft>
                        <a:buClrTx/>
                        <a:buSzTx/>
                        <a:buFont typeface="Calibri" pitchFamily="34" charset="0"/>
                        <a:buAutoNum type="arabicPeriod"/>
                        <a:tabLst/>
                      </a:pPr>
                      <a:r>
                        <a:rPr kumimoji="0" lang="en-US" sz="1800" b="1" i="0" u="none" strike="noStrike" cap="none" normalizeH="0" baseline="0">
                          <a:ln>
                            <a:noFill/>
                          </a:ln>
                          <a:solidFill>
                            <a:schemeClr val="tx2"/>
                          </a:solidFill>
                          <a:effectLst/>
                          <a:latin typeface="Times New Roman" pitchFamily="18" charset="0"/>
                          <a:ea typeface="Calibri" pitchFamily="34" charset="0"/>
                          <a:cs typeface="Times New Roman" pitchFamily="18" charset="0"/>
                        </a:rPr>
                        <a:t>An epithelial lining, a layer of simple columnar epithelium rich in mucus secreting cells, and the parallel tubular gastric glands which open onto the epithelium. The epithelial lining folds, forming depressions called gasytric pits. At the bottom of these gastric pits open the gastric glands.</a:t>
                      </a:r>
                      <a:endParaRPr kumimoji="0" lang="en-US" sz="1800" b="1" i="0" u="none" strike="noStrike" cap="none" normalizeH="0" baseline="0">
                        <a:ln>
                          <a:noFill/>
                        </a:ln>
                        <a:solidFill>
                          <a:schemeClr val="tx2"/>
                        </a:solidFill>
                        <a:effectLst/>
                        <a:latin typeface="Calibri" pitchFamily="34" charset="0"/>
                        <a:ea typeface="Calibri" pitchFamily="34" charset="0"/>
                        <a:cs typeface="Times New Roman" pitchFamily="18" charset="0"/>
                      </a:endParaRPr>
                    </a:p>
                    <a:p>
                      <a:pPr marL="342900" marR="0" lvl="0" indent="-342900" algn="l" defTabSz="914400" rtl="0" eaLnBrk="1" fontAlgn="base" latinLnBrk="0" hangingPunct="1">
                        <a:lnSpc>
                          <a:spcPct val="115000"/>
                        </a:lnSpc>
                        <a:spcBef>
                          <a:spcPct val="0"/>
                        </a:spcBef>
                        <a:spcAft>
                          <a:spcPct val="0"/>
                        </a:spcAft>
                        <a:buClrTx/>
                        <a:buSzTx/>
                        <a:buFont typeface="Calibri" pitchFamily="34" charset="0"/>
                        <a:buAutoNum type="arabicPeriod"/>
                        <a:tabLst/>
                      </a:pPr>
                      <a:r>
                        <a:rPr kumimoji="0" lang="en-US" sz="1600" b="1" i="0" u="none" strike="noStrike" cap="none" normalizeH="0" baseline="0">
                          <a:ln>
                            <a:noFill/>
                          </a:ln>
                          <a:solidFill>
                            <a:schemeClr val="tx2"/>
                          </a:solidFill>
                          <a:effectLst/>
                          <a:latin typeface="Times New Roman" pitchFamily="18" charset="0"/>
                          <a:ea typeface="Calibri" pitchFamily="34" charset="0"/>
                          <a:cs typeface="Times New Roman" pitchFamily="18" charset="0"/>
                        </a:rPr>
                        <a:t>A lamina propria of loose connective tissue rich in blood and lymph vessels and smooth muscle cells, sometimes also containing glands and lymphoid tissues.</a:t>
                      </a:r>
                      <a:endParaRPr kumimoji="0" lang="en-US" sz="1600" b="1" i="0" u="none" strike="noStrike" cap="none" normalizeH="0" baseline="0">
                        <a:ln>
                          <a:noFill/>
                        </a:ln>
                        <a:solidFill>
                          <a:schemeClr val="tx2"/>
                        </a:solidFill>
                        <a:effectLst/>
                        <a:latin typeface="Calibri" pitchFamily="34" charset="0"/>
                        <a:ea typeface="Calibri" pitchFamily="34" charset="0"/>
                        <a:cs typeface="Times New Roman" pitchFamily="18" charset="0"/>
                      </a:endParaRPr>
                    </a:p>
                  </a:txBody>
                  <a:tcPr marL="47043" marR="4704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1"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p:cNvSpPr>
          <p:nvPr>
            <p:ph type="title"/>
          </p:nvPr>
        </p:nvSpPr>
        <p:spPr/>
        <p:txBody>
          <a:bodyPr/>
          <a:lstStyle/>
          <a:p>
            <a:endParaRPr lang="en-GB">
              <a:cs typeface="Times New Roman" pitchFamily="18" charset="0"/>
            </a:endParaRPr>
          </a:p>
        </p:txBody>
      </p:sp>
      <p:sp>
        <p:nvSpPr>
          <p:cNvPr id="60419" name="Rectangle 3"/>
          <p:cNvSpPr>
            <a:spLocks noGrp="1"/>
          </p:cNvSpPr>
          <p:nvPr>
            <p:ph type="body" idx="1"/>
          </p:nvPr>
        </p:nvSpPr>
        <p:spPr>
          <a:xfrm>
            <a:off x="457200" y="333375"/>
            <a:ext cx="4691063" cy="6264275"/>
          </a:xfrm>
        </p:spPr>
        <p:txBody>
          <a:bodyPr/>
          <a:lstStyle/>
          <a:p>
            <a:pPr marL="609600" indent="-609600" algn="l" rtl="0" eaLnBrk="1" hangingPunct="1">
              <a:lnSpc>
                <a:spcPct val="115000"/>
              </a:lnSpc>
              <a:spcBef>
                <a:spcPct val="0"/>
              </a:spcBef>
              <a:buFont typeface="Calibri" pitchFamily="34" charset="0"/>
              <a:buAutoNum type="arabicPeriod"/>
            </a:pPr>
            <a:r>
              <a:rPr lang="en-US" sz="1800" b="1">
                <a:solidFill>
                  <a:schemeClr val="tx2"/>
                </a:solidFill>
                <a:latin typeface="Times New Roman" pitchFamily="18" charset="0"/>
                <a:ea typeface="Calibri" pitchFamily="34" charset="0"/>
                <a:cs typeface="Times New Roman" pitchFamily="18" charset="0"/>
              </a:rPr>
              <a:t>A layer of muscularis mucosae, usually consisting of an inner circular and an outer longitudinal layer of smooth muscle cells separating the mucosa from the submucosa.</a:t>
            </a:r>
            <a:endParaRPr lang="en-US" sz="1800" b="1">
              <a:solidFill>
                <a:schemeClr val="tx2"/>
              </a:solidFill>
              <a:ea typeface="Calibri" pitchFamily="34" charset="0"/>
              <a:cs typeface="Times New Roman" pitchFamily="18" charset="0"/>
            </a:endParaRPr>
          </a:p>
          <a:p>
            <a:pPr marL="609600" indent="-609600" algn="l" rtl="0" eaLnBrk="1" hangingPunct="1">
              <a:lnSpc>
                <a:spcPct val="115000"/>
              </a:lnSpc>
              <a:spcBef>
                <a:spcPct val="0"/>
              </a:spcBef>
              <a:buFont typeface="Symbol" pitchFamily="18" charset="2"/>
              <a:buChar char=""/>
            </a:pPr>
            <a:r>
              <a:rPr lang="en-US" sz="1800" b="1">
                <a:solidFill>
                  <a:schemeClr val="tx2"/>
                </a:solidFill>
                <a:latin typeface="Times New Roman" pitchFamily="18" charset="0"/>
                <a:ea typeface="Calibri" pitchFamily="34" charset="0"/>
                <a:cs typeface="Times New Roman" pitchFamily="18" charset="0"/>
              </a:rPr>
              <a:t>The gastric glands contain 4 types of cells, which 2 types are well distinguished:</a:t>
            </a:r>
            <a:endParaRPr lang="en-US" sz="1800" b="1">
              <a:solidFill>
                <a:schemeClr val="tx2"/>
              </a:solidFill>
              <a:ea typeface="Calibri" pitchFamily="34" charset="0"/>
              <a:cs typeface="Times New Roman" pitchFamily="18" charset="0"/>
            </a:endParaRPr>
          </a:p>
          <a:p>
            <a:pPr marL="609600" indent="-609600" algn="l" rtl="0" eaLnBrk="1" hangingPunct="1">
              <a:lnSpc>
                <a:spcPct val="115000"/>
              </a:lnSpc>
              <a:spcBef>
                <a:spcPct val="0"/>
              </a:spcBef>
              <a:buFont typeface="Calibri" pitchFamily="34" charset="0"/>
              <a:buAutoNum type="alphaLcParenR"/>
            </a:pPr>
            <a:r>
              <a:rPr lang="en-US" sz="1800" b="1">
                <a:solidFill>
                  <a:schemeClr val="tx2"/>
                </a:solidFill>
                <a:latin typeface="Times New Roman" pitchFamily="18" charset="0"/>
                <a:cs typeface="Arial" charset="0"/>
              </a:rPr>
              <a:t>Peptic or central (Chief zymogenic) cells, which predominate in the lower region of the glands.</a:t>
            </a:r>
            <a:endParaRPr lang="en-US" sz="1800" b="1">
              <a:solidFill>
                <a:schemeClr val="tx2"/>
              </a:solidFill>
              <a:cs typeface="Arial" charset="0"/>
            </a:endParaRPr>
          </a:p>
          <a:p>
            <a:pPr marL="609600" indent="-609600" algn="l" rtl="0" eaLnBrk="1" hangingPunct="1">
              <a:lnSpc>
                <a:spcPct val="115000"/>
              </a:lnSpc>
              <a:spcBef>
                <a:spcPct val="0"/>
              </a:spcBef>
              <a:buFontTx/>
              <a:buNone/>
            </a:pPr>
            <a:r>
              <a:rPr lang="en-US" sz="1800" b="1">
                <a:solidFill>
                  <a:schemeClr val="tx2"/>
                </a:solidFill>
                <a:latin typeface="Times New Roman" pitchFamily="18" charset="0"/>
                <a:cs typeface="Arial" charset="0"/>
              </a:rPr>
              <a:t>- They are polygonal, basophilic and contain granules in the cytoplasm.</a:t>
            </a:r>
            <a:endParaRPr lang="en-US" sz="1800" b="1">
              <a:solidFill>
                <a:schemeClr val="tx2"/>
              </a:solidFill>
              <a:cs typeface="Arial" charset="0"/>
            </a:endParaRPr>
          </a:p>
          <a:p>
            <a:pPr marL="609600" indent="-609600" algn="l" rtl="0" eaLnBrk="1" hangingPunct="1">
              <a:lnSpc>
                <a:spcPct val="115000"/>
              </a:lnSpc>
              <a:spcBef>
                <a:spcPct val="0"/>
              </a:spcBef>
              <a:buFontTx/>
              <a:buNone/>
            </a:pPr>
            <a:r>
              <a:rPr lang="en-US" sz="1800" b="1">
                <a:solidFill>
                  <a:schemeClr val="tx2"/>
                </a:solidFill>
                <a:latin typeface="Times New Roman" pitchFamily="18" charset="0"/>
                <a:cs typeface="Arial" charset="0"/>
              </a:rPr>
              <a:t>- They secrete (inactive) pepsinogen which is activated in the acid environment of the stomach lumen to pepsin.</a:t>
            </a:r>
            <a:endParaRPr lang="en-US" sz="1800" b="1">
              <a:solidFill>
                <a:schemeClr val="tx2"/>
              </a:solidFill>
              <a:cs typeface="Arial" charset="0"/>
            </a:endParaRPr>
          </a:p>
          <a:p>
            <a:pPr marL="609600" indent="-609600" algn="l" rtl="0" eaLnBrk="1" hangingPunct="1">
              <a:lnSpc>
                <a:spcPct val="115000"/>
              </a:lnSpc>
              <a:spcBef>
                <a:spcPct val="0"/>
              </a:spcBef>
              <a:buFontTx/>
              <a:buNone/>
            </a:pPr>
            <a:r>
              <a:rPr lang="en-US" sz="1800" b="1">
                <a:solidFill>
                  <a:schemeClr val="tx2"/>
                </a:solidFill>
                <a:latin typeface="Times New Roman" pitchFamily="18" charset="0"/>
                <a:cs typeface="Arial" charset="0"/>
              </a:rPr>
              <a:t>           b) parietal (oxyntic) cells, which abound the luminal part of the gastric glands.</a:t>
            </a:r>
            <a:endParaRPr lang="en-US" sz="1800" b="1">
              <a:solidFill>
                <a:schemeClr val="tx2"/>
              </a:solidFill>
              <a:cs typeface="Arial" charset="0"/>
            </a:endParaRPr>
          </a:p>
          <a:p>
            <a:pPr marL="609600" indent="-609600" algn="l" rtl="0" eaLnBrk="1" hangingPunct="1">
              <a:lnSpc>
                <a:spcPct val="115000"/>
              </a:lnSpc>
              <a:spcBef>
                <a:spcPct val="0"/>
              </a:spcBef>
              <a:buFont typeface="Symbol" pitchFamily="18" charset="2"/>
              <a:buChar char=""/>
            </a:pPr>
            <a:endParaRPr lang="en-US" sz="1800" b="1">
              <a:solidFill>
                <a:schemeClr val="tx2"/>
              </a:solidFill>
              <a:cs typeface="Times New Roman" pitchFamily="18" charset="0"/>
            </a:endParaRPr>
          </a:p>
          <a:p>
            <a:pPr marL="609600" indent="-609600"/>
            <a:endParaRPr lang="en-GB" sz="1800">
              <a:cs typeface="Arial" charset="0"/>
            </a:endParaRPr>
          </a:p>
        </p:txBody>
      </p:sp>
      <p:pic>
        <p:nvPicPr>
          <p:cNvPr id="60420" name="Picture 7" descr="GetAttachment"/>
          <p:cNvPicPr>
            <a:picLocks noChangeAspect="1" noChangeArrowheads="1"/>
          </p:cNvPicPr>
          <p:nvPr/>
        </p:nvPicPr>
        <p:blipFill>
          <a:blip r:embed="rId3" cstate="print">
            <a:lum contrast="36000"/>
          </a:blip>
          <a:srcRect/>
          <a:stretch>
            <a:fillRect/>
          </a:stretch>
        </p:blipFill>
        <p:spPr bwMode="auto">
          <a:xfrm>
            <a:off x="5076825" y="404813"/>
            <a:ext cx="3671888" cy="6137275"/>
          </a:xfrm>
          <a:prstGeom prst="rect">
            <a:avLst/>
          </a:prstGeom>
          <a:noFill/>
          <a:ln w="12700">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p:cNvPicPr>
            <a:picLocks noChangeAspect="1" noChangeArrowheads="1"/>
          </p:cNvPicPr>
          <p:nvPr/>
        </p:nvPicPr>
        <p:blipFill>
          <a:blip r:embed="rId3" cstate="print"/>
          <a:srcRect r="1563"/>
          <a:stretch>
            <a:fillRect/>
          </a:stretch>
        </p:blipFill>
        <p:spPr bwMode="auto">
          <a:xfrm>
            <a:off x="0" y="0"/>
            <a:ext cx="9144000" cy="6858000"/>
          </a:xfrm>
          <a:prstGeom prst="rect">
            <a:avLst/>
          </a:prstGeom>
          <a:noFill/>
          <a:ln w="9525">
            <a:noFill/>
            <a:miter lim="800000"/>
            <a:headEnd/>
            <a:tailEnd/>
          </a:ln>
        </p:spPr>
      </p:pic>
      <p:sp>
        <p:nvSpPr>
          <p:cNvPr id="2" name="مستطيل 1"/>
          <p:cNvSpPr/>
          <p:nvPr/>
        </p:nvSpPr>
        <p:spPr>
          <a:xfrm>
            <a:off x="2915816" y="-27384"/>
            <a:ext cx="3076741" cy="646331"/>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342900" indent="-342900" algn="ctr" rtl="0" fontAlgn="auto">
              <a:spcBef>
                <a:spcPct val="50000"/>
              </a:spcBef>
              <a:spcAft>
                <a:spcPts val="0"/>
              </a:spcAft>
              <a:defRPr/>
            </a:pPr>
            <a:r>
              <a:rPr lang="en-US" sz="3600" b="1" spc="50" dirty="0">
                <a:ln w="11430"/>
                <a:solidFill>
                  <a:srgbClr val="FFFF00"/>
                </a:solidFill>
                <a:effectLst>
                  <a:outerShdw blurRad="50800" dist="50800" dir="5400000" algn="ctr" rotWithShape="0">
                    <a:schemeClr val="tx1"/>
                  </a:outerShdw>
                </a:effectLst>
                <a:latin typeface="+mn-lt"/>
                <a:cs typeface="+mn-cs"/>
              </a:rPr>
              <a:t>T.S of Stomach</a:t>
            </a:r>
            <a:endParaRPr lang="en-US" sz="3600" b="1" dirty="0">
              <a:effectLst>
                <a:outerShdw blurRad="50800" dist="50800" dir="5400000" algn="ctr" rotWithShape="0">
                  <a:schemeClr val="tx1"/>
                </a:outerShdw>
              </a:effectLst>
              <a:latin typeface="+mn-lt"/>
              <a:cs typeface="+mn-cs"/>
            </a:endParaRPr>
          </a:p>
        </p:txBody>
      </p:sp>
      <p:sp>
        <p:nvSpPr>
          <p:cNvPr id="4" name="Text Box 8"/>
          <p:cNvSpPr txBox="1">
            <a:spLocks noChangeArrowheads="1"/>
          </p:cNvSpPr>
          <p:nvPr/>
        </p:nvSpPr>
        <p:spPr bwMode="auto">
          <a:xfrm>
            <a:off x="7596188" y="4357688"/>
            <a:ext cx="287337" cy="584200"/>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3200" b="1" dirty="0">
                <a:solidFill>
                  <a:srgbClr val="FFFF00"/>
                </a:solidFill>
                <a:effectLst>
                  <a:outerShdw blurRad="50800" dist="50800" dir="5400000" algn="ctr" rotWithShape="0">
                    <a:schemeClr val="tx1"/>
                  </a:outerShdw>
                </a:effectLst>
                <a:latin typeface="+mn-lt"/>
                <a:cs typeface="+mn-cs"/>
              </a:rPr>
              <a:t>3</a:t>
            </a:r>
          </a:p>
        </p:txBody>
      </p:sp>
      <p:sp>
        <p:nvSpPr>
          <p:cNvPr id="5" name="Text Box 11"/>
          <p:cNvSpPr txBox="1">
            <a:spLocks noChangeArrowheads="1"/>
          </p:cNvSpPr>
          <p:nvPr/>
        </p:nvSpPr>
        <p:spPr bwMode="auto">
          <a:xfrm>
            <a:off x="8675688" y="5661025"/>
            <a:ext cx="215900" cy="584200"/>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3200" b="1" dirty="0">
                <a:solidFill>
                  <a:srgbClr val="FFFF00"/>
                </a:solidFill>
                <a:effectLst>
                  <a:outerShdw blurRad="50800" dist="50800" dir="5400000" algn="ctr" rotWithShape="0">
                    <a:schemeClr val="tx1"/>
                  </a:outerShdw>
                </a:effectLst>
                <a:latin typeface="+mn-lt"/>
                <a:cs typeface="+mn-cs"/>
              </a:rPr>
              <a:t>1</a:t>
            </a:r>
          </a:p>
        </p:txBody>
      </p:sp>
      <p:sp>
        <p:nvSpPr>
          <p:cNvPr id="6" name="Text Box 14"/>
          <p:cNvSpPr txBox="1">
            <a:spLocks noChangeArrowheads="1"/>
          </p:cNvSpPr>
          <p:nvPr/>
        </p:nvSpPr>
        <p:spPr bwMode="auto">
          <a:xfrm>
            <a:off x="8172450" y="5229225"/>
            <a:ext cx="287338" cy="584200"/>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3200" b="1" dirty="0">
                <a:solidFill>
                  <a:srgbClr val="FFFF00"/>
                </a:solidFill>
                <a:effectLst>
                  <a:outerShdw blurRad="50800" dist="50800" dir="5400000" algn="ctr" rotWithShape="0">
                    <a:schemeClr val="tx1"/>
                  </a:outerShdw>
                </a:effectLst>
                <a:latin typeface="+mn-lt"/>
                <a:cs typeface="+mn-cs"/>
              </a:rPr>
              <a:t>2</a:t>
            </a:r>
          </a:p>
        </p:txBody>
      </p:sp>
      <p:sp>
        <p:nvSpPr>
          <p:cNvPr id="7" name="Text Box 15"/>
          <p:cNvSpPr txBox="1">
            <a:spLocks noChangeArrowheads="1"/>
          </p:cNvSpPr>
          <p:nvPr/>
        </p:nvSpPr>
        <p:spPr bwMode="auto">
          <a:xfrm>
            <a:off x="7092950" y="3059113"/>
            <a:ext cx="287338" cy="585787"/>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3200" b="1" dirty="0">
                <a:solidFill>
                  <a:srgbClr val="FFFF00"/>
                </a:solidFill>
                <a:effectLst>
                  <a:outerShdw blurRad="50800" dist="50800" dir="5400000" algn="ctr" rotWithShape="0">
                    <a:schemeClr val="tx1"/>
                  </a:outerShdw>
                </a:effectLst>
                <a:latin typeface="+mn-lt"/>
                <a:cs typeface="+mn-cs"/>
              </a:rPr>
              <a:t>4</a:t>
            </a:r>
          </a:p>
        </p:txBody>
      </p:sp>
      <p:sp>
        <p:nvSpPr>
          <p:cNvPr id="8" name="Text Box 17"/>
          <p:cNvSpPr txBox="1">
            <a:spLocks noChangeArrowheads="1"/>
          </p:cNvSpPr>
          <p:nvPr/>
        </p:nvSpPr>
        <p:spPr bwMode="auto">
          <a:xfrm>
            <a:off x="6443663" y="3205163"/>
            <a:ext cx="287337" cy="584200"/>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3200" b="1" dirty="0">
                <a:solidFill>
                  <a:srgbClr val="FFFF00"/>
                </a:solidFill>
                <a:effectLst>
                  <a:outerShdw blurRad="50800" dist="50800" dir="5400000" algn="ctr" rotWithShape="0">
                    <a:schemeClr val="tx1"/>
                  </a:outerShdw>
                </a:effectLst>
                <a:latin typeface="+mn-lt"/>
                <a:cs typeface="+mn-cs"/>
              </a:rPr>
              <a:t>5</a:t>
            </a:r>
          </a:p>
        </p:txBody>
      </p:sp>
      <p:sp>
        <p:nvSpPr>
          <p:cNvPr id="9" name="Text Box 19"/>
          <p:cNvSpPr txBox="1">
            <a:spLocks noChangeArrowheads="1"/>
          </p:cNvSpPr>
          <p:nvPr/>
        </p:nvSpPr>
        <p:spPr bwMode="auto">
          <a:xfrm>
            <a:off x="5148263" y="2349500"/>
            <a:ext cx="287337" cy="585788"/>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3200" b="1" dirty="0">
                <a:solidFill>
                  <a:srgbClr val="FFFF00"/>
                </a:solidFill>
                <a:effectLst>
                  <a:outerShdw blurRad="50800" dist="50800" dir="5400000" algn="ctr" rotWithShape="0">
                    <a:schemeClr val="tx1"/>
                  </a:outerShdw>
                </a:effectLst>
                <a:latin typeface="+mn-lt"/>
                <a:cs typeface="+mn-cs"/>
              </a:rPr>
              <a:t>6</a:t>
            </a:r>
          </a:p>
        </p:txBody>
      </p:sp>
      <p:sp>
        <p:nvSpPr>
          <p:cNvPr id="11" name="Text Box 4"/>
          <p:cNvSpPr txBox="1">
            <a:spLocks noChangeArrowheads="1"/>
          </p:cNvSpPr>
          <p:nvPr/>
        </p:nvSpPr>
        <p:spPr bwMode="auto">
          <a:xfrm>
            <a:off x="-36513" y="4868863"/>
            <a:ext cx="6696076" cy="1323975"/>
          </a:xfrm>
          <a:prstGeom prst="rect">
            <a:avLst/>
          </a:prstGeom>
          <a:noFill/>
          <a:ln w="9525">
            <a:noFill/>
            <a:miter lim="800000"/>
            <a:headEnd/>
            <a:tailEnd/>
          </a:ln>
        </p:spPr>
        <p:txBody>
          <a:bodyPr>
            <a:spAutoFit/>
          </a:bodyPr>
          <a:lstStyle/>
          <a:p>
            <a:pPr marL="342900" indent="-342900" algn="l" rtl="0" fontAlgn="auto">
              <a:spcBef>
                <a:spcPct val="50000"/>
              </a:spcBef>
              <a:spcAft>
                <a:spcPts val="0"/>
              </a:spcAft>
              <a:buFontTx/>
              <a:buAutoNum type="arabicPeriod"/>
              <a:defRPr/>
            </a:pPr>
            <a:r>
              <a:rPr lang="en-US" sz="2000" b="1" dirty="0">
                <a:solidFill>
                  <a:srgbClr val="FFFF00"/>
                </a:solidFill>
                <a:effectLst>
                  <a:outerShdw blurRad="50800" dist="50800" dir="5400000" algn="ctr" rotWithShape="0">
                    <a:schemeClr val="tx1"/>
                  </a:outerShdw>
                </a:effectLst>
                <a:latin typeface="+mn-lt"/>
                <a:cs typeface="+mn-cs"/>
              </a:rPr>
              <a:t>Fibrous layer                                          4. </a:t>
            </a:r>
            <a:r>
              <a:rPr lang="en-US" sz="2000" b="1" dirty="0" err="1">
                <a:solidFill>
                  <a:srgbClr val="FFFF00"/>
                </a:solidFill>
                <a:effectLst>
                  <a:outerShdw blurRad="50800" dist="50800" dir="5400000" algn="ctr" rotWithShape="0">
                    <a:schemeClr val="tx1"/>
                  </a:outerShdw>
                </a:effectLst>
                <a:latin typeface="+mn-lt"/>
                <a:cs typeface="+mn-cs"/>
              </a:rPr>
              <a:t>Submucosa</a:t>
            </a:r>
            <a:endParaRPr lang="en-US" sz="2000" b="1" dirty="0">
              <a:solidFill>
                <a:srgbClr val="FFFF00"/>
              </a:solidFill>
              <a:effectLst>
                <a:outerShdw blurRad="50800" dist="50800" dir="5400000" algn="ctr" rotWithShape="0">
                  <a:schemeClr val="tx1"/>
                </a:outerShdw>
              </a:effectLst>
              <a:latin typeface="+mn-lt"/>
              <a:cs typeface="+mn-cs"/>
            </a:endParaRPr>
          </a:p>
          <a:p>
            <a:pPr marL="342900" indent="-342900" algn="l" rtl="0" fontAlgn="auto">
              <a:spcBef>
                <a:spcPct val="50000"/>
              </a:spcBef>
              <a:spcAft>
                <a:spcPts val="0"/>
              </a:spcAft>
              <a:buFontTx/>
              <a:buAutoNum type="arabicPeriod"/>
              <a:defRPr/>
            </a:pPr>
            <a:r>
              <a:rPr lang="en-US" sz="2000" b="1" dirty="0">
                <a:solidFill>
                  <a:srgbClr val="FFFF00"/>
                </a:solidFill>
                <a:effectLst>
                  <a:outerShdw blurRad="50800" dist="50800" dir="5400000" algn="ctr" rotWithShape="0">
                    <a:schemeClr val="tx1"/>
                  </a:outerShdw>
                </a:effectLst>
                <a:latin typeface="+mn-lt"/>
                <a:cs typeface="+mn-cs"/>
              </a:rPr>
              <a:t>Outer Longitudinal muscle fibers      5. </a:t>
            </a:r>
            <a:r>
              <a:rPr lang="en-US" sz="2000" b="1" dirty="0" err="1">
                <a:solidFill>
                  <a:srgbClr val="FFFF00"/>
                </a:solidFill>
                <a:effectLst>
                  <a:outerShdw blurRad="50800" dist="50800" dir="5400000" algn="ctr" rotWithShape="0">
                    <a:schemeClr val="tx1"/>
                  </a:outerShdw>
                </a:effectLst>
                <a:latin typeface="+mn-lt"/>
                <a:cs typeface="+mn-cs"/>
              </a:rPr>
              <a:t>Muscularis</a:t>
            </a:r>
            <a:r>
              <a:rPr lang="en-US" sz="2000" b="1" dirty="0">
                <a:solidFill>
                  <a:srgbClr val="FFFF00"/>
                </a:solidFill>
                <a:effectLst>
                  <a:outerShdw blurRad="50800" dist="50800" dir="5400000" algn="ctr" rotWithShape="0">
                    <a:schemeClr val="tx1"/>
                  </a:outerShdw>
                </a:effectLst>
                <a:latin typeface="+mn-lt"/>
                <a:cs typeface="+mn-cs"/>
              </a:rPr>
              <a:t> mucosa</a:t>
            </a:r>
          </a:p>
          <a:p>
            <a:pPr marL="342900" indent="-342900" algn="l" rtl="0" fontAlgn="auto">
              <a:spcBef>
                <a:spcPct val="50000"/>
              </a:spcBef>
              <a:spcAft>
                <a:spcPts val="0"/>
              </a:spcAft>
              <a:buFontTx/>
              <a:buAutoNum type="arabicPeriod"/>
              <a:defRPr/>
            </a:pPr>
            <a:r>
              <a:rPr lang="en-US" sz="2000" b="1" dirty="0">
                <a:solidFill>
                  <a:srgbClr val="FFFF00"/>
                </a:solidFill>
                <a:effectLst>
                  <a:outerShdw blurRad="50800" dist="50800" dir="5400000" algn="ctr" rotWithShape="0">
                    <a:schemeClr val="tx1"/>
                  </a:outerShdw>
                </a:effectLst>
                <a:latin typeface="+mn-lt"/>
                <a:cs typeface="+mn-cs"/>
              </a:rPr>
              <a:t> </a:t>
            </a:r>
            <a:r>
              <a:rPr lang="en-US" sz="2000" b="1" dirty="0">
                <a:solidFill>
                  <a:srgbClr val="FFFF00"/>
                </a:solidFill>
                <a:effectLst>
                  <a:outerShdw blurRad="50800" dist="50800" dir="5400000" algn="ctr" rotWithShape="0">
                    <a:schemeClr val="tx1"/>
                  </a:outerShdw>
                </a:effectLst>
                <a:latin typeface="Arial" pitchFamily="34" charset="0"/>
                <a:cs typeface="Arial" pitchFamily="34" charset="0"/>
              </a:rPr>
              <a:t>Inner </a:t>
            </a:r>
            <a:r>
              <a:rPr lang="en-US" sz="2000" b="1" dirty="0">
                <a:solidFill>
                  <a:srgbClr val="FFFF00"/>
                </a:solidFill>
                <a:effectLst>
                  <a:outerShdw blurRad="50800" dist="50800" dir="5400000" algn="ctr" rotWithShape="0">
                    <a:schemeClr val="tx1"/>
                  </a:outerShdw>
                </a:effectLst>
                <a:latin typeface="+mn-lt"/>
                <a:cs typeface="+mn-cs"/>
              </a:rPr>
              <a:t>Circular muscle fibers              6. Mucosa</a:t>
            </a:r>
          </a:p>
        </p:txBody>
      </p:sp>
      <p:sp>
        <p:nvSpPr>
          <p:cNvPr id="12" name="وسيلة شرح مع سهم إلى اليمين 11"/>
          <p:cNvSpPr/>
          <p:nvPr/>
        </p:nvSpPr>
        <p:spPr>
          <a:xfrm>
            <a:off x="6516688" y="3573463"/>
            <a:ext cx="2555875" cy="2808287"/>
          </a:xfrm>
          <a:prstGeom prst="rightArrowCallout">
            <a:avLst>
              <a:gd name="adj1" fmla="val 25000"/>
              <a:gd name="adj2" fmla="val 25000"/>
              <a:gd name="adj3" fmla="val 25000"/>
              <a:gd name="adj4" fmla="val 54710"/>
            </a:avLst>
          </a:prstGeom>
          <a:noFill/>
          <a:ln w="50800">
            <a:solidFill>
              <a:srgbClr val="FFFF00"/>
            </a:solidFill>
          </a:ln>
          <a:effectLst>
            <a:outerShdw blurRad="25400" dist="254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p:cNvPicPr>
            <a:picLocks noChangeAspect="1" noChangeArrowheads="1"/>
          </p:cNvPicPr>
          <p:nvPr/>
        </p:nvPicPr>
        <p:blipFill>
          <a:blip r:embed="rId3" cstate="print"/>
          <a:srcRect l="1953"/>
          <a:stretch>
            <a:fillRect/>
          </a:stretch>
        </p:blipFill>
        <p:spPr bwMode="auto">
          <a:xfrm>
            <a:off x="-42863" y="0"/>
            <a:ext cx="9186863" cy="6891338"/>
          </a:xfrm>
          <a:prstGeom prst="rect">
            <a:avLst/>
          </a:prstGeom>
          <a:noFill/>
          <a:ln w="9525">
            <a:noFill/>
            <a:miter lim="800000"/>
            <a:headEnd/>
            <a:tailEnd/>
          </a:ln>
        </p:spPr>
      </p:pic>
      <p:sp>
        <p:nvSpPr>
          <p:cNvPr id="3" name="مستطيل 2"/>
          <p:cNvSpPr/>
          <p:nvPr/>
        </p:nvSpPr>
        <p:spPr>
          <a:xfrm>
            <a:off x="1567055" y="-27384"/>
            <a:ext cx="5885265" cy="646331"/>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342900" indent="-342900" algn="ctr" rtl="0" fontAlgn="auto">
              <a:spcBef>
                <a:spcPct val="50000"/>
              </a:spcBef>
              <a:spcAft>
                <a:spcPts val="0"/>
              </a:spcAft>
              <a:defRPr/>
            </a:pPr>
            <a:r>
              <a:rPr lang="en-US" sz="3600" b="1" dirty="0">
                <a:solidFill>
                  <a:srgbClr val="FFFF00"/>
                </a:solidFill>
                <a:latin typeface="Arial" pitchFamily="34" charset="0"/>
                <a:cs typeface="Arial" pitchFamily="34" charset="0"/>
              </a:rPr>
              <a:t>The </a:t>
            </a:r>
            <a:r>
              <a:rPr lang="en-US" sz="3600" b="1" dirty="0" err="1">
                <a:solidFill>
                  <a:srgbClr val="FFFF00"/>
                </a:solidFill>
                <a:latin typeface="Arial" pitchFamily="34" charset="0"/>
                <a:cs typeface="Arial" pitchFamily="34" charset="0"/>
              </a:rPr>
              <a:t>Muscularis</a:t>
            </a:r>
            <a:r>
              <a:rPr lang="en-US" sz="3600" b="1" spc="50" dirty="0">
                <a:ln w="11430"/>
                <a:solidFill>
                  <a:srgbClr val="FFFF00"/>
                </a:solidFill>
                <a:effectLst>
                  <a:outerShdw blurRad="50800" dist="50800" dir="5400000" algn="ctr" rotWithShape="0">
                    <a:schemeClr val="tx1"/>
                  </a:outerShdw>
                </a:effectLst>
                <a:latin typeface="+mn-lt"/>
                <a:cs typeface="+mn-cs"/>
              </a:rPr>
              <a:t> of Stomach</a:t>
            </a:r>
            <a:endParaRPr lang="en-US" sz="3600" b="1" dirty="0">
              <a:solidFill>
                <a:srgbClr val="FFFF00"/>
              </a:solidFill>
              <a:effectLst>
                <a:outerShdw blurRad="50800" dist="50800" dir="5400000" algn="ctr" rotWithShape="0">
                  <a:schemeClr val="tx1"/>
                </a:outerShdw>
              </a:effectLst>
              <a:latin typeface="+mn-lt"/>
              <a:cs typeface="+mn-cs"/>
            </a:endParaRPr>
          </a:p>
        </p:txBody>
      </p:sp>
      <p:sp>
        <p:nvSpPr>
          <p:cNvPr id="4" name="مستطيل 3"/>
          <p:cNvSpPr/>
          <p:nvPr/>
        </p:nvSpPr>
        <p:spPr>
          <a:xfrm>
            <a:off x="6300788" y="2012950"/>
            <a:ext cx="2505075" cy="1200150"/>
          </a:xfrm>
          <a:prstGeom prst="rect">
            <a:avLst/>
          </a:prstGeom>
        </p:spPr>
        <p:txBody>
          <a:bodyPr>
            <a:spAutoFit/>
          </a:bodyPr>
          <a:lstStyle/>
          <a:p>
            <a:pPr algn="ctr">
              <a:defRPr/>
            </a:pPr>
            <a:r>
              <a:rPr lang="en-US" sz="2400" b="1" dirty="0">
                <a:solidFill>
                  <a:srgbClr val="FFFF00"/>
                </a:solidFill>
                <a:effectLst>
                  <a:outerShdw blurRad="50800" dist="50800" dir="5400000" algn="ctr" rotWithShape="0">
                    <a:schemeClr val="tx1"/>
                  </a:outerShdw>
                </a:effectLst>
                <a:latin typeface="Arial" pitchFamily="34" charset="0"/>
                <a:cs typeface="Arial" pitchFamily="34" charset="0"/>
              </a:rPr>
              <a:t>Outer Longitudinal muscle fibers</a:t>
            </a:r>
            <a:endParaRPr lang="ar-SA" sz="2400" dirty="0">
              <a:latin typeface="Arial" pitchFamily="34" charset="0"/>
              <a:cs typeface="Arial" pitchFamily="34" charset="0"/>
            </a:endParaRPr>
          </a:p>
        </p:txBody>
      </p:sp>
      <p:sp>
        <p:nvSpPr>
          <p:cNvPr id="5" name="مستطيل 4"/>
          <p:cNvSpPr/>
          <p:nvPr/>
        </p:nvSpPr>
        <p:spPr>
          <a:xfrm>
            <a:off x="2339975" y="3182938"/>
            <a:ext cx="3417888" cy="461962"/>
          </a:xfrm>
          <a:prstGeom prst="rect">
            <a:avLst/>
          </a:prstGeom>
        </p:spPr>
        <p:txBody>
          <a:bodyPr wrap="none">
            <a:spAutoFit/>
          </a:bodyPr>
          <a:lstStyle/>
          <a:p>
            <a:pPr>
              <a:defRPr/>
            </a:pPr>
            <a:r>
              <a:rPr lang="en-US" sz="2400" b="1" dirty="0">
                <a:solidFill>
                  <a:srgbClr val="FFFF00"/>
                </a:solidFill>
                <a:effectLst>
                  <a:outerShdw blurRad="50800" dist="50800" dir="5400000" algn="ctr" rotWithShape="0">
                    <a:schemeClr val="tx1"/>
                  </a:outerShdw>
                </a:effectLst>
                <a:latin typeface="Arial" pitchFamily="34" charset="0"/>
                <a:cs typeface="Arial" pitchFamily="34" charset="0"/>
              </a:rPr>
              <a:t>Circular muscle fibers</a:t>
            </a:r>
            <a:endParaRPr lang="ar-SA" sz="2400" dirty="0">
              <a:latin typeface="Arial" pitchFamily="34" charset="0"/>
              <a:cs typeface="Arial" pitchFamily="34" charset="0"/>
            </a:endParaRPr>
          </a:p>
        </p:txBody>
      </p:sp>
      <p:sp>
        <p:nvSpPr>
          <p:cNvPr id="6" name="Line 9"/>
          <p:cNvSpPr>
            <a:spLocks noChangeShapeType="1"/>
          </p:cNvSpPr>
          <p:nvPr/>
        </p:nvSpPr>
        <p:spPr bwMode="auto">
          <a:xfrm flipH="1" flipV="1">
            <a:off x="6372225" y="1052513"/>
            <a:ext cx="1079500" cy="936625"/>
          </a:xfrm>
          <a:prstGeom prst="line">
            <a:avLst/>
          </a:prstGeom>
          <a:noFill/>
          <a:ln w="50800">
            <a:solidFill>
              <a:srgbClr val="FFFF00"/>
            </a:solidFill>
            <a:round/>
            <a:headEnd/>
            <a:tailEnd type="triangle" w="med" len="med"/>
          </a:ln>
        </p:spPr>
        <p:txBody>
          <a:bodyPr/>
          <a:lstStyle/>
          <a:p>
            <a:pPr fontAlgn="auto">
              <a:spcBef>
                <a:spcPts val="0"/>
              </a:spcBef>
              <a:spcAft>
                <a:spcPts val="0"/>
              </a:spcAft>
              <a:defRPr/>
            </a:pPr>
            <a:endParaRPr lang="ar-SA" sz="3600" b="1">
              <a:solidFill>
                <a:srgbClr val="FFFF00"/>
              </a:solidFill>
              <a:effectLst>
                <a:outerShdw blurRad="50800" dist="50800" dir="5400000" algn="ctr" rotWithShape="0">
                  <a:schemeClr val="tx1"/>
                </a:outerShdw>
              </a:effectLst>
              <a:latin typeface="+mn-lt"/>
              <a:cs typeface="+mj-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p:cNvPicPr>
            <a:picLocks noChangeAspect="1" noChangeArrowheads="1"/>
          </p:cNvPicPr>
          <p:nvPr/>
        </p:nvPicPr>
        <p:blipFill>
          <a:blip r:embed="rId3" cstate="print"/>
          <a:srcRect r="1563"/>
          <a:stretch>
            <a:fillRect/>
          </a:stretch>
        </p:blipFill>
        <p:spPr bwMode="auto">
          <a:xfrm>
            <a:off x="0" y="0"/>
            <a:ext cx="9144000" cy="6858000"/>
          </a:xfrm>
          <a:prstGeom prst="rect">
            <a:avLst/>
          </a:prstGeom>
          <a:noFill/>
          <a:ln w="9525">
            <a:noFill/>
            <a:miter lim="800000"/>
            <a:headEnd/>
            <a:tailEnd/>
          </a:ln>
        </p:spPr>
      </p:pic>
      <p:sp>
        <p:nvSpPr>
          <p:cNvPr id="3" name="مستطيل 2"/>
          <p:cNvSpPr/>
          <p:nvPr/>
        </p:nvSpPr>
        <p:spPr>
          <a:xfrm>
            <a:off x="2915816" y="-27384"/>
            <a:ext cx="3076741" cy="646331"/>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342900" indent="-342900" algn="ctr" rtl="0" fontAlgn="auto">
              <a:spcBef>
                <a:spcPct val="50000"/>
              </a:spcBef>
              <a:spcAft>
                <a:spcPts val="0"/>
              </a:spcAft>
              <a:defRPr/>
            </a:pPr>
            <a:r>
              <a:rPr lang="en-US" sz="3600" b="1" spc="50" dirty="0">
                <a:ln w="11430"/>
                <a:solidFill>
                  <a:srgbClr val="FFFF00"/>
                </a:solidFill>
                <a:effectLst>
                  <a:outerShdw blurRad="50800" dist="50800" dir="5400000" algn="ctr" rotWithShape="0">
                    <a:schemeClr val="tx1"/>
                  </a:outerShdw>
                </a:effectLst>
                <a:latin typeface="+mn-lt"/>
                <a:cs typeface="+mn-cs"/>
              </a:rPr>
              <a:t>T.S of Stomach</a:t>
            </a:r>
            <a:endParaRPr lang="en-US" sz="3600" b="1" dirty="0">
              <a:effectLst>
                <a:outerShdw blurRad="50800" dist="50800" dir="5400000" algn="ctr" rotWithShape="0">
                  <a:schemeClr val="tx1"/>
                </a:outerShdw>
              </a:effectLst>
              <a:latin typeface="+mn-lt"/>
              <a:cs typeface="+mn-cs"/>
            </a:endParaRPr>
          </a:p>
        </p:txBody>
      </p:sp>
      <p:sp>
        <p:nvSpPr>
          <p:cNvPr id="4" name="وسيلة شرح مع سهم إلى اليمين 3"/>
          <p:cNvSpPr/>
          <p:nvPr/>
        </p:nvSpPr>
        <p:spPr>
          <a:xfrm>
            <a:off x="3851275" y="1125538"/>
            <a:ext cx="3313113" cy="3382962"/>
          </a:xfrm>
          <a:prstGeom prst="rightArrowCallout">
            <a:avLst>
              <a:gd name="adj1" fmla="val 25000"/>
              <a:gd name="adj2" fmla="val 25000"/>
              <a:gd name="adj3" fmla="val 25000"/>
              <a:gd name="adj4" fmla="val 54710"/>
            </a:avLst>
          </a:prstGeom>
          <a:noFill/>
          <a:ln w="50800">
            <a:solidFill>
              <a:srgbClr val="FFFF00"/>
            </a:solidFill>
          </a:ln>
          <a:effectLst>
            <a:outerShdw blurRad="25400" dist="254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p:cNvPicPr>
            <a:picLocks noChangeAspect="1" noChangeArrowheads="1"/>
          </p:cNvPicPr>
          <p:nvPr/>
        </p:nvPicPr>
        <p:blipFill>
          <a:blip r:embed="rId3" cstate="print">
            <a:lum contrast="24000"/>
          </a:blip>
          <a:srcRect r="2553"/>
          <a:stretch>
            <a:fillRect/>
          </a:stretch>
        </p:blipFill>
        <p:spPr bwMode="auto">
          <a:xfrm>
            <a:off x="0" y="-38100"/>
            <a:ext cx="9144000" cy="6899275"/>
          </a:xfrm>
          <a:prstGeom prst="rect">
            <a:avLst/>
          </a:prstGeom>
          <a:noFill/>
          <a:ln w="9525">
            <a:noFill/>
            <a:miter lim="800000"/>
            <a:headEnd/>
            <a:tailEnd/>
          </a:ln>
        </p:spPr>
      </p:pic>
      <p:sp>
        <p:nvSpPr>
          <p:cNvPr id="3" name="مستطيل 2"/>
          <p:cNvSpPr/>
          <p:nvPr/>
        </p:nvSpPr>
        <p:spPr>
          <a:xfrm>
            <a:off x="-69583" y="-27384"/>
            <a:ext cx="9322103" cy="646331"/>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342900" indent="-342900" algn="ctr" rtl="0" fontAlgn="auto">
              <a:spcBef>
                <a:spcPct val="50000"/>
              </a:spcBef>
              <a:spcAft>
                <a:spcPts val="0"/>
              </a:spcAft>
              <a:defRPr/>
            </a:pPr>
            <a:r>
              <a:rPr lang="en-US" sz="3600" b="1" dirty="0">
                <a:solidFill>
                  <a:srgbClr val="FFFF00"/>
                </a:solidFill>
                <a:latin typeface="Arial" pitchFamily="34" charset="0"/>
                <a:cs typeface="Arial" pitchFamily="34" charset="0"/>
              </a:rPr>
              <a:t>Magnified Part  of The Mucosa</a:t>
            </a:r>
            <a:r>
              <a:rPr lang="en-US" sz="3600" b="1" spc="50" dirty="0">
                <a:ln w="11430"/>
                <a:solidFill>
                  <a:srgbClr val="FFFF00"/>
                </a:solidFill>
                <a:effectLst>
                  <a:outerShdw blurRad="50800" dist="50800" dir="5400000" algn="ctr" rotWithShape="0">
                    <a:schemeClr val="tx1"/>
                  </a:outerShdw>
                </a:effectLst>
                <a:latin typeface="+mn-lt"/>
                <a:cs typeface="+mn-cs"/>
              </a:rPr>
              <a:t> of Stomach</a:t>
            </a:r>
            <a:endParaRPr lang="en-US" sz="3600" b="1" dirty="0">
              <a:solidFill>
                <a:srgbClr val="FFFF00"/>
              </a:solidFill>
              <a:effectLst>
                <a:outerShdw blurRad="50800" dist="50800" dir="5400000" algn="ctr" rotWithShape="0">
                  <a:schemeClr val="tx1"/>
                </a:outerShdw>
              </a:effectLst>
              <a:latin typeface="+mn-lt"/>
              <a:cs typeface="+mn-cs"/>
            </a:endParaRPr>
          </a:p>
        </p:txBody>
      </p:sp>
      <p:sp>
        <p:nvSpPr>
          <p:cNvPr id="4" name="مستطيل 3"/>
          <p:cNvSpPr/>
          <p:nvPr/>
        </p:nvSpPr>
        <p:spPr>
          <a:xfrm>
            <a:off x="107950" y="1557338"/>
            <a:ext cx="4370388" cy="460375"/>
          </a:xfrm>
          <a:prstGeom prst="rect">
            <a:avLst/>
          </a:prstGeom>
        </p:spPr>
        <p:txBody>
          <a:bodyPr wrap="none">
            <a:spAutoFit/>
          </a:bodyPr>
          <a:lstStyle/>
          <a:p>
            <a:pPr marL="342900" indent="-342900" algn="l" rtl="0">
              <a:spcBef>
                <a:spcPct val="50000"/>
              </a:spcBef>
              <a:defRPr/>
            </a:pPr>
            <a:r>
              <a:rPr lang="en-US" sz="2400" b="1" dirty="0">
                <a:solidFill>
                  <a:srgbClr val="FFFF00"/>
                </a:solidFill>
                <a:effectLst>
                  <a:outerShdw blurRad="50800" dist="50800" dir="5400000" algn="ctr" rotWithShape="0">
                    <a:schemeClr val="tx1"/>
                  </a:outerShdw>
                </a:effectLst>
                <a:latin typeface="Arial" pitchFamily="34" charset="0"/>
                <a:cs typeface="Arial" pitchFamily="34" charset="0"/>
              </a:rPr>
              <a:t>Simple Columnar Epithelium</a:t>
            </a:r>
          </a:p>
        </p:txBody>
      </p:sp>
      <p:sp>
        <p:nvSpPr>
          <p:cNvPr id="5" name="مستطيل 4"/>
          <p:cNvSpPr/>
          <p:nvPr/>
        </p:nvSpPr>
        <p:spPr>
          <a:xfrm>
            <a:off x="0" y="5084763"/>
            <a:ext cx="3398838" cy="461962"/>
          </a:xfrm>
          <a:prstGeom prst="rect">
            <a:avLst/>
          </a:prstGeom>
        </p:spPr>
        <p:txBody>
          <a:bodyPr wrap="none">
            <a:spAutoFit/>
          </a:bodyPr>
          <a:lstStyle/>
          <a:p>
            <a:pPr marL="342900" indent="-342900" algn="l" rtl="0">
              <a:spcBef>
                <a:spcPct val="50000"/>
              </a:spcBef>
              <a:defRPr/>
            </a:pPr>
            <a:r>
              <a:rPr lang="en-US" sz="2400" b="1" dirty="0" err="1">
                <a:solidFill>
                  <a:srgbClr val="FFFF00"/>
                </a:solidFill>
                <a:effectLst>
                  <a:outerShdw blurRad="50800" dist="50800" dir="5400000" algn="ctr" rotWithShape="0">
                    <a:schemeClr val="tx1"/>
                  </a:outerShdw>
                </a:effectLst>
                <a:latin typeface="Arial" pitchFamily="34" charset="0"/>
                <a:cs typeface="Arial" pitchFamily="34" charset="0"/>
              </a:rPr>
              <a:t>Oxyntic</a:t>
            </a:r>
            <a:r>
              <a:rPr lang="en-US" sz="2400" b="1" dirty="0">
                <a:solidFill>
                  <a:srgbClr val="FFFF00"/>
                </a:solidFill>
                <a:effectLst>
                  <a:outerShdw blurRad="50800" dist="50800" dir="5400000" algn="ctr" rotWithShape="0">
                    <a:schemeClr val="tx1"/>
                  </a:outerShdw>
                </a:effectLst>
                <a:latin typeface="Arial" pitchFamily="34" charset="0"/>
                <a:cs typeface="Arial" pitchFamily="34" charset="0"/>
              </a:rPr>
              <a:t> &amp; Peptic cells</a:t>
            </a:r>
          </a:p>
        </p:txBody>
      </p:sp>
      <p:sp>
        <p:nvSpPr>
          <p:cNvPr id="6" name="مستطيل 5"/>
          <p:cNvSpPr/>
          <p:nvPr/>
        </p:nvSpPr>
        <p:spPr>
          <a:xfrm>
            <a:off x="192088" y="2492375"/>
            <a:ext cx="2363787" cy="461963"/>
          </a:xfrm>
          <a:prstGeom prst="rect">
            <a:avLst/>
          </a:prstGeom>
        </p:spPr>
        <p:txBody>
          <a:bodyPr wrap="none">
            <a:spAutoFit/>
          </a:bodyPr>
          <a:lstStyle/>
          <a:p>
            <a:pPr>
              <a:defRPr/>
            </a:pPr>
            <a:r>
              <a:rPr lang="en-US" sz="2400" b="1" dirty="0">
                <a:solidFill>
                  <a:srgbClr val="FFFF00"/>
                </a:solidFill>
                <a:effectLst>
                  <a:outerShdw blurRad="50800" dist="50800" dir="5400000" algn="ctr" rotWithShape="0">
                    <a:schemeClr val="tx1"/>
                  </a:outerShdw>
                </a:effectLst>
                <a:latin typeface="Arial" pitchFamily="34" charset="0"/>
                <a:cs typeface="Arial" pitchFamily="34" charset="0"/>
              </a:rPr>
              <a:t>Tubular glands</a:t>
            </a:r>
            <a:endParaRPr lang="ar-SA" sz="2400" b="1" dirty="0">
              <a:solidFill>
                <a:srgbClr val="FFFF00"/>
              </a:solidFill>
              <a:effectLst>
                <a:outerShdw blurRad="50800" dist="50800" dir="5400000" algn="ctr" rotWithShape="0">
                  <a:schemeClr val="tx1"/>
                </a:outerShdw>
              </a:effectLst>
              <a:latin typeface="Arial" pitchFamily="34" charset="0"/>
              <a:cs typeface="Arial" pitchFamily="34" charset="0"/>
            </a:endParaRPr>
          </a:p>
        </p:txBody>
      </p:sp>
      <p:sp>
        <p:nvSpPr>
          <p:cNvPr id="7" name="Line 9"/>
          <p:cNvSpPr>
            <a:spLocks noChangeShapeType="1"/>
          </p:cNvSpPr>
          <p:nvPr/>
        </p:nvSpPr>
        <p:spPr bwMode="auto">
          <a:xfrm flipV="1">
            <a:off x="4427538" y="1196975"/>
            <a:ext cx="936625" cy="576263"/>
          </a:xfrm>
          <a:prstGeom prst="line">
            <a:avLst/>
          </a:prstGeom>
          <a:noFill/>
          <a:ln w="50800">
            <a:solidFill>
              <a:srgbClr val="FFFF00"/>
            </a:solidFill>
            <a:round/>
            <a:headEnd/>
            <a:tailEnd type="triangle" w="med" len="med"/>
          </a:ln>
        </p:spPr>
        <p:txBody>
          <a:bodyPr/>
          <a:lstStyle/>
          <a:p>
            <a:pPr fontAlgn="auto">
              <a:spcBef>
                <a:spcPts val="0"/>
              </a:spcBef>
              <a:spcAft>
                <a:spcPts val="0"/>
              </a:spcAft>
              <a:defRPr/>
            </a:pPr>
            <a:endParaRPr lang="ar-SA" sz="3600" b="1">
              <a:solidFill>
                <a:srgbClr val="FFFF00"/>
              </a:solidFill>
              <a:effectLst>
                <a:outerShdw blurRad="50800" dist="50800" dir="5400000" algn="ctr" rotWithShape="0">
                  <a:schemeClr val="tx1"/>
                </a:outerShdw>
              </a:effectLst>
              <a:latin typeface="+mn-lt"/>
              <a:cs typeface="+mj-cs"/>
            </a:endParaRPr>
          </a:p>
        </p:txBody>
      </p:sp>
      <p:sp>
        <p:nvSpPr>
          <p:cNvPr id="8" name="Line 9"/>
          <p:cNvSpPr>
            <a:spLocks noChangeShapeType="1"/>
          </p:cNvSpPr>
          <p:nvPr/>
        </p:nvSpPr>
        <p:spPr bwMode="auto">
          <a:xfrm>
            <a:off x="4427538" y="1916113"/>
            <a:ext cx="1081087" cy="288925"/>
          </a:xfrm>
          <a:prstGeom prst="line">
            <a:avLst/>
          </a:prstGeom>
          <a:noFill/>
          <a:ln w="50800">
            <a:solidFill>
              <a:srgbClr val="FFFF00"/>
            </a:solidFill>
            <a:round/>
            <a:headEnd/>
            <a:tailEnd type="triangle" w="med" len="med"/>
          </a:ln>
        </p:spPr>
        <p:txBody>
          <a:bodyPr/>
          <a:lstStyle/>
          <a:p>
            <a:pPr fontAlgn="auto">
              <a:spcBef>
                <a:spcPts val="0"/>
              </a:spcBef>
              <a:spcAft>
                <a:spcPts val="0"/>
              </a:spcAft>
              <a:defRPr/>
            </a:pPr>
            <a:endParaRPr lang="ar-SA" sz="3600" b="1">
              <a:solidFill>
                <a:srgbClr val="FFFF00"/>
              </a:solidFill>
              <a:effectLst>
                <a:outerShdw blurRad="50800" dist="50800" dir="5400000" algn="ctr" rotWithShape="0">
                  <a:schemeClr val="tx1"/>
                </a:outerShdw>
              </a:effectLst>
              <a:latin typeface="+mn-lt"/>
              <a:cs typeface="+mj-cs"/>
            </a:endParaRPr>
          </a:p>
        </p:txBody>
      </p:sp>
      <p:sp>
        <p:nvSpPr>
          <p:cNvPr id="9" name="Line 9"/>
          <p:cNvSpPr>
            <a:spLocks noChangeShapeType="1"/>
          </p:cNvSpPr>
          <p:nvPr/>
        </p:nvSpPr>
        <p:spPr bwMode="auto">
          <a:xfrm>
            <a:off x="2555875" y="2852738"/>
            <a:ext cx="936625" cy="1008062"/>
          </a:xfrm>
          <a:prstGeom prst="line">
            <a:avLst/>
          </a:prstGeom>
          <a:noFill/>
          <a:ln w="50800">
            <a:solidFill>
              <a:srgbClr val="FFFF00"/>
            </a:solidFill>
            <a:round/>
            <a:headEnd/>
            <a:tailEnd type="triangle" w="med" len="med"/>
          </a:ln>
        </p:spPr>
        <p:txBody>
          <a:bodyPr/>
          <a:lstStyle/>
          <a:p>
            <a:pPr fontAlgn="auto">
              <a:spcBef>
                <a:spcPts val="0"/>
              </a:spcBef>
              <a:spcAft>
                <a:spcPts val="0"/>
              </a:spcAft>
              <a:defRPr/>
            </a:pPr>
            <a:endParaRPr lang="ar-SA" sz="3600" b="1">
              <a:solidFill>
                <a:srgbClr val="FFFF00"/>
              </a:solidFill>
              <a:effectLst>
                <a:outerShdw blurRad="50800" dist="50800" dir="5400000" algn="ctr" rotWithShape="0">
                  <a:schemeClr val="tx1"/>
                </a:outerShdw>
              </a:effectLst>
              <a:latin typeface="+mn-lt"/>
              <a:cs typeface="+mj-cs"/>
            </a:endParaRPr>
          </a:p>
        </p:txBody>
      </p:sp>
      <p:sp>
        <p:nvSpPr>
          <p:cNvPr id="10" name="Line 9"/>
          <p:cNvSpPr>
            <a:spLocks noChangeShapeType="1"/>
          </p:cNvSpPr>
          <p:nvPr/>
        </p:nvSpPr>
        <p:spPr bwMode="auto">
          <a:xfrm flipH="1">
            <a:off x="2124075" y="2924175"/>
            <a:ext cx="287338" cy="1225550"/>
          </a:xfrm>
          <a:prstGeom prst="line">
            <a:avLst/>
          </a:prstGeom>
          <a:noFill/>
          <a:ln w="50800">
            <a:solidFill>
              <a:srgbClr val="FFFF00"/>
            </a:solidFill>
            <a:round/>
            <a:headEnd/>
            <a:tailEnd type="triangle" w="med" len="med"/>
          </a:ln>
        </p:spPr>
        <p:txBody>
          <a:bodyPr/>
          <a:lstStyle/>
          <a:p>
            <a:pPr fontAlgn="auto">
              <a:spcBef>
                <a:spcPts val="0"/>
              </a:spcBef>
              <a:spcAft>
                <a:spcPts val="0"/>
              </a:spcAft>
              <a:defRPr/>
            </a:pPr>
            <a:endParaRPr lang="ar-SA" sz="3600" b="1">
              <a:solidFill>
                <a:srgbClr val="FFFF00"/>
              </a:solidFill>
              <a:effectLst>
                <a:outerShdw blurRad="50800" dist="50800" dir="5400000" algn="ctr" rotWithShape="0">
                  <a:schemeClr val="tx1"/>
                </a:outerShdw>
              </a:effectLst>
              <a:latin typeface="+mn-lt"/>
              <a:cs typeface="+mj-cs"/>
            </a:endParaRPr>
          </a:p>
        </p:txBody>
      </p:sp>
      <p:sp>
        <p:nvSpPr>
          <p:cNvPr id="11" name="Line 9"/>
          <p:cNvSpPr>
            <a:spLocks noChangeShapeType="1"/>
          </p:cNvSpPr>
          <p:nvPr/>
        </p:nvSpPr>
        <p:spPr bwMode="auto">
          <a:xfrm flipV="1">
            <a:off x="3348038" y="4868863"/>
            <a:ext cx="1079500" cy="360362"/>
          </a:xfrm>
          <a:prstGeom prst="line">
            <a:avLst/>
          </a:prstGeom>
          <a:noFill/>
          <a:ln w="50800">
            <a:solidFill>
              <a:srgbClr val="FFFF00"/>
            </a:solidFill>
            <a:round/>
            <a:headEnd/>
            <a:tailEnd type="triangle" w="med" len="med"/>
          </a:ln>
        </p:spPr>
        <p:txBody>
          <a:bodyPr/>
          <a:lstStyle/>
          <a:p>
            <a:pPr fontAlgn="auto">
              <a:spcBef>
                <a:spcPts val="0"/>
              </a:spcBef>
              <a:spcAft>
                <a:spcPts val="0"/>
              </a:spcAft>
              <a:defRPr/>
            </a:pPr>
            <a:endParaRPr lang="ar-SA" sz="3600" b="1">
              <a:solidFill>
                <a:srgbClr val="FFFF00"/>
              </a:solidFill>
              <a:effectLst>
                <a:outerShdw blurRad="50800" dist="50800" dir="5400000" algn="ctr" rotWithShape="0">
                  <a:schemeClr val="tx1"/>
                </a:outerShdw>
              </a:effectLst>
              <a:latin typeface="+mn-lt"/>
              <a:cs typeface="+mj-cs"/>
            </a:endParaRPr>
          </a:p>
        </p:txBody>
      </p:sp>
      <p:sp>
        <p:nvSpPr>
          <p:cNvPr id="12" name="Line 9"/>
          <p:cNvSpPr>
            <a:spLocks noChangeShapeType="1"/>
          </p:cNvSpPr>
          <p:nvPr/>
        </p:nvSpPr>
        <p:spPr bwMode="auto">
          <a:xfrm flipV="1">
            <a:off x="3348038" y="5373688"/>
            <a:ext cx="1295400" cy="71437"/>
          </a:xfrm>
          <a:prstGeom prst="line">
            <a:avLst/>
          </a:prstGeom>
          <a:noFill/>
          <a:ln w="50800">
            <a:solidFill>
              <a:srgbClr val="FFFF00"/>
            </a:solidFill>
            <a:round/>
            <a:headEnd/>
            <a:tailEnd type="triangle" w="med" len="med"/>
          </a:ln>
        </p:spPr>
        <p:txBody>
          <a:bodyPr/>
          <a:lstStyle/>
          <a:p>
            <a:pPr fontAlgn="auto">
              <a:spcBef>
                <a:spcPts val="0"/>
              </a:spcBef>
              <a:spcAft>
                <a:spcPts val="0"/>
              </a:spcAft>
              <a:defRPr/>
            </a:pPr>
            <a:endParaRPr lang="ar-SA" sz="3600" b="1">
              <a:solidFill>
                <a:srgbClr val="FFFF00"/>
              </a:solidFill>
              <a:effectLst>
                <a:outerShdw blurRad="50800" dist="50800" dir="5400000" algn="ctr" rotWithShape="0">
                  <a:schemeClr val="tx1"/>
                </a:outerShdw>
              </a:effectLst>
              <a:latin typeface="+mn-lt"/>
              <a:cs typeface="+mj-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noChangeArrowheads="1"/>
          </p:cNvPicPr>
          <p:nvPr/>
        </p:nvPicPr>
        <p:blipFill>
          <a:blip r:embed="rId3" cstate="print"/>
          <a:srcRect r="3542"/>
          <a:stretch>
            <a:fillRect/>
          </a:stretch>
        </p:blipFill>
        <p:spPr bwMode="auto">
          <a:xfrm>
            <a:off x="0" y="-26988"/>
            <a:ext cx="9144000" cy="6886576"/>
          </a:xfrm>
          <a:prstGeom prst="rect">
            <a:avLst/>
          </a:prstGeom>
          <a:noFill/>
          <a:ln w="9525">
            <a:noFill/>
            <a:miter lim="800000"/>
            <a:headEnd/>
            <a:tailEnd/>
          </a:ln>
        </p:spPr>
      </p:pic>
      <p:grpSp>
        <p:nvGrpSpPr>
          <p:cNvPr id="2" name="مجموعة 9"/>
          <p:cNvGrpSpPr>
            <a:grpSpLocks/>
          </p:cNvGrpSpPr>
          <p:nvPr/>
        </p:nvGrpSpPr>
        <p:grpSpPr bwMode="auto">
          <a:xfrm>
            <a:off x="0" y="-20638"/>
            <a:ext cx="9144000" cy="6905626"/>
            <a:chOff x="-2" y="-21370"/>
            <a:chExt cx="9144003" cy="6906754"/>
          </a:xfrm>
        </p:grpSpPr>
        <p:pic>
          <p:nvPicPr>
            <p:cNvPr id="19460" name="Picture 3"/>
            <p:cNvPicPr>
              <a:picLocks noChangeAspect="1" noChangeArrowheads="1"/>
            </p:cNvPicPr>
            <p:nvPr/>
          </p:nvPicPr>
          <p:blipFill>
            <a:blip r:embed="rId4" cstate="print">
              <a:lum contrast="12000"/>
            </a:blip>
            <a:srcRect l="1563"/>
            <a:stretch>
              <a:fillRect/>
            </a:stretch>
          </p:blipFill>
          <p:spPr bwMode="auto">
            <a:xfrm rot="5400000">
              <a:off x="1118623" y="-1139995"/>
              <a:ext cx="6906754" cy="9144003"/>
            </a:xfrm>
            <a:prstGeom prst="rect">
              <a:avLst/>
            </a:prstGeom>
            <a:noFill/>
            <a:ln w="9525">
              <a:noFill/>
              <a:miter lim="800000"/>
              <a:headEnd/>
              <a:tailEnd/>
            </a:ln>
          </p:spPr>
        </p:pic>
        <p:sp>
          <p:nvSpPr>
            <p:cNvPr id="4" name="مستطيل 3"/>
            <p:cNvSpPr/>
            <p:nvPr/>
          </p:nvSpPr>
          <p:spPr>
            <a:xfrm>
              <a:off x="4859338" y="836021"/>
              <a:ext cx="2163763" cy="523961"/>
            </a:xfrm>
            <a:prstGeom prst="rect">
              <a:avLst/>
            </a:prstGeom>
          </p:spPr>
          <p:txBody>
            <a:bodyPr wrap="none">
              <a:spAutoFit/>
            </a:bodyPr>
            <a:lstStyle/>
            <a:p>
              <a:pPr marL="342900" indent="-342900" algn="l" rtl="0">
                <a:spcBef>
                  <a:spcPct val="50000"/>
                </a:spcBef>
                <a:defRPr/>
              </a:pPr>
              <a:r>
                <a:rPr lang="en-US" sz="2800" b="1" dirty="0">
                  <a:solidFill>
                    <a:srgbClr val="FFFF00"/>
                  </a:solidFill>
                  <a:effectLst>
                    <a:outerShdw blurRad="50800" dist="50800" dir="5400000" algn="ctr" rotWithShape="0">
                      <a:schemeClr val="tx1"/>
                    </a:outerShdw>
                  </a:effectLst>
                  <a:latin typeface="Arial" pitchFamily="34" charset="0"/>
                  <a:cs typeface="Arial" pitchFamily="34" charset="0"/>
                </a:rPr>
                <a:t>Peptic cells</a:t>
              </a:r>
            </a:p>
          </p:txBody>
        </p:sp>
        <p:sp>
          <p:nvSpPr>
            <p:cNvPr id="5" name="Line 9"/>
            <p:cNvSpPr>
              <a:spLocks noChangeShapeType="1"/>
            </p:cNvSpPr>
            <p:nvPr/>
          </p:nvSpPr>
          <p:spPr bwMode="auto">
            <a:xfrm flipH="1">
              <a:off x="1835149" y="1412377"/>
              <a:ext cx="0" cy="863741"/>
            </a:xfrm>
            <a:prstGeom prst="line">
              <a:avLst/>
            </a:prstGeom>
            <a:noFill/>
            <a:ln w="50800">
              <a:solidFill>
                <a:srgbClr val="FFFF00"/>
              </a:solidFill>
              <a:round/>
              <a:headEnd/>
              <a:tailEnd type="triangle" w="med" len="med"/>
            </a:ln>
          </p:spPr>
          <p:txBody>
            <a:bodyPr/>
            <a:lstStyle/>
            <a:p>
              <a:pPr fontAlgn="auto">
                <a:spcBef>
                  <a:spcPts val="0"/>
                </a:spcBef>
                <a:spcAft>
                  <a:spcPts val="0"/>
                </a:spcAft>
                <a:defRPr/>
              </a:pPr>
              <a:endParaRPr lang="ar-SA" sz="3600" b="1">
                <a:solidFill>
                  <a:srgbClr val="FFFF00"/>
                </a:solidFill>
                <a:effectLst>
                  <a:outerShdw blurRad="50800" dist="50800" dir="5400000" algn="ctr" rotWithShape="0">
                    <a:schemeClr val="tx1"/>
                  </a:outerShdw>
                </a:effectLst>
                <a:latin typeface="+mn-lt"/>
                <a:cs typeface="+mj-cs"/>
              </a:endParaRPr>
            </a:p>
          </p:txBody>
        </p:sp>
        <p:sp>
          <p:nvSpPr>
            <p:cNvPr id="6" name="Line 9"/>
            <p:cNvSpPr>
              <a:spLocks noChangeShapeType="1"/>
            </p:cNvSpPr>
            <p:nvPr/>
          </p:nvSpPr>
          <p:spPr bwMode="auto">
            <a:xfrm flipH="1">
              <a:off x="1042986" y="1412377"/>
              <a:ext cx="433387" cy="720843"/>
            </a:xfrm>
            <a:prstGeom prst="line">
              <a:avLst/>
            </a:prstGeom>
            <a:noFill/>
            <a:ln w="50800">
              <a:solidFill>
                <a:srgbClr val="FFFF00"/>
              </a:solidFill>
              <a:round/>
              <a:headEnd/>
              <a:tailEnd type="triangle" w="med" len="med"/>
            </a:ln>
          </p:spPr>
          <p:txBody>
            <a:bodyPr/>
            <a:lstStyle/>
            <a:p>
              <a:pPr fontAlgn="auto">
                <a:spcBef>
                  <a:spcPts val="0"/>
                </a:spcBef>
                <a:spcAft>
                  <a:spcPts val="0"/>
                </a:spcAft>
                <a:defRPr/>
              </a:pPr>
              <a:endParaRPr lang="ar-SA" sz="3600" b="1">
                <a:solidFill>
                  <a:srgbClr val="FFFF00"/>
                </a:solidFill>
                <a:effectLst>
                  <a:outerShdw blurRad="50800" dist="50800" dir="5400000" algn="ctr" rotWithShape="0">
                    <a:schemeClr val="tx1"/>
                  </a:outerShdw>
                </a:effectLst>
                <a:latin typeface="+mn-lt"/>
                <a:cs typeface="+mj-cs"/>
              </a:endParaRPr>
            </a:p>
          </p:txBody>
        </p:sp>
        <p:sp>
          <p:nvSpPr>
            <p:cNvPr id="7" name="مستطيل 6"/>
            <p:cNvSpPr/>
            <p:nvPr/>
          </p:nvSpPr>
          <p:spPr>
            <a:xfrm>
              <a:off x="979486" y="836021"/>
              <a:ext cx="1504950" cy="523961"/>
            </a:xfrm>
            <a:prstGeom prst="rect">
              <a:avLst/>
            </a:prstGeom>
          </p:spPr>
          <p:txBody>
            <a:bodyPr wrap="none">
              <a:spAutoFit/>
            </a:bodyPr>
            <a:lstStyle/>
            <a:p>
              <a:pPr>
                <a:defRPr/>
              </a:pPr>
              <a:r>
                <a:rPr lang="en-US" sz="2800" b="1" dirty="0" err="1">
                  <a:solidFill>
                    <a:srgbClr val="FFFF00"/>
                  </a:solidFill>
                  <a:effectLst>
                    <a:outerShdw blurRad="50800" dist="50800" dir="5400000" algn="ctr" rotWithShape="0">
                      <a:schemeClr val="tx1"/>
                    </a:outerShdw>
                  </a:effectLst>
                  <a:latin typeface="Arial" pitchFamily="34" charset="0"/>
                  <a:cs typeface="Arial" pitchFamily="34" charset="0"/>
                </a:rPr>
                <a:t>Oxyntic</a:t>
              </a:r>
              <a:endParaRPr lang="ar-SA" sz="2800" dirty="0">
                <a:latin typeface="Arial" pitchFamily="34" charset="0"/>
                <a:cs typeface="Arial" pitchFamily="34" charset="0"/>
              </a:endParaRPr>
            </a:p>
          </p:txBody>
        </p:sp>
        <p:sp>
          <p:nvSpPr>
            <p:cNvPr id="8" name="Line 9"/>
            <p:cNvSpPr>
              <a:spLocks noChangeShapeType="1"/>
            </p:cNvSpPr>
            <p:nvPr/>
          </p:nvSpPr>
          <p:spPr bwMode="auto">
            <a:xfrm>
              <a:off x="5940425" y="1412377"/>
              <a:ext cx="863600" cy="576357"/>
            </a:xfrm>
            <a:prstGeom prst="line">
              <a:avLst/>
            </a:prstGeom>
            <a:noFill/>
            <a:ln w="50800">
              <a:solidFill>
                <a:srgbClr val="FFFF00"/>
              </a:solidFill>
              <a:round/>
              <a:headEnd/>
              <a:tailEnd type="triangle" w="med" len="med"/>
            </a:ln>
          </p:spPr>
          <p:txBody>
            <a:bodyPr/>
            <a:lstStyle/>
            <a:p>
              <a:pPr fontAlgn="auto">
                <a:spcBef>
                  <a:spcPts val="0"/>
                </a:spcBef>
                <a:spcAft>
                  <a:spcPts val="0"/>
                </a:spcAft>
                <a:defRPr/>
              </a:pPr>
              <a:endParaRPr lang="ar-SA" sz="3600" b="1">
                <a:solidFill>
                  <a:srgbClr val="FFFF00"/>
                </a:solidFill>
                <a:effectLst>
                  <a:outerShdw blurRad="50800" dist="50800" dir="5400000" algn="ctr" rotWithShape="0">
                    <a:schemeClr val="tx1"/>
                  </a:outerShdw>
                </a:effectLst>
                <a:latin typeface="+mn-lt"/>
                <a:cs typeface="+mj-cs"/>
              </a:endParaRPr>
            </a:p>
          </p:txBody>
        </p:sp>
        <p:sp>
          <p:nvSpPr>
            <p:cNvPr id="9" name="Line 9"/>
            <p:cNvSpPr>
              <a:spLocks noChangeShapeType="1"/>
            </p:cNvSpPr>
            <p:nvPr/>
          </p:nvSpPr>
          <p:spPr bwMode="auto">
            <a:xfrm flipH="1">
              <a:off x="5148263" y="1412377"/>
              <a:ext cx="431800" cy="1008228"/>
            </a:xfrm>
            <a:prstGeom prst="line">
              <a:avLst/>
            </a:prstGeom>
            <a:noFill/>
            <a:ln w="50800">
              <a:solidFill>
                <a:srgbClr val="FFFF00"/>
              </a:solidFill>
              <a:round/>
              <a:headEnd/>
              <a:tailEnd type="triangle" w="med" len="med"/>
            </a:ln>
          </p:spPr>
          <p:txBody>
            <a:bodyPr/>
            <a:lstStyle/>
            <a:p>
              <a:pPr fontAlgn="auto">
                <a:spcBef>
                  <a:spcPts val="0"/>
                </a:spcBef>
                <a:spcAft>
                  <a:spcPts val="0"/>
                </a:spcAft>
                <a:defRPr/>
              </a:pPr>
              <a:endParaRPr lang="ar-SA" sz="3600" b="1">
                <a:solidFill>
                  <a:srgbClr val="FFFF00"/>
                </a:solidFill>
                <a:effectLst>
                  <a:outerShdw blurRad="50800" dist="50800" dir="5400000" algn="ctr" rotWithShape="0">
                    <a:schemeClr val="tx1"/>
                  </a:outerShdw>
                </a:effectLst>
                <a:latin typeface="+mn-lt"/>
                <a:cs typeface="+mj-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2179638" y="188913"/>
            <a:ext cx="4408487" cy="461962"/>
          </a:xfrm>
          <a:prstGeom prst="rect">
            <a:avLst/>
          </a:prstGeom>
          <a:noFill/>
          <a:ln w="9525">
            <a:noFill/>
            <a:miter lim="800000"/>
            <a:headEnd/>
            <a:tailEnd/>
          </a:ln>
          <a:effectLst/>
        </p:spPr>
        <p:txBody>
          <a:bodyPr wrap="none" anchor="ctr">
            <a:spAutoFit/>
          </a:bodyPr>
          <a:lstStyle/>
          <a:p>
            <a:pPr algn="l" rtl="0">
              <a:defRPr/>
            </a:pPr>
            <a:r>
              <a:rPr lang="en-US" sz="2400" b="1" dirty="0">
                <a:solidFill>
                  <a:srgbClr val="C00000"/>
                </a:solidFill>
                <a:latin typeface="Times New Roman" pitchFamily="18" charset="0"/>
                <a:ea typeface="Calibri" pitchFamily="34" charset="0"/>
                <a:cs typeface="+mj-cs"/>
              </a:rPr>
              <a:t>The digestive system consists of:</a:t>
            </a:r>
            <a:endParaRPr lang="en-US" sz="2400" b="1" dirty="0">
              <a:solidFill>
                <a:srgbClr val="C00000"/>
              </a:solidFill>
              <a:latin typeface="Arial" pitchFamily="34" charset="0"/>
              <a:cs typeface="+mj-cs"/>
            </a:endParaRPr>
          </a:p>
        </p:txBody>
      </p:sp>
      <p:sp>
        <p:nvSpPr>
          <p:cNvPr id="3" name="مستطيل 2"/>
          <p:cNvSpPr/>
          <p:nvPr/>
        </p:nvSpPr>
        <p:spPr>
          <a:xfrm>
            <a:off x="-36513" y="1412875"/>
            <a:ext cx="2601913" cy="461963"/>
          </a:xfrm>
          <a:prstGeom prst="rect">
            <a:avLst/>
          </a:prstGeom>
        </p:spPr>
        <p:txBody>
          <a:bodyPr wrap="none">
            <a:spAutoFit/>
          </a:bodyPr>
          <a:lstStyle/>
          <a:p>
            <a:pPr fontAlgn="auto">
              <a:spcBef>
                <a:spcPts val="0"/>
              </a:spcBef>
              <a:spcAft>
                <a:spcPts val="0"/>
              </a:spcAft>
              <a:defRPr/>
            </a:pPr>
            <a:r>
              <a:rPr lang="en-US" sz="2400" b="1" dirty="0">
                <a:solidFill>
                  <a:schemeClr val="tx2"/>
                </a:solidFill>
                <a:latin typeface="+mn-lt"/>
                <a:cs typeface="+mj-cs"/>
              </a:rPr>
              <a:t>The digestive tract </a:t>
            </a:r>
            <a:endParaRPr lang="ar-SA" sz="2400" b="1" dirty="0">
              <a:solidFill>
                <a:schemeClr val="tx2"/>
              </a:solidFill>
              <a:latin typeface="+mn-lt"/>
              <a:cs typeface="+mj-cs"/>
            </a:endParaRPr>
          </a:p>
        </p:txBody>
      </p:sp>
      <p:sp>
        <p:nvSpPr>
          <p:cNvPr id="4" name="مستطيل 3"/>
          <p:cNvSpPr/>
          <p:nvPr/>
        </p:nvSpPr>
        <p:spPr>
          <a:xfrm>
            <a:off x="6148388" y="1484313"/>
            <a:ext cx="3032125" cy="460375"/>
          </a:xfrm>
          <a:prstGeom prst="rect">
            <a:avLst/>
          </a:prstGeom>
        </p:spPr>
        <p:txBody>
          <a:bodyPr wrap="none">
            <a:spAutoFit/>
          </a:bodyPr>
          <a:lstStyle/>
          <a:p>
            <a:pPr fontAlgn="auto">
              <a:spcBef>
                <a:spcPts val="0"/>
              </a:spcBef>
              <a:spcAft>
                <a:spcPts val="0"/>
              </a:spcAft>
              <a:defRPr/>
            </a:pPr>
            <a:r>
              <a:rPr lang="en-US" sz="2400" b="1" dirty="0">
                <a:solidFill>
                  <a:schemeClr val="tx2"/>
                </a:solidFill>
                <a:latin typeface="+mn-lt"/>
                <a:cs typeface="+mj-cs"/>
              </a:rPr>
              <a:t>The associated glands </a:t>
            </a:r>
            <a:endParaRPr lang="ar-SA" sz="2400" b="1" dirty="0">
              <a:solidFill>
                <a:schemeClr val="tx2"/>
              </a:solidFill>
              <a:latin typeface="+mn-lt"/>
              <a:cs typeface="+mj-cs"/>
            </a:endParaRPr>
          </a:p>
        </p:txBody>
      </p:sp>
      <p:sp>
        <p:nvSpPr>
          <p:cNvPr id="5" name="مستطيل 4"/>
          <p:cNvSpPr/>
          <p:nvPr/>
        </p:nvSpPr>
        <p:spPr>
          <a:xfrm>
            <a:off x="239713" y="2247900"/>
            <a:ext cx="2100262" cy="460375"/>
          </a:xfrm>
          <a:prstGeom prst="rect">
            <a:avLst/>
          </a:prstGeom>
        </p:spPr>
        <p:txBody>
          <a:bodyPr wrap="none">
            <a:spAutoFit/>
          </a:bodyPr>
          <a:lstStyle/>
          <a:p>
            <a:pPr fontAlgn="auto">
              <a:spcBef>
                <a:spcPts val="0"/>
              </a:spcBef>
              <a:spcAft>
                <a:spcPts val="0"/>
              </a:spcAft>
              <a:defRPr/>
            </a:pPr>
            <a:r>
              <a:rPr lang="en-US" sz="2400" b="1" dirty="0">
                <a:solidFill>
                  <a:schemeClr val="tx2"/>
                </a:solidFill>
                <a:latin typeface="+mn-lt"/>
                <a:cs typeface="+mj-cs"/>
              </a:rPr>
              <a:t>which include: </a:t>
            </a:r>
            <a:endParaRPr lang="ar-SA" sz="2400" b="1" dirty="0">
              <a:solidFill>
                <a:schemeClr val="tx2"/>
              </a:solidFill>
              <a:latin typeface="+mn-lt"/>
              <a:cs typeface="+mj-cs"/>
            </a:endParaRPr>
          </a:p>
        </p:txBody>
      </p:sp>
      <p:sp>
        <p:nvSpPr>
          <p:cNvPr id="6" name="مستطيل 5"/>
          <p:cNvSpPr/>
          <p:nvPr/>
        </p:nvSpPr>
        <p:spPr>
          <a:xfrm>
            <a:off x="6588125" y="2320925"/>
            <a:ext cx="2100263" cy="460375"/>
          </a:xfrm>
          <a:prstGeom prst="rect">
            <a:avLst/>
          </a:prstGeom>
        </p:spPr>
        <p:txBody>
          <a:bodyPr wrap="none">
            <a:spAutoFit/>
          </a:bodyPr>
          <a:lstStyle/>
          <a:p>
            <a:pPr fontAlgn="auto">
              <a:spcBef>
                <a:spcPts val="0"/>
              </a:spcBef>
              <a:spcAft>
                <a:spcPts val="0"/>
              </a:spcAft>
              <a:defRPr/>
            </a:pPr>
            <a:r>
              <a:rPr lang="en-US" sz="2400" b="1" dirty="0">
                <a:solidFill>
                  <a:schemeClr val="tx2"/>
                </a:solidFill>
                <a:latin typeface="+mn-lt"/>
                <a:cs typeface="+mj-cs"/>
              </a:rPr>
              <a:t>which include: </a:t>
            </a:r>
            <a:endParaRPr lang="ar-SA" sz="2400" b="1" dirty="0">
              <a:solidFill>
                <a:schemeClr val="tx2"/>
              </a:solidFill>
              <a:latin typeface="+mn-lt"/>
              <a:cs typeface="+mj-cs"/>
            </a:endParaRPr>
          </a:p>
        </p:txBody>
      </p:sp>
      <p:sp>
        <p:nvSpPr>
          <p:cNvPr id="7" name="مستطيل 6"/>
          <p:cNvSpPr/>
          <p:nvPr/>
        </p:nvSpPr>
        <p:spPr>
          <a:xfrm>
            <a:off x="696913" y="2967038"/>
            <a:ext cx="1498600" cy="461962"/>
          </a:xfrm>
          <a:prstGeom prst="rect">
            <a:avLst/>
          </a:prstGeom>
        </p:spPr>
        <p:txBody>
          <a:bodyPr wrap="none">
            <a:spAutoFit/>
          </a:bodyPr>
          <a:lstStyle/>
          <a:p>
            <a:pPr fontAlgn="auto">
              <a:spcBef>
                <a:spcPts val="0"/>
              </a:spcBef>
              <a:spcAft>
                <a:spcPts val="0"/>
              </a:spcAft>
              <a:defRPr/>
            </a:pPr>
            <a:r>
              <a:rPr lang="en-US" sz="2400" b="1" dirty="0">
                <a:solidFill>
                  <a:schemeClr val="tx2"/>
                </a:solidFill>
                <a:latin typeface="+mn-lt"/>
                <a:cs typeface="+mj-cs"/>
              </a:rPr>
              <a:t>oral cavity</a:t>
            </a:r>
            <a:endParaRPr lang="ar-SA" sz="2400" b="1" dirty="0">
              <a:solidFill>
                <a:schemeClr val="tx2"/>
              </a:solidFill>
              <a:latin typeface="+mn-lt"/>
              <a:cs typeface="+mj-cs"/>
            </a:endParaRPr>
          </a:p>
        </p:txBody>
      </p:sp>
      <p:sp>
        <p:nvSpPr>
          <p:cNvPr id="8" name="مستطيل 7"/>
          <p:cNvSpPr/>
          <p:nvPr/>
        </p:nvSpPr>
        <p:spPr>
          <a:xfrm>
            <a:off x="755650" y="3500438"/>
            <a:ext cx="1227138" cy="461962"/>
          </a:xfrm>
          <a:prstGeom prst="rect">
            <a:avLst/>
          </a:prstGeom>
        </p:spPr>
        <p:txBody>
          <a:bodyPr wrap="none">
            <a:spAutoFit/>
          </a:bodyPr>
          <a:lstStyle/>
          <a:p>
            <a:pPr fontAlgn="auto">
              <a:spcBef>
                <a:spcPts val="0"/>
              </a:spcBef>
              <a:spcAft>
                <a:spcPts val="0"/>
              </a:spcAft>
              <a:defRPr/>
            </a:pPr>
            <a:r>
              <a:rPr lang="en-US" sz="2400" b="1" dirty="0">
                <a:solidFill>
                  <a:schemeClr val="tx2"/>
                </a:solidFill>
                <a:latin typeface="+mn-lt"/>
                <a:cs typeface="+mj-cs"/>
              </a:rPr>
              <a:t>pharynx</a:t>
            </a:r>
            <a:endParaRPr lang="ar-SA" sz="2400" b="1" dirty="0">
              <a:solidFill>
                <a:schemeClr val="tx2"/>
              </a:solidFill>
              <a:latin typeface="+mn-lt"/>
              <a:cs typeface="+mj-cs"/>
            </a:endParaRPr>
          </a:p>
        </p:txBody>
      </p:sp>
      <p:sp>
        <p:nvSpPr>
          <p:cNvPr id="9" name="مستطيل 8"/>
          <p:cNvSpPr/>
          <p:nvPr/>
        </p:nvSpPr>
        <p:spPr>
          <a:xfrm>
            <a:off x="722313" y="4149725"/>
            <a:ext cx="1546225" cy="460375"/>
          </a:xfrm>
          <a:prstGeom prst="rect">
            <a:avLst/>
          </a:prstGeom>
        </p:spPr>
        <p:txBody>
          <a:bodyPr wrap="none">
            <a:spAutoFit/>
          </a:bodyPr>
          <a:lstStyle/>
          <a:p>
            <a:pPr fontAlgn="auto">
              <a:spcBef>
                <a:spcPts val="0"/>
              </a:spcBef>
              <a:spcAft>
                <a:spcPts val="0"/>
              </a:spcAft>
              <a:defRPr/>
            </a:pPr>
            <a:r>
              <a:rPr lang="en-US" sz="2400" b="1" dirty="0">
                <a:solidFill>
                  <a:schemeClr val="tx2"/>
                </a:solidFill>
                <a:latin typeface="+mn-lt"/>
                <a:cs typeface="+mj-cs"/>
              </a:rPr>
              <a:t>esophagus</a:t>
            </a:r>
            <a:endParaRPr lang="ar-SA" sz="2400" b="1" dirty="0">
              <a:solidFill>
                <a:schemeClr val="tx2"/>
              </a:solidFill>
              <a:latin typeface="+mn-lt"/>
              <a:cs typeface="+mj-cs"/>
            </a:endParaRPr>
          </a:p>
        </p:txBody>
      </p:sp>
      <p:sp>
        <p:nvSpPr>
          <p:cNvPr id="10" name="مستطيل 9"/>
          <p:cNvSpPr/>
          <p:nvPr/>
        </p:nvSpPr>
        <p:spPr>
          <a:xfrm>
            <a:off x="755650" y="4797425"/>
            <a:ext cx="1270000" cy="461963"/>
          </a:xfrm>
          <a:prstGeom prst="rect">
            <a:avLst/>
          </a:prstGeom>
        </p:spPr>
        <p:txBody>
          <a:bodyPr wrap="none">
            <a:spAutoFit/>
          </a:bodyPr>
          <a:lstStyle/>
          <a:p>
            <a:pPr fontAlgn="auto">
              <a:spcBef>
                <a:spcPts val="0"/>
              </a:spcBef>
              <a:spcAft>
                <a:spcPts val="0"/>
              </a:spcAft>
              <a:defRPr/>
            </a:pPr>
            <a:r>
              <a:rPr lang="en-US" sz="2400" b="1" dirty="0">
                <a:solidFill>
                  <a:schemeClr val="tx2"/>
                </a:solidFill>
                <a:latin typeface="+mn-lt"/>
                <a:cs typeface="+mj-cs"/>
              </a:rPr>
              <a:t>stomach</a:t>
            </a:r>
            <a:endParaRPr lang="ar-SA" sz="2400" b="1" dirty="0">
              <a:solidFill>
                <a:schemeClr val="tx2"/>
              </a:solidFill>
              <a:latin typeface="+mn-lt"/>
              <a:cs typeface="+mj-cs"/>
            </a:endParaRPr>
          </a:p>
        </p:txBody>
      </p:sp>
      <p:sp>
        <p:nvSpPr>
          <p:cNvPr id="11" name="مستطيل 10"/>
          <p:cNvSpPr/>
          <p:nvPr/>
        </p:nvSpPr>
        <p:spPr>
          <a:xfrm>
            <a:off x="715963" y="5445125"/>
            <a:ext cx="3424237" cy="461963"/>
          </a:xfrm>
          <a:prstGeom prst="rect">
            <a:avLst/>
          </a:prstGeom>
        </p:spPr>
        <p:txBody>
          <a:bodyPr wrap="none">
            <a:spAutoFit/>
          </a:bodyPr>
          <a:lstStyle/>
          <a:p>
            <a:pPr fontAlgn="auto">
              <a:spcBef>
                <a:spcPts val="0"/>
              </a:spcBef>
              <a:spcAft>
                <a:spcPts val="0"/>
              </a:spcAft>
              <a:defRPr/>
            </a:pPr>
            <a:r>
              <a:rPr lang="en-US" sz="2400" b="1" dirty="0">
                <a:solidFill>
                  <a:schemeClr val="tx2"/>
                </a:solidFill>
                <a:latin typeface="+mn-lt"/>
                <a:cs typeface="+mj-cs"/>
              </a:rPr>
              <a:t>small and large intestines</a:t>
            </a:r>
            <a:endParaRPr lang="ar-SA" sz="2400" b="1" dirty="0">
              <a:solidFill>
                <a:schemeClr val="tx2"/>
              </a:solidFill>
              <a:latin typeface="+mn-lt"/>
              <a:cs typeface="+mj-cs"/>
            </a:endParaRPr>
          </a:p>
        </p:txBody>
      </p:sp>
      <p:sp>
        <p:nvSpPr>
          <p:cNvPr id="12" name="مستطيل 11"/>
          <p:cNvSpPr/>
          <p:nvPr/>
        </p:nvSpPr>
        <p:spPr>
          <a:xfrm>
            <a:off x="755650" y="6021388"/>
            <a:ext cx="1096963" cy="461962"/>
          </a:xfrm>
          <a:prstGeom prst="rect">
            <a:avLst/>
          </a:prstGeom>
        </p:spPr>
        <p:txBody>
          <a:bodyPr wrap="none">
            <a:spAutoFit/>
          </a:bodyPr>
          <a:lstStyle/>
          <a:p>
            <a:pPr fontAlgn="auto">
              <a:spcBef>
                <a:spcPts val="0"/>
              </a:spcBef>
              <a:spcAft>
                <a:spcPts val="0"/>
              </a:spcAft>
              <a:defRPr/>
            </a:pPr>
            <a:r>
              <a:rPr lang="en-US" sz="2400" b="1" dirty="0">
                <a:solidFill>
                  <a:schemeClr val="tx2"/>
                </a:solidFill>
                <a:latin typeface="+mn-lt"/>
                <a:cs typeface="+mj-cs"/>
              </a:rPr>
              <a:t>rectum</a:t>
            </a:r>
            <a:endParaRPr lang="ar-SA" sz="2400" b="1" dirty="0">
              <a:solidFill>
                <a:schemeClr val="tx2"/>
              </a:solidFill>
              <a:latin typeface="+mn-lt"/>
              <a:cs typeface="+mj-cs"/>
            </a:endParaRPr>
          </a:p>
        </p:txBody>
      </p:sp>
      <p:sp>
        <p:nvSpPr>
          <p:cNvPr id="13" name="مستطيل 12"/>
          <p:cNvSpPr/>
          <p:nvPr/>
        </p:nvSpPr>
        <p:spPr>
          <a:xfrm>
            <a:off x="6156325" y="3111500"/>
            <a:ext cx="2055813" cy="461963"/>
          </a:xfrm>
          <a:prstGeom prst="rect">
            <a:avLst/>
          </a:prstGeom>
        </p:spPr>
        <p:txBody>
          <a:bodyPr wrap="none">
            <a:spAutoFit/>
          </a:bodyPr>
          <a:lstStyle/>
          <a:p>
            <a:pPr fontAlgn="auto">
              <a:spcBef>
                <a:spcPts val="0"/>
              </a:spcBef>
              <a:spcAft>
                <a:spcPts val="0"/>
              </a:spcAft>
              <a:defRPr/>
            </a:pPr>
            <a:r>
              <a:rPr lang="en-US" sz="2400" b="1" dirty="0">
                <a:solidFill>
                  <a:schemeClr val="tx2"/>
                </a:solidFill>
                <a:latin typeface="+mn-lt"/>
                <a:cs typeface="+mj-cs"/>
              </a:rPr>
              <a:t>salivary glands</a:t>
            </a:r>
            <a:endParaRPr lang="ar-SA" sz="2400" b="1" dirty="0">
              <a:solidFill>
                <a:schemeClr val="tx2"/>
              </a:solidFill>
              <a:latin typeface="+mn-lt"/>
              <a:cs typeface="+mj-cs"/>
            </a:endParaRPr>
          </a:p>
        </p:txBody>
      </p:sp>
      <p:sp>
        <p:nvSpPr>
          <p:cNvPr id="14" name="مستطيل 13"/>
          <p:cNvSpPr/>
          <p:nvPr/>
        </p:nvSpPr>
        <p:spPr>
          <a:xfrm>
            <a:off x="7361238" y="3830638"/>
            <a:ext cx="811212" cy="461962"/>
          </a:xfrm>
          <a:prstGeom prst="rect">
            <a:avLst/>
          </a:prstGeom>
        </p:spPr>
        <p:txBody>
          <a:bodyPr wrap="none">
            <a:spAutoFit/>
          </a:bodyPr>
          <a:lstStyle/>
          <a:p>
            <a:pPr fontAlgn="auto">
              <a:spcBef>
                <a:spcPts val="0"/>
              </a:spcBef>
              <a:spcAft>
                <a:spcPts val="0"/>
              </a:spcAft>
              <a:defRPr/>
            </a:pPr>
            <a:r>
              <a:rPr lang="en-US" sz="2400" b="1" dirty="0">
                <a:solidFill>
                  <a:schemeClr val="tx2"/>
                </a:solidFill>
                <a:latin typeface="+mn-lt"/>
                <a:cs typeface="+mj-cs"/>
              </a:rPr>
              <a:t>liver </a:t>
            </a:r>
            <a:endParaRPr lang="ar-SA" sz="2400" b="1" dirty="0">
              <a:solidFill>
                <a:schemeClr val="tx2"/>
              </a:solidFill>
              <a:latin typeface="+mn-lt"/>
              <a:cs typeface="+mj-cs"/>
            </a:endParaRPr>
          </a:p>
        </p:txBody>
      </p:sp>
      <p:sp>
        <p:nvSpPr>
          <p:cNvPr id="15" name="مستطيل 14"/>
          <p:cNvSpPr/>
          <p:nvPr/>
        </p:nvSpPr>
        <p:spPr>
          <a:xfrm>
            <a:off x="6840538" y="4508500"/>
            <a:ext cx="1331912" cy="461963"/>
          </a:xfrm>
          <a:prstGeom prst="rect">
            <a:avLst/>
          </a:prstGeom>
        </p:spPr>
        <p:txBody>
          <a:bodyPr wrap="none">
            <a:spAutoFit/>
          </a:bodyPr>
          <a:lstStyle/>
          <a:p>
            <a:pPr fontAlgn="auto">
              <a:spcBef>
                <a:spcPts val="0"/>
              </a:spcBef>
              <a:spcAft>
                <a:spcPts val="0"/>
              </a:spcAft>
              <a:defRPr/>
            </a:pPr>
            <a:r>
              <a:rPr lang="en-US" sz="2400" b="1" dirty="0">
                <a:solidFill>
                  <a:schemeClr val="tx2"/>
                </a:solidFill>
                <a:latin typeface="+mn-lt"/>
                <a:cs typeface="+mj-cs"/>
              </a:rPr>
              <a:t>pancreas</a:t>
            </a:r>
            <a:endParaRPr lang="ar-SA" sz="2400" b="1" dirty="0">
              <a:solidFill>
                <a:schemeClr val="tx2"/>
              </a:solidFill>
              <a:latin typeface="+mn-lt"/>
              <a:cs typeface="+mj-cs"/>
            </a:endParaRPr>
          </a:p>
        </p:txBody>
      </p:sp>
      <p:grpSp>
        <p:nvGrpSpPr>
          <p:cNvPr id="3088" name="مجموعة 49"/>
          <p:cNvGrpSpPr>
            <a:grpSpLocks/>
          </p:cNvGrpSpPr>
          <p:nvPr/>
        </p:nvGrpSpPr>
        <p:grpSpPr bwMode="auto">
          <a:xfrm>
            <a:off x="1258888" y="663575"/>
            <a:ext cx="6408737" cy="646113"/>
            <a:chOff x="1066799" y="609600"/>
            <a:chExt cx="7010401" cy="771526"/>
          </a:xfrm>
        </p:grpSpPr>
        <p:cxnSp>
          <p:nvCxnSpPr>
            <p:cNvPr id="19" name="رابط مستقيم 18"/>
            <p:cNvCxnSpPr/>
            <p:nvPr/>
          </p:nvCxnSpPr>
          <p:spPr>
            <a:xfrm rot="5400000">
              <a:off x="4402717" y="800589"/>
              <a:ext cx="392398" cy="10419"/>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رابط مستقيم 19"/>
            <p:cNvCxnSpPr/>
            <p:nvPr/>
          </p:nvCxnSpPr>
          <p:spPr>
            <a:xfrm rot="10800000">
              <a:off x="1066799" y="1001998"/>
              <a:ext cx="7010401"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رابط مستقيم 20"/>
            <p:cNvCxnSpPr/>
            <p:nvPr/>
          </p:nvCxnSpPr>
          <p:spPr>
            <a:xfrm rot="5400000">
              <a:off x="7876739" y="1180665"/>
              <a:ext cx="390502" cy="10419"/>
            </a:xfrm>
            <a:prstGeom prst="line">
              <a:avLst/>
            </a:prstGeom>
            <a:ln w="254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cxnSp>
          <p:nvCxnSpPr>
            <p:cNvPr id="22" name="رابط مستقيم 21"/>
            <p:cNvCxnSpPr/>
            <p:nvPr/>
          </p:nvCxnSpPr>
          <p:spPr>
            <a:xfrm rot="5400000">
              <a:off x="876758" y="1180665"/>
              <a:ext cx="390502" cy="10419"/>
            </a:xfrm>
            <a:prstGeom prst="line">
              <a:avLst/>
            </a:prstGeom>
            <a:ln w="254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grpSp>
      <p:cxnSp>
        <p:nvCxnSpPr>
          <p:cNvPr id="23" name="رابط مستقيم 22"/>
          <p:cNvCxnSpPr/>
          <p:nvPr/>
        </p:nvCxnSpPr>
        <p:spPr>
          <a:xfrm rot="5400000">
            <a:off x="1058069" y="2075656"/>
            <a:ext cx="390525" cy="11113"/>
          </a:xfrm>
          <a:prstGeom prst="line">
            <a:avLst/>
          </a:prstGeom>
          <a:ln w="254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cxnSp>
        <p:nvCxnSpPr>
          <p:cNvPr id="24" name="رابط مستقيم 23"/>
          <p:cNvCxnSpPr/>
          <p:nvPr/>
        </p:nvCxnSpPr>
        <p:spPr>
          <a:xfrm rot="5400000">
            <a:off x="7466806" y="2105820"/>
            <a:ext cx="390525" cy="11112"/>
          </a:xfrm>
          <a:prstGeom prst="line">
            <a:avLst/>
          </a:prstGeom>
          <a:ln w="254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grpSp>
        <p:nvGrpSpPr>
          <p:cNvPr id="3091" name="مجموعة 48"/>
          <p:cNvGrpSpPr>
            <a:grpSpLocks/>
          </p:cNvGrpSpPr>
          <p:nvPr/>
        </p:nvGrpSpPr>
        <p:grpSpPr bwMode="auto">
          <a:xfrm>
            <a:off x="323850" y="2565400"/>
            <a:ext cx="935038" cy="3743325"/>
            <a:chOff x="647186" y="4057650"/>
            <a:chExt cx="1495711" cy="1998954"/>
          </a:xfrm>
        </p:grpSpPr>
        <p:cxnSp>
          <p:nvCxnSpPr>
            <p:cNvPr id="26" name="رابط مستقيم 25"/>
            <p:cNvCxnSpPr/>
            <p:nvPr/>
          </p:nvCxnSpPr>
          <p:spPr>
            <a:xfrm flipV="1">
              <a:off x="2137818" y="4057650"/>
              <a:ext cx="0" cy="192436"/>
            </a:xfrm>
            <a:prstGeom prst="line">
              <a:avLst/>
            </a:prstGeom>
            <a:ln w="2540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رابط مستقيم 26"/>
            <p:cNvCxnSpPr/>
            <p:nvPr/>
          </p:nvCxnSpPr>
          <p:spPr>
            <a:xfrm>
              <a:off x="647186" y="4250086"/>
              <a:ext cx="1495711" cy="0"/>
            </a:xfrm>
            <a:prstGeom prst="line">
              <a:avLst/>
            </a:prstGeom>
            <a:ln w="2540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رابط مستقيم 27"/>
            <p:cNvCxnSpPr/>
            <p:nvPr/>
          </p:nvCxnSpPr>
          <p:spPr>
            <a:xfrm flipV="1">
              <a:off x="647186" y="4250086"/>
              <a:ext cx="0" cy="1806518"/>
            </a:xfrm>
            <a:prstGeom prst="line">
              <a:avLst/>
            </a:prstGeom>
            <a:ln w="2540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grpSp>
      <p:cxnSp>
        <p:nvCxnSpPr>
          <p:cNvPr id="33" name="رابط مستقيم 32"/>
          <p:cNvCxnSpPr/>
          <p:nvPr/>
        </p:nvCxnSpPr>
        <p:spPr>
          <a:xfrm flipH="1">
            <a:off x="323850" y="3213100"/>
            <a:ext cx="360363" cy="0"/>
          </a:xfrm>
          <a:prstGeom prst="line">
            <a:avLst/>
          </a:prstGeom>
          <a:ln w="25400">
            <a:solidFill>
              <a:schemeClr val="accent2"/>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34" name="رابط مستقيم 33"/>
          <p:cNvCxnSpPr/>
          <p:nvPr/>
        </p:nvCxnSpPr>
        <p:spPr>
          <a:xfrm flipH="1">
            <a:off x="323850" y="3789363"/>
            <a:ext cx="360363" cy="0"/>
          </a:xfrm>
          <a:prstGeom prst="line">
            <a:avLst/>
          </a:prstGeom>
          <a:ln w="25400">
            <a:solidFill>
              <a:schemeClr val="accent2"/>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35" name="رابط مستقيم 34"/>
          <p:cNvCxnSpPr/>
          <p:nvPr/>
        </p:nvCxnSpPr>
        <p:spPr>
          <a:xfrm flipH="1">
            <a:off x="323850" y="4437063"/>
            <a:ext cx="360363" cy="0"/>
          </a:xfrm>
          <a:prstGeom prst="line">
            <a:avLst/>
          </a:prstGeom>
          <a:ln w="25400">
            <a:solidFill>
              <a:schemeClr val="accent2"/>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36" name="رابط مستقيم 35"/>
          <p:cNvCxnSpPr/>
          <p:nvPr/>
        </p:nvCxnSpPr>
        <p:spPr>
          <a:xfrm flipH="1">
            <a:off x="323850" y="5084763"/>
            <a:ext cx="360363" cy="0"/>
          </a:xfrm>
          <a:prstGeom prst="line">
            <a:avLst/>
          </a:prstGeom>
          <a:ln w="25400">
            <a:solidFill>
              <a:schemeClr val="accent2"/>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37" name="رابط مستقيم 36"/>
          <p:cNvCxnSpPr/>
          <p:nvPr/>
        </p:nvCxnSpPr>
        <p:spPr>
          <a:xfrm flipH="1">
            <a:off x="323850" y="5661025"/>
            <a:ext cx="360363" cy="0"/>
          </a:xfrm>
          <a:prstGeom prst="line">
            <a:avLst/>
          </a:prstGeom>
          <a:ln w="25400">
            <a:solidFill>
              <a:schemeClr val="accent2"/>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39" name="رابط مستقيم 38"/>
          <p:cNvCxnSpPr/>
          <p:nvPr/>
        </p:nvCxnSpPr>
        <p:spPr>
          <a:xfrm flipH="1">
            <a:off x="323850" y="6308725"/>
            <a:ext cx="360363" cy="0"/>
          </a:xfrm>
          <a:prstGeom prst="line">
            <a:avLst/>
          </a:prstGeom>
          <a:ln w="25400">
            <a:solidFill>
              <a:schemeClr val="accent2"/>
            </a:solidFill>
            <a:headEnd type="stealth"/>
            <a:tailEnd type="none"/>
          </a:ln>
        </p:spPr>
        <p:style>
          <a:lnRef idx="1">
            <a:schemeClr val="accent1"/>
          </a:lnRef>
          <a:fillRef idx="0">
            <a:schemeClr val="accent1"/>
          </a:fillRef>
          <a:effectRef idx="0">
            <a:schemeClr val="accent1"/>
          </a:effectRef>
          <a:fontRef idx="minor">
            <a:schemeClr val="tx1"/>
          </a:fontRef>
        </p:style>
      </p:cxnSp>
      <p:grpSp>
        <p:nvGrpSpPr>
          <p:cNvPr id="3098" name="مجموعة 48"/>
          <p:cNvGrpSpPr>
            <a:grpSpLocks/>
          </p:cNvGrpSpPr>
          <p:nvPr/>
        </p:nvGrpSpPr>
        <p:grpSpPr bwMode="auto">
          <a:xfrm flipH="1">
            <a:off x="7667625" y="2781300"/>
            <a:ext cx="1081088" cy="2016125"/>
            <a:chOff x="647899" y="4057650"/>
            <a:chExt cx="237205" cy="1883274"/>
          </a:xfrm>
        </p:grpSpPr>
        <p:cxnSp>
          <p:nvCxnSpPr>
            <p:cNvPr id="42" name="رابط مستقيم 41"/>
            <p:cNvCxnSpPr/>
            <p:nvPr/>
          </p:nvCxnSpPr>
          <p:spPr>
            <a:xfrm flipH="1" flipV="1">
              <a:off x="885104" y="4057650"/>
              <a:ext cx="0" cy="192776"/>
            </a:xfrm>
            <a:prstGeom prst="line">
              <a:avLst/>
            </a:prstGeom>
            <a:ln w="2540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رابط مستقيم 42"/>
            <p:cNvCxnSpPr/>
            <p:nvPr/>
          </p:nvCxnSpPr>
          <p:spPr>
            <a:xfrm>
              <a:off x="647899" y="4250426"/>
              <a:ext cx="237205" cy="0"/>
            </a:xfrm>
            <a:prstGeom prst="line">
              <a:avLst/>
            </a:prstGeom>
            <a:ln w="2540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رابط مستقيم 43"/>
            <p:cNvCxnSpPr/>
            <p:nvPr/>
          </p:nvCxnSpPr>
          <p:spPr>
            <a:xfrm flipH="1" flipV="1">
              <a:off x="647899" y="4250426"/>
              <a:ext cx="0" cy="1690498"/>
            </a:xfrm>
            <a:prstGeom prst="line">
              <a:avLst/>
            </a:prstGeom>
            <a:ln w="2540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grpSp>
      <p:cxnSp>
        <p:nvCxnSpPr>
          <p:cNvPr id="45" name="رابط مستقيم 44"/>
          <p:cNvCxnSpPr/>
          <p:nvPr/>
        </p:nvCxnSpPr>
        <p:spPr>
          <a:xfrm>
            <a:off x="8316913" y="3357563"/>
            <a:ext cx="431800" cy="0"/>
          </a:xfrm>
          <a:prstGeom prst="line">
            <a:avLst/>
          </a:prstGeom>
          <a:ln w="25400">
            <a:solidFill>
              <a:schemeClr val="accent2"/>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46" name="رابط مستقيم 45"/>
          <p:cNvCxnSpPr/>
          <p:nvPr/>
        </p:nvCxnSpPr>
        <p:spPr>
          <a:xfrm>
            <a:off x="8316913" y="4149725"/>
            <a:ext cx="431800" cy="0"/>
          </a:xfrm>
          <a:prstGeom prst="line">
            <a:avLst/>
          </a:prstGeom>
          <a:ln w="25400">
            <a:solidFill>
              <a:schemeClr val="accent2"/>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47" name="رابط مستقيم 46"/>
          <p:cNvCxnSpPr/>
          <p:nvPr/>
        </p:nvCxnSpPr>
        <p:spPr>
          <a:xfrm>
            <a:off x="8316913" y="4797425"/>
            <a:ext cx="431800" cy="0"/>
          </a:xfrm>
          <a:prstGeom prst="line">
            <a:avLst/>
          </a:prstGeom>
          <a:ln w="25400">
            <a:solidFill>
              <a:schemeClr val="accent2"/>
            </a:solidFill>
            <a:headEnd type="stealth"/>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pPr>
              <a:defRPr/>
            </a:pPr>
            <a:fld id="{24246056-0E34-4A2B-9FA2-7BD29825D1F8}" type="slidenum">
              <a:rPr lang="en-US" smtClean="0"/>
              <a:pPr>
                <a:defRPr/>
              </a:pPr>
              <a:t>20</a:t>
            </a:fld>
            <a:endParaRPr lang="en-US"/>
          </a:p>
        </p:txBody>
      </p:sp>
      <p:sp>
        <p:nvSpPr>
          <p:cNvPr id="3" name="عنصر نائب للتذييل 2"/>
          <p:cNvSpPr>
            <a:spLocks noGrp="1"/>
          </p:cNvSpPr>
          <p:nvPr>
            <p:ph type="ftr" sz="quarter" idx="11"/>
          </p:nvPr>
        </p:nvSpPr>
        <p:spPr/>
        <p:txBody>
          <a:bodyPr/>
          <a:lstStyle/>
          <a:p>
            <a:pPr>
              <a:defRPr/>
            </a:pPr>
            <a:r>
              <a:rPr lang="en-US"/>
              <a:t>Prepared by : Amal Awad Al-Harbi</a:t>
            </a:r>
          </a:p>
        </p:txBody>
      </p:sp>
      <p:pic>
        <p:nvPicPr>
          <p:cNvPr id="20484" name="Picture 1" descr="C:\Users\hopes\Desktop\145 zoo MY WORK\pp\any-questions.jpg"/>
          <p:cNvPicPr>
            <a:picLocks noChangeAspect="1" noChangeArrowheads="1"/>
          </p:cNvPicPr>
          <p:nvPr/>
        </p:nvPicPr>
        <p:blipFill>
          <a:blip r:embed="rId3" cstate="print"/>
          <a:srcRect/>
          <a:stretch>
            <a:fillRect/>
          </a:stretch>
        </p:blipFill>
        <p:spPr bwMode="auto">
          <a:xfrm>
            <a:off x="0" y="0"/>
            <a:ext cx="9215438" cy="70866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ChangeArrowheads="1"/>
          </p:cNvSpPr>
          <p:nvPr/>
        </p:nvSpPr>
        <p:spPr bwMode="auto">
          <a:xfrm>
            <a:off x="1803400" y="231775"/>
            <a:ext cx="5432425" cy="460375"/>
          </a:xfrm>
          <a:prstGeom prst="rect">
            <a:avLst/>
          </a:prstGeom>
          <a:noFill/>
          <a:ln w="9525">
            <a:noFill/>
            <a:miter lim="800000"/>
            <a:headEnd/>
            <a:tailEnd/>
          </a:ln>
        </p:spPr>
        <p:txBody>
          <a:bodyPr wrap="none" anchor="ctr">
            <a:spAutoFit/>
          </a:bodyPr>
          <a:lstStyle/>
          <a:p>
            <a:pPr algn="l" rtl="0"/>
            <a:r>
              <a:rPr lang="en-US" sz="2400" b="1" u="sng">
                <a:solidFill>
                  <a:srgbClr val="C00000"/>
                </a:solidFill>
                <a:latin typeface="Times New Roman" pitchFamily="18" charset="0"/>
                <a:ea typeface="Calibri" pitchFamily="34" charset="0"/>
                <a:cs typeface="Times New Roman" pitchFamily="18" charset="0"/>
              </a:rPr>
              <a:t>General Structure of the digestive tract</a:t>
            </a:r>
            <a:endParaRPr lang="en-US" sz="2400">
              <a:solidFill>
                <a:srgbClr val="C00000"/>
              </a:solidFill>
              <a:ea typeface="Calibri" pitchFamily="34" charset="0"/>
              <a:cs typeface="Times New Roman" pitchFamily="18" charset="0"/>
            </a:endParaRPr>
          </a:p>
        </p:txBody>
      </p:sp>
      <p:sp>
        <p:nvSpPr>
          <p:cNvPr id="4099" name="Rectangle 1"/>
          <p:cNvSpPr>
            <a:spLocks noChangeArrowheads="1"/>
          </p:cNvSpPr>
          <p:nvPr/>
        </p:nvSpPr>
        <p:spPr bwMode="auto">
          <a:xfrm>
            <a:off x="179388" y="1022350"/>
            <a:ext cx="8712200" cy="461963"/>
          </a:xfrm>
          <a:prstGeom prst="rect">
            <a:avLst/>
          </a:prstGeom>
          <a:noFill/>
          <a:ln w="9525">
            <a:noFill/>
            <a:miter lim="800000"/>
            <a:headEnd/>
            <a:tailEnd/>
          </a:ln>
        </p:spPr>
        <p:txBody>
          <a:bodyPr wrap="none" anchor="ctr">
            <a:spAutoFit/>
          </a:bodyPr>
          <a:lstStyle/>
          <a:p>
            <a:pPr algn="l" rtl="0"/>
            <a:r>
              <a:rPr lang="en-US" sz="2400" b="1">
                <a:solidFill>
                  <a:schemeClr val="tx2"/>
                </a:solidFill>
                <a:latin typeface="Times New Roman" pitchFamily="18" charset="0"/>
                <a:ea typeface="Calibri" pitchFamily="34" charset="0"/>
                <a:cs typeface="Times New Roman" pitchFamily="18" charset="0"/>
              </a:rPr>
              <a:t>A- the tract is a hollow tube having a lumen of variable diameter.</a:t>
            </a:r>
            <a:endParaRPr lang="en-US" sz="2400">
              <a:solidFill>
                <a:schemeClr val="tx2"/>
              </a:solidFill>
              <a:ea typeface="Calibri" pitchFamily="34" charset="0"/>
              <a:cs typeface="Times New Roman" pitchFamily="18" charset="0"/>
            </a:endParaRPr>
          </a:p>
        </p:txBody>
      </p:sp>
      <p:sp>
        <p:nvSpPr>
          <p:cNvPr id="4100" name="Rectangle 1"/>
          <p:cNvSpPr>
            <a:spLocks noChangeArrowheads="1"/>
          </p:cNvSpPr>
          <p:nvPr/>
        </p:nvSpPr>
        <p:spPr bwMode="auto">
          <a:xfrm>
            <a:off x="179388" y="1598613"/>
            <a:ext cx="6492875" cy="461962"/>
          </a:xfrm>
          <a:prstGeom prst="rect">
            <a:avLst/>
          </a:prstGeom>
          <a:noFill/>
          <a:ln w="9525">
            <a:noFill/>
            <a:miter lim="800000"/>
            <a:headEnd/>
            <a:tailEnd/>
          </a:ln>
        </p:spPr>
        <p:txBody>
          <a:bodyPr wrap="none" anchor="ctr">
            <a:spAutoFit/>
          </a:bodyPr>
          <a:lstStyle/>
          <a:p>
            <a:pPr algn="l" rtl="0"/>
            <a:r>
              <a:rPr lang="en-US" sz="2400" b="1">
                <a:solidFill>
                  <a:schemeClr val="tx2"/>
                </a:solidFill>
                <a:latin typeface="Times New Roman" pitchFamily="18" charset="0"/>
                <a:ea typeface="Calibri" pitchFamily="34" charset="0"/>
                <a:cs typeface="Times New Roman" pitchFamily="18" charset="0"/>
              </a:rPr>
              <a:t>B- the tube wall is made up of 4 principle layers:</a:t>
            </a:r>
            <a:endParaRPr lang="en-US" sz="2400">
              <a:solidFill>
                <a:schemeClr val="tx2"/>
              </a:solidFill>
              <a:ea typeface="Calibri" pitchFamily="34" charset="0"/>
              <a:cs typeface="Times New Roman" pitchFamily="18" charset="0"/>
            </a:endParaRPr>
          </a:p>
        </p:txBody>
      </p:sp>
      <p:sp>
        <p:nvSpPr>
          <p:cNvPr id="4101" name="Rectangle 1"/>
          <p:cNvSpPr>
            <a:spLocks noChangeArrowheads="1"/>
          </p:cNvSpPr>
          <p:nvPr/>
        </p:nvSpPr>
        <p:spPr bwMode="auto">
          <a:xfrm>
            <a:off x="179388" y="2133600"/>
            <a:ext cx="2074862" cy="460375"/>
          </a:xfrm>
          <a:prstGeom prst="rect">
            <a:avLst/>
          </a:prstGeom>
          <a:noFill/>
          <a:ln w="9525">
            <a:noFill/>
            <a:miter lim="800000"/>
            <a:headEnd/>
            <a:tailEnd/>
          </a:ln>
        </p:spPr>
        <p:txBody>
          <a:bodyPr wrap="none" anchor="ctr">
            <a:spAutoFit/>
          </a:bodyPr>
          <a:lstStyle/>
          <a:p>
            <a:pPr algn="l" rtl="0"/>
            <a:r>
              <a:rPr lang="en-US" sz="2400" b="1">
                <a:solidFill>
                  <a:srgbClr val="00B050"/>
                </a:solidFill>
                <a:latin typeface="Times New Roman" pitchFamily="18" charset="0"/>
                <a:ea typeface="Calibri" pitchFamily="34" charset="0"/>
                <a:cs typeface="Times New Roman" pitchFamily="18" charset="0"/>
              </a:rPr>
              <a:t>1- the mucosa.</a:t>
            </a:r>
            <a:endParaRPr lang="en-US" sz="2400">
              <a:solidFill>
                <a:srgbClr val="00B050"/>
              </a:solidFill>
              <a:ea typeface="Calibri" pitchFamily="34" charset="0"/>
              <a:cs typeface="Times New Roman" pitchFamily="18" charset="0"/>
            </a:endParaRPr>
          </a:p>
        </p:txBody>
      </p:sp>
      <p:sp>
        <p:nvSpPr>
          <p:cNvPr id="4102" name="Rectangle 1"/>
          <p:cNvSpPr>
            <a:spLocks noChangeArrowheads="1"/>
          </p:cNvSpPr>
          <p:nvPr/>
        </p:nvSpPr>
        <p:spPr bwMode="auto">
          <a:xfrm>
            <a:off x="179388" y="2679700"/>
            <a:ext cx="2538412" cy="461963"/>
          </a:xfrm>
          <a:prstGeom prst="rect">
            <a:avLst/>
          </a:prstGeom>
          <a:noFill/>
          <a:ln w="9525">
            <a:noFill/>
            <a:miter lim="800000"/>
            <a:headEnd/>
            <a:tailEnd/>
          </a:ln>
        </p:spPr>
        <p:txBody>
          <a:bodyPr wrap="none" anchor="ctr">
            <a:spAutoFit/>
          </a:bodyPr>
          <a:lstStyle/>
          <a:p>
            <a:pPr algn="l" rtl="0"/>
            <a:r>
              <a:rPr lang="en-US" sz="2400" b="1">
                <a:solidFill>
                  <a:srgbClr val="00B050"/>
                </a:solidFill>
                <a:latin typeface="Times New Roman" pitchFamily="18" charset="0"/>
                <a:ea typeface="Calibri" pitchFamily="34" charset="0"/>
                <a:cs typeface="Times New Roman" pitchFamily="18" charset="0"/>
              </a:rPr>
              <a:t>2- the submucosa.</a:t>
            </a:r>
            <a:endParaRPr lang="en-US" sz="2400">
              <a:solidFill>
                <a:srgbClr val="00B050"/>
              </a:solidFill>
              <a:ea typeface="Calibri" pitchFamily="34" charset="0"/>
              <a:cs typeface="Times New Roman" pitchFamily="18" charset="0"/>
            </a:endParaRPr>
          </a:p>
        </p:txBody>
      </p:sp>
      <p:sp>
        <p:nvSpPr>
          <p:cNvPr id="4103" name="Rectangle 1"/>
          <p:cNvSpPr>
            <a:spLocks noChangeArrowheads="1"/>
          </p:cNvSpPr>
          <p:nvPr/>
        </p:nvSpPr>
        <p:spPr bwMode="auto">
          <a:xfrm>
            <a:off x="179388" y="3255963"/>
            <a:ext cx="3586162" cy="460375"/>
          </a:xfrm>
          <a:prstGeom prst="rect">
            <a:avLst/>
          </a:prstGeom>
          <a:noFill/>
          <a:ln w="9525">
            <a:noFill/>
            <a:miter lim="800000"/>
            <a:headEnd/>
            <a:tailEnd/>
          </a:ln>
        </p:spPr>
        <p:txBody>
          <a:bodyPr wrap="none" anchor="ctr">
            <a:spAutoFit/>
          </a:bodyPr>
          <a:lstStyle/>
          <a:p>
            <a:pPr algn="l" rtl="0"/>
            <a:r>
              <a:rPr lang="en-US" sz="2400" b="1">
                <a:solidFill>
                  <a:srgbClr val="00B050"/>
                </a:solidFill>
                <a:latin typeface="Times New Roman" pitchFamily="18" charset="0"/>
                <a:ea typeface="Calibri" pitchFamily="34" charset="0"/>
                <a:cs typeface="Times New Roman" pitchFamily="18" charset="0"/>
              </a:rPr>
              <a:t>3- the muscularis externa.</a:t>
            </a:r>
            <a:endParaRPr lang="en-US" sz="2400">
              <a:solidFill>
                <a:srgbClr val="00B050"/>
              </a:solidFill>
              <a:ea typeface="Calibri" pitchFamily="34" charset="0"/>
              <a:cs typeface="Times New Roman" pitchFamily="18" charset="0"/>
            </a:endParaRPr>
          </a:p>
        </p:txBody>
      </p:sp>
      <p:sp>
        <p:nvSpPr>
          <p:cNvPr id="4104" name="Rectangle 1"/>
          <p:cNvSpPr>
            <a:spLocks noChangeArrowheads="1"/>
          </p:cNvSpPr>
          <p:nvPr/>
        </p:nvSpPr>
        <p:spPr bwMode="auto">
          <a:xfrm>
            <a:off x="179388" y="3759200"/>
            <a:ext cx="1897062" cy="461963"/>
          </a:xfrm>
          <a:prstGeom prst="rect">
            <a:avLst/>
          </a:prstGeom>
          <a:noFill/>
          <a:ln w="9525">
            <a:noFill/>
            <a:miter lim="800000"/>
            <a:headEnd/>
            <a:tailEnd/>
          </a:ln>
        </p:spPr>
        <p:txBody>
          <a:bodyPr wrap="none" anchor="ctr">
            <a:spAutoFit/>
          </a:bodyPr>
          <a:lstStyle/>
          <a:p>
            <a:pPr algn="l" rtl="0"/>
            <a:r>
              <a:rPr lang="en-US" sz="2400" b="1">
                <a:solidFill>
                  <a:srgbClr val="00B050"/>
                </a:solidFill>
                <a:latin typeface="Times New Roman" pitchFamily="18" charset="0"/>
                <a:ea typeface="Calibri" pitchFamily="34" charset="0"/>
                <a:cs typeface="Times New Roman" pitchFamily="18" charset="0"/>
              </a:rPr>
              <a:t>4- the serosa.</a:t>
            </a:r>
            <a:endParaRPr lang="en-US" sz="2400">
              <a:solidFill>
                <a:srgbClr val="00B050"/>
              </a:solidFill>
              <a:ea typeface="Calibri" pitchFamily="34"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مستطيل 1"/>
          <p:cNvSpPr>
            <a:spLocks noChangeArrowheads="1"/>
          </p:cNvSpPr>
          <p:nvPr/>
        </p:nvSpPr>
        <p:spPr bwMode="auto">
          <a:xfrm>
            <a:off x="34925" y="765175"/>
            <a:ext cx="863600" cy="400050"/>
          </a:xfrm>
          <a:prstGeom prst="rect">
            <a:avLst/>
          </a:prstGeom>
          <a:noFill/>
          <a:ln w="9525">
            <a:noFill/>
            <a:miter lim="800000"/>
            <a:headEnd/>
            <a:tailEnd/>
          </a:ln>
        </p:spPr>
        <p:txBody>
          <a:bodyPr wrap="none">
            <a:spAutoFit/>
          </a:bodyPr>
          <a:lstStyle/>
          <a:p>
            <a:r>
              <a:rPr lang="en-US" sz="2000" b="1">
                <a:solidFill>
                  <a:srgbClr val="00B050"/>
                </a:solidFill>
                <a:latin typeface="Times New Roman" pitchFamily="18" charset="0"/>
                <a:ea typeface="Calibri" pitchFamily="34" charset="0"/>
                <a:cs typeface="Times New Roman" pitchFamily="18" charset="0"/>
              </a:rPr>
              <a:t>serosa</a:t>
            </a:r>
            <a:endParaRPr lang="ar-SA" sz="2000">
              <a:latin typeface="Calibri" pitchFamily="34" charset="0"/>
              <a:ea typeface="Calibri" pitchFamily="34" charset="0"/>
              <a:cs typeface="Times New Roman" pitchFamily="18" charset="0"/>
            </a:endParaRPr>
          </a:p>
        </p:txBody>
      </p:sp>
      <p:sp>
        <p:nvSpPr>
          <p:cNvPr id="5123" name="Rectangle 1"/>
          <p:cNvSpPr>
            <a:spLocks noChangeArrowheads="1"/>
          </p:cNvSpPr>
          <p:nvPr/>
        </p:nvSpPr>
        <p:spPr bwMode="auto">
          <a:xfrm>
            <a:off x="7666038" y="765175"/>
            <a:ext cx="1009650" cy="400050"/>
          </a:xfrm>
          <a:prstGeom prst="rect">
            <a:avLst/>
          </a:prstGeom>
          <a:noFill/>
          <a:ln w="9525">
            <a:noFill/>
            <a:miter lim="800000"/>
            <a:headEnd/>
            <a:tailEnd/>
          </a:ln>
        </p:spPr>
        <p:txBody>
          <a:bodyPr wrap="none" anchor="ctr">
            <a:spAutoFit/>
          </a:bodyPr>
          <a:lstStyle/>
          <a:p>
            <a:pPr algn="l" rtl="0"/>
            <a:r>
              <a:rPr lang="en-US" sz="2000" b="1">
                <a:solidFill>
                  <a:srgbClr val="00B050"/>
                </a:solidFill>
                <a:latin typeface="Times New Roman" pitchFamily="18" charset="0"/>
                <a:ea typeface="Calibri" pitchFamily="34" charset="0"/>
                <a:cs typeface="Times New Roman" pitchFamily="18" charset="0"/>
              </a:rPr>
              <a:t>mucosa</a:t>
            </a:r>
            <a:endParaRPr lang="en-US" sz="2000">
              <a:solidFill>
                <a:srgbClr val="00B050"/>
              </a:solidFill>
              <a:ea typeface="Calibri" pitchFamily="34" charset="0"/>
              <a:cs typeface="Times New Roman" pitchFamily="18" charset="0"/>
            </a:endParaRPr>
          </a:p>
        </p:txBody>
      </p:sp>
      <p:sp>
        <p:nvSpPr>
          <p:cNvPr id="5124" name="Rectangle 1"/>
          <p:cNvSpPr>
            <a:spLocks noChangeArrowheads="1"/>
          </p:cNvSpPr>
          <p:nvPr/>
        </p:nvSpPr>
        <p:spPr bwMode="auto">
          <a:xfrm>
            <a:off x="4716463" y="765175"/>
            <a:ext cx="1393825" cy="400050"/>
          </a:xfrm>
          <a:prstGeom prst="rect">
            <a:avLst/>
          </a:prstGeom>
          <a:noFill/>
          <a:ln w="9525">
            <a:noFill/>
            <a:miter lim="800000"/>
            <a:headEnd/>
            <a:tailEnd/>
          </a:ln>
        </p:spPr>
        <p:txBody>
          <a:bodyPr wrap="none" anchor="ctr">
            <a:spAutoFit/>
          </a:bodyPr>
          <a:lstStyle/>
          <a:p>
            <a:pPr algn="l" rtl="0"/>
            <a:r>
              <a:rPr lang="en-US" sz="2000" b="1">
                <a:solidFill>
                  <a:srgbClr val="00B050"/>
                </a:solidFill>
                <a:latin typeface="Times New Roman" pitchFamily="18" charset="0"/>
                <a:ea typeface="Calibri" pitchFamily="34" charset="0"/>
                <a:cs typeface="Times New Roman" pitchFamily="18" charset="0"/>
              </a:rPr>
              <a:t>submucosa</a:t>
            </a:r>
            <a:endParaRPr lang="en-US" sz="2000">
              <a:solidFill>
                <a:srgbClr val="00B050"/>
              </a:solidFill>
              <a:ea typeface="Calibri" pitchFamily="34" charset="0"/>
              <a:cs typeface="Times New Roman" pitchFamily="18" charset="0"/>
            </a:endParaRPr>
          </a:p>
        </p:txBody>
      </p:sp>
      <p:sp>
        <p:nvSpPr>
          <p:cNvPr id="5125" name="Rectangle 1"/>
          <p:cNvSpPr>
            <a:spLocks noChangeArrowheads="1"/>
          </p:cNvSpPr>
          <p:nvPr/>
        </p:nvSpPr>
        <p:spPr bwMode="auto">
          <a:xfrm>
            <a:off x="1835150" y="765175"/>
            <a:ext cx="2268538" cy="400050"/>
          </a:xfrm>
          <a:prstGeom prst="rect">
            <a:avLst/>
          </a:prstGeom>
          <a:noFill/>
          <a:ln w="9525">
            <a:noFill/>
            <a:miter lim="800000"/>
            <a:headEnd/>
            <a:tailEnd/>
          </a:ln>
        </p:spPr>
        <p:txBody>
          <a:bodyPr wrap="none" anchor="ctr">
            <a:spAutoFit/>
          </a:bodyPr>
          <a:lstStyle/>
          <a:p>
            <a:pPr algn="l" rtl="0"/>
            <a:r>
              <a:rPr lang="en-US" sz="2000" b="1">
                <a:solidFill>
                  <a:srgbClr val="00B050"/>
                </a:solidFill>
                <a:latin typeface="Times New Roman" pitchFamily="18" charset="0"/>
                <a:ea typeface="Calibri" pitchFamily="34" charset="0"/>
                <a:cs typeface="Times New Roman" pitchFamily="18" charset="0"/>
              </a:rPr>
              <a:t>muscularis externa</a:t>
            </a:r>
            <a:endParaRPr lang="en-US" sz="2000">
              <a:solidFill>
                <a:srgbClr val="00B050"/>
              </a:solidFill>
              <a:ea typeface="Calibri" pitchFamily="34" charset="0"/>
              <a:cs typeface="Times New Roman" pitchFamily="18" charset="0"/>
            </a:endParaRPr>
          </a:p>
        </p:txBody>
      </p:sp>
      <p:sp>
        <p:nvSpPr>
          <p:cNvPr id="5126" name="مستطيل 5"/>
          <p:cNvSpPr>
            <a:spLocks noChangeArrowheads="1"/>
          </p:cNvSpPr>
          <p:nvPr/>
        </p:nvSpPr>
        <p:spPr bwMode="auto">
          <a:xfrm>
            <a:off x="34925" y="1414463"/>
            <a:ext cx="1441450" cy="646112"/>
          </a:xfrm>
          <a:prstGeom prst="rect">
            <a:avLst/>
          </a:prstGeom>
          <a:noFill/>
          <a:ln w="9525">
            <a:noFill/>
            <a:miter lim="800000"/>
            <a:headEnd/>
            <a:tailEnd/>
          </a:ln>
        </p:spPr>
        <p:txBody>
          <a:bodyPr>
            <a:spAutoFit/>
          </a:bodyPr>
          <a:lstStyle/>
          <a:p>
            <a:pPr algn="l" rtl="0"/>
            <a:r>
              <a:rPr lang="en-US" b="1">
                <a:solidFill>
                  <a:schemeClr val="tx2"/>
                </a:solidFill>
                <a:latin typeface="Calibri" pitchFamily="34" charset="0"/>
              </a:rPr>
              <a:t>A thin layer composed of </a:t>
            </a:r>
            <a:endParaRPr lang="ar-SA" b="1">
              <a:solidFill>
                <a:schemeClr val="tx2"/>
              </a:solidFill>
              <a:latin typeface="Calibri" pitchFamily="34" charset="0"/>
            </a:endParaRPr>
          </a:p>
        </p:txBody>
      </p:sp>
      <p:sp>
        <p:nvSpPr>
          <p:cNvPr id="5127" name="مستطيل 6"/>
          <p:cNvSpPr>
            <a:spLocks noChangeArrowheads="1"/>
          </p:cNvSpPr>
          <p:nvPr/>
        </p:nvSpPr>
        <p:spPr bwMode="auto">
          <a:xfrm>
            <a:off x="468313" y="5097463"/>
            <a:ext cx="4319587" cy="646112"/>
          </a:xfrm>
          <a:prstGeom prst="rect">
            <a:avLst/>
          </a:prstGeom>
          <a:noFill/>
          <a:ln w="9525">
            <a:noFill/>
            <a:miter lim="800000"/>
            <a:headEnd/>
            <a:tailEnd/>
          </a:ln>
        </p:spPr>
        <p:txBody>
          <a:bodyPr>
            <a:spAutoFit/>
          </a:bodyPr>
          <a:lstStyle/>
          <a:p>
            <a:pPr algn="l" rtl="0"/>
            <a:r>
              <a:rPr lang="en-US" b="1">
                <a:solidFill>
                  <a:schemeClr val="tx2"/>
                </a:solidFill>
                <a:latin typeface="Calibri" pitchFamily="34" charset="0"/>
              </a:rPr>
              <a:t>Simple squamous covering epithelium (mesothelium)</a:t>
            </a:r>
            <a:endParaRPr lang="ar-SA" b="1">
              <a:solidFill>
                <a:schemeClr val="tx2"/>
              </a:solidFill>
              <a:latin typeface="Calibri" pitchFamily="34" charset="0"/>
            </a:endParaRPr>
          </a:p>
        </p:txBody>
      </p:sp>
      <p:sp>
        <p:nvSpPr>
          <p:cNvPr id="5128" name="مستطيل 7"/>
          <p:cNvSpPr>
            <a:spLocks noChangeArrowheads="1"/>
          </p:cNvSpPr>
          <p:nvPr/>
        </p:nvSpPr>
        <p:spPr bwMode="auto">
          <a:xfrm>
            <a:off x="431800" y="5868988"/>
            <a:ext cx="4572000" cy="647700"/>
          </a:xfrm>
          <a:prstGeom prst="rect">
            <a:avLst/>
          </a:prstGeom>
          <a:noFill/>
          <a:ln w="9525">
            <a:noFill/>
            <a:miter lim="800000"/>
            <a:headEnd/>
            <a:tailEnd/>
          </a:ln>
        </p:spPr>
        <p:txBody>
          <a:bodyPr>
            <a:spAutoFit/>
          </a:bodyPr>
          <a:lstStyle/>
          <a:p>
            <a:pPr algn="l" rtl="0"/>
            <a:r>
              <a:rPr lang="en-US" b="1">
                <a:solidFill>
                  <a:schemeClr val="tx2"/>
                </a:solidFill>
                <a:latin typeface="Calibri" pitchFamily="34" charset="0"/>
              </a:rPr>
              <a:t>Loose connective tissue rich in blood and lymph vessels in addition to adipose tissue</a:t>
            </a:r>
            <a:endParaRPr lang="ar-SA" b="1">
              <a:solidFill>
                <a:schemeClr val="tx2"/>
              </a:solidFill>
              <a:latin typeface="Calibri" pitchFamily="34" charset="0"/>
            </a:endParaRPr>
          </a:p>
        </p:txBody>
      </p:sp>
      <p:sp>
        <p:nvSpPr>
          <p:cNvPr id="5129" name="مستطيل 8"/>
          <p:cNvSpPr>
            <a:spLocks noChangeArrowheads="1"/>
          </p:cNvSpPr>
          <p:nvPr/>
        </p:nvSpPr>
        <p:spPr bwMode="auto">
          <a:xfrm>
            <a:off x="1547813" y="1425575"/>
            <a:ext cx="2700337" cy="923925"/>
          </a:xfrm>
          <a:prstGeom prst="rect">
            <a:avLst/>
          </a:prstGeom>
          <a:noFill/>
          <a:ln w="9525">
            <a:noFill/>
            <a:miter lim="800000"/>
            <a:headEnd/>
            <a:tailEnd/>
          </a:ln>
        </p:spPr>
        <p:txBody>
          <a:bodyPr>
            <a:spAutoFit/>
          </a:bodyPr>
          <a:lstStyle/>
          <a:p>
            <a:pPr algn="l" rtl="0"/>
            <a:r>
              <a:rPr lang="en-US" b="1">
                <a:solidFill>
                  <a:schemeClr val="tx2"/>
                </a:solidFill>
                <a:latin typeface="Calibri" pitchFamily="34" charset="0"/>
              </a:rPr>
              <a:t>Consists mainly of smooth muscle cells arranged in two layers:</a:t>
            </a:r>
            <a:endParaRPr lang="ar-SA" b="1">
              <a:solidFill>
                <a:schemeClr val="tx2"/>
              </a:solidFill>
              <a:latin typeface="Calibri" pitchFamily="34" charset="0"/>
            </a:endParaRPr>
          </a:p>
        </p:txBody>
      </p:sp>
      <p:sp>
        <p:nvSpPr>
          <p:cNvPr id="5130" name="مستطيل 9"/>
          <p:cNvSpPr>
            <a:spLocks noChangeArrowheads="1"/>
          </p:cNvSpPr>
          <p:nvPr/>
        </p:nvSpPr>
        <p:spPr bwMode="auto">
          <a:xfrm>
            <a:off x="1798638" y="2420938"/>
            <a:ext cx="2520950" cy="923925"/>
          </a:xfrm>
          <a:prstGeom prst="rect">
            <a:avLst/>
          </a:prstGeom>
          <a:noFill/>
          <a:ln w="9525">
            <a:noFill/>
            <a:miter lim="800000"/>
            <a:headEnd/>
            <a:tailEnd/>
          </a:ln>
        </p:spPr>
        <p:txBody>
          <a:bodyPr>
            <a:spAutoFit/>
          </a:bodyPr>
          <a:lstStyle/>
          <a:p>
            <a:pPr algn="l" rtl="0"/>
            <a:r>
              <a:rPr lang="en-US" b="1">
                <a:solidFill>
                  <a:schemeClr val="tx2"/>
                </a:solidFill>
                <a:latin typeface="Calibri" pitchFamily="34" charset="0"/>
              </a:rPr>
              <a:t>An internal layer (close to the lumen) of </a:t>
            </a:r>
            <a:r>
              <a:rPr lang="en-US" b="1">
                <a:solidFill>
                  <a:srgbClr val="FF0000"/>
                </a:solidFill>
                <a:latin typeface="Calibri" pitchFamily="34" charset="0"/>
              </a:rPr>
              <a:t>circular</a:t>
            </a:r>
            <a:r>
              <a:rPr lang="en-US" b="1">
                <a:solidFill>
                  <a:schemeClr val="tx2"/>
                </a:solidFill>
                <a:latin typeface="Calibri" pitchFamily="34" charset="0"/>
              </a:rPr>
              <a:t> muscle</a:t>
            </a:r>
            <a:endParaRPr lang="ar-SA" b="1">
              <a:solidFill>
                <a:schemeClr val="tx2"/>
              </a:solidFill>
              <a:latin typeface="Calibri" pitchFamily="34" charset="0"/>
            </a:endParaRPr>
          </a:p>
        </p:txBody>
      </p:sp>
      <p:sp>
        <p:nvSpPr>
          <p:cNvPr id="5131" name="مستطيل 10"/>
          <p:cNvSpPr>
            <a:spLocks noChangeArrowheads="1"/>
          </p:cNvSpPr>
          <p:nvPr/>
        </p:nvSpPr>
        <p:spPr bwMode="auto">
          <a:xfrm>
            <a:off x="1798638" y="3429000"/>
            <a:ext cx="2916237" cy="646113"/>
          </a:xfrm>
          <a:prstGeom prst="rect">
            <a:avLst/>
          </a:prstGeom>
          <a:noFill/>
          <a:ln w="9525">
            <a:noFill/>
            <a:miter lim="800000"/>
            <a:headEnd/>
            <a:tailEnd/>
          </a:ln>
        </p:spPr>
        <p:txBody>
          <a:bodyPr>
            <a:spAutoFit/>
          </a:bodyPr>
          <a:lstStyle/>
          <a:p>
            <a:pPr algn="l" rtl="0"/>
            <a:r>
              <a:rPr lang="en-US" b="1">
                <a:solidFill>
                  <a:schemeClr val="tx2"/>
                </a:solidFill>
                <a:latin typeface="Calibri" pitchFamily="34" charset="0"/>
              </a:rPr>
              <a:t>An external layer mostly of </a:t>
            </a:r>
            <a:r>
              <a:rPr lang="en-US" b="1">
                <a:solidFill>
                  <a:srgbClr val="FF0000"/>
                </a:solidFill>
                <a:latin typeface="Calibri" pitchFamily="34" charset="0"/>
              </a:rPr>
              <a:t>longitudinal</a:t>
            </a:r>
            <a:r>
              <a:rPr lang="en-US" b="1">
                <a:solidFill>
                  <a:schemeClr val="tx2"/>
                </a:solidFill>
                <a:latin typeface="Calibri" pitchFamily="34" charset="0"/>
              </a:rPr>
              <a:t> muscles</a:t>
            </a:r>
            <a:endParaRPr lang="ar-SA" b="1">
              <a:solidFill>
                <a:schemeClr val="tx2"/>
              </a:solidFill>
              <a:latin typeface="Calibri" pitchFamily="34" charset="0"/>
            </a:endParaRPr>
          </a:p>
        </p:txBody>
      </p:sp>
      <p:sp>
        <p:nvSpPr>
          <p:cNvPr id="5132" name="مستطيل 11"/>
          <p:cNvSpPr>
            <a:spLocks noChangeArrowheads="1"/>
          </p:cNvSpPr>
          <p:nvPr/>
        </p:nvSpPr>
        <p:spPr bwMode="auto">
          <a:xfrm>
            <a:off x="395288" y="4149725"/>
            <a:ext cx="4572000" cy="922338"/>
          </a:xfrm>
          <a:prstGeom prst="rect">
            <a:avLst/>
          </a:prstGeom>
          <a:noFill/>
          <a:ln w="9525">
            <a:noFill/>
            <a:miter lim="800000"/>
            <a:headEnd/>
            <a:tailEnd/>
          </a:ln>
        </p:spPr>
        <p:txBody>
          <a:bodyPr>
            <a:spAutoFit/>
          </a:bodyPr>
          <a:lstStyle/>
          <a:p>
            <a:pPr algn="l" rtl="0"/>
            <a:r>
              <a:rPr lang="en-US" b="1">
                <a:solidFill>
                  <a:srgbClr val="FF0000"/>
                </a:solidFill>
                <a:latin typeface="Calibri" pitchFamily="34" charset="0"/>
              </a:rPr>
              <a:t>*</a:t>
            </a:r>
            <a:r>
              <a:rPr lang="en-US" b="1">
                <a:solidFill>
                  <a:srgbClr val="00B050"/>
                </a:solidFill>
                <a:latin typeface="Calibri" pitchFamily="34" charset="0"/>
              </a:rPr>
              <a:t> In between the two layers is a layer of connective tissue supplied with a nerve plexus and blood and lymphatic vessels</a:t>
            </a:r>
            <a:endParaRPr lang="ar-SA" b="1">
              <a:solidFill>
                <a:srgbClr val="00B050"/>
              </a:solidFill>
              <a:latin typeface="Calibri" pitchFamily="34" charset="0"/>
            </a:endParaRPr>
          </a:p>
        </p:txBody>
      </p:sp>
      <p:sp>
        <p:nvSpPr>
          <p:cNvPr id="5133" name="مستطيل 12"/>
          <p:cNvSpPr>
            <a:spLocks noChangeArrowheads="1"/>
          </p:cNvSpPr>
          <p:nvPr/>
        </p:nvSpPr>
        <p:spPr bwMode="auto">
          <a:xfrm>
            <a:off x="4284663" y="1308100"/>
            <a:ext cx="2303462" cy="3416300"/>
          </a:xfrm>
          <a:prstGeom prst="rect">
            <a:avLst/>
          </a:prstGeom>
          <a:noFill/>
          <a:ln w="9525">
            <a:noFill/>
            <a:miter lim="800000"/>
            <a:headEnd/>
            <a:tailEnd/>
          </a:ln>
        </p:spPr>
        <p:txBody>
          <a:bodyPr>
            <a:spAutoFit/>
          </a:bodyPr>
          <a:lstStyle/>
          <a:p>
            <a:pPr algn="ctr" rtl="0"/>
            <a:r>
              <a:rPr lang="en-US" b="1">
                <a:solidFill>
                  <a:schemeClr val="tx2"/>
                </a:solidFill>
                <a:latin typeface="Calibri" pitchFamily="34" charset="0"/>
              </a:rPr>
              <a:t>composed of </a:t>
            </a:r>
            <a:r>
              <a:rPr lang="en-US" b="1">
                <a:solidFill>
                  <a:srgbClr val="FF0000"/>
                </a:solidFill>
                <a:latin typeface="Calibri" pitchFamily="34" charset="0"/>
              </a:rPr>
              <a:t>loose connective tissue</a:t>
            </a:r>
            <a:r>
              <a:rPr lang="en-US" b="1">
                <a:solidFill>
                  <a:schemeClr val="tx2"/>
                </a:solidFill>
                <a:latin typeface="Calibri" pitchFamily="34" charset="0"/>
              </a:rPr>
              <a:t> supplied with many blood and lymph vessels and a submucosal nerve plexus. It may also contain glands and lymphoid tissue in some specialized parts of the digestive tract</a:t>
            </a:r>
            <a:endParaRPr lang="ar-SA" b="1">
              <a:solidFill>
                <a:schemeClr val="tx2"/>
              </a:solidFill>
              <a:latin typeface="Calibri" pitchFamily="34" charset="0"/>
            </a:endParaRPr>
          </a:p>
        </p:txBody>
      </p:sp>
      <p:sp>
        <p:nvSpPr>
          <p:cNvPr id="5134" name="مستطيل 13"/>
          <p:cNvSpPr>
            <a:spLocks noChangeArrowheads="1"/>
          </p:cNvSpPr>
          <p:nvPr/>
        </p:nvSpPr>
        <p:spPr bwMode="auto">
          <a:xfrm>
            <a:off x="6985000" y="1241425"/>
            <a:ext cx="2195513" cy="646113"/>
          </a:xfrm>
          <a:prstGeom prst="rect">
            <a:avLst/>
          </a:prstGeom>
          <a:noFill/>
          <a:ln w="9525">
            <a:noFill/>
            <a:miter lim="800000"/>
            <a:headEnd/>
            <a:tailEnd/>
          </a:ln>
        </p:spPr>
        <p:txBody>
          <a:bodyPr>
            <a:spAutoFit/>
          </a:bodyPr>
          <a:lstStyle/>
          <a:p>
            <a:pPr algn="ctr" rtl="0"/>
            <a:r>
              <a:rPr lang="en-US" b="1">
                <a:solidFill>
                  <a:schemeClr val="tx2"/>
                </a:solidFill>
                <a:latin typeface="Calibri" pitchFamily="34" charset="0"/>
              </a:rPr>
              <a:t>The innermost layer, is composed of</a:t>
            </a:r>
            <a:endParaRPr lang="ar-SA" b="1">
              <a:solidFill>
                <a:schemeClr val="tx2"/>
              </a:solidFill>
              <a:latin typeface="Calibri" pitchFamily="34" charset="0"/>
            </a:endParaRPr>
          </a:p>
        </p:txBody>
      </p:sp>
      <p:sp>
        <p:nvSpPr>
          <p:cNvPr id="5135" name="مستطيل 14"/>
          <p:cNvSpPr>
            <a:spLocks noChangeArrowheads="1"/>
          </p:cNvSpPr>
          <p:nvPr/>
        </p:nvSpPr>
        <p:spPr bwMode="auto">
          <a:xfrm>
            <a:off x="6588125" y="2195513"/>
            <a:ext cx="1973263" cy="369887"/>
          </a:xfrm>
          <a:prstGeom prst="rect">
            <a:avLst/>
          </a:prstGeom>
          <a:noFill/>
          <a:ln w="9525">
            <a:noFill/>
            <a:miter lim="800000"/>
            <a:headEnd/>
            <a:tailEnd/>
          </a:ln>
        </p:spPr>
        <p:txBody>
          <a:bodyPr wrap="none">
            <a:spAutoFit/>
          </a:bodyPr>
          <a:lstStyle/>
          <a:p>
            <a:r>
              <a:rPr lang="en-US" b="1">
                <a:solidFill>
                  <a:schemeClr val="tx2"/>
                </a:solidFill>
                <a:latin typeface="Calibri" pitchFamily="34" charset="0"/>
              </a:rPr>
              <a:t>An epithelial lining</a:t>
            </a:r>
            <a:endParaRPr lang="ar-SA" b="1">
              <a:solidFill>
                <a:schemeClr val="tx2"/>
              </a:solidFill>
              <a:latin typeface="Calibri" pitchFamily="34" charset="0"/>
            </a:endParaRPr>
          </a:p>
        </p:txBody>
      </p:sp>
      <p:sp>
        <p:nvSpPr>
          <p:cNvPr id="5136" name="مستطيل 15"/>
          <p:cNvSpPr>
            <a:spLocks noChangeArrowheads="1"/>
          </p:cNvSpPr>
          <p:nvPr/>
        </p:nvSpPr>
        <p:spPr bwMode="auto">
          <a:xfrm>
            <a:off x="6443663" y="2636838"/>
            <a:ext cx="2339975" cy="2308225"/>
          </a:xfrm>
          <a:prstGeom prst="rect">
            <a:avLst/>
          </a:prstGeom>
          <a:noFill/>
          <a:ln w="9525">
            <a:noFill/>
            <a:miter lim="800000"/>
            <a:headEnd/>
            <a:tailEnd/>
          </a:ln>
        </p:spPr>
        <p:txBody>
          <a:bodyPr>
            <a:spAutoFit/>
          </a:bodyPr>
          <a:lstStyle/>
          <a:p>
            <a:pPr algn="ctr" rtl="0"/>
            <a:r>
              <a:rPr lang="en-US" b="1">
                <a:solidFill>
                  <a:srgbClr val="FF0000"/>
                </a:solidFill>
                <a:latin typeface="Calibri" pitchFamily="34" charset="0"/>
              </a:rPr>
              <a:t>A lamina propria of loose connective tissue </a:t>
            </a:r>
            <a:r>
              <a:rPr lang="en-US" b="1">
                <a:solidFill>
                  <a:schemeClr val="tx2"/>
                </a:solidFill>
                <a:latin typeface="Calibri" pitchFamily="34" charset="0"/>
              </a:rPr>
              <a:t>rich in blood and lymph vessels and smooth muscle cells, sometimes also containing glands and lymphoid tissues</a:t>
            </a:r>
            <a:endParaRPr lang="ar-SA" b="1">
              <a:solidFill>
                <a:schemeClr val="tx2"/>
              </a:solidFill>
              <a:latin typeface="Calibri" pitchFamily="34" charset="0"/>
            </a:endParaRPr>
          </a:p>
        </p:txBody>
      </p:sp>
      <p:sp>
        <p:nvSpPr>
          <p:cNvPr id="5137" name="مستطيل 16"/>
          <p:cNvSpPr>
            <a:spLocks noChangeArrowheads="1"/>
          </p:cNvSpPr>
          <p:nvPr/>
        </p:nvSpPr>
        <p:spPr bwMode="auto">
          <a:xfrm>
            <a:off x="4427538" y="5084763"/>
            <a:ext cx="4572000" cy="1200150"/>
          </a:xfrm>
          <a:prstGeom prst="rect">
            <a:avLst/>
          </a:prstGeom>
          <a:noFill/>
          <a:ln w="9525">
            <a:noFill/>
            <a:miter lim="800000"/>
            <a:headEnd/>
            <a:tailEnd/>
          </a:ln>
        </p:spPr>
        <p:txBody>
          <a:bodyPr>
            <a:spAutoFit/>
          </a:bodyPr>
          <a:lstStyle/>
          <a:p>
            <a:pPr algn="ctr" rtl="0"/>
            <a:r>
              <a:rPr lang="en-US" b="1">
                <a:solidFill>
                  <a:srgbClr val="FF0000"/>
                </a:solidFill>
                <a:latin typeface="Calibri" pitchFamily="34" charset="0"/>
              </a:rPr>
              <a:t>A layer of muscularis mucosae</a:t>
            </a:r>
            <a:r>
              <a:rPr lang="en-US" b="1">
                <a:solidFill>
                  <a:schemeClr val="tx2"/>
                </a:solidFill>
                <a:latin typeface="Calibri" pitchFamily="34" charset="0"/>
              </a:rPr>
              <a:t>, usually consisting of an </a:t>
            </a:r>
            <a:r>
              <a:rPr lang="en-US" b="1">
                <a:solidFill>
                  <a:srgbClr val="FF0000"/>
                </a:solidFill>
                <a:latin typeface="Calibri" pitchFamily="34" charset="0"/>
              </a:rPr>
              <a:t>inner circular </a:t>
            </a:r>
            <a:r>
              <a:rPr lang="en-US" b="1">
                <a:solidFill>
                  <a:schemeClr val="tx2"/>
                </a:solidFill>
                <a:latin typeface="Calibri" pitchFamily="34" charset="0"/>
              </a:rPr>
              <a:t>and an </a:t>
            </a:r>
            <a:r>
              <a:rPr lang="en-US" b="1">
                <a:solidFill>
                  <a:srgbClr val="FF0000"/>
                </a:solidFill>
                <a:latin typeface="Calibri" pitchFamily="34" charset="0"/>
              </a:rPr>
              <a:t>outer longitudinal</a:t>
            </a:r>
            <a:r>
              <a:rPr lang="en-US" b="1">
                <a:solidFill>
                  <a:schemeClr val="tx2"/>
                </a:solidFill>
                <a:latin typeface="Calibri" pitchFamily="34" charset="0"/>
              </a:rPr>
              <a:t> layer of </a:t>
            </a:r>
            <a:r>
              <a:rPr lang="en-US" b="1">
                <a:solidFill>
                  <a:srgbClr val="FF0000"/>
                </a:solidFill>
                <a:latin typeface="Calibri" pitchFamily="34" charset="0"/>
              </a:rPr>
              <a:t>smooth muscle </a:t>
            </a:r>
            <a:r>
              <a:rPr lang="en-US" b="1">
                <a:solidFill>
                  <a:schemeClr val="tx2"/>
                </a:solidFill>
                <a:latin typeface="Calibri" pitchFamily="34" charset="0"/>
              </a:rPr>
              <a:t>cells separating the mucosa from the submucosa</a:t>
            </a:r>
            <a:endParaRPr lang="ar-SA" b="1">
              <a:solidFill>
                <a:schemeClr val="tx2"/>
              </a:solidFill>
              <a:latin typeface="Calibri" pitchFamily="34" charset="0"/>
            </a:endParaRPr>
          </a:p>
        </p:txBody>
      </p:sp>
      <p:sp>
        <p:nvSpPr>
          <p:cNvPr id="5138" name="مستطيل 22"/>
          <p:cNvSpPr>
            <a:spLocks noChangeArrowheads="1"/>
          </p:cNvSpPr>
          <p:nvPr/>
        </p:nvSpPr>
        <p:spPr bwMode="auto">
          <a:xfrm>
            <a:off x="3265488" y="0"/>
            <a:ext cx="2386012" cy="369888"/>
          </a:xfrm>
          <a:prstGeom prst="rect">
            <a:avLst/>
          </a:prstGeom>
          <a:noFill/>
          <a:ln w="9525">
            <a:noFill/>
            <a:miter lim="800000"/>
            <a:headEnd/>
            <a:tailEnd/>
          </a:ln>
        </p:spPr>
        <p:txBody>
          <a:bodyPr wrap="none">
            <a:spAutoFit/>
          </a:bodyPr>
          <a:lstStyle/>
          <a:p>
            <a:r>
              <a:rPr lang="en-US" b="1">
                <a:solidFill>
                  <a:schemeClr val="tx2"/>
                </a:solidFill>
                <a:latin typeface="Times New Roman" pitchFamily="18" charset="0"/>
                <a:ea typeface="Calibri" pitchFamily="34" charset="0"/>
                <a:cs typeface="Times New Roman" pitchFamily="18" charset="0"/>
              </a:rPr>
              <a:t> The 4 principle layers</a:t>
            </a:r>
            <a:endParaRPr lang="ar-SA">
              <a:latin typeface="Calibri" pitchFamily="34" charset="0"/>
              <a:ea typeface="Calibri" pitchFamily="34" charset="0"/>
              <a:cs typeface="Times New Roman" pitchFamily="18" charset="0"/>
            </a:endParaRPr>
          </a:p>
        </p:txBody>
      </p:sp>
      <p:grpSp>
        <p:nvGrpSpPr>
          <p:cNvPr id="5139" name="مجموعة 25"/>
          <p:cNvGrpSpPr>
            <a:grpSpLocks/>
          </p:cNvGrpSpPr>
          <p:nvPr/>
        </p:nvGrpSpPr>
        <p:grpSpPr bwMode="auto">
          <a:xfrm>
            <a:off x="395288" y="333375"/>
            <a:ext cx="7777162" cy="579438"/>
            <a:chOff x="395536" y="333335"/>
            <a:chExt cx="7776864" cy="579416"/>
          </a:xfrm>
        </p:grpSpPr>
        <p:grpSp>
          <p:nvGrpSpPr>
            <p:cNvPr id="5163" name="مجموعة 49"/>
            <p:cNvGrpSpPr>
              <a:grpSpLocks/>
            </p:cNvGrpSpPr>
            <p:nvPr/>
          </p:nvGrpSpPr>
          <p:grpSpPr bwMode="auto">
            <a:xfrm>
              <a:off x="395536" y="333335"/>
              <a:ext cx="7776864" cy="575657"/>
              <a:chOff x="624037" y="609600"/>
              <a:chExt cx="7969719" cy="771891"/>
            </a:xfrm>
          </p:grpSpPr>
          <p:cxnSp>
            <p:nvCxnSpPr>
              <p:cNvPr id="19" name="رابط مستقيم 18"/>
              <p:cNvCxnSpPr/>
              <p:nvPr/>
            </p:nvCxnSpPr>
            <p:spPr>
              <a:xfrm rot="5400000">
                <a:off x="4404120" y="800548"/>
                <a:ext cx="391658" cy="9761"/>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رابط مستقيم 19"/>
              <p:cNvCxnSpPr/>
              <p:nvPr/>
            </p:nvCxnSpPr>
            <p:spPr>
              <a:xfrm flipH="1">
                <a:off x="624037" y="994873"/>
                <a:ext cx="7969719" cy="6385"/>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رابط مستقيم 20"/>
              <p:cNvCxnSpPr/>
              <p:nvPr/>
            </p:nvCxnSpPr>
            <p:spPr>
              <a:xfrm rot="5400000">
                <a:off x="8392233" y="1180751"/>
                <a:ext cx="391658" cy="11387"/>
              </a:xfrm>
              <a:prstGeom prst="line">
                <a:avLst/>
              </a:prstGeom>
              <a:ln w="254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cxnSp>
            <p:nvCxnSpPr>
              <p:cNvPr id="22" name="رابط مستقيم 21"/>
              <p:cNvCxnSpPr/>
              <p:nvPr/>
            </p:nvCxnSpPr>
            <p:spPr>
              <a:xfrm rot="5400000">
                <a:off x="433901" y="1180751"/>
                <a:ext cx="391658" cy="11387"/>
              </a:xfrm>
              <a:prstGeom prst="line">
                <a:avLst/>
              </a:prstGeom>
              <a:ln w="254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grpSp>
        <p:cxnSp>
          <p:nvCxnSpPr>
            <p:cNvPr id="24" name="رابط مستقيم 23"/>
            <p:cNvCxnSpPr/>
            <p:nvPr/>
          </p:nvCxnSpPr>
          <p:spPr bwMode="auto">
            <a:xfrm rot="5400000">
              <a:off x="2775901" y="761151"/>
              <a:ext cx="292089" cy="11112"/>
            </a:xfrm>
            <a:prstGeom prst="line">
              <a:avLst/>
            </a:prstGeom>
            <a:ln w="254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cxnSp>
          <p:nvCxnSpPr>
            <p:cNvPr id="25" name="رابط مستقيم 24"/>
            <p:cNvCxnSpPr/>
            <p:nvPr/>
          </p:nvCxnSpPr>
          <p:spPr bwMode="auto">
            <a:xfrm rot="5400000">
              <a:off x="5223732" y="761151"/>
              <a:ext cx="292089" cy="11112"/>
            </a:xfrm>
            <a:prstGeom prst="line">
              <a:avLst/>
            </a:prstGeom>
            <a:ln w="254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grpSp>
      <p:grpSp>
        <p:nvGrpSpPr>
          <p:cNvPr id="5140" name="مجموعة 48"/>
          <p:cNvGrpSpPr>
            <a:grpSpLocks/>
          </p:cNvGrpSpPr>
          <p:nvPr/>
        </p:nvGrpSpPr>
        <p:grpSpPr bwMode="auto">
          <a:xfrm>
            <a:off x="107950" y="1989138"/>
            <a:ext cx="360363" cy="4103687"/>
            <a:chOff x="647899" y="4057650"/>
            <a:chExt cx="576064" cy="2190750"/>
          </a:xfrm>
        </p:grpSpPr>
        <p:cxnSp>
          <p:nvCxnSpPr>
            <p:cNvPr id="31" name="رابط مستقيم 30"/>
            <p:cNvCxnSpPr/>
            <p:nvPr/>
          </p:nvCxnSpPr>
          <p:spPr>
            <a:xfrm rot="16200000" flipV="1">
              <a:off x="1078624" y="4197913"/>
              <a:ext cx="285602" cy="5075"/>
            </a:xfrm>
            <a:prstGeom prst="line">
              <a:avLst/>
            </a:prstGeom>
            <a:ln w="2540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رابط مستقيم 31"/>
            <p:cNvCxnSpPr/>
            <p:nvPr/>
          </p:nvCxnSpPr>
          <p:spPr>
            <a:xfrm>
              <a:off x="647899" y="4343252"/>
              <a:ext cx="565913" cy="0"/>
            </a:xfrm>
            <a:prstGeom prst="line">
              <a:avLst/>
            </a:prstGeom>
            <a:ln w="2540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رابط مستقيم 32"/>
            <p:cNvCxnSpPr/>
            <p:nvPr/>
          </p:nvCxnSpPr>
          <p:spPr>
            <a:xfrm flipV="1">
              <a:off x="647899" y="4334778"/>
              <a:ext cx="0" cy="1913622"/>
            </a:xfrm>
            <a:prstGeom prst="line">
              <a:avLst/>
            </a:prstGeom>
            <a:ln w="2540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grpSp>
      <p:cxnSp>
        <p:nvCxnSpPr>
          <p:cNvPr id="34" name="رابط مستقيم 33"/>
          <p:cNvCxnSpPr/>
          <p:nvPr/>
        </p:nvCxnSpPr>
        <p:spPr>
          <a:xfrm flipH="1">
            <a:off x="107950" y="5300663"/>
            <a:ext cx="360363" cy="0"/>
          </a:xfrm>
          <a:prstGeom prst="line">
            <a:avLst/>
          </a:prstGeom>
          <a:ln w="25400">
            <a:solidFill>
              <a:schemeClr val="accent2"/>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35" name="رابط مستقيم 34"/>
          <p:cNvCxnSpPr/>
          <p:nvPr/>
        </p:nvCxnSpPr>
        <p:spPr>
          <a:xfrm flipH="1">
            <a:off x="107950" y="6092825"/>
            <a:ext cx="360363" cy="0"/>
          </a:xfrm>
          <a:prstGeom prst="line">
            <a:avLst/>
          </a:prstGeom>
          <a:ln w="25400">
            <a:solidFill>
              <a:schemeClr val="accent2"/>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36" name="رابط مستقيم 35"/>
          <p:cNvCxnSpPr/>
          <p:nvPr/>
        </p:nvCxnSpPr>
        <p:spPr>
          <a:xfrm rot="5400000">
            <a:off x="205581" y="1315245"/>
            <a:ext cx="390525" cy="11112"/>
          </a:xfrm>
          <a:prstGeom prst="line">
            <a:avLst/>
          </a:prstGeom>
          <a:ln w="254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cxnSp>
        <p:nvCxnSpPr>
          <p:cNvPr id="37" name="رابط مستقيم 36"/>
          <p:cNvCxnSpPr/>
          <p:nvPr/>
        </p:nvCxnSpPr>
        <p:spPr>
          <a:xfrm rot="5400000">
            <a:off x="2726531" y="1283495"/>
            <a:ext cx="390525" cy="11112"/>
          </a:xfrm>
          <a:prstGeom prst="line">
            <a:avLst/>
          </a:prstGeom>
          <a:ln w="254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grpSp>
        <p:nvGrpSpPr>
          <p:cNvPr id="5145" name="مجموعة 48"/>
          <p:cNvGrpSpPr>
            <a:grpSpLocks/>
          </p:cNvGrpSpPr>
          <p:nvPr/>
        </p:nvGrpSpPr>
        <p:grpSpPr bwMode="auto">
          <a:xfrm>
            <a:off x="1620838" y="2276475"/>
            <a:ext cx="358775" cy="1368425"/>
            <a:chOff x="647899" y="4057650"/>
            <a:chExt cx="576064" cy="2190750"/>
          </a:xfrm>
        </p:grpSpPr>
        <p:cxnSp>
          <p:nvCxnSpPr>
            <p:cNvPr id="39" name="رابط مستقيم 38"/>
            <p:cNvCxnSpPr/>
            <p:nvPr/>
          </p:nvCxnSpPr>
          <p:spPr>
            <a:xfrm rot="16200000" flipV="1">
              <a:off x="1079092" y="4197423"/>
              <a:ext cx="284645" cy="5098"/>
            </a:xfrm>
            <a:prstGeom prst="line">
              <a:avLst/>
            </a:prstGeom>
            <a:ln w="2540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رابط مستقيم 39"/>
            <p:cNvCxnSpPr/>
            <p:nvPr/>
          </p:nvCxnSpPr>
          <p:spPr>
            <a:xfrm>
              <a:off x="647899" y="4342295"/>
              <a:ext cx="565868" cy="0"/>
            </a:xfrm>
            <a:prstGeom prst="line">
              <a:avLst/>
            </a:prstGeom>
            <a:ln w="2540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رابط مستقيم 40"/>
            <p:cNvCxnSpPr/>
            <p:nvPr/>
          </p:nvCxnSpPr>
          <p:spPr>
            <a:xfrm flipV="1">
              <a:off x="647899" y="4334671"/>
              <a:ext cx="0" cy="1913729"/>
            </a:xfrm>
            <a:prstGeom prst="line">
              <a:avLst/>
            </a:prstGeom>
            <a:ln w="2540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grpSp>
      <p:cxnSp>
        <p:nvCxnSpPr>
          <p:cNvPr id="42" name="رابط مستقيم 41"/>
          <p:cNvCxnSpPr/>
          <p:nvPr/>
        </p:nvCxnSpPr>
        <p:spPr>
          <a:xfrm flipH="1">
            <a:off x="1619250" y="2636838"/>
            <a:ext cx="217488" cy="0"/>
          </a:xfrm>
          <a:prstGeom prst="line">
            <a:avLst/>
          </a:prstGeom>
          <a:ln w="25400">
            <a:solidFill>
              <a:schemeClr val="accent2"/>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43" name="رابط مستقيم 42"/>
          <p:cNvCxnSpPr/>
          <p:nvPr/>
        </p:nvCxnSpPr>
        <p:spPr>
          <a:xfrm flipH="1">
            <a:off x="1619250" y="3644900"/>
            <a:ext cx="215900" cy="0"/>
          </a:xfrm>
          <a:prstGeom prst="line">
            <a:avLst/>
          </a:prstGeom>
          <a:ln w="25400">
            <a:solidFill>
              <a:schemeClr val="accent2"/>
            </a:solidFill>
            <a:headEnd type="stealth"/>
            <a:tailEnd type="none"/>
          </a:ln>
        </p:spPr>
        <p:style>
          <a:lnRef idx="1">
            <a:schemeClr val="accent1"/>
          </a:lnRef>
          <a:fillRef idx="0">
            <a:schemeClr val="accent1"/>
          </a:fillRef>
          <a:effectRef idx="0">
            <a:schemeClr val="accent1"/>
          </a:effectRef>
          <a:fontRef idx="minor">
            <a:schemeClr val="tx1"/>
          </a:fontRef>
        </p:style>
      </p:cxnSp>
      <p:grpSp>
        <p:nvGrpSpPr>
          <p:cNvPr id="5148" name="مجموعة 48"/>
          <p:cNvGrpSpPr>
            <a:grpSpLocks/>
          </p:cNvGrpSpPr>
          <p:nvPr/>
        </p:nvGrpSpPr>
        <p:grpSpPr bwMode="auto">
          <a:xfrm flipH="1">
            <a:off x="8532813" y="1773238"/>
            <a:ext cx="503237" cy="3527425"/>
            <a:chOff x="647899" y="4057650"/>
            <a:chExt cx="237205" cy="1883274"/>
          </a:xfrm>
        </p:grpSpPr>
        <p:cxnSp>
          <p:nvCxnSpPr>
            <p:cNvPr id="47" name="رابط مستقيم 46"/>
            <p:cNvCxnSpPr/>
            <p:nvPr/>
          </p:nvCxnSpPr>
          <p:spPr>
            <a:xfrm flipH="1" flipV="1">
              <a:off x="885104" y="4057650"/>
              <a:ext cx="0" cy="192395"/>
            </a:xfrm>
            <a:prstGeom prst="line">
              <a:avLst/>
            </a:prstGeom>
            <a:ln w="2540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8" name="رابط مستقيم 47"/>
            <p:cNvCxnSpPr/>
            <p:nvPr/>
          </p:nvCxnSpPr>
          <p:spPr>
            <a:xfrm>
              <a:off x="647899" y="4250045"/>
              <a:ext cx="237205" cy="0"/>
            </a:xfrm>
            <a:prstGeom prst="line">
              <a:avLst/>
            </a:prstGeom>
            <a:ln w="2540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9" name="رابط مستقيم 48"/>
            <p:cNvCxnSpPr/>
            <p:nvPr/>
          </p:nvCxnSpPr>
          <p:spPr>
            <a:xfrm flipH="1" flipV="1">
              <a:off x="647899" y="4250045"/>
              <a:ext cx="0" cy="1690879"/>
            </a:xfrm>
            <a:prstGeom prst="line">
              <a:avLst/>
            </a:prstGeom>
            <a:ln w="2540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grpSp>
      <p:cxnSp>
        <p:nvCxnSpPr>
          <p:cNvPr id="54" name="رابط مستقيم 53"/>
          <p:cNvCxnSpPr/>
          <p:nvPr/>
        </p:nvCxnSpPr>
        <p:spPr>
          <a:xfrm>
            <a:off x="8604250" y="2420938"/>
            <a:ext cx="431800" cy="0"/>
          </a:xfrm>
          <a:prstGeom prst="line">
            <a:avLst/>
          </a:prstGeom>
          <a:ln w="25400">
            <a:solidFill>
              <a:schemeClr val="accent2"/>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57" name="رابط مستقيم 56"/>
          <p:cNvCxnSpPr/>
          <p:nvPr/>
        </p:nvCxnSpPr>
        <p:spPr>
          <a:xfrm>
            <a:off x="8604250" y="2852738"/>
            <a:ext cx="431800" cy="0"/>
          </a:xfrm>
          <a:prstGeom prst="line">
            <a:avLst/>
          </a:prstGeom>
          <a:ln w="25400">
            <a:solidFill>
              <a:schemeClr val="accent2"/>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رابط مستقيم 57"/>
          <p:cNvCxnSpPr/>
          <p:nvPr/>
        </p:nvCxnSpPr>
        <p:spPr>
          <a:xfrm>
            <a:off x="8604250" y="5300663"/>
            <a:ext cx="431800" cy="0"/>
          </a:xfrm>
          <a:prstGeom prst="line">
            <a:avLst/>
          </a:prstGeom>
          <a:ln w="25400">
            <a:solidFill>
              <a:schemeClr val="accent2"/>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59" name="رابط مستقيم 58"/>
          <p:cNvCxnSpPr/>
          <p:nvPr/>
        </p:nvCxnSpPr>
        <p:spPr>
          <a:xfrm flipH="1">
            <a:off x="5368925" y="1125538"/>
            <a:ext cx="6350" cy="215900"/>
          </a:xfrm>
          <a:prstGeom prst="line">
            <a:avLst/>
          </a:prstGeom>
          <a:ln w="254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cxnSp>
        <p:nvCxnSpPr>
          <p:cNvPr id="61" name="رابط مستقيم 60"/>
          <p:cNvCxnSpPr/>
          <p:nvPr/>
        </p:nvCxnSpPr>
        <p:spPr>
          <a:xfrm>
            <a:off x="8183563" y="1123950"/>
            <a:ext cx="0" cy="217488"/>
          </a:xfrm>
          <a:prstGeom prst="line">
            <a:avLst/>
          </a:prstGeom>
          <a:ln w="254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30375" y="44450"/>
            <a:ext cx="5505450" cy="461963"/>
          </a:xfrm>
          <a:prstGeom prst="rect">
            <a:avLst/>
          </a:prstGeom>
        </p:spPr>
        <p:txBody>
          <a:bodyPr wrap="none">
            <a:spAutoFit/>
          </a:bodyPr>
          <a:lstStyle/>
          <a:p>
            <a:pPr fontAlgn="auto">
              <a:spcBef>
                <a:spcPts val="0"/>
              </a:spcBef>
              <a:spcAft>
                <a:spcPts val="0"/>
              </a:spcAft>
              <a:defRPr/>
            </a:pPr>
            <a:r>
              <a:rPr lang="en-US" sz="2400" b="1" dirty="0">
                <a:solidFill>
                  <a:srgbClr val="C00000"/>
                </a:solidFill>
                <a:latin typeface="+mn-lt"/>
                <a:cs typeface="+mj-cs"/>
              </a:rPr>
              <a:t>Structure of the </a:t>
            </a:r>
            <a:r>
              <a:rPr lang="en-US" sz="2400" b="1" dirty="0" err="1">
                <a:solidFill>
                  <a:srgbClr val="C00000"/>
                </a:solidFill>
                <a:latin typeface="+mn-lt"/>
                <a:cs typeface="+mj-cs"/>
              </a:rPr>
              <a:t>Oesophagus</a:t>
            </a:r>
            <a:r>
              <a:rPr lang="en-US" sz="2400" b="1" dirty="0">
                <a:solidFill>
                  <a:srgbClr val="C00000"/>
                </a:solidFill>
                <a:latin typeface="+mn-lt"/>
                <a:cs typeface="+mj-cs"/>
              </a:rPr>
              <a:t> of the rabbit</a:t>
            </a:r>
            <a:endParaRPr lang="ar-SA" sz="2400" b="1" dirty="0">
              <a:solidFill>
                <a:srgbClr val="C00000"/>
              </a:solidFill>
              <a:latin typeface="+mn-lt"/>
              <a:cs typeface="+mj-cs"/>
            </a:endParaRPr>
          </a:p>
        </p:txBody>
      </p:sp>
      <p:sp>
        <p:nvSpPr>
          <p:cNvPr id="32769" name="Rectangle 1"/>
          <p:cNvSpPr>
            <a:spLocks noChangeArrowheads="1"/>
          </p:cNvSpPr>
          <p:nvPr/>
        </p:nvSpPr>
        <p:spPr bwMode="auto">
          <a:xfrm>
            <a:off x="144463" y="476250"/>
            <a:ext cx="9036050" cy="646113"/>
          </a:xfrm>
          <a:prstGeom prst="rect">
            <a:avLst/>
          </a:prstGeom>
          <a:noFill/>
          <a:ln w="9525">
            <a:noFill/>
            <a:miter lim="800000"/>
            <a:headEnd/>
            <a:tailEnd/>
          </a:ln>
          <a:effectLst/>
        </p:spPr>
        <p:txBody>
          <a:bodyPr anchor="ctr">
            <a:spAutoFit/>
          </a:bodyPr>
          <a:lstStyle/>
          <a:p>
            <a:pPr algn="l" rtl="0">
              <a:defRPr/>
            </a:pPr>
            <a:r>
              <a:rPr lang="en-US" b="1" dirty="0">
                <a:solidFill>
                  <a:schemeClr val="tx2"/>
                </a:solidFill>
                <a:latin typeface="Times New Roman" pitchFamily="18" charset="0"/>
                <a:ea typeface="Calibri" pitchFamily="34" charset="0"/>
                <a:cs typeface="+mj-cs"/>
              </a:rPr>
              <a:t>It is a muscular tube which transport food from the mouth to the stomach, it consists of 4 principle layers:</a:t>
            </a:r>
            <a:endParaRPr lang="en-US" b="1" dirty="0">
              <a:solidFill>
                <a:schemeClr val="tx2"/>
              </a:solidFill>
              <a:latin typeface="Arial" pitchFamily="34" charset="0"/>
              <a:cs typeface="+mj-cs"/>
            </a:endParaRPr>
          </a:p>
        </p:txBody>
      </p:sp>
      <p:pic>
        <p:nvPicPr>
          <p:cNvPr id="6148" name="Picture 13" descr="المرىء"/>
          <p:cNvPicPr>
            <a:picLocks noChangeAspect="1" noChangeArrowheads="1"/>
          </p:cNvPicPr>
          <p:nvPr/>
        </p:nvPicPr>
        <p:blipFill>
          <a:blip r:embed="rId3" cstate="print">
            <a:lum contrast="24000"/>
          </a:blip>
          <a:srcRect/>
          <a:stretch>
            <a:fillRect/>
          </a:stretch>
        </p:blipFill>
        <p:spPr bwMode="auto">
          <a:xfrm>
            <a:off x="1476375" y="1079500"/>
            <a:ext cx="6443663" cy="5734050"/>
          </a:xfrm>
          <a:prstGeom prst="rect">
            <a:avLst/>
          </a:prstGeom>
          <a:noFill/>
          <a:ln w="3175">
            <a:solidFill>
              <a:schemeClr val="tx1"/>
            </a:solid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3" descr="المرىء"/>
          <p:cNvPicPr>
            <a:picLocks noChangeAspect="1" noChangeArrowheads="1"/>
          </p:cNvPicPr>
          <p:nvPr/>
        </p:nvPicPr>
        <p:blipFill>
          <a:blip r:embed="rId3" cstate="print">
            <a:lum contrast="24000"/>
          </a:blip>
          <a:srcRect/>
          <a:stretch>
            <a:fillRect/>
          </a:stretch>
        </p:blipFill>
        <p:spPr bwMode="auto">
          <a:xfrm>
            <a:off x="4500563" y="0"/>
            <a:ext cx="4643437" cy="6858000"/>
          </a:xfrm>
          <a:prstGeom prst="rect">
            <a:avLst/>
          </a:prstGeom>
          <a:noFill/>
          <a:ln w="3175">
            <a:solidFill>
              <a:schemeClr val="tx1"/>
            </a:solidFill>
            <a:miter lim="800000"/>
            <a:headEnd/>
            <a:tailEnd/>
          </a:ln>
        </p:spPr>
      </p:pic>
      <p:graphicFrame>
        <p:nvGraphicFramePr>
          <p:cNvPr id="7192" name="Group 24"/>
          <p:cNvGraphicFramePr>
            <a:graphicFrameLocks noGrp="1"/>
          </p:cNvGraphicFramePr>
          <p:nvPr/>
        </p:nvGraphicFramePr>
        <p:xfrm>
          <a:off x="0" y="44450"/>
          <a:ext cx="4500563" cy="6823965"/>
        </p:xfrm>
        <a:graphic>
          <a:graphicData uri="http://schemas.openxmlformats.org/drawingml/2006/table">
            <a:tbl>
              <a:tblPr/>
              <a:tblGrid>
                <a:gridCol w="827088">
                  <a:extLst>
                    <a:ext uri="{9D8B030D-6E8A-4147-A177-3AD203B41FA5}">
                      <a16:colId xmlns:a16="http://schemas.microsoft.com/office/drawing/2014/main" val="20000"/>
                    </a:ext>
                  </a:extLst>
                </a:gridCol>
                <a:gridCol w="3673475">
                  <a:extLst>
                    <a:ext uri="{9D8B030D-6E8A-4147-A177-3AD203B41FA5}">
                      <a16:colId xmlns:a16="http://schemas.microsoft.com/office/drawing/2014/main" val="20001"/>
                    </a:ext>
                  </a:extLst>
                </a:gridCol>
              </a:tblGrid>
              <a:tr h="23495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1" u="none" strike="noStrike" cap="none" normalizeH="0" baseline="0">
                          <a:ln>
                            <a:noFill/>
                          </a:ln>
                          <a:solidFill>
                            <a:schemeClr val="tx2"/>
                          </a:solidFill>
                          <a:effectLst/>
                          <a:latin typeface="Times New Roman" pitchFamily="18" charset="0"/>
                          <a:cs typeface="Arial" charset="0"/>
                        </a:rPr>
                        <a:t>The layer</a:t>
                      </a:r>
                      <a:endParaRPr kumimoji="0" lang="en-US" sz="1400" b="1" i="0" u="none" strike="noStrike" cap="none" normalizeH="0" baseline="0">
                        <a:ln>
                          <a:noFill/>
                        </a:ln>
                        <a:solidFill>
                          <a:schemeClr val="tx2"/>
                        </a:solidFill>
                        <a:effectLst/>
                        <a:latin typeface="Calibri" pitchFamily="34" charset="0"/>
                        <a:cs typeface="Arial" charset="0"/>
                      </a:endParaRPr>
                    </a:p>
                  </a:txBody>
                  <a:tcPr marL="48499" marR="4849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0" algn="ctr" defTabSz="914400" rtl="0" eaLnBrk="1" fontAlgn="base" latinLnBrk="0" hangingPunct="1">
                        <a:lnSpc>
                          <a:spcPct val="115000"/>
                        </a:lnSpc>
                        <a:spcBef>
                          <a:spcPct val="0"/>
                        </a:spcBef>
                        <a:spcAft>
                          <a:spcPct val="0"/>
                        </a:spcAft>
                        <a:buClrTx/>
                        <a:buSzTx/>
                        <a:buFontTx/>
                        <a:buNone/>
                        <a:tabLst/>
                      </a:pPr>
                      <a:r>
                        <a:rPr kumimoji="0" lang="en-US" sz="1400" b="1" i="1" u="none" strike="noStrike" cap="none" normalizeH="0" baseline="0">
                          <a:ln>
                            <a:noFill/>
                          </a:ln>
                          <a:solidFill>
                            <a:schemeClr val="tx2"/>
                          </a:solidFill>
                          <a:effectLst/>
                          <a:latin typeface="Times New Roman" pitchFamily="18" charset="0"/>
                          <a:cs typeface="Arial" charset="0"/>
                        </a:rPr>
                        <a:t>Content</a:t>
                      </a:r>
                      <a:endParaRPr kumimoji="0" lang="en-US" sz="1400" b="1" i="0" u="none" strike="noStrike" cap="none" normalizeH="0" baseline="0">
                        <a:ln>
                          <a:noFill/>
                        </a:ln>
                        <a:solidFill>
                          <a:schemeClr val="tx2"/>
                        </a:solidFill>
                        <a:effectLst/>
                        <a:latin typeface="Calibri" pitchFamily="34" charset="0"/>
                        <a:cs typeface="Arial" charset="0"/>
                      </a:endParaRPr>
                    </a:p>
                  </a:txBody>
                  <a:tcPr marL="48499" marR="4849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2903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a:ln>
                            <a:noFill/>
                          </a:ln>
                          <a:solidFill>
                            <a:srgbClr val="00B050"/>
                          </a:solidFill>
                          <a:effectLst/>
                          <a:latin typeface="Times New Roman" pitchFamily="18" charset="0"/>
                          <a:cs typeface="Arial" charset="0"/>
                        </a:rPr>
                        <a:t>The serosa</a:t>
                      </a:r>
                      <a:endParaRPr kumimoji="0" lang="en-US" sz="1600" b="1" i="0" u="none" strike="noStrike" cap="none" normalizeH="0" baseline="0">
                        <a:ln>
                          <a:noFill/>
                        </a:ln>
                        <a:solidFill>
                          <a:srgbClr val="00B050"/>
                        </a:solidFill>
                        <a:effectLst/>
                        <a:latin typeface="Calibri" pitchFamily="34" charset="0"/>
                        <a:cs typeface="Arial" charset="0"/>
                      </a:endParaRPr>
                    </a:p>
                  </a:txBody>
                  <a:tcPr marL="48499" marR="4849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15000"/>
                        </a:lnSpc>
                        <a:spcBef>
                          <a:spcPct val="0"/>
                        </a:spcBef>
                        <a:spcAft>
                          <a:spcPct val="0"/>
                        </a:spcAft>
                        <a:buClrTx/>
                        <a:buSzTx/>
                        <a:buFont typeface="Symbol" pitchFamily="18" charset="2"/>
                        <a:buChar char=""/>
                        <a:tabLst/>
                      </a:pPr>
                      <a:r>
                        <a:rPr kumimoji="0" lang="en-US" sz="1600" b="1" i="0" u="none" strike="noStrike" cap="none" normalizeH="0" baseline="0">
                          <a:ln>
                            <a:noFill/>
                          </a:ln>
                          <a:solidFill>
                            <a:srgbClr val="00B050"/>
                          </a:solidFill>
                          <a:effectLst/>
                          <a:latin typeface="Times New Roman" pitchFamily="18" charset="0"/>
                          <a:ea typeface="Calibri" pitchFamily="34" charset="0"/>
                          <a:cs typeface="Times New Roman" pitchFamily="18" charset="0"/>
                        </a:rPr>
                        <a:t>A thin layer composed of :</a:t>
                      </a:r>
                      <a:endParaRPr kumimoji="0" lang="en-US" sz="1600" b="1" i="0" u="none" strike="noStrike" cap="none" normalizeH="0" baseline="0">
                        <a:ln>
                          <a:noFill/>
                        </a:ln>
                        <a:solidFill>
                          <a:srgbClr val="00B050"/>
                        </a:solidFill>
                        <a:effectLst/>
                        <a:latin typeface="Calibri" pitchFamily="34" charset="0"/>
                        <a:ea typeface="Calibri" pitchFamily="34" charset="0"/>
                        <a:cs typeface="Times New Roman" pitchFamily="18" charset="0"/>
                      </a:endParaRPr>
                    </a:p>
                    <a:p>
                      <a:pPr marL="342900" marR="0" lvl="0" indent="-342900" algn="l" defTabSz="914400" rtl="0" eaLnBrk="1" fontAlgn="base" latinLnBrk="0" hangingPunct="1">
                        <a:lnSpc>
                          <a:spcPct val="115000"/>
                        </a:lnSpc>
                        <a:spcBef>
                          <a:spcPct val="0"/>
                        </a:spcBef>
                        <a:spcAft>
                          <a:spcPct val="0"/>
                        </a:spcAft>
                        <a:buClrTx/>
                        <a:buSzTx/>
                        <a:buFont typeface="Calibri" pitchFamily="34" charset="0"/>
                        <a:buAutoNum type="arabicPeriod"/>
                        <a:tabLst/>
                      </a:pPr>
                      <a:r>
                        <a:rPr kumimoji="0" lang="en-US" sz="1600" b="1" i="0" u="none" strike="noStrike" cap="none" normalizeH="0" baseline="0">
                          <a:ln>
                            <a:noFill/>
                          </a:ln>
                          <a:solidFill>
                            <a:srgbClr val="00B050"/>
                          </a:solidFill>
                          <a:effectLst/>
                          <a:latin typeface="Times New Roman" pitchFamily="18" charset="0"/>
                          <a:ea typeface="Calibri" pitchFamily="34" charset="0"/>
                          <a:cs typeface="Times New Roman" pitchFamily="18" charset="0"/>
                        </a:rPr>
                        <a:t>Simple squamous covering epithelium (mesothelium).</a:t>
                      </a:r>
                      <a:endParaRPr kumimoji="0" lang="en-US" sz="1600" b="1" i="0" u="none" strike="noStrike" cap="none" normalizeH="0" baseline="0">
                        <a:ln>
                          <a:noFill/>
                        </a:ln>
                        <a:solidFill>
                          <a:srgbClr val="00B050"/>
                        </a:solidFill>
                        <a:effectLst/>
                        <a:latin typeface="Calibri" pitchFamily="34" charset="0"/>
                        <a:ea typeface="Calibri" pitchFamily="34" charset="0"/>
                        <a:cs typeface="Times New Roman" pitchFamily="18" charset="0"/>
                      </a:endParaRPr>
                    </a:p>
                    <a:p>
                      <a:pPr marL="342900" marR="0" lvl="0" indent="-342900" algn="l" defTabSz="914400" rtl="0" eaLnBrk="1" fontAlgn="base" latinLnBrk="0" hangingPunct="1">
                        <a:lnSpc>
                          <a:spcPct val="115000"/>
                        </a:lnSpc>
                        <a:spcBef>
                          <a:spcPct val="0"/>
                        </a:spcBef>
                        <a:spcAft>
                          <a:spcPct val="0"/>
                        </a:spcAft>
                        <a:buClrTx/>
                        <a:buSzTx/>
                        <a:buFont typeface="Calibri" pitchFamily="34" charset="0"/>
                        <a:buAutoNum type="arabicPeriod"/>
                        <a:tabLst/>
                      </a:pPr>
                      <a:r>
                        <a:rPr kumimoji="0" lang="en-US" sz="1600" b="1" i="0" u="none" strike="noStrike" cap="none" normalizeH="0" baseline="0">
                          <a:ln>
                            <a:noFill/>
                          </a:ln>
                          <a:solidFill>
                            <a:srgbClr val="00B050"/>
                          </a:solidFill>
                          <a:effectLst/>
                          <a:latin typeface="Times New Roman" pitchFamily="18" charset="0"/>
                          <a:ea typeface="Calibri" pitchFamily="34" charset="0"/>
                          <a:cs typeface="Times New Roman" pitchFamily="18" charset="0"/>
                        </a:rPr>
                        <a:t>Loose connective tissue rich in blood and lymph vessels in addition to adipose tissue.</a:t>
                      </a:r>
                      <a:endParaRPr kumimoji="0" lang="en-US" sz="1600" b="1" i="0" u="none" strike="noStrike" cap="none" normalizeH="0" baseline="0">
                        <a:ln>
                          <a:noFill/>
                        </a:ln>
                        <a:solidFill>
                          <a:srgbClr val="00B050"/>
                        </a:solidFill>
                        <a:effectLst/>
                        <a:latin typeface="Calibri" pitchFamily="34" charset="0"/>
                        <a:ea typeface="Calibri" pitchFamily="34" charset="0"/>
                        <a:cs typeface="Times New Roman" pitchFamily="18" charset="0"/>
                      </a:endParaRPr>
                    </a:p>
                    <a:p>
                      <a:pPr marL="342900" marR="0" lvl="0" indent="-342900" algn="l" defTabSz="914400" rtl="0" eaLnBrk="1" fontAlgn="base" latinLnBrk="0" hangingPunct="1">
                        <a:lnSpc>
                          <a:spcPct val="115000"/>
                        </a:lnSpc>
                        <a:spcBef>
                          <a:spcPct val="0"/>
                        </a:spcBef>
                        <a:spcAft>
                          <a:spcPct val="0"/>
                        </a:spcAft>
                        <a:buClrTx/>
                        <a:buSzTx/>
                        <a:buFont typeface="Symbol" pitchFamily="18" charset="2"/>
                        <a:buChar char=""/>
                        <a:tabLst/>
                      </a:pPr>
                      <a:r>
                        <a:rPr kumimoji="0" lang="en-US" sz="1600" b="1" i="0" u="none" strike="noStrike" cap="none" normalizeH="0" baseline="0">
                          <a:ln>
                            <a:noFill/>
                          </a:ln>
                          <a:solidFill>
                            <a:srgbClr val="00B050"/>
                          </a:solidFill>
                          <a:effectLst/>
                          <a:latin typeface="Times New Roman" pitchFamily="18" charset="0"/>
                          <a:ea typeface="Calibri" pitchFamily="34" charset="0"/>
                          <a:cs typeface="Times New Roman" pitchFamily="18" charset="0"/>
                        </a:rPr>
                        <a:t>Only the part of  the esophagus in the peritoneal cavity (below the diaphragm) is covered by serosa. The rest of the esophagus is covered by a layer of fibrous connective tissue (adventitia) which blends into surrounding neck tissue.</a:t>
                      </a:r>
                      <a:endParaRPr kumimoji="0" lang="en-US" sz="1600" b="1" i="0" u="none" strike="noStrike" cap="none" normalizeH="0" baseline="0">
                        <a:ln>
                          <a:noFill/>
                        </a:ln>
                        <a:solidFill>
                          <a:srgbClr val="00B050"/>
                        </a:solidFill>
                        <a:effectLst/>
                        <a:latin typeface="Calibri" pitchFamily="34" charset="0"/>
                        <a:ea typeface="Calibri" pitchFamily="34" charset="0"/>
                        <a:cs typeface="Times New Roman" pitchFamily="18" charset="0"/>
                      </a:endParaRPr>
                    </a:p>
                  </a:txBody>
                  <a:tcPr marL="48499" marR="4849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4956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a:ln>
                            <a:noFill/>
                          </a:ln>
                          <a:solidFill>
                            <a:srgbClr val="FF0000"/>
                          </a:solidFill>
                          <a:effectLst/>
                          <a:latin typeface="Times New Roman" pitchFamily="18" charset="0"/>
                          <a:cs typeface="Arial" charset="0"/>
                        </a:rPr>
                        <a:t>The muscula-ris externa</a:t>
                      </a:r>
                      <a:endParaRPr kumimoji="0" lang="en-US" sz="1600" b="1" i="0" u="none" strike="noStrike" cap="none" normalizeH="0" baseline="0">
                        <a:ln>
                          <a:noFill/>
                        </a:ln>
                        <a:solidFill>
                          <a:srgbClr val="FF0000"/>
                        </a:solidFill>
                        <a:effectLst/>
                        <a:latin typeface="Calibri" pitchFamily="34" charset="0"/>
                        <a:cs typeface="Arial" charset="0"/>
                      </a:endParaRPr>
                    </a:p>
                  </a:txBody>
                  <a:tcPr marL="48499" marR="4849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15000"/>
                        </a:lnSpc>
                        <a:spcBef>
                          <a:spcPct val="0"/>
                        </a:spcBef>
                        <a:spcAft>
                          <a:spcPct val="0"/>
                        </a:spcAft>
                        <a:buClrTx/>
                        <a:buSzTx/>
                        <a:buFont typeface="Symbol" pitchFamily="18" charset="2"/>
                        <a:buChar char=""/>
                        <a:tabLst/>
                      </a:pPr>
                      <a:r>
                        <a:rPr kumimoji="0" lang="en-US" sz="1600" b="1" i="0" u="none" strike="noStrike" cap="none" normalizeH="0" baseline="0">
                          <a:ln>
                            <a:noFill/>
                          </a:ln>
                          <a:solidFill>
                            <a:srgbClr val="FF0000"/>
                          </a:solidFill>
                          <a:effectLst/>
                          <a:latin typeface="Times New Roman" pitchFamily="18" charset="0"/>
                          <a:ea typeface="Calibri" pitchFamily="34" charset="0"/>
                          <a:cs typeface="Times New Roman" pitchFamily="18" charset="0"/>
                        </a:rPr>
                        <a:t>Consists mainly of smooth muscle cells arranged in two layers:</a:t>
                      </a:r>
                      <a:endParaRPr kumimoji="0" lang="en-US" sz="1600" b="1" i="0" u="none" strike="noStrike" cap="none" normalizeH="0" baseline="0">
                        <a:ln>
                          <a:noFill/>
                        </a:ln>
                        <a:solidFill>
                          <a:srgbClr val="FF0000"/>
                        </a:solidFill>
                        <a:effectLst/>
                        <a:latin typeface="Calibri" pitchFamily="34" charset="0"/>
                        <a:ea typeface="Calibri" pitchFamily="34" charset="0"/>
                        <a:cs typeface="Times New Roman" pitchFamily="18" charset="0"/>
                      </a:endParaRPr>
                    </a:p>
                    <a:p>
                      <a:pPr marL="342900" marR="0" lvl="0" indent="-342900" algn="l" defTabSz="914400" rtl="0" eaLnBrk="1" fontAlgn="base" latinLnBrk="0" hangingPunct="1">
                        <a:lnSpc>
                          <a:spcPct val="115000"/>
                        </a:lnSpc>
                        <a:spcBef>
                          <a:spcPct val="0"/>
                        </a:spcBef>
                        <a:spcAft>
                          <a:spcPct val="0"/>
                        </a:spcAft>
                        <a:buClrTx/>
                        <a:buSzTx/>
                        <a:buFont typeface="Calibri" pitchFamily="34" charset="0"/>
                        <a:buAutoNum type="arabicPeriod"/>
                        <a:tabLst/>
                      </a:pPr>
                      <a:r>
                        <a:rPr kumimoji="0" lang="en-US" sz="1600" b="1" i="0" u="none" strike="noStrike" cap="none" normalizeH="0" baseline="0">
                          <a:ln>
                            <a:noFill/>
                          </a:ln>
                          <a:solidFill>
                            <a:srgbClr val="FF0000"/>
                          </a:solidFill>
                          <a:effectLst/>
                          <a:latin typeface="Times New Roman" pitchFamily="18" charset="0"/>
                          <a:ea typeface="Calibri" pitchFamily="34" charset="0"/>
                          <a:cs typeface="Times New Roman" pitchFamily="18" charset="0"/>
                        </a:rPr>
                        <a:t>An internal layer (close to the lumen) of circular muscle.</a:t>
                      </a:r>
                      <a:endParaRPr kumimoji="0" lang="en-US" sz="1600" b="1" i="0" u="none" strike="noStrike" cap="none" normalizeH="0" baseline="0">
                        <a:ln>
                          <a:noFill/>
                        </a:ln>
                        <a:solidFill>
                          <a:srgbClr val="FF0000"/>
                        </a:solidFill>
                        <a:effectLst/>
                        <a:latin typeface="Calibri" pitchFamily="34" charset="0"/>
                        <a:ea typeface="Calibri" pitchFamily="34" charset="0"/>
                        <a:cs typeface="Times New Roman" pitchFamily="18" charset="0"/>
                      </a:endParaRPr>
                    </a:p>
                    <a:p>
                      <a:pPr marL="342900" marR="0" lvl="0" indent="-342900" algn="l" defTabSz="914400" rtl="0" eaLnBrk="1" fontAlgn="base" latinLnBrk="0" hangingPunct="1">
                        <a:lnSpc>
                          <a:spcPct val="115000"/>
                        </a:lnSpc>
                        <a:spcBef>
                          <a:spcPct val="0"/>
                        </a:spcBef>
                        <a:spcAft>
                          <a:spcPct val="0"/>
                        </a:spcAft>
                        <a:buClrTx/>
                        <a:buSzTx/>
                        <a:buFont typeface="Calibri" pitchFamily="34" charset="0"/>
                        <a:buAutoNum type="arabicPeriod"/>
                        <a:tabLst/>
                      </a:pPr>
                      <a:r>
                        <a:rPr kumimoji="0" lang="en-US" sz="1600" b="1" i="0" u="none" strike="noStrike" cap="none" normalizeH="0" baseline="0">
                          <a:ln>
                            <a:noFill/>
                          </a:ln>
                          <a:solidFill>
                            <a:srgbClr val="FF0000"/>
                          </a:solidFill>
                          <a:effectLst/>
                          <a:latin typeface="Times New Roman" pitchFamily="18" charset="0"/>
                          <a:ea typeface="Calibri" pitchFamily="34" charset="0"/>
                          <a:cs typeface="Times New Roman" pitchFamily="18" charset="0"/>
                        </a:rPr>
                        <a:t>An external layer mostly of longitudinal muscles.</a:t>
                      </a:r>
                      <a:endParaRPr kumimoji="0" lang="en-US" sz="1600" b="1" i="0" u="none" strike="noStrike" cap="none" normalizeH="0" baseline="0">
                        <a:ln>
                          <a:noFill/>
                        </a:ln>
                        <a:solidFill>
                          <a:srgbClr val="FF0000"/>
                        </a:solidFill>
                        <a:effectLst/>
                        <a:latin typeface="Calibri" pitchFamily="34" charset="0"/>
                        <a:ea typeface="Calibri" pitchFamily="34" charset="0"/>
                        <a:cs typeface="Times New Roman" pitchFamily="18" charset="0"/>
                      </a:endParaRPr>
                    </a:p>
                    <a:p>
                      <a:pPr marL="342900" marR="0" lvl="0" indent="-342900" algn="l"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a:ln>
                            <a:noFill/>
                          </a:ln>
                          <a:solidFill>
                            <a:srgbClr val="FF0000"/>
                          </a:solidFill>
                          <a:effectLst/>
                          <a:latin typeface="Times New Roman" pitchFamily="18" charset="0"/>
                          <a:ea typeface="Calibri" pitchFamily="34" charset="0"/>
                          <a:cs typeface="Times New Roman" pitchFamily="18" charset="0"/>
                        </a:rPr>
                        <a:t>In between the two layers is a layer of connective tissue supplied with a nerve plexus and blood and lymphatic vessels.</a:t>
                      </a:r>
                      <a:endParaRPr kumimoji="0" lang="en-US" sz="1600" b="1" i="0" u="none" strike="noStrike" cap="none" normalizeH="0" baseline="0">
                        <a:ln>
                          <a:noFill/>
                        </a:ln>
                        <a:solidFill>
                          <a:srgbClr val="FF0000"/>
                        </a:solidFill>
                        <a:effectLst/>
                        <a:latin typeface="Calibri" pitchFamily="34" charset="0"/>
                        <a:ea typeface="Calibri" pitchFamily="34" charset="0"/>
                        <a:cs typeface="Times New Roman" pitchFamily="18" charset="0"/>
                      </a:endParaRPr>
                    </a:p>
                  </a:txBody>
                  <a:tcPr marL="48499" marR="4849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4" name="مستطيل 3"/>
          <p:cNvSpPr>
            <a:spLocks noChangeArrowheads="1"/>
          </p:cNvSpPr>
          <p:nvPr/>
        </p:nvSpPr>
        <p:spPr bwMode="auto">
          <a:xfrm>
            <a:off x="34925" y="765175"/>
            <a:ext cx="4572000" cy="5354638"/>
          </a:xfrm>
          <a:prstGeom prst="rect">
            <a:avLst/>
          </a:prstGeom>
          <a:noFill/>
          <a:ln w="9525">
            <a:noFill/>
            <a:miter lim="800000"/>
            <a:headEnd/>
            <a:tailEnd/>
          </a:ln>
        </p:spPr>
        <p:txBody>
          <a:bodyPr>
            <a:spAutoFit/>
          </a:bodyPr>
          <a:lstStyle/>
          <a:p>
            <a:pPr marL="342900" indent="-342900" algn="l" rtl="0">
              <a:lnSpc>
                <a:spcPct val="115000"/>
              </a:lnSpc>
              <a:buFont typeface="Symbol" pitchFamily="18" charset="2"/>
              <a:buChar char=""/>
            </a:pPr>
            <a:r>
              <a:rPr lang="en-US" sz="2000" b="1">
                <a:solidFill>
                  <a:srgbClr val="FF0000"/>
                </a:solidFill>
                <a:latin typeface="Times New Roman" pitchFamily="18" charset="0"/>
                <a:ea typeface="Calibri" pitchFamily="34" charset="0"/>
                <a:cs typeface="Times New Roman" pitchFamily="18" charset="0"/>
              </a:rPr>
              <a:t>In the proximal end of the esophagus (near the pharynx) the muscularis layer consists of only striated (skeletal) muscle cells.</a:t>
            </a:r>
            <a:endParaRPr lang="en-US" sz="2000" b="1">
              <a:solidFill>
                <a:srgbClr val="FF0000"/>
              </a:solidFill>
              <a:latin typeface="Calibri" pitchFamily="34" charset="0"/>
              <a:ea typeface="Calibri" pitchFamily="34" charset="0"/>
              <a:cs typeface="Times New Roman" pitchFamily="18" charset="0"/>
            </a:endParaRPr>
          </a:p>
          <a:p>
            <a:pPr marL="342900" indent="-342900" algn="l" rtl="0">
              <a:lnSpc>
                <a:spcPct val="115000"/>
              </a:lnSpc>
              <a:buFont typeface="Symbol" pitchFamily="18" charset="2"/>
              <a:buChar char=""/>
            </a:pPr>
            <a:r>
              <a:rPr lang="en-US" sz="2000" b="1">
                <a:solidFill>
                  <a:srgbClr val="FF0000"/>
                </a:solidFill>
                <a:latin typeface="Times New Roman" pitchFamily="18" charset="0"/>
                <a:ea typeface="Calibri" pitchFamily="34" charset="0"/>
                <a:cs typeface="Times New Roman" pitchFamily="18" charset="0"/>
              </a:rPr>
              <a:t>At the distal end (near the stomach), this layer consists only smooth muscle cells.</a:t>
            </a:r>
            <a:endParaRPr lang="en-US" sz="2000" b="1">
              <a:solidFill>
                <a:srgbClr val="FF0000"/>
              </a:solidFill>
              <a:latin typeface="Calibri" pitchFamily="34" charset="0"/>
              <a:ea typeface="Calibri" pitchFamily="34" charset="0"/>
              <a:cs typeface="Times New Roman" pitchFamily="18" charset="0"/>
            </a:endParaRPr>
          </a:p>
          <a:p>
            <a:pPr marL="342900" indent="-342900" algn="l" rtl="0">
              <a:lnSpc>
                <a:spcPct val="115000"/>
              </a:lnSpc>
              <a:buFont typeface="Symbol" pitchFamily="18" charset="2"/>
              <a:buChar char=""/>
            </a:pPr>
            <a:r>
              <a:rPr lang="en-US" sz="2000" b="1">
                <a:solidFill>
                  <a:srgbClr val="FF0000"/>
                </a:solidFill>
                <a:latin typeface="Times New Roman" pitchFamily="18" charset="0"/>
                <a:ea typeface="Calibri" pitchFamily="34" charset="0"/>
                <a:cs typeface="Times New Roman" pitchFamily="18" charset="0"/>
              </a:rPr>
              <a:t>A mixture of striated (skeletal) and smooth muscle cells are present in the mid portion of the esophagus.</a:t>
            </a:r>
            <a:endParaRPr lang="en-US" sz="2000" b="1">
              <a:solidFill>
                <a:srgbClr val="FF0000"/>
              </a:solidFill>
              <a:latin typeface="Calibri" pitchFamily="34" charset="0"/>
              <a:ea typeface="Calibri" pitchFamily="34" charset="0"/>
              <a:cs typeface="Times New Roman" pitchFamily="18" charset="0"/>
            </a:endParaRPr>
          </a:p>
          <a:p>
            <a:pPr marL="342900" indent="-342900" algn="l" rtl="0">
              <a:lnSpc>
                <a:spcPct val="115000"/>
              </a:lnSpc>
              <a:buFont typeface="Symbol" pitchFamily="18" charset="2"/>
              <a:buChar char=""/>
            </a:pPr>
            <a:r>
              <a:rPr lang="en-US" sz="2000" b="1">
                <a:solidFill>
                  <a:srgbClr val="FF0000"/>
                </a:solidFill>
                <a:latin typeface="Times New Roman" pitchFamily="18" charset="0"/>
                <a:ea typeface="Calibri" pitchFamily="34" charset="0"/>
                <a:cs typeface="Times New Roman" pitchFamily="18" charset="0"/>
              </a:rPr>
              <a:t>The muscularis consists of 3 layers, an inner and an outer longitudinal muscle layers and a middle circular muscle layer.</a:t>
            </a:r>
            <a:endParaRPr lang="en-US" sz="2000" b="1">
              <a:solidFill>
                <a:srgbClr val="FF0000"/>
              </a:solidFill>
              <a:latin typeface="Calibri" pitchFamily="34" charset="0"/>
              <a:ea typeface="Calibri" pitchFamily="34" charset="0"/>
              <a:cs typeface="Times New Roman" pitchFamily="18" charset="0"/>
            </a:endParaRPr>
          </a:p>
          <a:p>
            <a:pPr marL="342900" indent="-342900" algn="l" rtl="0">
              <a:lnSpc>
                <a:spcPct val="115000"/>
              </a:lnSpc>
              <a:buFont typeface="Symbol" pitchFamily="18" charset="2"/>
              <a:buChar char=""/>
            </a:pPr>
            <a:r>
              <a:rPr lang="en-US" sz="2000" b="1">
                <a:solidFill>
                  <a:srgbClr val="FF0000"/>
                </a:solidFill>
                <a:latin typeface="Times New Roman" pitchFamily="18" charset="0"/>
                <a:ea typeface="Calibri" pitchFamily="34" charset="0"/>
                <a:cs typeface="Times New Roman" pitchFamily="18" charset="0"/>
              </a:rPr>
              <a:t>The thickest layer.</a:t>
            </a:r>
            <a:endParaRPr lang="en-US" sz="2000" b="1">
              <a:solidFill>
                <a:srgbClr val="FF0000"/>
              </a:solidFill>
              <a:latin typeface="Calibri" pitchFamily="34" charset="0"/>
              <a:ea typeface="Calibri" pitchFamily="34" charset="0"/>
              <a:cs typeface="Times New Roman" pitchFamily="18" charset="0"/>
            </a:endParaRPr>
          </a:p>
        </p:txBody>
      </p:sp>
      <p:sp>
        <p:nvSpPr>
          <p:cNvPr id="5" name="شكل بيضاوي 4"/>
          <p:cNvSpPr/>
          <p:nvPr/>
        </p:nvSpPr>
        <p:spPr>
          <a:xfrm>
            <a:off x="7956550" y="5876925"/>
            <a:ext cx="1116013" cy="720725"/>
          </a:xfrm>
          <a:prstGeom prst="ellipse">
            <a:avLst/>
          </a:prstGeom>
          <a:solidFill>
            <a:srgbClr val="FFFF00">
              <a:alpha val="18000"/>
            </a:srgb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
        <p:nvSpPr>
          <p:cNvPr id="6" name="شكل بيضاوي 5"/>
          <p:cNvSpPr/>
          <p:nvPr/>
        </p:nvSpPr>
        <p:spPr>
          <a:xfrm>
            <a:off x="7956550" y="4149725"/>
            <a:ext cx="1116013" cy="719138"/>
          </a:xfrm>
          <a:prstGeom prst="ellipse">
            <a:avLst/>
          </a:prstGeom>
          <a:solidFill>
            <a:srgbClr val="FFFF00">
              <a:alpha val="18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
        <p:nvSpPr>
          <p:cNvPr id="7" name="شكل بيضاوي 6"/>
          <p:cNvSpPr/>
          <p:nvPr/>
        </p:nvSpPr>
        <p:spPr>
          <a:xfrm>
            <a:off x="4679950" y="5300663"/>
            <a:ext cx="1116013" cy="936625"/>
          </a:xfrm>
          <a:prstGeom prst="ellipse">
            <a:avLst/>
          </a:prstGeom>
          <a:solidFill>
            <a:srgbClr val="FFFF00">
              <a:alpha val="18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
        <p:nvSpPr>
          <p:cNvPr id="8" name="شكل بيضاوي 7"/>
          <p:cNvSpPr/>
          <p:nvPr/>
        </p:nvSpPr>
        <p:spPr>
          <a:xfrm>
            <a:off x="4643438" y="4076700"/>
            <a:ext cx="1116012" cy="936625"/>
          </a:xfrm>
          <a:prstGeom prst="ellipse">
            <a:avLst/>
          </a:prstGeom>
          <a:solidFill>
            <a:srgbClr val="FFFF00">
              <a:alpha val="18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
        <p:nvSpPr>
          <p:cNvPr id="9" name="شكل بيضاوي 8"/>
          <p:cNvSpPr/>
          <p:nvPr/>
        </p:nvSpPr>
        <p:spPr>
          <a:xfrm>
            <a:off x="4572000" y="2924175"/>
            <a:ext cx="1116013" cy="936625"/>
          </a:xfrm>
          <a:prstGeom prst="ellipse">
            <a:avLst/>
          </a:prstGeom>
          <a:solidFill>
            <a:srgbClr val="FFFF00">
              <a:alpha val="18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7192"/>
                                        </p:tgtEl>
                                      </p:cBhvr>
                                    </p:animEffect>
                                    <p:set>
                                      <p:cBhvr>
                                        <p:cTn id="23" dur="1" fill="hold">
                                          <p:stCondLst>
                                            <p:cond delay="499"/>
                                          </p:stCondLst>
                                        </p:cTn>
                                        <p:tgtEl>
                                          <p:spTgt spid="7192"/>
                                        </p:tgtEl>
                                        <p:attrNameLst>
                                          <p:attrName>style.visibility</p:attrName>
                                        </p:attrNameLst>
                                      </p:cBhvr>
                                      <p:to>
                                        <p:strVal val="hidden"/>
                                      </p:to>
                                    </p:set>
                                  </p:child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0" y="-26988"/>
          <a:ext cx="4499992" cy="7010400"/>
        </p:xfrm>
        <a:graphic>
          <a:graphicData uri="http://schemas.openxmlformats.org/drawingml/2006/table">
            <a:tbl>
              <a:tblPr/>
              <a:tblGrid>
                <a:gridCol w="1115616">
                  <a:extLst>
                    <a:ext uri="{9D8B030D-6E8A-4147-A177-3AD203B41FA5}">
                      <a16:colId xmlns:a16="http://schemas.microsoft.com/office/drawing/2014/main" val="20000"/>
                    </a:ext>
                  </a:extLst>
                </a:gridCol>
                <a:gridCol w="3384376">
                  <a:extLst>
                    <a:ext uri="{9D8B030D-6E8A-4147-A177-3AD203B41FA5}">
                      <a16:colId xmlns:a16="http://schemas.microsoft.com/office/drawing/2014/main" val="20001"/>
                    </a:ext>
                  </a:extLst>
                </a:gridCol>
              </a:tblGrid>
              <a:tr h="297458">
                <a:tc>
                  <a:txBody>
                    <a:bodyPr/>
                    <a:lstStyle/>
                    <a:p>
                      <a:pPr algn="ctr" rtl="0">
                        <a:lnSpc>
                          <a:spcPct val="115000"/>
                        </a:lnSpc>
                        <a:spcAft>
                          <a:spcPts val="0"/>
                        </a:spcAft>
                      </a:pPr>
                      <a:r>
                        <a:rPr lang="en-US" sz="1600" b="1" dirty="0">
                          <a:solidFill>
                            <a:schemeClr val="accent6">
                              <a:lumMod val="75000"/>
                            </a:schemeClr>
                          </a:solidFill>
                          <a:latin typeface="Times New Roman"/>
                          <a:ea typeface="Calibri"/>
                          <a:cs typeface="Arial"/>
                        </a:rPr>
                        <a:t>The </a:t>
                      </a:r>
                      <a:r>
                        <a:rPr lang="en-US" sz="1600" b="1" dirty="0" err="1">
                          <a:solidFill>
                            <a:schemeClr val="accent6">
                              <a:lumMod val="75000"/>
                            </a:schemeClr>
                          </a:solidFill>
                          <a:latin typeface="Times New Roman"/>
                          <a:ea typeface="Calibri"/>
                          <a:cs typeface="Arial"/>
                        </a:rPr>
                        <a:t>submucosa</a:t>
                      </a:r>
                      <a:endParaRPr lang="en-US" sz="1600" b="1" dirty="0">
                        <a:solidFill>
                          <a:schemeClr val="accent6">
                            <a:lumMod val="75000"/>
                          </a:schemeClr>
                        </a:solidFill>
                        <a:latin typeface="Calibri"/>
                        <a:ea typeface="Calibri"/>
                        <a:cs typeface="Arial"/>
                      </a:endParaRP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rtl="0">
                        <a:lnSpc>
                          <a:spcPct val="115000"/>
                        </a:lnSpc>
                        <a:spcAft>
                          <a:spcPts val="0"/>
                        </a:spcAft>
                        <a:buFont typeface="Symbol"/>
                        <a:buChar char=""/>
                      </a:pPr>
                      <a:r>
                        <a:rPr lang="en-US" sz="1600" b="1" dirty="0">
                          <a:solidFill>
                            <a:schemeClr val="accent6">
                              <a:lumMod val="75000"/>
                            </a:schemeClr>
                          </a:solidFill>
                          <a:latin typeface="Times New Roman"/>
                          <a:ea typeface="Calibri"/>
                          <a:cs typeface="Times New Roman"/>
                        </a:rPr>
                        <a:t>composed of loose connective tissue supplied with many blood and lymph vessels and a </a:t>
                      </a:r>
                      <a:r>
                        <a:rPr lang="en-US" sz="1600" b="1" dirty="0" err="1">
                          <a:solidFill>
                            <a:schemeClr val="accent6">
                              <a:lumMod val="75000"/>
                            </a:schemeClr>
                          </a:solidFill>
                          <a:latin typeface="Times New Roman"/>
                          <a:ea typeface="Calibri"/>
                          <a:cs typeface="Times New Roman"/>
                        </a:rPr>
                        <a:t>submucosal</a:t>
                      </a:r>
                      <a:r>
                        <a:rPr lang="en-US" sz="1600" b="1" dirty="0">
                          <a:solidFill>
                            <a:schemeClr val="accent6">
                              <a:lumMod val="75000"/>
                            </a:schemeClr>
                          </a:solidFill>
                          <a:latin typeface="Times New Roman"/>
                          <a:ea typeface="Calibri"/>
                          <a:cs typeface="Times New Roman"/>
                        </a:rPr>
                        <a:t> nerve plexus. It may also contain glands and lymphoid tissue in some specialized parts of the digestive tract.</a:t>
                      </a:r>
                      <a:endParaRPr lang="en-US" sz="1600" b="1" dirty="0">
                        <a:solidFill>
                          <a:schemeClr val="accent6">
                            <a:lumMod val="75000"/>
                          </a:schemeClr>
                        </a:solidFill>
                        <a:latin typeface="Calibri"/>
                        <a:ea typeface="Calibri"/>
                        <a:cs typeface="Times New Roman"/>
                      </a:endParaRP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41102">
                <a:tc>
                  <a:txBody>
                    <a:bodyPr/>
                    <a:lstStyle/>
                    <a:p>
                      <a:pPr algn="ctr" rtl="0">
                        <a:lnSpc>
                          <a:spcPct val="115000"/>
                        </a:lnSpc>
                        <a:spcAft>
                          <a:spcPts val="0"/>
                        </a:spcAft>
                      </a:pPr>
                      <a:r>
                        <a:rPr lang="en-US" sz="1600" b="1" dirty="0">
                          <a:solidFill>
                            <a:schemeClr val="tx2"/>
                          </a:solidFill>
                          <a:latin typeface="Times New Roman"/>
                          <a:ea typeface="Calibri"/>
                          <a:cs typeface="Arial"/>
                        </a:rPr>
                        <a:t>The mucosa</a:t>
                      </a:r>
                      <a:endParaRPr lang="en-US" sz="1600" b="1" dirty="0">
                        <a:solidFill>
                          <a:schemeClr val="tx2"/>
                        </a:solidFill>
                        <a:latin typeface="Calibri"/>
                        <a:ea typeface="Calibri"/>
                        <a:cs typeface="Arial"/>
                      </a:endParaRP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rtl="0">
                        <a:lnSpc>
                          <a:spcPct val="115000"/>
                        </a:lnSpc>
                        <a:spcAft>
                          <a:spcPts val="0"/>
                        </a:spcAft>
                        <a:buFont typeface="Symbol"/>
                        <a:buChar char=""/>
                      </a:pPr>
                      <a:r>
                        <a:rPr lang="en-US" sz="1600" b="1" dirty="0">
                          <a:solidFill>
                            <a:schemeClr val="tx2"/>
                          </a:solidFill>
                          <a:latin typeface="Times New Roman"/>
                          <a:ea typeface="Calibri"/>
                          <a:cs typeface="Times New Roman"/>
                        </a:rPr>
                        <a:t>The innermost layer, is composed of:</a:t>
                      </a:r>
                      <a:endParaRPr lang="en-US" sz="1600" b="1" dirty="0">
                        <a:solidFill>
                          <a:schemeClr val="tx2"/>
                        </a:solidFill>
                        <a:latin typeface="Calibri"/>
                        <a:ea typeface="Calibri"/>
                        <a:cs typeface="Times New Roman"/>
                      </a:endParaRPr>
                    </a:p>
                    <a:p>
                      <a:pPr marL="342900" lvl="0" indent="-342900" algn="l" rtl="0">
                        <a:lnSpc>
                          <a:spcPct val="115000"/>
                        </a:lnSpc>
                        <a:spcAft>
                          <a:spcPts val="0"/>
                        </a:spcAft>
                        <a:buFont typeface="+mj-lt"/>
                        <a:buAutoNum type="arabicPeriod"/>
                      </a:pPr>
                      <a:r>
                        <a:rPr lang="en-US" sz="1600" b="1" dirty="0">
                          <a:solidFill>
                            <a:schemeClr val="tx2"/>
                          </a:solidFill>
                          <a:latin typeface="Times New Roman"/>
                          <a:ea typeface="Calibri"/>
                          <a:cs typeface="Arial"/>
                        </a:rPr>
                        <a:t>An epithelial lining.</a:t>
                      </a:r>
                      <a:endParaRPr lang="en-US" sz="1600" b="1" dirty="0">
                        <a:solidFill>
                          <a:schemeClr val="tx2"/>
                        </a:solidFill>
                        <a:latin typeface="Calibri"/>
                        <a:ea typeface="Calibri"/>
                        <a:cs typeface="Arial"/>
                      </a:endParaRPr>
                    </a:p>
                    <a:p>
                      <a:pPr marL="342900" lvl="0" indent="-342900" algn="l" rtl="0">
                        <a:lnSpc>
                          <a:spcPct val="115000"/>
                        </a:lnSpc>
                        <a:spcAft>
                          <a:spcPts val="0"/>
                        </a:spcAft>
                        <a:buFont typeface="+mj-lt"/>
                        <a:buAutoNum type="arabicPeriod"/>
                      </a:pPr>
                      <a:r>
                        <a:rPr lang="en-US" sz="1600" b="1" dirty="0">
                          <a:solidFill>
                            <a:schemeClr val="tx2"/>
                          </a:solidFill>
                          <a:latin typeface="Times New Roman"/>
                          <a:ea typeface="Calibri"/>
                          <a:cs typeface="Arial"/>
                        </a:rPr>
                        <a:t>A lamina </a:t>
                      </a:r>
                      <a:r>
                        <a:rPr lang="en-US" sz="1600" b="1" dirty="0" err="1">
                          <a:solidFill>
                            <a:schemeClr val="tx2"/>
                          </a:solidFill>
                          <a:latin typeface="Times New Roman"/>
                          <a:ea typeface="Calibri"/>
                          <a:cs typeface="Arial"/>
                        </a:rPr>
                        <a:t>propria</a:t>
                      </a:r>
                      <a:r>
                        <a:rPr lang="en-US" sz="1600" b="1" dirty="0">
                          <a:solidFill>
                            <a:schemeClr val="tx2"/>
                          </a:solidFill>
                          <a:latin typeface="Times New Roman"/>
                          <a:ea typeface="Calibri"/>
                          <a:cs typeface="Arial"/>
                        </a:rPr>
                        <a:t> of loose connective tissue rich in blood and lymph vessels and smooth muscle cells, sometimes also containing glands and lymphoid tissues.</a:t>
                      </a:r>
                      <a:endParaRPr lang="en-US" sz="1600" b="1" dirty="0">
                        <a:solidFill>
                          <a:schemeClr val="tx2"/>
                        </a:solidFill>
                        <a:latin typeface="Calibri"/>
                        <a:ea typeface="Calibri"/>
                        <a:cs typeface="Arial"/>
                      </a:endParaRPr>
                    </a:p>
                    <a:p>
                      <a:pPr marL="342900" lvl="0" indent="-342900" algn="l" rtl="0">
                        <a:lnSpc>
                          <a:spcPct val="115000"/>
                        </a:lnSpc>
                        <a:spcAft>
                          <a:spcPts val="0"/>
                        </a:spcAft>
                        <a:buFont typeface="+mj-lt"/>
                        <a:buAutoNum type="arabicPeriod"/>
                      </a:pPr>
                      <a:r>
                        <a:rPr lang="en-US" sz="1600" b="1" dirty="0">
                          <a:solidFill>
                            <a:schemeClr val="tx2"/>
                          </a:solidFill>
                          <a:latin typeface="Times New Roman"/>
                          <a:ea typeface="Calibri"/>
                          <a:cs typeface="Arial"/>
                        </a:rPr>
                        <a:t>A layer of </a:t>
                      </a:r>
                      <a:r>
                        <a:rPr lang="en-US" sz="1600" b="1" dirty="0" err="1">
                          <a:solidFill>
                            <a:schemeClr val="tx2"/>
                          </a:solidFill>
                          <a:latin typeface="Times New Roman"/>
                          <a:ea typeface="Calibri"/>
                          <a:cs typeface="Arial"/>
                        </a:rPr>
                        <a:t>muscularis</a:t>
                      </a:r>
                      <a:r>
                        <a:rPr lang="en-US" sz="1600" b="1" dirty="0">
                          <a:solidFill>
                            <a:schemeClr val="tx2"/>
                          </a:solidFill>
                          <a:latin typeface="Times New Roman"/>
                          <a:ea typeface="Calibri"/>
                          <a:cs typeface="Arial"/>
                        </a:rPr>
                        <a:t> </a:t>
                      </a:r>
                      <a:r>
                        <a:rPr lang="en-US" sz="1600" b="1" dirty="0" err="1">
                          <a:solidFill>
                            <a:schemeClr val="tx2"/>
                          </a:solidFill>
                          <a:latin typeface="Times New Roman"/>
                          <a:ea typeface="Calibri"/>
                          <a:cs typeface="Arial"/>
                        </a:rPr>
                        <a:t>mucosae</a:t>
                      </a:r>
                      <a:r>
                        <a:rPr lang="en-US" sz="1600" b="1" dirty="0">
                          <a:solidFill>
                            <a:schemeClr val="tx2"/>
                          </a:solidFill>
                          <a:latin typeface="Times New Roman"/>
                          <a:ea typeface="Calibri"/>
                          <a:cs typeface="Arial"/>
                        </a:rPr>
                        <a:t>, usually consisting of an inner circular and an outer longitudinal layer of smooth muscle cells separating the mucosa from the </a:t>
                      </a:r>
                      <a:r>
                        <a:rPr lang="en-US" sz="1600" b="1" dirty="0" err="1">
                          <a:solidFill>
                            <a:schemeClr val="tx2"/>
                          </a:solidFill>
                          <a:latin typeface="Times New Roman"/>
                          <a:ea typeface="Calibri"/>
                          <a:cs typeface="Arial"/>
                        </a:rPr>
                        <a:t>submucosa</a:t>
                      </a:r>
                      <a:r>
                        <a:rPr lang="en-US" sz="1600" b="1" dirty="0">
                          <a:solidFill>
                            <a:schemeClr val="tx2"/>
                          </a:solidFill>
                          <a:latin typeface="Times New Roman"/>
                          <a:ea typeface="Calibri"/>
                          <a:cs typeface="Arial"/>
                        </a:rPr>
                        <a:t>.</a:t>
                      </a:r>
                      <a:endParaRPr lang="en-US" sz="1600" b="1" dirty="0">
                        <a:solidFill>
                          <a:schemeClr val="tx2"/>
                        </a:solidFill>
                        <a:latin typeface="Calibri"/>
                        <a:ea typeface="Calibri"/>
                        <a:cs typeface="Arial"/>
                      </a:endParaRPr>
                    </a:p>
                    <a:p>
                      <a:pPr marL="342900" lvl="0" indent="-342900" algn="l" rtl="0">
                        <a:lnSpc>
                          <a:spcPct val="115000"/>
                        </a:lnSpc>
                        <a:spcAft>
                          <a:spcPts val="0"/>
                        </a:spcAft>
                        <a:buFont typeface="Symbol"/>
                        <a:buChar char=""/>
                      </a:pPr>
                      <a:r>
                        <a:rPr lang="en-US" sz="1600" b="1" dirty="0">
                          <a:solidFill>
                            <a:schemeClr val="tx2"/>
                          </a:solidFill>
                          <a:latin typeface="Times New Roman"/>
                          <a:ea typeface="Calibri"/>
                          <a:cs typeface="Times New Roman"/>
                        </a:rPr>
                        <a:t>The mucosa is formed of a non-keratinized, stratified </a:t>
                      </a:r>
                      <a:r>
                        <a:rPr lang="en-US" sz="1600" b="1" dirty="0" err="1">
                          <a:solidFill>
                            <a:schemeClr val="tx2"/>
                          </a:solidFill>
                          <a:latin typeface="Times New Roman"/>
                          <a:ea typeface="Calibri"/>
                          <a:cs typeface="Times New Roman"/>
                        </a:rPr>
                        <a:t>squamous</a:t>
                      </a:r>
                      <a:r>
                        <a:rPr lang="en-US" sz="1600" b="1" dirty="0">
                          <a:solidFill>
                            <a:schemeClr val="tx2"/>
                          </a:solidFill>
                          <a:latin typeface="Times New Roman"/>
                          <a:ea typeface="Calibri"/>
                          <a:cs typeface="Times New Roman"/>
                        </a:rPr>
                        <a:t> epithelium.</a:t>
                      </a:r>
                      <a:endParaRPr lang="en-US" sz="1600" b="1" dirty="0">
                        <a:solidFill>
                          <a:schemeClr val="tx2"/>
                        </a:solidFill>
                        <a:latin typeface="Calibri"/>
                        <a:ea typeface="Calibri"/>
                        <a:cs typeface="Times New Roman"/>
                      </a:endParaRP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8205" name="Picture 13" descr="المرىء"/>
          <p:cNvPicPr>
            <a:picLocks noChangeAspect="1" noChangeArrowheads="1"/>
          </p:cNvPicPr>
          <p:nvPr/>
        </p:nvPicPr>
        <p:blipFill>
          <a:blip r:embed="rId3" cstate="print">
            <a:lum contrast="24000"/>
          </a:blip>
          <a:srcRect/>
          <a:stretch>
            <a:fillRect/>
          </a:stretch>
        </p:blipFill>
        <p:spPr bwMode="auto">
          <a:xfrm>
            <a:off x="4500563" y="0"/>
            <a:ext cx="4643437" cy="6858000"/>
          </a:xfrm>
          <a:prstGeom prst="rect">
            <a:avLst/>
          </a:prstGeom>
          <a:noFill/>
          <a:ln w="3175">
            <a:solidFill>
              <a:schemeClr val="tx1"/>
            </a:solidFill>
            <a:miter lim="800000"/>
            <a:headEnd/>
            <a:tailEnd/>
          </a:ln>
        </p:spPr>
      </p:pic>
      <p:sp>
        <p:nvSpPr>
          <p:cNvPr id="4" name="شكل بيضاوي 3"/>
          <p:cNvSpPr/>
          <p:nvPr/>
        </p:nvSpPr>
        <p:spPr>
          <a:xfrm>
            <a:off x="8027988" y="2205038"/>
            <a:ext cx="1116012" cy="719137"/>
          </a:xfrm>
          <a:prstGeom prst="ellipse">
            <a:avLst/>
          </a:prstGeom>
          <a:solidFill>
            <a:srgbClr val="FFFF00">
              <a:alpha val="18000"/>
            </a:srgb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
        <p:nvSpPr>
          <p:cNvPr id="5" name="شكل بيضاوي 4"/>
          <p:cNvSpPr/>
          <p:nvPr/>
        </p:nvSpPr>
        <p:spPr>
          <a:xfrm>
            <a:off x="8027988" y="1196975"/>
            <a:ext cx="1116012" cy="719138"/>
          </a:xfrm>
          <a:prstGeom prst="ellipse">
            <a:avLst/>
          </a:prstGeom>
          <a:solidFill>
            <a:srgbClr val="FFFF00">
              <a:alpha val="18000"/>
            </a:srgb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
        <p:nvSpPr>
          <p:cNvPr id="6" name="شكل بيضاوي 5"/>
          <p:cNvSpPr/>
          <p:nvPr/>
        </p:nvSpPr>
        <p:spPr>
          <a:xfrm>
            <a:off x="4500563" y="1773238"/>
            <a:ext cx="1150937" cy="1150937"/>
          </a:xfrm>
          <a:prstGeom prst="ellipse">
            <a:avLst/>
          </a:prstGeom>
          <a:solidFill>
            <a:srgbClr val="FFFF00">
              <a:alpha val="18000"/>
            </a:srgb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
        <p:nvSpPr>
          <p:cNvPr id="7" name="شكل بيضاوي 6"/>
          <p:cNvSpPr/>
          <p:nvPr/>
        </p:nvSpPr>
        <p:spPr>
          <a:xfrm>
            <a:off x="4427538" y="-26988"/>
            <a:ext cx="1512887" cy="935038"/>
          </a:xfrm>
          <a:prstGeom prst="ellipse">
            <a:avLst/>
          </a:prstGeom>
          <a:solidFill>
            <a:srgbClr val="FFFF00">
              <a:alpha val="18000"/>
            </a:srgb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
        <p:nvSpPr>
          <p:cNvPr id="8" name="شكل بيضاوي 7"/>
          <p:cNvSpPr/>
          <p:nvPr/>
        </p:nvSpPr>
        <p:spPr>
          <a:xfrm>
            <a:off x="7956550" y="5876925"/>
            <a:ext cx="1116013" cy="720725"/>
          </a:xfrm>
          <a:prstGeom prst="ellipse">
            <a:avLst/>
          </a:prstGeom>
          <a:solidFill>
            <a:srgbClr val="FFFF00">
              <a:alpha val="18000"/>
            </a:srgb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
        <p:nvSpPr>
          <p:cNvPr id="9" name="شكل بيضاوي 8"/>
          <p:cNvSpPr/>
          <p:nvPr/>
        </p:nvSpPr>
        <p:spPr>
          <a:xfrm>
            <a:off x="7956550" y="4149725"/>
            <a:ext cx="1116013" cy="719138"/>
          </a:xfrm>
          <a:prstGeom prst="ellipse">
            <a:avLst/>
          </a:prstGeom>
          <a:solidFill>
            <a:srgbClr val="FFFF00">
              <a:alpha val="18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
        <p:nvSpPr>
          <p:cNvPr id="10" name="شكل بيضاوي 9"/>
          <p:cNvSpPr/>
          <p:nvPr/>
        </p:nvSpPr>
        <p:spPr>
          <a:xfrm>
            <a:off x="4679950" y="5300663"/>
            <a:ext cx="1116013" cy="936625"/>
          </a:xfrm>
          <a:prstGeom prst="ellipse">
            <a:avLst/>
          </a:prstGeom>
          <a:solidFill>
            <a:srgbClr val="FFFF00">
              <a:alpha val="18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
        <p:nvSpPr>
          <p:cNvPr id="11" name="شكل بيضاوي 10"/>
          <p:cNvSpPr/>
          <p:nvPr/>
        </p:nvSpPr>
        <p:spPr>
          <a:xfrm>
            <a:off x="4643438" y="4076700"/>
            <a:ext cx="1116012" cy="936625"/>
          </a:xfrm>
          <a:prstGeom prst="ellipse">
            <a:avLst/>
          </a:prstGeom>
          <a:solidFill>
            <a:srgbClr val="FFFF00">
              <a:alpha val="18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
        <p:nvSpPr>
          <p:cNvPr id="12" name="شكل بيضاوي 11"/>
          <p:cNvSpPr/>
          <p:nvPr/>
        </p:nvSpPr>
        <p:spPr>
          <a:xfrm>
            <a:off x="4572000" y="2924175"/>
            <a:ext cx="1116013" cy="936625"/>
          </a:xfrm>
          <a:prstGeom prst="ellipse">
            <a:avLst/>
          </a:prstGeom>
          <a:solidFill>
            <a:srgbClr val="FFFF00">
              <a:alpha val="18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p:cNvPicPr>
            <a:picLocks noChangeAspect="1" noChangeArrowheads="1"/>
          </p:cNvPicPr>
          <p:nvPr/>
        </p:nvPicPr>
        <p:blipFill>
          <a:blip r:embed="rId3" cstate="print"/>
          <a:srcRect l="2400" b="2348"/>
          <a:stretch>
            <a:fillRect/>
          </a:stretch>
        </p:blipFill>
        <p:spPr bwMode="auto">
          <a:xfrm>
            <a:off x="-36513" y="-26988"/>
            <a:ext cx="9180513" cy="6921501"/>
          </a:xfrm>
          <a:prstGeom prst="rect">
            <a:avLst/>
          </a:prstGeom>
          <a:noFill/>
          <a:ln w="9525">
            <a:noFill/>
            <a:miter lim="800000"/>
            <a:headEnd/>
            <a:tailEnd/>
          </a:ln>
        </p:spPr>
      </p:pic>
      <p:sp>
        <p:nvSpPr>
          <p:cNvPr id="3" name="مستطيل 2"/>
          <p:cNvSpPr/>
          <p:nvPr/>
        </p:nvSpPr>
        <p:spPr>
          <a:xfrm>
            <a:off x="2711568" y="25460"/>
            <a:ext cx="3783343" cy="646331"/>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342900" indent="-342900" algn="ctr" rtl="0" fontAlgn="auto">
              <a:spcBef>
                <a:spcPct val="50000"/>
              </a:spcBef>
              <a:spcAft>
                <a:spcPts val="0"/>
              </a:spcAft>
              <a:defRPr/>
            </a:pPr>
            <a:r>
              <a:rPr lang="en-US" sz="3600" b="1" spc="50" dirty="0">
                <a:ln w="11430"/>
                <a:solidFill>
                  <a:srgbClr val="FFFF00"/>
                </a:solidFill>
                <a:effectLst>
                  <a:outerShdw blurRad="50800" dist="50800" dir="5400000" algn="ctr" rotWithShape="0">
                    <a:schemeClr val="tx1"/>
                  </a:outerShdw>
                </a:effectLst>
                <a:latin typeface="+mn-lt"/>
                <a:cs typeface="+mn-cs"/>
              </a:rPr>
              <a:t>T.S of </a:t>
            </a:r>
            <a:r>
              <a:rPr lang="en-US" sz="3600" b="1" spc="50" dirty="0" err="1">
                <a:ln w="11430"/>
                <a:solidFill>
                  <a:srgbClr val="FFFF00"/>
                </a:solidFill>
                <a:effectLst>
                  <a:outerShdw blurRad="50800" dist="50800" dir="5400000" algn="ctr" rotWithShape="0">
                    <a:schemeClr val="tx1"/>
                  </a:outerShdw>
                </a:effectLst>
                <a:latin typeface="+mn-lt"/>
                <a:cs typeface="+mn-cs"/>
              </a:rPr>
              <a:t>Oesophagus</a:t>
            </a:r>
            <a:endParaRPr lang="en-US" sz="3600" b="1" dirty="0">
              <a:effectLst>
                <a:outerShdw blurRad="50800" dist="50800" dir="5400000" algn="ctr" rotWithShape="0">
                  <a:schemeClr val="tx1"/>
                </a:outerShdw>
              </a:effectLst>
              <a:latin typeface="+mn-lt"/>
              <a:cs typeface="+mn-cs"/>
            </a:endParaRPr>
          </a:p>
        </p:txBody>
      </p:sp>
      <p:sp>
        <p:nvSpPr>
          <p:cNvPr id="4" name="Text Box 8"/>
          <p:cNvSpPr txBox="1">
            <a:spLocks noChangeArrowheads="1"/>
          </p:cNvSpPr>
          <p:nvPr/>
        </p:nvSpPr>
        <p:spPr bwMode="auto">
          <a:xfrm>
            <a:off x="6732588" y="836613"/>
            <a:ext cx="287337" cy="584200"/>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3200" b="1" dirty="0">
                <a:solidFill>
                  <a:srgbClr val="FFFF00"/>
                </a:solidFill>
                <a:effectLst>
                  <a:outerShdw blurRad="50800" dist="50800" dir="5400000" algn="ctr" rotWithShape="0">
                    <a:schemeClr val="tx1"/>
                  </a:outerShdw>
                </a:effectLst>
                <a:latin typeface="+mn-lt"/>
                <a:cs typeface="+mn-cs"/>
              </a:rPr>
              <a:t>3</a:t>
            </a:r>
          </a:p>
        </p:txBody>
      </p:sp>
      <p:sp>
        <p:nvSpPr>
          <p:cNvPr id="5" name="Text Box 11"/>
          <p:cNvSpPr txBox="1">
            <a:spLocks noChangeArrowheads="1"/>
          </p:cNvSpPr>
          <p:nvPr/>
        </p:nvSpPr>
        <p:spPr bwMode="auto">
          <a:xfrm>
            <a:off x="8604250" y="1476375"/>
            <a:ext cx="215900" cy="584200"/>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3200" b="1" dirty="0">
                <a:solidFill>
                  <a:srgbClr val="FFFF00"/>
                </a:solidFill>
                <a:effectLst>
                  <a:outerShdw blurRad="50800" dist="50800" dir="5400000" algn="ctr" rotWithShape="0">
                    <a:schemeClr val="tx1"/>
                  </a:outerShdw>
                </a:effectLst>
                <a:latin typeface="+mn-lt"/>
                <a:cs typeface="+mn-cs"/>
              </a:rPr>
              <a:t>1</a:t>
            </a:r>
          </a:p>
        </p:txBody>
      </p:sp>
      <p:sp>
        <p:nvSpPr>
          <p:cNvPr id="6" name="Text Box 14"/>
          <p:cNvSpPr txBox="1">
            <a:spLocks noChangeArrowheads="1"/>
          </p:cNvSpPr>
          <p:nvPr/>
        </p:nvSpPr>
        <p:spPr bwMode="auto">
          <a:xfrm>
            <a:off x="8243888" y="1989138"/>
            <a:ext cx="287337" cy="584200"/>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3200" b="1" dirty="0">
                <a:solidFill>
                  <a:srgbClr val="FFFF00"/>
                </a:solidFill>
                <a:effectLst>
                  <a:outerShdw blurRad="50800" dist="50800" dir="5400000" algn="ctr" rotWithShape="0">
                    <a:schemeClr val="tx1"/>
                  </a:outerShdw>
                </a:effectLst>
                <a:latin typeface="+mn-lt"/>
                <a:cs typeface="+mn-cs"/>
              </a:rPr>
              <a:t>2</a:t>
            </a:r>
          </a:p>
        </p:txBody>
      </p:sp>
      <p:sp>
        <p:nvSpPr>
          <p:cNvPr id="7" name="Text Box 15"/>
          <p:cNvSpPr txBox="1">
            <a:spLocks noChangeArrowheads="1"/>
          </p:cNvSpPr>
          <p:nvPr/>
        </p:nvSpPr>
        <p:spPr bwMode="auto">
          <a:xfrm>
            <a:off x="6084888" y="1187450"/>
            <a:ext cx="287337" cy="585788"/>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3200" b="1" dirty="0">
                <a:solidFill>
                  <a:srgbClr val="FFFF00"/>
                </a:solidFill>
                <a:effectLst>
                  <a:outerShdw blurRad="50800" dist="50800" dir="5400000" algn="ctr" rotWithShape="0">
                    <a:schemeClr val="tx1"/>
                  </a:outerShdw>
                </a:effectLst>
                <a:latin typeface="+mn-lt"/>
                <a:cs typeface="+mn-cs"/>
              </a:rPr>
              <a:t>4</a:t>
            </a:r>
          </a:p>
        </p:txBody>
      </p:sp>
      <p:sp>
        <p:nvSpPr>
          <p:cNvPr id="8" name="Text Box 17"/>
          <p:cNvSpPr txBox="1">
            <a:spLocks noChangeArrowheads="1"/>
          </p:cNvSpPr>
          <p:nvPr/>
        </p:nvSpPr>
        <p:spPr bwMode="auto">
          <a:xfrm>
            <a:off x="6875463" y="2997200"/>
            <a:ext cx="287337" cy="584200"/>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3200" b="1" dirty="0">
                <a:solidFill>
                  <a:srgbClr val="FFFF00"/>
                </a:solidFill>
                <a:effectLst>
                  <a:outerShdw blurRad="50800" dist="50800" dir="5400000" algn="ctr" rotWithShape="0">
                    <a:schemeClr val="tx1"/>
                  </a:outerShdw>
                </a:effectLst>
                <a:latin typeface="+mn-lt"/>
                <a:cs typeface="+mn-cs"/>
              </a:rPr>
              <a:t>5</a:t>
            </a:r>
          </a:p>
        </p:txBody>
      </p:sp>
      <p:sp>
        <p:nvSpPr>
          <p:cNvPr id="9" name="Text Box 19"/>
          <p:cNvSpPr txBox="1">
            <a:spLocks noChangeArrowheads="1"/>
          </p:cNvSpPr>
          <p:nvPr/>
        </p:nvSpPr>
        <p:spPr bwMode="auto">
          <a:xfrm>
            <a:off x="5148263" y="1763713"/>
            <a:ext cx="287337" cy="585787"/>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3200" b="1" dirty="0">
                <a:solidFill>
                  <a:srgbClr val="FFFF00"/>
                </a:solidFill>
                <a:effectLst>
                  <a:outerShdw blurRad="50800" dist="50800" dir="5400000" algn="ctr" rotWithShape="0">
                    <a:schemeClr val="tx1"/>
                  </a:outerShdw>
                </a:effectLst>
                <a:latin typeface="+mn-lt"/>
                <a:cs typeface="+mn-cs"/>
              </a:rPr>
              <a:t>6</a:t>
            </a:r>
          </a:p>
        </p:txBody>
      </p:sp>
      <p:sp>
        <p:nvSpPr>
          <p:cNvPr id="10" name="Text Box 21"/>
          <p:cNvSpPr txBox="1">
            <a:spLocks noChangeArrowheads="1"/>
          </p:cNvSpPr>
          <p:nvPr/>
        </p:nvSpPr>
        <p:spPr bwMode="auto">
          <a:xfrm>
            <a:off x="5724525" y="2195513"/>
            <a:ext cx="287338" cy="585787"/>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3200" b="1" dirty="0">
                <a:solidFill>
                  <a:srgbClr val="FFFF00"/>
                </a:solidFill>
                <a:effectLst>
                  <a:outerShdw blurRad="50800" dist="50800" dir="5400000" algn="ctr" rotWithShape="0">
                    <a:schemeClr val="tx1"/>
                  </a:outerShdw>
                </a:effectLst>
                <a:latin typeface="+mn-lt"/>
                <a:cs typeface="+mn-cs"/>
              </a:rPr>
              <a:t>7</a:t>
            </a:r>
          </a:p>
        </p:txBody>
      </p:sp>
      <p:sp>
        <p:nvSpPr>
          <p:cNvPr id="11" name="Text Box 4"/>
          <p:cNvSpPr txBox="1">
            <a:spLocks noChangeArrowheads="1"/>
          </p:cNvSpPr>
          <p:nvPr/>
        </p:nvSpPr>
        <p:spPr bwMode="auto">
          <a:xfrm>
            <a:off x="-36513" y="4868863"/>
            <a:ext cx="6696076" cy="1785937"/>
          </a:xfrm>
          <a:prstGeom prst="rect">
            <a:avLst/>
          </a:prstGeom>
          <a:noFill/>
          <a:ln w="9525">
            <a:noFill/>
            <a:miter lim="800000"/>
            <a:headEnd/>
            <a:tailEnd/>
          </a:ln>
        </p:spPr>
        <p:txBody>
          <a:bodyPr>
            <a:spAutoFit/>
          </a:bodyPr>
          <a:lstStyle/>
          <a:p>
            <a:pPr marL="342900" indent="-342900" algn="l" rtl="0" fontAlgn="auto">
              <a:spcBef>
                <a:spcPct val="50000"/>
              </a:spcBef>
              <a:spcAft>
                <a:spcPts val="0"/>
              </a:spcAft>
              <a:buFontTx/>
              <a:buAutoNum type="arabicPeriod"/>
              <a:defRPr/>
            </a:pPr>
            <a:r>
              <a:rPr lang="en-US" sz="2000" b="1" dirty="0">
                <a:solidFill>
                  <a:srgbClr val="FFFF00"/>
                </a:solidFill>
                <a:effectLst>
                  <a:outerShdw blurRad="50800" dist="50800" dir="5400000" algn="ctr" rotWithShape="0">
                    <a:schemeClr val="tx1"/>
                  </a:outerShdw>
                </a:effectLst>
                <a:latin typeface="+mn-lt"/>
                <a:cs typeface="+mn-cs"/>
              </a:rPr>
              <a:t>Fibrous layer                                          5. </a:t>
            </a:r>
            <a:r>
              <a:rPr lang="en-US" sz="2000" b="1" dirty="0" err="1">
                <a:solidFill>
                  <a:srgbClr val="FFFF00"/>
                </a:solidFill>
                <a:effectLst>
                  <a:outerShdw blurRad="50800" dist="50800" dir="5400000" algn="ctr" rotWithShape="0">
                    <a:schemeClr val="tx1"/>
                  </a:outerShdw>
                </a:effectLst>
                <a:latin typeface="+mn-lt"/>
                <a:cs typeface="+mn-cs"/>
              </a:rPr>
              <a:t>Submucosa</a:t>
            </a:r>
            <a:endParaRPr lang="en-US" sz="2000" b="1" dirty="0">
              <a:solidFill>
                <a:srgbClr val="FFFF00"/>
              </a:solidFill>
              <a:effectLst>
                <a:outerShdw blurRad="50800" dist="50800" dir="5400000" algn="ctr" rotWithShape="0">
                  <a:schemeClr val="tx1"/>
                </a:outerShdw>
              </a:effectLst>
              <a:latin typeface="+mn-lt"/>
              <a:cs typeface="+mn-cs"/>
            </a:endParaRPr>
          </a:p>
          <a:p>
            <a:pPr marL="342900" indent="-342900" algn="l" rtl="0" fontAlgn="auto">
              <a:spcBef>
                <a:spcPct val="50000"/>
              </a:spcBef>
              <a:spcAft>
                <a:spcPts val="0"/>
              </a:spcAft>
              <a:buFontTx/>
              <a:buAutoNum type="arabicPeriod"/>
              <a:defRPr/>
            </a:pPr>
            <a:r>
              <a:rPr lang="en-US" sz="2000" b="1" dirty="0">
                <a:solidFill>
                  <a:srgbClr val="FFFF00"/>
                </a:solidFill>
                <a:effectLst>
                  <a:outerShdw blurRad="50800" dist="50800" dir="5400000" algn="ctr" rotWithShape="0">
                    <a:schemeClr val="tx1"/>
                  </a:outerShdw>
                </a:effectLst>
                <a:latin typeface="+mn-lt"/>
                <a:cs typeface="+mn-cs"/>
              </a:rPr>
              <a:t>Outer Longitudinal muscle fibers      6. </a:t>
            </a:r>
            <a:r>
              <a:rPr lang="en-US" sz="2000" b="1" dirty="0" err="1">
                <a:solidFill>
                  <a:srgbClr val="FFFF00"/>
                </a:solidFill>
                <a:effectLst>
                  <a:outerShdw blurRad="50800" dist="50800" dir="5400000" algn="ctr" rotWithShape="0">
                    <a:schemeClr val="tx1"/>
                  </a:outerShdw>
                </a:effectLst>
                <a:latin typeface="+mn-lt"/>
                <a:cs typeface="+mn-cs"/>
              </a:rPr>
              <a:t>Muscularis</a:t>
            </a:r>
            <a:r>
              <a:rPr lang="en-US" sz="2000" b="1" dirty="0">
                <a:solidFill>
                  <a:srgbClr val="FFFF00"/>
                </a:solidFill>
                <a:effectLst>
                  <a:outerShdw blurRad="50800" dist="50800" dir="5400000" algn="ctr" rotWithShape="0">
                    <a:schemeClr val="tx1"/>
                  </a:outerShdw>
                </a:effectLst>
                <a:latin typeface="+mn-lt"/>
                <a:cs typeface="+mn-cs"/>
              </a:rPr>
              <a:t> mucosa</a:t>
            </a:r>
          </a:p>
          <a:p>
            <a:pPr marL="342900" indent="-342900" algn="l" rtl="0" fontAlgn="auto">
              <a:spcBef>
                <a:spcPct val="50000"/>
              </a:spcBef>
              <a:spcAft>
                <a:spcPts val="0"/>
              </a:spcAft>
              <a:buFontTx/>
              <a:buAutoNum type="arabicPeriod"/>
              <a:defRPr/>
            </a:pPr>
            <a:r>
              <a:rPr lang="en-US" sz="2000" b="1" dirty="0">
                <a:solidFill>
                  <a:srgbClr val="FFFF00"/>
                </a:solidFill>
                <a:effectLst>
                  <a:outerShdw blurRad="50800" dist="50800" dir="5400000" algn="ctr" rotWithShape="0">
                    <a:schemeClr val="tx1"/>
                  </a:outerShdw>
                </a:effectLst>
                <a:latin typeface="+mn-lt"/>
                <a:cs typeface="+mn-cs"/>
              </a:rPr>
              <a:t> Circular muscle fibers                         7. Mucosa</a:t>
            </a:r>
          </a:p>
          <a:p>
            <a:pPr marL="342900" indent="-342900" algn="l" rtl="0" fontAlgn="auto">
              <a:spcBef>
                <a:spcPct val="50000"/>
              </a:spcBef>
              <a:spcAft>
                <a:spcPts val="0"/>
              </a:spcAft>
              <a:buFontTx/>
              <a:buAutoNum type="arabicPeriod"/>
              <a:defRPr/>
            </a:pPr>
            <a:r>
              <a:rPr lang="en-US" sz="2000" b="1" dirty="0">
                <a:solidFill>
                  <a:srgbClr val="FFFF00"/>
                </a:solidFill>
                <a:effectLst>
                  <a:outerShdw blurRad="50800" dist="50800" dir="5400000" algn="ctr" rotWithShape="0">
                    <a:schemeClr val="tx1"/>
                  </a:outerShdw>
                </a:effectLst>
                <a:latin typeface="+mn-lt"/>
                <a:cs typeface="+mn-cs"/>
              </a:rPr>
              <a:t>Inner Longitudinal muscle fibers</a:t>
            </a:r>
          </a:p>
        </p:txBody>
      </p:sp>
      <p:sp>
        <p:nvSpPr>
          <p:cNvPr id="12" name="وسيلة شرح مع سهم إلى اليمين 11"/>
          <p:cNvSpPr/>
          <p:nvPr/>
        </p:nvSpPr>
        <p:spPr>
          <a:xfrm>
            <a:off x="4643438" y="3573463"/>
            <a:ext cx="4429125" cy="1081087"/>
          </a:xfrm>
          <a:prstGeom prst="rightArrowCallout">
            <a:avLst>
              <a:gd name="adj1" fmla="val 25000"/>
              <a:gd name="adj2" fmla="val 25000"/>
              <a:gd name="adj3" fmla="val 25000"/>
              <a:gd name="adj4" fmla="val 86627"/>
            </a:avLst>
          </a:prstGeom>
          <a:noFill/>
          <a:ln w="50800">
            <a:solidFill>
              <a:srgbClr val="FFFF00"/>
            </a:solidFill>
          </a:ln>
          <a:effectLst>
            <a:outerShdw blurRad="25400" dist="254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p:cNvPicPr>
            <a:picLocks noChangeAspect="1" noChangeArrowheads="1"/>
          </p:cNvPicPr>
          <p:nvPr/>
        </p:nvPicPr>
        <p:blipFill>
          <a:blip r:embed="rId3" cstate="print"/>
          <a:srcRect l="3125"/>
          <a:stretch>
            <a:fillRect/>
          </a:stretch>
        </p:blipFill>
        <p:spPr bwMode="auto">
          <a:xfrm>
            <a:off x="0" y="0"/>
            <a:ext cx="9144000" cy="6884988"/>
          </a:xfrm>
          <a:prstGeom prst="rect">
            <a:avLst/>
          </a:prstGeom>
          <a:noFill/>
          <a:ln w="9525">
            <a:noFill/>
            <a:miter lim="800000"/>
            <a:headEnd/>
            <a:tailEnd/>
          </a:ln>
        </p:spPr>
      </p:pic>
      <p:sp>
        <p:nvSpPr>
          <p:cNvPr id="3" name="مستطيل 2"/>
          <p:cNvSpPr/>
          <p:nvPr/>
        </p:nvSpPr>
        <p:spPr>
          <a:xfrm>
            <a:off x="2339752" y="46365"/>
            <a:ext cx="3783343" cy="646331"/>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342900" indent="-342900" algn="ctr" rtl="0" fontAlgn="auto">
              <a:spcBef>
                <a:spcPct val="50000"/>
              </a:spcBef>
              <a:spcAft>
                <a:spcPts val="0"/>
              </a:spcAft>
              <a:defRPr/>
            </a:pPr>
            <a:r>
              <a:rPr lang="en-US" sz="3600" b="1" spc="50" dirty="0">
                <a:ln w="11430"/>
                <a:solidFill>
                  <a:srgbClr val="FFFF00"/>
                </a:solidFill>
                <a:effectLst>
                  <a:outerShdw blurRad="50800" dist="50800" dir="5400000" algn="ctr" rotWithShape="0">
                    <a:schemeClr val="tx1"/>
                  </a:outerShdw>
                </a:effectLst>
                <a:latin typeface="+mn-lt"/>
                <a:cs typeface="+mn-cs"/>
              </a:rPr>
              <a:t>T.S of </a:t>
            </a:r>
            <a:r>
              <a:rPr lang="en-US" sz="3600" b="1" spc="50" dirty="0" err="1">
                <a:ln w="11430"/>
                <a:solidFill>
                  <a:srgbClr val="FFFF00"/>
                </a:solidFill>
                <a:effectLst>
                  <a:outerShdw blurRad="50800" dist="50800" dir="5400000" algn="ctr" rotWithShape="0">
                    <a:schemeClr val="tx1"/>
                  </a:outerShdw>
                </a:effectLst>
                <a:latin typeface="+mn-lt"/>
                <a:cs typeface="+mn-cs"/>
              </a:rPr>
              <a:t>Oesophagus</a:t>
            </a:r>
            <a:endParaRPr lang="en-US" sz="3600" b="1" dirty="0">
              <a:effectLst>
                <a:outerShdw blurRad="50800" dist="50800" dir="5400000" algn="ctr" rotWithShape="0">
                  <a:schemeClr val="tx1"/>
                </a:outerShdw>
              </a:effectLst>
              <a:latin typeface="+mn-lt"/>
              <a:cs typeface="+mn-cs"/>
            </a:endParaRPr>
          </a:p>
        </p:txBody>
      </p:sp>
      <p:sp>
        <p:nvSpPr>
          <p:cNvPr id="4" name="Text Box 8"/>
          <p:cNvSpPr txBox="1">
            <a:spLocks noChangeArrowheads="1"/>
          </p:cNvSpPr>
          <p:nvPr/>
        </p:nvSpPr>
        <p:spPr bwMode="auto">
          <a:xfrm>
            <a:off x="6011863" y="1557338"/>
            <a:ext cx="287337" cy="584200"/>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3200" b="1" dirty="0">
                <a:solidFill>
                  <a:srgbClr val="FFFF00"/>
                </a:solidFill>
                <a:effectLst>
                  <a:outerShdw blurRad="50800" dist="50800" dir="5400000" algn="ctr" rotWithShape="0">
                    <a:schemeClr val="tx1"/>
                  </a:outerShdw>
                </a:effectLst>
                <a:latin typeface="+mn-lt"/>
                <a:cs typeface="+mn-cs"/>
              </a:rPr>
              <a:t>3</a:t>
            </a:r>
          </a:p>
        </p:txBody>
      </p:sp>
      <p:sp>
        <p:nvSpPr>
          <p:cNvPr id="5" name="Text Box 11"/>
          <p:cNvSpPr txBox="1">
            <a:spLocks noChangeArrowheads="1"/>
          </p:cNvSpPr>
          <p:nvPr/>
        </p:nvSpPr>
        <p:spPr bwMode="auto">
          <a:xfrm>
            <a:off x="7812088" y="1052513"/>
            <a:ext cx="215900" cy="585787"/>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3200" b="1" dirty="0">
                <a:solidFill>
                  <a:srgbClr val="FFFF00"/>
                </a:solidFill>
                <a:effectLst>
                  <a:outerShdw blurRad="50800" dist="50800" dir="5400000" algn="ctr" rotWithShape="0">
                    <a:schemeClr val="tx1"/>
                  </a:outerShdw>
                </a:effectLst>
                <a:latin typeface="+mn-lt"/>
                <a:cs typeface="+mn-cs"/>
              </a:rPr>
              <a:t>1</a:t>
            </a:r>
          </a:p>
        </p:txBody>
      </p:sp>
      <p:sp>
        <p:nvSpPr>
          <p:cNvPr id="6" name="Text Box 14"/>
          <p:cNvSpPr txBox="1">
            <a:spLocks noChangeArrowheads="1"/>
          </p:cNvSpPr>
          <p:nvPr/>
        </p:nvSpPr>
        <p:spPr bwMode="auto">
          <a:xfrm>
            <a:off x="6300788" y="684213"/>
            <a:ext cx="287337" cy="584200"/>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3200" b="1" dirty="0">
                <a:solidFill>
                  <a:srgbClr val="FFFF00"/>
                </a:solidFill>
                <a:effectLst>
                  <a:outerShdw blurRad="50800" dist="50800" dir="5400000" algn="ctr" rotWithShape="0">
                    <a:schemeClr val="tx1"/>
                  </a:outerShdw>
                </a:effectLst>
                <a:latin typeface="+mn-lt"/>
                <a:cs typeface="+mn-cs"/>
              </a:rPr>
              <a:t>2</a:t>
            </a:r>
          </a:p>
        </p:txBody>
      </p:sp>
      <p:sp>
        <p:nvSpPr>
          <p:cNvPr id="7" name="Text Box 15"/>
          <p:cNvSpPr txBox="1">
            <a:spLocks noChangeArrowheads="1"/>
          </p:cNvSpPr>
          <p:nvPr/>
        </p:nvSpPr>
        <p:spPr bwMode="auto">
          <a:xfrm>
            <a:off x="4787900" y="3429000"/>
            <a:ext cx="287338" cy="584200"/>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3200" b="1" dirty="0">
                <a:solidFill>
                  <a:srgbClr val="FFFF00"/>
                </a:solidFill>
                <a:effectLst>
                  <a:outerShdw blurRad="50800" dist="50800" dir="5400000" algn="ctr" rotWithShape="0">
                    <a:schemeClr val="tx1"/>
                  </a:outerShdw>
                </a:effectLst>
                <a:latin typeface="+mn-lt"/>
                <a:cs typeface="+mn-cs"/>
              </a:rPr>
              <a:t>4</a:t>
            </a:r>
          </a:p>
        </p:txBody>
      </p:sp>
      <p:sp>
        <p:nvSpPr>
          <p:cNvPr id="8" name="Text Box 17"/>
          <p:cNvSpPr txBox="1">
            <a:spLocks noChangeArrowheads="1"/>
          </p:cNvSpPr>
          <p:nvPr/>
        </p:nvSpPr>
        <p:spPr bwMode="auto">
          <a:xfrm>
            <a:off x="3059113" y="4652963"/>
            <a:ext cx="287337" cy="584200"/>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3200" b="1" dirty="0">
                <a:solidFill>
                  <a:srgbClr val="FFFF00"/>
                </a:solidFill>
                <a:effectLst>
                  <a:outerShdw blurRad="50800" dist="50800" dir="5400000" algn="ctr" rotWithShape="0">
                    <a:schemeClr val="tx1"/>
                  </a:outerShdw>
                </a:effectLst>
                <a:latin typeface="+mn-lt"/>
                <a:cs typeface="+mn-cs"/>
              </a:rPr>
              <a:t>5</a:t>
            </a:r>
          </a:p>
        </p:txBody>
      </p:sp>
      <p:sp>
        <p:nvSpPr>
          <p:cNvPr id="9" name="Text Box 19"/>
          <p:cNvSpPr txBox="1">
            <a:spLocks noChangeArrowheads="1"/>
          </p:cNvSpPr>
          <p:nvPr/>
        </p:nvSpPr>
        <p:spPr bwMode="auto">
          <a:xfrm>
            <a:off x="539750" y="4211638"/>
            <a:ext cx="287338" cy="585787"/>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3200" b="1" dirty="0">
                <a:solidFill>
                  <a:srgbClr val="FFFF00"/>
                </a:solidFill>
                <a:effectLst>
                  <a:outerShdw blurRad="50800" dist="50800" dir="5400000" algn="ctr" rotWithShape="0">
                    <a:schemeClr val="tx1"/>
                  </a:outerShdw>
                </a:effectLst>
                <a:latin typeface="+mn-lt"/>
                <a:cs typeface="+mn-cs"/>
              </a:rPr>
              <a:t>6</a:t>
            </a:r>
          </a:p>
        </p:txBody>
      </p:sp>
      <p:sp>
        <p:nvSpPr>
          <p:cNvPr id="10" name="Text Box 21"/>
          <p:cNvSpPr txBox="1">
            <a:spLocks noChangeArrowheads="1"/>
          </p:cNvSpPr>
          <p:nvPr/>
        </p:nvSpPr>
        <p:spPr bwMode="auto">
          <a:xfrm>
            <a:off x="1116013" y="5003800"/>
            <a:ext cx="287337" cy="585788"/>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3200" b="1" dirty="0">
                <a:solidFill>
                  <a:srgbClr val="FFFF00"/>
                </a:solidFill>
                <a:effectLst>
                  <a:outerShdw blurRad="50800" dist="50800" dir="5400000" algn="ctr" rotWithShape="0">
                    <a:schemeClr val="tx1"/>
                  </a:outerShdw>
                </a:effectLst>
                <a:latin typeface="+mn-lt"/>
                <a:cs typeface="+mn-cs"/>
              </a:rPr>
              <a:t>7</a:t>
            </a:r>
          </a:p>
        </p:txBody>
      </p:sp>
      <p:sp>
        <p:nvSpPr>
          <p:cNvPr id="12" name="وسيلة شرح مع سهم إلى اليمين 11"/>
          <p:cNvSpPr/>
          <p:nvPr/>
        </p:nvSpPr>
        <p:spPr>
          <a:xfrm>
            <a:off x="1584325" y="5229225"/>
            <a:ext cx="7164388" cy="1081088"/>
          </a:xfrm>
          <a:prstGeom prst="rightArrowCallout">
            <a:avLst>
              <a:gd name="adj1" fmla="val 25000"/>
              <a:gd name="adj2" fmla="val 25000"/>
              <a:gd name="adj3" fmla="val 25000"/>
              <a:gd name="adj4" fmla="val 85400"/>
            </a:avLst>
          </a:prstGeom>
          <a:noFill/>
          <a:ln w="50800">
            <a:solidFill>
              <a:srgbClr val="FFFF00"/>
            </a:solidFill>
          </a:ln>
          <a:effectLst>
            <a:outerShdw blurRad="25400" dist="254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TotalTime>
  <Words>1143</Words>
  <Application>Microsoft Office PowerPoint</Application>
  <PresentationFormat>On-screen Show (4:3)</PresentationFormat>
  <Paragraphs>156</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Symbol</vt:lpstr>
      <vt:lpstr>Times New Roman</vt:lpstr>
      <vt:lpstr>سمة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hopes</dc:creator>
  <cp:lastModifiedBy>salqarzae@outlook.com</cp:lastModifiedBy>
  <cp:revision>32</cp:revision>
  <dcterms:created xsi:type="dcterms:W3CDTF">2011-10-14T08:49:07Z</dcterms:created>
  <dcterms:modified xsi:type="dcterms:W3CDTF">2024-01-15T08:56:44Z</dcterms:modified>
</cp:coreProperties>
</file>