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87" r:id="rId19"/>
    <p:sldId id="273" r:id="rId20"/>
    <p:sldId id="274" r:id="rId21"/>
    <p:sldId id="286" r:id="rId22"/>
    <p:sldId id="284" r:id="rId23"/>
    <p:sldId id="283" r:id="rId24"/>
    <p:sldId id="275" r:id="rId25"/>
    <p:sldId id="282" r:id="rId26"/>
    <p:sldId id="276" r:id="rId27"/>
    <p:sldId id="281" r:id="rId28"/>
    <p:sldId id="277" r:id="rId29"/>
    <p:sldId id="293" r:id="rId30"/>
    <p:sldId id="290" r:id="rId31"/>
    <p:sldId id="285" r:id="rId32"/>
    <p:sldId id="278" r:id="rId33"/>
    <p:sldId id="292" r:id="rId34"/>
    <p:sldId id="289" r:id="rId35"/>
    <p:sldId id="288" r:id="rId36"/>
    <p:sldId id="294" r:id="rId37"/>
    <p:sldId id="295" r:id="rId38"/>
    <p:sldId id="280" r:id="rId39"/>
    <p:sldId id="291" r:id="rId40"/>
    <p:sldId id="279" r:id="rId4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110" d="100"/>
          <a:sy n="110" d="100"/>
        </p:scale>
        <p:origin x="-164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C2F85265-7993-4DAE-B9FD-24238FFF5CED}" type="datetimeFigureOut">
              <a:rPr lang="ar-SA" smtClean="0"/>
              <a:t>10/05/35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15F10C5D-7D02-4827-8C33-5B114B5A514F}" type="slidenum">
              <a:rPr lang="ar-SA" smtClean="0"/>
              <a:t>‹#›</a:t>
            </a:fld>
            <a:endParaRPr lang="ar-SA"/>
          </a:p>
        </p:txBody>
      </p:sp>
    </p:spTree>
    <p:extLst>
      <p:ext uri="{BB962C8B-B14F-4D97-AF65-F5344CB8AC3E}">
        <p14:creationId xmlns:p14="http://schemas.microsoft.com/office/powerpoint/2010/main" val="38812129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C2F85265-7993-4DAE-B9FD-24238FFF5CED}" type="datetimeFigureOut">
              <a:rPr lang="ar-SA" smtClean="0"/>
              <a:t>10/05/35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15F10C5D-7D02-4827-8C33-5B114B5A514F}" type="slidenum">
              <a:rPr lang="ar-SA" smtClean="0"/>
              <a:t>‹#›</a:t>
            </a:fld>
            <a:endParaRPr lang="ar-SA"/>
          </a:p>
        </p:txBody>
      </p:sp>
    </p:spTree>
    <p:extLst>
      <p:ext uri="{BB962C8B-B14F-4D97-AF65-F5344CB8AC3E}">
        <p14:creationId xmlns:p14="http://schemas.microsoft.com/office/powerpoint/2010/main" val="3978047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C2F85265-7993-4DAE-B9FD-24238FFF5CED}" type="datetimeFigureOut">
              <a:rPr lang="ar-SA" smtClean="0"/>
              <a:t>10/05/35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15F10C5D-7D02-4827-8C33-5B114B5A514F}" type="slidenum">
              <a:rPr lang="ar-SA" smtClean="0"/>
              <a:t>‹#›</a:t>
            </a:fld>
            <a:endParaRPr lang="ar-SA"/>
          </a:p>
        </p:txBody>
      </p:sp>
    </p:spTree>
    <p:extLst>
      <p:ext uri="{BB962C8B-B14F-4D97-AF65-F5344CB8AC3E}">
        <p14:creationId xmlns:p14="http://schemas.microsoft.com/office/powerpoint/2010/main" val="373674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C2F85265-7993-4DAE-B9FD-24238FFF5CED}" type="datetimeFigureOut">
              <a:rPr lang="ar-SA" smtClean="0"/>
              <a:t>10/05/35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15F10C5D-7D02-4827-8C33-5B114B5A514F}" type="slidenum">
              <a:rPr lang="ar-SA" smtClean="0"/>
              <a:t>‹#›</a:t>
            </a:fld>
            <a:endParaRPr lang="ar-SA"/>
          </a:p>
        </p:txBody>
      </p:sp>
    </p:spTree>
    <p:extLst>
      <p:ext uri="{BB962C8B-B14F-4D97-AF65-F5344CB8AC3E}">
        <p14:creationId xmlns:p14="http://schemas.microsoft.com/office/powerpoint/2010/main" val="3400070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C2F85265-7993-4DAE-B9FD-24238FFF5CED}" type="datetimeFigureOut">
              <a:rPr lang="ar-SA" smtClean="0"/>
              <a:t>10/05/35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15F10C5D-7D02-4827-8C33-5B114B5A514F}" type="slidenum">
              <a:rPr lang="ar-SA" smtClean="0"/>
              <a:t>‹#›</a:t>
            </a:fld>
            <a:endParaRPr lang="ar-SA"/>
          </a:p>
        </p:txBody>
      </p:sp>
    </p:spTree>
    <p:extLst>
      <p:ext uri="{BB962C8B-B14F-4D97-AF65-F5344CB8AC3E}">
        <p14:creationId xmlns:p14="http://schemas.microsoft.com/office/powerpoint/2010/main" val="12644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C2F85265-7993-4DAE-B9FD-24238FFF5CED}" type="datetimeFigureOut">
              <a:rPr lang="ar-SA" smtClean="0"/>
              <a:t>10/05/35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15F10C5D-7D02-4827-8C33-5B114B5A514F}" type="slidenum">
              <a:rPr lang="ar-SA" smtClean="0"/>
              <a:t>‹#›</a:t>
            </a:fld>
            <a:endParaRPr lang="ar-SA"/>
          </a:p>
        </p:txBody>
      </p:sp>
    </p:spTree>
    <p:extLst>
      <p:ext uri="{BB962C8B-B14F-4D97-AF65-F5344CB8AC3E}">
        <p14:creationId xmlns:p14="http://schemas.microsoft.com/office/powerpoint/2010/main" val="609884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C2F85265-7993-4DAE-B9FD-24238FFF5CED}" type="datetimeFigureOut">
              <a:rPr lang="ar-SA" smtClean="0"/>
              <a:t>10/05/35</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15F10C5D-7D02-4827-8C33-5B114B5A514F}" type="slidenum">
              <a:rPr lang="ar-SA" smtClean="0"/>
              <a:t>‹#›</a:t>
            </a:fld>
            <a:endParaRPr lang="ar-SA"/>
          </a:p>
        </p:txBody>
      </p:sp>
    </p:spTree>
    <p:extLst>
      <p:ext uri="{BB962C8B-B14F-4D97-AF65-F5344CB8AC3E}">
        <p14:creationId xmlns:p14="http://schemas.microsoft.com/office/powerpoint/2010/main" val="541642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C2F85265-7993-4DAE-B9FD-24238FFF5CED}" type="datetimeFigureOut">
              <a:rPr lang="ar-SA" smtClean="0"/>
              <a:t>10/05/35</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15F10C5D-7D02-4827-8C33-5B114B5A514F}" type="slidenum">
              <a:rPr lang="ar-SA" smtClean="0"/>
              <a:t>‹#›</a:t>
            </a:fld>
            <a:endParaRPr lang="ar-SA"/>
          </a:p>
        </p:txBody>
      </p:sp>
    </p:spTree>
    <p:extLst>
      <p:ext uri="{BB962C8B-B14F-4D97-AF65-F5344CB8AC3E}">
        <p14:creationId xmlns:p14="http://schemas.microsoft.com/office/powerpoint/2010/main" val="26227460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C2F85265-7993-4DAE-B9FD-24238FFF5CED}" type="datetimeFigureOut">
              <a:rPr lang="ar-SA" smtClean="0"/>
              <a:t>10/05/35</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15F10C5D-7D02-4827-8C33-5B114B5A514F}" type="slidenum">
              <a:rPr lang="ar-SA" smtClean="0"/>
              <a:t>‹#›</a:t>
            </a:fld>
            <a:endParaRPr lang="ar-SA"/>
          </a:p>
        </p:txBody>
      </p:sp>
    </p:spTree>
    <p:extLst>
      <p:ext uri="{BB962C8B-B14F-4D97-AF65-F5344CB8AC3E}">
        <p14:creationId xmlns:p14="http://schemas.microsoft.com/office/powerpoint/2010/main" val="40859006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C2F85265-7993-4DAE-B9FD-24238FFF5CED}" type="datetimeFigureOut">
              <a:rPr lang="ar-SA" smtClean="0"/>
              <a:t>10/05/35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15F10C5D-7D02-4827-8C33-5B114B5A514F}" type="slidenum">
              <a:rPr lang="ar-SA" smtClean="0"/>
              <a:t>‹#›</a:t>
            </a:fld>
            <a:endParaRPr lang="ar-SA"/>
          </a:p>
        </p:txBody>
      </p:sp>
    </p:spTree>
    <p:extLst>
      <p:ext uri="{BB962C8B-B14F-4D97-AF65-F5344CB8AC3E}">
        <p14:creationId xmlns:p14="http://schemas.microsoft.com/office/powerpoint/2010/main" val="33674924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C2F85265-7993-4DAE-B9FD-24238FFF5CED}" type="datetimeFigureOut">
              <a:rPr lang="ar-SA" smtClean="0"/>
              <a:t>10/05/35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15F10C5D-7D02-4827-8C33-5B114B5A514F}" type="slidenum">
              <a:rPr lang="ar-SA" smtClean="0"/>
              <a:t>‹#›</a:t>
            </a:fld>
            <a:endParaRPr lang="ar-SA"/>
          </a:p>
        </p:txBody>
      </p:sp>
    </p:spTree>
    <p:extLst>
      <p:ext uri="{BB962C8B-B14F-4D97-AF65-F5344CB8AC3E}">
        <p14:creationId xmlns:p14="http://schemas.microsoft.com/office/powerpoint/2010/main" val="20382353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2F85265-7993-4DAE-B9FD-24238FFF5CED}" type="datetimeFigureOut">
              <a:rPr lang="ar-SA" smtClean="0"/>
              <a:t>10/05/35</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5F10C5D-7D02-4827-8C33-5B114B5A514F}" type="slidenum">
              <a:rPr lang="ar-SA" smtClean="0"/>
              <a:t>‹#›</a:t>
            </a:fld>
            <a:endParaRPr lang="ar-SA"/>
          </a:p>
        </p:txBody>
      </p:sp>
    </p:spTree>
    <p:extLst>
      <p:ext uri="{BB962C8B-B14F-4D97-AF65-F5344CB8AC3E}">
        <p14:creationId xmlns:p14="http://schemas.microsoft.com/office/powerpoint/2010/main" val="6017442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11560" y="476672"/>
            <a:ext cx="7772400" cy="1470025"/>
          </a:xfrm>
        </p:spPr>
        <p:txBody>
          <a:bodyPr/>
          <a:lstStyle/>
          <a:p>
            <a:r>
              <a:rPr lang="ar-SA" smtClean="0"/>
              <a:t>المحاضرة الخامسة</a:t>
            </a:r>
            <a:endParaRPr lang="ar-SA" dirty="0"/>
          </a:p>
        </p:txBody>
      </p:sp>
      <p:sp>
        <p:nvSpPr>
          <p:cNvPr id="3" name="عنوان فرعي 2"/>
          <p:cNvSpPr>
            <a:spLocks noGrp="1"/>
          </p:cNvSpPr>
          <p:nvPr>
            <p:ph type="subTitle" idx="1"/>
          </p:nvPr>
        </p:nvSpPr>
        <p:spPr>
          <a:xfrm>
            <a:off x="1371600" y="1916832"/>
            <a:ext cx="6400800" cy="3721968"/>
          </a:xfrm>
        </p:spPr>
        <p:txBody>
          <a:bodyPr/>
          <a:lstStyle/>
          <a:p>
            <a:endParaRPr lang="ar-SA" dirty="0">
              <a:solidFill>
                <a:schemeClr val="tx1"/>
              </a:solidFill>
            </a:endParaRPr>
          </a:p>
          <a:p>
            <a:r>
              <a:rPr lang="ar-SA" dirty="0" smtClean="0">
                <a:solidFill>
                  <a:schemeClr val="tx1"/>
                </a:solidFill>
              </a:rPr>
              <a:t>تصوير الرادار</a:t>
            </a:r>
            <a:endParaRPr lang="ar-SA" dirty="0">
              <a:solidFill>
                <a:schemeClr val="tx1"/>
              </a:solidFill>
            </a:endParaRPr>
          </a:p>
        </p:txBody>
      </p:sp>
    </p:spTree>
    <p:extLst>
      <p:ext uri="{BB962C8B-B14F-4D97-AF65-F5344CB8AC3E}">
        <p14:creationId xmlns:p14="http://schemas.microsoft.com/office/powerpoint/2010/main" val="1564938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ar-SA" dirty="0"/>
              <a:t>تشويش وتأثير المطر  والغيوم او حتى العواصف الشديدة , لان نظام </a:t>
            </a:r>
            <a:r>
              <a:rPr lang="en-US" dirty="0"/>
              <a:t>SLAR</a:t>
            </a:r>
            <a:r>
              <a:rPr lang="ar-SA" dirty="0"/>
              <a:t> يعتمد على الانارة الشمسية . ومن مميزاته انه يمكن استخدامه في المهمات التي تحدد في الليل او خلال الصباح المبكر او ساعات المساء عندما تكون الانارة الشمسية غير مناسبة لاكتساب صورة جوية. وهذه ميزة خاصة لتصوير الرادار المحمول بواسطة الاقمار الصناعية . كما انها متنوعة وتقدم بوضوح التمثيل الطبوغرافي ونظام التصريف وبالرغم من وجود اخطاء هندسية فان بيانات الرادار للمقياس الصغير لخريطة الاساس.</a:t>
            </a:r>
            <a:endParaRPr lang="en-US" dirty="0"/>
          </a:p>
          <a:p>
            <a:endParaRPr lang="ar-SA" dirty="0"/>
          </a:p>
        </p:txBody>
      </p:sp>
    </p:spTree>
    <p:extLst>
      <p:ext uri="{BB962C8B-B14F-4D97-AF65-F5344CB8AC3E}">
        <p14:creationId xmlns:p14="http://schemas.microsoft.com/office/powerpoint/2010/main" val="4078048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77500" lnSpcReduction="20000"/>
          </a:bodyPr>
          <a:lstStyle/>
          <a:p>
            <a:pPr marL="0" indent="0">
              <a:buNone/>
            </a:pPr>
            <a:endParaRPr lang="en-US" dirty="0"/>
          </a:p>
          <a:p>
            <a:r>
              <a:rPr lang="ar-SA" dirty="0"/>
              <a:t>التحليلات المسجلة من بيانات الماسح الموضوعي وسبوت من جهة وصور الرادار من جهة اخرى هي نوعين مختلفين للمعلومات تماما. بعض من العمليات للتطبيقات الناجحة لصورة </a:t>
            </a:r>
            <a:r>
              <a:rPr lang="en-US" dirty="0"/>
              <a:t>SLAR</a:t>
            </a:r>
            <a:r>
              <a:rPr lang="ar-SA" dirty="0"/>
              <a:t> التي حدثت في المناخ الاستوائي حينما استمر غطاء الغيوم لمنع اكتساب صورة جوية وبالتالي تناقصت دقة الخرائط المنشأة في هذا السياق صورة الرادار استطاعت ان تقدم معلومات كارتوجرافية رئيسية ذات مكانة اكثر من الخرائط التقليدية الموجودة. وهناك ايض ميزة هامة لصورة </a:t>
            </a:r>
            <a:r>
              <a:rPr lang="en-US" dirty="0"/>
              <a:t>SLAR</a:t>
            </a:r>
            <a:r>
              <a:rPr lang="ar-SA" dirty="0"/>
              <a:t> وهي المشاهدة الاجمالية للمنظر الطبيعي وبالبعد الثلاثي اذ لديه المقدرة للتمثيل الواضح للطبوغرافية الرئيسية واشكال التصريف ضمن مناطق كبيرة نسبيا في مقياس الصورة المتوسط التي تعطي تقييم اضافي لصور الاستشعار عن بعد, لان الصورة المكتسبة في طيف موجات المايكرويف لجهاز الرادار </a:t>
            </a:r>
            <a:r>
              <a:rPr lang="en-US" dirty="0"/>
              <a:t>SLAR</a:t>
            </a:r>
            <a:r>
              <a:rPr lang="ar-SA" dirty="0"/>
              <a:t> يعطي مشاهدة التفاصيل ومعلومات كثيرة ومختلفة من المشاهد بواسطة عمليات المستشعر في الطيف المرئي وتحت الحمراء القريبة.</a:t>
            </a:r>
            <a:endParaRPr lang="en-US" dirty="0"/>
          </a:p>
          <a:p>
            <a:endParaRPr lang="ar-SA" dirty="0"/>
          </a:p>
        </p:txBody>
      </p:sp>
    </p:spTree>
    <p:extLst>
      <p:ext uri="{BB962C8B-B14F-4D97-AF65-F5344CB8AC3E}">
        <p14:creationId xmlns:p14="http://schemas.microsoft.com/office/powerpoint/2010/main" val="1456305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النشأة التاريخية</a:t>
            </a:r>
            <a:endParaRPr lang="ar-SA" dirty="0"/>
          </a:p>
        </p:txBody>
      </p:sp>
      <p:sp>
        <p:nvSpPr>
          <p:cNvPr id="3" name="عنصر نائب للمحتوى 2"/>
          <p:cNvSpPr>
            <a:spLocks noGrp="1"/>
          </p:cNvSpPr>
          <p:nvPr>
            <p:ph idx="1"/>
          </p:nvPr>
        </p:nvSpPr>
        <p:spPr/>
        <p:txBody>
          <a:bodyPr>
            <a:normAutofit fontScale="62500" lnSpcReduction="20000"/>
          </a:bodyPr>
          <a:lstStyle/>
          <a:p>
            <a:r>
              <a:rPr lang="ar-SA" dirty="0"/>
              <a:t>الاساس في صورة الرادار المكتشفة بواسطة العالم وهو اول من حقق في الخصائص الطبيعية لطاقة الراديو والمايكرويف هما جيمس كلارك وماكس ويل( 1879-1831م) وهما اول من عرف المميزات الضرورية للطاقة الكهرومغناطيسية العائدة. فالرياضيات تصف الحقل الكهربائي والحقل المغناطيسي للطاقة الكهرومغناطيسية. </a:t>
            </a:r>
            <a:endParaRPr lang="en-US" dirty="0"/>
          </a:p>
          <a:p>
            <a:r>
              <a:rPr lang="ar-SA" dirty="0"/>
              <a:t>بداية ظهور بيانات الرادار في عام 1922م عندما كان تايلور ويانج عالمي الهندسة المدنية يعملان في خدمة البحرية الامريكية ومن خلال خبراتهما في دراسة الذبذبات العالية للراديو المرسلة حيث ان المعدات المكانية كانت قريبة من واشنطن مع جهاز الارسال فوق بنك على النهر ولاحظا ان الرسائل التي يتم الكشف عنها هي للظواهر الكبيرة وبعدها استطاعا الوصول الى اكتشاف الاشارات لخدمة تحقيقات المارينز في الليالي المظلمة والاجواء الغائمة لخدمة الاغراض العسكرية . ومن هنا بدأت فكرة الرادار واستخدامه بعد ذلك لموجات المايكرويف العائدة من الاجسام والتي تسجل بعد ذلك بواسطة المستقبل ومن ثم تطورت اجهزة الرادار بدءا من الولايات المتحدة الامريكية ممثلة في العالمين تايلر ويانج وبعدها انتقلت الى بريطانيا والمانيا. ومع الحرب العالمية الثانية والتي تعتبر نقلة في تطوير جهاز الرادار الذي اظهر الاشعة العائدة من سطح الارض المتنوع والذي سجل اشكال الارض وطوبوغرافيتها الوعرة وكذلك موسم الالتقاط وكذلك الاشكال المستوية بما فيها سطح المحيط الذي يؤثر ويعدل على موجاته العائدة بفعل الرياح والامواج. </a:t>
            </a:r>
            <a:endParaRPr lang="en-US" dirty="0"/>
          </a:p>
          <a:p>
            <a:endParaRPr lang="ar-SA" dirty="0"/>
          </a:p>
        </p:txBody>
      </p:sp>
    </p:spTree>
    <p:extLst>
      <p:ext uri="{BB962C8B-B14F-4D97-AF65-F5344CB8AC3E}">
        <p14:creationId xmlns:p14="http://schemas.microsoft.com/office/powerpoint/2010/main" val="2458758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85000" lnSpcReduction="20000"/>
          </a:bodyPr>
          <a:lstStyle/>
          <a:p>
            <a:r>
              <a:rPr lang="ar-SA" dirty="0"/>
              <a:t>فمظاهر السطح فهمت اكثر بواسطة الرادار المصمم لاكتشافها بواسطة الطائرات الجوية والذي تم تطويره لاحقا ليسجل الاشكال المختلفة في الاشعة العائدة منها في سطح الارض وسطح المحيط . رادار النظرة الجانبية (</a:t>
            </a:r>
            <a:r>
              <a:rPr lang="en-US" dirty="0"/>
              <a:t>SLAR</a:t>
            </a:r>
            <a:r>
              <a:rPr lang="ar-SA" dirty="0"/>
              <a:t>) مرغوب لأنه مجرب من قبل البحرية والطيارين خلال الحرب خاصة في المهمات التي يكون الطيران فيها منخفض حيث يقدم معلومات مكانية مكتسبة لمسافات مختلفة باستخدام الطيران الجوي ضمن الحدود الاقليمية الصديقة . ولكن مع بداية الحرب الباردة الاوروبية اصبح هناك غلق خارجي واصبح هناك ضوابط للطيران الجوي ومن ثم تطور جهاز </a:t>
            </a:r>
            <a:r>
              <a:rPr lang="en-US" dirty="0"/>
              <a:t>SLAR </a:t>
            </a:r>
            <a:r>
              <a:rPr lang="ar-SA" dirty="0"/>
              <a:t>مع المستشعر في القمر الصناعي الذي يقدم خدمات هامة لحالة الطقس والمناخ بالرغم من وضع استراتيجيات خاصة بالطيران بين الدول . وهكذا تطور نظام الرادار حتى في التطبيقات الحضرية  .</a:t>
            </a:r>
            <a:endParaRPr lang="en-US" dirty="0"/>
          </a:p>
          <a:p>
            <a:endParaRPr lang="ar-SA" dirty="0"/>
          </a:p>
        </p:txBody>
      </p:sp>
    </p:spTree>
    <p:extLst>
      <p:ext uri="{BB962C8B-B14F-4D97-AF65-F5344CB8AC3E}">
        <p14:creationId xmlns:p14="http://schemas.microsoft.com/office/powerpoint/2010/main" val="2174013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lnSpcReduction="10000"/>
          </a:bodyPr>
          <a:lstStyle/>
          <a:p>
            <a:r>
              <a:rPr lang="ar-SA" dirty="0"/>
              <a:t>صورة الرادار الهندسية:</a:t>
            </a:r>
            <a:endParaRPr lang="en-US" dirty="0"/>
          </a:p>
          <a:p>
            <a:r>
              <a:rPr lang="ar-SA" dirty="0"/>
              <a:t>يظهر في الشكل الطائرة التي تعطي مشاهدة راسية من الاعلى مع اشعة الرادار ممثلة بشكل عمودي لمقطع عرضي من الارض كالشكل المروحي , الزاوية العلوية للإشعاع هي الزاوية مع الخط الافقي الممتد من الطائرة , فهذه الزاوية صممت كزاوية منخفضة للحافة البعيدة من الصورة . ايضا الزاوية العلوية من الاشعاع او المنخفضة تتقاطع مع سطح الارض لتعرف الزوايا في صورة الرادار الحركة العائدة للطائرة. </a:t>
            </a:r>
            <a:endParaRPr lang="en-US" dirty="0"/>
          </a:p>
          <a:p>
            <a:endParaRPr lang="ar-SA" dirty="0"/>
          </a:p>
        </p:txBody>
      </p:sp>
    </p:spTree>
    <p:extLst>
      <p:ext uri="{BB962C8B-B14F-4D97-AF65-F5344CB8AC3E}">
        <p14:creationId xmlns:p14="http://schemas.microsoft.com/office/powerpoint/2010/main" val="3356159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جدول يبين طول الذبذبات للرادار</a:t>
            </a:r>
            <a:endParaRPr lang="ar-SA" dirty="0"/>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1160637470"/>
              </p:ext>
            </p:extLst>
          </p:nvPr>
        </p:nvGraphicFramePr>
        <p:xfrm>
          <a:off x="1475656" y="1556792"/>
          <a:ext cx="6715194" cy="4608516"/>
        </p:xfrm>
        <a:graphic>
          <a:graphicData uri="http://schemas.openxmlformats.org/drawingml/2006/table">
            <a:tbl>
              <a:tblPr rtl="1" firstRow="1" firstCol="1" bandRow="1">
                <a:tableStyleId>{5C22544A-7EE6-4342-B048-85BDC9FD1C3A}</a:tableStyleId>
              </a:tblPr>
              <a:tblGrid>
                <a:gridCol w="2596721"/>
                <a:gridCol w="4118473"/>
              </a:tblGrid>
              <a:tr h="593857">
                <a:tc>
                  <a:txBody>
                    <a:bodyPr/>
                    <a:lstStyle/>
                    <a:p>
                      <a:pPr algn="ctr" rtl="1">
                        <a:lnSpc>
                          <a:spcPct val="115000"/>
                        </a:lnSpc>
                        <a:spcAft>
                          <a:spcPts val="0"/>
                        </a:spcAft>
                      </a:pPr>
                      <a:r>
                        <a:rPr lang="ar-SA" sz="1100">
                          <a:effectLst/>
                        </a:rPr>
                        <a:t>الطول الموجي</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ar-SA" sz="1100" dirty="0">
                          <a:effectLst/>
                        </a:rPr>
                        <a:t>النطاق</a:t>
                      </a:r>
                      <a:endParaRPr lang="en-US" sz="1100" dirty="0">
                        <a:effectLst/>
                        <a:latin typeface="Calibri"/>
                        <a:ea typeface="Calibri"/>
                        <a:cs typeface="Arial"/>
                      </a:endParaRPr>
                    </a:p>
                  </a:txBody>
                  <a:tcPr marL="68580" marR="68580" marT="0" marB="0"/>
                </a:tc>
              </a:tr>
              <a:tr h="364969">
                <a:tc>
                  <a:txBody>
                    <a:bodyPr/>
                    <a:lstStyle/>
                    <a:p>
                      <a:pPr algn="ctr" rtl="1">
                        <a:lnSpc>
                          <a:spcPct val="115000"/>
                        </a:lnSpc>
                        <a:spcAft>
                          <a:spcPts val="0"/>
                        </a:spcAft>
                      </a:pPr>
                      <a:r>
                        <a:rPr lang="ar-SA" sz="1100">
                          <a:effectLst/>
                        </a:rPr>
                        <a:t>77-107سم</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en-US" sz="1100">
                          <a:effectLst/>
                        </a:rPr>
                        <a:t>P</a:t>
                      </a:r>
                      <a:endParaRPr lang="en-US" sz="1100">
                        <a:effectLst/>
                        <a:latin typeface="Calibri"/>
                        <a:ea typeface="Calibri"/>
                        <a:cs typeface="Arial"/>
                      </a:endParaRPr>
                    </a:p>
                  </a:txBody>
                  <a:tcPr marL="68580" marR="68580" marT="0" marB="0"/>
                </a:tc>
              </a:tr>
              <a:tr h="364969">
                <a:tc>
                  <a:txBody>
                    <a:bodyPr/>
                    <a:lstStyle/>
                    <a:p>
                      <a:pPr algn="ctr" rtl="1">
                        <a:lnSpc>
                          <a:spcPct val="115000"/>
                        </a:lnSpc>
                        <a:spcAft>
                          <a:spcPts val="0"/>
                        </a:spcAft>
                      </a:pPr>
                      <a:r>
                        <a:rPr lang="ar-SA" sz="1100">
                          <a:effectLst/>
                        </a:rPr>
                        <a:t>30 -100 سم</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en-US" sz="1100">
                          <a:effectLst/>
                        </a:rPr>
                        <a:t>UHF</a:t>
                      </a:r>
                      <a:endParaRPr lang="en-US" sz="1100">
                        <a:effectLst/>
                        <a:latin typeface="Calibri"/>
                        <a:ea typeface="Calibri"/>
                        <a:cs typeface="Arial"/>
                      </a:endParaRPr>
                    </a:p>
                  </a:txBody>
                  <a:tcPr marL="68580" marR="68580" marT="0" marB="0"/>
                </a:tc>
              </a:tr>
              <a:tr h="364969">
                <a:tc>
                  <a:txBody>
                    <a:bodyPr/>
                    <a:lstStyle/>
                    <a:p>
                      <a:pPr algn="ctr" rtl="1">
                        <a:lnSpc>
                          <a:spcPct val="115000"/>
                        </a:lnSpc>
                        <a:spcAft>
                          <a:spcPts val="0"/>
                        </a:spcAft>
                      </a:pPr>
                      <a:r>
                        <a:rPr lang="ar-SA" sz="1100">
                          <a:effectLst/>
                        </a:rPr>
                        <a:t>15 – 30سم</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en-US" sz="1100">
                          <a:effectLst/>
                        </a:rPr>
                        <a:t>L</a:t>
                      </a:r>
                      <a:endParaRPr lang="en-US" sz="1100">
                        <a:effectLst/>
                        <a:latin typeface="Calibri"/>
                        <a:ea typeface="Calibri"/>
                        <a:cs typeface="Arial"/>
                      </a:endParaRPr>
                    </a:p>
                  </a:txBody>
                  <a:tcPr marL="68580" marR="68580" marT="0" marB="0"/>
                </a:tc>
              </a:tr>
              <a:tr h="364969">
                <a:tc>
                  <a:txBody>
                    <a:bodyPr/>
                    <a:lstStyle/>
                    <a:p>
                      <a:pPr algn="ctr" rtl="1">
                        <a:lnSpc>
                          <a:spcPct val="115000"/>
                        </a:lnSpc>
                        <a:spcAft>
                          <a:spcPts val="0"/>
                        </a:spcAft>
                      </a:pPr>
                      <a:r>
                        <a:rPr lang="ar-SA" sz="1100">
                          <a:effectLst/>
                        </a:rPr>
                        <a:t>15-7.5سم</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en-US" sz="1100">
                          <a:effectLst/>
                        </a:rPr>
                        <a:t>S</a:t>
                      </a:r>
                      <a:endParaRPr lang="en-US" sz="1100">
                        <a:effectLst/>
                        <a:latin typeface="Calibri"/>
                        <a:ea typeface="Calibri"/>
                        <a:cs typeface="Arial"/>
                      </a:endParaRPr>
                    </a:p>
                  </a:txBody>
                  <a:tcPr marL="68580" marR="68580" marT="0" marB="0"/>
                </a:tc>
              </a:tr>
              <a:tr h="364969">
                <a:tc>
                  <a:txBody>
                    <a:bodyPr/>
                    <a:lstStyle/>
                    <a:p>
                      <a:pPr algn="ctr" rtl="1">
                        <a:lnSpc>
                          <a:spcPct val="115000"/>
                        </a:lnSpc>
                        <a:spcAft>
                          <a:spcPts val="0"/>
                        </a:spcAft>
                      </a:pPr>
                      <a:r>
                        <a:rPr lang="ar-SA" sz="1100">
                          <a:effectLst/>
                        </a:rPr>
                        <a:t>3.75-7.5سم</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en-US" sz="1100">
                          <a:effectLst/>
                        </a:rPr>
                        <a:t>C</a:t>
                      </a:r>
                      <a:endParaRPr lang="en-US" sz="1100">
                        <a:effectLst/>
                        <a:latin typeface="Calibri"/>
                        <a:ea typeface="Calibri"/>
                        <a:cs typeface="Arial"/>
                      </a:endParaRPr>
                    </a:p>
                  </a:txBody>
                  <a:tcPr marL="68580" marR="68580" marT="0" marB="0"/>
                </a:tc>
              </a:tr>
              <a:tr h="364969">
                <a:tc>
                  <a:txBody>
                    <a:bodyPr/>
                    <a:lstStyle/>
                    <a:p>
                      <a:pPr algn="ctr" rtl="1">
                        <a:lnSpc>
                          <a:spcPct val="115000"/>
                        </a:lnSpc>
                        <a:spcAft>
                          <a:spcPts val="0"/>
                        </a:spcAft>
                      </a:pPr>
                      <a:r>
                        <a:rPr lang="ar-SA" sz="1100">
                          <a:effectLst/>
                        </a:rPr>
                        <a:t>2.40 – 3.75سم</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en-US" sz="1100">
                          <a:effectLst/>
                        </a:rPr>
                        <a:t>X</a:t>
                      </a:r>
                      <a:endParaRPr lang="en-US" sz="1100">
                        <a:effectLst/>
                        <a:latin typeface="Calibri"/>
                        <a:ea typeface="Calibri"/>
                        <a:cs typeface="Arial"/>
                      </a:endParaRPr>
                    </a:p>
                  </a:txBody>
                  <a:tcPr marL="68580" marR="68580" marT="0" marB="0"/>
                </a:tc>
              </a:tr>
              <a:tr h="364969">
                <a:tc>
                  <a:txBody>
                    <a:bodyPr/>
                    <a:lstStyle/>
                    <a:p>
                      <a:pPr algn="ctr" rtl="1">
                        <a:lnSpc>
                          <a:spcPct val="115000"/>
                        </a:lnSpc>
                        <a:spcAft>
                          <a:spcPts val="0"/>
                        </a:spcAft>
                      </a:pPr>
                      <a:r>
                        <a:rPr lang="ar-SA" sz="1100">
                          <a:effectLst/>
                        </a:rPr>
                        <a:t>1.67 – 2.40سم</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en-US" sz="1100">
                          <a:effectLst/>
                        </a:rPr>
                        <a:t>KU</a:t>
                      </a:r>
                      <a:endParaRPr lang="en-US" sz="1100">
                        <a:effectLst/>
                        <a:latin typeface="Calibri"/>
                        <a:ea typeface="Calibri"/>
                        <a:cs typeface="Arial"/>
                      </a:endParaRPr>
                    </a:p>
                  </a:txBody>
                  <a:tcPr marL="68580" marR="68580" marT="0" marB="0"/>
                </a:tc>
              </a:tr>
              <a:tr h="364969">
                <a:tc>
                  <a:txBody>
                    <a:bodyPr/>
                    <a:lstStyle/>
                    <a:p>
                      <a:pPr algn="ctr" rtl="1">
                        <a:lnSpc>
                          <a:spcPct val="115000"/>
                        </a:lnSpc>
                        <a:spcAft>
                          <a:spcPts val="0"/>
                        </a:spcAft>
                      </a:pPr>
                      <a:r>
                        <a:rPr lang="ar-SA" sz="1100">
                          <a:effectLst/>
                        </a:rPr>
                        <a:t>1.67-2.40سم</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en-US" sz="1100">
                          <a:effectLst/>
                        </a:rPr>
                        <a:t>K</a:t>
                      </a:r>
                      <a:endParaRPr lang="en-US" sz="1100">
                        <a:effectLst/>
                        <a:latin typeface="Calibri"/>
                        <a:ea typeface="Calibri"/>
                        <a:cs typeface="Arial"/>
                      </a:endParaRPr>
                    </a:p>
                  </a:txBody>
                  <a:tcPr marL="68580" marR="68580" marT="0" marB="0"/>
                </a:tc>
              </a:tr>
              <a:tr h="364969">
                <a:tc>
                  <a:txBody>
                    <a:bodyPr/>
                    <a:lstStyle/>
                    <a:p>
                      <a:pPr algn="ctr" rtl="1">
                        <a:lnSpc>
                          <a:spcPct val="115000"/>
                        </a:lnSpc>
                        <a:spcAft>
                          <a:spcPts val="0"/>
                        </a:spcAft>
                      </a:pPr>
                      <a:r>
                        <a:rPr lang="ar-SA" sz="1100">
                          <a:effectLst/>
                        </a:rPr>
                        <a:t>0.75 – 1.18سم</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en-US" sz="1100">
                          <a:effectLst/>
                        </a:rPr>
                        <a:t>Ka</a:t>
                      </a:r>
                      <a:endParaRPr lang="en-US" sz="1100">
                        <a:effectLst/>
                        <a:latin typeface="Calibri"/>
                        <a:ea typeface="Calibri"/>
                        <a:cs typeface="Arial"/>
                      </a:endParaRPr>
                    </a:p>
                  </a:txBody>
                  <a:tcPr marL="68580" marR="68580" marT="0" marB="0"/>
                </a:tc>
              </a:tr>
              <a:tr h="364969">
                <a:tc>
                  <a:txBody>
                    <a:bodyPr/>
                    <a:lstStyle/>
                    <a:p>
                      <a:pPr algn="ctr" rtl="1">
                        <a:lnSpc>
                          <a:spcPct val="115000"/>
                        </a:lnSpc>
                        <a:spcAft>
                          <a:spcPts val="0"/>
                        </a:spcAft>
                      </a:pPr>
                      <a:r>
                        <a:rPr lang="ar-SA" sz="1100">
                          <a:effectLst/>
                        </a:rPr>
                        <a:t>1 – 10سم</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en-US" sz="1100">
                          <a:effectLst/>
                        </a:rPr>
                        <a:t>VHF</a:t>
                      </a:r>
                      <a:endParaRPr lang="en-US" sz="1100">
                        <a:effectLst/>
                        <a:latin typeface="Calibri"/>
                        <a:ea typeface="Calibri"/>
                        <a:cs typeface="Arial"/>
                      </a:endParaRPr>
                    </a:p>
                  </a:txBody>
                  <a:tcPr marL="68580" marR="68580" marT="0" marB="0"/>
                </a:tc>
              </a:tr>
              <a:tr h="364969">
                <a:tc>
                  <a:txBody>
                    <a:bodyPr/>
                    <a:lstStyle/>
                    <a:p>
                      <a:pPr algn="ctr" rtl="1">
                        <a:lnSpc>
                          <a:spcPct val="115000"/>
                        </a:lnSpc>
                        <a:spcAft>
                          <a:spcPts val="0"/>
                        </a:spcAft>
                      </a:pPr>
                      <a:r>
                        <a:rPr lang="ar-SA" sz="1100">
                          <a:effectLst/>
                        </a:rPr>
                        <a:t>1ملم – 10سم</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en-US" sz="1100" dirty="0">
                          <a:effectLst/>
                        </a:rPr>
                        <a:t>UHF</a:t>
                      </a:r>
                      <a:endParaRPr lang="en-US" sz="1100" dirty="0">
                        <a:effectLst/>
                        <a:latin typeface="Calibri"/>
                        <a:ea typeface="Calibri"/>
                        <a:cs typeface="Arial"/>
                      </a:endParaRPr>
                    </a:p>
                  </a:txBody>
                  <a:tcPr marL="68580" marR="68580" marT="0" marB="0"/>
                </a:tc>
              </a:tr>
            </a:tbl>
          </a:graphicData>
        </a:graphic>
      </p:graphicFrame>
    </p:spTree>
    <p:extLst>
      <p:ext uri="{BB962C8B-B14F-4D97-AF65-F5344CB8AC3E}">
        <p14:creationId xmlns:p14="http://schemas.microsoft.com/office/powerpoint/2010/main" val="103143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77500" lnSpcReduction="20000"/>
          </a:bodyPr>
          <a:lstStyle/>
          <a:p>
            <a:r>
              <a:rPr lang="ar-SA" dirty="0"/>
              <a:t>في صورة الرادار يمكن ان </a:t>
            </a:r>
            <a:r>
              <a:rPr lang="ar-SA" dirty="0" err="1"/>
              <a:t>ان</a:t>
            </a:r>
            <a:r>
              <a:rPr lang="ar-SA" dirty="0"/>
              <a:t> يغير الاقطاب كما  في بعض الاحيان قد يستخدم ذبذبات متعددة مثل نوع الرادار متعدد الاطياف. صور الرادار تستخدم نطاقات مفردة او متعددة ضمن النطاقات التالية </a:t>
            </a:r>
            <a:r>
              <a:rPr lang="en-US" dirty="0"/>
              <a:t>C – K – X </a:t>
            </a:r>
            <a:r>
              <a:rPr lang="ar-SA" dirty="0"/>
              <a:t> . ايضا الاقمار الصناعية تستخدم تصوير  الرادار غالبا في الملاحظة الارضية باستخدام ذبذبات نطاق </a:t>
            </a:r>
            <a:r>
              <a:rPr lang="en-US" dirty="0"/>
              <a:t>L </a:t>
            </a:r>
            <a:r>
              <a:rPr lang="ar-SA" dirty="0"/>
              <a:t> . اختيار نطاقات الرادار (ضمن المايكرويف) والتي لها عدة نتائج واثار في تفسير صورة الرادار , الوضوح المكاني يثبت الطول الموجي اذا كان قصيرا بالنسبة لطول الهوائي. (بمعنى ان الهوائي يعطي طول الوضوح مع استخدام الطول الموجي الاقصر) ايضا نفاذية الاشارة الى داخل التربة كجزء من طبيعة الطول الموجي تعطي عوامل رطوبة التربة. ويزداد فاعلية النفاذية في الموجات الطويلة (أي الموجات الاطول للاسعة العائدة للمايكرويف) وهي قريبة نسبيا من الاشعة المرئية فهذه الوسيلة غير حساسة عادة للتقلبات الجوية ولا بالعواصف ولكن فقط المطر الغزير يتداخل ويشوش عل بث وارسال طاقة المايكرويف.</a:t>
            </a:r>
            <a:endParaRPr lang="en-US" dirty="0"/>
          </a:p>
          <a:p>
            <a:endParaRPr lang="ar-SA" dirty="0"/>
          </a:p>
        </p:txBody>
      </p:sp>
    </p:spTree>
    <p:extLst>
      <p:ext uri="{BB962C8B-B14F-4D97-AF65-F5344CB8AC3E}">
        <p14:creationId xmlns:p14="http://schemas.microsoft.com/office/powerpoint/2010/main" val="3908994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70000" lnSpcReduction="20000"/>
          </a:bodyPr>
          <a:lstStyle/>
          <a:p>
            <a:r>
              <a:rPr lang="ar-SA" dirty="0"/>
              <a:t>نفاذية اشارة الرادار:</a:t>
            </a:r>
            <a:endParaRPr lang="en-US" dirty="0"/>
          </a:p>
          <a:p>
            <a:r>
              <a:rPr lang="ar-SA" dirty="0"/>
              <a:t>في الاساس اشارات الرادار لها قدرة على النفاذية لمعرفة طبيعة محتويات الظواهر الصلبة التي تحتوي نباتات وسطح التربة . في التمارين والتدريبات هي صعبة جدا للتقييم الواسع او معرفة كمية نفاذية الرادار بهدف تفسير صورة الرادار. ويمكن تقييم النفاذية بواسطة تعيين عمق القشرة. فالعمق لأي قوة اشارة تقدر وتعرف ب </a:t>
            </a:r>
            <a:r>
              <a:rPr lang="en-US" dirty="0"/>
              <a:t>e</a:t>
            </a:r>
            <a:r>
              <a:rPr lang="ar-SA" dirty="0"/>
              <a:t>/</a:t>
            </a:r>
            <a:r>
              <a:rPr lang="en-US" dirty="0"/>
              <a:t>1</a:t>
            </a:r>
            <a:r>
              <a:rPr lang="ar-SA" dirty="0"/>
              <a:t>  لضخامة السطح. او تقريبا 37% . مواصفات عمق القشرة يقاس في معيار وحدات طولية فهي وسيلة ذات كفاءة لإشارات الرادار التي تنفذ وتخترق المواد المختلفة , فغياب الرطوبة من المواد سيزيد مع زيادة الطول الموجي نتيجة عامل الملاحظة المثالي , فالنفاذية العالية والتي تكون في منطقة الجفاف والجدب تستخدم موجات طويلة لأنظمة الرادار( حيث يزداد عمل نفاذية الرادار في المناطق الجافة والعكس صحيح) والنفاذية ايضا ترتبط بخشونة السطح وزاوية الانخفاض.  النفاذية تصبح قوية في زوايا الانحدار الشديد. وبالتالي لابد من معرفة الحد الاعلى للنفاذية في حافة المدى القريب للصورة وكذلك الحد الادنى للنفاذية ضمن جزء المدى البعيد للصورة. </a:t>
            </a:r>
            <a:endParaRPr lang="en-US" dirty="0"/>
          </a:p>
          <a:p>
            <a:endParaRPr lang="ar-SA" dirty="0"/>
          </a:p>
        </p:txBody>
      </p:sp>
    </p:spTree>
    <p:extLst>
      <p:ext uri="{BB962C8B-B14F-4D97-AF65-F5344CB8AC3E}">
        <p14:creationId xmlns:p14="http://schemas.microsoft.com/office/powerpoint/2010/main" val="3677436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32656"/>
            <a:ext cx="8424936"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4329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70000" lnSpcReduction="20000"/>
          </a:bodyPr>
          <a:lstStyle/>
          <a:p>
            <a:r>
              <a:rPr lang="ar-SA" dirty="0"/>
              <a:t>من الصعوبات التي يمكن مواجهتها عند تفسير صورة الرادار هي المتغيرات التي تساهم في الانتشار العائد للرادار. فمثلا هل توجد نفاذية ام يجب فصل المؤثرات ؟ فمثلا ان اشعة الرادار تنتشر بشكل عام عند الاصطدام بالأسطح. فأوراق النبتة في الغالب تعمل على انتشار الاشعة الى من سطح النبتة الى منطقة الكثافة النباتية. وتجدر الاشارة الى ان نطاق </a:t>
            </a:r>
            <a:r>
              <a:rPr lang="en-US" dirty="0"/>
              <a:t>L</a:t>
            </a:r>
            <a:r>
              <a:rPr lang="ar-SA" dirty="0"/>
              <a:t> له قدرة عالية في النفاذية واختراق السطح.</a:t>
            </a:r>
            <a:endParaRPr lang="en-US" dirty="0"/>
          </a:p>
          <a:p>
            <a:r>
              <a:rPr lang="ar-SA" dirty="0"/>
              <a:t>زاوية الانخفاض الاصغر تشكل جانب المدى البعيد بالنسبة للصورة. منطقة المدى القريب هي الحافة الاقرب بالنسبة للطائرة. المناطق الوسط بين حافتين هي في بعض الاحيان تحول الى اجزاء المدى المتوسط في الصورة. ان انحدار التضاريس يخفي مساحات في الصورة من الاضاءة بسبب اشعاع الرادار (ظل الرادار) وهذا الظل يعتمد على الطبوغرافية واتجاه ممر الطيران المرتبط بالطبوغرافية لأي صورة. كما يعتمد على زاوية الانخفاض. وهذا يعطي مقابل ازالة تأثير الطبوغرافية ظلا شديدا في جزء المدى البعيد للصورة حينما تكون زاوية الانخفاض هي الاصغر او في حالة يكون نظام الرادار يستخدم زوايا الانخفاض السطحي للصورة وهو نوع خاص لأنظمة الرادار الذي يمتاز عادة بمدى ثابت محدد لزوايا الانخفاض.</a:t>
            </a:r>
            <a:endParaRPr lang="en-US" dirty="0"/>
          </a:p>
          <a:p>
            <a:endParaRPr lang="ar-SA" dirty="0"/>
          </a:p>
        </p:txBody>
      </p:sp>
    </p:spTree>
    <p:extLst>
      <p:ext uri="{BB962C8B-B14F-4D97-AF65-F5344CB8AC3E}">
        <p14:creationId xmlns:p14="http://schemas.microsoft.com/office/powerpoint/2010/main" val="1063723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الاستشعار الايجابي بموجات الميكروويف</a:t>
            </a:r>
            <a:endParaRPr lang="ar-SA" dirty="0"/>
          </a:p>
        </p:txBody>
      </p:sp>
      <p:sp>
        <p:nvSpPr>
          <p:cNvPr id="3" name="عنصر نائب للمحتوى 2"/>
          <p:cNvSpPr>
            <a:spLocks noGrp="1"/>
          </p:cNvSpPr>
          <p:nvPr>
            <p:ph idx="1"/>
          </p:nvPr>
        </p:nvSpPr>
        <p:spPr/>
        <p:txBody>
          <a:bodyPr/>
          <a:lstStyle/>
          <a:p>
            <a:r>
              <a:rPr lang="ar-SA" dirty="0" smtClean="0"/>
              <a:t>يوفر التصوير بموجات الميكروويف ومنها الرادار مميزات كبيرة مقارنة بالتصوير بموجات الضوء المرئي وتحت الحمراء القريبة ومنها القدرة على التصوير في معظم الظروف الجوية نظرا لقدرة هذه الموجات ذات الطول الموجي الطويل على اختراق المؤثرات الجوية كالغيوم والمطر الخفيف والدخان كما يمكن ان يصور ليلا لان </a:t>
            </a:r>
            <a:r>
              <a:rPr lang="ar-SA" smtClean="0"/>
              <a:t>هذا التصوير لا يعتمد على اضاءة الشمس.</a:t>
            </a:r>
            <a:endParaRPr lang="ar-SA"/>
          </a:p>
        </p:txBody>
      </p:sp>
    </p:spTree>
    <p:extLst>
      <p:ext uri="{BB962C8B-B14F-4D97-AF65-F5344CB8AC3E}">
        <p14:creationId xmlns:p14="http://schemas.microsoft.com/office/powerpoint/2010/main" val="3134018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70000" lnSpcReduction="20000"/>
          </a:bodyPr>
          <a:lstStyle/>
          <a:p>
            <a:r>
              <a:rPr lang="ar-SA" dirty="0"/>
              <a:t>نظام الرادار يقيس المسافة الواصلة للأهداف بواسطة الزمن بين الاشارات المرسلة والعائدة لجهاز الرادار. لان سرعة الطاقة الكهرومغناطيسية هي معروفة ومستمرة. قياس الزمن يترجم مباشرة الى قياس مسافات ارضية بواسطة الرادار. طاقة المايكرويف تسافر في ممر مستقيم من الطائرة الى الارض. الممر يعرف بانه مسافة المدى المائل, كأن يقوم احدنا بمد حبل طولي من الطائرة الى نقطة معينة فوق الارض لقياس مسافة ما. </a:t>
            </a:r>
            <a:endParaRPr lang="en-US" dirty="0"/>
          </a:p>
          <a:p>
            <a:r>
              <a:rPr lang="ar-SA" dirty="0"/>
              <a:t>هناك ايضا نسبة من الخطأ احدها هو التمدد مسافة الرادار. فمثلا امتداد الرادار في المدى القريب الاجسام الطويلة ترسل اشعتها العائدة اولا قبل صدى التردد من القاعدة وهذا يحدث لبسا بالنسبة للرادار الذي يقيس جميع المسافات مع مراعاة الوقت المنتهي بين بث الاشارة المرسلة واستقبال صداها العائد من الاجسام. ويمكن معالجة ذلك الخطأ من خلال نطاق المدى المائل. هناك خطأ اخر هو الخطأ الهندسي النظير والذي يحدث نتيجة تأثير الازاحة في اطار الصورة الجوية.</a:t>
            </a:r>
            <a:endParaRPr lang="en-US" dirty="0"/>
          </a:p>
          <a:p>
            <a:r>
              <a:rPr lang="ar-SA" dirty="0"/>
              <a:t>في شكل 7-5 توجد ظواهر طبوغرافية </a:t>
            </a:r>
            <a:r>
              <a:rPr lang="en-US" dirty="0"/>
              <a:t>AB c  </a:t>
            </a:r>
            <a:r>
              <a:rPr lang="ar-SA" dirty="0"/>
              <a:t>هنا المشاهدة </a:t>
            </a:r>
            <a:r>
              <a:rPr lang="en-US" dirty="0"/>
              <a:t>AB = BC</a:t>
            </a:r>
            <a:r>
              <a:rPr lang="ar-SA" dirty="0"/>
              <a:t> وذلك لان الرادار يقيس الزمن مع علاقته بالهوائي. </a:t>
            </a:r>
            <a:endParaRPr lang="en-US" dirty="0"/>
          </a:p>
          <a:p>
            <a:endParaRPr lang="ar-SA" dirty="0"/>
          </a:p>
        </p:txBody>
      </p:sp>
    </p:spTree>
    <p:extLst>
      <p:ext uri="{BB962C8B-B14F-4D97-AF65-F5344CB8AC3E}">
        <p14:creationId xmlns:p14="http://schemas.microsoft.com/office/powerpoint/2010/main" val="39338691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76672"/>
            <a:ext cx="8280920" cy="5760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01166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32656"/>
            <a:ext cx="8136904"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85996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60648"/>
            <a:ext cx="9144000" cy="5865515"/>
          </a:xfrm>
          <a:prstGeom prst="rect">
            <a:avLst/>
          </a:prstGeom>
        </p:spPr>
      </p:pic>
    </p:spTree>
    <p:extLst>
      <p:ext uri="{BB962C8B-B14F-4D97-AF65-F5344CB8AC3E}">
        <p14:creationId xmlns:p14="http://schemas.microsoft.com/office/powerpoint/2010/main" val="16753242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ar-SA" sz="2000" dirty="0"/>
              <a:t>في الصورة الثانية </a:t>
            </a:r>
            <a:r>
              <a:rPr lang="en-US" sz="2000" dirty="0"/>
              <a:t>A-B</a:t>
            </a:r>
            <a:r>
              <a:rPr lang="ar-SA" sz="2000" dirty="0"/>
              <a:t> بالاتجاه المعاكس وقلبتا واصبحت </a:t>
            </a:r>
            <a:r>
              <a:rPr lang="en-US" sz="2000" dirty="0"/>
              <a:t>a b c</a:t>
            </a:r>
            <a:r>
              <a:rPr lang="ar-SA" sz="2000" dirty="0"/>
              <a:t> نتيجة الاشعة العائدة من </a:t>
            </a:r>
            <a:r>
              <a:rPr lang="en-US" sz="2000" dirty="0"/>
              <a:t>B</a:t>
            </a:r>
            <a:r>
              <a:rPr lang="ar-SA" sz="2000" dirty="0"/>
              <a:t> والتي يتم استلامها قبل </a:t>
            </a:r>
            <a:r>
              <a:rPr lang="en-US" sz="2000" dirty="0"/>
              <a:t>A</a:t>
            </a:r>
            <a:br>
              <a:rPr lang="en-US" sz="2000" dirty="0"/>
            </a:br>
            <a:r>
              <a:rPr lang="ar-SA" sz="2000" dirty="0"/>
              <a:t>هناك خطأ هندسي اخر هو قصر مسافة الرادار والتي تحدث في التضاريس المتوسطة الى العالية في الصورة.</a:t>
            </a:r>
            <a:r>
              <a:rPr lang="en-US" sz="2000" dirty="0"/>
              <a:t/>
            </a:r>
            <a:br>
              <a:rPr lang="en-US" sz="2000" dirty="0"/>
            </a:br>
            <a:endParaRPr lang="ar-SA" sz="2000"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600200"/>
            <a:ext cx="8064896" cy="442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54301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7664" y="1628800"/>
            <a:ext cx="5580000" cy="5229200"/>
          </a:xfrm>
        </p:spPr>
      </p:pic>
      <p:sp>
        <p:nvSpPr>
          <p:cNvPr id="2" name="عنوان 1"/>
          <p:cNvSpPr>
            <a:spLocks noGrp="1"/>
          </p:cNvSpPr>
          <p:nvPr>
            <p:ph type="title"/>
          </p:nvPr>
        </p:nvSpPr>
        <p:spPr/>
        <p:txBody>
          <a:bodyPr/>
          <a:lstStyle/>
          <a:p>
            <a:r>
              <a:rPr lang="ar-SA" dirty="0" smtClean="0"/>
              <a:t>تأثير الذبذبات على الوضوح</a:t>
            </a:r>
            <a:endParaRPr lang="ar-SA" dirty="0"/>
          </a:p>
        </p:txBody>
      </p:sp>
    </p:spTree>
    <p:extLst>
      <p:ext uri="{BB962C8B-B14F-4D97-AF65-F5344CB8AC3E}">
        <p14:creationId xmlns:p14="http://schemas.microsoft.com/office/powerpoint/2010/main" val="17025523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70000" lnSpcReduction="20000"/>
          </a:bodyPr>
          <a:lstStyle/>
          <a:p>
            <a:r>
              <a:rPr lang="ar-SA" dirty="0"/>
              <a:t>الاقطاب : </a:t>
            </a:r>
            <a:endParaRPr lang="en-US" dirty="0"/>
          </a:p>
          <a:p>
            <a:r>
              <a:rPr lang="ar-SA" dirty="0"/>
              <a:t>اقطاب اشارات الرادار تدل على اتجاه حقل الطاقة الكهرومغناطيسية المنبعثة والمستقبلة بواسطة الهوائي. نظام الرادار يقدر على حساب اشارات البث لكلا اقطاب الطاقة سواء كانت راسية او افقية. ويستقبل كلاهما سواء كانت الاقطاب راسية او افقية كالتي تحدث عند تشتتها من الارض. ان فصل الاقطاب الافقية والراسية كل على حدة والمنعكسة من المنظر الطبيعي كما هي الحال بالنسبة للأنظمة التي تقدم صورتين لنفس المنظر الطبيعي كما هو موضح بالشكل:</a:t>
            </a:r>
            <a:endParaRPr lang="en-US" dirty="0"/>
          </a:p>
          <a:p>
            <a:r>
              <a:rPr lang="ar-SA" dirty="0"/>
              <a:t>الصورة في الاعلى تشكلت بواسطة بث اشارة القطب الافقي واستقبلت اشارة القطب الافقي العائدة </a:t>
            </a:r>
            <a:r>
              <a:rPr lang="en-US" dirty="0"/>
              <a:t>HH- VV</a:t>
            </a:r>
            <a:r>
              <a:rPr lang="ar-SA" dirty="0"/>
              <a:t> ويسمى اسلوب الاقطاب المتشابهة.</a:t>
            </a:r>
            <a:endParaRPr lang="en-US" dirty="0"/>
          </a:p>
          <a:p>
            <a:r>
              <a:rPr lang="ar-SA" dirty="0"/>
              <a:t>الصورة الثانية تشكلت بواسطة بث اشارة قطب افقي واستقبلت قطب عمودي </a:t>
            </a:r>
            <a:r>
              <a:rPr lang="en-US" dirty="0"/>
              <a:t>HV-VH</a:t>
            </a:r>
            <a:r>
              <a:rPr lang="ar-SA" dirty="0"/>
              <a:t> وتسمى اسلوب القطب المزدوج او المختلط.</a:t>
            </a:r>
            <a:endParaRPr lang="en-US" dirty="0"/>
          </a:p>
          <a:p>
            <a:r>
              <a:rPr lang="ar-SA" dirty="0"/>
              <a:t>هناك سبب اخر يؤثر على الاقطاب هو كمية الانتشار من متوسط السطح المتجانس مثل الانتشار الذي يحدث لإشارة الرادار التي لديها مقدرة على النفاذية تحت سطح التربة . مثلا المناطق الصحراوية حيث النبات قليل ومتناثر والتربة جافة يمكن ملاحظة النفاذية من خلال السطح غير المتجانس للكشف عن الصخور المطمورة.</a:t>
            </a:r>
            <a:endParaRPr lang="en-US" dirty="0"/>
          </a:p>
          <a:p>
            <a:endParaRPr lang="ar-SA" dirty="0"/>
          </a:p>
        </p:txBody>
      </p:sp>
    </p:spTree>
    <p:extLst>
      <p:ext uri="{BB962C8B-B14F-4D97-AF65-F5344CB8AC3E}">
        <p14:creationId xmlns:p14="http://schemas.microsoft.com/office/powerpoint/2010/main" val="11139483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5" name="عنصر نائب للمحتوى 4"/>
          <p:cNvSpPr>
            <a:spLocks noGrp="1"/>
          </p:cNvSpPr>
          <p:nvPr>
            <p:ph idx="1"/>
          </p:nvPr>
        </p:nvSpPr>
        <p:spPr/>
        <p:txBody>
          <a:bodyPr/>
          <a:lstStyle/>
          <a:p>
            <a:endParaRPr lang="ar-SA"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332656"/>
            <a:ext cx="8064895" cy="5688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41022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p:txBody>
              <a:bodyPr>
                <a:normAutofit fontScale="62500" lnSpcReduction="20000"/>
              </a:bodyPr>
              <a:lstStyle/>
              <a:p>
                <a:r>
                  <a:rPr lang="ar-SA" dirty="0"/>
                  <a:t>اتجاه مشاهدة الرادار:</a:t>
                </a:r>
                <a:endParaRPr lang="en-US" dirty="0"/>
              </a:p>
              <a:p>
                <a:r>
                  <a:rPr lang="ar-SA" dirty="0"/>
                  <a:t>وهي مهمة لعرض اشكال الارض المصطفة . الاتجاه الراسي للمشاهدة باتجاه الطبوغرافية ستعطي الحد الاعلى للظل الرادار. بينما اتجاه المشاهدة الموازي للطبوغرافية سيعطي ادنى ظل للرادار. ان ظل الرادار سيكون مرغوب كوسيلة لتحسين الطبوغرافية الصغيرة او لكشف التركيب الاساسي لتضاريس المناطق. ويؤثر ايضا اتجاه الظواهر بالنسبة للممر الطيران على ظل الرادار و امتداده. ففي الشكل يوضح ان الظواهر في جزء المدى القريب يكون لها ظل اصغر من تلك التي تكون ضمن المدى البعيد لحافة الصورة سيكون لها ظل اكبر.</a:t>
                </a:r>
                <a:endParaRPr lang="en-US" dirty="0"/>
              </a:p>
              <a:p>
                <a:r>
                  <a:rPr lang="ar-SA" dirty="0"/>
                  <a:t>في الشكل يوضح زاوية المشاهدة وتأثيرها على الوضوح الذي يتحدد في مسافة اتجاه الرصد مع مراعاة زاوية الانخفاض وهي حساسة للرطوبة الارضية . ويمكن القول ان المدى المائل لصورة الرادار هو وسيلة لمشاهدة المنظر الارضي من خلال زاوية مائلة تراعى في الصورة لتسجيل الانعكاس من جانب الظواهر. ويتحكم طول النبضات ايضا بوضوح الصورة.</a:t>
                </a:r>
                <a:endParaRPr lang="en-US" dirty="0"/>
              </a:p>
              <a:p>
                <a:r>
                  <a:rPr lang="ar-SA" dirty="0"/>
                  <a:t>ويقاس علاقة الوضوح بطول الهوائي والطول الموجي من خلال : </a:t>
                </a:r>
                <a:endParaRPr lang="en-US" dirty="0"/>
              </a:p>
              <a:p>
                <a:r>
                  <a:rPr lang="en-US" dirty="0"/>
                  <a:t>A</a:t>
                </a:r>
                <a:r>
                  <a:rPr lang="ar-SA" dirty="0"/>
                  <a:t>/ </a:t>
                </a:r>
                <a:r>
                  <a:rPr lang="en-US" dirty="0"/>
                  <a:t>B=</a:t>
                </a:r>
                <a14:m>
                  <m:oMath xmlns:m="http://schemas.openxmlformats.org/officeDocument/2006/math">
                    <m:r>
                      <a:rPr lang="ar-SA" i="1">
                        <a:latin typeface="Cambria Math"/>
                      </a:rPr>
                      <m:t>𝛾</m:t>
                    </m:r>
                  </m:oMath>
                </a14:m>
                <a:endParaRPr lang="en-US" dirty="0"/>
              </a:p>
              <a:p>
                <a:r>
                  <a:rPr lang="ar-SA" dirty="0"/>
                  <a:t>حيث ان </a:t>
                </a:r>
                <a:r>
                  <a:rPr lang="en-US" dirty="0"/>
                  <a:t>B =</a:t>
                </a:r>
                <a:r>
                  <a:rPr lang="ar-SA" dirty="0"/>
                  <a:t>اتساع الاشعة</a:t>
                </a:r>
                <a:endParaRPr lang="en-US" dirty="0"/>
              </a:p>
              <a:p>
                <a:r>
                  <a:rPr lang="ar-SA" dirty="0"/>
                  <a:t>المادا هو الطول الموجي</a:t>
                </a:r>
                <a:endParaRPr lang="en-US" dirty="0"/>
              </a:p>
              <a:p>
                <a:r>
                  <a:rPr lang="en-US" dirty="0"/>
                  <a:t>A=</a:t>
                </a:r>
                <a:r>
                  <a:rPr lang="ar-SA" dirty="0"/>
                  <a:t>طول الهوائي  </a:t>
                </a:r>
                <a:endParaRPr lang="en-US" dirty="0"/>
              </a:p>
              <a:p>
                <a:endParaRPr lang="ar-SA" dirty="0"/>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blipFill rotWithShape="1">
                <a:blip r:embed="rId2"/>
                <a:stretch>
                  <a:fillRect l="-1481" t="-2022" r="-741" b="-943"/>
                </a:stretch>
              </a:blipFill>
            </p:spPr>
            <p:txBody>
              <a:bodyPr/>
              <a:lstStyle/>
              <a:p>
                <a:r>
                  <a:rPr lang="ar-SA">
                    <a:noFill/>
                  </a:rPr>
                  <a:t> </a:t>
                </a:r>
              </a:p>
            </p:txBody>
          </p:sp>
        </mc:Fallback>
      </mc:AlternateContent>
    </p:spTree>
    <p:extLst>
      <p:ext uri="{BB962C8B-B14F-4D97-AF65-F5344CB8AC3E}">
        <p14:creationId xmlns:p14="http://schemas.microsoft.com/office/powerpoint/2010/main" val="17220715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332656"/>
            <a:ext cx="8229600" cy="5793507"/>
          </a:xfrm>
        </p:spPr>
        <p:txBody>
          <a:bodyPr/>
          <a:lstStyle/>
          <a:p>
            <a:r>
              <a:rPr lang="ar-SA" dirty="0" smtClean="0"/>
              <a:t>طول نبضات الرادار ايضا يتحكم بوضوح الصورة وكذلك طول نبضات الرادار يحدد مقدرة النظام لحل مشكلة التفريق بين جسمين في محور مسافة الرصد.</a:t>
            </a:r>
          </a:p>
          <a:p>
            <a:r>
              <a:rPr lang="ar-SA" dirty="0" smtClean="0"/>
              <a:t>اذا كان طول النبضات يصطدم بجسمين متقاربين بنفس الوقت سوف تسجل جسمين كإشارة انعكاس للظواهر.</a:t>
            </a:r>
          </a:p>
          <a:p>
            <a:pPr marL="0" indent="0">
              <a:buNone/>
            </a:pPr>
            <a:r>
              <a:rPr lang="ar-SA" dirty="0" smtClean="0"/>
              <a:t>ومن الامثلة لأجهزة الرادار على نظام المحاكاة الصناعي (</a:t>
            </a:r>
            <a:r>
              <a:rPr lang="en-US" dirty="0" smtClean="0"/>
              <a:t>SAR</a:t>
            </a:r>
            <a:r>
              <a:rPr lang="ar-SA" dirty="0" smtClean="0"/>
              <a:t>) ويمتاز بتقنية عالية وهو الاغلى ثمنا. وله تطبيقات متنوعة وعديدة سواء حمل على الطائرات أو الاقمار الصناعية.</a:t>
            </a:r>
            <a:endParaRPr lang="ar-SA" dirty="0"/>
          </a:p>
        </p:txBody>
      </p:sp>
    </p:spTree>
    <p:extLst>
      <p:ext uri="{BB962C8B-B14F-4D97-AF65-F5344CB8AC3E}">
        <p14:creationId xmlns:p14="http://schemas.microsoft.com/office/powerpoint/2010/main" val="338791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انواع انظمة الرادار</a:t>
            </a:r>
            <a:endParaRPr lang="ar-SA" dirty="0"/>
          </a:p>
        </p:txBody>
      </p:sp>
      <p:sp>
        <p:nvSpPr>
          <p:cNvPr id="3" name="عنصر نائب للمحتوى 2"/>
          <p:cNvSpPr>
            <a:spLocks noGrp="1"/>
          </p:cNvSpPr>
          <p:nvPr>
            <p:ph idx="1"/>
          </p:nvPr>
        </p:nvSpPr>
        <p:spPr/>
        <p:txBody>
          <a:bodyPr>
            <a:normAutofit/>
          </a:bodyPr>
          <a:lstStyle/>
          <a:p>
            <a:pPr algn="justLow"/>
            <a:r>
              <a:rPr lang="ar-SA" sz="4000" dirty="0" smtClean="0"/>
              <a:t>يمكن تقسيم انظمة الرادار بحسب الاستخدام مثل رادارات الملاحة ورادارات مراقبة الطرق ورادارات الخرائط . ويمكن تقسيمها بحسب التقنية المستخدمة في تصنيعها كرادارات النبضة ورادارات الموجة المستمرة ورادارات الرؤية الجانبية .</a:t>
            </a:r>
            <a:endParaRPr lang="ar-SA" sz="4000" dirty="0"/>
          </a:p>
        </p:txBody>
      </p:sp>
    </p:spTree>
    <p:extLst>
      <p:ext uri="{BB962C8B-B14F-4D97-AF65-F5344CB8AC3E}">
        <p14:creationId xmlns:p14="http://schemas.microsoft.com/office/powerpoint/2010/main" val="19650944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ar-SA" dirty="0" smtClean="0"/>
              <a:t>ويظهر في الشكل التالي قصر مسافة الرادار لمنطقة الوادي الميت في كاليفورنيا حيث ان ظهور انحدار التضاريس المعروضة بتأثير قصر مسافة الرادار . فمن اليمين يمكن ملاحظة قصر مسافة الرادار التي انشأت ضغط كما هو عليه في الصورة الجبلية . الصورة اخذت من وكالة الفضاء ناسا,اكتوبر1994م </a:t>
            </a:r>
            <a:endParaRPr lang="ar-SA" dirty="0"/>
          </a:p>
        </p:txBody>
      </p:sp>
    </p:spTree>
    <p:extLst>
      <p:ext uri="{BB962C8B-B14F-4D97-AF65-F5344CB8AC3E}">
        <p14:creationId xmlns:p14="http://schemas.microsoft.com/office/powerpoint/2010/main" val="33762111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88640"/>
            <a:ext cx="5832648" cy="5683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84616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normAutofit fontScale="92500" lnSpcReduction="20000"/>
          </a:bodyPr>
          <a:lstStyle/>
          <a:p>
            <a:r>
              <a:rPr lang="ar-SA" dirty="0"/>
              <a:t>ومن الامثلة لأنظمة الرادار المحمولة جويا رادار نظام المحاكاة الحقيقي (</a:t>
            </a:r>
            <a:r>
              <a:rPr lang="en-US" dirty="0"/>
              <a:t>real aperture systems (SLAR</a:t>
            </a:r>
          </a:p>
          <a:p>
            <a:r>
              <a:rPr lang="ar-SA" dirty="0"/>
              <a:t>ويعتبر من اقدم الانظمة وارخصها .</a:t>
            </a:r>
            <a:endParaRPr lang="en-US" dirty="0"/>
          </a:p>
          <a:p>
            <a:r>
              <a:rPr lang="ar-SA" dirty="0"/>
              <a:t>ونظام المحاكاة الصناعي (</a:t>
            </a:r>
            <a:r>
              <a:rPr lang="en-US" dirty="0"/>
              <a:t>SAR</a:t>
            </a:r>
            <a:r>
              <a:rPr lang="ar-SA" dirty="0"/>
              <a:t>) ويمتاز بتقنية عالية ومن اغلى ثمنا ويحمل ايضا على الاقمار الصناعية .</a:t>
            </a:r>
            <a:endParaRPr lang="en-US" dirty="0"/>
          </a:p>
          <a:p>
            <a:r>
              <a:rPr lang="ar-SA" dirty="0"/>
              <a:t>صور رادار الاقمار الصناعية:</a:t>
            </a:r>
            <a:endParaRPr lang="en-US" dirty="0"/>
          </a:p>
          <a:p>
            <a:r>
              <a:rPr lang="ar-SA" dirty="0"/>
              <a:t>حملت الاقمار الصناعية اجهزة الرادار لكفاءتها في الملاحظة الارضية باستثناء </a:t>
            </a:r>
            <a:r>
              <a:rPr lang="en-US" dirty="0"/>
              <a:t>SLAR</a:t>
            </a:r>
            <a:r>
              <a:rPr lang="ar-SA" dirty="0"/>
              <a:t> الذي لم يستطع العمل مع ارتفاع القمر الصناعي ووضوح سيء الا باستخدام هوائيات كبيرة. ومن ثم حملت انظمة رادار المحاكاة الصناعي (</a:t>
            </a:r>
            <a:r>
              <a:rPr lang="en-US" dirty="0"/>
              <a:t>SLAR</a:t>
            </a:r>
            <a:r>
              <a:rPr lang="ar-SA" dirty="0"/>
              <a:t>)</a:t>
            </a:r>
            <a:endParaRPr lang="en-US" dirty="0"/>
          </a:p>
          <a:p>
            <a:endParaRPr lang="ar-SA" dirty="0"/>
          </a:p>
        </p:txBody>
      </p:sp>
    </p:spTree>
    <p:extLst>
      <p:ext uri="{BB962C8B-B14F-4D97-AF65-F5344CB8AC3E}">
        <p14:creationId xmlns:p14="http://schemas.microsoft.com/office/powerpoint/2010/main" val="25426517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ar-SA" dirty="0" smtClean="0"/>
              <a:t>في الصورة التالية صورة نطاق </a:t>
            </a:r>
            <a:r>
              <a:rPr lang="en-US" dirty="0" smtClean="0"/>
              <a:t>X</a:t>
            </a:r>
            <a:r>
              <a:rPr lang="ar-SA" dirty="0" smtClean="0"/>
              <a:t> من صورة الرادار </a:t>
            </a:r>
            <a:r>
              <a:rPr lang="en-US" dirty="0" err="1" smtClean="0"/>
              <a:t>Sar</a:t>
            </a:r>
            <a:r>
              <a:rPr lang="ar-SA" dirty="0" smtClean="0"/>
              <a:t> في كاليفورنيا سجلت الظواهر في المشهد والتي تشبه نفس المنظر في الصورة الجوية الفوتوجرافية . حيث تظهر المناطق السكنية والنبات واتجاه اندار الاراضي كما يكشف الظواهر تحت غطاء النبات ويصف التضاريس وظواهر استخدامات الاراضي . </a:t>
            </a:r>
            <a:r>
              <a:rPr lang="en-US" dirty="0" smtClean="0"/>
              <a:t>SAR 1994</a:t>
            </a:r>
            <a:endParaRPr lang="ar-SA" dirty="0"/>
          </a:p>
          <a:p>
            <a:endParaRPr lang="ar-SA" dirty="0"/>
          </a:p>
        </p:txBody>
      </p:sp>
    </p:spTree>
    <p:extLst>
      <p:ext uri="{BB962C8B-B14F-4D97-AF65-F5344CB8AC3E}">
        <p14:creationId xmlns:p14="http://schemas.microsoft.com/office/powerpoint/2010/main" val="36353260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260648"/>
            <a:ext cx="6840759" cy="55591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20325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3" name="عنصر نائب للمحتوى 2"/>
          <p:cNvSpPr>
            <a:spLocks noGrp="1"/>
          </p:cNvSpPr>
          <p:nvPr>
            <p:ph idx="1"/>
          </p:nvPr>
        </p:nvSpPr>
        <p:spPr/>
        <p:txBody>
          <a:bodyPr/>
          <a:lstStyle/>
          <a:p>
            <a:endParaRPr lang="ar-SA"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7" y="476672"/>
            <a:ext cx="8280920"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7236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ar-SA" dirty="0" smtClean="0"/>
              <a:t>رادار سي سات (</a:t>
            </a:r>
            <a:r>
              <a:rPr lang="en-US" dirty="0" smtClean="0"/>
              <a:t>SEA SAT</a:t>
            </a:r>
            <a:r>
              <a:rPr lang="ar-SA" dirty="0" smtClean="0"/>
              <a:t>)</a:t>
            </a:r>
          </a:p>
          <a:p>
            <a:pPr marL="0" indent="0">
              <a:buNone/>
            </a:pPr>
            <a:r>
              <a:rPr lang="ar-SA" dirty="0" smtClean="0"/>
              <a:t>وهو نوع خاص لملاحظة محيطات الاراضي كوسيلة استشعار مصممة لقياس الرطوبة والرياح والحرارة والامواج والطبوغرافية فهو مستشعر متعدد لكشف اشعاع موجات المايكرويف والطيف المرئي وتحت الحمراء بأقطاب </a:t>
            </a:r>
            <a:r>
              <a:rPr lang="en-US" dirty="0" smtClean="0"/>
              <a:t>HH</a:t>
            </a:r>
            <a:r>
              <a:rPr lang="en-US" dirty="0"/>
              <a:t> </a:t>
            </a:r>
            <a:r>
              <a:rPr lang="ar-SA" dirty="0" smtClean="0"/>
              <a:t> ووضوح 25</a:t>
            </a:r>
            <a:r>
              <a:rPr lang="en-US" dirty="0" smtClean="0"/>
              <a:t>X </a:t>
            </a:r>
            <a:r>
              <a:rPr lang="ar-SA" dirty="0" smtClean="0"/>
              <a:t> 25م</a:t>
            </a:r>
            <a:endParaRPr lang="ar-SA" dirty="0"/>
          </a:p>
        </p:txBody>
      </p:sp>
    </p:spTree>
    <p:extLst>
      <p:ext uri="{BB962C8B-B14F-4D97-AF65-F5344CB8AC3E}">
        <p14:creationId xmlns:p14="http://schemas.microsoft.com/office/powerpoint/2010/main" val="15104231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a:t>رادار سي </a:t>
            </a:r>
            <a:r>
              <a:rPr lang="ar-SA" dirty="0" smtClean="0"/>
              <a:t>سات سار </a:t>
            </a:r>
            <a:r>
              <a:rPr lang="ar-SA" dirty="0"/>
              <a:t>(</a:t>
            </a:r>
            <a:r>
              <a:rPr lang="en-US" dirty="0"/>
              <a:t>SEA </a:t>
            </a:r>
            <a:r>
              <a:rPr lang="en-US" dirty="0" smtClean="0"/>
              <a:t>SAT SAR</a:t>
            </a:r>
            <a:r>
              <a:rPr lang="ar-SA" dirty="0" smtClean="0"/>
              <a:t>)</a:t>
            </a:r>
            <a:r>
              <a:rPr lang="ar-SA" dirty="0"/>
              <a:t/>
            </a:r>
            <a:br>
              <a:rPr lang="ar-SA" dirty="0"/>
            </a:br>
            <a:endParaRPr lang="ar-SA" dirty="0"/>
          </a:p>
        </p:txBody>
      </p:sp>
      <p:sp>
        <p:nvSpPr>
          <p:cNvPr id="3" name="عنصر نائب للمحتوى 2"/>
          <p:cNvSpPr>
            <a:spLocks noGrp="1"/>
          </p:cNvSpPr>
          <p:nvPr>
            <p:ph idx="1"/>
          </p:nvPr>
        </p:nvSpPr>
        <p:spPr/>
        <p:txBody>
          <a:bodyPr/>
          <a:lstStyle/>
          <a:p>
            <a:r>
              <a:rPr lang="ar-SA" dirty="0" smtClean="0"/>
              <a:t>والذي يقيس موجات المحيط والبحار المتجمدة وخط الساحل ويعمل في الظلام وخلال حالات الجو الغائمة والتقلبات المناخية وقد بدأ عام 1978م ويغطي 4000كم في المسافة الارضية وبياناته متاحة على شكل رقمي.</a:t>
            </a:r>
          </a:p>
          <a:p>
            <a:r>
              <a:rPr lang="ar-SA" dirty="0" smtClean="0"/>
              <a:t>وتتعدد اجهزة الرادار فهناك ايضا </a:t>
            </a:r>
            <a:r>
              <a:rPr lang="en-US" dirty="0" smtClean="0"/>
              <a:t>SIR</a:t>
            </a:r>
            <a:r>
              <a:rPr lang="ar-SA" dirty="0" smtClean="0"/>
              <a:t> (</a:t>
            </a:r>
            <a:r>
              <a:rPr lang="en-US" dirty="0" smtClean="0"/>
              <a:t>Shuttle Imaging Radar</a:t>
            </a:r>
            <a:r>
              <a:rPr lang="ar-SA" dirty="0" smtClean="0"/>
              <a:t>)وله وضوح 40</a:t>
            </a:r>
            <a:r>
              <a:rPr lang="en-US" dirty="0" smtClean="0"/>
              <a:t>X</a:t>
            </a:r>
            <a:r>
              <a:rPr lang="ar-SA" dirty="0" smtClean="0"/>
              <a:t>40م لخدمة اغراض المناخ </a:t>
            </a:r>
            <a:r>
              <a:rPr lang="ar-SA" smtClean="0"/>
              <a:t>والنبات والجيولوجيا.</a:t>
            </a:r>
            <a:endParaRPr lang="ar-SA" dirty="0"/>
          </a:p>
        </p:txBody>
      </p:sp>
    </p:spTree>
    <p:extLst>
      <p:ext uri="{BB962C8B-B14F-4D97-AF65-F5344CB8AC3E}">
        <p14:creationId xmlns:p14="http://schemas.microsoft.com/office/powerpoint/2010/main" val="24538731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sp>
        <p:nvSpPr>
          <p:cNvPr id="7" name="عنصر نائب للمحتوى 6"/>
          <p:cNvSpPr>
            <a:spLocks noGrp="1"/>
          </p:cNvSpPr>
          <p:nvPr>
            <p:ph idx="1"/>
          </p:nvPr>
        </p:nvSpPr>
        <p:spPr/>
        <p:txBody>
          <a:bodyPr/>
          <a:lstStyle/>
          <a:p>
            <a:endParaRPr lang="ar-SA"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548680"/>
            <a:ext cx="8784975"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8692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r>
              <a:rPr lang="ar-SA" dirty="0" smtClean="0"/>
              <a:t>المنظر السابق يوضح منطقة كولومبيا مأخوذة في صورة الرادار تظهر المناطق السكنية ومناطق النباتات في الصورة واتجاه الانحدار وتظهر المناطق الداكنة هادئة والتي تمثل المجرى المائي. المصدر : </a:t>
            </a:r>
            <a:r>
              <a:rPr lang="en-US" dirty="0" smtClean="0"/>
              <a:t>Earth Data- Fugro</a:t>
            </a:r>
            <a:endParaRPr lang="ar-SA" dirty="0"/>
          </a:p>
        </p:txBody>
      </p:sp>
    </p:spTree>
    <p:extLst>
      <p:ext uri="{BB962C8B-B14F-4D97-AF65-F5344CB8AC3E}">
        <p14:creationId xmlns:p14="http://schemas.microsoft.com/office/powerpoint/2010/main" val="3760601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88640"/>
            <a:ext cx="8229600" cy="5937523"/>
          </a:xfrm>
        </p:spPr>
        <p:txBody>
          <a:bodyPr>
            <a:noAutofit/>
          </a:bodyPr>
          <a:lstStyle/>
          <a:p>
            <a:pPr algn="justLow"/>
            <a:r>
              <a:rPr lang="ar-SA" sz="3600" dirty="0" smtClean="0"/>
              <a:t>يتراوح عرض نطاقات رادار التصوير النموذجية ما بين 10 و200ميجاهرت . وعند ضرب نبضات الرادار لسطح الارض تتشتت طاقة هذه النبضات في كل اتجاه ويعود جزء منها باتجاه الهوائي ويتم تحويل العائد من هذه الطاقة الى هيئة رقمية ثم تسجل في جهاز تسجيل لمعالجتها في وقت لاحق وعرضها على شكل صورة ويحدد عرض نطاق النبضة درجة وضوح المدى , وكلما زاد عرض نطاق النبضة زادت درجة وضوح المدى . ويحدد طول الهوائي درجة وضوح السمت فكلما زاد طول الهوائي زادت درجة وضوح السمت.</a:t>
            </a:r>
            <a:endParaRPr lang="ar-SA" sz="3600" dirty="0"/>
          </a:p>
        </p:txBody>
      </p:sp>
    </p:spTree>
    <p:extLst>
      <p:ext uri="{BB962C8B-B14F-4D97-AF65-F5344CB8AC3E}">
        <p14:creationId xmlns:p14="http://schemas.microsoft.com/office/powerpoint/2010/main" val="35712007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smtClean="0"/>
              <a:t>جدول يوضح انظمة رادار المحمول على الاقمار الصناعية</a:t>
            </a:r>
            <a:endParaRPr lang="ar-SA" dirty="0"/>
          </a:p>
        </p:txBody>
      </p:sp>
      <p:graphicFrame>
        <p:nvGraphicFramePr>
          <p:cNvPr id="4" name="عنصر نائب للمحتوى 3"/>
          <p:cNvGraphicFramePr>
            <a:graphicFrameLocks noGrp="1"/>
          </p:cNvGraphicFramePr>
          <p:nvPr>
            <p:ph idx="1"/>
            <p:extLst>
              <p:ext uri="{D42A27DB-BD31-4B8C-83A1-F6EECF244321}">
                <p14:modId xmlns:p14="http://schemas.microsoft.com/office/powerpoint/2010/main" val="687781192"/>
              </p:ext>
            </p:extLst>
          </p:nvPr>
        </p:nvGraphicFramePr>
        <p:xfrm>
          <a:off x="323528" y="1556794"/>
          <a:ext cx="8568952" cy="4464495"/>
        </p:xfrm>
        <a:graphic>
          <a:graphicData uri="http://schemas.openxmlformats.org/drawingml/2006/table">
            <a:tbl>
              <a:tblPr rtl="1" firstRow="1" firstCol="1" bandRow="1">
                <a:tableStyleId>{5C22544A-7EE6-4342-B048-85BDC9FD1C3A}</a:tableStyleId>
              </a:tblPr>
              <a:tblGrid>
                <a:gridCol w="1713388"/>
                <a:gridCol w="1713388"/>
                <a:gridCol w="1713388"/>
                <a:gridCol w="1714394"/>
                <a:gridCol w="1714394"/>
              </a:tblGrid>
              <a:tr h="490360">
                <a:tc>
                  <a:txBody>
                    <a:bodyPr/>
                    <a:lstStyle/>
                    <a:p>
                      <a:pPr algn="ctr" rtl="1">
                        <a:lnSpc>
                          <a:spcPct val="115000"/>
                        </a:lnSpc>
                        <a:spcAft>
                          <a:spcPts val="0"/>
                        </a:spcAft>
                      </a:pPr>
                      <a:r>
                        <a:rPr lang="ar-SA" sz="1100">
                          <a:effectLst/>
                        </a:rPr>
                        <a:t>جهة التحكم</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ar-SA" sz="1100">
                          <a:effectLst/>
                        </a:rPr>
                        <a:t>الاقطاب</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ar-SA" sz="1100">
                          <a:effectLst/>
                        </a:rPr>
                        <a:t>النطاقات</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ar-SA" sz="1100">
                          <a:effectLst/>
                        </a:rPr>
                        <a:t>التاريخ</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ar-SA" sz="1100">
                          <a:effectLst/>
                        </a:rPr>
                        <a:t>النظام</a:t>
                      </a:r>
                      <a:endParaRPr lang="en-US" sz="1100">
                        <a:effectLst/>
                        <a:latin typeface="Calibri"/>
                        <a:ea typeface="Calibri"/>
                        <a:cs typeface="Arial"/>
                      </a:endParaRPr>
                    </a:p>
                  </a:txBody>
                  <a:tcPr marL="68580" marR="68580" marT="0" marB="0"/>
                </a:tc>
              </a:tr>
              <a:tr h="1014377">
                <a:tc>
                  <a:txBody>
                    <a:bodyPr/>
                    <a:lstStyle/>
                    <a:p>
                      <a:pPr algn="ctr" rtl="1">
                        <a:lnSpc>
                          <a:spcPct val="115000"/>
                        </a:lnSpc>
                        <a:spcAft>
                          <a:spcPts val="0"/>
                        </a:spcAft>
                      </a:pPr>
                      <a:r>
                        <a:rPr lang="ar-SA" sz="1100">
                          <a:effectLst/>
                        </a:rPr>
                        <a:t>وكالة الفضاء الاوربي</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en-US" sz="1100">
                          <a:effectLst/>
                        </a:rPr>
                        <a:t>VV</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en-US" sz="1100">
                          <a:effectLst/>
                        </a:rPr>
                        <a:t>c</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ar-SA" sz="1100">
                          <a:effectLst/>
                        </a:rPr>
                        <a:t>1991-2000</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en-US" sz="1100">
                          <a:effectLst/>
                        </a:rPr>
                        <a:t>ERS-1</a:t>
                      </a:r>
                      <a:endParaRPr lang="en-US" sz="1100">
                        <a:effectLst/>
                        <a:latin typeface="Calibri"/>
                        <a:ea typeface="Calibri"/>
                        <a:cs typeface="Arial"/>
                      </a:endParaRPr>
                    </a:p>
                  </a:txBody>
                  <a:tcPr marL="68580" marR="68580" marT="0" marB="0"/>
                </a:tc>
              </a:tr>
              <a:tr h="493293">
                <a:tc>
                  <a:txBody>
                    <a:bodyPr/>
                    <a:lstStyle/>
                    <a:p>
                      <a:pPr algn="ctr" rtl="1">
                        <a:lnSpc>
                          <a:spcPct val="115000"/>
                        </a:lnSpc>
                        <a:spcAft>
                          <a:spcPts val="0"/>
                        </a:spcAft>
                      </a:pPr>
                      <a:r>
                        <a:rPr lang="ar-SA" sz="1100">
                          <a:effectLst/>
                        </a:rPr>
                        <a:t>اليابان</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en-US" sz="1100">
                          <a:effectLst/>
                        </a:rPr>
                        <a:t>HH</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en-US" sz="1100">
                          <a:effectLst/>
                        </a:rPr>
                        <a:t>L</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ar-SA" sz="1100">
                          <a:effectLst/>
                        </a:rPr>
                        <a:t>1992-1998</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en-US" sz="1100">
                          <a:effectLst/>
                        </a:rPr>
                        <a:t>JERS-1</a:t>
                      </a:r>
                      <a:endParaRPr lang="en-US" sz="1100">
                        <a:effectLst/>
                        <a:latin typeface="Calibri"/>
                        <a:ea typeface="Calibri"/>
                        <a:cs typeface="Arial"/>
                      </a:endParaRPr>
                    </a:p>
                  </a:txBody>
                  <a:tcPr marL="68580" marR="68580" marT="0" marB="0"/>
                </a:tc>
              </a:tr>
              <a:tr h="493293">
                <a:tc>
                  <a:txBody>
                    <a:bodyPr/>
                    <a:lstStyle/>
                    <a:p>
                      <a:pPr algn="ctr" rtl="1">
                        <a:lnSpc>
                          <a:spcPct val="115000"/>
                        </a:lnSpc>
                        <a:spcAft>
                          <a:spcPts val="0"/>
                        </a:spcAft>
                      </a:pPr>
                      <a:r>
                        <a:rPr lang="ar-SA" sz="1100">
                          <a:effectLst/>
                        </a:rPr>
                        <a:t>الولايات المتحدة</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en-US" sz="1100">
                          <a:effectLst/>
                        </a:rPr>
                        <a:t>full</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en-US" sz="1100">
                          <a:effectLst/>
                        </a:rPr>
                        <a:t>X-C-L</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ar-SA" sz="1100">
                          <a:effectLst/>
                        </a:rPr>
                        <a:t>1994</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en-US" sz="1100">
                          <a:effectLst/>
                        </a:rPr>
                        <a:t>SIR-C</a:t>
                      </a:r>
                      <a:endParaRPr lang="en-US" sz="1100">
                        <a:effectLst/>
                        <a:latin typeface="Calibri"/>
                        <a:ea typeface="Calibri"/>
                        <a:cs typeface="Arial"/>
                      </a:endParaRPr>
                    </a:p>
                  </a:txBody>
                  <a:tcPr marL="68580" marR="68580" marT="0" marB="0"/>
                </a:tc>
              </a:tr>
              <a:tr h="493293">
                <a:tc>
                  <a:txBody>
                    <a:bodyPr/>
                    <a:lstStyle/>
                    <a:p>
                      <a:pPr algn="ctr" rtl="1">
                        <a:lnSpc>
                          <a:spcPct val="115000"/>
                        </a:lnSpc>
                        <a:spcAft>
                          <a:spcPts val="0"/>
                        </a:spcAft>
                      </a:pPr>
                      <a:r>
                        <a:rPr lang="ar-SA" sz="1100">
                          <a:effectLst/>
                        </a:rPr>
                        <a:t>اليابان</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en-US" sz="1100">
                          <a:effectLst/>
                        </a:rPr>
                        <a:t>full</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en-US" sz="1100">
                          <a:effectLst/>
                        </a:rPr>
                        <a:t>L</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ar-SA" sz="1100">
                          <a:effectLst/>
                        </a:rPr>
                        <a:t>2006</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en-US" sz="1100">
                          <a:effectLst/>
                        </a:rPr>
                        <a:t>ALOS</a:t>
                      </a:r>
                      <a:endParaRPr lang="en-US" sz="1100">
                        <a:effectLst/>
                        <a:latin typeface="Calibri"/>
                        <a:ea typeface="Calibri"/>
                        <a:cs typeface="Arial"/>
                      </a:endParaRPr>
                    </a:p>
                  </a:txBody>
                  <a:tcPr marL="68580" marR="68580" marT="0" marB="0"/>
                </a:tc>
              </a:tr>
              <a:tr h="493293">
                <a:tc>
                  <a:txBody>
                    <a:bodyPr/>
                    <a:lstStyle/>
                    <a:p>
                      <a:pPr algn="ctr" rtl="1">
                        <a:lnSpc>
                          <a:spcPct val="115000"/>
                        </a:lnSpc>
                        <a:spcAft>
                          <a:spcPts val="0"/>
                        </a:spcAft>
                      </a:pPr>
                      <a:r>
                        <a:rPr lang="ar-SA" sz="1100">
                          <a:effectLst/>
                        </a:rPr>
                        <a:t>كندا</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en-US" sz="1100">
                          <a:effectLst/>
                        </a:rPr>
                        <a:t>full</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en-US" sz="1100">
                          <a:effectLst/>
                        </a:rPr>
                        <a:t>C</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ar-SA" sz="1100">
                          <a:effectLst/>
                        </a:rPr>
                        <a:t>2007</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en-US" sz="1100">
                          <a:effectLst/>
                        </a:rPr>
                        <a:t>Radarsat-2</a:t>
                      </a:r>
                      <a:endParaRPr lang="en-US" sz="1100">
                        <a:effectLst/>
                        <a:latin typeface="Calibri"/>
                        <a:ea typeface="Calibri"/>
                        <a:cs typeface="Arial"/>
                      </a:endParaRPr>
                    </a:p>
                  </a:txBody>
                  <a:tcPr marL="68580" marR="68580" marT="0" marB="0"/>
                </a:tc>
              </a:tr>
              <a:tr h="493293">
                <a:tc>
                  <a:txBody>
                    <a:bodyPr/>
                    <a:lstStyle/>
                    <a:p>
                      <a:pPr algn="ctr" rtl="1">
                        <a:lnSpc>
                          <a:spcPct val="115000"/>
                        </a:lnSpc>
                        <a:spcAft>
                          <a:spcPts val="0"/>
                        </a:spcAft>
                      </a:pPr>
                      <a:r>
                        <a:rPr lang="ar-SA" sz="1100">
                          <a:effectLst/>
                        </a:rPr>
                        <a:t>المانيا</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en-US" sz="1100">
                          <a:effectLst/>
                        </a:rPr>
                        <a:t>full</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en-US" sz="1100">
                          <a:effectLst/>
                        </a:rPr>
                        <a:t>X</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ar-SA" sz="1100">
                          <a:effectLst/>
                        </a:rPr>
                        <a:t>2007</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en-US" sz="1100">
                          <a:effectLst/>
                        </a:rPr>
                        <a:t>Terra Sar-X</a:t>
                      </a:r>
                      <a:endParaRPr lang="en-US" sz="1100">
                        <a:effectLst/>
                        <a:latin typeface="Calibri"/>
                        <a:ea typeface="Calibri"/>
                        <a:cs typeface="Arial"/>
                      </a:endParaRPr>
                    </a:p>
                  </a:txBody>
                  <a:tcPr marL="68580" marR="68580" marT="0" marB="0"/>
                </a:tc>
              </a:tr>
              <a:tr h="493293">
                <a:tc>
                  <a:txBody>
                    <a:bodyPr/>
                    <a:lstStyle/>
                    <a:p>
                      <a:pPr algn="ctr" rtl="1">
                        <a:lnSpc>
                          <a:spcPct val="115000"/>
                        </a:lnSpc>
                        <a:spcAft>
                          <a:spcPts val="0"/>
                        </a:spcAft>
                      </a:pPr>
                      <a:r>
                        <a:rPr lang="ar-SA" sz="1100">
                          <a:effectLst/>
                        </a:rPr>
                        <a:t>المانيا</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en-US" sz="1100">
                          <a:effectLst/>
                        </a:rPr>
                        <a:t>full</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en-US" sz="1100">
                          <a:effectLst/>
                        </a:rPr>
                        <a:t>X</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ar-SA" sz="1100">
                          <a:effectLst/>
                        </a:rPr>
                        <a:t>2010</a:t>
                      </a:r>
                      <a:endParaRPr lang="en-US" sz="1100">
                        <a:effectLst/>
                        <a:latin typeface="Calibri"/>
                        <a:ea typeface="Calibri"/>
                        <a:cs typeface="Arial"/>
                      </a:endParaRPr>
                    </a:p>
                  </a:txBody>
                  <a:tcPr marL="68580" marR="68580" marT="0" marB="0"/>
                </a:tc>
                <a:tc>
                  <a:txBody>
                    <a:bodyPr/>
                    <a:lstStyle/>
                    <a:p>
                      <a:pPr algn="ctr" rtl="1">
                        <a:lnSpc>
                          <a:spcPct val="115000"/>
                        </a:lnSpc>
                        <a:spcAft>
                          <a:spcPts val="0"/>
                        </a:spcAft>
                      </a:pPr>
                      <a:r>
                        <a:rPr lang="en-US" sz="1100" dirty="0">
                          <a:effectLst/>
                        </a:rPr>
                        <a:t>Tan Dem-X</a:t>
                      </a:r>
                      <a:endParaRPr lang="en-US" sz="1100" dirty="0">
                        <a:effectLst/>
                        <a:latin typeface="Calibri"/>
                        <a:ea typeface="Calibri"/>
                        <a:cs typeface="Arial"/>
                      </a:endParaRPr>
                    </a:p>
                  </a:txBody>
                  <a:tcPr marL="68580" marR="68580" marT="0" marB="0"/>
                </a:tc>
              </a:tr>
            </a:tbl>
          </a:graphicData>
        </a:graphic>
      </p:graphicFrame>
    </p:spTree>
    <p:extLst>
      <p:ext uri="{BB962C8B-B14F-4D97-AF65-F5344CB8AC3E}">
        <p14:creationId xmlns:p14="http://schemas.microsoft.com/office/powerpoint/2010/main" val="54804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20688"/>
            <a:ext cx="8229600" cy="5505475"/>
          </a:xfrm>
        </p:spPr>
        <p:txBody>
          <a:bodyPr/>
          <a:lstStyle/>
          <a:p>
            <a:r>
              <a:rPr lang="ar-SA" dirty="0" smtClean="0"/>
              <a:t>ويشكل اتجاه النظر للرادار اهمية كبيرة في تصوير المسطحات الارضية  سواء كانت طبيعية ام صناعية , فاتجاه النظر المتعامد مع ميل التضاريس يؤدي الى ان يكون ظل الرادار فيه صغيرا. ولا يعتمد طول الظل فقط على طبيعة التضاريس المحلية وانما يعتمد  ايضا على بعد المعالم من المستشعر, فالمعالم القريبة من المستشعر ستسبب ظلا هو الاصغر في الصورة , بينما تسبب المعالم البعيدة عن المستشعر ظلا هو الاكبر في صورة الرادار .</a:t>
            </a:r>
          </a:p>
          <a:p>
            <a:pPr marL="0" indent="0">
              <a:buNone/>
            </a:pPr>
            <a:r>
              <a:rPr lang="ar-SA" dirty="0" smtClean="0"/>
              <a:t>وهناك عاملان يتحكمان في درجة الوضوح المكانية لصورة الرادار هما طول النبضة وعرض شعاع الهوائي.</a:t>
            </a:r>
            <a:endParaRPr lang="ar-SA" dirty="0"/>
          </a:p>
        </p:txBody>
      </p:sp>
    </p:spTree>
    <p:extLst>
      <p:ext uri="{BB962C8B-B14F-4D97-AF65-F5344CB8AC3E}">
        <p14:creationId xmlns:p14="http://schemas.microsoft.com/office/powerpoint/2010/main" val="23229131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درجة وضوح المدى</a:t>
            </a:r>
            <a:endParaRPr lang="ar-SA" dirty="0"/>
          </a:p>
        </p:txBody>
      </p:sp>
      <p:sp>
        <p:nvSpPr>
          <p:cNvPr id="3" name="عنصر نائب للمحتوى 2"/>
          <p:cNvSpPr>
            <a:spLocks noGrp="1"/>
          </p:cNvSpPr>
          <p:nvPr>
            <p:ph idx="1"/>
          </p:nvPr>
        </p:nvSpPr>
        <p:spPr/>
        <p:txBody>
          <a:bodyPr/>
          <a:lstStyle/>
          <a:p>
            <a:r>
              <a:rPr lang="ar-SA" dirty="0"/>
              <a:t>ويتحكم في درجة وضوح عنصر الصورة باتجاه </a:t>
            </a:r>
            <a:r>
              <a:rPr lang="ar-SA" dirty="0" smtClean="0"/>
              <a:t>انتشار النبضات بما </a:t>
            </a:r>
            <a:r>
              <a:rPr lang="ar-SA" dirty="0"/>
              <a:t>يسمى درجة </a:t>
            </a:r>
            <a:r>
              <a:rPr lang="ar-SA"/>
              <a:t>وضوح </a:t>
            </a:r>
            <a:r>
              <a:rPr lang="ar-SA" smtClean="0"/>
              <a:t>المدى.</a:t>
            </a:r>
            <a:endParaRPr lang="ar-SA" dirty="0"/>
          </a:p>
          <a:p>
            <a:endParaRPr lang="ar-SA" dirty="0"/>
          </a:p>
        </p:txBody>
      </p:sp>
    </p:spTree>
    <p:extLst>
      <p:ext uri="{BB962C8B-B14F-4D97-AF65-F5344CB8AC3E}">
        <p14:creationId xmlns:p14="http://schemas.microsoft.com/office/powerpoint/2010/main" val="2872981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درجة وضوح السمت</a:t>
            </a:r>
            <a:endParaRPr lang="ar-SA" dirty="0"/>
          </a:p>
        </p:txBody>
      </p:sp>
      <p:sp>
        <p:nvSpPr>
          <p:cNvPr id="3" name="عنصر نائب للمحتوى 2"/>
          <p:cNvSpPr>
            <a:spLocks noGrp="1"/>
          </p:cNvSpPr>
          <p:nvPr>
            <p:ph idx="1"/>
          </p:nvPr>
        </p:nvSpPr>
        <p:spPr/>
        <p:txBody>
          <a:bodyPr/>
          <a:lstStyle/>
          <a:p>
            <a:r>
              <a:rPr lang="ar-SA" dirty="0" smtClean="0"/>
              <a:t>ويتحكم في درجة وضوح عنصر الصورة باتجاه الطيران عرض شعاع الهوائي  بما يسمى درجة وضوح السمت</a:t>
            </a:r>
            <a:endParaRPr lang="ar-SA" dirty="0"/>
          </a:p>
        </p:txBody>
      </p:sp>
    </p:spTree>
    <p:extLst>
      <p:ext uri="{BB962C8B-B14F-4D97-AF65-F5344CB8AC3E}">
        <p14:creationId xmlns:p14="http://schemas.microsoft.com/office/powerpoint/2010/main" val="2261822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smtClean="0"/>
              <a:t>الرادار</a:t>
            </a:r>
            <a:endParaRPr lang="ar-SA" dirty="0"/>
          </a:p>
        </p:txBody>
      </p:sp>
      <p:sp>
        <p:nvSpPr>
          <p:cNvPr id="3" name="عنصر نائب للمحتوى 2"/>
          <p:cNvSpPr>
            <a:spLocks noGrp="1"/>
          </p:cNvSpPr>
          <p:nvPr>
            <p:ph idx="1"/>
          </p:nvPr>
        </p:nvSpPr>
        <p:spPr/>
        <p:txBody>
          <a:bodyPr>
            <a:normAutofit fontScale="85000" lnSpcReduction="20000"/>
          </a:bodyPr>
          <a:lstStyle/>
          <a:p>
            <a:r>
              <a:rPr lang="ar-SA" dirty="0"/>
              <a:t>المستشعر المزود بجهاز الرادار ضمن موجات المايكرويف :</a:t>
            </a:r>
            <a:endParaRPr lang="en-US" dirty="0"/>
          </a:p>
          <a:p>
            <a:r>
              <a:rPr lang="ar-SA" dirty="0"/>
              <a:t>الاستشعار الموجب هو وسيلة الرادار والتي تعرض بث اشارات موجات المايكرويف ثم يستقبل الاشعة العائدة على هيئة صورة لسطح الارض. </a:t>
            </a:r>
            <a:endParaRPr lang="en-US" dirty="0"/>
          </a:p>
          <a:p>
            <a:r>
              <a:rPr lang="ar-SA" dirty="0"/>
              <a:t>المكونات الاولية لنظام صور الرادار تحتوي جهاز ارسال ومستقبل ومجموعة اجهزة مستشعرة ومسجل. جهاز الارسال مصمم لا رسال نبضات متكررة من موجات المايكرويف . والمستقبل يستقبل الاشارات العائدة ثم يرشحها ويكبرها لتصبح جاهزة . مجموعة المستشعرات ترسل اشعاع محدود من طاقة المايكرويف, هذه المجموعة هي مثال الموجات  الموجهة. وعادة المستشعرات تستخدم كلاهما من ارسال اشارات الرادار وتستقبلها وبالتالي تمثل الارض الوعرة والتضاريس . اخيرا يقوم المسجل يقوم بتسجيل وعرض الاشارات على شكل صورة.</a:t>
            </a:r>
            <a:endParaRPr lang="en-US" dirty="0"/>
          </a:p>
          <a:p>
            <a:endParaRPr lang="ar-SA" dirty="0"/>
          </a:p>
        </p:txBody>
      </p:sp>
    </p:spTree>
    <p:extLst>
      <p:ext uri="{BB962C8B-B14F-4D97-AF65-F5344CB8AC3E}">
        <p14:creationId xmlns:p14="http://schemas.microsoft.com/office/powerpoint/2010/main" val="36850891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ar-SA" dirty="0"/>
              <a:t>النظرة الجانبية للرادار الجوي:</a:t>
            </a:r>
            <a:r>
              <a:rPr lang="en-US" dirty="0"/>
              <a:t/>
            </a:r>
            <a:br>
              <a:rPr lang="en-US" dirty="0"/>
            </a:br>
            <a:endParaRPr lang="ar-SA" dirty="0"/>
          </a:p>
        </p:txBody>
      </p:sp>
      <p:sp>
        <p:nvSpPr>
          <p:cNvPr id="3" name="عنصر نائب للمحتوى 2"/>
          <p:cNvSpPr>
            <a:spLocks noGrp="1"/>
          </p:cNvSpPr>
          <p:nvPr>
            <p:ph idx="1"/>
          </p:nvPr>
        </p:nvSpPr>
        <p:spPr/>
        <p:txBody>
          <a:bodyPr>
            <a:normAutofit fontScale="70000" lnSpcReduction="20000"/>
          </a:bodyPr>
          <a:lstStyle/>
          <a:p>
            <a:r>
              <a:rPr lang="ar-SA" dirty="0" smtClean="0"/>
              <a:t>الرادار </a:t>
            </a:r>
            <a:r>
              <a:rPr lang="ar-SA" dirty="0"/>
              <a:t>هي كلمة مجمعة من اوائل الاحرف ل(</a:t>
            </a:r>
            <a:r>
              <a:rPr lang="en-US" dirty="0"/>
              <a:t>Radio Detection And Ranging</a:t>
            </a:r>
            <a:r>
              <a:rPr lang="ar-SA" dirty="0"/>
              <a:t>) ويمكن القول بان المدى او المجال هو القدرة المنجزة بواسطة قياس الزمن بين زمن الاشارة المرسلة نحو الارض وزمن صداها أي رجوعها الى الجهاز.(قياس وبدقة للمسافة من المستشعر الى الظاهرة فوق الارض) ايضا الرادار لديه القدرة لكشف الذبذبات وتغير اتجاه الاقطاب. لان المستشعر يبث اشارات معلومة الطول الموجي وهذا يجعل المقارنة بين الاشارات المرسلة مع الاشارات المستقبلة امرا سهلا.</a:t>
            </a:r>
            <a:endParaRPr lang="en-US" dirty="0"/>
          </a:p>
          <a:p>
            <a:r>
              <a:rPr lang="ar-SA" dirty="0"/>
              <a:t>فهذه المقارنة لصورة الرادار تكشف تغيرات في الذبذبات التي تعطي لهم ميزة لا تتوفر لغيره من اجهزة الاستشعار عن بعد. الرادار الجوي ذو النظرة الجانبية </a:t>
            </a:r>
            <a:r>
              <a:rPr lang="en-US" dirty="0"/>
              <a:t>SALR)</a:t>
            </a:r>
            <a:r>
              <a:rPr lang="ar-SA" dirty="0"/>
              <a:t>) (</a:t>
            </a:r>
            <a:r>
              <a:rPr lang="en-US" dirty="0"/>
              <a:t>Side looking air borne Radar </a:t>
            </a:r>
            <a:r>
              <a:rPr lang="ar-SA" dirty="0"/>
              <a:t>) هذه الصورة المكتسبة بواسطة مجموعة مستشعرات لأهداف التصوير الجوي الجانبي وهي صورة لشريط طويل من الارض الموازي لخط التصوير ضمن مسافات مختلفة للرصد الارضي من مركبات جوية او الطائرات. ايضا صمم (</a:t>
            </a:r>
            <a:r>
              <a:rPr lang="en-US" dirty="0"/>
              <a:t>SAR </a:t>
            </a:r>
            <a:r>
              <a:rPr lang="ar-SA" dirty="0"/>
              <a:t>– </a:t>
            </a:r>
            <a:r>
              <a:rPr lang="en-US" dirty="0"/>
              <a:t>Synthetic  aperture radar</a:t>
            </a:r>
            <a:r>
              <a:rPr lang="ar-SA" dirty="0"/>
              <a:t>) رادار العدسة الصناعية والذي يعطي صورا لاختلافات هندسية عظيمة من هذا النوع  من اجهزة الاستشعار عن بعد والتي قد لا توجد في غيرها من اجهزة الاستشعار الاخرى . فعلى سبيل المثال جهاز الرادار </a:t>
            </a:r>
            <a:r>
              <a:rPr lang="en-US" dirty="0"/>
              <a:t>SLAR </a:t>
            </a:r>
            <a:r>
              <a:rPr lang="ar-SA" dirty="0"/>
              <a:t>يعتبر مميز وله قدرة مفيدة في التعرف على حالة الطقس والذي يعمل بموجات المايكرويف ذات الطول الموجي الطويل يكفي لتجنب </a:t>
            </a:r>
          </a:p>
        </p:txBody>
      </p:sp>
    </p:spTree>
    <p:extLst>
      <p:ext uri="{BB962C8B-B14F-4D97-AF65-F5344CB8AC3E}">
        <p14:creationId xmlns:p14="http://schemas.microsoft.com/office/powerpoint/2010/main" val="390424844"/>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302</TotalTime>
  <Words>2724</Words>
  <Application>Microsoft Office PowerPoint</Application>
  <PresentationFormat>عرض على الشاشة (3:4)‏</PresentationFormat>
  <Paragraphs>135</Paragraphs>
  <Slides>40</Slides>
  <Notes>0</Notes>
  <HiddenSlides>0</HiddenSlides>
  <MMClips>0</MMClips>
  <ScaleCrop>false</ScaleCrop>
  <HeadingPairs>
    <vt:vector size="4" baseType="variant">
      <vt:variant>
        <vt:lpstr>نسق</vt:lpstr>
      </vt:variant>
      <vt:variant>
        <vt:i4>1</vt:i4>
      </vt:variant>
      <vt:variant>
        <vt:lpstr>عناوين الشرائح</vt:lpstr>
      </vt:variant>
      <vt:variant>
        <vt:i4>40</vt:i4>
      </vt:variant>
    </vt:vector>
  </HeadingPairs>
  <TitlesOfParts>
    <vt:vector size="41" baseType="lpstr">
      <vt:lpstr>نسق Office</vt:lpstr>
      <vt:lpstr>المحاضرة الخامسة</vt:lpstr>
      <vt:lpstr>الاستشعار الايجابي بموجات الميكروويف</vt:lpstr>
      <vt:lpstr>انواع انظمة الرادار</vt:lpstr>
      <vt:lpstr>عرض تقديمي في PowerPoint</vt:lpstr>
      <vt:lpstr>عرض تقديمي في PowerPoint</vt:lpstr>
      <vt:lpstr>درجة وضوح المدى</vt:lpstr>
      <vt:lpstr>درجة وضوح السمت</vt:lpstr>
      <vt:lpstr>الرادار</vt:lpstr>
      <vt:lpstr>النظرة الجانبية للرادار الجوي: </vt:lpstr>
      <vt:lpstr>عرض تقديمي في PowerPoint</vt:lpstr>
      <vt:lpstr>عرض تقديمي في PowerPoint</vt:lpstr>
      <vt:lpstr>النشأة التاريخية</vt:lpstr>
      <vt:lpstr>عرض تقديمي في PowerPoint</vt:lpstr>
      <vt:lpstr>عرض تقديمي في PowerPoint</vt:lpstr>
      <vt:lpstr>جدول يبين طول الذبذبات للرادار</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في الصورة الثانية A-B بالاتجاه المعاكس وقلبتا واصبحت a b c نتيجة الاشعة العائدة من B والتي يتم استلامها قبل A هناك خطأ هندسي اخر هو قصر مسافة الرادار والتي تحدث في التضاريس المتوسطة الى العالية في الصورة. </vt:lpstr>
      <vt:lpstr>تأثير الذبذبات على الوضوح</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رادار سي سات سار (SEA SAT SAR) </vt:lpstr>
      <vt:lpstr>عرض تقديمي في PowerPoint</vt:lpstr>
      <vt:lpstr>عرض تقديمي في PowerPoint</vt:lpstr>
      <vt:lpstr>جدول يوضح انظمة رادار المحمول على الاقمار الصناعية</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المحاضرة الخامسة</dc:title>
  <dc:creator>Asus</dc:creator>
  <cp:lastModifiedBy>mey</cp:lastModifiedBy>
  <cp:revision>26</cp:revision>
  <dcterms:created xsi:type="dcterms:W3CDTF">2013-03-23T20:04:42Z</dcterms:created>
  <dcterms:modified xsi:type="dcterms:W3CDTF">2014-03-11T11:51:46Z</dcterms:modified>
</cp:coreProperties>
</file>