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78" r:id="rId6"/>
    <p:sldId id="280" r:id="rId7"/>
    <p:sldId id="276" r:id="rId8"/>
    <p:sldId id="282" r:id="rId9"/>
    <p:sldId id="286" r:id="rId10"/>
    <p:sldId id="265" r:id="rId11"/>
    <p:sldId id="281" r:id="rId12"/>
    <p:sldId id="266" r:id="rId13"/>
    <p:sldId id="267" r:id="rId14"/>
    <p:sldId id="261" r:id="rId15"/>
    <p:sldId id="283" r:id="rId16"/>
    <p:sldId id="285" r:id="rId17"/>
    <p:sldId id="272" r:id="rId18"/>
    <p:sldId id="27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0D5E6-18A7-8848-A64A-5C0C4E14DD4F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345BF-BBD9-D842-9FEB-CC8130D819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BBEB7-B581-D946-8831-3A1E36F93B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number of antibodies </a:t>
            </a:r>
            <a:r>
              <a:rPr lang="en-US" dirty="0" err="1" smtClean="0"/>
              <a:t>compaired</a:t>
            </a:r>
            <a:r>
              <a:rPr lang="en-US" dirty="0" smtClean="0"/>
              <a:t> to the secondary immune </a:t>
            </a:r>
            <a:r>
              <a:rPr lang="en-US" dirty="0" err="1" smtClean="0"/>
              <a:t>resonse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Specific</a:t>
            </a:r>
            <a:r>
              <a:rPr lang="en-US" baseline="0" dirty="0" smtClean="0"/>
              <a:t> immune state (due to production of memory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Rapid activation of immune response because of the memory cells present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Neutrophils (early in infection). </a:t>
            </a:r>
          </a:p>
          <a:p>
            <a:r>
              <a:rPr lang="en-US" dirty="0" smtClean="0"/>
              <a:t>natural=innate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me more examples for next lecture on natural innate non specific immunity</a:t>
            </a:r>
          </a:p>
          <a:p>
            <a:r>
              <a:rPr lang="en-US" dirty="0" smtClean="0"/>
              <a:t>Skin: keratin (physical barrier), low PH 3-5 (chemical barrier)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Mucus</a:t>
            </a:r>
            <a:r>
              <a:rPr lang="en-US" baseline="0" dirty="0" smtClean="0"/>
              <a:t> membrane: lines the gastrointestinal and </a:t>
            </a:r>
            <a:r>
              <a:rPr lang="en-US" baseline="0" dirty="0" err="1" smtClean="0"/>
              <a:t>respiratpry</a:t>
            </a:r>
            <a:r>
              <a:rPr lang="en-US" baseline="0" dirty="0" smtClean="0"/>
              <a:t> tract.: secrete mucus (organisms stick, get trapped)</a:t>
            </a:r>
          </a:p>
          <a:p>
            <a:r>
              <a:rPr lang="en-US" baseline="0" dirty="0" smtClean="0"/>
              <a:t>Other examples: vaginal low ph, </a:t>
            </a:r>
            <a:r>
              <a:rPr lang="en-US" baseline="0" dirty="0" err="1" smtClean="0"/>
              <a:t>cillia</a:t>
            </a:r>
            <a:r>
              <a:rPr lang="en-US" baseline="0" dirty="0" smtClean="0"/>
              <a:t> in the upper respiratory tract, gastric juice very acidic.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on antigens: organism, a molecule, part of a molecule/ simple, complex,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Hapten</a:t>
            </a:r>
            <a:r>
              <a:rPr lang="en-US" baseline="0" dirty="0" smtClean="0"/>
              <a:t>: non- immunogenic </a:t>
            </a:r>
            <a:r>
              <a:rPr lang="en-US" dirty="0" smtClean="0"/>
              <a:t>by itself. yet when attached to a protein it becomes antigenic. Needs</a:t>
            </a:r>
            <a:r>
              <a:rPr lang="en-US" baseline="0" dirty="0" smtClean="0"/>
              <a:t> help to induce an immune response.</a:t>
            </a:r>
            <a:r>
              <a:rPr lang="en-US" dirty="0" smtClean="0"/>
              <a:t> 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Igm</a:t>
            </a:r>
            <a:r>
              <a:rPr lang="en-US" dirty="0" smtClean="0"/>
              <a:t>: first antibody produced during</a:t>
            </a:r>
            <a:r>
              <a:rPr lang="en-US" baseline="0" dirty="0" smtClean="0"/>
              <a:t> infection (responsible for early stages of immunity)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Clones (replicate),</a:t>
            </a:r>
            <a:r>
              <a:rPr lang="en-US" baseline="0" dirty="0" smtClean="0"/>
              <a:t> then become mostly plasma cells and </a:t>
            </a:r>
            <a:r>
              <a:rPr lang="en-US" baseline="0" dirty="0" err="1" smtClean="0"/>
              <a:t>memorly</a:t>
            </a:r>
            <a:r>
              <a:rPr lang="en-US" baseline="0" dirty="0" smtClean="0"/>
              <a:t> memory cells (differentiate)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Antigen in the body, 2-recognition by B-cell 3- binding</a:t>
            </a:r>
            <a:r>
              <a:rPr lang="en-US" baseline="0" dirty="0" smtClean="0"/>
              <a:t> 4- activation of </a:t>
            </a:r>
            <a:r>
              <a:rPr lang="en-US" baseline="0" dirty="0" err="1" smtClean="0"/>
              <a:t>b</a:t>
            </a:r>
            <a:r>
              <a:rPr lang="en-US" baseline="0" dirty="0" smtClean="0"/>
              <a:t> cell 5- proliferation 6- differentiation into plasma cell and memory cells (primary immune response)</a:t>
            </a:r>
          </a:p>
          <a:p>
            <a:r>
              <a:rPr lang="en-US" baseline="0" dirty="0" err="1" smtClean="0"/>
              <a:t>Secnd</a:t>
            </a:r>
            <a:r>
              <a:rPr lang="en-US" baseline="0" dirty="0" smtClean="0"/>
              <a:t> exposure to the same Ag, cloning of the </a:t>
            </a:r>
            <a:r>
              <a:rPr lang="en-US" baseline="0" dirty="0" err="1" smtClean="0"/>
              <a:t>b</a:t>
            </a:r>
            <a:r>
              <a:rPr lang="en-US" baseline="0" dirty="0" smtClean="0"/>
              <a:t> cell (memory cell) into more memory cells and much more plasma cells (secondary immune response that is larger and faster.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345BF-BBD9-D842-9FEB-CC8130D819A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D8FC-E6F2-EF41-A6F8-AB0BA437D16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7875-3E9C-6442-8A06-1CFB5ABF6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science/biology/immunology/v/types-of-immune-responses-innate-and-adaptive-humoral-vs-cell-medi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7772400" cy="1470025"/>
          </a:xfrm>
        </p:spPr>
        <p:txBody>
          <a:bodyPr/>
          <a:lstStyle/>
          <a:p>
            <a:r>
              <a:rPr lang="en-US" dirty="0" smtClean="0"/>
              <a:t>CLS 223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57231"/>
            <a:ext cx="3276600" cy="420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0" y="0"/>
            <a:ext cx="10127960" cy="239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ksu logo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"/>
            <a:ext cx="2057400" cy="239132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Specific, acquired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It is divided into: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1) Active immunity</a:t>
            </a:r>
            <a:r>
              <a:rPr lang="en-US" sz="2400" dirty="0" smtClean="0"/>
              <a:t>: B- cells of the subject himself will be stimulated to produce his own antibodies.</a:t>
            </a:r>
          </a:p>
          <a:p>
            <a:pPr marL="514350" indent="-514350">
              <a:buNone/>
            </a:pPr>
            <a:r>
              <a:rPr lang="en-US" sz="2400" dirty="0" smtClean="0"/>
              <a:t>-Active immunity can be </a:t>
            </a:r>
            <a:r>
              <a:rPr lang="en-US" sz="2400" dirty="0" smtClean="0">
                <a:solidFill>
                  <a:srgbClr val="008000"/>
                </a:solidFill>
              </a:rPr>
              <a:t>naturally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800000"/>
                </a:solidFill>
              </a:rPr>
              <a:t>artificially</a:t>
            </a:r>
            <a:r>
              <a:rPr lang="en-US" sz="2400" dirty="0" smtClean="0"/>
              <a:t> acquired.</a:t>
            </a:r>
          </a:p>
          <a:p>
            <a:pPr marL="514350" indent="-514350">
              <a:buNone/>
            </a:pP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2) Passive immunity</a:t>
            </a:r>
            <a:r>
              <a:rPr lang="en-US" sz="2400" dirty="0" smtClean="0"/>
              <a:t>: Antibodies were prepared in other subject or animal and then will be given to the subject needed to be immunized.</a:t>
            </a:r>
          </a:p>
          <a:p>
            <a:pPr marL="514350" indent="-514350">
              <a:buNone/>
            </a:pPr>
            <a:r>
              <a:rPr lang="en-US" sz="2400" dirty="0" smtClean="0"/>
              <a:t>-Passive immunity can be </a:t>
            </a:r>
            <a:r>
              <a:rPr lang="en-US" sz="2400" dirty="0" smtClean="0">
                <a:solidFill>
                  <a:srgbClr val="008000"/>
                </a:solidFill>
              </a:rPr>
              <a:t>naturally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artificially</a:t>
            </a:r>
            <a:r>
              <a:rPr lang="en-US" sz="2400" dirty="0" smtClean="0"/>
              <a:t> acquired.</a:t>
            </a:r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Immunity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3648128" y="-1285928"/>
            <a:ext cx="688848" cy="55467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831848"/>
            <a:ext cx="368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Natural, innate, non specific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676400"/>
            <a:ext cx="245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Acquired, specific,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2890028"/>
            <a:ext cx="2480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Naturally</a:t>
            </a:r>
            <a:r>
              <a:rPr lang="en-US" sz="2400" dirty="0" smtClean="0"/>
              <a:t> acquired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2891135"/>
            <a:ext cx="2592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Artificially</a:t>
            </a:r>
            <a:r>
              <a:rPr lang="en-US" sz="2400" dirty="0" smtClean="0"/>
              <a:t> acquired</a:t>
            </a:r>
            <a:endParaRPr lang="en-US" sz="2400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4989576" y="-273796"/>
            <a:ext cx="688848" cy="5638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3439160"/>
          <a:ext cx="1905000" cy="1676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Active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Infection* (contact with pathogen)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819400" y="3429000"/>
          <a:ext cx="1676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passive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Ab</a:t>
                      </a:r>
                      <a:r>
                        <a:rPr lang="en-US" sz="2400" baseline="0" dirty="0" smtClean="0"/>
                        <a:t> pass from mother to fetus via placenta or to infant in milk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800600" y="3429000"/>
          <a:ext cx="2247900" cy="20421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Active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Vaccine*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-dead </a:t>
                      </a:r>
                    </a:p>
                    <a:p>
                      <a:r>
                        <a:rPr lang="en-US" sz="2400" baseline="0" dirty="0" smtClean="0"/>
                        <a:t>-live attenuated</a:t>
                      </a:r>
                    </a:p>
                    <a:p>
                      <a:r>
                        <a:rPr lang="en-US" sz="2400" baseline="0" dirty="0" smtClean="0"/>
                        <a:t>-</a:t>
                      </a:r>
                      <a:r>
                        <a:rPr lang="en-US" sz="2400" baseline="0" dirty="0" err="1" smtClean="0"/>
                        <a:t>toxoid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048500" y="3429000"/>
          <a:ext cx="2095500" cy="260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</a:tblGrid>
              <a:tr h="3811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passive</a:t>
                      </a:r>
                      <a:endParaRPr lang="en-US" sz="2400" dirty="0"/>
                    </a:p>
                  </a:txBody>
                  <a:tcPr/>
                </a:tc>
              </a:tr>
              <a:tr h="21334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Injection</a:t>
                      </a:r>
                      <a:r>
                        <a:rPr lang="en-US" sz="2400" baseline="0" dirty="0" smtClean="0"/>
                        <a:t> of immune serum (gamma globulin)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Infection gives either: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1)Long-life immunity: </a:t>
            </a:r>
          </a:p>
          <a:p>
            <a:pPr>
              <a:buNone/>
            </a:pPr>
            <a:r>
              <a:rPr lang="en-US" dirty="0" smtClean="0"/>
              <a:t>Some infections when occur produce long life immunity against this infection and not to others. E.g. Infection by small-pox produces long-life immunity against the small pox only and not any other infection.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2)Short-life immunity: </a:t>
            </a:r>
          </a:p>
          <a:p>
            <a:pPr>
              <a:buNone/>
            </a:pPr>
            <a:r>
              <a:rPr lang="en-US" dirty="0" smtClean="0"/>
              <a:t>as in common cold, influenza,,,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2578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The vaccine may be: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b="1" dirty="0" smtClean="0"/>
              <a:t>Inactivated/Killed: </a:t>
            </a:r>
            <a:r>
              <a:rPr lang="en-US" sz="2400" dirty="0" smtClean="0"/>
              <a:t>made of micro-organisms that have been destroyed with chemicals, heat, radioactivity, or antibiotics as in hepatitis A.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1000" y="0"/>
            <a:ext cx="8229600" cy="1143000"/>
          </a:xfrm>
        </p:spPr>
        <p:txBody>
          <a:bodyPr/>
          <a:lstStyle/>
          <a:p>
            <a:r>
              <a:rPr lang="en-US" dirty="0" smtClean="0"/>
              <a:t>Vaccine*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8225" y="533400"/>
            <a:ext cx="3865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0" y="3886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-Live attenuated: </a:t>
            </a:r>
            <a:r>
              <a:rPr lang="en-US" sz="2400" dirty="0" smtClean="0"/>
              <a:t>made of active viruses that have been cultivated under conditions that disable their virulent properties as in small pox, measles, rubella, yellow fever, influenza.</a:t>
            </a:r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b="1" dirty="0" smtClean="0"/>
              <a:t>-Toxoids (</a:t>
            </a:r>
            <a:r>
              <a:rPr lang="en-US" sz="2400" dirty="0" smtClean="0"/>
              <a:t>inactivated toxin): made from inactivated toxic compounds rather than the micro-organism itself as in diphtheria, tetanus.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Types of adaptive immune response: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AutoNum type="arabicParenR"/>
            </a:pPr>
            <a:r>
              <a:rPr lang="en-US" sz="2400" b="1" dirty="0" err="1" smtClean="0">
                <a:solidFill>
                  <a:schemeClr val="tx2"/>
                </a:solidFill>
              </a:rPr>
              <a:t>Humoral</a:t>
            </a:r>
            <a:r>
              <a:rPr lang="en-US" sz="2400" b="1" dirty="0" smtClean="0">
                <a:solidFill>
                  <a:schemeClr val="tx2"/>
                </a:solidFill>
              </a:rPr>
              <a:t> immune response: </a:t>
            </a:r>
          </a:p>
          <a:p>
            <a:pPr marL="514350" indent="-514350">
              <a:buNone/>
            </a:pPr>
            <a:r>
              <a:rPr lang="en-US" sz="2400" dirty="0" smtClean="0"/>
              <a:t>the responsible cells are </a:t>
            </a:r>
            <a:r>
              <a:rPr lang="en-US" sz="2400" b="1" dirty="0" smtClean="0">
                <a:solidFill>
                  <a:srgbClr val="1F497D"/>
                </a:solidFill>
              </a:rPr>
              <a:t>B-lymphocytes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produce plasma cells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form the Igs.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2)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Cell mediated immune response</a:t>
            </a:r>
            <a:r>
              <a:rPr lang="en-US" sz="2400" dirty="0" smtClean="0"/>
              <a:t>: the responsible cells are the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T-lymphocytes.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 smtClean="0"/>
              <a:t>Stimulated T lymphocytes affect the antigen by direct cytotoxic affect; producing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cytotoxic factors</a:t>
            </a:r>
            <a:r>
              <a:rPr lang="en-US" sz="2400" dirty="0" smtClean="0"/>
              <a:t> that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directly kills the antigen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AutoNum type="arabicParenR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Humoral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immune response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254061"/>
                </a:solidFill>
              </a:rPr>
              <a:t>B lymphocytes </a:t>
            </a:r>
            <a:r>
              <a:rPr lang="en-US" sz="2400" dirty="0" smtClean="0"/>
              <a:t>has </a:t>
            </a:r>
            <a:r>
              <a:rPr lang="en-US" sz="2400" u="sng" dirty="0" smtClean="0"/>
              <a:t>membrane bound antibodies </a:t>
            </a:r>
            <a:r>
              <a:rPr lang="en-US" sz="2400" dirty="0" smtClean="0"/>
              <a:t>that will bind to </a:t>
            </a:r>
            <a:r>
              <a:rPr lang="en-US" sz="2400" b="1" dirty="0" smtClean="0"/>
              <a:t>specific</a:t>
            </a:r>
            <a:r>
              <a:rPr lang="en-US" sz="2400" dirty="0" smtClean="0"/>
              <a:t> antigens.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binding event </a:t>
            </a:r>
            <a:r>
              <a:rPr lang="en-US" sz="2400" u="sng" dirty="0" smtClean="0"/>
              <a:t>activates the B lymphocyte </a:t>
            </a:r>
            <a:r>
              <a:rPr lang="en-US" sz="2400" dirty="0" smtClean="0"/>
              <a:t>to produce large number of </a:t>
            </a:r>
            <a:r>
              <a:rPr lang="en-US" sz="2400" i="1" dirty="0" smtClean="0"/>
              <a:t>clones (replicates) </a:t>
            </a:r>
            <a:r>
              <a:rPr lang="en-US" sz="2400" i="1" dirty="0" err="1" smtClean="0">
                <a:sym typeface="Wingdings"/>
              </a:rPr>
              <a:t></a:t>
            </a:r>
            <a:r>
              <a:rPr lang="en-US" sz="2400" i="1" dirty="0" smtClean="0">
                <a:sym typeface="Wingdings"/>
              </a:rPr>
              <a:t> </a:t>
            </a:r>
            <a:r>
              <a:rPr lang="en-US" sz="2400" b="1" dirty="0" smtClean="0"/>
              <a:t>primary</a:t>
            </a:r>
            <a:r>
              <a:rPr lang="en-US" sz="2400" dirty="0" smtClean="0"/>
              <a:t> </a:t>
            </a:r>
            <a:r>
              <a:rPr lang="en-US" sz="2400" dirty="0" err="1" smtClean="0"/>
              <a:t>humoral</a:t>
            </a:r>
            <a:r>
              <a:rPr lang="en-US" sz="2400" dirty="0" smtClean="0"/>
              <a:t> response.</a:t>
            </a:r>
          </a:p>
          <a:p>
            <a:r>
              <a:rPr lang="en-US" sz="2400" i="1" dirty="0" smtClean="0"/>
              <a:t>Most B cells become plasma cells</a:t>
            </a:r>
            <a:r>
              <a:rPr lang="en-US" sz="2400" dirty="0" smtClean="0"/>
              <a:t> that produce </a:t>
            </a:r>
            <a:r>
              <a:rPr lang="en-US" sz="2400" b="1" dirty="0" smtClean="0"/>
              <a:t>specific</a:t>
            </a:r>
            <a:r>
              <a:rPr lang="en-US" sz="2400" dirty="0" smtClean="0"/>
              <a:t> Abs that bind to Ag (Ag-</a:t>
            </a:r>
            <a:r>
              <a:rPr lang="en-US" sz="2400" dirty="0" err="1" smtClean="0"/>
              <a:t>Ab</a:t>
            </a:r>
            <a:r>
              <a:rPr lang="en-US" sz="2400" dirty="0" smtClean="0"/>
              <a:t> complex) destroy that </a:t>
            </a:r>
            <a:r>
              <a:rPr lang="en-US" sz="2400" b="1" dirty="0" smtClean="0"/>
              <a:t>specific</a:t>
            </a:r>
            <a:r>
              <a:rPr lang="en-US" sz="2400" dirty="0" smtClean="0"/>
              <a:t> Ag. Or phagocytic cells recognize the </a:t>
            </a:r>
            <a:r>
              <a:rPr lang="en-US" sz="2400" dirty="0" err="1" smtClean="0"/>
              <a:t>Ab</a:t>
            </a:r>
            <a:r>
              <a:rPr lang="en-US" sz="2400" dirty="0" smtClean="0"/>
              <a:t>-Ag complex and engulf it.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i="1" dirty="0" smtClean="0"/>
              <a:t>Some B cells become long-lived memory cells </a:t>
            </a:r>
            <a:r>
              <a:rPr lang="en-US" sz="2400" i="1" dirty="0" err="1" smtClean="0">
                <a:sym typeface="Wingdings"/>
              </a:rPr>
              <a:t></a:t>
            </a:r>
            <a:r>
              <a:rPr lang="en-US" sz="2400" i="1" dirty="0" smtClean="0">
                <a:sym typeface="Wingdings"/>
              </a:rPr>
              <a:t> </a:t>
            </a:r>
            <a:r>
              <a:rPr lang="en-US" sz="2400" b="1" dirty="0" smtClean="0"/>
              <a:t>secondary</a:t>
            </a:r>
            <a:r>
              <a:rPr lang="en-US" sz="2400" dirty="0" smtClean="0"/>
              <a:t> </a:t>
            </a:r>
            <a:r>
              <a:rPr lang="en-US" sz="2400" dirty="0" err="1" smtClean="0"/>
              <a:t>humoral</a:t>
            </a:r>
            <a:r>
              <a:rPr lang="en-US" sz="2400" dirty="0" smtClean="0"/>
              <a:t> response)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"/>
            <a:ext cx="8188383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1230868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Immune response my be primary or secondary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Primary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there is an attack with an antigen for the first time, activation of B-lymphocytes occur resulting in production of low amount of antibodies leading to destruction of the antigen.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immune response takes time to develop. The body gets specific immune state which may last for years (</a:t>
            </a:r>
            <a:r>
              <a:rPr lang="en-US" dirty="0" err="1" smtClean="0"/>
              <a:t>y</a:t>
            </a:r>
            <a:r>
              <a:rPr lang="en-US" dirty="0" smtClean="0"/>
              <a:t>?).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there is a second contact with the same antigen, there is a rapid activation of immune response and there is production of high amount of antibodies.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Rapid destruction of antigen occurs with no disease production.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https://www.khanacademy.org/science/biology/immunology/v/types-of-immune-responses-innate-and-adaptive-humoral-vs-cell-mediated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https://www.khanacademy.org/science/biology/immunology/v/b-lymphocytes-b-cells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7638"/>
            <a:ext cx="91440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Lecture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smtClean="0">
                <a:solidFill>
                  <a:schemeClr val="bg1"/>
                </a:solidFill>
              </a:rPr>
              <a:t>Immune Response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1714488"/>
            <a:ext cx="9144000" cy="51435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2362200"/>
          <a:ext cx="7010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Non-adaptive (</a:t>
                      </a:r>
                      <a:r>
                        <a:rPr lang="en-US" sz="2400" b="1" dirty="0" smtClean="0">
                          <a:cs typeface="Calibri"/>
                        </a:rPr>
                        <a:t>cell injury-----cell death)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hypertrophy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Dysplasia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hyperplasia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neoplasia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Atrophy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Degeneration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Metaplasia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Necrosis, apoptosis</a:t>
                      </a:r>
                      <a:r>
                        <a:rPr lang="en-US" sz="2400" baseline="0" dirty="0" smtClean="0"/>
                        <a:t> &amp; gangrene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Reversible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Reversible* / Irreversible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0151" y="5715000"/>
            <a:ext cx="206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*to a certain limit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1175879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/>
              <a:t>Cellular response to stress may be </a:t>
            </a:r>
            <a:r>
              <a:rPr lang="en-US" sz="3200" b="1" u="sng" dirty="0" smtClean="0"/>
              <a:t>adaptive</a:t>
            </a:r>
            <a:r>
              <a:rPr lang="en-US" sz="3200" b="1" dirty="0" smtClean="0"/>
              <a:t> or </a:t>
            </a:r>
            <a:r>
              <a:rPr lang="en-US" sz="3200" b="1" u="sng" dirty="0" smtClean="0"/>
              <a:t>non adaptive</a:t>
            </a:r>
            <a:r>
              <a:rPr lang="en-US" sz="3200" b="1" dirty="0" smtClean="0"/>
              <a:t>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Cellular response to stress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62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Inflammation and repair</a:t>
            </a:r>
          </a:p>
          <a:p>
            <a:r>
              <a:rPr lang="en-US" b="1" dirty="0" smtClean="0"/>
              <a:t>3) </a:t>
            </a:r>
            <a:r>
              <a:rPr lang="en-US" b="1" dirty="0" smtClean="0">
                <a:solidFill>
                  <a:schemeClr val="accent6"/>
                </a:solidFill>
              </a:rPr>
              <a:t>Immune response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1752600" y="2819400"/>
            <a:ext cx="304800" cy="1905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3581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Change in cell number, size, type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Immunity: </a:t>
            </a:r>
            <a:r>
              <a:rPr lang="en-US" sz="2400" dirty="0" smtClean="0"/>
              <a:t>is the ability of an organism to recognize and defend itself against specific pathogens or antigens.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43200"/>
            <a:ext cx="7334250" cy="372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Protection against invading pathogens:</a:t>
            </a:r>
          </a:p>
          <a:p>
            <a:endParaRPr lang="en-US" sz="2400" b="1" dirty="0" smtClean="0"/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rgbClr val="F79646"/>
                </a:solidFill>
              </a:rPr>
              <a:t>First line of defense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non-specific </a:t>
            </a:r>
            <a:r>
              <a:rPr lang="en-US" sz="2400" u="sng" dirty="0" smtClean="0"/>
              <a:t>natural</a:t>
            </a:r>
            <a:r>
              <a:rPr lang="en-US" sz="2400" dirty="0" smtClean="0"/>
              <a:t> barrier which restrict entry of pathogen. </a:t>
            </a:r>
            <a:r>
              <a:rPr lang="en-US" sz="2400" dirty="0" smtClean="0">
                <a:solidFill>
                  <a:srgbClr val="FF0000"/>
                </a:solidFill>
              </a:rPr>
              <a:t>E.g.:</a:t>
            </a:r>
            <a:r>
              <a:rPr lang="en-US" sz="2400" dirty="0" smtClean="0"/>
              <a:t> Skin and mucus membranes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rgbClr val="F79646"/>
                </a:solidFill>
              </a:rPr>
              <a:t>Second line of defense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non- specific </a:t>
            </a:r>
            <a:r>
              <a:rPr lang="en-US" sz="2400" dirty="0" smtClean="0"/>
              <a:t> </a:t>
            </a:r>
            <a:r>
              <a:rPr lang="en-US" sz="2400" u="sng" dirty="0" smtClean="0"/>
              <a:t>Innate</a:t>
            </a:r>
            <a:r>
              <a:rPr lang="en-US" sz="2400" dirty="0" smtClean="0"/>
              <a:t> immune defense provide rapid local response to pathogen after it has entered the host. </a:t>
            </a:r>
            <a:r>
              <a:rPr lang="en-US" sz="2400" dirty="0" smtClean="0">
                <a:solidFill>
                  <a:srgbClr val="FF0000"/>
                </a:solidFill>
              </a:rPr>
              <a:t>E.g.: </a:t>
            </a:r>
            <a:r>
              <a:rPr lang="en-US" sz="2400" dirty="0" smtClean="0"/>
              <a:t>inflammatory response, WBC Phagocytes (macrophages, neutrophils).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rgbClr val="F79646"/>
                </a:solidFill>
              </a:rPr>
              <a:t>Third line of defense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Antigen specific</a:t>
            </a:r>
            <a:r>
              <a:rPr lang="en-US" sz="2400" dirty="0" smtClean="0"/>
              <a:t> immune response, specifically target and attack invaders that get past first two lines of defense. </a:t>
            </a:r>
            <a:r>
              <a:rPr lang="en-US" sz="2400" dirty="0" smtClean="0">
                <a:solidFill>
                  <a:srgbClr val="FF0000"/>
                </a:solidFill>
              </a:rPr>
              <a:t>E.g.:</a:t>
            </a:r>
            <a:r>
              <a:rPr lang="en-US" sz="2400" dirty="0" smtClean="0"/>
              <a:t> Antibodies and lymphocytes.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/>
          <a:lstStyle/>
          <a:p>
            <a:r>
              <a:rPr lang="en-US" dirty="0" smtClean="0"/>
              <a:t>Immunity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4052157" y="3415443"/>
            <a:ext cx="688848" cy="28495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5184648"/>
            <a:ext cx="37625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Natural, innate, non specific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Examples?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6984" y="5184648"/>
            <a:ext cx="368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Acquired, specific, adaptive </a:t>
            </a:r>
            <a:endParaRPr lang="en-US" sz="2400" b="1" u="sng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57200" y="6096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3352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Non specific defense mechanism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Specific defense</a:t>
                      </a:r>
                      <a:r>
                        <a:rPr lang="en-US" sz="2400" baseline="0" dirty="0" smtClean="0"/>
                        <a:t> mechanism (immune system)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line of defense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baseline="0" dirty="0" smtClean="0"/>
                        <a:t> line of defense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line of defense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Skin </a:t>
                      </a:r>
                    </a:p>
                    <a:p>
                      <a:r>
                        <a:rPr lang="en-US" sz="2400" dirty="0" smtClean="0"/>
                        <a:t>Mucus membrane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Inflammation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Phagocytic WBC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Lymphocytes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Abs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Antigen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Antigen (</a:t>
            </a:r>
            <a:r>
              <a:rPr lang="en-US" sz="2400" dirty="0" err="1" smtClean="0"/>
              <a:t>immunogen</a:t>
            </a:r>
            <a:r>
              <a:rPr lang="en-US" sz="2400" dirty="0" smtClean="0"/>
              <a:t>): is a substance recognized by the immune system stimulating an immune response.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Hapten</a:t>
            </a:r>
            <a:r>
              <a:rPr lang="en-US" sz="2400" dirty="0" smtClean="0"/>
              <a:t>: a small molecule that </a:t>
            </a:r>
            <a:r>
              <a:rPr lang="en-US" sz="2400" u="sng" dirty="0" smtClean="0"/>
              <a:t>can not induce an immune response</a:t>
            </a:r>
            <a:r>
              <a:rPr lang="en-US" sz="2400" dirty="0" smtClean="0"/>
              <a:t> (non- immunogenic) unless attached to a large carrier such as protein</a:t>
            </a:r>
            <a:endParaRPr lang="en-US" sz="24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43300"/>
            <a:ext cx="79248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8229600" cy="1143000"/>
          </a:xfrm>
        </p:spPr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(immunoglobulins, Igs): </a:t>
            </a:r>
            <a:r>
              <a:rPr lang="en-US" sz="2400" dirty="0" smtClean="0"/>
              <a:t>They are formed by the plasma cells which are derived from B-lymphocytes. </a:t>
            </a:r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143000"/>
            <a:ext cx="5562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5 types of Igs:</a:t>
            </a:r>
          </a:p>
          <a:p>
            <a:pPr marL="514350" indent="-514350">
              <a:spcBef>
                <a:spcPct val="20000"/>
              </a:spcBef>
              <a:buFont typeface="Arial"/>
              <a:buAutoNum type="arabicParenR"/>
            </a:pPr>
            <a:r>
              <a:rPr lang="en-US" sz="2400" dirty="0" err="1" smtClean="0"/>
              <a:t>IgA</a:t>
            </a:r>
            <a:r>
              <a:rPr lang="en-US" sz="2400" dirty="0" smtClean="0"/>
              <a:t>- in secretions; saliva, tears, mucous, breast milk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Localized protection of mucosal surfaces.</a:t>
            </a:r>
          </a:p>
          <a:p>
            <a:pPr marL="514350" indent="-514350">
              <a:spcBef>
                <a:spcPct val="20000"/>
              </a:spcBef>
            </a:pP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immunity to infant digestive tract. 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Arial"/>
              <a:buAutoNum type="arabicParenR"/>
            </a:pPr>
            <a:r>
              <a:rPr lang="en-US" sz="2400" dirty="0" err="1" smtClean="0"/>
              <a:t>IgD</a:t>
            </a:r>
            <a:r>
              <a:rPr lang="en-US" sz="2400" dirty="0" smtClean="0"/>
              <a:t>- function not well understood. </a:t>
            </a:r>
          </a:p>
          <a:p>
            <a:pPr marL="514350" indent="-514350">
              <a:spcBef>
                <a:spcPct val="20000"/>
              </a:spcBef>
              <a:buFont typeface="Arial"/>
              <a:buAutoNum type="arabicParenR"/>
            </a:pPr>
            <a:r>
              <a:rPr lang="en-US" sz="2400" dirty="0" err="1" smtClean="0"/>
              <a:t>IgE</a:t>
            </a:r>
            <a:r>
              <a:rPr lang="en-US" sz="2400" dirty="0" smtClean="0"/>
              <a:t>- it releases the histamine from the Mast cells and Basophils. Protects against parasitic warms and allergic reactions.</a:t>
            </a:r>
          </a:p>
          <a:p>
            <a:pPr marL="514350" lvl="0" indent="-514350">
              <a:spcBef>
                <a:spcPct val="20000"/>
              </a:spcBef>
              <a:buFont typeface="Arial"/>
              <a:buAutoNum type="arabicParenR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most versatile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function,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released after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can cross placenta.</a:t>
            </a:r>
          </a:p>
          <a:p>
            <a:pPr marL="514350" indent="-514350">
              <a:spcBef>
                <a:spcPct val="20000"/>
              </a:spcBef>
              <a:buFont typeface="Arial"/>
              <a:buAutoNum type="arabicParenR"/>
            </a:pPr>
            <a:r>
              <a:rPr lang="en-US" sz="2400" dirty="0" err="1" smtClean="0"/>
              <a:t>IgM</a:t>
            </a:r>
            <a:r>
              <a:rPr lang="en-US" sz="2400" dirty="0" smtClean="0"/>
              <a:t>- it is the primary response against infection.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arenR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944299"/>
            <a:ext cx="3581400" cy="591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the antigenic determinants. The smallest part of the Ag recognized by the Ab.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925763"/>
            <a:ext cx="679731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1178</Words>
  <Application>Microsoft Office PowerPoint</Application>
  <PresentationFormat>On-screen Show (4:3)</PresentationFormat>
  <Paragraphs>165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CLS 223</vt:lpstr>
      <vt:lpstr>Lecture # 5</vt:lpstr>
      <vt:lpstr>Cellular response to stress</vt:lpstr>
      <vt:lpstr>Immune response</vt:lpstr>
      <vt:lpstr>PowerPoint Presentation</vt:lpstr>
      <vt:lpstr>Immunity </vt:lpstr>
      <vt:lpstr>Antigen</vt:lpstr>
      <vt:lpstr>Antibodies</vt:lpstr>
      <vt:lpstr>epitope</vt:lpstr>
      <vt:lpstr>Specific, acquired Immunity</vt:lpstr>
      <vt:lpstr>PowerPoint Presentation</vt:lpstr>
      <vt:lpstr>Infection*</vt:lpstr>
      <vt:lpstr>Vaccine*</vt:lpstr>
      <vt:lpstr>PowerPoint Presentation</vt:lpstr>
      <vt:lpstr>Humoral immune response</vt:lpstr>
      <vt:lpstr>PowerPoint Presentation</vt:lpstr>
      <vt:lpstr>Primary immune response</vt:lpstr>
      <vt:lpstr>Secondary immune response</vt:lpstr>
      <vt:lpstr>PowerPoint Presentation</vt:lpstr>
    </vt:vector>
  </TitlesOfParts>
  <Company>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 223</dc:title>
  <dc:creator>mac pro</dc:creator>
  <cp:lastModifiedBy>CAMS110121G-02</cp:lastModifiedBy>
  <cp:revision>42</cp:revision>
  <dcterms:created xsi:type="dcterms:W3CDTF">2014-12-07T10:17:41Z</dcterms:created>
  <dcterms:modified xsi:type="dcterms:W3CDTF">2017-10-08T09:16:19Z</dcterms:modified>
</cp:coreProperties>
</file>