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60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5" r:id="rId9"/>
    <p:sldId id="264" r:id="rId10"/>
    <p:sldId id="263" r:id="rId11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نمط متوسط 2 - تميي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85" d="100"/>
          <a:sy n="85" d="100"/>
        </p:scale>
        <p:origin x="1554" y="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DAA0020F-1FAA-401B-9BDA-DE9C0937E2B7}" type="datetimeFigureOut">
              <a:rPr lang="ar-SA" smtClean="0"/>
              <a:t>11/02/40</a:t>
            </a:fld>
            <a:endParaRPr lang="ar-SA"/>
          </a:p>
        </p:txBody>
      </p:sp>
      <p:sp>
        <p:nvSpPr>
          <p:cNvPr id="4" name="عنصر نائب لصورة الشريحة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SA"/>
          </a:p>
        </p:txBody>
      </p:sp>
      <p:sp>
        <p:nvSpPr>
          <p:cNvPr id="5" name="عنصر نائب للملاحظات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90D67A06-E8DB-4D99-B2D4-9651A0D0853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3809531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D67A06-E8DB-4D99-B2D4-9651A0D08537}" type="slidenum">
              <a:rPr lang="ar-SA" smtClean="0"/>
              <a:t>6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2912544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228600"/>
            <a:ext cx="7772400" cy="4571999"/>
          </a:xfrm>
        </p:spPr>
        <p:txBody>
          <a:bodyPr anchor="ctr">
            <a:noAutofit/>
          </a:bodyPr>
          <a:lstStyle>
            <a:lvl1pPr>
              <a:lnSpc>
                <a:spcPct val="100000"/>
              </a:lnSpc>
              <a:defRPr sz="8800" spc="-80" baseline="0">
                <a:solidFill>
                  <a:schemeClr val="tx1"/>
                </a:solidFill>
              </a:defRPr>
            </a:lvl1pPr>
          </a:lstStyle>
          <a:p>
            <a:r>
              <a:rPr lang="ar-SA"/>
              <a:t>انقر لتحرير نمط العنوان الرئيسي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4800600"/>
            <a:ext cx="6858000" cy="914400"/>
          </a:xfrm>
        </p:spPr>
        <p:txBody>
          <a:bodyPr/>
          <a:lstStyle>
            <a:lvl1pPr marL="0" indent="0" algn="l">
              <a:buNone/>
              <a:defRPr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/>
              <a:t>انقر لتحرير نمط العنوان الثانوي الرئيسي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960C12-A240-4846-BF3F-548643A44037}" type="datetimeFigureOut">
              <a:rPr lang="ar-SA" smtClean="0"/>
              <a:t>11/02/40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F778CDA7-4FBF-447B-A3DE-F9CA310F2526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960C12-A240-4846-BF3F-548643A44037}" type="datetimeFigureOut">
              <a:rPr lang="ar-SA" smtClean="0"/>
              <a:t>11/02/40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78CDA7-4FBF-447B-A3DE-F9CA310F2526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/>
              <a:t>انقر لتحرير نمط العنوان الرئيسي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960C12-A240-4846-BF3F-548643A44037}" type="datetimeFigureOut">
              <a:rPr lang="ar-SA" smtClean="0"/>
              <a:t>11/02/40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78CDA7-4FBF-447B-A3DE-F9CA310F2526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960C12-A240-4846-BF3F-548643A44037}" type="datetimeFigureOut">
              <a:rPr lang="ar-SA" smtClean="0"/>
              <a:t>11/02/40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78CDA7-4FBF-447B-A3DE-F9CA310F2526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47800"/>
            <a:ext cx="7772400" cy="4321175"/>
          </a:xfrm>
        </p:spPr>
        <p:txBody>
          <a:bodyPr anchor="ctr">
            <a:noAutofit/>
          </a:bodyPr>
          <a:lstStyle>
            <a:lvl1pPr algn="l">
              <a:lnSpc>
                <a:spcPct val="100000"/>
              </a:lnSpc>
              <a:defRPr sz="8800" b="0" cap="all" spc="-80" baseline="0">
                <a:solidFill>
                  <a:schemeClr val="tx1"/>
                </a:solidFill>
              </a:defRPr>
            </a:lvl1pPr>
          </a:lstStyle>
          <a:p>
            <a:r>
              <a:rPr lang="ar-SA"/>
              <a:t>انقر لتحرير نمط العنوان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28601"/>
            <a:ext cx="7772400" cy="1066800"/>
          </a:xfrm>
        </p:spPr>
        <p:txBody>
          <a:bodyPr anchor="b"/>
          <a:lstStyle>
            <a:lvl1pPr marL="0" indent="0">
              <a:buNone/>
              <a:defRPr sz="2000"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960C12-A240-4846-BF3F-548643A44037}" type="datetimeFigureOut">
              <a:rPr lang="ar-SA" smtClean="0"/>
              <a:t>11/02/40</a:t>
            </a:fld>
            <a:endParaRPr lang="ar-SA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778CDA7-4FBF-447B-A3DE-F9CA310F2526}" type="slidenum">
              <a:rPr lang="ar-SA" smtClean="0"/>
              <a:t>‹#›</a:t>
            </a:fld>
            <a:endParaRPr lang="ar-SA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ar-S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30680" y="1574800"/>
            <a:ext cx="32918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90160" y="1574800"/>
            <a:ext cx="32918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960C12-A240-4846-BF3F-548643A44037}" type="datetimeFigureOut">
              <a:rPr lang="ar-SA" smtClean="0"/>
              <a:t>11/02/40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78CDA7-4FBF-447B-A3DE-F9CA310F2526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/>
              <a:t>انقر لتحرير نمط العنوان الرئيسي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7632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sz="1800" b="0" cap="all" spc="10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27632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93208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lang="en-US" sz="1800" b="0" kern="1200" cap="all" spc="100" baseline="0" dirty="0" smtClean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</a:pPr>
            <a:r>
              <a:rPr lang="ar-SA"/>
              <a:t>انقر لتحرير أنماط النص الرئيسي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93208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960C12-A240-4846-BF3F-548643A44037}" type="datetimeFigureOut">
              <a:rPr lang="ar-SA" smtClean="0"/>
              <a:t>11/02/40</a:t>
            </a:fld>
            <a:endParaRPr lang="ar-S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78CDA7-4FBF-447B-A3DE-F9CA310F2526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960C12-A240-4846-BF3F-548643A44037}" type="datetimeFigureOut">
              <a:rPr lang="ar-SA" smtClean="0"/>
              <a:t>11/02/40</a:t>
            </a:fld>
            <a:endParaRPr lang="ar-S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78CDA7-4FBF-447B-A3DE-F9CA310F2526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960C12-A240-4846-BF3F-548643A44037}" type="datetimeFigureOut">
              <a:rPr lang="ar-SA" smtClean="0"/>
              <a:t>11/02/40</a:t>
            </a:fld>
            <a:endParaRPr lang="ar-S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78CDA7-4FBF-447B-A3DE-F9CA310F2526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600200"/>
            <a:ext cx="5111750" cy="44805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600200"/>
            <a:ext cx="3008313" cy="4480560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960C12-A240-4846-BF3F-548643A44037}" type="datetimeFigureOut">
              <a:rPr lang="ar-SA" smtClean="0"/>
              <a:t>11/02/40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78CDA7-4FBF-447B-A3DE-F9CA310F2526}" type="slidenum">
              <a:rPr lang="ar-SA" smtClean="0"/>
              <a:t>‹#›</a:t>
            </a:fld>
            <a:endParaRPr lang="ar-SA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-1" y="0"/>
            <a:ext cx="9000877" cy="4846320"/>
          </a:xfrm>
          <a:solidFill>
            <a:schemeClr val="bg1">
              <a:lumMod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ar-SA"/>
              <a:t>انقر فوق الأيقونة لإضافة صورة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5715000"/>
            <a:ext cx="8153400" cy="4572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960C12-A240-4846-BF3F-548643A44037}" type="datetimeFigureOut">
              <a:rPr lang="ar-SA" smtClean="0"/>
              <a:t>11/02/40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F778CDA7-4FBF-447B-A3DE-F9CA310F2526}" type="slidenum">
              <a:rPr lang="ar-SA" smtClean="0"/>
              <a:t>‹#›</a:t>
            </a:fld>
            <a:endParaRPr lang="ar-SA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457200" y="4953000"/>
            <a:ext cx="8153400" cy="762000"/>
          </a:xfrm>
        </p:spPr>
        <p:txBody>
          <a:bodyPr anchor="t">
            <a:normAutofit/>
          </a:bodyPr>
          <a:lstStyle>
            <a:lvl1pPr>
              <a:defRPr sz="3200"/>
            </a:lvl1pPr>
          </a:lstStyle>
          <a:p>
            <a:r>
              <a:rPr lang="ar-SA"/>
              <a:t>انقر لتحرير نمط العنوان الرئيسي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5791200" cy="13716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ar-SA"/>
              <a:t>انقر لتحرير نمط العنوان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76200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172201"/>
            <a:ext cx="3429000" cy="304800"/>
          </a:xfrm>
          <a:prstGeom prst="rect">
            <a:avLst/>
          </a:prstGeom>
        </p:spPr>
        <p:txBody>
          <a:bodyPr vert="horz" lIns="91440" tIns="45720" rIns="91440" bIns="0" rtlCol="0" anchor="b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9A960C12-A240-4846-BF3F-548643A44037}" type="datetimeFigureOut">
              <a:rPr lang="ar-SA" smtClean="0"/>
              <a:t>11/02/40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492875"/>
            <a:ext cx="3429000" cy="28384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400" b="1">
                <a:solidFill>
                  <a:schemeClr val="tx2"/>
                </a:solidFill>
              </a:defRPr>
            </a:lvl1pPr>
          </a:lstStyle>
          <a:p>
            <a:fld id="{F778CDA7-4FBF-447B-A3DE-F9CA310F2526}" type="slidenum">
              <a:rPr lang="ar-SA" smtClean="0"/>
              <a:t>‹#›</a:t>
            </a:fld>
            <a:endParaRPr lang="ar-SA"/>
          </a:p>
        </p:txBody>
      </p:sp>
      <p:sp>
        <p:nvSpPr>
          <p:cNvPr id="7" name="Rectangle 6"/>
          <p:cNvSpPr/>
          <p:nvPr/>
        </p:nvSpPr>
        <p:spPr>
          <a:xfrm>
            <a:off x="9001124" y="0"/>
            <a:ext cx="142876" cy="13716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9001124" y="1371600"/>
            <a:ext cx="142876" cy="54864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1" eaLnBrk="1" latinLnBrk="0" hangingPunct="1">
        <a:spcBef>
          <a:spcPct val="0"/>
        </a:spcBef>
        <a:buNone/>
        <a:defRPr sz="3600" kern="1200" cap="all" spc="-6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r" defTabSz="914400" rtl="1" eaLnBrk="1" latinLnBrk="0" hangingPunct="1">
        <a:spcBef>
          <a:spcPct val="20000"/>
        </a:spcBef>
        <a:spcAft>
          <a:spcPts val="600"/>
        </a:spcAft>
        <a:buFont typeface="Arial" pitchFamily="34" charset="0"/>
        <a:buNone/>
        <a:defRPr sz="20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r" defTabSz="914400" rtl="1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rtl="0"/>
            <a:r>
              <a:rPr lang="en-US" dirty="0"/>
              <a:t>BCH 312 [PRACTICAL]</a:t>
            </a:r>
            <a:endParaRPr lang="ar-SA" dirty="0"/>
          </a:p>
        </p:txBody>
      </p:sp>
      <p:sp>
        <p:nvSpPr>
          <p:cNvPr id="5" name="مربع نص 4"/>
          <p:cNvSpPr txBox="1"/>
          <p:nvPr/>
        </p:nvSpPr>
        <p:spPr>
          <a:xfrm>
            <a:off x="0" y="2276872"/>
            <a:ext cx="8892480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lvl="0" algn="ctr"/>
            <a:r>
              <a:rPr lang="x-none" sz="3200" b="1">
                <a:solidFill>
                  <a:schemeClr val="tx2"/>
                </a:solidFill>
              </a:rPr>
              <a:t>Buffer Capacity</a:t>
            </a:r>
            <a:endParaRPr lang="en-US" sz="3200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5856701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صورة 2">
            <a:extLst>
              <a:ext uri="{FF2B5EF4-FFF2-40B4-BE49-F238E27FC236}">
                <a16:creationId xmlns:a16="http://schemas.microsoft.com/office/drawing/2014/main" id="{10254715-FBBF-4D9E-9E2A-C5657AE87F8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7544" y="127863"/>
            <a:ext cx="8208911" cy="66022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34740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1"/>
          <p:cNvSpPr txBox="1"/>
          <p:nvPr/>
        </p:nvSpPr>
        <p:spPr>
          <a:xfrm>
            <a:off x="179512" y="620688"/>
            <a:ext cx="6918389" cy="67710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 rtl="0"/>
            <a:r>
              <a:rPr lang="en-US" sz="2000" b="1" dirty="0">
                <a:solidFill>
                  <a:schemeClr val="tx2"/>
                </a:solidFill>
                <a:latin typeface="Calibri" panose="020F0502020204030204" pitchFamily="34" charset="0"/>
              </a:rPr>
              <a:t>Objective: </a:t>
            </a:r>
          </a:p>
          <a:p>
            <a:pPr algn="l" rtl="0"/>
            <a:endParaRPr lang="en-US" dirty="0">
              <a:latin typeface="Calibri" panose="020F0502020204030204" pitchFamily="34" charset="0"/>
            </a:endParaRPr>
          </a:p>
        </p:txBody>
      </p:sp>
      <p:sp>
        <p:nvSpPr>
          <p:cNvPr id="3" name="مستطيل 2"/>
          <p:cNvSpPr/>
          <p:nvPr/>
        </p:nvSpPr>
        <p:spPr>
          <a:xfrm>
            <a:off x="163442" y="1351426"/>
            <a:ext cx="8801046" cy="17851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/>
            <a:r>
              <a:rPr lang="en-US" dirty="0">
                <a:latin typeface="Calibri" panose="020F0502020204030204" pitchFamily="34" charset="0"/>
              </a:rPr>
              <a:t>1. To understand the concept of buffer capacity. </a:t>
            </a:r>
          </a:p>
          <a:p>
            <a:pPr algn="l" rtl="0"/>
            <a:endParaRPr lang="en-US" dirty="0">
              <a:latin typeface="Calibri" panose="020F0502020204030204" pitchFamily="34" charset="0"/>
            </a:endParaRPr>
          </a:p>
          <a:p>
            <a:pPr algn="l" rtl="0"/>
            <a:r>
              <a:rPr lang="en-US" dirty="0">
                <a:latin typeface="Calibri" panose="020F0502020204030204" pitchFamily="34" charset="0"/>
              </a:rPr>
              <a:t>2.To determine the maximum buffer capacity of a number of buffer solutions. </a:t>
            </a:r>
          </a:p>
          <a:p>
            <a:pPr algn="l" rtl="0"/>
            <a:endParaRPr lang="en-US" dirty="0">
              <a:latin typeface="Calibri" panose="020F0502020204030204" pitchFamily="34" charset="0"/>
            </a:endParaRPr>
          </a:p>
          <a:p>
            <a:pPr algn="l" rtl="0"/>
            <a:r>
              <a:rPr lang="en-US" dirty="0">
                <a:latin typeface="Calibri" panose="020F0502020204030204" pitchFamily="34" charset="0"/>
              </a:rPr>
              <a:t>3.To establish the relationship between buffer capacity and buffer concentration. </a:t>
            </a:r>
          </a:p>
          <a:p>
            <a:pPr lvl="1" algn="l" rtl="0"/>
            <a:endParaRPr lang="en-US" sz="2000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23410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1"/>
          <p:cNvSpPr/>
          <p:nvPr/>
        </p:nvSpPr>
        <p:spPr>
          <a:xfrm>
            <a:off x="19720" y="280387"/>
            <a:ext cx="9124280" cy="35086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/>
            <a:endParaRPr lang="en-US" dirty="0">
              <a:latin typeface="Calibri" panose="020F0502020204030204" pitchFamily="34" charset="0"/>
            </a:endParaRPr>
          </a:p>
          <a:p>
            <a:pPr algn="l" rtl="0"/>
            <a:r>
              <a:rPr lang="en-US" sz="2400" b="1" dirty="0">
                <a:solidFill>
                  <a:schemeClr val="tx2"/>
                </a:solidFill>
                <a:latin typeface="Calibri" panose="020F0502020204030204" pitchFamily="34" charset="0"/>
              </a:rPr>
              <a:t>Introduction:</a:t>
            </a:r>
          </a:p>
          <a:p>
            <a:pPr algn="l" rtl="0"/>
            <a:endParaRPr lang="en-US" dirty="0">
              <a:latin typeface="Calibri" panose="020F0502020204030204" pitchFamily="34" charset="0"/>
            </a:endParaRPr>
          </a:p>
          <a:p>
            <a:pPr algn="l" rtl="0"/>
            <a:r>
              <a:rPr lang="en-US" dirty="0">
                <a:latin typeface="Calibri" panose="020F0502020204030204" pitchFamily="34" charset="0"/>
              </a:rPr>
              <a:t>- </a:t>
            </a:r>
            <a:r>
              <a:rPr lang="en-US" dirty="0">
                <a:solidFill>
                  <a:schemeClr val="tx2"/>
                </a:solidFill>
                <a:latin typeface="Calibri" panose="020F0502020204030204" pitchFamily="34" charset="0"/>
              </a:rPr>
              <a:t>Buffer</a:t>
            </a:r>
            <a:r>
              <a:rPr lang="en-US" dirty="0">
                <a:latin typeface="Calibri" panose="020F0502020204030204" pitchFamily="34" charset="0"/>
              </a:rPr>
              <a:t> solutions, are solutions that can resist changes in pH upon addition of small amounts of acid/base. </a:t>
            </a:r>
          </a:p>
          <a:p>
            <a:pPr algn="l" rtl="0"/>
            <a:endParaRPr lang="en-US" dirty="0">
              <a:latin typeface="Calibri" panose="020F0502020204030204" pitchFamily="34" charset="0"/>
            </a:endParaRPr>
          </a:p>
          <a:p>
            <a:pPr algn="l" rtl="0"/>
            <a:r>
              <a:rPr lang="en-US" dirty="0">
                <a:latin typeface="Calibri" panose="020F0502020204030204" pitchFamily="34" charset="0"/>
              </a:rPr>
              <a:t>- Common buffer mixtures contain two substances, a conjugate acid and a conjugate base.</a:t>
            </a:r>
          </a:p>
          <a:p>
            <a:pPr algn="l" rtl="0"/>
            <a:endParaRPr lang="en-US" dirty="0">
              <a:latin typeface="Calibri" panose="020F0502020204030204" pitchFamily="34" charset="0"/>
            </a:endParaRPr>
          </a:p>
          <a:p>
            <a:pPr algn="l" rtl="0"/>
            <a:r>
              <a:rPr lang="en-US" dirty="0">
                <a:latin typeface="Calibri" panose="020F0502020204030204" pitchFamily="34" charset="0"/>
              </a:rPr>
              <a:t>- Together the two species (conjugate acid and conjugate base) </a:t>
            </a:r>
            <a:r>
              <a:rPr lang="en-US" dirty="0">
                <a:solidFill>
                  <a:schemeClr val="tx2"/>
                </a:solidFill>
                <a:latin typeface="Calibri" panose="020F0502020204030204" pitchFamily="34" charset="0"/>
              </a:rPr>
              <a:t>resist large changes in pH </a:t>
            </a:r>
            <a:r>
              <a:rPr lang="en-US" dirty="0">
                <a:latin typeface="Calibri" panose="020F0502020204030204" pitchFamily="34" charset="0"/>
              </a:rPr>
              <a:t>by absorbing the H+ ions or OH- ions added to the system. When H+ ions are added to the system they will react with the conjugate base in the buffer. When OH- ions are added they will react with the conjugate acid in the buffer. </a:t>
            </a:r>
          </a:p>
        </p:txBody>
      </p:sp>
    </p:spTree>
    <p:extLst>
      <p:ext uri="{BB962C8B-B14F-4D97-AF65-F5344CB8AC3E}">
        <p14:creationId xmlns:p14="http://schemas.microsoft.com/office/powerpoint/2010/main" val="31506393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1"/>
          <p:cNvSpPr/>
          <p:nvPr/>
        </p:nvSpPr>
        <p:spPr>
          <a:xfrm>
            <a:off x="0" y="260648"/>
            <a:ext cx="8964488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/>
            <a:r>
              <a:rPr lang="en-US" sz="2000" dirty="0">
                <a:latin typeface="Calibri" panose="020F0502020204030204" pitchFamily="34" charset="0"/>
                <a:cs typeface="Aparajita" pitchFamily="34" charset="0"/>
              </a:rPr>
              <a:t>- When </a:t>
            </a:r>
            <a:r>
              <a:rPr lang="en-US" sz="2000" dirty="0">
                <a:solidFill>
                  <a:schemeClr val="tx2"/>
                </a:solidFill>
                <a:latin typeface="Calibri" panose="020F0502020204030204" pitchFamily="34" charset="0"/>
                <a:cs typeface="Aparajita" pitchFamily="34" charset="0"/>
              </a:rPr>
              <a:t>H</a:t>
            </a:r>
            <a:r>
              <a:rPr lang="en-US" sz="2000" baseline="30000" dirty="0">
                <a:solidFill>
                  <a:schemeClr val="tx2"/>
                </a:solidFill>
                <a:latin typeface="Calibri" panose="020F0502020204030204" pitchFamily="34" charset="0"/>
                <a:cs typeface="Aparajita" pitchFamily="34" charset="0"/>
              </a:rPr>
              <a:t>+</a:t>
            </a:r>
            <a:r>
              <a:rPr lang="en-US" sz="2000" dirty="0">
                <a:solidFill>
                  <a:schemeClr val="tx2"/>
                </a:solidFill>
                <a:latin typeface="Calibri" panose="020F0502020204030204" pitchFamily="34" charset="0"/>
                <a:cs typeface="Aparajita" pitchFamily="34" charset="0"/>
              </a:rPr>
              <a:t> ions </a:t>
            </a:r>
            <a:r>
              <a:rPr lang="en-US" sz="2000" dirty="0">
                <a:latin typeface="Calibri" panose="020F0502020204030204" pitchFamily="34" charset="0"/>
                <a:cs typeface="Aparajita" pitchFamily="34" charset="0"/>
              </a:rPr>
              <a:t>are added to the system they will react with the conjugate base in the buffer as follows, </a:t>
            </a:r>
          </a:p>
          <a:p>
            <a:pPr algn="l" rtl="0"/>
            <a:r>
              <a:rPr lang="en-US" sz="2000" b="1" dirty="0">
                <a:latin typeface="Calibri" panose="020F0502020204030204" pitchFamily="34" charset="0"/>
                <a:cs typeface="Aparajita" pitchFamily="34" charset="0"/>
              </a:rPr>
              <a:t>                                      </a:t>
            </a:r>
          </a:p>
          <a:p>
            <a:pPr algn="ctr" rtl="0"/>
            <a:r>
              <a:rPr lang="en-US" sz="2000" b="1" dirty="0">
                <a:latin typeface="Calibri" panose="020F0502020204030204" pitchFamily="34" charset="0"/>
                <a:cs typeface="Aparajita" pitchFamily="34" charset="0"/>
              </a:rPr>
              <a:t>       H</a:t>
            </a:r>
            <a:r>
              <a:rPr lang="en-US" sz="2000" b="1" baseline="30000" dirty="0">
                <a:latin typeface="Calibri" panose="020F0502020204030204" pitchFamily="34" charset="0"/>
                <a:cs typeface="Aparajita" pitchFamily="34" charset="0"/>
              </a:rPr>
              <a:t>+</a:t>
            </a:r>
            <a:r>
              <a:rPr lang="en-US" sz="2000" b="1" dirty="0">
                <a:latin typeface="Calibri" panose="020F0502020204030204" pitchFamily="34" charset="0"/>
                <a:cs typeface="Aparajita" pitchFamily="34" charset="0"/>
              </a:rPr>
              <a:t> + A</a:t>
            </a:r>
            <a:r>
              <a:rPr lang="en-US" sz="2000" b="1" baseline="30000" dirty="0">
                <a:latin typeface="Calibri" panose="020F0502020204030204" pitchFamily="34" charset="0"/>
                <a:cs typeface="Aparajita" pitchFamily="34" charset="0"/>
              </a:rPr>
              <a:t>- </a:t>
            </a:r>
            <a:r>
              <a:rPr lang="en-US" sz="2000" dirty="0">
                <a:latin typeface="Calibri" panose="020F0502020204030204" pitchFamily="34" charset="0"/>
                <a:cs typeface="Aparajita" pitchFamily="34" charset="0"/>
              </a:rPr>
              <a:t>            </a:t>
            </a:r>
            <a:r>
              <a:rPr lang="en-US" sz="2000" b="1" dirty="0">
                <a:latin typeface="Calibri" panose="020F0502020204030204" pitchFamily="34" charset="0"/>
                <a:cs typeface="Aparajita" pitchFamily="34" charset="0"/>
              </a:rPr>
              <a:t>HA </a:t>
            </a:r>
            <a:endParaRPr lang="en-US" sz="2000" dirty="0">
              <a:latin typeface="Calibri" panose="020F0502020204030204" pitchFamily="34" charset="0"/>
              <a:cs typeface="Aparajita" pitchFamily="34" charset="0"/>
            </a:endParaRPr>
          </a:p>
          <a:p>
            <a:pPr algn="l" rtl="0"/>
            <a:endParaRPr lang="en-US" sz="2000" dirty="0">
              <a:latin typeface="Calibri" panose="020F0502020204030204" pitchFamily="34" charset="0"/>
              <a:cs typeface="Aparajita" pitchFamily="34" charset="0"/>
            </a:endParaRPr>
          </a:p>
          <a:p>
            <a:pPr algn="l" rtl="0"/>
            <a:r>
              <a:rPr lang="en-US" sz="2000" dirty="0">
                <a:latin typeface="Calibri" panose="020F0502020204030204" pitchFamily="34" charset="0"/>
                <a:cs typeface="Aparajita" pitchFamily="34" charset="0"/>
              </a:rPr>
              <a:t>-When </a:t>
            </a:r>
            <a:r>
              <a:rPr lang="en-US" sz="2000" dirty="0">
                <a:solidFill>
                  <a:schemeClr val="tx2"/>
                </a:solidFill>
                <a:latin typeface="Calibri" panose="020F0502020204030204" pitchFamily="34" charset="0"/>
                <a:cs typeface="Aparajita" pitchFamily="34" charset="0"/>
              </a:rPr>
              <a:t>OH</a:t>
            </a:r>
            <a:r>
              <a:rPr lang="en-US" sz="2000" baseline="30000" dirty="0">
                <a:solidFill>
                  <a:schemeClr val="tx2"/>
                </a:solidFill>
                <a:latin typeface="Calibri" panose="020F0502020204030204" pitchFamily="34" charset="0"/>
                <a:cs typeface="Aparajita" pitchFamily="34" charset="0"/>
              </a:rPr>
              <a:t>-</a:t>
            </a:r>
            <a:r>
              <a:rPr lang="en-US" sz="2000" dirty="0">
                <a:solidFill>
                  <a:schemeClr val="tx2"/>
                </a:solidFill>
                <a:latin typeface="Calibri" panose="020F0502020204030204" pitchFamily="34" charset="0"/>
                <a:cs typeface="Aparajita" pitchFamily="34" charset="0"/>
              </a:rPr>
              <a:t> ions </a:t>
            </a:r>
            <a:r>
              <a:rPr lang="en-US" sz="2000" dirty="0">
                <a:latin typeface="Calibri" panose="020F0502020204030204" pitchFamily="34" charset="0"/>
                <a:cs typeface="Aparajita" pitchFamily="34" charset="0"/>
              </a:rPr>
              <a:t>are added they will react with the conjugate acid in the buffer as follows,</a:t>
            </a:r>
          </a:p>
          <a:p>
            <a:pPr algn="l" rtl="0"/>
            <a:r>
              <a:rPr lang="en-US" sz="2000" dirty="0">
                <a:latin typeface="Calibri" panose="020F0502020204030204" pitchFamily="34" charset="0"/>
                <a:cs typeface="Aparajita" pitchFamily="34" charset="0"/>
              </a:rPr>
              <a:t>                                         </a:t>
            </a:r>
          </a:p>
          <a:p>
            <a:pPr algn="l" rtl="0"/>
            <a:endParaRPr lang="en-US" sz="2000" dirty="0">
              <a:latin typeface="Calibri" panose="020F0502020204030204" pitchFamily="34" charset="0"/>
              <a:cs typeface="Aparajita" pitchFamily="34" charset="0"/>
            </a:endParaRPr>
          </a:p>
          <a:p>
            <a:pPr algn="ctr" rtl="0"/>
            <a:r>
              <a:rPr lang="en-US" sz="2000" dirty="0">
                <a:latin typeface="Calibri" panose="020F0502020204030204" pitchFamily="34" charset="0"/>
                <a:cs typeface="Aparajita" pitchFamily="34" charset="0"/>
              </a:rPr>
              <a:t>   </a:t>
            </a:r>
            <a:r>
              <a:rPr lang="en-US" sz="2000" b="1" dirty="0">
                <a:latin typeface="Calibri" panose="020F0502020204030204" pitchFamily="34" charset="0"/>
                <a:cs typeface="Aparajita" pitchFamily="34" charset="0"/>
              </a:rPr>
              <a:t>OH</a:t>
            </a:r>
            <a:r>
              <a:rPr lang="en-US" sz="2000" b="1" baseline="30000" dirty="0">
                <a:latin typeface="Calibri" panose="020F0502020204030204" pitchFamily="34" charset="0"/>
                <a:cs typeface="Aparajita" pitchFamily="34" charset="0"/>
              </a:rPr>
              <a:t>-</a:t>
            </a:r>
            <a:r>
              <a:rPr lang="en-US" sz="2000" b="1" dirty="0">
                <a:latin typeface="Calibri" panose="020F0502020204030204" pitchFamily="34" charset="0"/>
                <a:cs typeface="Aparajita" pitchFamily="34" charset="0"/>
              </a:rPr>
              <a:t>  + HA</a:t>
            </a:r>
            <a:r>
              <a:rPr lang="en-US" sz="2000" dirty="0">
                <a:latin typeface="Calibri" panose="020F0502020204030204" pitchFamily="34" charset="0"/>
                <a:cs typeface="Aparajita" pitchFamily="34" charset="0"/>
              </a:rPr>
              <a:t>            </a:t>
            </a:r>
            <a:r>
              <a:rPr lang="en-US" sz="2000" b="1" dirty="0">
                <a:latin typeface="Calibri" panose="020F0502020204030204" pitchFamily="34" charset="0"/>
                <a:cs typeface="Aparajita" pitchFamily="34" charset="0"/>
              </a:rPr>
              <a:t>  A</a:t>
            </a:r>
            <a:r>
              <a:rPr lang="en-US" sz="2000" b="1" baseline="30000" dirty="0">
                <a:latin typeface="Calibri" panose="020F0502020204030204" pitchFamily="34" charset="0"/>
                <a:cs typeface="Aparajita" pitchFamily="34" charset="0"/>
              </a:rPr>
              <a:t>-</a:t>
            </a:r>
            <a:r>
              <a:rPr lang="en-US" sz="2000" b="1" dirty="0">
                <a:latin typeface="Calibri" panose="020F0502020204030204" pitchFamily="34" charset="0"/>
                <a:cs typeface="Aparajita" pitchFamily="34" charset="0"/>
              </a:rPr>
              <a:t> + H</a:t>
            </a:r>
            <a:r>
              <a:rPr lang="en-US" sz="2000" b="1" baseline="-25000" dirty="0">
                <a:latin typeface="Calibri" panose="020F0502020204030204" pitchFamily="34" charset="0"/>
                <a:cs typeface="Aparajita" pitchFamily="34" charset="0"/>
              </a:rPr>
              <a:t>2</a:t>
            </a:r>
            <a:r>
              <a:rPr lang="en-US" sz="2000" b="1" dirty="0">
                <a:latin typeface="Calibri" panose="020F0502020204030204" pitchFamily="34" charset="0"/>
                <a:cs typeface="Aparajita" pitchFamily="34" charset="0"/>
              </a:rPr>
              <a:t>O </a:t>
            </a:r>
            <a:endParaRPr lang="en-US" sz="2000" dirty="0">
              <a:latin typeface="Calibri" panose="020F0502020204030204" pitchFamily="34" charset="0"/>
              <a:cs typeface="Aparajita" pitchFamily="34" charset="0"/>
            </a:endParaRPr>
          </a:p>
          <a:p>
            <a:pPr algn="l" rtl="0"/>
            <a:endParaRPr lang="en-US" sz="2000" dirty="0">
              <a:latin typeface="Calibri" panose="020F0502020204030204" pitchFamily="34" charset="0"/>
              <a:cs typeface="Aparajita" pitchFamily="34" charset="0"/>
            </a:endParaRPr>
          </a:p>
          <a:p>
            <a:pPr algn="l" rtl="0"/>
            <a:endParaRPr lang="en-US" sz="2000" dirty="0">
              <a:latin typeface="Calibri" panose="020F0502020204030204" pitchFamily="34" charset="0"/>
              <a:cs typeface="Aparajita" pitchFamily="34" charset="0"/>
            </a:endParaRPr>
          </a:p>
          <a:p>
            <a:pPr algn="l" rtl="0"/>
            <a:r>
              <a:rPr lang="en-US" sz="2000" dirty="0">
                <a:solidFill>
                  <a:schemeClr val="tx2"/>
                </a:solidFill>
                <a:latin typeface="Calibri" panose="020F0502020204030204" pitchFamily="34" charset="0"/>
                <a:cs typeface="Aparajita" pitchFamily="34" charset="0"/>
              </a:rPr>
              <a:t>Thus the buffer is effective as long as it does not run out of one of its components.</a:t>
            </a:r>
          </a:p>
        </p:txBody>
      </p:sp>
      <p:cxnSp>
        <p:nvCxnSpPr>
          <p:cNvPr id="4" name="رابط كسهم مستقيم 3"/>
          <p:cNvCxnSpPr/>
          <p:nvPr/>
        </p:nvCxnSpPr>
        <p:spPr>
          <a:xfrm>
            <a:off x="4644008" y="1412776"/>
            <a:ext cx="576064" cy="0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رابط كسهم مستقيم 4"/>
          <p:cNvCxnSpPr/>
          <p:nvPr/>
        </p:nvCxnSpPr>
        <p:spPr>
          <a:xfrm>
            <a:off x="4427984" y="3212976"/>
            <a:ext cx="576064" cy="0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435068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1"/>
          <p:cNvSpPr/>
          <p:nvPr/>
        </p:nvSpPr>
        <p:spPr>
          <a:xfrm>
            <a:off x="0" y="0"/>
            <a:ext cx="8964488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/>
            <a:r>
              <a:rPr lang="en-US" sz="2000" dirty="0">
                <a:latin typeface="Calibri" panose="020F0502020204030204" pitchFamily="34" charset="0"/>
              </a:rPr>
              <a:t> </a:t>
            </a:r>
          </a:p>
          <a:p>
            <a:pPr algn="l" rtl="0"/>
            <a:r>
              <a:rPr lang="en-US" sz="2000" dirty="0">
                <a:latin typeface="Calibri" panose="020F0502020204030204" pitchFamily="34" charset="0"/>
              </a:rPr>
              <a:t>-Quantitative measure of this resistance to pH changes is called </a:t>
            </a:r>
            <a:r>
              <a:rPr lang="en-US" sz="2000" dirty="0">
                <a:solidFill>
                  <a:schemeClr val="tx2"/>
                </a:solidFill>
                <a:latin typeface="Calibri" panose="020F0502020204030204" pitchFamily="34" charset="0"/>
              </a:rPr>
              <a:t>buffer capacity</a:t>
            </a:r>
            <a:r>
              <a:rPr lang="en-US" sz="2000" dirty="0">
                <a:latin typeface="Calibri" panose="020F0502020204030204" pitchFamily="34" charset="0"/>
              </a:rPr>
              <a:t>. </a:t>
            </a:r>
          </a:p>
          <a:p>
            <a:pPr algn="l" rtl="0"/>
            <a:endParaRPr lang="en-US" sz="2000" b="1" dirty="0">
              <a:solidFill>
                <a:srgbClr val="FF0000"/>
              </a:solidFill>
              <a:latin typeface="Calibri" panose="020F0502020204030204" pitchFamily="34" charset="0"/>
            </a:endParaRPr>
          </a:p>
          <a:p>
            <a:pPr algn="l" rtl="0"/>
            <a:r>
              <a:rPr lang="en-US" sz="2000" b="1" dirty="0">
                <a:solidFill>
                  <a:schemeClr val="tx2"/>
                </a:solidFill>
                <a:latin typeface="Calibri" panose="020F0502020204030204" pitchFamily="34" charset="0"/>
              </a:rPr>
              <a:t>-Buffer capacity </a:t>
            </a:r>
            <a:r>
              <a:rPr lang="en-US" sz="2000" dirty="0">
                <a:latin typeface="Calibri" panose="020F0502020204030204" pitchFamily="34" charset="0"/>
              </a:rPr>
              <a:t>can be defined in many ways, it can be defined as the number of moles of H+/OH- ions that must be added to one liter of the buffer in order to decrease /increase the pH by one unit respectively. </a:t>
            </a:r>
            <a:endParaRPr lang="ar-SA" sz="2000" dirty="0">
              <a:latin typeface="Calibri" panose="020F0502020204030204" pitchFamily="34" charset="0"/>
            </a:endParaRPr>
          </a:p>
        </p:txBody>
      </p:sp>
      <p:sp>
        <p:nvSpPr>
          <p:cNvPr id="3" name="مستطيل 2"/>
          <p:cNvSpPr/>
          <p:nvPr/>
        </p:nvSpPr>
        <p:spPr>
          <a:xfrm>
            <a:off x="0" y="2708920"/>
            <a:ext cx="8820472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/>
            <a:r>
              <a:rPr lang="en-US" sz="2000" dirty="0">
                <a:latin typeface="Calibri" panose="020F0502020204030204" pitchFamily="34" charset="0"/>
                <a:cs typeface="Aparajita" pitchFamily="34" charset="0"/>
              </a:rPr>
              <a:t>-The buffer capacity is expressed as  β and can be derived from </a:t>
            </a:r>
          </a:p>
          <a:p>
            <a:pPr algn="l" rtl="0"/>
            <a:r>
              <a:rPr lang="en-US" sz="2000" dirty="0">
                <a:latin typeface="Calibri" panose="020F0502020204030204" pitchFamily="34" charset="0"/>
                <a:cs typeface="Aparajita" pitchFamily="34" charset="0"/>
              </a:rPr>
              <a:t>Henderson </a:t>
            </a:r>
            <a:r>
              <a:rPr lang="en-US" sz="2000" dirty="0" err="1">
                <a:latin typeface="Calibri" panose="020F0502020204030204" pitchFamily="34" charset="0"/>
                <a:cs typeface="Aparajita" pitchFamily="34" charset="0"/>
              </a:rPr>
              <a:t>Hasselbalch</a:t>
            </a:r>
            <a:r>
              <a:rPr lang="en-US" sz="2000" dirty="0">
                <a:latin typeface="Calibri" panose="020F0502020204030204" pitchFamily="34" charset="0"/>
                <a:cs typeface="Aparajita" pitchFamily="34" charset="0"/>
              </a:rPr>
              <a:t> equation;</a:t>
            </a:r>
          </a:p>
          <a:p>
            <a:pPr rtl="0"/>
            <a:endParaRPr lang="en-US" sz="2000" dirty="0">
              <a:latin typeface="Calibri" panose="020F0502020204030204" pitchFamily="34" charset="0"/>
            </a:endParaRPr>
          </a:p>
          <a:p>
            <a:pPr rtl="0"/>
            <a:endParaRPr lang="en-US" sz="2000" dirty="0">
              <a:latin typeface="Calibri" panose="020F0502020204030204" pitchFamily="34" charset="0"/>
            </a:endParaRPr>
          </a:p>
          <a:p>
            <a:pPr rtl="0"/>
            <a:endParaRPr lang="en-US" sz="2000" dirty="0">
              <a:latin typeface="Calibri" panose="020F0502020204030204" pitchFamily="34" charset="0"/>
            </a:endParaRPr>
          </a:p>
          <a:p>
            <a:pPr rtl="0"/>
            <a:endParaRPr lang="en-US" sz="2000" dirty="0">
              <a:latin typeface="Calibri" panose="020F0502020204030204" pitchFamily="34" charset="0"/>
            </a:endParaRPr>
          </a:p>
          <a:p>
            <a:pPr rtl="0"/>
            <a:endParaRPr lang="en-US" sz="2000" dirty="0">
              <a:latin typeface="Calibri" panose="020F0502020204030204" pitchFamily="34" charset="0"/>
            </a:endParaRPr>
          </a:p>
          <a:p>
            <a:pPr algn="l" rtl="0"/>
            <a:r>
              <a:rPr lang="en-US" sz="2000" dirty="0">
                <a:latin typeface="Calibri" panose="020F0502020204030204" pitchFamily="34" charset="0"/>
                <a:cs typeface="Aparajita" pitchFamily="34" charset="0"/>
              </a:rPr>
              <a:t>-Where </a:t>
            </a:r>
            <a:r>
              <a:rPr lang="en-US" sz="2000" b="1" dirty="0">
                <a:solidFill>
                  <a:schemeClr val="tx2"/>
                </a:solidFill>
                <a:latin typeface="Calibri" panose="020F0502020204030204" pitchFamily="34" charset="0"/>
                <a:cs typeface="Aparajita" pitchFamily="34" charset="0"/>
              </a:rPr>
              <a:t>β</a:t>
            </a:r>
            <a:r>
              <a:rPr lang="en-US" sz="2000" dirty="0">
                <a:latin typeface="Calibri" panose="020F0502020204030204" pitchFamily="34" charset="0"/>
                <a:cs typeface="Aparajita" pitchFamily="34" charset="0"/>
              </a:rPr>
              <a:t> is the buffer capacity , </a:t>
            </a:r>
            <a:r>
              <a:rPr lang="en-US" sz="2000" b="1" dirty="0">
                <a:solidFill>
                  <a:schemeClr val="tx2"/>
                </a:solidFill>
                <a:latin typeface="Calibri" panose="020F0502020204030204" pitchFamily="34" charset="0"/>
                <a:cs typeface="Aparajita" pitchFamily="34" charset="0"/>
              </a:rPr>
              <a:t>[H</a:t>
            </a:r>
            <a:r>
              <a:rPr lang="en-US" sz="2000" b="1" baseline="30000" dirty="0">
                <a:solidFill>
                  <a:schemeClr val="tx2"/>
                </a:solidFill>
                <a:latin typeface="Calibri" panose="020F0502020204030204" pitchFamily="34" charset="0"/>
                <a:cs typeface="Aparajita" pitchFamily="34" charset="0"/>
              </a:rPr>
              <a:t>+</a:t>
            </a:r>
            <a:r>
              <a:rPr lang="en-US" sz="2000" b="1" dirty="0">
                <a:solidFill>
                  <a:schemeClr val="tx2"/>
                </a:solidFill>
                <a:latin typeface="Calibri" panose="020F0502020204030204" pitchFamily="34" charset="0"/>
                <a:cs typeface="Aparajita" pitchFamily="34" charset="0"/>
              </a:rPr>
              <a:t>] =</a:t>
            </a:r>
            <a:r>
              <a:rPr lang="en-US" sz="2000" dirty="0">
                <a:solidFill>
                  <a:schemeClr val="tx2"/>
                </a:solidFill>
                <a:latin typeface="Calibri" panose="020F0502020204030204" pitchFamily="34" charset="0"/>
                <a:cs typeface="Aparajita" pitchFamily="34" charset="0"/>
              </a:rPr>
              <a:t> </a:t>
            </a:r>
            <a:r>
              <a:rPr lang="en-US" sz="2000" dirty="0">
                <a:latin typeface="Calibri" panose="020F0502020204030204" pitchFamily="34" charset="0"/>
                <a:cs typeface="Aparajita" pitchFamily="34" charset="0"/>
              </a:rPr>
              <a:t>the hydrogen ion concentration of the buffer , </a:t>
            </a:r>
            <a:r>
              <a:rPr lang="en-US" sz="2000" b="1" dirty="0">
                <a:solidFill>
                  <a:schemeClr val="tx2"/>
                </a:solidFill>
                <a:latin typeface="Calibri" panose="020F0502020204030204" pitchFamily="34" charset="0"/>
                <a:cs typeface="Aparajita" pitchFamily="34" charset="0"/>
              </a:rPr>
              <a:t>[C] </a:t>
            </a:r>
            <a:r>
              <a:rPr lang="en-US" sz="2000" dirty="0">
                <a:latin typeface="Calibri" panose="020F0502020204030204" pitchFamily="34" charset="0"/>
                <a:cs typeface="Aparajita" pitchFamily="34" charset="0"/>
              </a:rPr>
              <a:t>is concentration  of the buffer.</a:t>
            </a:r>
          </a:p>
          <a:p>
            <a:pPr algn="l" rtl="0"/>
            <a:endParaRPr lang="en-US" sz="2000" dirty="0">
              <a:latin typeface="Calibri" panose="020F0502020204030204" pitchFamily="34" charset="0"/>
              <a:cs typeface="Aparajita" pitchFamily="34" charset="0"/>
            </a:endParaRPr>
          </a:p>
          <a:p>
            <a:pPr algn="l" rtl="0"/>
            <a:r>
              <a:rPr lang="en-US" sz="2000" dirty="0">
                <a:latin typeface="Calibri" panose="020F0502020204030204" pitchFamily="34" charset="0"/>
                <a:cs typeface="Aparajita" pitchFamily="34" charset="0"/>
              </a:rPr>
              <a:t>-From the equation that the buffer capacity is directly proportional to the buffer concentration.</a:t>
            </a:r>
          </a:p>
        </p:txBody>
      </p:sp>
      <p:pic>
        <p:nvPicPr>
          <p:cNvPr id="4" name="Picture 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53418" y="3573016"/>
            <a:ext cx="3857652" cy="12350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2686849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1"/>
          <p:cNvSpPr/>
          <p:nvPr/>
        </p:nvSpPr>
        <p:spPr>
          <a:xfrm>
            <a:off x="1043608" y="2327777"/>
            <a:ext cx="733527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rtl="0"/>
            <a:r>
              <a:rPr lang="en-US" sz="2800" b="1" dirty="0">
                <a:solidFill>
                  <a:srgbClr val="C00000"/>
                </a:solidFill>
                <a:latin typeface="Calibri" panose="020F0502020204030204" pitchFamily="34" charset="0"/>
                <a:cs typeface="Aparajita" pitchFamily="34" charset="0"/>
              </a:rPr>
              <a:t>How to calculate the buffer capacity practically?</a:t>
            </a:r>
          </a:p>
        </p:txBody>
      </p:sp>
    </p:spTree>
    <p:extLst>
      <p:ext uri="{BB962C8B-B14F-4D97-AF65-F5344CB8AC3E}">
        <p14:creationId xmlns:p14="http://schemas.microsoft.com/office/powerpoint/2010/main" val="11222493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1"/>
          <p:cNvSpPr txBox="1"/>
          <p:nvPr/>
        </p:nvSpPr>
        <p:spPr>
          <a:xfrm>
            <a:off x="0" y="188640"/>
            <a:ext cx="8820472" cy="255454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/>
            <a:r>
              <a:rPr lang="en-US" sz="2000" b="1" u="sng" dirty="0">
                <a:solidFill>
                  <a:srgbClr val="C00000"/>
                </a:solidFill>
                <a:latin typeface="Calibri" panose="020F0502020204030204" pitchFamily="34" charset="0"/>
                <a:cs typeface="Aparajita" pitchFamily="34" charset="0"/>
              </a:rPr>
              <a:t>Method</a:t>
            </a:r>
            <a:r>
              <a:rPr lang="en-US" sz="2000" u="sng" dirty="0">
                <a:latin typeface="Calibri" panose="020F0502020204030204" pitchFamily="34" charset="0"/>
                <a:cs typeface="Aparajita" pitchFamily="34" charset="0"/>
              </a:rPr>
              <a:t> :</a:t>
            </a:r>
          </a:p>
          <a:p>
            <a:pPr algn="l"/>
            <a:endParaRPr lang="en-US" sz="2000" u="sng" dirty="0">
              <a:latin typeface="Calibri" panose="020F0502020204030204" pitchFamily="34" charset="0"/>
              <a:cs typeface="Aparajita" pitchFamily="34" charset="0"/>
            </a:endParaRPr>
          </a:p>
          <a:p>
            <a:pPr algn="l"/>
            <a:r>
              <a:rPr lang="en-US" sz="2000" dirty="0">
                <a:latin typeface="Calibri" panose="020F0502020204030204" pitchFamily="34" charset="0"/>
                <a:cs typeface="Aparajita" pitchFamily="34" charset="0"/>
              </a:rPr>
              <a:t>You are provided with two acetate buffer (pH=5) ; </a:t>
            </a:r>
            <a:r>
              <a:rPr lang="en-US" sz="2000" b="1" dirty="0">
                <a:latin typeface="Calibri" panose="020F0502020204030204" pitchFamily="34" charset="0"/>
                <a:cs typeface="Aparajita" pitchFamily="34" charset="0"/>
              </a:rPr>
              <a:t>0.1 M acetate buffer </a:t>
            </a:r>
            <a:r>
              <a:rPr lang="en-US" sz="2000" dirty="0">
                <a:latin typeface="Calibri" panose="020F0502020204030204" pitchFamily="34" charset="0"/>
                <a:cs typeface="Aparajita" pitchFamily="34" charset="0"/>
              </a:rPr>
              <a:t>and </a:t>
            </a:r>
            <a:r>
              <a:rPr lang="en-US" sz="2000" b="1" dirty="0">
                <a:latin typeface="Calibri" panose="020F0502020204030204" pitchFamily="34" charset="0"/>
                <a:cs typeface="Aparajita" pitchFamily="34" charset="0"/>
              </a:rPr>
              <a:t>0.2 M acetate buffer . </a:t>
            </a:r>
          </a:p>
          <a:p>
            <a:pPr algn="l"/>
            <a:endParaRPr lang="en-US" sz="2000" dirty="0">
              <a:latin typeface="Calibri" panose="020F0502020204030204" pitchFamily="34" charset="0"/>
              <a:cs typeface="Aparajita" pitchFamily="34" charset="0"/>
            </a:endParaRPr>
          </a:p>
          <a:p>
            <a:pPr algn="l" rtl="0"/>
            <a:r>
              <a:rPr lang="en-US" sz="2000" dirty="0">
                <a:latin typeface="Calibri" panose="020F0502020204030204" pitchFamily="34" charset="0"/>
                <a:cs typeface="Aparajita" pitchFamily="34" charset="0"/>
              </a:rPr>
              <a:t>-Calculate the buffer capacity by titration for both buffers (using 8 ml), by 2 M </a:t>
            </a:r>
            <a:r>
              <a:rPr lang="en-US" sz="2000" dirty="0" err="1">
                <a:latin typeface="Calibri" panose="020F0502020204030204" pitchFamily="34" charset="0"/>
                <a:cs typeface="Aparajita" pitchFamily="34" charset="0"/>
              </a:rPr>
              <a:t>HCl</a:t>
            </a:r>
            <a:r>
              <a:rPr lang="en-US" sz="2000" dirty="0">
                <a:latin typeface="Calibri" panose="020F0502020204030204" pitchFamily="34" charset="0"/>
                <a:cs typeface="Aparajita" pitchFamily="34" charset="0"/>
              </a:rPr>
              <a:t> (0.5 ml)  then compare between them (which one has higher buffer capacity and why?) </a:t>
            </a:r>
            <a:endParaRPr lang="ar-SA" sz="2000" dirty="0">
              <a:latin typeface="Calibri" panose="020F0502020204030204" pitchFamily="34" charset="0"/>
            </a:endParaRPr>
          </a:p>
        </p:txBody>
      </p:sp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0" y="4367762"/>
            <a:ext cx="8964488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Calibri" panose="020F0502020204030204" pitchFamily="34" charset="0"/>
                <a:ea typeface="Times New Roman" pitchFamily="18" charset="0"/>
                <a:cs typeface="Aparajita" pitchFamily="34" charset="0"/>
              </a:rPr>
              <a:t>Question: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Calibri" panose="020F0502020204030204" pitchFamily="34" charset="0"/>
                <a:ea typeface="Times New Roman" pitchFamily="18" charset="0"/>
                <a:cs typeface="Aparajita" pitchFamily="34" charset="0"/>
              </a:rPr>
              <a:t>What do you conclude finally about the relationship between</a:t>
            </a:r>
            <a:r>
              <a:rPr lang="en-US" sz="2000" dirty="0">
                <a:solidFill>
                  <a:schemeClr val="tx2"/>
                </a:solidFill>
                <a:latin typeface="Calibri" panose="020F0502020204030204" pitchFamily="34" charset="0"/>
                <a:ea typeface="Times New Roman" pitchFamily="18" charset="0"/>
                <a:cs typeface="Aparajita" pitchFamily="34" charset="0"/>
              </a:rPr>
              <a:t>,</a:t>
            </a:r>
            <a:r>
              <a: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itchFamily="18" charset="0"/>
                <a:cs typeface="Aparajita" pitchFamily="34" charset="0"/>
              </a:rPr>
              <a:t> </a:t>
            </a:r>
            <a:r>
              <a:rPr kumimoji="0" lang="en-US" sz="2000" b="0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Calibri" panose="020F0502020204030204" pitchFamily="34" charset="0"/>
                <a:ea typeface="Times New Roman" pitchFamily="18" charset="0"/>
                <a:cs typeface="Aparajita" pitchFamily="34" charset="0"/>
              </a:rPr>
              <a:t>Buffer concentration and buffer capacity </a:t>
            </a:r>
            <a:r>
              <a:rPr lang="en-US" sz="2000" dirty="0">
                <a:solidFill>
                  <a:schemeClr val="tx2"/>
                </a:solidFill>
                <a:latin typeface="Calibri" panose="020F0502020204030204" pitchFamily="34" charset="0"/>
                <a:ea typeface="Times New Roman" pitchFamily="18" charset="0"/>
                <a:cs typeface="Aparajita" pitchFamily="34" charset="0"/>
              </a:rPr>
              <a:t>?</a:t>
            </a:r>
            <a:endParaRPr kumimoji="0" lang="en-US" sz="2000" b="0" i="0" u="none" strike="noStrike" cap="none" normalizeH="0" baseline="0" dirty="0">
              <a:ln>
                <a:noFill/>
              </a:ln>
              <a:solidFill>
                <a:schemeClr val="tx2"/>
              </a:solidFill>
              <a:effectLst/>
              <a:latin typeface="Calibri" panose="020F0502020204030204" pitchFamily="34" charset="0"/>
              <a:cs typeface="Aparajit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778237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1">
            <a:extLst>
              <a:ext uri="{FF2B5EF4-FFF2-40B4-BE49-F238E27FC236}">
                <a16:creationId xmlns:a16="http://schemas.microsoft.com/office/drawing/2014/main" id="{E8FB29B8-1540-477F-9A55-241767964BB6}"/>
              </a:ext>
            </a:extLst>
          </p:cNvPr>
          <p:cNvSpPr/>
          <p:nvPr/>
        </p:nvSpPr>
        <p:spPr>
          <a:xfrm>
            <a:off x="-15026" y="692696"/>
            <a:ext cx="8964488" cy="4892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/>
            <a:r>
              <a:rPr lang="en-US" b="1" u="sng" dirty="0">
                <a:solidFill>
                  <a:srgbClr val="C00000"/>
                </a:solidFill>
                <a:latin typeface="Calibri" panose="020F0502020204030204" pitchFamily="34" charset="0"/>
                <a:cs typeface="Aparajita" pitchFamily="34" charset="0"/>
              </a:rPr>
              <a:t>Method</a:t>
            </a:r>
            <a:r>
              <a:rPr lang="en-US" u="sng" dirty="0">
                <a:latin typeface="Calibri" panose="020F0502020204030204" pitchFamily="34" charset="0"/>
                <a:cs typeface="Aparajita" pitchFamily="34" charset="0"/>
              </a:rPr>
              <a:t> :</a:t>
            </a:r>
          </a:p>
          <a:p>
            <a:pPr algn="l" rtl="0">
              <a:lnSpc>
                <a:spcPct val="150000"/>
              </a:lnSpc>
            </a:pPr>
            <a:endParaRPr lang="en-GB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 rtl="0">
              <a:lnSpc>
                <a:spcPct val="150000"/>
              </a:lnSpc>
            </a:pPr>
            <a:r>
              <a:rPr lang="en-GB" sz="2000" dirty="0">
                <a:latin typeface="Calibri" panose="020F0502020204030204" pitchFamily="34" charset="0"/>
                <a:cs typeface="Aparajita" pitchFamily="34" charset="0"/>
              </a:rPr>
              <a:t>- You are provided with two acetate buffer (pH=5) ; 0.1 M acetate buffer and 0.2 M acetate buffer .</a:t>
            </a:r>
          </a:p>
          <a:p>
            <a:pPr algn="l" rtl="0">
              <a:lnSpc>
                <a:spcPct val="150000"/>
              </a:lnSpc>
            </a:pPr>
            <a:r>
              <a:rPr lang="en-GB" sz="2000" dirty="0">
                <a:latin typeface="Calibri" panose="020F0502020204030204" pitchFamily="34" charset="0"/>
                <a:cs typeface="Aparajita" pitchFamily="34" charset="0"/>
              </a:rPr>
              <a:t>- In one beaker add 8ml of the 0.1 M acetate buffer, and in another beaker add 8ml of 0.2 M acetate buffer.</a:t>
            </a:r>
          </a:p>
          <a:p>
            <a:pPr algn="l" rtl="0">
              <a:lnSpc>
                <a:spcPct val="150000"/>
              </a:lnSpc>
            </a:pPr>
            <a:r>
              <a:rPr lang="en-GB" sz="2000" dirty="0">
                <a:latin typeface="Calibri" panose="020F0502020204030204" pitchFamily="34" charset="0"/>
                <a:cs typeface="Aparajita" pitchFamily="34" charset="0"/>
              </a:rPr>
              <a:t>- Start the titration by adding 0.5 ml of 0.1 M HCl from the burette and determine the pH of the solution after each addition.</a:t>
            </a:r>
          </a:p>
          <a:p>
            <a:pPr algn="l" rtl="0">
              <a:lnSpc>
                <a:spcPct val="150000"/>
              </a:lnSpc>
            </a:pPr>
            <a:r>
              <a:rPr lang="en-GB" sz="2000" dirty="0">
                <a:latin typeface="Calibri" panose="020F0502020204030204" pitchFamily="34" charset="0"/>
                <a:cs typeface="Aparajita" pitchFamily="34" charset="0"/>
              </a:rPr>
              <a:t>- Continue adding acid in until pH falls to about 2 pH units from your starting pH . </a:t>
            </a:r>
          </a:p>
          <a:p>
            <a:pPr algn="l" rtl="0">
              <a:lnSpc>
                <a:spcPct val="150000"/>
              </a:lnSpc>
            </a:pPr>
            <a:r>
              <a:rPr lang="en-GB" sz="2000" dirty="0">
                <a:latin typeface="Calibri" panose="020F0502020204030204" pitchFamily="34" charset="0"/>
                <a:cs typeface="Aparajita" pitchFamily="34" charset="0"/>
              </a:rPr>
              <a:t>- Plot a Curve of pH against ml of HCl added.</a:t>
            </a:r>
          </a:p>
          <a:p>
            <a:pPr algn="l" rtl="0">
              <a:lnSpc>
                <a:spcPct val="150000"/>
              </a:lnSpc>
            </a:pPr>
            <a:r>
              <a:rPr lang="en-GB" sz="2000" dirty="0">
                <a:latin typeface="Calibri" panose="020F0502020204030204" pitchFamily="34" charset="0"/>
                <a:cs typeface="Aparajita" pitchFamily="34" charset="0"/>
              </a:rPr>
              <a:t>- Calculate the buffer capacity (which one has higher buffer capacity. why?) </a:t>
            </a:r>
          </a:p>
        </p:txBody>
      </p:sp>
    </p:spTree>
    <p:extLst>
      <p:ext uri="{BB962C8B-B14F-4D97-AF65-F5344CB8AC3E}">
        <p14:creationId xmlns:p14="http://schemas.microsoft.com/office/powerpoint/2010/main" val="135921474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صورة 3">
            <a:extLst>
              <a:ext uri="{FF2B5EF4-FFF2-40B4-BE49-F238E27FC236}">
                <a16:creationId xmlns:a16="http://schemas.microsoft.com/office/drawing/2014/main" id="{594D8C15-25F6-42C9-8E67-076E5CACF4C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3528" y="246691"/>
            <a:ext cx="8352927" cy="64762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996125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أساسية">
  <a:themeElements>
    <a:clrScheme name="مخصص 12">
      <a:dk1>
        <a:sysClr val="windowText" lastClr="000000"/>
      </a:dk1>
      <a:lt1>
        <a:sysClr val="window" lastClr="FFFFFF"/>
      </a:lt1>
      <a:dk2>
        <a:srgbClr val="C00000"/>
      </a:dk2>
      <a:lt2>
        <a:srgbClr val="DEDEE0"/>
      </a:lt2>
      <a:accent1>
        <a:srgbClr val="C00000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أساسية">
      <a:majorFont>
        <a:latin typeface="Arial Black"/>
        <a:ea typeface=""/>
        <a:cs typeface=""/>
        <a:font script="Jpan" typeface="ＭＳ Ｐゴシック"/>
        <a:font script="Hang" typeface="HY견고딕"/>
        <a:font script="Hans" typeface="微软雅黑"/>
        <a:font script="Hant" typeface="微軟正黑體"/>
        <a:font script="Arab" typeface="Tahoma"/>
        <a:font script="Hebr" typeface="Ta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أساسية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250000"/>
              </a:schemeClr>
            </a:gs>
            <a:gs pos="35000">
              <a:schemeClr val="phClr">
                <a:tint val="47000"/>
                <a:satMod val="275000"/>
              </a:schemeClr>
            </a:gs>
            <a:gs pos="100000">
              <a:schemeClr val="phClr">
                <a:tint val="25000"/>
                <a:satMod val="300000"/>
              </a:schemeClr>
            </a:gs>
          </a:gsLst>
          <a:lin ang="16200000" scaled="1"/>
        </a:gradFill>
        <a:solidFill>
          <a:schemeClr val="phClr">
            <a:satMod val="110000"/>
          </a:schemeClr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4127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9999" dist="23000" algn="bl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19050" algn="bl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l"/>
          </a:scene3d>
          <a:sp3d prstMaterial="plastic">
            <a:bevelT w="38100" h="31750"/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6000"/>
              </a:schemeClr>
              <a:schemeClr val="phClr">
                <a:shade val="94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84000"/>
                <a:satMod val="110000"/>
              </a:schemeClr>
            </a:gs>
            <a:gs pos="44000">
              <a:schemeClr val="phClr">
                <a:tint val="93000"/>
                <a:satMod val="115000"/>
              </a:schemeClr>
            </a:gs>
            <a:gs pos="100000">
              <a:schemeClr val="phClr">
                <a:tint val="100000"/>
                <a:shade val="59000"/>
                <a:satMod val="120000"/>
              </a:schemeClr>
            </a:gs>
          </a:gsLst>
          <a:path path="circle">
            <a:fillToRect l="40000" t="60000" r="60000" b="4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Essential</Template>
  <TotalTime>13802</TotalTime>
  <Words>565</Words>
  <Application>Microsoft Office PowerPoint</Application>
  <PresentationFormat>عرض على الشاشة (4:3)</PresentationFormat>
  <Paragraphs>58</Paragraphs>
  <Slides>10</Slides>
  <Notes>1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6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10</vt:i4>
      </vt:variant>
    </vt:vector>
  </HeadingPairs>
  <TitlesOfParts>
    <vt:vector size="17" baseType="lpstr">
      <vt:lpstr>Aparajita</vt:lpstr>
      <vt:lpstr>Arial</vt:lpstr>
      <vt:lpstr>Arial Black</vt:lpstr>
      <vt:lpstr>Calibri</vt:lpstr>
      <vt:lpstr>Tahoma</vt:lpstr>
      <vt:lpstr>Times New Roman</vt:lpstr>
      <vt:lpstr>أساسية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لينة</dc:creator>
  <cp:lastModifiedBy>ls s</cp:lastModifiedBy>
  <cp:revision>115</cp:revision>
  <dcterms:created xsi:type="dcterms:W3CDTF">2015-01-31T18:51:18Z</dcterms:created>
  <dcterms:modified xsi:type="dcterms:W3CDTF">2018-10-21T17:37:09Z</dcterms:modified>
</cp:coreProperties>
</file>