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notesMasterIdLst>
    <p:notesMasterId r:id="rId29"/>
  </p:notesMasterIdLst>
  <p:handoutMasterIdLst>
    <p:handoutMasterId r:id="rId30"/>
  </p:handoutMasterIdLst>
  <p:sldIdLst>
    <p:sldId id="390" r:id="rId2"/>
    <p:sldId id="291" r:id="rId3"/>
    <p:sldId id="289" r:id="rId4"/>
    <p:sldId id="357" r:id="rId5"/>
    <p:sldId id="358" r:id="rId6"/>
    <p:sldId id="359" r:id="rId7"/>
    <p:sldId id="360" r:id="rId8"/>
    <p:sldId id="364" r:id="rId9"/>
    <p:sldId id="366" r:id="rId10"/>
    <p:sldId id="367" r:id="rId11"/>
    <p:sldId id="368" r:id="rId12"/>
    <p:sldId id="369" r:id="rId13"/>
    <p:sldId id="370" r:id="rId14"/>
    <p:sldId id="371" r:id="rId15"/>
    <p:sldId id="375" r:id="rId16"/>
    <p:sldId id="376" r:id="rId17"/>
    <p:sldId id="374" r:id="rId18"/>
    <p:sldId id="347" r:id="rId19"/>
    <p:sldId id="377" r:id="rId20"/>
    <p:sldId id="378" r:id="rId21"/>
    <p:sldId id="379" r:id="rId22"/>
    <p:sldId id="381" r:id="rId23"/>
    <p:sldId id="382" r:id="rId24"/>
    <p:sldId id="383" r:id="rId25"/>
    <p:sldId id="384" r:id="rId26"/>
    <p:sldId id="386" r:id="rId27"/>
    <p:sldId id="387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1" charset="0"/>
        <a:ea typeface="ＭＳ Ｐゴシック" pitchFamily="1" charset="-128"/>
        <a:cs typeface="ＭＳ Ｐゴシック" pitchFamily="1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59"/>
    <a:srgbClr val="000070"/>
    <a:srgbClr val="FF6600"/>
    <a:srgbClr val="00008F"/>
    <a:srgbClr val="CC0000"/>
    <a:srgbClr val="FFF0D1"/>
    <a:srgbClr val="FFFFCC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786" autoAdjust="0"/>
    <p:restoredTop sz="86380" autoAdjust="0"/>
  </p:normalViewPr>
  <p:slideViewPr>
    <p:cSldViewPr snapToGrid="0">
      <p:cViewPr varScale="1">
        <p:scale>
          <a:sx n="65" d="100"/>
          <a:sy n="65" d="100"/>
        </p:scale>
        <p:origin x="10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4B603D-93D5-A94D-A527-8EE9A3A165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533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CA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CA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CFB1326-84BA-B24D-A591-BD95859851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46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34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564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444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93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6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418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020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24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640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64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6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FB1326-84BA-B24D-A591-BD958598512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835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495300"/>
            <a:ext cx="2133600" cy="58039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495300"/>
            <a:ext cx="6248400" cy="58039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1981200"/>
            <a:ext cx="39497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981200"/>
            <a:ext cx="3949700" cy="431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33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304800" y="304800"/>
            <a:ext cx="8534400" cy="6248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495300"/>
            <a:ext cx="853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981200"/>
            <a:ext cx="8051800" cy="431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wipe dir="d"/>
  </p:transition>
  <p:txStyles>
    <p:titleStyle>
      <a:lvl1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  <a:ea typeface="ＭＳ Ｐゴシック" pitchFamily="-107" charset="-128"/>
          <a:cs typeface="ＭＳ Ｐゴシック" pitchFamily="-107" charset="-128"/>
        </a:defRPr>
      </a:lvl5pPr>
      <a:lvl6pPr marL="4572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6pPr>
      <a:lvl7pPr marL="9144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7pPr>
      <a:lvl8pPr marL="13716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8pPr>
      <a:lvl9pPr marL="1828800" algn="ctr" rtl="0" fontAlgn="base">
        <a:lnSpc>
          <a:spcPct val="85000"/>
        </a:lnSpc>
        <a:spcBef>
          <a:spcPct val="0"/>
        </a:spcBef>
        <a:spcAft>
          <a:spcPct val="0"/>
        </a:spcAft>
        <a:defRPr sz="3600" b="1">
          <a:solidFill>
            <a:srgbClr val="0033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-65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57200" y="1055688"/>
            <a:ext cx="8229600" cy="76200"/>
          </a:xfrm>
          <a:prstGeom prst="rect">
            <a:avLst/>
          </a:prstGeom>
          <a:solidFill>
            <a:srgbClr val="FFDB9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2640013" y="638175"/>
            <a:ext cx="0" cy="5540375"/>
          </a:xfrm>
          <a:prstGeom prst="line">
            <a:avLst/>
          </a:prstGeom>
          <a:noFill/>
          <a:ln w="9525">
            <a:solidFill>
              <a:srgbClr val="FFF0D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573" name="Text Box 5"/>
          <p:cNvSpPr txBox="1">
            <a:spLocks noChangeArrowheads="1"/>
          </p:cNvSpPr>
          <p:nvPr/>
        </p:nvSpPr>
        <p:spPr bwMode="auto">
          <a:xfrm>
            <a:off x="2832100" y="5918200"/>
            <a:ext cx="59928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en-US" sz="1800" b="1">
                <a:solidFill>
                  <a:srgbClr val="FFFF66"/>
                </a:solidFill>
                <a:latin typeface="Arial" pitchFamily="1" charset="0"/>
              </a:rPr>
              <a:t>Author name here for Edited books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 idx="4294967295"/>
          </p:nvPr>
        </p:nvSpPr>
        <p:spPr>
          <a:xfrm>
            <a:off x="628650" y="695325"/>
            <a:ext cx="1771650" cy="1143000"/>
          </a:xfrm>
        </p:spPr>
        <p:txBody>
          <a:bodyPr/>
          <a:lstStyle/>
          <a:p>
            <a:pPr eaLnBrk="1" hangingPunct="1">
              <a:lnSpc>
                <a:spcPct val="105000"/>
              </a:lnSpc>
            </a:pPr>
            <a:r>
              <a:rPr lang="en-US" sz="2800">
                <a:solidFill>
                  <a:schemeClr val="hlink"/>
                </a:solidFill>
                <a:ea typeface="ＭＳ Ｐゴシック" pitchFamily="1" charset="-128"/>
                <a:cs typeface="ＭＳ Ｐゴシック" pitchFamily="1" charset="-128"/>
              </a:rPr>
              <a:t>chapter</a:t>
            </a:r>
            <a:r>
              <a:rPr lang="en-US">
                <a:ea typeface="ＭＳ Ｐゴシック" pitchFamily="1" charset="-128"/>
                <a:cs typeface="ＭＳ Ｐゴシック" pitchFamily="1" charset="-128"/>
              </a:rPr>
              <a:t> </a:t>
            </a:r>
            <a:r>
              <a:rPr lang="en-US" sz="6800">
                <a:solidFill>
                  <a:srgbClr val="FFFF66"/>
                </a:solidFill>
                <a:ea typeface="ＭＳ Ｐゴシック" pitchFamily="1" charset="-128"/>
                <a:cs typeface="ＭＳ Ｐゴシック" pitchFamily="1" charset="-128"/>
              </a:rPr>
              <a:t>4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body" idx="4294967295"/>
          </p:nvPr>
        </p:nvSpPr>
        <p:spPr>
          <a:xfrm>
            <a:off x="2466975" y="2657475"/>
            <a:ext cx="6184900" cy="3089275"/>
          </a:xfrm>
        </p:spPr>
        <p:txBody>
          <a:bodyPr/>
          <a:lstStyle/>
          <a:p>
            <a:pPr eaLnBrk="1" hangingPunct="1">
              <a:lnSpc>
                <a:spcPct val="85000"/>
              </a:lnSpc>
              <a:buFontTx/>
              <a:buNone/>
            </a:pPr>
            <a:r>
              <a:rPr lang="en-US" sz="4800">
                <a:solidFill>
                  <a:schemeClr val="bg1"/>
                </a:solidFill>
                <a:ea typeface="ＭＳ Ｐゴシック" pitchFamily="1" charset="-128"/>
                <a:cs typeface="ＭＳ Ｐゴシック" pitchFamily="1" charset="-128"/>
              </a:rPr>
              <a:t>Protein and Exercise</a:t>
            </a:r>
          </a:p>
        </p:txBody>
      </p:sp>
      <p:pic>
        <p:nvPicPr>
          <p:cNvPr id="15368" name="Picture 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55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ectangle 24"/>
          <p:cNvSpPr>
            <a:spLocks noChangeArrowheads="1"/>
          </p:cNvSpPr>
          <p:nvPr/>
        </p:nvSpPr>
        <p:spPr bwMode="auto">
          <a:xfrm>
            <a:off x="609600" y="1208088"/>
            <a:ext cx="8229600" cy="76200"/>
          </a:xfrm>
          <a:prstGeom prst="rect">
            <a:avLst/>
          </a:prstGeom>
          <a:solidFill>
            <a:srgbClr val="FFDB94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09593" name="Text Box 25"/>
          <p:cNvSpPr txBox="1">
            <a:spLocks noChangeArrowheads="1"/>
          </p:cNvSpPr>
          <p:nvPr/>
        </p:nvSpPr>
        <p:spPr bwMode="auto">
          <a:xfrm>
            <a:off x="715963" y="1182688"/>
            <a:ext cx="1801812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6800" b="1" dirty="0">
                <a:solidFill>
                  <a:srgbClr val="FFFF66"/>
                </a:solidFill>
                <a:latin typeface="Arial" pitchFamily="1" charset="0"/>
              </a:rPr>
              <a:t>4</a:t>
            </a:r>
            <a:endParaRPr lang="en-US" sz="6800" dirty="0">
              <a:solidFill>
                <a:srgbClr val="FFFF66"/>
              </a:solidFill>
              <a:latin typeface="Arial" pitchFamily="1" charset="0"/>
            </a:endParaRPr>
          </a:p>
        </p:txBody>
      </p:sp>
      <p:sp>
        <p:nvSpPr>
          <p:cNvPr id="109594" name="Text Box 26"/>
          <p:cNvSpPr txBox="1">
            <a:spLocks noChangeArrowheads="1"/>
          </p:cNvSpPr>
          <p:nvPr/>
        </p:nvSpPr>
        <p:spPr bwMode="auto">
          <a:xfrm>
            <a:off x="2965450" y="2803525"/>
            <a:ext cx="5861050" cy="2345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4800" b="1" dirty="0">
                <a:solidFill>
                  <a:schemeClr val="bg1"/>
                </a:solidFill>
                <a:latin typeface="Arial" pitchFamily="1" charset="0"/>
              </a:rPr>
              <a:t>Protein and </a:t>
            </a:r>
            <a:r>
              <a:rPr lang="en-US" sz="4800" b="1" dirty="0" smtClean="0">
                <a:solidFill>
                  <a:schemeClr val="bg1"/>
                </a:solidFill>
                <a:latin typeface="Arial" pitchFamily="1" charset="0"/>
              </a:rPr>
              <a:t>Exercise</a:t>
            </a:r>
          </a:p>
          <a:p>
            <a:pPr eaLnBrk="0" hangingPunct="0">
              <a:lnSpc>
                <a:spcPct val="85000"/>
              </a:lnSpc>
              <a:spcBef>
                <a:spcPct val="50000"/>
              </a:spcBef>
            </a:pPr>
            <a:r>
              <a:rPr lang="en-US" sz="4800" b="1" dirty="0" err="1" smtClean="0">
                <a:solidFill>
                  <a:schemeClr val="bg1"/>
                </a:solidFill>
                <a:latin typeface="Arial" pitchFamily="1" charset="0"/>
              </a:rPr>
              <a:t>Dr</a:t>
            </a:r>
            <a:r>
              <a:rPr lang="en-US" sz="4800" b="1" dirty="0" smtClean="0">
                <a:solidFill>
                  <a:schemeClr val="bg1"/>
                </a:solidFill>
                <a:latin typeface="Arial" pitchFamily="1" charset="0"/>
              </a:rPr>
              <a:t> Iftikhar </a:t>
            </a:r>
            <a:r>
              <a:rPr lang="en-US" sz="4800" b="1" dirty="0" err="1" smtClean="0">
                <a:solidFill>
                  <a:schemeClr val="bg1"/>
                </a:solidFill>
                <a:latin typeface="Arial" pitchFamily="1" charset="0"/>
              </a:rPr>
              <a:t>Alam</a:t>
            </a:r>
            <a:endParaRPr lang="en-US" sz="4800" b="1" dirty="0">
              <a:solidFill>
                <a:schemeClr val="bg1"/>
              </a:solidFill>
              <a:latin typeface="Arial" pitchFamily="1" charset="0"/>
            </a:endParaRPr>
          </a:p>
        </p:txBody>
      </p:sp>
      <p:sp>
        <p:nvSpPr>
          <p:cNvPr id="15372" name="Line 27"/>
          <p:cNvSpPr>
            <a:spLocks noChangeShapeType="1"/>
          </p:cNvSpPr>
          <p:nvPr/>
        </p:nvSpPr>
        <p:spPr bwMode="auto">
          <a:xfrm>
            <a:off x="2792413" y="790575"/>
            <a:ext cx="0" cy="5540375"/>
          </a:xfrm>
          <a:prstGeom prst="line">
            <a:avLst/>
          </a:prstGeom>
          <a:noFill/>
          <a:ln w="9525">
            <a:solidFill>
              <a:srgbClr val="FFF0D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939800" y="660400"/>
            <a:ext cx="360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b="1" dirty="0" smtClean="0">
                <a:solidFill>
                  <a:schemeClr val="hlink"/>
                </a:solidFill>
                <a:latin typeface="Arial" pitchFamily="1" charset="0"/>
              </a:rPr>
              <a:t>LECTURE</a:t>
            </a:r>
            <a:endParaRPr lang="en-US" sz="2800" b="1" dirty="0">
              <a:solidFill>
                <a:srgbClr val="FF6600"/>
              </a:solidFill>
              <a:latin typeface="Arial" pitchFamily="1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Dietary Sources of Protein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29" y="1548160"/>
            <a:ext cx="8275371" cy="4751040"/>
          </a:xfrm>
        </p:spPr>
        <p:txBody>
          <a:bodyPr/>
          <a:lstStyle/>
          <a:p>
            <a:r>
              <a:rPr lang="en-CA" dirty="0" smtClean="0"/>
              <a:t>Protein is abundant in the Canadian diet</a:t>
            </a:r>
          </a:p>
          <a:p>
            <a:pPr lvl="1"/>
            <a:r>
              <a:rPr lang="en-CA" dirty="0" smtClean="0"/>
              <a:t>Meat &amp; dairy products contain high levels of protein</a:t>
            </a:r>
          </a:p>
          <a:p>
            <a:pPr lvl="1"/>
            <a:r>
              <a:rPr lang="en-CA" dirty="0" smtClean="0"/>
              <a:t>Significant amount of dietary protein also comes from cereals, grains, nuts, and legumes</a:t>
            </a:r>
          </a:p>
        </p:txBody>
      </p:sp>
      <p:pic>
        <p:nvPicPr>
          <p:cNvPr id="4" name="Picture 3" descr="Canadas Food Guide 200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3287" y="3583381"/>
            <a:ext cx="2972283" cy="2972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beans, red kidne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46" y="3634530"/>
            <a:ext cx="1645594" cy="1645594"/>
          </a:xfrm>
          <a:prstGeom prst="rect">
            <a:avLst/>
          </a:prstGeom>
        </p:spPr>
      </p:pic>
      <p:pic>
        <p:nvPicPr>
          <p:cNvPr id="6" name="Picture 5" descr="chicken breast (grilld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74104" y="3757331"/>
            <a:ext cx="2057397" cy="1409005"/>
          </a:xfrm>
          <a:prstGeom prst="rect">
            <a:avLst/>
          </a:prstGeom>
        </p:spPr>
      </p:pic>
      <p:pic>
        <p:nvPicPr>
          <p:cNvPr id="7" name="Picture 6" descr="milk carton.jpg"/>
          <p:cNvPicPr>
            <a:picLocks noChangeAspect="1"/>
          </p:cNvPicPr>
          <p:nvPr/>
        </p:nvPicPr>
        <p:blipFill>
          <a:blip r:embed="rId6"/>
          <a:srcRect l="22379" r="22379"/>
          <a:stretch>
            <a:fillRect/>
          </a:stretch>
        </p:blipFill>
        <p:spPr>
          <a:xfrm>
            <a:off x="4607127" y="3580065"/>
            <a:ext cx="1098904" cy="1989190"/>
          </a:xfrm>
          <a:prstGeom prst="rect">
            <a:avLst/>
          </a:prstGeom>
        </p:spPr>
      </p:pic>
      <p:pic>
        <p:nvPicPr>
          <p:cNvPr id="8" name="Picture 7" descr="almonds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89978" y="4951457"/>
            <a:ext cx="980436" cy="1443915"/>
          </a:xfrm>
          <a:prstGeom prst="rect">
            <a:avLst/>
          </a:prstGeom>
        </p:spPr>
      </p:pic>
      <p:pic>
        <p:nvPicPr>
          <p:cNvPr id="11" name="Picture 10" descr="shutterstock_76780711.jpg"/>
          <p:cNvPicPr>
            <a:picLocks noChangeAspect="1"/>
          </p:cNvPicPr>
          <p:nvPr/>
        </p:nvPicPr>
        <p:blipFill>
          <a:blip r:embed="rId8"/>
          <a:srcRect l="11558" t="17482" r="14600" b="16608"/>
          <a:stretch>
            <a:fillRect/>
          </a:stretch>
        </p:blipFill>
        <p:spPr>
          <a:xfrm>
            <a:off x="3085989" y="5398648"/>
            <a:ext cx="1576256" cy="979089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34460"/>
            <a:ext cx="2583008" cy="1143000"/>
          </a:xfrm>
        </p:spPr>
        <p:txBody>
          <a:bodyPr/>
          <a:lstStyle/>
          <a:p>
            <a:r>
              <a:rPr lang="en-CA" dirty="0" smtClean="0"/>
              <a:t>Dietary Sources of Protein</a:t>
            </a:r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7809" y="301722"/>
            <a:ext cx="5932182" cy="62294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674" y="2368746"/>
            <a:ext cx="2559571" cy="5188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614" y="3320966"/>
            <a:ext cx="1385141" cy="923428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500" dirty="0" smtClean="0"/>
              <a:t>Protein Requirements &amp; Protein Quality</a:t>
            </a:r>
            <a:endParaRPr lang="en-CA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118" y="1981200"/>
            <a:ext cx="8350288" cy="4318000"/>
          </a:xfrm>
        </p:spPr>
        <p:txBody>
          <a:bodyPr/>
          <a:lstStyle/>
          <a:p>
            <a:r>
              <a:rPr lang="en-CA" dirty="0" smtClean="0"/>
              <a:t>Protein RDA: </a:t>
            </a:r>
            <a:r>
              <a:rPr lang="en-CA" b="0" dirty="0" smtClean="0"/>
              <a:t>0.8 </a:t>
            </a:r>
            <a:r>
              <a:rPr lang="en-CA" b="0" dirty="0" err="1" smtClean="0"/>
              <a:t>g</a:t>
            </a:r>
            <a:r>
              <a:rPr lang="en-CA" b="0" dirty="0" smtClean="0"/>
              <a:t>/kg for healthy adults</a:t>
            </a:r>
          </a:p>
          <a:p>
            <a:pPr lvl="1"/>
            <a:r>
              <a:rPr lang="en-CA" dirty="0" smtClean="0"/>
              <a:t>Recommended that people who do not eat meat or dairy products consume more protein daily (0.9 </a:t>
            </a:r>
            <a:r>
              <a:rPr lang="en-CA" dirty="0" err="1" smtClean="0"/>
              <a:t>g</a:t>
            </a:r>
            <a:r>
              <a:rPr lang="en-CA" dirty="0" smtClean="0"/>
              <a:t>/kg)</a:t>
            </a:r>
          </a:p>
          <a:p>
            <a:r>
              <a:rPr lang="en-CA" dirty="0" smtClean="0"/>
              <a:t>Protein AMDR: </a:t>
            </a:r>
            <a:r>
              <a:rPr lang="en-CA" b="0" dirty="0" smtClean="0"/>
              <a:t>10-35% of kcal </a:t>
            </a:r>
            <a:r>
              <a:rPr lang="en-CA" sz="2000" b="0" dirty="0" smtClean="0"/>
              <a:t>(IOM, 2005)</a:t>
            </a:r>
            <a:r>
              <a:rPr lang="en-CA" dirty="0" smtClean="0"/>
              <a:t> </a:t>
            </a:r>
          </a:p>
          <a:p>
            <a:r>
              <a:rPr lang="en-CA" dirty="0" smtClean="0"/>
              <a:t>Protein quality: </a:t>
            </a:r>
            <a:r>
              <a:rPr lang="en-CA" b="0" dirty="0" smtClean="0"/>
              <a:t>determined by both the amino acid content and the digestibility of the protein</a:t>
            </a:r>
          </a:p>
          <a:p>
            <a:pPr lvl="1"/>
            <a:r>
              <a:rPr lang="en-CA" dirty="0" smtClean="0"/>
              <a:t>Proteins derived from plant foods are ~85% digestible</a:t>
            </a:r>
          </a:p>
          <a:p>
            <a:pPr lvl="1"/>
            <a:r>
              <a:rPr lang="en-CA" dirty="0" smtClean="0"/>
              <a:t>Proteins from a mixed diet (meats, dairy, grains) are ~95% digestible</a:t>
            </a:r>
          </a:p>
          <a:p>
            <a:endParaRPr lang="en-CA" sz="2000" b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Protein Quality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Complete protein: </a:t>
            </a:r>
            <a:r>
              <a:rPr lang="en-CA" b="0" dirty="0" smtClean="0"/>
              <a:t>“high quality proteins”</a:t>
            </a:r>
            <a:endParaRPr lang="en-CA" dirty="0" smtClean="0"/>
          </a:p>
          <a:p>
            <a:pPr lvl="1"/>
            <a:r>
              <a:rPr lang="en-US" dirty="0" smtClean="0"/>
              <a:t>A protein containing all of the essential amino acids in the correct quantity and ratio for humans, found only in a few animal foods</a:t>
            </a:r>
            <a:endParaRPr lang="en-CA" dirty="0" smtClean="0">
              <a:latin typeface="Arial"/>
              <a:cs typeface="Arial"/>
            </a:endParaRPr>
          </a:p>
          <a:p>
            <a:r>
              <a:rPr lang="en-CA" dirty="0" smtClean="0">
                <a:latin typeface="Arial"/>
                <a:cs typeface="Arial"/>
              </a:rPr>
              <a:t>Incomplete protein: </a:t>
            </a:r>
            <a:r>
              <a:rPr lang="en-CA" b="0" dirty="0" smtClean="0">
                <a:latin typeface="Arial"/>
                <a:cs typeface="Arial"/>
              </a:rPr>
              <a:t>“lesser quality proteins”</a:t>
            </a:r>
          </a:p>
          <a:p>
            <a:pPr lvl="1"/>
            <a:r>
              <a:rPr lang="en-US" kern="1200" dirty="0" smtClean="0">
                <a:latin typeface="Arial"/>
                <a:ea typeface="ＭＳ Ｐゴシック" pitchFamily="-107" charset="-128"/>
                <a:cs typeface="Arial"/>
              </a:rPr>
              <a:t>Any protein lacking one or more essential amino acids in correct proportions as necessary for good nutrition and health, true of many plant foods</a:t>
            </a:r>
          </a:p>
          <a:p>
            <a:pPr lvl="2"/>
            <a:r>
              <a:rPr lang="en-US" kern="1200" dirty="0" smtClean="0">
                <a:latin typeface="Arial"/>
                <a:ea typeface="ＭＳ Ｐゴシック" pitchFamily="-107" charset="-128"/>
                <a:cs typeface="Arial"/>
              </a:rPr>
              <a:t>Grains: tend to lack lysine</a:t>
            </a:r>
          </a:p>
          <a:p>
            <a:pPr lvl="2"/>
            <a:r>
              <a:rPr lang="en-US" kern="1200" dirty="0" smtClean="0">
                <a:latin typeface="Arial"/>
                <a:ea typeface="ＭＳ Ｐゴシック" pitchFamily="-107" charset="-128"/>
                <a:cs typeface="Arial"/>
              </a:rPr>
              <a:t>Legumes: tend to lack </a:t>
            </a:r>
            <a:r>
              <a:rPr lang="en-US" kern="1200" dirty="0" err="1" smtClean="0">
                <a:latin typeface="Arial"/>
                <a:ea typeface="ＭＳ Ｐゴシック" pitchFamily="-107" charset="-128"/>
                <a:cs typeface="Arial"/>
              </a:rPr>
              <a:t>methionine</a:t>
            </a:r>
            <a:endParaRPr lang="en-CA" dirty="0" smtClean="0">
              <a:latin typeface="Arial"/>
              <a:cs typeface="Arial"/>
            </a:endParaRPr>
          </a:p>
          <a:p>
            <a:pPr lvl="1"/>
            <a:endParaRPr lang="en-CA" b="0" dirty="0" smtClean="0"/>
          </a:p>
          <a:p>
            <a:pPr lvl="1"/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Vegetarian Athletes</a:t>
            </a:r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188" y="1544165"/>
            <a:ext cx="8505750" cy="395267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2798763"/>
            <a:ext cx="8534400" cy="1143000"/>
          </a:xfrm>
        </p:spPr>
        <p:txBody>
          <a:bodyPr/>
          <a:lstStyle/>
          <a:p>
            <a:r>
              <a:rPr lang="en-CA" sz="5000" dirty="0" smtClean="0">
                <a:ea typeface="ＭＳ Ｐゴシック" pitchFamily="1" charset="-128"/>
                <a:cs typeface="ＭＳ Ｐゴシック" pitchFamily="1" charset="-128"/>
              </a:rPr>
              <a:t>Dietary Protein Recommendations for Active Individuals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500" dirty="0" smtClean="0"/>
              <a:t>Protein Recommendations for Athletes</a:t>
            </a:r>
            <a:endParaRPr lang="en-CA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6481"/>
            <a:ext cx="8051800" cy="4472719"/>
          </a:xfrm>
        </p:spPr>
        <p:txBody>
          <a:bodyPr/>
          <a:lstStyle/>
          <a:p>
            <a:r>
              <a:rPr lang="en-CA" dirty="0" smtClean="0"/>
              <a:t>Endurance Athletes: </a:t>
            </a:r>
          </a:p>
          <a:p>
            <a:pPr lvl="1"/>
            <a:r>
              <a:rPr lang="en-CA" b="0" dirty="0" smtClean="0">
                <a:solidFill>
                  <a:srgbClr val="FF0000"/>
                </a:solidFill>
              </a:rPr>
              <a:t>1.2-1.4 </a:t>
            </a:r>
            <a:r>
              <a:rPr lang="en-CA" b="0" dirty="0" err="1" smtClean="0">
                <a:solidFill>
                  <a:srgbClr val="FF0000"/>
                </a:solidFill>
              </a:rPr>
              <a:t>g</a:t>
            </a:r>
            <a:r>
              <a:rPr lang="en-CA" b="0" dirty="0" smtClean="0">
                <a:solidFill>
                  <a:srgbClr val="FF0000"/>
                </a:solidFill>
              </a:rPr>
              <a:t>/kg BW per day</a:t>
            </a:r>
          </a:p>
          <a:p>
            <a:pPr lvl="1"/>
            <a:r>
              <a:rPr lang="en-CA" dirty="0" smtClean="0"/>
              <a:t>Represents 1.5 to 1.75 times </a:t>
            </a:r>
            <a:br>
              <a:rPr lang="en-CA" dirty="0" smtClean="0"/>
            </a:br>
            <a:r>
              <a:rPr lang="en-CA" dirty="0" smtClean="0"/>
              <a:t>the current RDA</a:t>
            </a:r>
          </a:p>
          <a:p>
            <a:pPr lvl="1">
              <a:buNone/>
            </a:pPr>
            <a:endParaRPr lang="en-CA" dirty="0" smtClean="0"/>
          </a:p>
          <a:p>
            <a:pPr lvl="1">
              <a:buNone/>
            </a:pPr>
            <a:endParaRPr lang="en-CA" dirty="0" smtClean="0"/>
          </a:p>
          <a:p>
            <a:r>
              <a:rPr lang="en-CA" dirty="0" smtClean="0"/>
              <a:t>Strength Athletes: </a:t>
            </a:r>
          </a:p>
          <a:p>
            <a:pPr lvl="1"/>
            <a:r>
              <a:rPr lang="en-CA" b="0" dirty="0" smtClean="0">
                <a:solidFill>
                  <a:srgbClr val="FF0000"/>
                </a:solidFill>
              </a:rPr>
              <a:t>1.6-1.7 </a:t>
            </a:r>
            <a:r>
              <a:rPr lang="en-CA" b="0" dirty="0" err="1" smtClean="0">
                <a:solidFill>
                  <a:srgbClr val="FF0000"/>
                </a:solidFill>
              </a:rPr>
              <a:t>g</a:t>
            </a:r>
            <a:r>
              <a:rPr lang="en-CA" b="0" dirty="0" smtClean="0">
                <a:solidFill>
                  <a:srgbClr val="FF0000"/>
                </a:solidFill>
              </a:rPr>
              <a:t>/kg BW per day</a:t>
            </a:r>
          </a:p>
          <a:p>
            <a:pPr lvl="1"/>
            <a:r>
              <a:rPr lang="en-CA" dirty="0" smtClean="0"/>
              <a:t>Represents 2.0 to 2.1 times </a:t>
            </a:r>
            <a:br>
              <a:rPr lang="en-CA" dirty="0" smtClean="0"/>
            </a:br>
            <a:r>
              <a:rPr lang="en-CA" dirty="0" smtClean="0"/>
              <a:t>the current RDA</a:t>
            </a:r>
            <a:endParaRPr lang="en-CA" b="0" dirty="0"/>
          </a:p>
        </p:txBody>
      </p:sp>
      <p:pic>
        <p:nvPicPr>
          <p:cNvPr id="4" name="Picture 3" descr="CrossFit - runner ma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401" y="1426393"/>
            <a:ext cx="1597379" cy="2763283"/>
          </a:xfrm>
          <a:prstGeom prst="rect">
            <a:avLst/>
          </a:prstGeom>
        </p:spPr>
      </p:pic>
      <p:pic>
        <p:nvPicPr>
          <p:cNvPr id="5" name="Picture 4" descr="CrossFit - OHS ma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41" y="4169817"/>
            <a:ext cx="2407205" cy="23054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2798763"/>
            <a:ext cx="8534400" cy="1143000"/>
          </a:xfrm>
        </p:spPr>
        <p:txBody>
          <a:bodyPr/>
          <a:lstStyle/>
          <a:p>
            <a:r>
              <a:rPr lang="en-CA" sz="5000" dirty="0" smtClean="0">
                <a:ea typeface="ＭＳ Ｐゴシック" pitchFamily="1" charset="-128"/>
                <a:cs typeface="ＭＳ Ｐゴシック" pitchFamily="1" charset="-128"/>
              </a:rPr>
              <a:t>Protein Intake of </a:t>
            </a:r>
            <a:br>
              <a:rPr lang="en-CA" sz="5000" dirty="0" smtClean="0">
                <a:ea typeface="ＭＳ Ｐゴシック" pitchFamily="1" charset="-128"/>
                <a:cs typeface="ＭＳ Ｐゴシック" pitchFamily="1" charset="-128"/>
              </a:rPr>
            </a:br>
            <a:r>
              <a:rPr lang="en-CA" sz="5000" dirty="0" smtClean="0">
                <a:ea typeface="ＭＳ Ｐゴシック" pitchFamily="1" charset="-128"/>
                <a:cs typeface="ＭＳ Ｐゴシック" pitchFamily="1" charset="-128"/>
              </a:rPr>
              <a:t>Active People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>
                <a:solidFill>
                  <a:schemeClr val="bg1"/>
                </a:solidFill>
                <a:ea typeface="ＭＳ Ｐゴシック" pitchFamily="1" charset="-128"/>
                <a:cs typeface="ＭＳ Ｐゴシック" pitchFamily="1" charset="-128"/>
              </a:rPr>
              <a:t>Table 4.3</a:t>
            </a:r>
          </a:p>
        </p:txBody>
      </p:sp>
      <p:pic>
        <p:nvPicPr>
          <p:cNvPr id="22530" name="Content Placeholder 4" descr="Table-4.3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7515" y="744459"/>
            <a:ext cx="8367684" cy="540702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500" dirty="0" smtClean="0"/>
              <a:t>Athletes at Risk for Low Protein Intake</a:t>
            </a:r>
            <a:endParaRPr lang="en-CA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Those athletes at risk for insufficient protein intake include:</a:t>
            </a:r>
          </a:p>
          <a:p>
            <a:pPr lvl="1"/>
            <a:r>
              <a:rPr lang="en-CA" dirty="0" smtClean="0"/>
              <a:t>Female gymnasts</a:t>
            </a:r>
          </a:p>
          <a:p>
            <a:pPr lvl="1"/>
            <a:r>
              <a:rPr lang="en-CA" dirty="0" smtClean="0"/>
              <a:t>Distance runners</a:t>
            </a:r>
          </a:p>
          <a:p>
            <a:pPr lvl="1"/>
            <a:r>
              <a:rPr lang="en-CA" dirty="0" smtClean="0"/>
              <a:t>Figure skaters</a:t>
            </a:r>
          </a:p>
          <a:p>
            <a:pPr lvl="1"/>
            <a:r>
              <a:rPr lang="en-CA" dirty="0" smtClean="0"/>
              <a:t>Dieting wrestlers</a:t>
            </a:r>
          </a:p>
          <a:p>
            <a:r>
              <a:rPr lang="en-CA" dirty="0" smtClean="0"/>
              <a:t>These athletes may compromise their protein intakes by consistently consuming too little energy (kcal)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2798763"/>
            <a:ext cx="8534400" cy="1143000"/>
          </a:xfrm>
        </p:spPr>
        <p:txBody>
          <a:bodyPr/>
          <a:lstStyle/>
          <a:p>
            <a:r>
              <a:rPr lang="en-CA" sz="5000" dirty="0" smtClean="0">
                <a:ea typeface="ＭＳ Ｐゴシック" pitchFamily="1" charset="-128"/>
                <a:cs typeface="ＭＳ Ｐゴシック" pitchFamily="1" charset="-128"/>
              </a:rPr>
              <a:t>Function &amp; Classifications of Protein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Potential Adverse Effects </a:t>
            </a:r>
            <a:br>
              <a:rPr lang="en-CA" dirty="0" smtClean="0"/>
            </a:br>
            <a:r>
              <a:rPr lang="en-CA" dirty="0" smtClean="0"/>
              <a:t>of High Protein Diets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Excessively high protein diets may cause:</a:t>
            </a:r>
          </a:p>
          <a:p>
            <a:pPr lvl="1"/>
            <a:r>
              <a:rPr lang="en-CA" dirty="0" smtClean="0"/>
              <a:t>Renal damage</a:t>
            </a:r>
          </a:p>
          <a:p>
            <a:pPr lvl="1"/>
            <a:r>
              <a:rPr lang="en-CA" dirty="0" smtClean="0"/>
              <a:t>Increased urinary calcium excretion</a:t>
            </a:r>
          </a:p>
          <a:p>
            <a:pPr lvl="1"/>
            <a:r>
              <a:rPr lang="en-CA" dirty="0" smtClean="0"/>
              <a:t>Increased serum lipoprotein levels and higher risk for heart disease</a:t>
            </a:r>
          </a:p>
          <a:p>
            <a:pPr lvl="1"/>
            <a:r>
              <a:rPr lang="en-CA" dirty="0" smtClean="0"/>
              <a:t>Dehydration</a:t>
            </a:r>
          </a:p>
          <a:p>
            <a:pPr lvl="1"/>
            <a:r>
              <a:rPr lang="en-CA" dirty="0" smtClean="0"/>
              <a:t>Possible toxicity from large doses of individual amino acids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2798763"/>
            <a:ext cx="8534400" cy="1143000"/>
          </a:xfrm>
        </p:spPr>
        <p:txBody>
          <a:bodyPr/>
          <a:lstStyle/>
          <a:p>
            <a:r>
              <a:rPr lang="en-CA" sz="5000" dirty="0" smtClean="0">
                <a:ea typeface="ＭＳ Ｐゴシック" pitchFamily="1" charset="-128"/>
                <a:cs typeface="ＭＳ Ｐゴシック" pitchFamily="1" charset="-128"/>
              </a:rPr>
              <a:t>Metabolism of Protein During &amp; After Exercise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Protein Metabolism </a:t>
            </a:r>
            <a:br>
              <a:rPr lang="en-CA" dirty="0" smtClean="0"/>
            </a:br>
            <a:r>
              <a:rPr lang="en-CA" dirty="0" smtClean="0"/>
              <a:t>During &amp; After Exercise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Factors influencing protein metabolism:</a:t>
            </a:r>
          </a:p>
          <a:p>
            <a:pPr lvl="1"/>
            <a:r>
              <a:rPr lang="en-CA" dirty="0" smtClean="0"/>
              <a:t>Exercise intensity</a:t>
            </a:r>
          </a:p>
          <a:p>
            <a:pPr lvl="1"/>
            <a:r>
              <a:rPr lang="en-CA" dirty="0" smtClean="0"/>
              <a:t>Carbohydrate availability</a:t>
            </a:r>
          </a:p>
          <a:p>
            <a:pPr lvl="1"/>
            <a:r>
              <a:rPr lang="en-CA" dirty="0" smtClean="0"/>
              <a:t>Type of exercise</a:t>
            </a:r>
          </a:p>
          <a:p>
            <a:pPr lvl="1"/>
            <a:r>
              <a:rPr lang="en-CA" dirty="0" smtClean="0"/>
              <a:t>Energy intake</a:t>
            </a:r>
          </a:p>
          <a:p>
            <a:pPr lvl="1"/>
            <a:r>
              <a:rPr lang="en-CA" dirty="0" smtClean="0"/>
              <a:t>Gender</a:t>
            </a:r>
          </a:p>
          <a:p>
            <a:pPr lvl="1"/>
            <a:r>
              <a:rPr lang="en-CA" dirty="0" smtClean="0"/>
              <a:t>Training level</a:t>
            </a:r>
          </a:p>
          <a:p>
            <a:pPr lvl="1"/>
            <a:r>
              <a:rPr lang="en-CA" dirty="0" smtClean="0"/>
              <a:t>Age</a:t>
            </a:r>
          </a:p>
          <a:p>
            <a:pPr lvl="1">
              <a:buNone/>
            </a:pP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Type of Activity &amp; Protein Metabolism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704" y="1704715"/>
            <a:ext cx="8298098" cy="4594485"/>
          </a:xfrm>
        </p:spPr>
        <p:txBody>
          <a:bodyPr/>
          <a:lstStyle/>
          <a:p>
            <a:r>
              <a:rPr lang="en-CA" b="0" dirty="0" smtClean="0"/>
              <a:t>Resistance and endurance exercise rely on different energy systems for fuel</a:t>
            </a:r>
          </a:p>
          <a:p>
            <a:r>
              <a:rPr lang="en-CA" dirty="0" smtClean="0"/>
              <a:t>Resistance training:</a:t>
            </a:r>
            <a:endParaRPr lang="en-CA" b="0" dirty="0" smtClean="0"/>
          </a:p>
          <a:p>
            <a:pPr lvl="1"/>
            <a:r>
              <a:rPr lang="en-CA" dirty="0" smtClean="0"/>
              <a:t>ATP &amp; CP</a:t>
            </a:r>
          </a:p>
          <a:p>
            <a:pPr lvl="1"/>
            <a:r>
              <a:rPr lang="en-CA" dirty="0" smtClean="0"/>
              <a:t>Anaerobic </a:t>
            </a:r>
            <a:r>
              <a:rPr lang="en-CA" dirty="0" err="1" smtClean="0"/>
              <a:t>glycolysis</a:t>
            </a:r>
            <a:endParaRPr lang="en-CA" dirty="0" smtClean="0"/>
          </a:p>
          <a:p>
            <a:pPr lvl="1"/>
            <a:r>
              <a:rPr lang="en-CA" dirty="0" smtClean="0"/>
              <a:t>Fatty acids &amp; amino acids are not typical fuel sources</a:t>
            </a:r>
          </a:p>
          <a:p>
            <a:r>
              <a:rPr lang="en-CA" dirty="0" smtClean="0"/>
              <a:t>Endurance training: </a:t>
            </a:r>
            <a:r>
              <a:rPr lang="en-CA" b="0" dirty="0" smtClean="0"/>
              <a:t>aerobic mechanisms to generate ATP</a:t>
            </a:r>
          </a:p>
          <a:p>
            <a:pPr lvl="1"/>
            <a:r>
              <a:rPr lang="en-CA" dirty="0" smtClean="0"/>
              <a:t>Fuel sources include stored energy (CHO, fat, and to a lesser extent, protein)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2691"/>
            <a:ext cx="8534400" cy="1165468"/>
          </a:xfrm>
        </p:spPr>
        <p:txBody>
          <a:bodyPr/>
          <a:lstStyle/>
          <a:p>
            <a:r>
              <a:rPr lang="en-CA" dirty="0" smtClean="0"/>
              <a:t>Resistance Exercise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513" y="1565554"/>
            <a:ext cx="8367685" cy="4924991"/>
          </a:xfrm>
        </p:spPr>
        <p:txBody>
          <a:bodyPr/>
          <a:lstStyle/>
          <a:p>
            <a:r>
              <a:rPr lang="en-CA" dirty="0" smtClean="0"/>
              <a:t>Strength training:</a:t>
            </a:r>
          </a:p>
          <a:p>
            <a:pPr lvl="1"/>
            <a:r>
              <a:rPr lang="en-CA" dirty="0" smtClean="0"/>
              <a:t>For muscle to grow, rate of protein synthesis must exceed that of breakdown (anabolism)</a:t>
            </a:r>
          </a:p>
          <a:p>
            <a:pPr lvl="1"/>
            <a:r>
              <a:rPr lang="en-CA" dirty="0" smtClean="0"/>
              <a:t>Resistance exercise provides the stimulus for muscle growth, due to the increase in muscle protein synthesis post-exercise</a:t>
            </a:r>
          </a:p>
          <a:p>
            <a:pPr lvl="2"/>
            <a:r>
              <a:rPr lang="en-CA" dirty="0" smtClean="0"/>
              <a:t>Can last up to 48 hr after a resistance training session</a:t>
            </a:r>
          </a:p>
          <a:p>
            <a:pPr lvl="1"/>
            <a:r>
              <a:rPr lang="en-CA" dirty="0" smtClean="0"/>
              <a:t>N balance studies suggest that strength athletes do require higher protein intakes to maintain N balance</a:t>
            </a:r>
          </a:p>
          <a:p>
            <a:pPr lvl="1"/>
            <a:r>
              <a:rPr lang="en-CA" b="1" dirty="0" smtClean="0"/>
              <a:t>Recommended protein intake: </a:t>
            </a:r>
            <a:r>
              <a:rPr lang="en-CA" dirty="0" smtClean="0"/>
              <a:t>1.6-1.7 </a:t>
            </a:r>
            <a:r>
              <a:rPr lang="en-CA" dirty="0" err="1" smtClean="0"/>
              <a:t>g</a:t>
            </a:r>
            <a:r>
              <a:rPr lang="en-CA" dirty="0" smtClean="0"/>
              <a:t>/kg per day</a:t>
            </a:r>
          </a:p>
          <a:p>
            <a:pPr lvl="2"/>
            <a:r>
              <a:rPr lang="en-CA" dirty="0" smtClean="0"/>
              <a:t>No further increase in protein synthesis occurs at protein intakes higher than 2.0 </a:t>
            </a:r>
            <a:r>
              <a:rPr lang="en-CA" dirty="0" err="1" smtClean="0"/>
              <a:t>g</a:t>
            </a:r>
            <a:r>
              <a:rPr lang="en-CA" dirty="0" smtClean="0"/>
              <a:t>/kg per day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Endurance Exercise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532" y="1669925"/>
            <a:ext cx="8454667" cy="4629275"/>
          </a:xfrm>
        </p:spPr>
        <p:txBody>
          <a:bodyPr/>
          <a:lstStyle/>
          <a:p>
            <a:r>
              <a:rPr lang="en-CA" dirty="0" smtClean="0"/>
              <a:t>Endurance training:</a:t>
            </a:r>
          </a:p>
          <a:p>
            <a:pPr lvl="1"/>
            <a:r>
              <a:rPr lang="en-CA" b="0" dirty="0" smtClean="0"/>
              <a:t>Protein oxidation increases during endurance exercise</a:t>
            </a:r>
          </a:p>
          <a:p>
            <a:pPr lvl="1"/>
            <a:r>
              <a:rPr lang="en-CA" b="0" dirty="0" smtClean="0"/>
              <a:t>Protein contributes to energy production during &amp; after exercise in the following ways:</a:t>
            </a:r>
          </a:p>
          <a:p>
            <a:pPr lvl="2"/>
            <a:r>
              <a:rPr lang="en-CA" dirty="0" err="1" smtClean="0"/>
              <a:t>aa’s</a:t>
            </a:r>
            <a:r>
              <a:rPr lang="en-CA" dirty="0" smtClean="0"/>
              <a:t> can become substrates for gluconeogenesis</a:t>
            </a:r>
          </a:p>
          <a:p>
            <a:pPr lvl="2"/>
            <a:r>
              <a:rPr lang="en-CA" dirty="0" err="1" smtClean="0"/>
              <a:t>aa’s</a:t>
            </a:r>
            <a:r>
              <a:rPr lang="en-CA" dirty="0" smtClean="0"/>
              <a:t> can be converted to Krebs cycle intermediates and contribute to acetyl-</a:t>
            </a:r>
            <a:r>
              <a:rPr lang="en-CA" dirty="0" err="1" smtClean="0"/>
              <a:t>CoA</a:t>
            </a:r>
            <a:r>
              <a:rPr lang="en-CA" dirty="0" smtClean="0"/>
              <a:t> oxidation</a:t>
            </a:r>
          </a:p>
          <a:p>
            <a:pPr lvl="2"/>
            <a:r>
              <a:rPr lang="en-CA" dirty="0" err="1" smtClean="0"/>
              <a:t>aa’s</a:t>
            </a:r>
            <a:r>
              <a:rPr lang="en-CA" dirty="0" smtClean="0"/>
              <a:t> can be oxidized directly in the muscles for energy  </a:t>
            </a:r>
          </a:p>
          <a:p>
            <a:pPr lvl="1"/>
            <a:r>
              <a:rPr lang="en-CA" b="0" dirty="0" smtClean="0"/>
              <a:t>Additional protein may also be required to repair any muscle damage caused by intense endurance training</a:t>
            </a:r>
          </a:p>
          <a:p>
            <a:pPr lvl="1"/>
            <a:r>
              <a:rPr lang="en-CA" dirty="0" smtClean="0"/>
              <a:t>N balance studies suggest </a:t>
            </a:r>
            <a:r>
              <a:rPr lang="en-CA" b="1" dirty="0" smtClean="0"/>
              <a:t>endurance athletes require 1.2 to 1.4 </a:t>
            </a:r>
            <a:r>
              <a:rPr lang="en-CA" b="1" dirty="0" err="1" smtClean="0"/>
              <a:t>g</a:t>
            </a:r>
            <a:r>
              <a:rPr lang="en-CA" b="1" dirty="0" smtClean="0"/>
              <a:t>/kg per day</a:t>
            </a:r>
            <a:r>
              <a:rPr lang="en-CA" dirty="0" smtClean="0"/>
              <a:t> to support N balance</a:t>
            </a:r>
            <a:endParaRPr lang="en-CA" b="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Energy &amp; Carbohydrate Availability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4911" y="1981200"/>
            <a:ext cx="8298098" cy="4318000"/>
          </a:xfrm>
        </p:spPr>
        <p:txBody>
          <a:bodyPr/>
          <a:lstStyle/>
          <a:p>
            <a:r>
              <a:rPr lang="en-CA" b="0" dirty="0" smtClean="0"/>
              <a:t>When energy intake is not sufficient, there is an increase in the use of protein for energy-yielding functions rather than for the more preferred functional and structural roles of protein</a:t>
            </a:r>
          </a:p>
          <a:p>
            <a:r>
              <a:rPr lang="en-CA" b="0" dirty="0" smtClean="0"/>
              <a:t>CHO / glycogen availability directly relates to protein utilization during exercise</a:t>
            </a:r>
          </a:p>
          <a:p>
            <a:pPr lvl="1"/>
            <a:r>
              <a:rPr lang="en-CA" dirty="0" smtClean="0"/>
              <a:t>Glycogen depletion (limited CHO </a:t>
            </a:r>
            <a:br>
              <a:rPr lang="en-CA" dirty="0" smtClean="0"/>
            </a:br>
            <a:r>
              <a:rPr lang="en-CA" dirty="0" smtClean="0"/>
              <a:t>stores): increase in the oxidation </a:t>
            </a:r>
            <a:br>
              <a:rPr lang="en-CA" dirty="0" smtClean="0"/>
            </a:br>
            <a:r>
              <a:rPr lang="en-CA" dirty="0" smtClean="0"/>
              <a:t>of amino acids for fuel during </a:t>
            </a:r>
            <a:br>
              <a:rPr lang="en-CA" dirty="0" smtClean="0"/>
            </a:br>
            <a:r>
              <a:rPr lang="en-CA" dirty="0" smtClean="0"/>
              <a:t>exercise</a:t>
            </a:r>
            <a:endParaRPr lang="en-CA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8083" y="4679268"/>
            <a:ext cx="2585691" cy="1722111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Gender Effects on Protein Metabolism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929" y="2207335"/>
            <a:ext cx="8275371" cy="4318000"/>
          </a:xfrm>
        </p:spPr>
        <p:txBody>
          <a:bodyPr/>
          <a:lstStyle/>
          <a:p>
            <a:r>
              <a:rPr lang="en-CA" b="0" dirty="0" smtClean="0"/>
              <a:t>Majority of exercise studies </a:t>
            </a:r>
            <a:br>
              <a:rPr lang="en-CA" b="0" dirty="0" smtClean="0"/>
            </a:br>
            <a:r>
              <a:rPr lang="en-CA" b="0" dirty="0" smtClean="0"/>
              <a:t>on protein utilization have </a:t>
            </a:r>
            <a:br>
              <a:rPr lang="en-CA" b="0" dirty="0" smtClean="0"/>
            </a:br>
            <a:r>
              <a:rPr lang="en-CA" b="0" dirty="0" smtClean="0"/>
              <a:t>used male subjects</a:t>
            </a:r>
          </a:p>
          <a:p>
            <a:r>
              <a:rPr lang="en-CA" dirty="0" smtClean="0"/>
              <a:t>Evidence of gender differences in protein utilization in response to exercise</a:t>
            </a:r>
          </a:p>
          <a:p>
            <a:pPr lvl="1"/>
            <a:r>
              <a:rPr lang="en-CA" dirty="0" smtClean="0"/>
              <a:t>Females rely to a greater extent on fat for fuel during exercise while oxidizing fewer amino acids and excreting less nitrogen than males </a:t>
            </a:r>
          </a:p>
          <a:p>
            <a:endParaRPr lang="en-C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0363" y="1391605"/>
            <a:ext cx="1662021" cy="2203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436" y="1461184"/>
            <a:ext cx="1657729" cy="2100392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Functional Roles of Protein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74295"/>
            <a:ext cx="8051800" cy="4524905"/>
          </a:xfrm>
        </p:spPr>
        <p:txBody>
          <a:bodyPr/>
          <a:lstStyle/>
          <a:p>
            <a:r>
              <a:rPr lang="en-CA" dirty="0" smtClean="0"/>
              <a:t>The three-dimensional shape and sequence of amino acids determine the functional role of a protein within the body</a:t>
            </a:r>
          </a:p>
          <a:p>
            <a:r>
              <a:rPr lang="en-CA" dirty="0" smtClean="0"/>
              <a:t>Proteins have many exercise-related roles:</a:t>
            </a:r>
          </a:p>
          <a:p>
            <a:pPr lvl="1"/>
            <a:r>
              <a:rPr lang="en-CA" dirty="0" smtClean="0">
                <a:solidFill>
                  <a:srgbClr val="0000FF"/>
                </a:solidFill>
              </a:rPr>
              <a:t>Building materials </a:t>
            </a:r>
            <a:r>
              <a:rPr lang="en-CA" dirty="0" smtClean="0"/>
              <a:t>for bone, ligaments, tendons, muscles, and organs</a:t>
            </a:r>
          </a:p>
          <a:p>
            <a:pPr lvl="1"/>
            <a:r>
              <a:rPr lang="en-CA" dirty="0" smtClean="0">
                <a:solidFill>
                  <a:srgbClr val="0000FF"/>
                </a:solidFill>
              </a:rPr>
              <a:t>Enzymes</a:t>
            </a:r>
            <a:r>
              <a:rPr lang="en-CA" dirty="0" smtClean="0"/>
              <a:t> that facilitate reactions associated with energy production &amp; fuel utilization, as well as the building &amp; repair of body tissues (esp. muscle)</a:t>
            </a:r>
          </a:p>
          <a:p>
            <a:pPr lvl="1"/>
            <a:r>
              <a:rPr lang="en-CA" dirty="0" smtClean="0">
                <a:solidFill>
                  <a:srgbClr val="0000FF"/>
                </a:solidFill>
              </a:rPr>
              <a:t>Hormones </a:t>
            </a:r>
            <a:r>
              <a:rPr lang="en-CA" dirty="0" smtClean="0"/>
              <a:t>involved with energy metabolism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Functional Roles of Protein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74295"/>
            <a:ext cx="8051800" cy="4524905"/>
          </a:xfrm>
        </p:spPr>
        <p:txBody>
          <a:bodyPr/>
          <a:lstStyle/>
          <a:p>
            <a:r>
              <a:rPr lang="en-CA" dirty="0" smtClean="0"/>
              <a:t>Proteins have many exercise-related roles:</a:t>
            </a:r>
          </a:p>
          <a:p>
            <a:pPr lvl="1"/>
            <a:r>
              <a:rPr lang="en-CA" dirty="0" smtClean="0"/>
              <a:t>Maintain</a:t>
            </a:r>
            <a:r>
              <a:rPr lang="en-CA" dirty="0" smtClean="0">
                <a:solidFill>
                  <a:srgbClr val="0000FF"/>
                </a:solidFill>
              </a:rPr>
              <a:t> fluid &amp; electrolyte balance</a:t>
            </a:r>
          </a:p>
          <a:p>
            <a:pPr lvl="1"/>
            <a:r>
              <a:rPr lang="en-CA" dirty="0" smtClean="0"/>
              <a:t>Maintain</a:t>
            </a:r>
            <a:r>
              <a:rPr lang="en-CA" dirty="0" smtClean="0">
                <a:solidFill>
                  <a:srgbClr val="0000FF"/>
                </a:solidFill>
              </a:rPr>
              <a:t> acid-base balance</a:t>
            </a:r>
            <a:endParaRPr lang="en-CA" dirty="0" smtClean="0"/>
          </a:p>
          <a:p>
            <a:pPr lvl="1"/>
            <a:r>
              <a:rPr lang="en-CA" dirty="0" smtClean="0">
                <a:solidFill>
                  <a:srgbClr val="0000FF"/>
                </a:solidFill>
              </a:rPr>
              <a:t>Transport proteins carry a number of substances </a:t>
            </a:r>
            <a:r>
              <a:rPr lang="en-CA" dirty="0" smtClean="0"/>
              <a:t>such as micronutrients, drugs, and oxygen within the body and </a:t>
            </a:r>
            <a:r>
              <a:rPr lang="en-CA" dirty="0" smtClean="0">
                <a:solidFill>
                  <a:srgbClr val="0000FF"/>
                </a:solidFill>
              </a:rPr>
              <a:t>move nutrients into cells</a:t>
            </a:r>
          </a:p>
          <a:p>
            <a:pPr lvl="1"/>
            <a:r>
              <a:rPr lang="en-CA" dirty="0" smtClean="0">
                <a:solidFill>
                  <a:srgbClr val="000000"/>
                </a:solidFill>
              </a:rPr>
              <a:t>Can</a:t>
            </a:r>
            <a:r>
              <a:rPr lang="en-CA" dirty="0" smtClean="0">
                <a:solidFill>
                  <a:srgbClr val="0000FF"/>
                </a:solidFill>
              </a:rPr>
              <a:t> provide energy </a:t>
            </a:r>
            <a:r>
              <a:rPr lang="en-CA" dirty="0" smtClean="0"/>
              <a:t>during and following exercise (esp. in low CHO and energy situations)</a:t>
            </a:r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Special Characteristics of Protein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2209172"/>
            <a:ext cx="8051800" cy="4090028"/>
          </a:xfrm>
        </p:spPr>
        <p:txBody>
          <a:bodyPr/>
          <a:lstStyle/>
          <a:p>
            <a:r>
              <a:rPr lang="en-US" sz="3000" dirty="0" smtClean="0"/>
              <a:t>Proteins: </a:t>
            </a:r>
          </a:p>
          <a:p>
            <a:pPr lvl="1"/>
            <a:r>
              <a:rPr lang="en-US" sz="2600" b="1" dirty="0" smtClean="0">
                <a:solidFill>
                  <a:srgbClr val="000000"/>
                </a:solidFill>
              </a:rPr>
              <a:t>C, H, O, </a:t>
            </a:r>
            <a:r>
              <a:rPr lang="en-US" sz="2600" b="1" dirty="0" smtClean="0">
                <a:solidFill>
                  <a:srgbClr val="FF0000"/>
                </a:solidFill>
              </a:rPr>
              <a:t>N</a:t>
            </a:r>
          </a:p>
          <a:p>
            <a:pPr lvl="1"/>
            <a:r>
              <a:rPr lang="en-US" sz="2600" dirty="0" smtClean="0"/>
              <a:t>strands of amino acids</a:t>
            </a:r>
          </a:p>
          <a:p>
            <a:r>
              <a:rPr lang="en-US" sz="3000" dirty="0" smtClean="0"/>
              <a:t>Breakdown of protein:</a:t>
            </a:r>
          </a:p>
          <a:p>
            <a:pPr lvl="1"/>
            <a:r>
              <a:rPr lang="en-US" sz="2600" dirty="0" smtClean="0"/>
              <a:t>Yields CO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 + H</a:t>
            </a:r>
            <a:r>
              <a:rPr lang="en-US" sz="2600" baseline="-25000" dirty="0" smtClean="0"/>
              <a:t>2</a:t>
            </a:r>
            <a:r>
              <a:rPr lang="en-US" sz="2600" dirty="0" smtClean="0"/>
              <a:t>O + N</a:t>
            </a:r>
          </a:p>
          <a:p>
            <a:r>
              <a:rPr lang="en-US" sz="3000" dirty="0" smtClean="0"/>
              <a:t>The body does not store extra protein</a:t>
            </a:r>
          </a:p>
          <a:p>
            <a:endParaRPr lang="en-CA" dirty="0"/>
          </a:p>
        </p:txBody>
      </p:sp>
      <p:pic>
        <p:nvPicPr>
          <p:cNvPr id="4" name="Picture 2" descr="06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8553" y="1500672"/>
            <a:ext cx="4007320" cy="220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300" dirty="0" smtClean="0"/>
              <a:t>Essential vs. Non-Essential Amino Acids</a:t>
            </a:r>
            <a:endParaRPr lang="en-CA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Essential (indispensable) amino acids:</a:t>
            </a:r>
          </a:p>
          <a:p>
            <a:pPr lvl="1"/>
            <a:r>
              <a:rPr lang="en-CA" dirty="0" smtClean="0"/>
              <a:t>Must be consumed in the diet (9 total):</a:t>
            </a:r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H</a:t>
            </a:r>
            <a:r>
              <a:rPr lang="en-CA" dirty="0" err="1" smtClean="0"/>
              <a:t>istidine</a:t>
            </a:r>
            <a:endParaRPr lang="en-CA" dirty="0" smtClean="0"/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I</a:t>
            </a:r>
            <a:r>
              <a:rPr lang="en-CA" dirty="0" smtClean="0"/>
              <a:t>soleucine</a:t>
            </a:r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L</a:t>
            </a:r>
            <a:r>
              <a:rPr lang="en-CA" dirty="0" smtClean="0"/>
              <a:t>eucine</a:t>
            </a:r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L</a:t>
            </a:r>
            <a:r>
              <a:rPr lang="en-CA" dirty="0" smtClean="0"/>
              <a:t>ysine</a:t>
            </a:r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M</a:t>
            </a:r>
            <a:r>
              <a:rPr lang="en-CA" dirty="0" err="1" smtClean="0"/>
              <a:t>ethionine</a:t>
            </a:r>
            <a:endParaRPr lang="en-CA" dirty="0" smtClean="0"/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P</a:t>
            </a:r>
            <a:r>
              <a:rPr lang="en-CA" dirty="0" err="1" smtClean="0"/>
              <a:t>henlalanine</a:t>
            </a:r>
            <a:endParaRPr lang="en-CA" dirty="0" smtClean="0"/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T</a:t>
            </a:r>
            <a:r>
              <a:rPr lang="en-CA" dirty="0" err="1" smtClean="0"/>
              <a:t>hreonine</a:t>
            </a:r>
            <a:endParaRPr lang="en-CA" dirty="0" smtClean="0"/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T</a:t>
            </a:r>
            <a:r>
              <a:rPr lang="en-CA" dirty="0" smtClean="0"/>
              <a:t>ryptophan</a:t>
            </a:r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V</a:t>
            </a:r>
            <a:r>
              <a:rPr lang="en-CA" dirty="0" smtClean="0"/>
              <a:t>aline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300" dirty="0" smtClean="0"/>
              <a:t>Essential vs. Non-Essential Amino Acids</a:t>
            </a:r>
            <a:endParaRPr lang="en-CA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95974"/>
            <a:ext cx="8051800" cy="4872806"/>
          </a:xfrm>
        </p:spPr>
        <p:txBody>
          <a:bodyPr/>
          <a:lstStyle/>
          <a:p>
            <a:r>
              <a:rPr lang="en-CA" dirty="0" smtClean="0"/>
              <a:t>Non-essential (dispensable) amino acids:</a:t>
            </a:r>
          </a:p>
          <a:p>
            <a:pPr lvl="1"/>
            <a:r>
              <a:rPr lang="en-CA" dirty="0" smtClean="0"/>
              <a:t>Can be synthesized by the body (11 total):</a:t>
            </a:r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A</a:t>
            </a:r>
            <a:r>
              <a:rPr lang="en-CA" dirty="0" smtClean="0"/>
              <a:t>lanine</a:t>
            </a:r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A</a:t>
            </a:r>
            <a:r>
              <a:rPr lang="en-CA" dirty="0" err="1" smtClean="0"/>
              <a:t>rginine</a:t>
            </a:r>
            <a:endParaRPr lang="en-CA" dirty="0" smtClean="0"/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A</a:t>
            </a:r>
            <a:r>
              <a:rPr lang="en-CA" dirty="0" err="1" smtClean="0"/>
              <a:t>sparagine</a:t>
            </a:r>
            <a:endParaRPr lang="en-CA" dirty="0" smtClean="0"/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A</a:t>
            </a:r>
            <a:r>
              <a:rPr lang="en-CA" dirty="0" smtClean="0"/>
              <a:t>spartic acid</a:t>
            </a:r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C</a:t>
            </a:r>
            <a:r>
              <a:rPr lang="en-CA" dirty="0" err="1" smtClean="0"/>
              <a:t>ysteine</a:t>
            </a:r>
            <a:endParaRPr lang="en-CA" dirty="0" smtClean="0"/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G</a:t>
            </a:r>
            <a:r>
              <a:rPr lang="en-CA" dirty="0" err="1" smtClean="0"/>
              <a:t>lutamic</a:t>
            </a:r>
            <a:r>
              <a:rPr lang="en-CA" dirty="0" smtClean="0"/>
              <a:t> acid</a:t>
            </a:r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G</a:t>
            </a:r>
            <a:r>
              <a:rPr lang="en-CA" dirty="0" smtClean="0"/>
              <a:t>lutamine</a:t>
            </a:r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G</a:t>
            </a:r>
            <a:r>
              <a:rPr lang="en-CA" dirty="0" err="1" smtClean="0"/>
              <a:t>lycine</a:t>
            </a:r>
            <a:endParaRPr lang="en-CA" dirty="0" smtClean="0"/>
          </a:p>
          <a:p>
            <a:pPr lvl="2"/>
            <a:r>
              <a:rPr lang="en-CA" b="1" dirty="0" err="1" smtClean="0">
                <a:solidFill>
                  <a:srgbClr val="0000FF"/>
                </a:solidFill>
              </a:rPr>
              <a:t>P</a:t>
            </a:r>
            <a:r>
              <a:rPr lang="en-CA" dirty="0" err="1" smtClean="0"/>
              <a:t>roline</a:t>
            </a:r>
            <a:endParaRPr lang="en-CA" dirty="0" smtClean="0"/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S</a:t>
            </a:r>
            <a:r>
              <a:rPr lang="en-CA" dirty="0" smtClean="0"/>
              <a:t>erine</a:t>
            </a:r>
          </a:p>
          <a:p>
            <a:pPr lvl="2"/>
            <a:r>
              <a:rPr lang="en-CA" b="1" dirty="0" smtClean="0">
                <a:solidFill>
                  <a:srgbClr val="0000FF"/>
                </a:solidFill>
              </a:rPr>
              <a:t>T</a:t>
            </a:r>
            <a:r>
              <a:rPr lang="en-CA" dirty="0" smtClean="0"/>
              <a:t>yrosine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Nitrogen Balance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826481"/>
            <a:ext cx="8051800" cy="4472719"/>
          </a:xfrm>
        </p:spPr>
        <p:txBody>
          <a:bodyPr/>
          <a:lstStyle/>
          <a:p>
            <a:r>
              <a:rPr lang="en-CA" dirty="0" smtClean="0"/>
              <a:t>Nitrogen intake:</a:t>
            </a:r>
          </a:p>
          <a:p>
            <a:pPr lvl="1"/>
            <a:r>
              <a:rPr lang="en-CA" b="1" i="1" dirty="0" smtClean="0"/>
              <a:t>Dietary protein: </a:t>
            </a:r>
            <a:r>
              <a:rPr lang="en-CA" dirty="0" smtClean="0"/>
              <a:t>total protein intake (</a:t>
            </a:r>
            <a:r>
              <a:rPr lang="en-CA" dirty="0" err="1" smtClean="0"/>
              <a:t>g</a:t>
            </a:r>
            <a:r>
              <a:rPr lang="en-CA" dirty="0" smtClean="0"/>
              <a:t>/day) divided by 6.25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>
                <a:sym typeface="Wingdings"/>
              </a:rPr>
              <a:t> grams of nitrogen/day</a:t>
            </a:r>
          </a:p>
          <a:p>
            <a:r>
              <a:rPr lang="en-US" dirty="0" smtClean="0">
                <a:sym typeface="Wingdings"/>
              </a:rPr>
              <a:t>Nitrogen excretion:</a:t>
            </a:r>
          </a:p>
          <a:p>
            <a:pPr lvl="1"/>
            <a:r>
              <a:rPr lang="en-US" b="1" i="1" dirty="0" smtClean="0">
                <a:sym typeface="Wingdings"/>
              </a:rPr>
              <a:t>Urine:</a:t>
            </a:r>
            <a:r>
              <a:rPr lang="en-US" dirty="0" smtClean="0">
                <a:sym typeface="Wingdings"/>
              </a:rPr>
              <a:t> N-containing compounds (i.e. urea, creatine, ammonia, uric acid)</a:t>
            </a:r>
          </a:p>
          <a:p>
            <a:pPr lvl="1"/>
            <a:r>
              <a:rPr lang="en-US" b="1" i="1" dirty="0" smtClean="0">
                <a:sym typeface="Wingdings"/>
              </a:rPr>
              <a:t>Feces:</a:t>
            </a:r>
            <a:r>
              <a:rPr lang="en-US" dirty="0" smtClean="0">
                <a:sym typeface="Wingdings"/>
              </a:rPr>
              <a:t> undigested proteins, sloughed-off cells, bacteria within the gut</a:t>
            </a:r>
          </a:p>
          <a:p>
            <a:pPr lvl="1"/>
            <a:r>
              <a:rPr lang="en-US" b="1" i="1" dirty="0" smtClean="0">
                <a:sym typeface="Wingdings"/>
              </a:rPr>
              <a:t>Skin &amp; Misc.: </a:t>
            </a:r>
            <a:r>
              <a:rPr lang="en-US" dirty="0" smtClean="0">
                <a:sym typeface="Wingdings"/>
              </a:rPr>
              <a:t>exfoliated dermal cells, nitrogen losses in blood, sweat, nails, hair, and semen</a:t>
            </a:r>
          </a:p>
          <a:p>
            <a:pPr lvl="1"/>
            <a:endParaRPr lang="en-CA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4800" y="2798763"/>
            <a:ext cx="8534400" cy="1143000"/>
          </a:xfrm>
        </p:spPr>
        <p:txBody>
          <a:bodyPr/>
          <a:lstStyle/>
          <a:p>
            <a:r>
              <a:rPr lang="en-CA" sz="5000" dirty="0" smtClean="0">
                <a:ea typeface="ＭＳ Ｐゴシック" pitchFamily="1" charset="-128"/>
                <a:cs typeface="ＭＳ Ｐゴシック" pitchFamily="1" charset="-128"/>
              </a:rPr>
              <a:t>Dietary Sources of Protein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mple PP layout template_blue.PPpres">
  <a:themeElements>
    <a:clrScheme name="sample PP layout template_blue.PPpre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ample PP layout template_blue.PPpr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P layout template_blue.PPpre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 layout template_blue.PPpre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 layout template_blue.PPpr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sample PP layout template_blue.PPpres</Template>
  <TotalTime>3596</TotalTime>
  <Words>986</Words>
  <Application>Microsoft Office PowerPoint</Application>
  <PresentationFormat>On-screen Show (4:3)</PresentationFormat>
  <Paragraphs>162</Paragraphs>
  <Slides>27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ＭＳ Ｐゴシック</vt:lpstr>
      <vt:lpstr>Arial</vt:lpstr>
      <vt:lpstr>Times New Roman</vt:lpstr>
      <vt:lpstr>Wingdings</vt:lpstr>
      <vt:lpstr>sample PP layout template_blue.PPpres</vt:lpstr>
      <vt:lpstr>chapter 4</vt:lpstr>
      <vt:lpstr>Function &amp; Classifications of Protein</vt:lpstr>
      <vt:lpstr>Functional Roles of Protein</vt:lpstr>
      <vt:lpstr>Functional Roles of Protein</vt:lpstr>
      <vt:lpstr>Special Characteristics of Protein</vt:lpstr>
      <vt:lpstr>Essential vs. Non-Essential Amino Acids</vt:lpstr>
      <vt:lpstr>Essential vs. Non-Essential Amino Acids</vt:lpstr>
      <vt:lpstr>Nitrogen Balance</vt:lpstr>
      <vt:lpstr>Dietary Sources of Protein</vt:lpstr>
      <vt:lpstr>Dietary Sources of Protein</vt:lpstr>
      <vt:lpstr>Dietary Sources of Protein</vt:lpstr>
      <vt:lpstr>Protein Requirements &amp; Protein Quality</vt:lpstr>
      <vt:lpstr>Protein Quality</vt:lpstr>
      <vt:lpstr>Vegetarian Athletes</vt:lpstr>
      <vt:lpstr>Dietary Protein Recommendations for Active Individuals</vt:lpstr>
      <vt:lpstr>Protein Recommendations for Athletes</vt:lpstr>
      <vt:lpstr>Protein Intake of  Active People</vt:lpstr>
      <vt:lpstr>Table 4.3</vt:lpstr>
      <vt:lpstr>Athletes at Risk for Low Protein Intake</vt:lpstr>
      <vt:lpstr>Potential Adverse Effects  of High Protein Diets</vt:lpstr>
      <vt:lpstr>Metabolism of Protein During &amp; After Exercise</vt:lpstr>
      <vt:lpstr>Protein Metabolism  During &amp; After Exercise</vt:lpstr>
      <vt:lpstr>Type of Activity &amp; Protein Metabolism</vt:lpstr>
      <vt:lpstr>Resistance Exercise</vt:lpstr>
      <vt:lpstr>Endurance Exercise</vt:lpstr>
      <vt:lpstr>Energy &amp; Carbohydrate Availability</vt:lpstr>
      <vt:lpstr>Gender Effects on Protein Metabolism</vt:lpstr>
    </vt:vector>
  </TitlesOfParts>
  <Company>Human Kinetics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Package</dc:title>
  <dc:creator>Iftikhar</dc:creator>
  <cp:lastModifiedBy>Iftikhar</cp:lastModifiedBy>
  <cp:revision>102</cp:revision>
  <dcterms:created xsi:type="dcterms:W3CDTF">2015-01-03T19:46:25Z</dcterms:created>
  <dcterms:modified xsi:type="dcterms:W3CDTF">2018-02-20T05:21:01Z</dcterms:modified>
</cp:coreProperties>
</file>