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Lst>
  <p:notesMasterIdLst>
    <p:notesMasterId r:id="rId90"/>
  </p:notesMasterIdLst>
  <p:handoutMasterIdLst>
    <p:handoutMasterId r:id="rId91"/>
  </p:handoutMasterIdLst>
  <p:sldIdLst>
    <p:sldId id="614" r:id="rId2"/>
    <p:sldId id="912" r:id="rId3"/>
    <p:sldId id="502" r:id="rId4"/>
    <p:sldId id="844" r:id="rId5"/>
    <p:sldId id="640" r:id="rId6"/>
    <p:sldId id="619" r:id="rId7"/>
    <p:sldId id="641" r:id="rId8"/>
    <p:sldId id="620" r:id="rId9"/>
    <p:sldId id="948" r:id="rId10"/>
    <p:sldId id="754" r:id="rId11"/>
    <p:sldId id="949" r:id="rId12"/>
    <p:sldId id="543" r:id="rId13"/>
    <p:sldId id="939" r:id="rId14"/>
    <p:sldId id="831" r:id="rId15"/>
    <p:sldId id="940" r:id="rId16"/>
    <p:sldId id="833" r:id="rId17"/>
    <p:sldId id="724" r:id="rId18"/>
    <p:sldId id="867" r:id="rId19"/>
    <p:sldId id="845" r:id="rId20"/>
    <p:sldId id="846" r:id="rId21"/>
    <p:sldId id="941" r:id="rId22"/>
    <p:sldId id="758" r:id="rId23"/>
    <p:sldId id="950" r:id="rId24"/>
    <p:sldId id="942" r:id="rId25"/>
    <p:sldId id="951" r:id="rId26"/>
    <p:sldId id="943" r:id="rId27"/>
    <p:sldId id="861" r:id="rId28"/>
    <p:sldId id="944" r:id="rId29"/>
    <p:sldId id="764" r:id="rId30"/>
    <p:sldId id="874" r:id="rId31"/>
    <p:sldId id="766" r:id="rId32"/>
    <p:sldId id="768" r:id="rId33"/>
    <p:sldId id="870" r:id="rId34"/>
    <p:sldId id="935" r:id="rId35"/>
    <p:sldId id="936" r:id="rId36"/>
    <p:sldId id="884" r:id="rId37"/>
    <p:sldId id="771" r:id="rId38"/>
    <p:sldId id="774" r:id="rId39"/>
    <p:sldId id="882" r:id="rId40"/>
    <p:sldId id="885" r:id="rId41"/>
    <p:sldId id="946" r:id="rId42"/>
    <p:sldId id="954" r:id="rId43"/>
    <p:sldId id="917" r:id="rId44"/>
    <p:sldId id="778" r:id="rId45"/>
    <p:sldId id="779" r:id="rId46"/>
    <p:sldId id="780" r:id="rId47"/>
    <p:sldId id="781" r:id="rId48"/>
    <p:sldId id="782" r:id="rId49"/>
    <p:sldId id="783" r:id="rId50"/>
    <p:sldId id="784" r:id="rId51"/>
    <p:sldId id="785" r:id="rId52"/>
    <p:sldId id="888" r:id="rId53"/>
    <p:sldId id="899" r:id="rId54"/>
    <p:sldId id="900" r:id="rId55"/>
    <p:sldId id="901" r:id="rId56"/>
    <p:sldId id="947" r:id="rId57"/>
    <p:sldId id="918" r:id="rId58"/>
    <p:sldId id="891" r:id="rId59"/>
    <p:sldId id="963" r:id="rId60"/>
    <p:sldId id="788" r:id="rId61"/>
    <p:sldId id="955" r:id="rId62"/>
    <p:sldId id="956" r:id="rId63"/>
    <p:sldId id="957" r:id="rId64"/>
    <p:sldId id="958" r:id="rId65"/>
    <p:sldId id="967" r:id="rId66"/>
    <p:sldId id="959" r:id="rId67"/>
    <p:sldId id="960" r:id="rId68"/>
    <p:sldId id="966" r:id="rId69"/>
    <p:sldId id="790" r:id="rId70"/>
    <p:sldId id="865" r:id="rId71"/>
    <p:sldId id="851" r:id="rId72"/>
    <p:sldId id="852" r:id="rId73"/>
    <p:sldId id="893" r:id="rId74"/>
    <p:sldId id="894" r:id="rId75"/>
    <p:sldId id="919" r:id="rId76"/>
    <p:sldId id="821" r:id="rId77"/>
    <p:sldId id="853" r:id="rId78"/>
    <p:sldId id="822" r:id="rId79"/>
    <p:sldId id="823" r:id="rId80"/>
    <p:sldId id="824" r:id="rId81"/>
    <p:sldId id="895" r:id="rId82"/>
    <p:sldId id="896" r:id="rId83"/>
    <p:sldId id="898" r:id="rId84"/>
    <p:sldId id="923" r:id="rId85"/>
    <p:sldId id="854" r:id="rId86"/>
    <p:sldId id="929" r:id="rId87"/>
    <p:sldId id="855" r:id="rId88"/>
    <p:sldId id="816" r:id="rId8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CC00"/>
    <a:srgbClr val="9193DB"/>
    <a:srgbClr val="0B0BEF"/>
    <a:srgbClr val="FF3300"/>
    <a:srgbClr val="E27100"/>
    <a:srgbClr val="CCFFFF"/>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18" autoAdjust="0"/>
    <p:restoredTop sz="96710" autoAdjust="0"/>
  </p:normalViewPr>
  <p:slideViewPr>
    <p:cSldViewPr snapToGrid="0">
      <p:cViewPr varScale="1">
        <p:scale>
          <a:sx n="108" d="100"/>
          <a:sy n="108" d="100"/>
        </p:scale>
        <p:origin x="768"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notesViewPr>
    <p:cSldViewPr snapToGrid="0">
      <p:cViewPr varScale="1">
        <p:scale>
          <a:sx n="52" d="100"/>
          <a:sy n="52" d="100"/>
        </p:scale>
        <p:origin x="-2622" y="-96"/>
      </p:cViewPr>
      <p:guideLst>
        <p:guide orient="horz" pos="3024"/>
        <p:guide pos="2303"/>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39.xml"/><Relationship Id="rId13" Type="http://schemas.openxmlformats.org/officeDocument/2006/relationships/slide" Target="slides/slide47.xml"/><Relationship Id="rId18" Type="http://schemas.openxmlformats.org/officeDocument/2006/relationships/slide" Target="slides/slide58.xml"/><Relationship Id="rId3" Type="http://schemas.openxmlformats.org/officeDocument/2006/relationships/slide" Target="slides/slide29.xml"/><Relationship Id="rId7" Type="http://schemas.openxmlformats.org/officeDocument/2006/relationships/slide" Target="slides/slide37.xml"/><Relationship Id="rId12" Type="http://schemas.openxmlformats.org/officeDocument/2006/relationships/slide" Target="slides/slide46.xml"/><Relationship Id="rId17" Type="http://schemas.openxmlformats.org/officeDocument/2006/relationships/slide" Target="slides/slide51.xml"/><Relationship Id="rId2" Type="http://schemas.openxmlformats.org/officeDocument/2006/relationships/slide" Target="slides/slide10.xml"/><Relationship Id="rId16" Type="http://schemas.openxmlformats.org/officeDocument/2006/relationships/slide" Target="slides/slide50.xml"/><Relationship Id="rId20" Type="http://schemas.openxmlformats.org/officeDocument/2006/relationships/slide" Target="slides/slide69.xml"/><Relationship Id="rId1" Type="http://schemas.openxmlformats.org/officeDocument/2006/relationships/slide" Target="slides/slide3.xml"/><Relationship Id="rId6" Type="http://schemas.openxmlformats.org/officeDocument/2006/relationships/slide" Target="slides/slide36.xml"/><Relationship Id="rId11" Type="http://schemas.openxmlformats.org/officeDocument/2006/relationships/slide" Target="slides/slide45.xml"/><Relationship Id="rId5" Type="http://schemas.openxmlformats.org/officeDocument/2006/relationships/slide" Target="slides/slide31.xml"/><Relationship Id="rId15" Type="http://schemas.openxmlformats.org/officeDocument/2006/relationships/slide" Target="slides/slide49.xml"/><Relationship Id="rId10" Type="http://schemas.openxmlformats.org/officeDocument/2006/relationships/slide" Target="slides/slide44.xml"/><Relationship Id="rId19" Type="http://schemas.openxmlformats.org/officeDocument/2006/relationships/slide" Target="slides/slide60.xml"/><Relationship Id="rId4" Type="http://schemas.openxmlformats.org/officeDocument/2006/relationships/slide" Target="slides/slide30.xml"/><Relationship Id="rId9" Type="http://schemas.openxmlformats.org/officeDocument/2006/relationships/slide" Target="slides/slide40.xml"/><Relationship Id="rId14"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46275" y="0"/>
            <a:ext cx="3168926" cy="480388"/>
          </a:xfrm>
          <a:prstGeom prst="rect">
            <a:avLst/>
          </a:prstGeom>
        </p:spPr>
        <p:txBody>
          <a:bodyPr vert="horz" lIns="94851" tIns="47425" rIns="94851" bIns="47425" rtlCol="1"/>
          <a:lstStyle>
            <a:lvl1pPr algn="r" rtl="0"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sz="quarter" idx="1"/>
          </p:nvPr>
        </p:nvSpPr>
        <p:spPr>
          <a:xfrm>
            <a:off x="1657" y="0"/>
            <a:ext cx="3168926" cy="480388"/>
          </a:xfrm>
          <a:prstGeom prst="rect">
            <a:avLst/>
          </a:prstGeom>
        </p:spPr>
        <p:txBody>
          <a:bodyPr vert="horz" lIns="94851" tIns="47425" rIns="94851" bIns="47425" rtlCol="1"/>
          <a:lstStyle>
            <a:lvl1pPr algn="l" rtl="0" fontAlgn="auto">
              <a:spcBef>
                <a:spcPts val="0"/>
              </a:spcBef>
              <a:spcAft>
                <a:spcPts val="0"/>
              </a:spcAft>
              <a:defRPr sz="1200">
                <a:latin typeface="+mn-lt"/>
                <a:cs typeface="+mn-cs"/>
              </a:defRPr>
            </a:lvl1pPr>
          </a:lstStyle>
          <a:p>
            <a:pPr>
              <a:defRPr/>
            </a:pPr>
            <a:fld id="{4BA79DE0-828D-4891-B477-61E6EECA6C25}" type="datetime3">
              <a:rPr lang="en-US"/>
              <a:pPr>
                <a:defRPr/>
              </a:pPr>
              <a:t>29 September 2016</a:t>
            </a:fld>
            <a:endParaRPr lang="ar-SA"/>
          </a:p>
        </p:txBody>
      </p:sp>
      <p:sp>
        <p:nvSpPr>
          <p:cNvPr id="4" name="Footer Placeholder 3"/>
          <p:cNvSpPr>
            <a:spLocks noGrp="1"/>
          </p:cNvSpPr>
          <p:nvPr>
            <p:ph type="ftr" sz="quarter" idx="2"/>
          </p:nvPr>
        </p:nvSpPr>
        <p:spPr>
          <a:xfrm>
            <a:off x="4146275" y="9120813"/>
            <a:ext cx="3168926" cy="478748"/>
          </a:xfrm>
          <a:prstGeom prst="rect">
            <a:avLst/>
          </a:prstGeom>
        </p:spPr>
        <p:txBody>
          <a:bodyPr vert="horz" lIns="94851" tIns="47425" rIns="94851" bIns="47425" rtlCol="1" anchor="b"/>
          <a:lstStyle>
            <a:lvl1pPr algn="r" rtl="0" fontAlgn="auto">
              <a:spcBef>
                <a:spcPts val="0"/>
              </a:spcBef>
              <a:spcAft>
                <a:spcPts val="0"/>
              </a:spcAft>
              <a:defRPr sz="1200">
                <a:latin typeface="+mn-lt"/>
                <a:cs typeface="+mn-cs"/>
              </a:defRPr>
            </a:lvl1pPr>
          </a:lstStyle>
          <a:p>
            <a:pPr>
              <a:defRPr/>
            </a:pPr>
            <a:endParaRPr lang="ar-SA"/>
          </a:p>
        </p:txBody>
      </p:sp>
      <p:sp>
        <p:nvSpPr>
          <p:cNvPr id="5" name="Slide Number Placeholder 4"/>
          <p:cNvSpPr>
            <a:spLocks noGrp="1"/>
          </p:cNvSpPr>
          <p:nvPr>
            <p:ph type="sldNum" sz="quarter" idx="3"/>
          </p:nvPr>
        </p:nvSpPr>
        <p:spPr>
          <a:xfrm>
            <a:off x="1657" y="9120813"/>
            <a:ext cx="3168926" cy="478748"/>
          </a:xfrm>
          <a:prstGeom prst="rect">
            <a:avLst/>
          </a:prstGeom>
        </p:spPr>
        <p:txBody>
          <a:bodyPr vert="horz" lIns="94851" tIns="47425" rIns="94851" bIns="47425" rtlCol="1" anchor="b"/>
          <a:lstStyle>
            <a:lvl1pPr algn="l" rtl="0" fontAlgn="auto">
              <a:spcBef>
                <a:spcPts val="0"/>
              </a:spcBef>
              <a:spcAft>
                <a:spcPts val="0"/>
              </a:spcAft>
              <a:defRPr sz="1200">
                <a:latin typeface="+mn-lt"/>
                <a:cs typeface="+mn-cs"/>
              </a:defRPr>
            </a:lvl1pPr>
          </a:lstStyle>
          <a:p>
            <a:pPr>
              <a:defRPr/>
            </a:pPr>
            <a:fld id="{EA59EE2B-EF13-4138-B620-83070261C06D}" type="slidenum">
              <a:rPr lang="ar-SA"/>
              <a:pPr>
                <a:defRPr/>
              </a:pPr>
              <a:t>‹#›</a:t>
            </a:fld>
            <a:endParaRPr lang="ar-SA"/>
          </a:p>
        </p:txBody>
      </p:sp>
    </p:spTree>
    <p:extLst>
      <p:ext uri="{BB962C8B-B14F-4D97-AF65-F5344CB8AC3E}">
        <p14:creationId xmlns:p14="http://schemas.microsoft.com/office/powerpoint/2010/main" val="42026368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8927" cy="480388"/>
          </a:xfrm>
          <a:prstGeom prst="rect">
            <a:avLst/>
          </a:prstGeom>
        </p:spPr>
        <p:txBody>
          <a:bodyPr vert="horz" lIns="94851" tIns="47425" rIns="94851" bIns="47425"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4617" y="0"/>
            <a:ext cx="3168927" cy="480388"/>
          </a:xfrm>
          <a:prstGeom prst="rect">
            <a:avLst/>
          </a:prstGeom>
        </p:spPr>
        <p:txBody>
          <a:bodyPr vert="horz" lIns="94851" tIns="47425" rIns="94851" bIns="47425" rtlCol="0"/>
          <a:lstStyle>
            <a:lvl1pPr algn="r" rtl="0" fontAlgn="auto">
              <a:spcBef>
                <a:spcPts val="0"/>
              </a:spcBef>
              <a:spcAft>
                <a:spcPts val="0"/>
              </a:spcAft>
              <a:defRPr sz="1200">
                <a:latin typeface="+mn-lt"/>
                <a:cs typeface="+mn-cs"/>
              </a:defRPr>
            </a:lvl1pPr>
          </a:lstStyle>
          <a:p>
            <a:pPr>
              <a:defRPr/>
            </a:pPr>
            <a:fld id="{3DFA6F88-086D-4B75-9B4D-219D727D673B}" type="datetime3">
              <a:rPr lang="en-US"/>
              <a:pPr>
                <a:defRPr/>
              </a:pPr>
              <a:t>29 September 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pPr lvl="0"/>
            <a:endParaRPr lang="en-US" noProof="0"/>
          </a:p>
        </p:txBody>
      </p:sp>
      <p:sp>
        <p:nvSpPr>
          <p:cNvPr id="5" name="Notes Placeholder 4"/>
          <p:cNvSpPr>
            <a:spLocks noGrp="1"/>
          </p:cNvSpPr>
          <p:nvPr>
            <p:ph type="body" sz="quarter" idx="3"/>
          </p:nvPr>
        </p:nvSpPr>
        <p:spPr>
          <a:xfrm>
            <a:off x="732183" y="4561226"/>
            <a:ext cx="5852492" cy="4320213"/>
          </a:xfrm>
          <a:prstGeom prst="rect">
            <a:avLst/>
          </a:prstGeom>
        </p:spPr>
        <p:txBody>
          <a:bodyPr vert="horz" lIns="94851" tIns="47425" rIns="94851" bIns="4742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813"/>
            <a:ext cx="3168927" cy="478748"/>
          </a:xfrm>
          <a:prstGeom prst="rect">
            <a:avLst/>
          </a:prstGeom>
        </p:spPr>
        <p:txBody>
          <a:bodyPr vert="horz" lIns="94851" tIns="47425" rIns="94851" bIns="47425"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4617" y="9120813"/>
            <a:ext cx="3168927" cy="478748"/>
          </a:xfrm>
          <a:prstGeom prst="rect">
            <a:avLst/>
          </a:prstGeom>
        </p:spPr>
        <p:txBody>
          <a:bodyPr vert="horz" lIns="94851" tIns="47425" rIns="94851" bIns="47425" rtlCol="0" anchor="b"/>
          <a:lstStyle>
            <a:lvl1pPr algn="r" rtl="0" fontAlgn="auto">
              <a:spcBef>
                <a:spcPts val="0"/>
              </a:spcBef>
              <a:spcAft>
                <a:spcPts val="0"/>
              </a:spcAft>
              <a:defRPr sz="1200">
                <a:latin typeface="+mn-lt"/>
                <a:cs typeface="+mn-cs"/>
              </a:defRPr>
            </a:lvl1pPr>
          </a:lstStyle>
          <a:p>
            <a:pPr>
              <a:defRPr/>
            </a:pPr>
            <a:fld id="{3B3FA6C3-59FC-47BD-BE87-90C934AFBF15}" type="slidenum">
              <a:rPr lang="en-US"/>
              <a:pPr>
                <a:defRPr/>
              </a:pPr>
              <a:t>‹#›</a:t>
            </a:fld>
            <a:endParaRPr lang="en-US"/>
          </a:p>
        </p:txBody>
      </p:sp>
    </p:spTree>
    <p:extLst>
      <p:ext uri="{BB962C8B-B14F-4D97-AF65-F5344CB8AC3E}">
        <p14:creationId xmlns:p14="http://schemas.microsoft.com/office/powerpoint/2010/main" val="9210213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6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85372" indent="-302066" eaLnBrk="0" hangingPunct="0">
              <a:defRPr>
                <a:solidFill>
                  <a:schemeClr val="tx1"/>
                </a:solidFill>
                <a:latin typeface="Arial" charset="0"/>
                <a:cs typeface="Arial" charset="0"/>
              </a:defRPr>
            </a:lvl2pPr>
            <a:lvl3pPr marL="1208265" indent="-241653" eaLnBrk="0" hangingPunct="0">
              <a:defRPr>
                <a:solidFill>
                  <a:schemeClr val="tx1"/>
                </a:solidFill>
                <a:latin typeface="Arial" charset="0"/>
                <a:cs typeface="Arial" charset="0"/>
              </a:defRPr>
            </a:lvl3pPr>
            <a:lvl4pPr marL="1691571" indent="-241653" eaLnBrk="0" hangingPunct="0">
              <a:defRPr>
                <a:solidFill>
                  <a:schemeClr val="tx1"/>
                </a:solidFill>
                <a:latin typeface="Arial" charset="0"/>
                <a:cs typeface="Arial" charset="0"/>
              </a:defRPr>
            </a:lvl4pPr>
            <a:lvl5pPr marL="2174878" indent="-241653" eaLnBrk="0" hangingPunct="0">
              <a:defRPr>
                <a:solidFill>
                  <a:schemeClr val="tx1"/>
                </a:solidFill>
                <a:latin typeface="Arial" charset="0"/>
                <a:cs typeface="Arial" charset="0"/>
              </a:defRPr>
            </a:lvl5pPr>
            <a:lvl6pPr marL="2658184" indent="-241653" eaLnBrk="0" fontAlgn="base" hangingPunct="0">
              <a:spcBef>
                <a:spcPct val="0"/>
              </a:spcBef>
              <a:spcAft>
                <a:spcPct val="0"/>
              </a:spcAft>
              <a:defRPr>
                <a:solidFill>
                  <a:schemeClr val="tx1"/>
                </a:solidFill>
                <a:latin typeface="Arial" charset="0"/>
                <a:cs typeface="Arial" charset="0"/>
              </a:defRPr>
            </a:lvl6pPr>
            <a:lvl7pPr marL="3141490" indent="-241653" eaLnBrk="0" fontAlgn="base" hangingPunct="0">
              <a:spcBef>
                <a:spcPct val="0"/>
              </a:spcBef>
              <a:spcAft>
                <a:spcPct val="0"/>
              </a:spcAft>
              <a:defRPr>
                <a:solidFill>
                  <a:schemeClr val="tx1"/>
                </a:solidFill>
                <a:latin typeface="Arial" charset="0"/>
                <a:cs typeface="Arial" charset="0"/>
              </a:defRPr>
            </a:lvl7pPr>
            <a:lvl8pPr marL="3624796" indent="-241653" eaLnBrk="0" fontAlgn="base" hangingPunct="0">
              <a:spcBef>
                <a:spcPct val="0"/>
              </a:spcBef>
              <a:spcAft>
                <a:spcPct val="0"/>
              </a:spcAft>
              <a:defRPr>
                <a:solidFill>
                  <a:schemeClr val="tx1"/>
                </a:solidFill>
                <a:latin typeface="Arial" charset="0"/>
                <a:cs typeface="Arial" charset="0"/>
              </a:defRPr>
            </a:lvl8pPr>
            <a:lvl9pPr marL="4108102" indent="-241653"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mtClean="0"/>
              <a:t>CE 481 - Geotechnical Engineering II - 5. Lateral Earth Pressure</a:t>
            </a:r>
          </a:p>
        </p:txBody>
      </p:sp>
    </p:spTree>
    <p:extLst>
      <p:ext uri="{BB962C8B-B14F-4D97-AF65-F5344CB8AC3E}">
        <p14:creationId xmlns:p14="http://schemas.microsoft.com/office/powerpoint/2010/main" val="346523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extLst>
      <p:ext uri="{BB962C8B-B14F-4D97-AF65-F5344CB8AC3E}">
        <p14:creationId xmlns:p14="http://schemas.microsoft.com/office/powerpoint/2010/main" val="43796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4062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extLst>
      <p:ext uri="{BB962C8B-B14F-4D97-AF65-F5344CB8AC3E}">
        <p14:creationId xmlns:p14="http://schemas.microsoft.com/office/powerpoint/2010/main" val="391812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extLst>
      <p:ext uri="{BB962C8B-B14F-4D97-AF65-F5344CB8AC3E}">
        <p14:creationId xmlns:p14="http://schemas.microsoft.com/office/powerpoint/2010/main" val="41452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extLst>
      <p:ext uri="{BB962C8B-B14F-4D97-AF65-F5344CB8AC3E}">
        <p14:creationId xmlns:p14="http://schemas.microsoft.com/office/powerpoint/2010/main" val="146656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541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extLst>
      <p:ext uri="{BB962C8B-B14F-4D97-AF65-F5344CB8AC3E}">
        <p14:creationId xmlns:p14="http://schemas.microsoft.com/office/powerpoint/2010/main" val="318003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extLst>
      <p:ext uri="{BB962C8B-B14F-4D97-AF65-F5344CB8AC3E}">
        <p14:creationId xmlns:p14="http://schemas.microsoft.com/office/powerpoint/2010/main" val="661421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58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ms-MY" smtClean="0"/>
          </a:p>
        </p:txBody>
      </p:sp>
    </p:spTree>
    <p:extLst>
      <p:ext uri="{BB962C8B-B14F-4D97-AF65-F5344CB8AC3E}">
        <p14:creationId xmlns:p14="http://schemas.microsoft.com/office/powerpoint/2010/main" val="174902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3F666E44-309E-435E-89F9-790B070BA6B5}" type="slidenum">
              <a:rPr lang="en-GB"/>
              <a:pPr>
                <a:defRPr/>
              </a:pPr>
              <a:t>16</a:t>
            </a:fld>
            <a:endParaRPr lang="en-GB"/>
          </a:p>
        </p:txBody>
      </p:sp>
      <p:sp>
        <p:nvSpPr>
          <p:cNvPr id="208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88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ms-MY" smtClean="0"/>
          </a:p>
        </p:txBody>
      </p:sp>
    </p:spTree>
    <p:extLst>
      <p:ext uri="{BB962C8B-B14F-4D97-AF65-F5344CB8AC3E}">
        <p14:creationId xmlns:p14="http://schemas.microsoft.com/office/powerpoint/2010/main" val="190484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extLst>
      <p:ext uri="{BB962C8B-B14F-4D97-AF65-F5344CB8AC3E}">
        <p14:creationId xmlns:p14="http://schemas.microsoft.com/office/powerpoint/2010/main" val="83179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Tree>
    <p:extLst>
      <p:ext uri="{BB962C8B-B14F-4D97-AF65-F5344CB8AC3E}">
        <p14:creationId xmlns:p14="http://schemas.microsoft.com/office/powerpoint/2010/main" val="416356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ED58E4-A303-483A-BCC2-1E4C69D7329F}" type="datetime4">
              <a:rPr lang="en-US" smtClean="0"/>
              <a:t>September 29, 2016</a:t>
            </a:fld>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r>
              <a:rPr lang="en-US" smtClean="0"/>
              <a:t>CE 481 - Geotechnical Engineering II         5. Lateral Earth Pressure</a:t>
            </a:r>
            <a:endParaRPr lang="en-US"/>
          </a:p>
        </p:txBody>
      </p:sp>
      <p:sp>
        <p:nvSpPr>
          <p:cNvPr id="6" name="Slide Number Placeholder 5"/>
          <p:cNvSpPr>
            <a:spLocks noGrp="1"/>
          </p:cNvSpPr>
          <p:nvPr>
            <p:ph type="sldNum" sz="quarter" idx="12"/>
          </p:nvPr>
        </p:nvSpPr>
        <p:spPr/>
        <p:txBody>
          <a:bodyPr/>
          <a:lstStyle>
            <a:lvl1pPr>
              <a:defRPr/>
            </a:lvl1pPr>
          </a:lstStyle>
          <a:p>
            <a:pPr>
              <a:defRPr/>
            </a:pPr>
            <a:fld id="{CFC9D5DE-E29A-408A-92B7-A86834465611}" type="slidenum">
              <a:rPr lang="en-US"/>
              <a:pPr>
                <a:defRPr/>
              </a:pPr>
              <a:t>‹#›</a:t>
            </a:fld>
            <a:endParaRPr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B19ABF-E374-45A6-9F6D-AE270C7FF625}" type="datetime4">
              <a:rPr lang="en-US" smtClean="0"/>
              <a:t>September 29, 2016</a:t>
            </a:fld>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r>
              <a:rPr lang="en-US" smtClean="0"/>
              <a:t>CE 481 - Geotechnical Engineering II         5. Lateral Earth Pressure</a:t>
            </a:r>
            <a:endParaRPr lang="en-US"/>
          </a:p>
        </p:txBody>
      </p:sp>
      <p:sp>
        <p:nvSpPr>
          <p:cNvPr id="6" name="Slide Number Placeholder 5"/>
          <p:cNvSpPr>
            <a:spLocks noGrp="1"/>
          </p:cNvSpPr>
          <p:nvPr>
            <p:ph type="sldNum" sz="quarter" idx="12"/>
          </p:nvPr>
        </p:nvSpPr>
        <p:spPr/>
        <p:txBody>
          <a:bodyPr/>
          <a:lstStyle>
            <a:lvl1pPr>
              <a:defRPr/>
            </a:lvl1pPr>
          </a:lstStyle>
          <a:p>
            <a:pPr>
              <a:defRPr/>
            </a:pPr>
            <a:fld id="{CE9FE908-2763-496B-897C-BE25D22E0C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B545E6-3553-4A67-A455-38385712BD3F}" type="datetime4">
              <a:rPr lang="en-US" smtClean="0"/>
              <a:t>September 29, 2016</a:t>
            </a:fld>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r>
              <a:rPr lang="en-US" smtClean="0"/>
              <a:t>CE 481 - Geotechnical Engineering II         5. Lateral Earth Pressure</a:t>
            </a:r>
            <a:endParaRPr lang="en-US"/>
          </a:p>
        </p:txBody>
      </p:sp>
      <p:sp>
        <p:nvSpPr>
          <p:cNvPr id="6" name="Slide Number Placeholder 5"/>
          <p:cNvSpPr>
            <a:spLocks noGrp="1"/>
          </p:cNvSpPr>
          <p:nvPr>
            <p:ph type="sldNum" sz="quarter" idx="12"/>
          </p:nvPr>
        </p:nvSpPr>
        <p:spPr/>
        <p:txBody>
          <a:bodyPr/>
          <a:lstStyle>
            <a:lvl1pPr>
              <a:defRPr/>
            </a:lvl1pPr>
          </a:lstStyle>
          <a:p>
            <a:pPr>
              <a:defRPr/>
            </a:pPr>
            <a:fld id="{8FC4F35F-52DA-419A-9B5F-4D10304F22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833825-C5BD-43F3-A5F7-B43C79A130D9}" type="datetime4">
              <a:rPr lang="en-US" smtClean="0"/>
              <a:t>September 29, 2016</a:t>
            </a:fld>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r>
              <a:rPr lang="en-US" smtClean="0"/>
              <a:t>CE 481 - Geotechnical Engineering II         5. Lateral Earth Pressure</a:t>
            </a:r>
            <a:endParaRPr lang="en-US"/>
          </a:p>
        </p:txBody>
      </p:sp>
      <p:sp>
        <p:nvSpPr>
          <p:cNvPr id="6" name="Slide Number Placeholder 5"/>
          <p:cNvSpPr>
            <a:spLocks noGrp="1"/>
          </p:cNvSpPr>
          <p:nvPr>
            <p:ph type="sldNum" sz="quarter" idx="12"/>
          </p:nvPr>
        </p:nvSpPr>
        <p:spPr/>
        <p:txBody>
          <a:bodyPr/>
          <a:lstStyle>
            <a:lvl1pPr>
              <a:defRPr/>
            </a:lvl1pPr>
          </a:lstStyle>
          <a:p>
            <a:pPr>
              <a:defRPr/>
            </a:pPr>
            <a:fld id="{A0659F9D-3716-450E-A020-204C3D76ED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628C45-9C6A-4826-9528-C8C6C7248FC4}" type="datetime4">
              <a:rPr lang="en-US" smtClean="0"/>
              <a:t>September 29, 2016</a:t>
            </a:fld>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r>
              <a:rPr lang="en-US" smtClean="0"/>
              <a:t>CE 481 - Geotechnical Engineering II         5. Lateral Earth Pressure</a:t>
            </a:r>
            <a:endParaRPr lang="en-US"/>
          </a:p>
        </p:txBody>
      </p:sp>
      <p:sp>
        <p:nvSpPr>
          <p:cNvPr id="6" name="Slide Number Placeholder 5"/>
          <p:cNvSpPr>
            <a:spLocks noGrp="1"/>
          </p:cNvSpPr>
          <p:nvPr>
            <p:ph type="sldNum" sz="quarter" idx="12"/>
          </p:nvPr>
        </p:nvSpPr>
        <p:spPr/>
        <p:txBody>
          <a:bodyPr/>
          <a:lstStyle>
            <a:lvl1pPr>
              <a:defRPr/>
            </a:lvl1pPr>
          </a:lstStyle>
          <a:p>
            <a:pPr>
              <a:defRPr/>
            </a:pPr>
            <a:fld id="{0A36D511-53AF-4F6F-92C6-DBD3BCFF53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11F9DF8-1173-4CB0-A714-76401B94DAC8}" type="datetime4">
              <a:rPr lang="en-US" smtClean="0"/>
              <a:t>September 29, 2016</a:t>
            </a:fld>
            <a:endParaRPr lang="en-US"/>
          </a:p>
        </p:txBody>
      </p:sp>
      <p:sp>
        <p:nvSpPr>
          <p:cNvPr id="6" name="Footer Placeholder 5"/>
          <p:cNvSpPr>
            <a:spLocks noGrp="1"/>
          </p:cNvSpPr>
          <p:nvPr>
            <p:ph type="ftr" sz="quarter" idx="11"/>
          </p:nvPr>
        </p:nvSpPr>
        <p:spPr/>
        <p:txBody>
          <a:bodyPr/>
          <a:lstStyle>
            <a:lvl1pPr algn="ctr">
              <a:defRPr sz="1200">
                <a:solidFill>
                  <a:schemeClr val="tx1">
                    <a:tint val="75000"/>
                  </a:schemeClr>
                </a:solidFill>
              </a:defRPr>
            </a:lvl1pPr>
          </a:lstStyle>
          <a:p>
            <a:pPr>
              <a:defRPr/>
            </a:pPr>
            <a:r>
              <a:rPr lang="en-US" smtClean="0"/>
              <a:t>CE 481 - Geotechnical Engineering II         5. Lateral Earth Pressure</a:t>
            </a:r>
            <a:endParaRPr lang="en-US"/>
          </a:p>
        </p:txBody>
      </p:sp>
      <p:sp>
        <p:nvSpPr>
          <p:cNvPr id="7" name="Slide Number Placeholder 6"/>
          <p:cNvSpPr>
            <a:spLocks noGrp="1"/>
          </p:cNvSpPr>
          <p:nvPr>
            <p:ph type="sldNum" sz="quarter" idx="12"/>
          </p:nvPr>
        </p:nvSpPr>
        <p:spPr/>
        <p:txBody>
          <a:bodyPr/>
          <a:lstStyle>
            <a:lvl1pPr>
              <a:defRPr/>
            </a:lvl1pPr>
          </a:lstStyle>
          <a:p>
            <a:pPr>
              <a:defRPr/>
            </a:pPr>
            <a:fld id="{8AFD2177-E25E-4E36-B9AA-EE3786C227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422E5BC-0B04-44D6-AAED-EB055E871E4D}" type="datetime4">
              <a:rPr lang="en-US" smtClean="0"/>
              <a:t>September 29, 2016</a:t>
            </a:fld>
            <a:endParaRPr lang="en-US"/>
          </a:p>
        </p:txBody>
      </p:sp>
      <p:sp>
        <p:nvSpPr>
          <p:cNvPr id="8" name="Footer Placeholder 7"/>
          <p:cNvSpPr>
            <a:spLocks noGrp="1"/>
          </p:cNvSpPr>
          <p:nvPr>
            <p:ph type="ftr" sz="quarter" idx="11"/>
          </p:nvPr>
        </p:nvSpPr>
        <p:spPr/>
        <p:txBody>
          <a:bodyPr/>
          <a:lstStyle>
            <a:lvl1pPr algn="ctr">
              <a:defRPr sz="1200">
                <a:solidFill>
                  <a:schemeClr val="tx1">
                    <a:tint val="75000"/>
                  </a:schemeClr>
                </a:solidFill>
              </a:defRPr>
            </a:lvl1pPr>
          </a:lstStyle>
          <a:p>
            <a:pPr>
              <a:defRPr/>
            </a:pPr>
            <a:r>
              <a:rPr lang="en-US" smtClean="0"/>
              <a:t>CE 481 - Geotechnical Engineering II         5. Lateral Earth Pressure</a:t>
            </a:r>
            <a:endParaRPr lang="en-US"/>
          </a:p>
        </p:txBody>
      </p:sp>
      <p:sp>
        <p:nvSpPr>
          <p:cNvPr id="9" name="Slide Number Placeholder 8"/>
          <p:cNvSpPr>
            <a:spLocks noGrp="1"/>
          </p:cNvSpPr>
          <p:nvPr>
            <p:ph type="sldNum" sz="quarter" idx="12"/>
          </p:nvPr>
        </p:nvSpPr>
        <p:spPr/>
        <p:txBody>
          <a:bodyPr/>
          <a:lstStyle>
            <a:lvl1pPr>
              <a:defRPr/>
            </a:lvl1pPr>
          </a:lstStyle>
          <a:p>
            <a:pPr>
              <a:defRPr/>
            </a:pPr>
            <a:fld id="{A7A9C34D-4F72-4D76-B1E5-AF524E74D7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817BB02-BD66-493E-88AB-4681E9CAA7AE}" type="datetime4">
              <a:rPr lang="en-US" smtClean="0"/>
              <a:t>September 29, 2016</a:t>
            </a:fld>
            <a:endParaRPr lang="en-US"/>
          </a:p>
        </p:txBody>
      </p:sp>
      <p:sp>
        <p:nvSpPr>
          <p:cNvPr id="4" name="Footer Placeholder 3"/>
          <p:cNvSpPr>
            <a:spLocks noGrp="1"/>
          </p:cNvSpPr>
          <p:nvPr>
            <p:ph type="ftr" sz="quarter" idx="11"/>
          </p:nvPr>
        </p:nvSpPr>
        <p:spPr/>
        <p:txBody>
          <a:bodyPr/>
          <a:lstStyle>
            <a:lvl1pPr algn="ctr">
              <a:defRPr sz="1200">
                <a:solidFill>
                  <a:schemeClr val="tx1">
                    <a:tint val="75000"/>
                  </a:schemeClr>
                </a:solidFill>
              </a:defRPr>
            </a:lvl1pPr>
          </a:lstStyle>
          <a:p>
            <a:pPr>
              <a:defRPr/>
            </a:pPr>
            <a:r>
              <a:rPr lang="en-US" smtClean="0"/>
              <a:t>CE 481 - Geotechnical Engineering II         5. Lateral Earth Pressure</a:t>
            </a:r>
            <a:endParaRPr lang="en-US"/>
          </a:p>
        </p:txBody>
      </p:sp>
      <p:sp>
        <p:nvSpPr>
          <p:cNvPr id="5" name="Slide Number Placeholder 4"/>
          <p:cNvSpPr>
            <a:spLocks noGrp="1"/>
          </p:cNvSpPr>
          <p:nvPr>
            <p:ph type="sldNum" sz="quarter" idx="12"/>
          </p:nvPr>
        </p:nvSpPr>
        <p:spPr/>
        <p:txBody>
          <a:bodyPr/>
          <a:lstStyle>
            <a:lvl1pPr>
              <a:defRPr/>
            </a:lvl1pPr>
          </a:lstStyle>
          <a:p>
            <a:pPr>
              <a:defRPr/>
            </a:pPr>
            <a:fld id="{8599411B-3B65-4A3E-9282-92690366897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308B94F-F912-4A9E-9667-3B54659D848C}" type="datetime4">
              <a:rPr lang="en-US" smtClean="0"/>
              <a:t>September 29, 2016</a:t>
            </a:fld>
            <a:endParaRPr lang="en-US"/>
          </a:p>
        </p:txBody>
      </p:sp>
      <p:sp>
        <p:nvSpPr>
          <p:cNvPr id="3" name="Footer Placeholder 2"/>
          <p:cNvSpPr>
            <a:spLocks noGrp="1"/>
          </p:cNvSpPr>
          <p:nvPr>
            <p:ph type="ftr" sz="quarter" idx="11"/>
          </p:nvPr>
        </p:nvSpPr>
        <p:spPr/>
        <p:txBody>
          <a:bodyPr/>
          <a:lstStyle>
            <a:lvl1pPr algn="ctr">
              <a:defRPr sz="1200">
                <a:solidFill>
                  <a:schemeClr val="tx1">
                    <a:tint val="75000"/>
                  </a:schemeClr>
                </a:solidFill>
              </a:defRPr>
            </a:lvl1pPr>
          </a:lstStyle>
          <a:p>
            <a:pPr>
              <a:defRPr/>
            </a:pPr>
            <a:r>
              <a:rPr lang="en-US" smtClean="0"/>
              <a:t>CE 481 - Geotechnical Engineering II         5. Lateral Earth Pressure</a:t>
            </a:r>
            <a:endParaRPr lang="en-US"/>
          </a:p>
        </p:txBody>
      </p:sp>
      <p:sp>
        <p:nvSpPr>
          <p:cNvPr id="4" name="Slide Number Placeholder 3"/>
          <p:cNvSpPr>
            <a:spLocks noGrp="1"/>
          </p:cNvSpPr>
          <p:nvPr>
            <p:ph type="sldNum" sz="quarter" idx="12"/>
          </p:nvPr>
        </p:nvSpPr>
        <p:spPr/>
        <p:txBody>
          <a:bodyPr/>
          <a:lstStyle>
            <a:lvl1pPr>
              <a:defRPr/>
            </a:lvl1pPr>
          </a:lstStyle>
          <a:p>
            <a:pPr>
              <a:defRPr/>
            </a:pPr>
            <a:fld id="{88D44007-94D4-4D46-B48B-A13284C94EC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34E5E3D-85A6-4932-B40A-6BACBCFF1539}" type="datetime4">
              <a:rPr lang="en-US" smtClean="0"/>
              <a:t>September 29, 2016</a:t>
            </a:fld>
            <a:endParaRPr lang="en-US"/>
          </a:p>
        </p:txBody>
      </p:sp>
      <p:sp>
        <p:nvSpPr>
          <p:cNvPr id="6" name="Footer Placeholder 5"/>
          <p:cNvSpPr>
            <a:spLocks noGrp="1"/>
          </p:cNvSpPr>
          <p:nvPr>
            <p:ph type="ftr" sz="quarter" idx="11"/>
          </p:nvPr>
        </p:nvSpPr>
        <p:spPr/>
        <p:txBody>
          <a:bodyPr/>
          <a:lstStyle>
            <a:lvl1pPr algn="ctr">
              <a:defRPr sz="1200">
                <a:solidFill>
                  <a:schemeClr val="tx1">
                    <a:tint val="75000"/>
                  </a:schemeClr>
                </a:solidFill>
              </a:defRPr>
            </a:lvl1pPr>
          </a:lstStyle>
          <a:p>
            <a:pPr>
              <a:defRPr/>
            </a:pPr>
            <a:r>
              <a:rPr lang="en-US" smtClean="0"/>
              <a:t>CE 481 - Geotechnical Engineering II         5. Lateral Earth Pressure</a:t>
            </a:r>
            <a:endParaRPr lang="en-US"/>
          </a:p>
        </p:txBody>
      </p:sp>
      <p:sp>
        <p:nvSpPr>
          <p:cNvPr id="7" name="Slide Number Placeholder 6"/>
          <p:cNvSpPr>
            <a:spLocks noGrp="1"/>
          </p:cNvSpPr>
          <p:nvPr>
            <p:ph type="sldNum" sz="quarter" idx="12"/>
          </p:nvPr>
        </p:nvSpPr>
        <p:spPr/>
        <p:txBody>
          <a:bodyPr/>
          <a:lstStyle>
            <a:lvl1pPr>
              <a:defRPr/>
            </a:lvl1pPr>
          </a:lstStyle>
          <a:p>
            <a:pPr>
              <a:defRPr/>
            </a:pPr>
            <a:fld id="{7AA52D30-2248-40C1-9E62-A974529C78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1D4632F-8FBB-4EE3-8269-6D193B737B72}" type="datetime4">
              <a:rPr lang="en-US" smtClean="0"/>
              <a:t>September 29, 2016</a:t>
            </a:fld>
            <a:endParaRPr lang="en-US"/>
          </a:p>
        </p:txBody>
      </p:sp>
      <p:sp>
        <p:nvSpPr>
          <p:cNvPr id="6" name="Footer Placeholder 5"/>
          <p:cNvSpPr>
            <a:spLocks noGrp="1"/>
          </p:cNvSpPr>
          <p:nvPr>
            <p:ph type="ftr" sz="quarter" idx="11"/>
          </p:nvPr>
        </p:nvSpPr>
        <p:spPr/>
        <p:txBody>
          <a:bodyPr/>
          <a:lstStyle>
            <a:lvl1pPr algn="ctr">
              <a:defRPr sz="1200">
                <a:solidFill>
                  <a:schemeClr val="tx1">
                    <a:tint val="75000"/>
                  </a:schemeClr>
                </a:solidFill>
              </a:defRPr>
            </a:lvl1pPr>
          </a:lstStyle>
          <a:p>
            <a:pPr>
              <a:defRPr/>
            </a:pPr>
            <a:r>
              <a:rPr lang="en-US" smtClean="0"/>
              <a:t>CE 481 - Geotechnical Engineering II         5. Lateral Earth Pressure</a:t>
            </a:r>
            <a:endParaRPr lang="en-US"/>
          </a:p>
        </p:txBody>
      </p:sp>
      <p:sp>
        <p:nvSpPr>
          <p:cNvPr id="7" name="Slide Number Placeholder 6"/>
          <p:cNvSpPr>
            <a:spLocks noGrp="1"/>
          </p:cNvSpPr>
          <p:nvPr>
            <p:ph type="sldNum" sz="quarter" idx="12"/>
          </p:nvPr>
        </p:nvSpPr>
        <p:spPr/>
        <p:txBody>
          <a:bodyPr/>
          <a:lstStyle>
            <a:lvl1pPr>
              <a:defRPr/>
            </a:lvl1pPr>
          </a:lstStyle>
          <a:p>
            <a:pPr>
              <a:defRPr/>
            </a:pPr>
            <a:fld id="{3788034D-125B-4AD0-8F95-5392C5E4EF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4DA4C7A9-0995-417B-8AE3-CF871DF466AE}" type="datetime4">
              <a:rPr lang="en-US" smtClean="0"/>
              <a:t>September 29, 2016</a:t>
            </a:fld>
            <a:endParaRPr lang="en-US" sz="800" dirty="0">
              <a:solidFill>
                <a:schemeClr val="accent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r" rtl="0" fontAlgn="auto">
              <a:spcBef>
                <a:spcPts val="0"/>
              </a:spcBef>
              <a:spcAft>
                <a:spcPts val="0"/>
              </a:spcAft>
              <a:defRPr sz="800">
                <a:solidFill>
                  <a:schemeClr val="accent2"/>
                </a:solidFill>
                <a:latin typeface="+mn-lt"/>
                <a:cs typeface="+mn-cs"/>
              </a:defRPr>
            </a:lvl1pPr>
          </a:lstStyle>
          <a:p>
            <a:pPr>
              <a:defRPr/>
            </a:pPr>
            <a:r>
              <a:rPr lang="en-US" smtClean="0"/>
              <a:t>CE 481 - Geotechnical Engineering II         5. Lateral Earth Pressure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9D263B66-1083-4591-B2EA-5E834CFDA64E}" type="slidenum">
              <a:rPr lang="en-US"/>
              <a:pPr>
                <a:defRPr/>
              </a:pPr>
              <a:t>‹#›</a:t>
            </a:fld>
            <a:endParaRPr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10" Type="http://schemas.openxmlformats.org/officeDocument/2006/relationships/image" Target="../media/image10.wmf"/><Relationship Id="rId4" Type="http://schemas.openxmlformats.org/officeDocument/2006/relationships/image" Target="../media/image11.jpeg"/><Relationship Id="rId9"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11.jpeg"/><Relationship Id="rId9" Type="http://schemas.openxmlformats.org/officeDocument/2006/relationships/image" Target="../media/image30.emf"/></Relationships>
</file>

<file path=ppt/slides/_rels/slide1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2.emf"/><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jpeg"/><Relationship Id="rId5" Type="http://schemas.openxmlformats.org/officeDocument/2006/relationships/image" Target="../media/image31.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4.png"/><Relationship Id="rId10" Type="http://schemas.openxmlformats.org/officeDocument/2006/relationships/image" Target="../media/image44.png"/><Relationship Id="rId4" Type="http://schemas.openxmlformats.org/officeDocument/2006/relationships/image" Target="../media/image33.png"/><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oleObject" Target="../embeddings/oleObject9.bin"/><Relationship Id="rId3" Type="http://schemas.openxmlformats.org/officeDocument/2006/relationships/image" Target="../media/image39.png"/><Relationship Id="rId7" Type="http://schemas.openxmlformats.org/officeDocument/2006/relationships/image" Target="../media/image40.png"/><Relationship Id="rId12"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image" Target="../media/image48.png"/><Relationship Id="rId9" Type="http://schemas.openxmlformats.org/officeDocument/2006/relationships/image" Target="../media/image56.png"/><Relationship Id="rId14" Type="http://schemas.openxmlformats.org/officeDocument/2006/relationships/image" Target="../media/image3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png"/><Relationship Id="rId16"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3" Type="http://schemas.openxmlformats.org/officeDocument/2006/relationships/image" Target="../media/image76.png"/><Relationship Id="rId3" Type="http://schemas.openxmlformats.org/officeDocument/2006/relationships/image" Target="../media/image51.png"/><Relationship Id="rId12" Type="http://schemas.openxmlformats.org/officeDocument/2006/relationships/image" Target="../media/image60.png"/><Relationship Id="rId17" Type="http://schemas.openxmlformats.org/officeDocument/2006/relationships/image" Target="../media/image81.png"/><Relationship Id="rId2" Type="http://schemas.openxmlformats.org/officeDocument/2006/relationships/image" Target="../media/image50.png"/><Relationship Id="rId16" Type="http://schemas.openxmlformats.org/officeDocument/2006/relationships/image" Target="../media/image80.png"/><Relationship Id="rId1" Type="http://schemas.openxmlformats.org/officeDocument/2006/relationships/slideLayout" Target="../slideLayouts/slideLayout2.xml"/><Relationship Id="rId11" Type="http://schemas.openxmlformats.org/officeDocument/2006/relationships/image" Target="../media/image52.png"/><Relationship Id="rId5" Type="http://schemas.openxmlformats.org/officeDocument/2006/relationships/image" Target="../media/image79.png"/><Relationship Id="rId15" Type="http://schemas.openxmlformats.org/officeDocument/2006/relationships/image" Target="../media/image67.png"/><Relationship Id="rId10" Type="http://schemas.openxmlformats.org/officeDocument/2006/relationships/image" Target="../media/image69.png"/><Relationship Id="rId14" Type="http://schemas.openxmlformats.org/officeDocument/2006/relationships/image" Target="../media/image77.png"/><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0.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1.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2.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oleObject" Target="../embeddings/oleObject14.bin"/><Relationship Id="rId7"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7.wmf"/><Relationship Id="rId5" Type="http://schemas.openxmlformats.org/officeDocument/2006/relationships/oleObject" Target="../embeddings/oleObject15.bin"/><Relationship Id="rId4" Type="http://schemas.openxmlformats.org/officeDocument/2006/relationships/image" Target="../media/image86.wmf"/><Relationship Id="rId9" Type="http://schemas.openxmlformats.org/officeDocument/2006/relationships/image" Target="../media/image98.png"/></Relationships>
</file>

<file path=ppt/slides/_rels/slide59.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7.xml"/><Relationship Id="rId5" Type="http://schemas.openxmlformats.org/officeDocument/2006/relationships/image" Target="../media/image91.emf"/><Relationship Id="rId4" Type="http://schemas.openxmlformats.org/officeDocument/2006/relationships/image" Target="../media/image90.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4.png"/><Relationship Id="rId7" Type="http://schemas.openxmlformats.org/officeDocument/2006/relationships/image" Target="../media/image9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openxmlformats.org/officeDocument/2006/relationships/image" Target="../media/image92.wmf"/><Relationship Id="rId4" Type="http://schemas.openxmlformats.org/officeDocument/2006/relationships/oleObject" Target="../embeddings/oleObject16.bin"/><Relationship Id="rId9" Type="http://schemas.openxmlformats.org/officeDocument/2006/relationships/image" Target="../media/image99.png"/></Relationships>
</file>

<file path=ppt/slides/_rels/slide6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7.emf"/><Relationship Id="rId7" Type="http://schemas.openxmlformats.org/officeDocument/2006/relationships/image" Target="../media/image108.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09.png"/><Relationship Id="rId5" Type="http://schemas.openxmlformats.org/officeDocument/2006/relationships/image" Target="../media/image106.wmf"/><Relationship Id="rId4" Type="http://schemas.openxmlformats.org/officeDocument/2006/relationships/oleObject" Target="../embeddings/oleObject18.bin"/><Relationship Id="rId9" Type="http://schemas.openxmlformats.org/officeDocument/2006/relationships/image" Target="../media/image109.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115.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14.png"/><Relationship Id="rId5" Type="http://schemas.openxmlformats.org/officeDocument/2006/relationships/image" Target="../media/image105.jpeg"/><Relationship Id="rId4" Type="http://schemas.openxmlformats.org/officeDocument/2006/relationships/image" Target="../media/image106.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image" Target="../media/image117.emf"/><Relationship Id="rId3" Type="http://schemas.openxmlformats.org/officeDocument/2006/relationships/image" Target="../media/image112.emf"/><Relationship Id="rId7" Type="http://schemas.openxmlformats.org/officeDocument/2006/relationships/image" Target="../media/image116.emf"/><Relationship Id="rId2" Type="http://schemas.openxmlformats.org/officeDocument/2006/relationships/image" Target="../media/image111.emf"/><Relationship Id="rId1" Type="http://schemas.openxmlformats.org/officeDocument/2006/relationships/slideLayout" Target="../slideLayouts/slideLayout7.xml"/><Relationship Id="rId6" Type="http://schemas.openxmlformats.org/officeDocument/2006/relationships/image" Target="../media/image115.emf"/><Relationship Id="rId5" Type="http://schemas.openxmlformats.org/officeDocument/2006/relationships/image" Target="../media/image114.emf"/><Relationship Id="rId4" Type="http://schemas.openxmlformats.org/officeDocument/2006/relationships/image" Target="../media/image113.e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slideLayout" Target="../slideLayouts/slideLayout7.xml"/><Relationship Id="rId6" Type="http://schemas.openxmlformats.org/officeDocument/2006/relationships/image" Target="../media/image127.emf"/><Relationship Id="rId5" Type="http://schemas.openxmlformats.org/officeDocument/2006/relationships/image" Target="../media/image126.emf"/><Relationship Id="rId4" Type="http://schemas.openxmlformats.org/officeDocument/2006/relationships/image" Target="../media/image125.emf"/></Relationships>
</file>

<file path=ppt/slides/_rels/slide83.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emf"/><Relationship Id="rId1" Type="http://schemas.openxmlformats.org/officeDocument/2006/relationships/slideLayout" Target="../slideLayouts/slideLayout7.xml"/><Relationship Id="rId4" Type="http://schemas.openxmlformats.org/officeDocument/2006/relationships/image" Target="../media/image130.emf"/></Relationships>
</file>

<file path=ppt/slides/_rels/slide8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image" Target="../media/image132.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H="1">
            <a:off x="387350" y="4883150"/>
            <a:ext cx="9525" cy="629302"/>
          </a:xfrm>
          <a:prstGeom prst="line">
            <a:avLst/>
          </a:prstGeom>
        </p:spPr>
        <p:style>
          <a:lnRef idx="3">
            <a:schemeClr val="accent4"/>
          </a:lnRef>
          <a:fillRef idx="0">
            <a:schemeClr val="accent4"/>
          </a:fillRef>
          <a:effectRef idx="2">
            <a:schemeClr val="accent4"/>
          </a:effectRef>
          <a:fontRef idx="minor">
            <a:schemeClr val="tx1"/>
          </a:fontRef>
        </p:style>
      </p:cxnSp>
      <p:sp>
        <p:nvSpPr>
          <p:cNvPr id="26" name="Subtitle 2"/>
          <p:cNvSpPr txBox="1">
            <a:spLocks/>
          </p:cNvSpPr>
          <p:nvPr/>
        </p:nvSpPr>
        <p:spPr>
          <a:xfrm>
            <a:off x="473078" y="4945389"/>
            <a:ext cx="4418236" cy="519110"/>
          </a:xfrm>
          <a:prstGeom prst="rect">
            <a:avLst/>
          </a:prstGeom>
          <a:ln>
            <a:noFill/>
          </a:ln>
        </p:spPr>
        <p:style>
          <a:lnRef idx="2">
            <a:schemeClr val="accent2"/>
          </a:lnRef>
          <a:fillRef idx="1">
            <a:schemeClr val="lt1"/>
          </a:fillRef>
          <a:effectRef idx="0">
            <a:schemeClr val="accent2"/>
          </a:effectRef>
          <a:fontRef idx="minor">
            <a:schemeClr val="dk1"/>
          </a:fontRef>
        </p:style>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en-US" dirty="0" smtClean="0">
                <a:solidFill>
                  <a:schemeClr val="tx1">
                    <a:lumMod val="75000"/>
                    <a:lumOff val="25000"/>
                  </a:schemeClr>
                </a:solidFill>
                <a:latin typeface="Arial Narrow" panose="020B0606020202030204" pitchFamily="34" charset="0"/>
              </a:rPr>
              <a:t>Omitted sections: 13.11, 13.13, 13.14</a:t>
            </a:r>
            <a:endParaRPr lang="en-US" dirty="0">
              <a:solidFill>
                <a:srgbClr val="339933"/>
              </a:solidFill>
              <a:latin typeface="Arial Narrow" panose="020B0606020202030204" pitchFamily="34" charset="0"/>
            </a:endParaRPr>
          </a:p>
        </p:txBody>
      </p:sp>
      <p:sp>
        <p:nvSpPr>
          <p:cNvPr id="45" name="Subtitle 2"/>
          <p:cNvSpPr txBox="1">
            <a:spLocks/>
          </p:cNvSpPr>
          <p:nvPr/>
        </p:nvSpPr>
        <p:spPr>
          <a:xfrm>
            <a:off x="387350" y="4325640"/>
            <a:ext cx="2227262" cy="673100"/>
          </a:xfrm>
          <a:prstGeom prst="rect">
            <a:avLst/>
          </a:prstGeom>
          <a:ln>
            <a:no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defRPr/>
            </a:pPr>
            <a:r>
              <a:rPr lang="en-US" sz="2800" b="1" dirty="0" smtClean="0">
                <a:solidFill>
                  <a:srgbClr val="7030A0"/>
                </a:solidFill>
                <a:latin typeface="Arial Narrow" panose="020B0606020202030204" pitchFamily="34" charset="0"/>
              </a:rPr>
              <a:t>Chapter 13</a:t>
            </a:r>
            <a:endParaRPr lang="en-US" sz="2800" b="1" dirty="0">
              <a:solidFill>
                <a:srgbClr val="7030A0"/>
              </a:solidFill>
              <a:latin typeface="Arial Narrow" panose="020B0606020202030204" pitchFamily="34" charset="0"/>
            </a:endParaRPr>
          </a:p>
        </p:txBody>
      </p:sp>
      <p:sp>
        <p:nvSpPr>
          <p:cNvPr id="64" name="Title 1"/>
          <p:cNvSpPr txBox="1">
            <a:spLocks/>
          </p:cNvSpPr>
          <p:nvPr/>
        </p:nvSpPr>
        <p:spPr bwMode="auto">
          <a:xfrm>
            <a:off x="4298156" y="272259"/>
            <a:ext cx="4814887" cy="107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en-US" sz="3200" b="1" dirty="0" smtClean="0">
                <a:solidFill>
                  <a:schemeClr val="tx1">
                    <a:lumMod val="50000"/>
                    <a:lumOff val="50000"/>
                  </a:schemeClr>
                </a:solidFill>
                <a:latin typeface="Arial Narrow" panose="020B0606020202030204" pitchFamily="34" charset="0"/>
              </a:rPr>
              <a:t>Geotechnical Engineering II</a:t>
            </a:r>
            <a:br>
              <a:rPr lang="en-US" sz="3200" b="1" dirty="0" smtClean="0">
                <a:solidFill>
                  <a:schemeClr val="tx1">
                    <a:lumMod val="50000"/>
                    <a:lumOff val="50000"/>
                  </a:schemeClr>
                </a:solidFill>
                <a:latin typeface="Arial Narrow" panose="020B0606020202030204" pitchFamily="34" charset="0"/>
              </a:rPr>
            </a:br>
            <a:r>
              <a:rPr lang="en-AU" sz="3200" b="1" dirty="0" smtClean="0">
                <a:solidFill>
                  <a:srgbClr val="CCA606"/>
                </a:solidFill>
                <a:latin typeface="Arial Narrow" panose="020B0606020202030204" pitchFamily="34" charset="0"/>
              </a:rPr>
              <a:t>CE 481</a:t>
            </a:r>
            <a:endParaRPr lang="en-US" sz="3200" b="1" dirty="0">
              <a:solidFill>
                <a:srgbClr val="CCA606"/>
              </a:solidFill>
              <a:latin typeface="Arial Narrow" panose="020B0606020202030204" pitchFamily="34" charset="0"/>
            </a:endParaRPr>
          </a:p>
        </p:txBody>
      </p:sp>
      <p:sp>
        <p:nvSpPr>
          <p:cNvPr id="2056" name="Subtitle 2"/>
          <p:cNvSpPr>
            <a:spLocks noGrp="1"/>
          </p:cNvSpPr>
          <p:nvPr>
            <p:ph type="subTitle" idx="1"/>
          </p:nvPr>
        </p:nvSpPr>
        <p:spPr>
          <a:xfrm>
            <a:off x="1690120" y="1538515"/>
            <a:ext cx="6402388" cy="1349828"/>
          </a:xfrm>
        </p:spPr>
        <p:txBody>
          <a:bodyPr/>
          <a:lstStyle/>
          <a:p>
            <a:pPr algn="r" eaLnBrk="1" hangingPunct="1"/>
            <a:r>
              <a:rPr lang="en-US" altLang="en-US" sz="8000" b="1" dirty="0" smtClean="0">
                <a:solidFill>
                  <a:srgbClr val="0070C0"/>
                </a:solidFill>
                <a:latin typeface="Arial Narrow" pitchFamily="34" charset="0"/>
              </a:rPr>
              <a:t>5</a:t>
            </a:r>
            <a:r>
              <a:rPr lang="en-US" altLang="en-US" sz="3600" b="1" dirty="0" smtClean="0">
                <a:solidFill>
                  <a:srgbClr val="0070C0"/>
                </a:solidFill>
                <a:latin typeface="Arial Narrow" pitchFamily="34" charset="0"/>
              </a:rPr>
              <a:t>. </a:t>
            </a:r>
            <a:r>
              <a:rPr lang="en-US" altLang="en-US" sz="4000" b="1" dirty="0" smtClean="0">
                <a:solidFill>
                  <a:srgbClr val="0070C0"/>
                </a:solidFill>
                <a:latin typeface="Arial Narrow" pitchFamily="34" charset="0"/>
              </a:rPr>
              <a:t>Lateral Earth Pressure</a:t>
            </a:r>
          </a:p>
        </p:txBody>
      </p:sp>
      <p:pic>
        <p:nvPicPr>
          <p:cNvPr id="2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517" y="3139481"/>
            <a:ext cx="3736747" cy="3718519"/>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Connector 24"/>
          <p:cNvCxnSpPr/>
          <p:nvPr/>
        </p:nvCxnSpPr>
        <p:spPr>
          <a:xfrm>
            <a:off x="387350" y="4897436"/>
            <a:ext cx="4329793" cy="4795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5910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106362" y="86286"/>
            <a:ext cx="5476876" cy="461665"/>
          </a:xfrm>
          <a:solidFill>
            <a:schemeClr val="accent3">
              <a:lumMod val="40000"/>
              <a:lumOff val="60000"/>
              <a:alpha val="3137"/>
            </a:schemeClr>
          </a:solidFill>
          <a:ln w="9525">
            <a:solidFill>
              <a:srgbClr val="FFFF00"/>
            </a:solidFill>
            <a:miter lim="800000"/>
            <a:headEnd/>
            <a:tailEnd/>
          </a:ln>
        </p:spPr>
        <p:txBody>
          <a:bodyPr wrap="square">
            <a:spAutoFit/>
          </a:bodyPr>
          <a:lstStyle/>
          <a:p>
            <a:pPr algn="l">
              <a:spcBef>
                <a:spcPct val="50000"/>
              </a:spcBef>
            </a:pPr>
            <a:r>
              <a:rPr lang="en-US" sz="2400" b="1" u="sng" dirty="0">
                <a:solidFill>
                  <a:srgbClr val="C00000"/>
                </a:solidFill>
                <a:effectLst>
                  <a:outerShdw blurRad="38100" dist="38100" dir="2700000" algn="tl">
                    <a:srgbClr val="000000">
                      <a:alpha val="43137"/>
                    </a:srgbClr>
                  </a:outerShdw>
                </a:effectLst>
                <a:latin typeface="Arial" charset="0"/>
                <a:ea typeface="+mn-ea"/>
                <a:cs typeface="Arial" charset="0"/>
              </a:rPr>
              <a:t>Coefficient of Lateral Earth Pressure</a:t>
            </a:r>
            <a:endParaRPr lang="en-AU" sz="2400" b="1" u="sng" dirty="0">
              <a:solidFill>
                <a:srgbClr val="C00000"/>
              </a:solidFill>
              <a:effectLst>
                <a:outerShdw blurRad="38100" dist="38100" dir="2700000" algn="tl">
                  <a:srgbClr val="000000">
                    <a:alpha val="43137"/>
                  </a:srgbClr>
                </a:outerShdw>
              </a:effectLst>
              <a:latin typeface="Arial" charset="0"/>
              <a:ea typeface="+mn-ea"/>
              <a:cs typeface="Arial" charset="0"/>
            </a:endParaRPr>
          </a:p>
        </p:txBody>
      </p:sp>
      <p:grpSp>
        <p:nvGrpSpPr>
          <p:cNvPr id="2" name="Group 12"/>
          <p:cNvGrpSpPr>
            <a:grpSpLocks/>
          </p:cNvGrpSpPr>
          <p:nvPr/>
        </p:nvGrpSpPr>
        <p:grpSpPr bwMode="auto">
          <a:xfrm>
            <a:off x="1228725" y="815975"/>
            <a:ext cx="6324600" cy="1600200"/>
            <a:chOff x="1344" y="1248"/>
            <a:chExt cx="3984" cy="1008"/>
          </a:xfrm>
        </p:grpSpPr>
        <p:sp>
          <p:nvSpPr>
            <p:cNvPr id="200726" name="Rectangle 9" descr="Recycled paper"/>
            <p:cNvSpPr>
              <a:spLocks noChangeArrowheads="1"/>
            </p:cNvSpPr>
            <p:nvPr/>
          </p:nvSpPr>
          <p:spPr bwMode="auto">
            <a:xfrm>
              <a:off x="1344" y="1344"/>
              <a:ext cx="3552" cy="912"/>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r" rtl="1"/>
              <a:endParaRPr lang="en-US"/>
            </a:p>
          </p:txBody>
        </p:sp>
        <p:sp>
          <p:nvSpPr>
            <p:cNvPr id="200727" name="Line 10"/>
            <p:cNvSpPr>
              <a:spLocks noChangeShapeType="1"/>
            </p:cNvSpPr>
            <p:nvPr/>
          </p:nvSpPr>
          <p:spPr bwMode="auto">
            <a:xfrm>
              <a:off x="1344" y="1344"/>
              <a:ext cx="3552" cy="0"/>
            </a:xfrm>
            <a:prstGeom prst="line">
              <a:avLst/>
            </a:prstGeom>
            <a:noFill/>
            <a:ln w="9525">
              <a:solidFill>
                <a:srgbClr val="996600"/>
              </a:solidFill>
              <a:round/>
              <a:headEnd/>
              <a:tailEnd/>
            </a:ln>
          </p:spPr>
          <p:txBody>
            <a:bodyPr wrap="none"/>
            <a:lstStyle/>
            <a:p>
              <a:endParaRPr lang="en-US"/>
            </a:p>
          </p:txBody>
        </p:sp>
        <p:sp>
          <p:nvSpPr>
            <p:cNvPr id="200728" name="Text Box 11"/>
            <p:cNvSpPr txBox="1">
              <a:spLocks noChangeArrowheads="1"/>
            </p:cNvSpPr>
            <p:nvPr/>
          </p:nvSpPr>
          <p:spPr bwMode="auto">
            <a:xfrm>
              <a:off x="4944" y="1248"/>
              <a:ext cx="384" cy="233"/>
            </a:xfrm>
            <a:prstGeom prst="rect">
              <a:avLst/>
            </a:prstGeom>
            <a:noFill/>
            <a:ln w="9525">
              <a:noFill/>
              <a:miter lim="800000"/>
              <a:headEnd/>
              <a:tailEnd/>
            </a:ln>
          </p:spPr>
          <p:txBody>
            <a:bodyPr>
              <a:spAutoFit/>
            </a:bodyPr>
            <a:lstStyle/>
            <a:p>
              <a:pPr rtl="1">
                <a:spcBef>
                  <a:spcPct val="50000"/>
                </a:spcBef>
              </a:pPr>
              <a:r>
                <a:rPr lang="en-US" b="1" dirty="0"/>
                <a:t>GL</a:t>
              </a:r>
              <a:endParaRPr lang="en-AU" b="1" dirty="0"/>
            </a:p>
          </p:txBody>
        </p:sp>
      </p:grpSp>
      <p:sp>
        <p:nvSpPr>
          <p:cNvPr id="6157" name="Text Box 13"/>
          <p:cNvSpPr txBox="1">
            <a:spLocks noChangeArrowheads="1"/>
          </p:cNvSpPr>
          <p:nvPr/>
        </p:nvSpPr>
        <p:spPr bwMode="auto">
          <a:xfrm>
            <a:off x="206989" y="449820"/>
            <a:ext cx="6553200" cy="461665"/>
          </a:xfrm>
          <a:prstGeom prst="rect">
            <a:avLst/>
          </a:prstGeom>
          <a:noFill/>
          <a:ln w="9525">
            <a:noFill/>
            <a:miter lim="800000"/>
            <a:headEnd/>
            <a:tailEnd/>
          </a:ln>
        </p:spPr>
        <p:txBody>
          <a:bodyPr wrap="square">
            <a:spAutoFit/>
          </a:bodyPr>
          <a:lstStyle/>
          <a:p>
            <a:pPr rtl="1">
              <a:spcBef>
                <a:spcPct val="50000"/>
              </a:spcBef>
            </a:pPr>
            <a:r>
              <a:rPr lang="en-US" sz="2400" b="1" dirty="0"/>
              <a:t>In a homogeneous natural soil deposit,</a:t>
            </a:r>
            <a:endParaRPr lang="en-AU" sz="2400" b="1" dirty="0"/>
          </a:p>
        </p:txBody>
      </p:sp>
      <p:sp>
        <p:nvSpPr>
          <p:cNvPr id="6159" name="Text Box 15"/>
          <p:cNvSpPr txBox="1">
            <a:spLocks noChangeArrowheads="1"/>
          </p:cNvSpPr>
          <p:nvPr/>
        </p:nvSpPr>
        <p:spPr bwMode="auto">
          <a:xfrm>
            <a:off x="4505325" y="1730375"/>
            <a:ext cx="500063" cy="466725"/>
          </a:xfrm>
          <a:prstGeom prst="rect">
            <a:avLst/>
          </a:prstGeom>
          <a:noFill/>
          <a:ln w="9525">
            <a:solidFill>
              <a:schemeClr val="tx1"/>
            </a:solidFill>
            <a:miter lim="800000"/>
            <a:headEnd/>
            <a:tailEnd/>
          </a:ln>
        </p:spPr>
        <p:txBody>
          <a:bodyPr>
            <a:spAutoFit/>
          </a:bodyPr>
          <a:lstStyle/>
          <a:p>
            <a:pPr algn="ctr">
              <a:spcBef>
                <a:spcPct val="50000"/>
              </a:spcBef>
            </a:pPr>
            <a:r>
              <a:rPr lang="en-US" sz="2400" b="1" dirty="0">
                <a:latin typeface="Tahoma" pitchFamily="34" charset="0"/>
              </a:rPr>
              <a:t> X</a:t>
            </a:r>
            <a:endParaRPr lang="en-AU" sz="2400" b="1" dirty="0">
              <a:latin typeface="Tahoma" pitchFamily="34" charset="0"/>
            </a:endParaRPr>
          </a:p>
        </p:txBody>
      </p:sp>
      <p:grpSp>
        <p:nvGrpSpPr>
          <p:cNvPr id="3" name="Group 28"/>
          <p:cNvGrpSpPr>
            <a:grpSpLocks/>
          </p:cNvGrpSpPr>
          <p:nvPr/>
        </p:nvGrpSpPr>
        <p:grpSpPr bwMode="auto">
          <a:xfrm>
            <a:off x="3743325" y="1577975"/>
            <a:ext cx="762000" cy="457200"/>
            <a:chOff x="2880" y="1872"/>
            <a:chExt cx="480" cy="288"/>
          </a:xfrm>
        </p:grpSpPr>
        <p:grpSp>
          <p:nvGrpSpPr>
            <p:cNvPr id="200722" name="Group 20"/>
            <p:cNvGrpSpPr>
              <a:grpSpLocks/>
            </p:cNvGrpSpPr>
            <p:nvPr/>
          </p:nvGrpSpPr>
          <p:grpSpPr bwMode="auto">
            <a:xfrm rot="-5400000">
              <a:off x="3216" y="2016"/>
              <a:ext cx="96" cy="192"/>
              <a:chOff x="2448" y="2928"/>
              <a:chExt cx="96" cy="192"/>
            </a:xfrm>
          </p:grpSpPr>
          <p:sp>
            <p:nvSpPr>
              <p:cNvPr id="200724" name="Line 16"/>
              <p:cNvSpPr>
                <a:spLocks noChangeShapeType="1"/>
              </p:cNvSpPr>
              <p:nvPr/>
            </p:nvSpPr>
            <p:spPr bwMode="auto">
              <a:xfrm>
                <a:off x="2448" y="2928"/>
                <a:ext cx="0" cy="192"/>
              </a:xfrm>
              <a:prstGeom prst="line">
                <a:avLst/>
              </a:prstGeom>
              <a:noFill/>
              <a:ln w="9525">
                <a:solidFill>
                  <a:schemeClr val="tx1"/>
                </a:solidFill>
                <a:round/>
                <a:headEnd/>
                <a:tailEnd type="triangle" w="med" len="med"/>
              </a:ln>
            </p:spPr>
            <p:txBody>
              <a:bodyPr wrap="none"/>
              <a:lstStyle/>
              <a:p>
                <a:endParaRPr lang="en-US"/>
              </a:p>
            </p:txBody>
          </p:sp>
          <p:sp>
            <p:nvSpPr>
              <p:cNvPr id="200725" name="Line 17"/>
              <p:cNvSpPr>
                <a:spLocks noChangeShapeType="1"/>
              </p:cNvSpPr>
              <p:nvPr/>
            </p:nvSpPr>
            <p:spPr bwMode="auto">
              <a:xfrm>
                <a:off x="2544" y="2928"/>
                <a:ext cx="0" cy="192"/>
              </a:xfrm>
              <a:prstGeom prst="line">
                <a:avLst/>
              </a:prstGeom>
              <a:noFill/>
              <a:ln w="9525">
                <a:solidFill>
                  <a:schemeClr val="tx1"/>
                </a:solidFill>
                <a:round/>
                <a:headEnd/>
                <a:tailEnd type="triangle" w="med" len="med"/>
              </a:ln>
            </p:spPr>
            <p:txBody>
              <a:bodyPr wrap="none"/>
              <a:lstStyle/>
              <a:p>
                <a:endParaRPr lang="en-US"/>
              </a:p>
            </p:txBody>
          </p:sp>
        </p:grpSp>
        <p:sp>
          <p:nvSpPr>
            <p:cNvPr id="200723" name="Text Box 25"/>
            <p:cNvSpPr txBox="1">
              <a:spLocks noChangeArrowheads="1"/>
            </p:cNvSpPr>
            <p:nvPr/>
          </p:nvSpPr>
          <p:spPr bwMode="auto">
            <a:xfrm>
              <a:off x="2880" y="1872"/>
              <a:ext cx="384" cy="288"/>
            </a:xfrm>
            <a:prstGeom prst="rect">
              <a:avLst/>
            </a:prstGeom>
            <a:noFill/>
            <a:ln w="9525">
              <a:noFill/>
              <a:miter lim="800000"/>
              <a:headEnd/>
              <a:tailEnd/>
            </a:ln>
          </p:spPr>
          <p:txBody>
            <a:bodyPr>
              <a:spAutoFit/>
            </a:bodyPr>
            <a:lstStyle/>
            <a:p>
              <a:pPr rtl="1">
                <a:spcBef>
                  <a:spcPct val="50000"/>
                </a:spcBef>
              </a:pPr>
              <a:r>
                <a:rPr lang="en-AU" sz="2400" b="1" dirty="0" smtClean="0">
                  <a:sym typeface="Symbol" pitchFamily="18" charset="2"/>
                </a:rPr>
                <a:t></a:t>
              </a:r>
              <a:r>
                <a:rPr lang="en-AU" sz="2400" b="1" dirty="0" smtClean="0">
                  <a:latin typeface="Tahoma" panose="020B0604030504040204" pitchFamily="34" charset="0"/>
                  <a:ea typeface="Tahoma" panose="020B0604030504040204" pitchFamily="34" charset="0"/>
                  <a:cs typeface="Tahoma" panose="020B0604030504040204" pitchFamily="34" charset="0"/>
                  <a:sym typeface="Symbol" pitchFamily="18" charset="2"/>
                </a:rPr>
                <a:t>’</a:t>
              </a:r>
              <a:r>
                <a:rPr lang="en-US" sz="2400" b="1" baseline="-25000" dirty="0" smtClean="0">
                  <a:sym typeface="Symbol" pitchFamily="18" charset="2"/>
                </a:rPr>
                <a:t>h</a:t>
              </a:r>
              <a:endParaRPr lang="en-AU" sz="2400" b="1" dirty="0">
                <a:latin typeface="Tahoma" pitchFamily="34" charset="0"/>
              </a:endParaRPr>
            </a:p>
          </p:txBody>
        </p:sp>
      </p:grpSp>
      <p:grpSp>
        <p:nvGrpSpPr>
          <p:cNvPr id="5" name="Group 27"/>
          <p:cNvGrpSpPr>
            <a:grpSpLocks/>
          </p:cNvGrpSpPr>
          <p:nvPr/>
        </p:nvGrpSpPr>
        <p:grpSpPr bwMode="auto">
          <a:xfrm>
            <a:off x="4581522" y="1106490"/>
            <a:ext cx="930275" cy="623888"/>
            <a:chOff x="3408" y="1575"/>
            <a:chExt cx="586" cy="393"/>
          </a:xfrm>
        </p:grpSpPr>
        <p:grpSp>
          <p:nvGrpSpPr>
            <p:cNvPr id="200718" name="Group 21"/>
            <p:cNvGrpSpPr>
              <a:grpSpLocks/>
            </p:cNvGrpSpPr>
            <p:nvPr/>
          </p:nvGrpSpPr>
          <p:grpSpPr bwMode="auto">
            <a:xfrm>
              <a:off x="3408" y="1776"/>
              <a:ext cx="96" cy="192"/>
              <a:chOff x="2448" y="2928"/>
              <a:chExt cx="96" cy="192"/>
            </a:xfrm>
          </p:grpSpPr>
          <p:sp>
            <p:nvSpPr>
              <p:cNvPr id="200720" name="Line 22"/>
              <p:cNvSpPr>
                <a:spLocks noChangeShapeType="1"/>
              </p:cNvSpPr>
              <p:nvPr/>
            </p:nvSpPr>
            <p:spPr bwMode="auto">
              <a:xfrm>
                <a:off x="2448" y="2928"/>
                <a:ext cx="0" cy="192"/>
              </a:xfrm>
              <a:prstGeom prst="line">
                <a:avLst/>
              </a:prstGeom>
              <a:noFill/>
              <a:ln w="9525">
                <a:solidFill>
                  <a:schemeClr val="tx1"/>
                </a:solidFill>
                <a:round/>
                <a:headEnd/>
                <a:tailEnd type="triangle" w="med" len="med"/>
              </a:ln>
            </p:spPr>
            <p:txBody>
              <a:bodyPr wrap="none"/>
              <a:lstStyle/>
              <a:p>
                <a:endParaRPr lang="en-US"/>
              </a:p>
            </p:txBody>
          </p:sp>
          <p:sp>
            <p:nvSpPr>
              <p:cNvPr id="200721" name="Line 23"/>
              <p:cNvSpPr>
                <a:spLocks noChangeShapeType="1"/>
              </p:cNvSpPr>
              <p:nvPr/>
            </p:nvSpPr>
            <p:spPr bwMode="auto">
              <a:xfrm>
                <a:off x="2544" y="2928"/>
                <a:ext cx="0" cy="192"/>
              </a:xfrm>
              <a:prstGeom prst="line">
                <a:avLst/>
              </a:prstGeom>
              <a:noFill/>
              <a:ln w="9525">
                <a:solidFill>
                  <a:schemeClr val="tx1"/>
                </a:solidFill>
                <a:round/>
                <a:headEnd/>
                <a:tailEnd type="triangle" w="med" len="med"/>
              </a:ln>
            </p:spPr>
            <p:txBody>
              <a:bodyPr wrap="none"/>
              <a:lstStyle/>
              <a:p>
                <a:endParaRPr lang="en-US"/>
              </a:p>
            </p:txBody>
          </p:sp>
        </p:grpSp>
        <p:sp>
          <p:nvSpPr>
            <p:cNvPr id="200719" name="Text Box 26"/>
            <p:cNvSpPr txBox="1">
              <a:spLocks noChangeArrowheads="1"/>
            </p:cNvSpPr>
            <p:nvPr/>
          </p:nvSpPr>
          <p:spPr bwMode="auto">
            <a:xfrm>
              <a:off x="3562" y="1575"/>
              <a:ext cx="432" cy="288"/>
            </a:xfrm>
            <a:prstGeom prst="rect">
              <a:avLst/>
            </a:prstGeom>
            <a:noFill/>
            <a:ln w="9525">
              <a:noFill/>
              <a:miter lim="800000"/>
              <a:headEnd/>
              <a:tailEnd/>
            </a:ln>
          </p:spPr>
          <p:txBody>
            <a:bodyPr>
              <a:spAutoFit/>
            </a:bodyPr>
            <a:lstStyle/>
            <a:p>
              <a:pPr rtl="1">
                <a:spcBef>
                  <a:spcPct val="50000"/>
                </a:spcBef>
              </a:pPr>
              <a:r>
                <a:rPr lang="en-AU" sz="2400" b="1" dirty="0" smtClean="0">
                  <a:sym typeface="Symbol" pitchFamily="18" charset="2"/>
                </a:rPr>
                <a:t></a:t>
              </a:r>
              <a:r>
                <a:rPr lang="en-AU" sz="2400" b="1" dirty="0" smtClean="0">
                  <a:latin typeface="Tahoma" panose="020B0604030504040204" pitchFamily="34" charset="0"/>
                  <a:ea typeface="Tahoma" panose="020B0604030504040204" pitchFamily="34" charset="0"/>
                  <a:cs typeface="Tahoma" panose="020B0604030504040204" pitchFamily="34" charset="0"/>
                  <a:sym typeface="Symbol" pitchFamily="18" charset="2"/>
                </a:rPr>
                <a:t>’</a:t>
              </a:r>
              <a:r>
                <a:rPr lang="en-US" sz="2400" b="1" baseline="-25000" dirty="0" smtClean="0">
                  <a:sym typeface="Symbol" pitchFamily="18" charset="2"/>
                </a:rPr>
                <a:t>v</a:t>
              </a:r>
              <a:endParaRPr lang="en-AU" sz="2400" b="1" dirty="0">
                <a:latin typeface="Tahoma" pitchFamily="34" charset="0"/>
              </a:endParaRPr>
            </a:p>
          </p:txBody>
        </p:sp>
      </p:grpSp>
      <p:sp>
        <p:nvSpPr>
          <p:cNvPr id="6173" name="Text Box 29"/>
          <p:cNvSpPr txBox="1">
            <a:spLocks noChangeArrowheads="1"/>
          </p:cNvSpPr>
          <p:nvPr/>
        </p:nvSpPr>
        <p:spPr bwMode="auto">
          <a:xfrm>
            <a:off x="130175" y="2398709"/>
            <a:ext cx="8270875" cy="1755775"/>
          </a:xfrm>
          <a:prstGeom prst="rect">
            <a:avLst/>
          </a:prstGeom>
          <a:noFill/>
          <a:ln w="9525">
            <a:noFill/>
            <a:miter lim="800000"/>
            <a:headEnd/>
            <a:tailEnd/>
          </a:ln>
          <a:effectLst/>
        </p:spPr>
        <p:txBody>
          <a:bodyPr wrap="square">
            <a:spAutoFit/>
          </a:bodyPr>
          <a:lstStyle/>
          <a:p>
            <a:pPr algn="just">
              <a:spcBef>
                <a:spcPct val="50000"/>
              </a:spcBef>
              <a:defRPr/>
            </a:pPr>
            <a:r>
              <a:rPr lang="en-US" sz="2400" b="1" dirty="0"/>
              <a:t>The ratio </a:t>
            </a:r>
            <a:r>
              <a:rPr lang="en-US" sz="2400" b="1" dirty="0">
                <a:sym typeface="Symbol" pitchFamily="18" charset="2"/>
              </a:rPr>
              <a:t></a:t>
            </a:r>
            <a:r>
              <a:rPr lang="en-US" sz="2400" b="1" baseline="-25000" dirty="0" smtClean="0">
                <a:sym typeface="Symbol" pitchFamily="18" charset="2"/>
              </a:rPr>
              <a:t>h</a:t>
            </a:r>
            <a:r>
              <a:rPr lang="en-US" sz="2400" b="1" dirty="0" smtClean="0">
                <a:latin typeface="Tahoma" pitchFamily="34" charset="0"/>
                <a:sym typeface="Symbol" pitchFamily="18" charset="2"/>
              </a:rPr>
              <a:t>’/</a:t>
            </a:r>
            <a:r>
              <a:rPr lang="en-US" sz="2400" b="1" dirty="0" smtClean="0">
                <a:sym typeface="Symbol" pitchFamily="18" charset="2"/>
              </a:rPr>
              <a:t></a:t>
            </a:r>
            <a:r>
              <a:rPr lang="en-US" sz="2400" b="1" baseline="-25000" dirty="0" smtClean="0">
                <a:sym typeface="Symbol" pitchFamily="18" charset="2"/>
              </a:rPr>
              <a:t>v</a:t>
            </a:r>
            <a:r>
              <a:rPr lang="en-US" sz="2400" b="1" dirty="0" smtClean="0">
                <a:latin typeface="Tahoma" pitchFamily="34" charset="0"/>
                <a:sym typeface="Symbol" pitchFamily="18" charset="2"/>
              </a:rPr>
              <a:t>’ </a:t>
            </a:r>
            <a:r>
              <a:rPr lang="en-US" sz="2400" b="1" dirty="0">
                <a:sym typeface="Symbol" pitchFamily="18" charset="2"/>
              </a:rPr>
              <a:t>is a constant known as </a:t>
            </a:r>
            <a:r>
              <a:rPr lang="en-US" sz="2400" b="1" u="sng" dirty="0">
                <a:solidFill>
                  <a:srgbClr val="0B0BEF"/>
                </a:solidFill>
                <a:effectDag name="">
                  <a:cont type="tree" name="">
                    <a:effect ref="fillLine"/>
                    <a:outerShdw dist="38100" dir="13500000" algn="br">
                      <a:srgbClr val="D8B5A0"/>
                    </a:outerShdw>
                  </a:cont>
                  <a:cont type="tree" name="">
                    <a:effect ref="fillLine"/>
                    <a:outerShdw dist="38100" dir="2700000" algn="tl">
                      <a:srgbClr val="564134"/>
                    </a:outerShdw>
                  </a:cont>
                  <a:effect ref="fillLine"/>
                </a:effectDag>
                <a:sym typeface="Symbol" pitchFamily="18" charset="2"/>
              </a:rPr>
              <a:t>coefficient of lateral earth pressure.</a:t>
            </a:r>
            <a:endParaRPr lang="en-AU" sz="2400" b="1" u="sng" dirty="0">
              <a:solidFill>
                <a:srgbClr val="0B0BEF"/>
              </a:solidFill>
              <a:effectDag name="">
                <a:cont type="tree" name="">
                  <a:effect ref="fillLine"/>
                  <a:outerShdw dist="38100" dir="13500000" algn="br">
                    <a:srgbClr val="D8B5A0"/>
                  </a:outerShdw>
                </a:cont>
                <a:cont type="tree" name="">
                  <a:effect ref="fillLine"/>
                  <a:outerShdw dist="38100" dir="2700000" algn="tl">
                    <a:srgbClr val="564134"/>
                  </a:outerShdw>
                </a:cont>
                <a:effect ref="fillLine"/>
              </a:effectDag>
              <a:sym typeface="Symbol" pitchFamily="18" charset="2"/>
            </a:endParaRPr>
          </a:p>
          <a:p>
            <a:pPr algn="just">
              <a:spcBef>
                <a:spcPct val="50000"/>
              </a:spcBef>
              <a:defRPr/>
            </a:pPr>
            <a:r>
              <a:rPr lang="en-AU" sz="2400" b="1" dirty="0">
                <a:sym typeface="Symbol" pitchFamily="18" charset="2"/>
              </a:rPr>
              <a:t>In other words, it is </a:t>
            </a:r>
            <a:r>
              <a:rPr lang="en-AU" sz="2400" b="1" dirty="0" smtClean="0">
                <a:sym typeface="Symbol" pitchFamily="18" charset="2"/>
              </a:rPr>
              <a:t>the ratio </a:t>
            </a:r>
            <a:r>
              <a:rPr lang="en-AU" sz="2400" b="1" dirty="0">
                <a:sym typeface="Symbol" pitchFamily="18" charset="2"/>
              </a:rPr>
              <a:t>of the effective horizontal stress (</a:t>
            </a:r>
            <a:r>
              <a:rPr lang="en-US" sz="2400" b="1" dirty="0">
                <a:sym typeface="Symbol" pitchFamily="18" charset="2"/>
              </a:rPr>
              <a:t></a:t>
            </a:r>
            <a:r>
              <a:rPr lang="en-US" sz="2400" b="1" baseline="-25000" dirty="0" smtClean="0">
                <a:sym typeface="Symbol" pitchFamily="18" charset="2"/>
              </a:rPr>
              <a:t>h</a:t>
            </a:r>
            <a:r>
              <a:rPr lang="en-US" sz="2400" b="1" dirty="0" smtClean="0">
                <a:latin typeface="Tahoma" pitchFamily="34" charset="0"/>
                <a:sym typeface="Symbol" pitchFamily="18" charset="2"/>
              </a:rPr>
              <a:t>’)</a:t>
            </a:r>
            <a:r>
              <a:rPr lang="en-AU" sz="2400" b="1" dirty="0" smtClean="0">
                <a:sym typeface="Symbol" pitchFamily="18" charset="2"/>
              </a:rPr>
              <a:t> </a:t>
            </a:r>
            <a:r>
              <a:rPr lang="en-AU" sz="2400" b="1" dirty="0">
                <a:sym typeface="Symbol" pitchFamily="18" charset="2"/>
              </a:rPr>
              <a:t>to the effective vertical stress (</a:t>
            </a:r>
            <a:r>
              <a:rPr lang="en-US" sz="2400" b="1" dirty="0" smtClean="0">
                <a:sym typeface="Symbol" pitchFamily="18" charset="2"/>
              </a:rPr>
              <a:t></a:t>
            </a:r>
            <a:r>
              <a:rPr lang="en-US" sz="2400" b="1" baseline="-25000" dirty="0" smtClean="0">
                <a:sym typeface="Symbol" pitchFamily="18" charset="2"/>
              </a:rPr>
              <a:t>v</a:t>
            </a:r>
            <a:r>
              <a:rPr lang="en-US" sz="2400" b="1" dirty="0" smtClean="0">
                <a:latin typeface="Tahoma" pitchFamily="34" charset="0"/>
                <a:sym typeface="Symbol" pitchFamily="18" charset="2"/>
              </a:rPr>
              <a:t>’)</a:t>
            </a:r>
            <a:r>
              <a:rPr lang="en-AU" sz="2400" b="1" dirty="0">
                <a:sym typeface="Symbol" pitchFamily="18" charset="2"/>
              </a:rPr>
              <a:t>; then </a:t>
            </a:r>
            <a:endParaRPr lang="en-US" sz="2400" b="1" dirty="0">
              <a:sym typeface="Symbol" pitchFamily="18" charset="2"/>
            </a:endParaRPr>
          </a:p>
        </p:txBody>
      </p:sp>
      <p:sp>
        <p:nvSpPr>
          <p:cNvPr id="200715" name="Line 23"/>
          <p:cNvSpPr>
            <a:spLocks noChangeShapeType="1"/>
          </p:cNvSpPr>
          <p:nvPr/>
        </p:nvSpPr>
        <p:spPr bwMode="auto">
          <a:xfrm>
            <a:off x="4897438" y="1427162"/>
            <a:ext cx="0" cy="304800"/>
          </a:xfrm>
          <a:prstGeom prst="line">
            <a:avLst/>
          </a:prstGeom>
          <a:noFill/>
          <a:ln w="9525">
            <a:solidFill>
              <a:schemeClr val="tx1"/>
            </a:solidFill>
            <a:round/>
            <a:headEnd/>
            <a:tailEnd type="triangle" w="med" len="med"/>
          </a:ln>
        </p:spPr>
        <p:txBody>
          <a:bodyPr wrap="none"/>
          <a:lstStyle/>
          <a:p>
            <a:endParaRPr lang="en-US"/>
          </a:p>
        </p:txBody>
      </p:sp>
      <mc:AlternateContent xmlns:mc="http://schemas.openxmlformats.org/markup-compatibility/2006" xmlns:a14="http://schemas.microsoft.com/office/drawing/2010/main">
        <mc:Choice Requires="a14">
          <p:sp>
            <p:nvSpPr>
              <p:cNvPr id="4" name="TextBox 3"/>
              <p:cNvSpPr txBox="1"/>
              <p:nvPr/>
            </p:nvSpPr>
            <p:spPr bwMode="auto">
              <a:xfrm>
                <a:off x="2699979" y="4157954"/>
                <a:ext cx="1433871" cy="1050993"/>
              </a:xfrm>
              <a:prstGeom prst="rect">
                <a:avLst/>
              </a:prstGeom>
              <a:solidFill>
                <a:schemeClr val="bg1"/>
              </a:solidFill>
              <a:ln>
                <a:solidFill>
                  <a:srgbClr val="FF3300"/>
                </a:solidFill>
              </a:ln>
              <a:effectLst/>
            </p:spPr>
            <p:txBody>
              <a:bodyPr wrap="squar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𝐾</m:t>
                      </m:r>
                      <m:r>
                        <a:rPr lang="en-US" sz="3200" i="1" smtClean="0">
                          <a:latin typeface="Cambria Math" panose="02040503050406030204" pitchFamily="18" charset="0"/>
                        </a:rPr>
                        <m:t>=</m:t>
                      </m:r>
                      <m:f>
                        <m:fPr>
                          <m:ctrlPr>
                            <a:rPr lang="en-US" sz="3200" i="1" smtClean="0">
                              <a:latin typeface="Cambria Math" panose="02040503050406030204" pitchFamily="18" charset="0"/>
                            </a:rPr>
                          </m:ctrlPr>
                        </m:fPr>
                        <m:num>
                          <m:sSubSup>
                            <m:sSubSupPr>
                              <m:ctrlPr>
                                <a:rPr lang="en-US" sz="3200" i="1" smtClean="0">
                                  <a:latin typeface="Cambria Math" panose="02040503050406030204" pitchFamily="18" charset="0"/>
                                </a:rPr>
                              </m:ctrlPr>
                            </m:sSubSupPr>
                            <m:e>
                              <m:r>
                                <a:rPr lang="en-US" sz="320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h</m:t>
                              </m:r>
                            </m:sub>
                            <m:sup>
                              <m:r>
                                <a:rPr lang="en-US" sz="3200" b="0" i="1" smtClean="0">
                                  <a:latin typeface="Cambria Math" panose="02040503050406030204" pitchFamily="18" charset="0"/>
                                </a:rPr>
                                <m:t>′</m:t>
                              </m:r>
                            </m:sup>
                          </m:sSubSup>
                        </m:num>
                        <m:den>
                          <m:sSubSup>
                            <m:sSubSupPr>
                              <m:ctrlPr>
                                <a:rPr lang="en-US" sz="3200" i="1" smtClean="0">
                                  <a:latin typeface="Cambria Math" panose="02040503050406030204" pitchFamily="18" charset="0"/>
                                </a:rPr>
                              </m:ctrlPr>
                            </m:sSubSupPr>
                            <m:e>
                              <m:r>
                                <a:rPr lang="en-US" sz="320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𝑣</m:t>
                              </m:r>
                            </m:sub>
                            <m:sup>
                              <m:r>
                                <a:rPr lang="en-US" sz="3200" b="0" i="1" smtClean="0">
                                  <a:latin typeface="Cambria Math" panose="02040503050406030204" pitchFamily="18" charset="0"/>
                                </a:rPr>
                                <m:t>′</m:t>
                              </m:r>
                            </m:sup>
                          </m:sSubSup>
                        </m:den>
                      </m:f>
                    </m:oMath>
                  </m:oMathPara>
                </a14:m>
                <a:endParaRPr lang="en-US" sz="3200" dirty="0">
                  <a:latin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bwMode="auto">
              <a:xfrm>
                <a:off x="2699979" y="4157954"/>
                <a:ext cx="1433871" cy="1050993"/>
              </a:xfrm>
              <a:prstGeom prst="rect">
                <a:avLst/>
              </a:prstGeom>
              <a:blipFill rotWithShape="0">
                <a:blip r:embed="rId3"/>
                <a:stretch>
                  <a:fillRect/>
                </a:stretch>
              </a:blipFill>
              <a:ln>
                <a:solidFill>
                  <a:srgbClr val="FF33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bwMode="auto">
              <a:xfrm>
                <a:off x="5240338" y="5064209"/>
                <a:ext cx="1433871" cy="920573"/>
              </a:xfrm>
              <a:prstGeom prst="rect">
                <a:avLst/>
              </a:prstGeom>
              <a:solidFill>
                <a:schemeClr val="bg1"/>
              </a:solidFill>
              <a:ln>
                <a:solidFill>
                  <a:srgbClr val="FF3300"/>
                </a:solidFill>
              </a:ln>
              <a:effectLst/>
            </p:spPr>
            <p:txBody>
              <a:bodyPr wrap="squar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𝐾</m:t>
                      </m:r>
                      <m:r>
                        <a:rPr lang="en-US" sz="3200" i="1" smtClean="0">
                          <a:latin typeface="Cambria Math" panose="02040503050406030204" pitchFamily="18" charset="0"/>
                        </a:rPr>
                        <m:t>=</m:t>
                      </m:r>
                      <m:f>
                        <m:fPr>
                          <m:ctrlPr>
                            <a:rPr lang="en-US" sz="3200" i="1" smtClean="0">
                              <a:latin typeface="Cambria Math" panose="02040503050406030204" pitchFamily="18" charset="0"/>
                            </a:rPr>
                          </m:ctrlPr>
                        </m:fPr>
                        <m:num>
                          <m:sSub>
                            <m:sSubPr>
                              <m:ctrlPr>
                                <a:rPr lang="en-US" sz="3200" i="1" smtClean="0">
                                  <a:latin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h</m:t>
                              </m:r>
                            </m:sub>
                          </m:sSub>
                        </m:num>
                        <m:den>
                          <m:sSub>
                            <m:sSubPr>
                              <m:ctrlPr>
                                <a:rPr lang="en-US" sz="3200" i="1" smtClean="0">
                                  <a:latin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𝜎</m:t>
                              </m:r>
                            </m:e>
                            <m:sub>
                              <m:r>
                                <a:rPr lang="en-US" sz="3200" b="0" i="1" smtClean="0">
                                  <a:latin typeface="Cambria Math" panose="02040503050406030204" pitchFamily="18" charset="0"/>
                                </a:rPr>
                                <m:t>𝑣</m:t>
                              </m:r>
                            </m:sub>
                          </m:sSub>
                        </m:den>
                      </m:f>
                    </m:oMath>
                  </m:oMathPara>
                </a14:m>
                <a:endParaRPr lang="en-US" sz="3200" dirty="0">
                  <a:latin typeface="Times New Roman"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bwMode="auto">
              <a:xfrm>
                <a:off x="5240338" y="5064209"/>
                <a:ext cx="1433871" cy="920573"/>
              </a:xfrm>
              <a:prstGeom prst="rect">
                <a:avLst/>
              </a:prstGeom>
              <a:blipFill rotWithShape="0">
                <a:blip r:embed="rId4"/>
                <a:stretch>
                  <a:fillRect/>
                </a:stretch>
              </a:blipFill>
              <a:ln>
                <a:solidFill>
                  <a:srgbClr val="FF3300"/>
                </a:solidFill>
              </a:ln>
              <a:effectLst/>
            </p:spPr>
            <p:txBody>
              <a:bodyPr/>
              <a:lstStyle/>
              <a:p>
                <a:r>
                  <a:rPr lang="en-US">
                    <a:noFill/>
                  </a:rPr>
                  <a:t> </a:t>
                </a:r>
              </a:p>
            </p:txBody>
          </p:sp>
        </mc:Fallback>
      </mc:AlternateContent>
      <p:sp>
        <p:nvSpPr>
          <p:cNvPr id="6" name="Rectangle 5"/>
          <p:cNvSpPr/>
          <p:nvPr/>
        </p:nvSpPr>
        <p:spPr>
          <a:xfrm>
            <a:off x="429597" y="5449208"/>
            <a:ext cx="3313728" cy="369332"/>
          </a:xfrm>
          <a:prstGeom prst="rect">
            <a:avLst/>
          </a:prstGeom>
        </p:spPr>
        <p:txBody>
          <a:bodyPr wrap="none">
            <a:spAutoFit/>
          </a:bodyPr>
          <a:lstStyle/>
          <a:p>
            <a:r>
              <a:rPr lang="en-AU" b="1" dirty="0" smtClean="0">
                <a:sym typeface="Symbol" pitchFamily="18" charset="2"/>
              </a:rPr>
              <a:t>Or in terms of total stresses </a:t>
            </a:r>
            <a:endParaRPr lang="en-US" dirty="0"/>
          </a:p>
        </p:txBody>
      </p:sp>
      <p:sp>
        <p:nvSpPr>
          <p:cNvPr id="26" name="Rectangle 25"/>
          <p:cNvSpPr/>
          <p:nvPr/>
        </p:nvSpPr>
        <p:spPr>
          <a:xfrm>
            <a:off x="322295" y="6106046"/>
            <a:ext cx="8366060" cy="707886"/>
          </a:xfrm>
          <a:prstGeom prst="rect">
            <a:avLst/>
          </a:prstGeom>
        </p:spPr>
        <p:txBody>
          <a:bodyPr wrap="square">
            <a:spAutoFit/>
          </a:bodyPr>
          <a:lstStyle/>
          <a:p>
            <a:pPr marL="285750" indent="-285750" algn="just">
              <a:buFont typeface="Courier New" panose="02070309020205020404" pitchFamily="49" charset="0"/>
              <a:buChar char="o"/>
            </a:pPr>
            <a:r>
              <a:rPr lang="en-US" sz="2000" b="1" dirty="0" smtClean="0">
                <a:solidFill>
                  <a:srgbClr val="0000FF"/>
                </a:solidFill>
                <a:sym typeface="Symbol" pitchFamily="18" charset="2"/>
              </a:rPr>
              <a:t>All in subsequent derivation we use </a:t>
            </a:r>
            <a:r>
              <a:rPr lang="en-US" sz="2000" b="1" dirty="0" smtClean="0">
                <a:solidFill>
                  <a:srgbClr val="C00000"/>
                </a:solidFill>
                <a:sym typeface="Symbol" pitchFamily="18" charset="2"/>
              </a:rPr>
              <a:t>total stress</a:t>
            </a:r>
            <a:r>
              <a:rPr lang="en-US" sz="2000" b="1" dirty="0" smtClean="0">
                <a:solidFill>
                  <a:srgbClr val="0000FF"/>
                </a:solidFill>
                <a:sym typeface="Symbol" pitchFamily="18" charset="2"/>
              </a:rPr>
              <a:t>, in the text book the </a:t>
            </a:r>
            <a:r>
              <a:rPr lang="en-US" sz="2000" b="1" dirty="0" smtClean="0">
                <a:solidFill>
                  <a:srgbClr val="C00000"/>
                </a:solidFill>
                <a:sym typeface="Symbol" pitchFamily="18" charset="2"/>
              </a:rPr>
              <a:t>effective stress</a:t>
            </a:r>
            <a:r>
              <a:rPr lang="en-US" sz="2000" b="1" dirty="0" smtClean="0">
                <a:solidFill>
                  <a:srgbClr val="0000FF"/>
                </a:solidFill>
                <a:sym typeface="Symbol" pitchFamily="18" charset="2"/>
              </a:rPr>
              <a:t>, treatment is the same.</a:t>
            </a:r>
            <a:endParaRPr lang="en-US" sz="2000" dirty="0">
              <a:solidFill>
                <a:srgbClr val="0000FF"/>
              </a:solidFill>
            </a:endParaRPr>
          </a:p>
        </p:txBody>
      </p:sp>
    </p:spTree>
    <p:extLst>
      <p:ext uri="{BB962C8B-B14F-4D97-AF65-F5344CB8AC3E}">
        <p14:creationId xmlns:p14="http://schemas.microsoft.com/office/powerpoint/2010/main" val="2760912213"/>
      </p:ext>
    </p:extLst>
  </p:cSld>
  <p:clrMapOvr>
    <a:masterClrMapping/>
  </p:clrMapOvr>
  <p:transition advClick="0" advTm="20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66800" y="375745"/>
            <a:ext cx="6629400" cy="1143000"/>
          </a:xfrm>
          <a:prstGeom prst="rect">
            <a:avLst/>
          </a:prstGeom>
        </p:spPr>
        <p:txBody>
          <a:bodyPr anchor="ctr"/>
          <a:lstStyle/>
          <a:p>
            <a:pPr algn="ctr" fontAlgn="auto">
              <a:spcBef>
                <a:spcPts val="0"/>
              </a:spcBef>
              <a:spcAft>
                <a:spcPts val="0"/>
              </a:spcAft>
              <a:defRPr/>
            </a:pPr>
            <a:r>
              <a:rPr lang="en-US" sz="3200" b="1" dirty="0">
                <a:solidFill>
                  <a:srgbClr val="00B0F0"/>
                </a:solidFill>
                <a:latin typeface="+mn-lt"/>
                <a:cs typeface="Times New Roman" pitchFamily="18" charset="0"/>
              </a:rPr>
              <a:t>Topics</a:t>
            </a:r>
            <a:endParaRPr lang="en-US" sz="3200" b="1"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299545"/>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ubtitle 2"/>
          <p:cNvSpPr txBox="1">
            <a:spLocks/>
          </p:cNvSpPr>
          <p:nvPr/>
        </p:nvSpPr>
        <p:spPr bwMode="auto">
          <a:xfrm>
            <a:off x="685800" y="2209800"/>
            <a:ext cx="8458200" cy="4267200"/>
          </a:xfrm>
          <a:prstGeom prst="rect">
            <a:avLst/>
          </a:prstGeom>
          <a:noFill/>
          <a:ln w="9525">
            <a:noFill/>
            <a:miter lim="800000"/>
            <a:headEnd/>
            <a:tailEnd/>
          </a:ln>
        </p:spPr>
        <p:txBody>
          <a:bodyPr/>
          <a:lstStyle/>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en-US" altLang="ar-SA" sz="24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ubtitle 2"/>
          <p:cNvSpPr>
            <a:spLocks noGrp="1"/>
          </p:cNvSpPr>
          <p:nvPr>
            <p:ph type="subTitle" idx="1"/>
          </p:nvPr>
        </p:nvSpPr>
        <p:spPr>
          <a:xfrm>
            <a:off x="342900" y="1334814"/>
            <a:ext cx="8458200" cy="3680099"/>
          </a:xfrm>
        </p:spPr>
        <p:txBody>
          <a:bodyPr rtlCol="0">
            <a:noAutofit/>
          </a:bodyPr>
          <a:lstStyle/>
          <a:p>
            <a:pPr marL="539750" indent="-357188" algn="l">
              <a:lnSpc>
                <a:spcPct val="120000"/>
              </a:lnSpc>
              <a:spcBef>
                <a:spcPts val="0"/>
              </a:spcBef>
              <a:buFont typeface="Wingdings" pitchFamily="2" charset="2"/>
              <a:buChar char="q"/>
              <a:defRPr/>
            </a:pPr>
            <a:r>
              <a:rPr lang="en-US" sz="2400" b="1" dirty="0" smtClean="0">
                <a:solidFill>
                  <a:schemeClr val="tx1"/>
                </a:solidFill>
              </a:rPr>
              <a:t>Introduction</a:t>
            </a:r>
            <a:endParaRPr lang="en-US" sz="2400" b="1" dirty="0">
              <a:solidFill>
                <a:schemeClr val="tx1"/>
              </a:solidFill>
            </a:endParaRPr>
          </a:p>
          <a:p>
            <a:pPr marL="539750" indent="-357188" algn="l">
              <a:lnSpc>
                <a:spcPct val="120000"/>
              </a:lnSpc>
              <a:spcBef>
                <a:spcPts val="0"/>
              </a:spcBef>
              <a:buFont typeface="Wingdings" pitchFamily="2" charset="2"/>
              <a:buChar char="q"/>
              <a:defRPr/>
            </a:pPr>
            <a:r>
              <a:rPr lang="en-US" sz="2400" b="1" dirty="0">
                <a:solidFill>
                  <a:schemeClr val="tx1"/>
                </a:solidFill>
              </a:rPr>
              <a:t>Coefficient of Lateral Earth Pressure </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smtClean="0">
                <a:solidFill>
                  <a:srgbClr val="FF0000"/>
                </a:solidFill>
              </a:rPr>
              <a:t>Types and Conditions of Lateral Earth Pressures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a:t>
            </a:r>
            <a:r>
              <a:rPr lang="en-US" sz="2400" b="1" dirty="0">
                <a:solidFill>
                  <a:schemeClr val="tx1"/>
                </a:solidFill>
              </a:rPr>
              <a:t>pressure Theories</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err="1" smtClean="0">
                <a:solidFill>
                  <a:schemeClr val="tx1"/>
                </a:solidFill>
              </a:rPr>
              <a:t>Rankine’s</a:t>
            </a:r>
            <a:r>
              <a:rPr lang="en-US" sz="2400" b="1" dirty="0" smtClean="0">
                <a:solidFill>
                  <a:schemeClr val="tx1"/>
                </a:solidFill>
              </a:rPr>
              <a:t> Lateral Earth Pressure Theory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Pressure Distribution – Cohesionless Soils</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a:t>
            </a:r>
            <a:r>
              <a:rPr lang="en-US" sz="2400" b="1" dirty="0">
                <a:solidFill>
                  <a:schemeClr val="tx1"/>
                </a:solidFill>
              </a:rPr>
              <a:t>Pressure Distribution – C – </a:t>
            </a:r>
            <a:r>
              <a:rPr lang="en-US" sz="2400" b="1" dirty="0">
                <a:solidFill>
                  <a:schemeClr val="tx1"/>
                </a:solidFill>
                <a:latin typeface="Symbol" pitchFamily="18" charset="2"/>
              </a:rPr>
              <a:t>f</a:t>
            </a:r>
            <a:r>
              <a:rPr lang="en-US" sz="2400" b="1" dirty="0">
                <a:solidFill>
                  <a:schemeClr val="tx1"/>
                </a:solidFill>
              </a:rPr>
              <a:t> </a:t>
            </a:r>
            <a:r>
              <a:rPr lang="en-US" sz="2400" b="1" dirty="0" smtClean="0">
                <a:solidFill>
                  <a:schemeClr val="tx1"/>
                </a:solidFill>
              </a:rPr>
              <a:t> Soils</a:t>
            </a:r>
            <a:endParaRPr lang="en-US" sz="2400" b="1" dirty="0">
              <a:solidFill>
                <a:schemeClr val="tx1"/>
              </a:solidFill>
            </a:endParaRPr>
          </a:p>
          <a:p>
            <a:pPr marL="539750" indent="-357188" algn="l">
              <a:lnSpc>
                <a:spcPct val="120000"/>
              </a:lnSpc>
              <a:spcBef>
                <a:spcPts val="0"/>
              </a:spcBef>
              <a:buFont typeface="Wingdings" pitchFamily="2" charset="2"/>
              <a:buChar char="q"/>
              <a:defRPr/>
            </a:pPr>
            <a:r>
              <a:rPr lang="en-US" sz="2400" b="1" dirty="0" smtClean="0">
                <a:solidFill>
                  <a:schemeClr val="tx1"/>
                </a:solidFill>
              </a:rPr>
              <a:t>Coulomb’s Lateral Earth Pressure Theory </a:t>
            </a:r>
          </a:p>
          <a:p>
            <a:pPr algn="l" fontAlgn="auto">
              <a:spcAft>
                <a:spcPts val="0"/>
              </a:spcAft>
              <a:buFont typeface="Arial" pitchFamily="34" charset="0"/>
              <a:buNone/>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it-IT" sz="2400" b="1" dirty="0" smtClean="0">
              <a:solidFill>
                <a:schemeClr val="tx1"/>
              </a:solidFill>
              <a:latin typeface="+mj-lt"/>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p:txBody>
      </p:sp>
    </p:spTree>
    <p:extLst>
      <p:ext uri="{BB962C8B-B14F-4D97-AF65-F5344CB8AC3E}">
        <p14:creationId xmlns:p14="http://schemas.microsoft.com/office/powerpoint/2010/main" val="1496775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61" name="Text Box 22"/>
          <p:cNvSpPr txBox="1">
            <a:spLocks noChangeArrowheads="1"/>
          </p:cNvSpPr>
          <p:nvPr/>
        </p:nvSpPr>
        <p:spPr bwMode="auto">
          <a:xfrm>
            <a:off x="328720" y="3550058"/>
            <a:ext cx="4551124" cy="923330"/>
          </a:xfrm>
          <a:prstGeom prst="rect">
            <a:avLst/>
          </a:prstGeom>
          <a:noFill/>
          <a:ln w="9525">
            <a:noFill/>
            <a:miter lim="800000"/>
            <a:headEnd/>
            <a:tailEnd/>
          </a:ln>
        </p:spPr>
        <p:txBody>
          <a:bodyPr wrap="square">
            <a:spAutoFit/>
          </a:bodyPr>
          <a:lstStyle/>
          <a:p>
            <a:pPr>
              <a:spcBef>
                <a:spcPct val="50000"/>
              </a:spcBef>
            </a:pPr>
            <a:r>
              <a:rPr lang="en-US" b="1" dirty="0" smtClean="0">
                <a:solidFill>
                  <a:srgbClr val="993300"/>
                </a:solidFill>
              </a:rPr>
              <a:t>Ratio</a:t>
            </a:r>
            <a:r>
              <a:rPr lang="en-US" b="1" dirty="0" smtClean="0"/>
              <a:t> </a:t>
            </a:r>
            <a:r>
              <a:rPr lang="en-US" b="1" dirty="0"/>
              <a:t>of </a:t>
            </a:r>
            <a:r>
              <a:rPr lang="en-US" b="1" i="1" dirty="0">
                <a:solidFill>
                  <a:srgbClr val="993300"/>
                </a:solidFill>
              </a:rPr>
              <a:t>horizontal stress</a:t>
            </a:r>
            <a:r>
              <a:rPr lang="en-US" b="1" dirty="0"/>
              <a:t> to </a:t>
            </a:r>
            <a:r>
              <a:rPr lang="en-US" b="1" i="1" dirty="0">
                <a:solidFill>
                  <a:srgbClr val="993300"/>
                </a:solidFill>
              </a:rPr>
              <a:t>vertical stress</a:t>
            </a:r>
            <a:r>
              <a:rPr lang="en-US" b="1" dirty="0"/>
              <a:t> is called </a:t>
            </a:r>
            <a:r>
              <a:rPr lang="en-US" b="1" dirty="0">
                <a:solidFill>
                  <a:schemeClr val="accent2"/>
                </a:solidFill>
              </a:rPr>
              <a:t>coefficient of earth pressure </a:t>
            </a:r>
            <a:r>
              <a:rPr lang="en-US" b="1" dirty="0" smtClean="0">
                <a:solidFill>
                  <a:schemeClr val="accent2"/>
                </a:solidFill>
              </a:rPr>
              <a:t>at-rest</a:t>
            </a:r>
            <a:r>
              <a:rPr lang="en-US" b="1" dirty="0">
                <a:solidFill>
                  <a:schemeClr val="accent2"/>
                </a:solidFill>
              </a:rPr>
              <a:t>, </a:t>
            </a:r>
            <a:r>
              <a:rPr lang="en-US" b="1" i="1" dirty="0" err="1">
                <a:solidFill>
                  <a:schemeClr val="accent2"/>
                </a:solidFill>
              </a:rPr>
              <a:t>K</a:t>
            </a:r>
            <a:r>
              <a:rPr lang="en-US" b="1" i="1" baseline="-25000" dirty="0" err="1">
                <a:solidFill>
                  <a:schemeClr val="accent2"/>
                </a:solidFill>
              </a:rPr>
              <a:t>o</a:t>
            </a:r>
            <a:r>
              <a:rPr lang="en-US" b="1" i="1" dirty="0"/>
              <a:t>, </a:t>
            </a:r>
            <a:r>
              <a:rPr lang="en-US" b="1" dirty="0"/>
              <a:t>or</a:t>
            </a:r>
          </a:p>
        </p:txBody>
      </p:sp>
      <p:sp>
        <p:nvSpPr>
          <p:cNvPr id="4" name="Rectangle 3"/>
          <p:cNvSpPr/>
          <p:nvPr/>
        </p:nvSpPr>
        <p:spPr>
          <a:xfrm>
            <a:off x="204788" y="533750"/>
            <a:ext cx="7991475" cy="830997"/>
          </a:xfrm>
          <a:prstGeom prst="rect">
            <a:avLst/>
          </a:prstGeom>
        </p:spPr>
        <p:txBody>
          <a:bodyPr wrap="square">
            <a:spAutoFit/>
          </a:bodyPr>
          <a:lstStyle/>
          <a:p>
            <a:r>
              <a:rPr lang="en-US" sz="2400" b="1" dirty="0" smtClean="0">
                <a:solidFill>
                  <a:srgbClr val="0070C0"/>
                </a:solidFill>
                <a:latin typeface="+mn-lt"/>
              </a:rPr>
              <a:t>Three</a:t>
            </a:r>
            <a:r>
              <a:rPr lang="en-US" sz="2400" b="1" dirty="0" smtClean="0">
                <a:latin typeface="+mn-lt"/>
              </a:rPr>
              <a:t> </a:t>
            </a:r>
            <a:r>
              <a:rPr lang="en-US" sz="2400" b="1" dirty="0">
                <a:latin typeface="+mn-lt"/>
              </a:rPr>
              <a:t>possible cases may arise concerning the retaining wall; they </a:t>
            </a:r>
            <a:r>
              <a:rPr lang="en-US" sz="2400" b="1" dirty="0" smtClean="0">
                <a:latin typeface="+mn-lt"/>
              </a:rPr>
              <a:t>are described </a:t>
            </a:r>
            <a:r>
              <a:rPr lang="en-US" sz="2400" b="1" dirty="0">
                <a:latin typeface="+mn-lt"/>
              </a:rPr>
              <a:t>as follows:</a:t>
            </a:r>
          </a:p>
        </p:txBody>
      </p:sp>
      <p:sp>
        <p:nvSpPr>
          <p:cNvPr id="5" name="Rectangle 4"/>
          <p:cNvSpPr/>
          <p:nvPr/>
        </p:nvSpPr>
        <p:spPr>
          <a:xfrm>
            <a:off x="397667" y="1327007"/>
            <a:ext cx="8310563" cy="1323439"/>
          </a:xfrm>
          <a:prstGeom prst="rect">
            <a:avLst/>
          </a:prstGeom>
        </p:spPr>
        <p:txBody>
          <a:bodyPr wrap="square">
            <a:spAutoFit/>
          </a:bodyPr>
          <a:lstStyle/>
          <a:p>
            <a:pPr marL="342900" indent="-342900" algn="just">
              <a:buFont typeface="Courier New" panose="02070309020205020404" pitchFamily="49" charset="0"/>
              <a:buChar char="o"/>
            </a:pPr>
            <a:r>
              <a:rPr lang="en-US" sz="2000" b="1" dirty="0">
                <a:solidFill>
                  <a:srgbClr val="FF0000"/>
                </a:solidFill>
                <a:latin typeface="+mn-lt"/>
              </a:rPr>
              <a:t>Case 1</a:t>
            </a:r>
            <a:r>
              <a:rPr lang="en-US" sz="2000" b="1" dirty="0">
                <a:latin typeface="+mn-lt"/>
              </a:rPr>
              <a:t> If the wall AB is static—that is, if it does not move either to the right or to the </a:t>
            </a:r>
            <a:r>
              <a:rPr lang="en-US" sz="2000" b="1" dirty="0" smtClean="0">
                <a:latin typeface="+mn-lt"/>
              </a:rPr>
              <a:t>left of </a:t>
            </a:r>
            <a:r>
              <a:rPr lang="en-US" sz="2000" b="1" dirty="0">
                <a:latin typeface="+mn-lt"/>
              </a:rPr>
              <a:t>its initial position—the soil mass will be in a state of static equilibrium. In that case</a:t>
            </a:r>
            <a:r>
              <a:rPr lang="en-US" sz="2000" b="1" dirty="0" smtClean="0">
                <a:latin typeface="+mn-lt"/>
              </a:rPr>
              <a:t>, </a:t>
            </a:r>
            <a:r>
              <a:rPr lang="en-US" sz="2000" b="1" dirty="0" err="1" smtClean="0">
                <a:latin typeface="Symbol" panose="05050102010706020507" pitchFamily="18" charset="2"/>
              </a:rPr>
              <a:t>s</a:t>
            </a:r>
            <a:r>
              <a:rPr lang="en-US" sz="2000" b="1" baseline="-25000" dirty="0" err="1" smtClean="0">
                <a:latin typeface="+mn-lt"/>
              </a:rPr>
              <a:t>h</a:t>
            </a:r>
            <a:r>
              <a:rPr lang="en-US" sz="2000" b="1" dirty="0" smtClean="0">
                <a:latin typeface="+mn-lt"/>
              </a:rPr>
              <a:t> is </a:t>
            </a:r>
            <a:r>
              <a:rPr lang="en-US" sz="2000" b="1" dirty="0">
                <a:latin typeface="+mn-lt"/>
              </a:rPr>
              <a:t>referred to as the </a:t>
            </a:r>
            <a:r>
              <a:rPr lang="en-US" sz="2000" b="1" dirty="0">
                <a:solidFill>
                  <a:srgbClr val="0B0BEF"/>
                </a:solidFill>
                <a:latin typeface="+mn-lt"/>
              </a:rPr>
              <a:t>at-rest</a:t>
            </a:r>
            <a:r>
              <a:rPr lang="en-US" sz="2000" b="1" dirty="0">
                <a:latin typeface="+mn-lt"/>
              </a:rPr>
              <a:t> </a:t>
            </a:r>
            <a:r>
              <a:rPr lang="en-US" sz="2000" b="1" dirty="0">
                <a:solidFill>
                  <a:srgbClr val="0B0BEF"/>
                </a:solidFill>
                <a:latin typeface="+mn-lt"/>
              </a:rPr>
              <a:t>earth</a:t>
            </a:r>
            <a:r>
              <a:rPr lang="en-US" sz="2000" b="1" dirty="0">
                <a:latin typeface="+mn-lt"/>
              </a:rPr>
              <a:t> </a:t>
            </a:r>
            <a:r>
              <a:rPr lang="en-US" sz="2000" b="1" dirty="0" smtClean="0">
                <a:solidFill>
                  <a:srgbClr val="0B0BEF"/>
                </a:solidFill>
                <a:latin typeface="+mn-lt"/>
              </a:rPr>
              <a:t>pressure</a:t>
            </a:r>
            <a:r>
              <a:rPr lang="en-US" sz="2000" b="1" dirty="0" smtClean="0">
                <a:latin typeface="+mn-lt"/>
              </a:rPr>
              <a:t>.</a:t>
            </a:r>
            <a:endParaRPr lang="en-US" sz="2000" b="1" dirty="0">
              <a:latin typeface="+mn-lt"/>
            </a:endParaRPr>
          </a:p>
        </p:txBody>
      </p:sp>
      <p:sp>
        <p:nvSpPr>
          <p:cNvPr id="8" name="Rectangle 7"/>
          <p:cNvSpPr/>
          <p:nvPr/>
        </p:nvSpPr>
        <p:spPr>
          <a:xfrm>
            <a:off x="415245" y="6144729"/>
            <a:ext cx="4892686" cy="369332"/>
          </a:xfrm>
          <a:prstGeom prst="rect">
            <a:avLst/>
          </a:prstGeom>
        </p:spPr>
        <p:txBody>
          <a:bodyPr wrap="none">
            <a:spAutoFit/>
          </a:bodyPr>
          <a:lstStyle/>
          <a:p>
            <a:r>
              <a:rPr lang="en-US" b="1" dirty="0">
                <a:solidFill>
                  <a:srgbClr val="FF0000"/>
                </a:solidFill>
                <a:latin typeface="Times-Roman"/>
              </a:rPr>
              <a:t>where </a:t>
            </a:r>
            <a:r>
              <a:rPr lang="en-US" b="1" i="1" dirty="0" err="1">
                <a:solidFill>
                  <a:srgbClr val="FF0000"/>
                </a:solidFill>
                <a:latin typeface="Times-Italic"/>
              </a:rPr>
              <a:t>K</a:t>
            </a:r>
            <a:r>
              <a:rPr lang="en-US" sz="800" b="1" i="1" dirty="0" err="1">
                <a:solidFill>
                  <a:srgbClr val="FF0000"/>
                </a:solidFill>
                <a:latin typeface="Times-Italic"/>
              </a:rPr>
              <a:t>o</a:t>
            </a:r>
            <a:r>
              <a:rPr lang="en-US" sz="800" b="1" i="1" dirty="0">
                <a:solidFill>
                  <a:srgbClr val="FF0000"/>
                </a:solidFill>
                <a:latin typeface="Times-Italic"/>
              </a:rPr>
              <a:t> </a:t>
            </a:r>
            <a:r>
              <a:rPr lang="en-US" b="1" dirty="0">
                <a:solidFill>
                  <a:srgbClr val="FF0000"/>
                </a:solidFill>
                <a:latin typeface="MathematicalPi-One"/>
              </a:rPr>
              <a:t> </a:t>
            </a:r>
            <a:r>
              <a:rPr lang="en-US" b="1" dirty="0">
                <a:solidFill>
                  <a:srgbClr val="FF0000"/>
                </a:solidFill>
                <a:latin typeface="Times-Roman"/>
              </a:rPr>
              <a:t>at-rest earth pressure coefficient.</a:t>
            </a:r>
            <a:endParaRPr lang="en-US" b="1" dirty="0">
              <a:solidFill>
                <a:srgbClr val="FF0000"/>
              </a:solidFill>
            </a:endParaRPr>
          </a:p>
        </p:txBody>
      </p:sp>
      <p:sp>
        <p:nvSpPr>
          <p:cNvPr id="3" name="Rectangle 2"/>
          <p:cNvSpPr/>
          <p:nvPr/>
        </p:nvSpPr>
        <p:spPr>
          <a:xfrm>
            <a:off x="42110" y="113221"/>
            <a:ext cx="6180546" cy="461665"/>
          </a:xfrm>
          <a:prstGeom prst="rect">
            <a:avLst/>
          </a:prstGeom>
          <a:solidFill>
            <a:schemeClr val="tx2">
              <a:lumMod val="60000"/>
              <a:lumOff val="40000"/>
              <a:alpha val="3137"/>
            </a:schemeClr>
          </a:solidFill>
          <a:ln w="9525">
            <a:solidFill>
              <a:srgbClr val="FFFF00"/>
            </a:solidFill>
            <a:miter lim="800000"/>
            <a:headEnd/>
            <a:tailEnd/>
          </a:ln>
        </p:spPr>
        <p:txBody>
          <a:bodyPr wrap="square">
            <a:spAutoFit/>
          </a:bodyPr>
          <a:lstStyle/>
          <a:p>
            <a:pPr>
              <a:spcBef>
                <a:spcPct val="50000"/>
              </a:spcBef>
            </a:pPr>
            <a:r>
              <a:rPr lang="en-US" sz="2400" b="1" u="sng" dirty="0">
                <a:solidFill>
                  <a:srgbClr val="C00000"/>
                </a:solidFill>
                <a:effectLst>
                  <a:outerShdw blurRad="38100" dist="38100" dir="2700000" algn="tl">
                    <a:srgbClr val="000000">
                      <a:alpha val="43137"/>
                    </a:srgbClr>
                  </a:outerShdw>
                </a:effectLst>
              </a:rPr>
              <a:t>CASES OF LATERAL EARTH PRESSURE</a:t>
            </a:r>
          </a:p>
        </p:txBody>
      </p:sp>
      <p:grpSp>
        <p:nvGrpSpPr>
          <p:cNvPr id="10" name="Group 6"/>
          <p:cNvGrpSpPr>
            <a:grpSpLocks/>
          </p:cNvGrpSpPr>
          <p:nvPr/>
        </p:nvGrpSpPr>
        <p:grpSpPr bwMode="auto">
          <a:xfrm>
            <a:off x="5330263" y="2783143"/>
            <a:ext cx="3791520" cy="3985770"/>
            <a:chOff x="412" y="1238"/>
            <a:chExt cx="2660" cy="2832"/>
          </a:xfrm>
        </p:grpSpPr>
        <p:sp>
          <p:nvSpPr>
            <p:cNvPr id="11" name="Text Box 7"/>
            <p:cNvSpPr txBox="1">
              <a:spLocks noChangeArrowheads="1"/>
            </p:cNvSpPr>
            <p:nvPr/>
          </p:nvSpPr>
          <p:spPr bwMode="auto">
            <a:xfrm>
              <a:off x="412" y="3808"/>
              <a:ext cx="1968" cy="262"/>
            </a:xfrm>
            <a:prstGeom prst="rect">
              <a:avLst/>
            </a:prstGeom>
            <a:noFill/>
            <a:ln w="9525">
              <a:noFill/>
              <a:miter lim="800000"/>
              <a:headEnd/>
              <a:tailEnd/>
            </a:ln>
          </p:spPr>
          <p:txBody>
            <a:bodyPr>
              <a:spAutoFit/>
            </a:bodyPr>
            <a:lstStyle/>
            <a:p>
              <a:pPr>
                <a:spcBef>
                  <a:spcPct val="50000"/>
                </a:spcBef>
              </a:pPr>
              <a:r>
                <a:rPr lang="en-US" b="1" dirty="0">
                  <a:solidFill>
                    <a:srgbClr val="C00000"/>
                  </a:solidFill>
                </a:rPr>
                <a:t>Earth pressure </a:t>
              </a:r>
              <a:r>
                <a:rPr lang="en-US" b="1" dirty="0" smtClean="0">
                  <a:solidFill>
                    <a:srgbClr val="C00000"/>
                  </a:solidFill>
                </a:rPr>
                <a:t>at-rest</a:t>
              </a:r>
              <a:endParaRPr lang="en-US" b="1" dirty="0">
                <a:solidFill>
                  <a:srgbClr val="C00000"/>
                </a:solidFill>
              </a:endParaRPr>
            </a:p>
          </p:txBody>
        </p:sp>
        <p:sp>
          <p:nvSpPr>
            <p:cNvPr id="12" name="Rectangle 8" descr="Brown marble"/>
            <p:cNvSpPr>
              <a:spLocks noChangeArrowheads="1"/>
            </p:cNvSpPr>
            <p:nvPr/>
          </p:nvSpPr>
          <p:spPr bwMode="auto">
            <a:xfrm>
              <a:off x="1008" y="1382"/>
              <a:ext cx="192" cy="2218"/>
            </a:xfrm>
            <a:prstGeom prst="rect">
              <a:avLst/>
            </a:prstGeom>
            <a:blipFill dpi="0" rotWithShape="1">
              <a:blip r:embed="rId4" cstate="print"/>
              <a:srcRect/>
              <a:tile tx="0" ty="0" sx="100000" sy="100000" flip="none" algn="tl"/>
            </a:blipFill>
            <a:ln w="9525">
              <a:noFill/>
              <a:miter lim="800000"/>
              <a:headEnd/>
              <a:tailEnd/>
            </a:ln>
          </p:spPr>
          <p:txBody>
            <a:bodyPr wrap="none" anchor="ctr"/>
            <a:lstStyle/>
            <a:p>
              <a:endParaRPr lang="ms-MY"/>
            </a:p>
          </p:txBody>
        </p:sp>
        <p:sp>
          <p:nvSpPr>
            <p:cNvPr id="13" name="Line 9"/>
            <p:cNvSpPr>
              <a:spLocks noChangeShapeType="1"/>
            </p:cNvSpPr>
            <p:nvPr/>
          </p:nvSpPr>
          <p:spPr bwMode="auto">
            <a:xfrm flipH="1">
              <a:off x="432" y="3600"/>
              <a:ext cx="576" cy="0"/>
            </a:xfrm>
            <a:prstGeom prst="line">
              <a:avLst/>
            </a:prstGeom>
            <a:noFill/>
            <a:ln w="9525">
              <a:solidFill>
                <a:srgbClr val="000000"/>
              </a:solidFill>
              <a:round/>
              <a:headEnd/>
              <a:tailEnd/>
            </a:ln>
          </p:spPr>
          <p:txBody>
            <a:bodyPr/>
            <a:lstStyle/>
            <a:p>
              <a:endParaRPr lang="en-US"/>
            </a:p>
          </p:txBody>
        </p:sp>
        <p:sp>
          <p:nvSpPr>
            <p:cNvPr id="14" name="Line 10"/>
            <p:cNvSpPr>
              <a:spLocks noChangeShapeType="1"/>
            </p:cNvSpPr>
            <p:nvPr/>
          </p:nvSpPr>
          <p:spPr bwMode="auto">
            <a:xfrm>
              <a:off x="1200" y="1382"/>
              <a:ext cx="1872" cy="0"/>
            </a:xfrm>
            <a:prstGeom prst="line">
              <a:avLst/>
            </a:prstGeom>
            <a:noFill/>
            <a:ln w="9525">
              <a:solidFill>
                <a:srgbClr val="000000"/>
              </a:solidFill>
              <a:round/>
              <a:headEnd/>
              <a:tailEnd/>
            </a:ln>
          </p:spPr>
          <p:txBody>
            <a:bodyPr/>
            <a:lstStyle/>
            <a:p>
              <a:endParaRPr lang="en-US"/>
            </a:p>
          </p:txBody>
        </p:sp>
        <p:sp>
          <p:nvSpPr>
            <p:cNvPr id="15" name="Rectangle 11"/>
            <p:cNvSpPr>
              <a:spLocks noChangeArrowheads="1"/>
            </p:cNvSpPr>
            <p:nvPr/>
          </p:nvSpPr>
          <p:spPr bwMode="auto">
            <a:xfrm>
              <a:off x="2112" y="2640"/>
              <a:ext cx="240" cy="240"/>
            </a:xfrm>
            <a:prstGeom prst="rect">
              <a:avLst/>
            </a:prstGeom>
            <a:solidFill>
              <a:srgbClr val="FF3300"/>
            </a:solidFill>
            <a:ln w="9525">
              <a:solidFill>
                <a:srgbClr val="FF3300"/>
              </a:solidFill>
              <a:miter lim="800000"/>
              <a:headEnd/>
              <a:tailEnd/>
            </a:ln>
          </p:spPr>
          <p:txBody>
            <a:bodyPr wrap="none" anchor="ctr"/>
            <a:lstStyle/>
            <a:p>
              <a:endParaRPr lang="ms-MY"/>
            </a:p>
          </p:txBody>
        </p:sp>
        <p:sp>
          <p:nvSpPr>
            <p:cNvPr id="16" name="Line 12"/>
            <p:cNvSpPr>
              <a:spLocks noChangeShapeType="1"/>
            </p:cNvSpPr>
            <p:nvPr/>
          </p:nvSpPr>
          <p:spPr bwMode="auto">
            <a:xfrm flipV="1">
              <a:off x="2256" y="2304"/>
              <a:ext cx="0" cy="336"/>
            </a:xfrm>
            <a:prstGeom prst="line">
              <a:avLst/>
            </a:prstGeom>
            <a:noFill/>
            <a:ln w="28575">
              <a:solidFill>
                <a:srgbClr val="000000"/>
              </a:solidFill>
              <a:round/>
              <a:headEnd type="triangle" w="med" len="med"/>
              <a:tailEnd/>
            </a:ln>
          </p:spPr>
          <p:txBody>
            <a:bodyPr/>
            <a:lstStyle/>
            <a:p>
              <a:endParaRPr lang="en-US"/>
            </a:p>
          </p:txBody>
        </p:sp>
        <p:sp>
          <p:nvSpPr>
            <p:cNvPr id="17" name="Line 13"/>
            <p:cNvSpPr>
              <a:spLocks noChangeShapeType="1"/>
            </p:cNvSpPr>
            <p:nvPr/>
          </p:nvSpPr>
          <p:spPr bwMode="auto">
            <a:xfrm rot="16200000" flipV="1">
              <a:off x="1896" y="2616"/>
              <a:ext cx="0" cy="336"/>
            </a:xfrm>
            <a:prstGeom prst="line">
              <a:avLst/>
            </a:prstGeom>
            <a:noFill/>
            <a:ln w="28575">
              <a:solidFill>
                <a:srgbClr val="000000"/>
              </a:solidFill>
              <a:round/>
              <a:headEnd type="triangle" w="med" len="med"/>
              <a:tailEnd/>
            </a:ln>
          </p:spPr>
          <p:txBody>
            <a:bodyPr/>
            <a:lstStyle/>
            <a:p>
              <a:endParaRPr lang="en-US"/>
            </a:p>
          </p:txBody>
        </p:sp>
        <p:sp>
          <p:nvSpPr>
            <p:cNvPr id="18" name="Line 14"/>
            <p:cNvSpPr>
              <a:spLocks noChangeShapeType="1"/>
            </p:cNvSpPr>
            <p:nvPr/>
          </p:nvSpPr>
          <p:spPr bwMode="auto">
            <a:xfrm flipV="1">
              <a:off x="2256" y="2880"/>
              <a:ext cx="0" cy="336"/>
            </a:xfrm>
            <a:prstGeom prst="line">
              <a:avLst/>
            </a:prstGeom>
            <a:noFill/>
            <a:ln w="28575">
              <a:solidFill>
                <a:srgbClr val="000000"/>
              </a:solidFill>
              <a:round/>
              <a:headEnd/>
              <a:tailEnd type="triangle" w="med" len="med"/>
            </a:ln>
          </p:spPr>
          <p:txBody>
            <a:bodyPr/>
            <a:lstStyle/>
            <a:p>
              <a:endParaRPr lang="en-US"/>
            </a:p>
          </p:txBody>
        </p:sp>
        <p:sp>
          <p:nvSpPr>
            <p:cNvPr id="19" name="Line 15"/>
            <p:cNvSpPr>
              <a:spLocks noChangeShapeType="1"/>
            </p:cNvSpPr>
            <p:nvPr/>
          </p:nvSpPr>
          <p:spPr bwMode="auto">
            <a:xfrm rot="16200000" flipV="1">
              <a:off x="2520" y="2616"/>
              <a:ext cx="0" cy="336"/>
            </a:xfrm>
            <a:prstGeom prst="line">
              <a:avLst/>
            </a:prstGeom>
            <a:noFill/>
            <a:ln w="28575">
              <a:solidFill>
                <a:srgbClr val="000000"/>
              </a:solidFill>
              <a:round/>
              <a:headEnd/>
              <a:tailEnd type="triangle" w="med" len="med"/>
            </a:ln>
          </p:spPr>
          <p:txBody>
            <a:bodyPr/>
            <a:lstStyle/>
            <a:p>
              <a:endParaRPr lang="en-US"/>
            </a:p>
          </p:txBody>
        </p:sp>
        <p:sp>
          <p:nvSpPr>
            <p:cNvPr id="20" name="Line 16"/>
            <p:cNvSpPr>
              <a:spLocks noChangeShapeType="1"/>
            </p:cNvSpPr>
            <p:nvPr/>
          </p:nvSpPr>
          <p:spPr bwMode="auto">
            <a:xfrm>
              <a:off x="2688" y="1382"/>
              <a:ext cx="0" cy="1402"/>
            </a:xfrm>
            <a:prstGeom prst="line">
              <a:avLst/>
            </a:prstGeom>
            <a:noFill/>
            <a:ln w="9525">
              <a:solidFill>
                <a:srgbClr val="000000"/>
              </a:solidFill>
              <a:round/>
              <a:headEnd type="triangle" w="med" len="med"/>
              <a:tailEnd type="triangle" w="med" len="med"/>
            </a:ln>
          </p:spPr>
          <p:txBody>
            <a:bodyPr/>
            <a:lstStyle/>
            <a:p>
              <a:endParaRPr lang="en-US"/>
            </a:p>
          </p:txBody>
        </p:sp>
        <p:sp>
          <p:nvSpPr>
            <p:cNvPr id="21" name="Text Box 17"/>
            <p:cNvSpPr txBox="1">
              <a:spLocks noChangeArrowheads="1"/>
            </p:cNvSpPr>
            <p:nvPr/>
          </p:nvSpPr>
          <p:spPr bwMode="auto">
            <a:xfrm>
              <a:off x="2688" y="1958"/>
              <a:ext cx="240" cy="233"/>
            </a:xfrm>
            <a:prstGeom prst="rect">
              <a:avLst/>
            </a:prstGeom>
            <a:noFill/>
            <a:ln w="9525">
              <a:noFill/>
              <a:miter lim="800000"/>
              <a:headEnd/>
              <a:tailEnd/>
            </a:ln>
          </p:spPr>
          <p:txBody>
            <a:bodyPr>
              <a:spAutoFit/>
            </a:bodyPr>
            <a:lstStyle/>
            <a:p>
              <a:pPr>
                <a:spcBef>
                  <a:spcPct val="50000"/>
                </a:spcBef>
              </a:pPr>
              <a:r>
                <a:rPr lang="en-US"/>
                <a:t>z</a:t>
              </a:r>
            </a:p>
          </p:txBody>
        </p:sp>
        <p:sp>
          <p:nvSpPr>
            <p:cNvPr id="22" name="Text Box 18"/>
            <p:cNvSpPr txBox="1">
              <a:spLocks noChangeArrowheads="1"/>
            </p:cNvSpPr>
            <p:nvPr/>
          </p:nvSpPr>
          <p:spPr bwMode="auto">
            <a:xfrm>
              <a:off x="1968" y="2150"/>
              <a:ext cx="402" cy="262"/>
            </a:xfrm>
            <a:prstGeom prst="rect">
              <a:avLst/>
            </a:prstGeom>
            <a:noFill/>
            <a:ln w="9525">
              <a:noFill/>
              <a:miter lim="800000"/>
              <a:headEnd/>
              <a:tailEnd/>
            </a:ln>
          </p:spPr>
          <p:txBody>
            <a:bodyPr wrap="square">
              <a:spAutoFit/>
            </a:bodyPr>
            <a:lstStyle/>
            <a:p>
              <a:pPr>
                <a:spcBef>
                  <a:spcPct val="50000"/>
                </a:spcBef>
              </a:pPr>
              <a:r>
                <a:rPr lang="el-GR" b="1" dirty="0"/>
                <a:t>σ</a:t>
              </a:r>
              <a:r>
                <a:rPr lang="en-US" b="1" baseline="-25000" dirty="0"/>
                <a:t>v</a:t>
              </a:r>
              <a:endParaRPr lang="el-GR" b="1" baseline="-25000" dirty="0"/>
            </a:p>
          </p:txBody>
        </p:sp>
        <p:sp>
          <p:nvSpPr>
            <p:cNvPr id="23" name="Text Box 19"/>
            <p:cNvSpPr txBox="1">
              <a:spLocks noChangeArrowheads="1"/>
            </p:cNvSpPr>
            <p:nvPr/>
          </p:nvSpPr>
          <p:spPr bwMode="auto">
            <a:xfrm>
              <a:off x="1248" y="2496"/>
              <a:ext cx="912" cy="262"/>
            </a:xfrm>
            <a:prstGeom prst="rect">
              <a:avLst/>
            </a:prstGeom>
            <a:noFill/>
            <a:ln w="9525">
              <a:noFill/>
              <a:miter lim="800000"/>
              <a:headEnd/>
              <a:tailEnd/>
            </a:ln>
          </p:spPr>
          <p:txBody>
            <a:bodyPr>
              <a:spAutoFit/>
            </a:bodyPr>
            <a:lstStyle/>
            <a:p>
              <a:pPr>
                <a:spcBef>
                  <a:spcPct val="50000"/>
                </a:spcBef>
              </a:pPr>
              <a:r>
                <a:rPr lang="el-GR" b="1" dirty="0"/>
                <a:t>σ</a:t>
              </a:r>
              <a:r>
                <a:rPr lang="en-US" b="1" baseline="-25000" dirty="0"/>
                <a:t>h </a:t>
              </a:r>
              <a:r>
                <a:rPr lang="en-US" b="1" dirty="0"/>
                <a:t>= </a:t>
              </a:r>
              <a:r>
                <a:rPr lang="en-US" b="1" i="1" dirty="0" err="1"/>
                <a:t>K</a:t>
              </a:r>
              <a:r>
                <a:rPr lang="en-US" b="1" i="1" baseline="-25000" dirty="0" err="1"/>
                <a:t>o</a:t>
              </a:r>
              <a:r>
                <a:rPr lang="en-US" b="1" baseline="-25000" dirty="0"/>
                <a:t> </a:t>
              </a:r>
              <a:r>
                <a:rPr lang="el-GR" b="1" dirty="0"/>
                <a:t>σ</a:t>
              </a:r>
              <a:r>
                <a:rPr lang="en-US" b="1" baseline="-25000" dirty="0"/>
                <a:t>v</a:t>
              </a:r>
              <a:endParaRPr lang="el-GR" b="1" baseline="-25000" dirty="0"/>
            </a:p>
          </p:txBody>
        </p:sp>
        <p:sp>
          <p:nvSpPr>
            <p:cNvPr id="24" name="Text Box 20"/>
            <p:cNvSpPr txBox="1">
              <a:spLocks noChangeArrowheads="1"/>
            </p:cNvSpPr>
            <p:nvPr/>
          </p:nvSpPr>
          <p:spPr bwMode="auto">
            <a:xfrm>
              <a:off x="768" y="1238"/>
              <a:ext cx="240" cy="262"/>
            </a:xfrm>
            <a:prstGeom prst="rect">
              <a:avLst/>
            </a:prstGeom>
            <a:noFill/>
            <a:ln w="9525">
              <a:noFill/>
              <a:miter lim="800000"/>
              <a:headEnd/>
              <a:tailEnd/>
            </a:ln>
          </p:spPr>
          <p:txBody>
            <a:bodyPr>
              <a:spAutoFit/>
            </a:bodyPr>
            <a:lstStyle/>
            <a:p>
              <a:pPr>
                <a:spcBef>
                  <a:spcPct val="50000"/>
                </a:spcBef>
              </a:pPr>
              <a:r>
                <a:rPr lang="en-US" b="1" dirty="0"/>
                <a:t>A</a:t>
              </a:r>
            </a:p>
          </p:txBody>
        </p:sp>
        <p:sp>
          <p:nvSpPr>
            <p:cNvPr id="25" name="Text Box 21"/>
            <p:cNvSpPr txBox="1">
              <a:spLocks noChangeArrowheads="1"/>
            </p:cNvSpPr>
            <p:nvPr/>
          </p:nvSpPr>
          <p:spPr bwMode="auto">
            <a:xfrm>
              <a:off x="768" y="3350"/>
              <a:ext cx="240" cy="262"/>
            </a:xfrm>
            <a:prstGeom prst="rect">
              <a:avLst/>
            </a:prstGeom>
            <a:noFill/>
            <a:ln w="9525">
              <a:noFill/>
              <a:miter lim="800000"/>
              <a:headEnd/>
              <a:tailEnd/>
            </a:ln>
          </p:spPr>
          <p:txBody>
            <a:bodyPr>
              <a:spAutoFit/>
            </a:bodyPr>
            <a:lstStyle/>
            <a:p>
              <a:pPr>
                <a:spcBef>
                  <a:spcPct val="50000"/>
                </a:spcBef>
              </a:pPr>
              <a:r>
                <a:rPr lang="en-US" b="1" dirty="0"/>
                <a:t>B</a:t>
              </a:r>
            </a:p>
          </p:txBody>
        </p:sp>
      </p:grpSp>
      <p:sp>
        <p:nvSpPr>
          <p:cNvPr id="26" name="Text Box 25"/>
          <p:cNvSpPr txBox="1">
            <a:spLocks noChangeArrowheads="1"/>
          </p:cNvSpPr>
          <p:nvPr/>
        </p:nvSpPr>
        <p:spPr bwMode="auto">
          <a:xfrm>
            <a:off x="6564748" y="3106846"/>
            <a:ext cx="2286000" cy="338554"/>
          </a:xfrm>
          <a:prstGeom prst="rect">
            <a:avLst/>
          </a:prstGeom>
          <a:noFill/>
          <a:ln w="9525">
            <a:noFill/>
            <a:miter lim="800000"/>
            <a:headEnd/>
            <a:tailEnd/>
          </a:ln>
        </p:spPr>
        <p:txBody>
          <a:bodyPr>
            <a:spAutoFit/>
          </a:bodyPr>
          <a:lstStyle/>
          <a:p>
            <a:pPr>
              <a:spcBef>
                <a:spcPct val="50000"/>
              </a:spcBef>
            </a:pPr>
            <a:r>
              <a:rPr lang="en-US" sz="1600" b="1" dirty="0"/>
              <a:t>Unit weight of soil = </a:t>
            </a:r>
            <a:r>
              <a:rPr lang="en-US" sz="1600" b="1" dirty="0" smtClean="0">
                <a:latin typeface="Symbol" panose="05050102010706020507" pitchFamily="18" charset="2"/>
              </a:rPr>
              <a:t>g</a:t>
            </a:r>
            <a:endParaRPr lang="el-GR" sz="1600" b="1" dirty="0"/>
          </a:p>
        </p:txBody>
      </p:sp>
      <p:graphicFrame>
        <p:nvGraphicFramePr>
          <p:cNvPr id="27" name="Object 26"/>
          <p:cNvGraphicFramePr>
            <a:graphicFrameLocks noChangeAspect="1"/>
          </p:cNvGraphicFramePr>
          <p:nvPr>
            <p:extLst>
              <p:ext uri="{D42A27DB-BD31-4B8C-83A1-F6EECF244321}">
                <p14:modId xmlns:p14="http://schemas.microsoft.com/office/powerpoint/2010/main" val="2057246842"/>
              </p:ext>
            </p:extLst>
          </p:nvPr>
        </p:nvGraphicFramePr>
        <p:xfrm>
          <a:off x="6674284" y="3592621"/>
          <a:ext cx="1600200" cy="361950"/>
        </p:xfrm>
        <a:graphic>
          <a:graphicData uri="http://schemas.openxmlformats.org/presentationml/2006/ole">
            <mc:AlternateContent xmlns:mc="http://schemas.openxmlformats.org/markup-compatibility/2006">
              <mc:Choice xmlns:v="urn:schemas-microsoft-com:vml" Requires="v">
                <p:oleObj spid="_x0000_s419109" name="Equation" r:id="rId5" imgW="1180800" imgH="266400" progId="Equation.3">
                  <p:embed/>
                </p:oleObj>
              </mc:Choice>
              <mc:Fallback>
                <p:oleObj name="Equation" r:id="rId5" imgW="118080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4284" y="3592621"/>
                        <a:ext cx="16002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3"/>
          <p:cNvGraphicFramePr>
            <a:graphicFrameLocks noChangeAspect="1"/>
          </p:cNvGraphicFramePr>
          <p:nvPr>
            <p:extLst>
              <p:ext uri="{D42A27DB-BD31-4B8C-83A1-F6EECF244321}">
                <p14:modId xmlns:p14="http://schemas.microsoft.com/office/powerpoint/2010/main" val="3857293776"/>
              </p:ext>
            </p:extLst>
          </p:nvPr>
        </p:nvGraphicFramePr>
        <p:xfrm>
          <a:off x="1081397" y="4528385"/>
          <a:ext cx="1016000" cy="792162"/>
        </p:xfrm>
        <a:graphic>
          <a:graphicData uri="http://schemas.openxmlformats.org/presentationml/2006/ole">
            <mc:AlternateContent xmlns:mc="http://schemas.openxmlformats.org/markup-compatibility/2006">
              <mc:Choice xmlns:v="urn:schemas-microsoft-com:vml" Requires="v">
                <p:oleObj spid="_x0000_s419110" name="Equation" r:id="rId7" imgW="634680" imgH="495000" progId="Equation.3">
                  <p:embed/>
                </p:oleObj>
              </mc:Choice>
              <mc:Fallback>
                <p:oleObj name="Equation" r:id="rId7" imgW="634680" imgH="495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1397" y="4528385"/>
                        <a:ext cx="1016000" cy="792162"/>
                      </a:xfrm>
                      <a:prstGeom prst="rect">
                        <a:avLst/>
                      </a:prstGeom>
                      <a:solidFill>
                        <a:srgbClr val="FFFF00"/>
                      </a:solidFill>
                      <a:ln>
                        <a:solidFill>
                          <a:srgbClr val="FF3300"/>
                        </a:solidFill>
                      </a:ln>
                      <a:extLst/>
                    </p:spPr>
                  </p:pic>
                </p:oleObj>
              </mc:Fallback>
            </mc:AlternateContent>
          </a:graphicData>
        </a:graphic>
      </p:graphicFrame>
      <p:graphicFrame>
        <p:nvGraphicFramePr>
          <p:cNvPr id="29" name="Object 24"/>
          <p:cNvGraphicFramePr>
            <a:graphicFrameLocks noChangeAspect="1"/>
          </p:cNvGraphicFramePr>
          <p:nvPr>
            <p:extLst>
              <p:ext uri="{D42A27DB-BD31-4B8C-83A1-F6EECF244321}">
                <p14:modId xmlns:p14="http://schemas.microsoft.com/office/powerpoint/2010/main" val="2525307030"/>
              </p:ext>
            </p:extLst>
          </p:nvPr>
        </p:nvGraphicFramePr>
        <p:xfrm>
          <a:off x="1027913" y="5527880"/>
          <a:ext cx="2667000" cy="457200"/>
        </p:xfrm>
        <a:graphic>
          <a:graphicData uri="http://schemas.openxmlformats.org/presentationml/2006/ole">
            <mc:AlternateContent xmlns:mc="http://schemas.openxmlformats.org/markup-compatibility/2006">
              <mc:Choice xmlns:v="urn:schemas-microsoft-com:vml" Requires="v">
                <p:oleObj spid="_x0000_s419111" name="Equation" r:id="rId9" imgW="1409400" imgH="241200" progId="Equation.3">
                  <p:embed/>
                </p:oleObj>
              </mc:Choice>
              <mc:Fallback>
                <p:oleObj name="Equation" r:id="rId9" imgW="140940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7913" y="5527880"/>
                        <a:ext cx="2667000" cy="457200"/>
                      </a:xfrm>
                      <a:prstGeom prst="rect">
                        <a:avLst/>
                      </a:prstGeom>
                      <a:noFill/>
                      <a:ln>
                        <a:solidFill>
                          <a:srgbClr val="FF3300"/>
                        </a:solidFill>
                      </a:ln>
                      <a:extLst/>
                    </p:spPr>
                  </p:pic>
                </p:oleObj>
              </mc:Fallback>
            </mc:AlternateContent>
          </a:graphicData>
        </a:graphic>
      </p:graphicFrame>
      <p:sp>
        <p:nvSpPr>
          <p:cNvPr id="6" name="Rectangle 5"/>
          <p:cNvSpPr/>
          <p:nvPr/>
        </p:nvSpPr>
        <p:spPr>
          <a:xfrm>
            <a:off x="415245" y="2686327"/>
            <a:ext cx="5422455" cy="646331"/>
          </a:xfrm>
          <a:prstGeom prst="rect">
            <a:avLst/>
          </a:prstGeom>
        </p:spPr>
        <p:txBody>
          <a:bodyPr wrap="square">
            <a:spAutoFit/>
          </a:bodyPr>
          <a:lstStyle/>
          <a:p>
            <a:r>
              <a:rPr lang="en-US" b="1" dirty="0" smtClean="0"/>
              <a:t>This is also the case </a:t>
            </a:r>
            <a:r>
              <a:rPr lang="en-US" b="1" dirty="0" smtClean="0">
                <a:solidFill>
                  <a:srgbClr val="FF0000"/>
                </a:solidFill>
              </a:rPr>
              <a:t>before</a:t>
            </a:r>
            <a:r>
              <a:rPr lang="en-US" b="1" dirty="0" smtClean="0"/>
              <a:t> </a:t>
            </a:r>
            <a:r>
              <a:rPr lang="en-US" b="1" dirty="0" smtClean="0">
                <a:solidFill>
                  <a:srgbClr val="FF0000"/>
                </a:solidFill>
              </a:rPr>
              <a:t>construction</a:t>
            </a:r>
            <a:r>
              <a:rPr lang="en-US" b="1" dirty="0" smtClean="0"/>
              <a:t>. The soil in the field by itself with no external loads.</a:t>
            </a:r>
            <a:endParaRPr lang="en-US" dirty="0"/>
          </a:p>
        </p:txBody>
      </p:sp>
      <p:sp>
        <p:nvSpPr>
          <p:cNvPr id="2" name="Rectangle 1"/>
          <p:cNvSpPr/>
          <p:nvPr/>
        </p:nvSpPr>
        <p:spPr>
          <a:xfrm>
            <a:off x="6540728" y="5500717"/>
            <a:ext cx="2587868" cy="923330"/>
          </a:xfrm>
          <a:prstGeom prst="rect">
            <a:avLst/>
          </a:prstGeom>
        </p:spPr>
        <p:txBody>
          <a:bodyPr wrap="square">
            <a:spAutoFit/>
          </a:bodyPr>
          <a:lstStyle/>
          <a:p>
            <a:r>
              <a:rPr lang="en-US" b="1" i="1" dirty="0">
                <a:solidFill>
                  <a:srgbClr val="0000FF"/>
                </a:solidFill>
                <a:latin typeface="Times-Italic"/>
              </a:rPr>
              <a:t>AB </a:t>
            </a:r>
            <a:r>
              <a:rPr lang="en-US" b="1" dirty="0">
                <a:solidFill>
                  <a:srgbClr val="0000FF"/>
                </a:solidFill>
                <a:latin typeface="Times-Roman"/>
              </a:rPr>
              <a:t>is a frictionless</a:t>
            </a:r>
          </a:p>
          <a:p>
            <a:r>
              <a:rPr lang="en-US" b="1" dirty="0">
                <a:solidFill>
                  <a:srgbClr val="0000FF"/>
                </a:solidFill>
                <a:latin typeface="Times-Roman"/>
              </a:rPr>
              <a:t>wall that extends to an </a:t>
            </a:r>
            <a:r>
              <a:rPr lang="en-US" b="1" dirty="0">
                <a:solidFill>
                  <a:srgbClr val="C00000"/>
                </a:solidFill>
                <a:latin typeface="Times-Roman"/>
              </a:rPr>
              <a:t>infinite</a:t>
            </a:r>
            <a:r>
              <a:rPr lang="en-US" b="1" dirty="0">
                <a:solidFill>
                  <a:srgbClr val="0000FF"/>
                </a:solidFill>
                <a:latin typeface="Times-Roman"/>
              </a:rPr>
              <a:t> depth</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90500" y="667274"/>
            <a:ext cx="4952999" cy="461665"/>
          </a:xfrm>
          <a:prstGeom prst="rect">
            <a:avLst/>
          </a:prstGeom>
          <a:noFill/>
          <a:ln w="9525">
            <a:solidFill>
              <a:srgbClr val="FF0000"/>
            </a:solidFill>
            <a:miter lim="800000"/>
            <a:headEnd/>
            <a:tailEnd/>
          </a:ln>
        </p:spPr>
        <p:txBody>
          <a:bodyPr wrap="square">
            <a:spAutoFit/>
          </a:bodyPr>
          <a:lstStyle/>
          <a:p>
            <a:pPr>
              <a:spcBef>
                <a:spcPct val="50000"/>
              </a:spcBef>
              <a:buClr>
                <a:srgbClr val="FF0000"/>
              </a:buClr>
            </a:pPr>
            <a:r>
              <a:rPr lang="en-US" sz="2400" dirty="0" smtClean="0"/>
              <a:t>K</a:t>
            </a:r>
            <a:r>
              <a:rPr lang="en-US" sz="2400" baseline="-25000" dirty="0" smtClean="0"/>
              <a:t>0</a:t>
            </a:r>
            <a:r>
              <a:rPr lang="en-US" sz="2400" dirty="0" smtClean="0"/>
              <a:t> </a:t>
            </a:r>
            <a:r>
              <a:rPr lang="en-US" sz="2400" dirty="0"/>
              <a:t>= 1 – sin </a:t>
            </a:r>
            <a:r>
              <a:rPr lang="en-US" sz="2400" dirty="0">
                <a:sym typeface="Symbol" pitchFamily="18" charset="2"/>
              </a:rPr>
              <a:t></a:t>
            </a:r>
            <a:r>
              <a:rPr lang="en-US" sz="2400" dirty="0" smtClean="0">
                <a:latin typeface="Tahoma" pitchFamily="34" charset="0"/>
                <a:sym typeface="Symbol" pitchFamily="18" charset="2"/>
              </a:rPr>
              <a:t>’  (</a:t>
            </a:r>
            <a:r>
              <a:rPr lang="en-US" sz="2400" dirty="0" err="1" smtClean="0">
                <a:latin typeface="Tahoma" pitchFamily="34" charset="0"/>
                <a:sym typeface="Symbol" pitchFamily="18" charset="2"/>
              </a:rPr>
              <a:t>Jaky</a:t>
            </a:r>
            <a:r>
              <a:rPr lang="en-US" sz="2400" dirty="0" smtClean="0">
                <a:latin typeface="Tahoma" pitchFamily="34" charset="0"/>
                <a:sym typeface="Symbol" pitchFamily="18" charset="2"/>
              </a:rPr>
              <a:t> formula)</a:t>
            </a:r>
            <a:endParaRPr lang="en-US" sz="2400" dirty="0">
              <a:latin typeface="Tahoma" pitchFamily="34" charset="0"/>
              <a:sym typeface="Symbol" pitchFamily="18" charset="2"/>
            </a:endParaRPr>
          </a:p>
        </p:txBody>
      </p:sp>
      <p:sp>
        <p:nvSpPr>
          <p:cNvPr id="3" name="Text Box 5"/>
          <p:cNvSpPr txBox="1">
            <a:spLocks noChangeArrowheads="1"/>
          </p:cNvSpPr>
          <p:nvPr/>
        </p:nvSpPr>
        <p:spPr bwMode="auto">
          <a:xfrm>
            <a:off x="164306" y="115907"/>
            <a:ext cx="8548688" cy="461665"/>
          </a:xfrm>
          <a:prstGeom prst="rect">
            <a:avLst/>
          </a:prstGeom>
          <a:solidFill>
            <a:schemeClr val="tx2">
              <a:lumMod val="60000"/>
              <a:lumOff val="40000"/>
              <a:alpha val="3137"/>
            </a:schemeClr>
          </a:solidFill>
          <a:ln w="9525">
            <a:solidFill>
              <a:srgbClr val="FFFF00"/>
            </a:solidFill>
            <a:miter lim="800000"/>
            <a:headEnd/>
            <a:tailEnd/>
          </a:ln>
        </p:spPr>
        <p:txBody>
          <a:bodyPr vert="horz" wrap="square" lIns="91440" tIns="45720" rIns="91440" bIns="45720" numCol="1" anchor="ctr" anchorCtr="0" compatLnSpc="1">
            <a:prstTxWarp prst="textNoShape">
              <a:avLst/>
            </a:prstTxWarp>
            <a:spAutoFit/>
          </a:bodyPr>
          <a:lstStyle>
            <a:defPPr>
              <a:defRPr lang="en-US"/>
            </a:defPPr>
            <a:lvl1pPr eaLnBrk="0" hangingPunct="0">
              <a:spcBef>
                <a:spcPct val="50000"/>
              </a:spcBef>
              <a:defRPr sz="2400" b="1" u="sng">
                <a:solidFill>
                  <a:srgbClr val="C00000"/>
                </a:solidFill>
                <a:effectLst>
                  <a:outerShdw blurRad="38100" dist="38100" dir="2700000" algn="tl">
                    <a:srgbClr val="000000">
                      <a:alpha val="43137"/>
                    </a:srgbClr>
                  </a:outerShdw>
                </a:effectLst>
              </a:defRPr>
            </a:lvl1pPr>
          </a:lstStyle>
          <a:p>
            <a:r>
              <a:rPr lang="en-US" dirty="0" smtClean="0"/>
              <a:t>Coefficient </a:t>
            </a:r>
            <a:r>
              <a:rPr lang="en-US" dirty="0"/>
              <a:t>of lateral earth pressure </a:t>
            </a:r>
            <a:r>
              <a:rPr lang="en-US" dirty="0" smtClean="0"/>
              <a:t>at-rest</a:t>
            </a:r>
            <a:r>
              <a:rPr lang="en-US" dirty="0"/>
              <a:t>, K</a:t>
            </a:r>
            <a:r>
              <a:rPr lang="en-US" baseline="-25000" dirty="0"/>
              <a:t>0</a:t>
            </a:r>
          </a:p>
        </p:txBody>
      </p:sp>
      <p:sp>
        <p:nvSpPr>
          <p:cNvPr id="4" name="Rectangle 3"/>
          <p:cNvSpPr/>
          <p:nvPr/>
        </p:nvSpPr>
        <p:spPr>
          <a:xfrm>
            <a:off x="164306" y="1617413"/>
            <a:ext cx="8153399" cy="707886"/>
          </a:xfrm>
          <a:prstGeom prst="rect">
            <a:avLst/>
          </a:prstGeom>
        </p:spPr>
        <p:txBody>
          <a:bodyPr wrap="square">
            <a:spAutoFit/>
          </a:bodyPr>
          <a:lstStyle/>
          <a:p>
            <a:pPr marL="342900" indent="-342900" algn="just">
              <a:buFont typeface="Courier New" panose="02070309020205020404" pitchFamily="49" charset="0"/>
              <a:buChar char="o"/>
            </a:pPr>
            <a:r>
              <a:rPr lang="en-US" sz="2000" b="1" dirty="0" smtClean="0">
                <a:latin typeface="+mn-lt"/>
              </a:rPr>
              <a:t>For </a:t>
            </a:r>
            <a:r>
              <a:rPr lang="en-US" sz="2000" b="1" dirty="0">
                <a:latin typeface="+mn-lt"/>
              </a:rPr>
              <a:t>a </a:t>
            </a:r>
            <a:r>
              <a:rPr lang="en-US" sz="2000" b="1" dirty="0">
                <a:solidFill>
                  <a:srgbClr val="C00000"/>
                </a:solidFill>
                <a:latin typeface="+mn-lt"/>
              </a:rPr>
              <a:t>dense</a:t>
            </a:r>
            <a:r>
              <a:rPr lang="en-US" sz="2000" b="1" dirty="0">
                <a:latin typeface="+mn-lt"/>
              </a:rPr>
              <a:t>, </a:t>
            </a:r>
            <a:r>
              <a:rPr lang="en-US" sz="2000" b="1" dirty="0" smtClean="0">
                <a:latin typeface="+mn-lt"/>
              </a:rPr>
              <a:t> </a:t>
            </a:r>
            <a:r>
              <a:rPr lang="en-US" sz="2000" b="1" dirty="0" smtClean="0">
                <a:solidFill>
                  <a:srgbClr val="C00000"/>
                </a:solidFill>
                <a:latin typeface="+mn-lt"/>
              </a:rPr>
              <a:t>compacted</a:t>
            </a:r>
            <a:r>
              <a:rPr lang="en-US" sz="2000" b="1" dirty="0" smtClean="0">
                <a:latin typeface="+mn-lt"/>
              </a:rPr>
              <a:t> </a:t>
            </a:r>
            <a:r>
              <a:rPr lang="en-US" sz="2000" b="1" dirty="0">
                <a:latin typeface="+mn-lt"/>
              </a:rPr>
              <a:t>sand backfill, </a:t>
            </a:r>
            <a:r>
              <a:rPr lang="en-US" sz="2000" b="1" dirty="0" smtClean="0">
                <a:latin typeface="+mn-lt"/>
              </a:rPr>
              <a:t>may </a:t>
            </a:r>
            <a:r>
              <a:rPr lang="en-US" sz="2000" b="1" dirty="0">
                <a:latin typeface="+mn-lt"/>
              </a:rPr>
              <a:t>grossly underestimate the lateral earth pressure at rest.</a:t>
            </a:r>
          </a:p>
        </p:txBody>
      </p:sp>
      <p:pic>
        <p:nvPicPr>
          <p:cNvPr id="5" name="Picture 4"/>
          <p:cNvPicPr>
            <a:picLocks noChangeAspect="1"/>
          </p:cNvPicPr>
          <p:nvPr/>
        </p:nvPicPr>
        <p:blipFill>
          <a:blip r:embed="rId3"/>
          <a:stretch>
            <a:fillRect/>
          </a:stretch>
        </p:blipFill>
        <p:spPr>
          <a:xfrm>
            <a:off x="190500" y="2373161"/>
            <a:ext cx="4909076" cy="909245"/>
          </a:xfrm>
          <a:prstGeom prst="rect">
            <a:avLst/>
          </a:prstGeom>
          <a:noFill/>
          <a:ln w="9525">
            <a:solidFill>
              <a:srgbClr val="FF0000"/>
            </a:solidFill>
            <a:miter lim="800000"/>
            <a:headEnd/>
            <a:tailEnd/>
          </a:ln>
        </p:spPr>
      </p:pic>
      <p:pic>
        <p:nvPicPr>
          <p:cNvPr id="6" name="Picture 5"/>
          <p:cNvPicPr>
            <a:picLocks noChangeAspect="1"/>
          </p:cNvPicPr>
          <p:nvPr/>
        </p:nvPicPr>
        <p:blipFill>
          <a:blip r:embed="rId4"/>
          <a:stretch>
            <a:fillRect/>
          </a:stretch>
        </p:blipFill>
        <p:spPr>
          <a:xfrm>
            <a:off x="190500" y="3343769"/>
            <a:ext cx="7042834" cy="600314"/>
          </a:xfrm>
          <a:prstGeom prst="rect">
            <a:avLst/>
          </a:prstGeom>
        </p:spPr>
      </p:pic>
      <p:sp>
        <p:nvSpPr>
          <p:cNvPr id="7" name="Rectangle 6"/>
          <p:cNvSpPr/>
          <p:nvPr/>
        </p:nvSpPr>
        <p:spPr>
          <a:xfrm>
            <a:off x="190500" y="4023470"/>
            <a:ext cx="7526333" cy="461665"/>
          </a:xfrm>
          <a:prstGeom prst="rect">
            <a:avLst/>
          </a:prstGeom>
          <a:noFill/>
          <a:ln w="9525">
            <a:solidFill>
              <a:srgbClr val="FF0000"/>
            </a:solidFill>
            <a:miter lim="800000"/>
            <a:headEnd/>
            <a:tailEnd/>
          </a:ln>
        </p:spPr>
        <p:txBody>
          <a:bodyPr wrap="square">
            <a:spAutoFit/>
          </a:bodyPr>
          <a:lstStyle/>
          <a:p>
            <a:pPr>
              <a:spcBef>
                <a:spcPct val="50000"/>
              </a:spcBef>
              <a:buClr>
                <a:srgbClr val="FF0000"/>
              </a:buClr>
            </a:pPr>
            <a:r>
              <a:rPr lang="en-US" sz="2400" dirty="0"/>
              <a:t>For normally consolidated clays, K</a:t>
            </a:r>
            <a:r>
              <a:rPr lang="en-US" sz="2400" baseline="-25000" dirty="0"/>
              <a:t>0</a:t>
            </a:r>
            <a:r>
              <a:rPr lang="en-US" sz="2400" dirty="0"/>
              <a:t> = 0.95 – sin </a:t>
            </a:r>
            <a:r>
              <a:rPr lang="en-US" sz="2400" dirty="0">
                <a:sym typeface="Symbol" pitchFamily="18" charset="2"/>
              </a:rPr>
              <a:t></a:t>
            </a:r>
            <a:r>
              <a:rPr lang="en-US" sz="2400" dirty="0">
                <a:latin typeface="Blazing" panose="00000400000000000000" pitchFamily="2" charset="0"/>
                <a:sym typeface="Symbol" pitchFamily="18" charset="2"/>
              </a:rPr>
              <a:t>’</a:t>
            </a:r>
          </a:p>
        </p:txBody>
      </p:sp>
      <p:pic>
        <p:nvPicPr>
          <p:cNvPr id="8" name="Picture 7"/>
          <p:cNvPicPr>
            <a:picLocks noChangeAspect="1"/>
          </p:cNvPicPr>
          <p:nvPr/>
        </p:nvPicPr>
        <p:blipFill>
          <a:blip r:embed="rId5"/>
          <a:stretch>
            <a:fillRect/>
          </a:stretch>
        </p:blipFill>
        <p:spPr>
          <a:xfrm>
            <a:off x="5364504" y="5879053"/>
            <a:ext cx="3081338" cy="742661"/>
          </a:xfrm>
          <a:prstGeom prst="rect">
            <a:avLst/>
          </a:prstGeom>
          <a:ln>
            <a:solidFill>
              <a:srgbClr val="FF0000"/>
            </a:solidFill>
          </a:ln>
        </p:spPr>
      </p:pic>
      <p:pic>
        <p:nvPicPr>
          <p:cNvPr id="9" name="Picture 8"/>
          <p:cNvPicPr>
            <a:picLocks noChangeAspect="1"/>
          </p:cNvPicPr>
          <p:nvPr/>
        </p:nvPicPr>
        <p:blipFill>
          <a:blip r:embed="rId6"/>
          <a:stretch>
            <a:fillRect/>
          </a:stretch>
        </p:blipFill>
        <p:spPr>
          <a:xfrm>
            <a:off x="190500" y="5834302"/>
            <a:ext cx="4909076" cy="832164"/>
          </a:xfrm>
          <a:prstGeom prst="rect">
            <a:avLst/>
          </a:prstGeom>
          <a:ln>
            <a:solidFill>
              <a:srgbClr val="FF0000"/>
            </a:solidFill>
          </a:ln>
        </p:spPr>
      </p:pic>
      <p:pic>
        <p:nvPicPr>
          <p:cNvPr id="10" name="Picture 9"/>
          <p:cNvPicPr>
            <a:picLocks noChangeAspect="1"/>
          </p:cNvPicPr>
          <p:nvPr/>
        </p:nvPicPr>
        <p:blipFill>
          <a:blip r:embed="rId7"/>
          <a:stretch>
            <a:fillRect/>
          </a:stretch>
        </p:blipFill>
        <p:spPr>
          <a:xfrm>
            <a:off x="190500" y="4764554"/>
            <a:ext cx="3058499" cy="715332"/>
          </a:xfrm>
          <a:prstGeom prst="rect">
            <a:avLst/>
          </a:prstGeom>
          <a:ln>
            <a:solidFill>
              <a:srgbClr val="FF0000"/>
            </a:solidFill>
          </a:ln>
        </p:spPr>
      </p:pic>
      <p:sp>
        <p:nvSpPr>
          <p:cNvPr id="11" name="Text Box 8"/>
          <p:cNvSpPr txBox="1">
            <a:spLocks noChangeArrowheads="1"/>
          </p:cNvSpPr>
          <p:nvPr/>
        </p:nvSpPr>
        <p:spPr bwMode="auto">
          <a:xfrm>
            <a:off x="6343650" y="4523592"/>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dirty="0">
                <a:solidFill>
                  <a:srgbClr val="FF0000"/>
                </a:solidFill>
                <a:latin typeface="Times New Roman" panose="02020603050405020304" pitchFamily="18" charset="0"/>
              </a:rPr>
              <a:t>From elastic analysis, </a:t>
            </a:r>
            <a:endParaRPr lang="en-AU" sz="2400" dirty="0">
              <a:solidFill>
                <a:srgbClr val="FF0000"/>
              </a:solidFill>
              <a:latin typeface="Times New Roman" panose="02020603050405020304" pitchFamily="18" charset="0"/>
            </a:endParaRPr>
          </a:p>
        </p:txBody>
      </p:sp>
      <p:graphicFrame>
        <p:nvGraphicFramePr>
          <p:cNvPr id="12" name="Object 9"/>
          <p:cNvGraphicFramePr>
            <a:graphicFrameLocks noChangeAspect="1"/>
          </p:cNvGraphicFramePr>
          <p:nvPr>
            <p:extLst>
              <p:ext uri="{D42A27DB-BD31-4B8C-83A1-F6EECF244321}">
                <p14:modId xmlns:p14="http://schemas.microsoft.com/office/powerpoint/2010/main" val="1858776417"/>
              </p:ext>
            </p:extLst>
          </p:nvPr>
        </p:nvGraphicFramePr>
        <p:xfrm>
          <a:off x="7067550" y="4919752"/>
          <a:ext cx="1447800" cy="838200"/>
        </p:xfrm>
        <a:graphic>
          <a:graphicData uri="http://schemas.openxmlformats.org/presentationml/2006/ole">
            <mc:AlternateContent xmlns:mc="http://schemas.openxmlformats.org/markup-compatibility/2006">
              <mc:Choice xmlns:v="urn:schemas-microsoft-com:vml" Requires="v">
                <p:oleObj spid="_x0000_s432164" name="Equation" r:id="rId8" imgW="672808" imgH="393529" progId="Equation.3">
                  <p:embed/>
                </p:oleObj>
              </mc:Choice>
              <mc:Fallback>
                <p:oleObj name="Equation" r:id="rId8" imgW="672808"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7550" y="4919752"/>
                        <a:ext cx="1447800" cy="838200"/>
                      </a:xfrm>
                      <a:prstGeom prst="rect">
                        <a:avLst/>
                      </a:prstGeom>
                      <a:noFill/>
                      <a:ln>
                        <a:solidFill>
                          <a:srgbClr val="FF3300"/>
                        </a:solidFill>
                      </a:ln>
                      <a:effectLst/>
                      <a:extLst/>
                    </p:spPr>
                  </p:pic>
                </p:oleObj>
              </mc:Fallback>
            </mc:AlternateContent>
          </a:graphicData>
        </a:graphic>
      </p:graphicFrame>
      <p:sp>
        <p:nvSpPr>
          <p:cNvPr id="13" name="Rectangle 12"/>
          <p:cNvSpPr/>
          <p:nvPr/>
        </p:nvSpPr>
        <p:spPr>
          <a:xfrm>
            <a:off x="3358867" y="4939567"/>
            <a:ext cx="2159566" cy="369332"/>
          </a:xfrm>
          <a:prstGeom prst="rect">
            <a:avLst/>
          </a:prstGeom>
        </p:spPr>
        <p:txBody>
          <a:bodyPr wrap="none">
            <a:spAutoFit/>
          </a:bodyPr>
          <a:lstStyle/>
          <a:p>
            <a:r>
              <a:rPr lang="en-US" b="1" dirty="0" smtClean="0">
                <a:solidFill>
                  <a:srgbClr val="0000FF"/>
                </a:solidFill>
              </a:rPr>
              <a:t>Fine-grained soils</a:t>
            </a:r>
            <a:endParaRPr lang="en-US" dirty="0">
              <a:solidFill>
                <a:srgbClr val="0000FF"/>
              </a:solidFill>
            </a:endParaRPr>
          </a:p>
        </p:txBody>
      </p:sp>
      <p:sp>
        <p:nvSpPr>
          <p:cNvPr id="14" name="Rectangle 13"/>
          <p:cNvSpPr/>
          <p:nvPr/>
        </p:nvSpPr>
        <p:spPr>
          <a:xfrm>
            <a:off x="164306" y="1237287"/>
            <a:ext cx="7042834" cy="400110"/>
          </a:xfrm>
          <a:prstGeom prst="rect">
            <a:avLst/>
          </a:prstGeom>
        </p:spPr>
        <p:txBody>
          <a:bodyPr wrap="square">
            <a:spAutoFit/>
          </a:bodyPr>
          <a:lstStyle/>
          <a:p>
            <a:pPr marL="342900" indent="-342900" algn="just">
              <a:buFont typeface="Courier New" panose="02070309020205020404" pitchFamily="49" charset="0"/>
              <a:buChar char="o"/>
            </a:pPr>
            <a:r>
              <a:rPr lang="en-US" sz="2000" b="1" dirty="0">
                <a:latin typeface="+mn-lt"/>
              </a:rPr>
              <a:t>Gives good results when the backfill is </a:t>
            </a:r>
            <a:r>
              <a:rPr lang="en-US" sz="2000" b="1" dirty="0">
                <a:solidFill>
                  <a:srgbClr val="C00000"/>
                </a:solidFill>
                <a:latin typeface="+mn-lt"/>
              </a:rPr>
              <a:t>loose </a:t>
            </a:r>
            <a:r>
              <a:rPr lang="en-US" sz="2000" b="1" dirty="0">
                <a:latin typeface="+mn-lt"/>
              </a:rPr>
              <a:t>sand. </a:t>
            </a:r>
          </a:p>
        </p:txBody>
      </p:sp>
    </p:spTree>
    <p:extLst>
      <p:ext uri="{BB962C8B-B14F-4D97-AF65-F5344CB8AC3E}">
        <p14:creationId xmlns:p14="http://schemas.microsoft.com/office/powerpoint/2010/main" val="1106467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540404" y="368528"/>
            <a:ext cx="2703488" cy="2307900"/>
          </a:xfrm>
          <a:prstGeom prst="rect">
            <a:avLst/>
          </a:prstGeom>
        </p:spPr>
      </p:pic>
      <p:pic>
        <p:nvPicPr>
          <p:cNvPr id="15" name="Picture 14"/>
          <p:cNvPicPr>
            <a:picLocks noChangeAspect="1"/>
          </p:cNvPicPr>
          <p:nvPr/>
        </p:nvPicPr>
        <p:blipFill>
          <a:blip r:embed="rId3"/>
          <a:stretch>
            <a:fillRect/>
          </a:stretch>
        </p:blipFill>
        <p:spPr>
          <a:xfrm>
            <a:off x="756691" y="1028702"/>
            <a:ext cx="2457998" cy="888099"/>
          </a:xfrm>
          <a:prstGeom prst="rect">
            <a:avLst/>
          </a:prstGeom>
          <a:ln w="38100">
            <a:solidFill>
              <a:srgbClr val="FF0000"/>
            </a:solidFill>
          </a:ln>
        </p:spPr>
      </p:pic>
      <p:sp>
        <p:nvSpPr>
          <p:cNvPr id="16" name="Rectangle 15"/>
          <p:cNvSpPr/>
          <p:nvPr/>
        </p:nvSpPr>
        <p:spPr>
          <a:xfrm>
            <a:off x="0" y="0"/>
            <a:ext cx="8215218" cy="461665"/>
          </a:xfrm>
          <a:prstGeom prst="rect">
            <a:avLst/>
          </a:prstGeom>
          <a:solidFill>
            <a:schemeClr val="tx2">
              <a:lumMod val="60000"/>
              <a:lumOff val="40000"/>
              <a:alpha val="3137"/>
            </a:schemeClr>
          </a:solidFill>
          <a:ln w="9525">
            <a:solidFill>
              <a:srgbClr val="FFFF00"/>
            </a:solidFill>
            <a:miter lim="800000"/>
            <a:headEnd/>
            <a:tailEnd/>
          </a:ln>
        </p:spPr>
        <p:txBody>
          <a:bodyPr vert="horz" wrap="square" lIns="91440" tIns="45720" rIns="91440" bIns="45720" numCol="1" anchor="ctr" anchorCtr="0" compatLnSpc="1">
            <a:prstTxWarp prst="textNoShape">
              <a:avLst/>
            </a:prstTxWarp>
            <a:spAutoFit/>
          </a:bodyPr>
          <a:lstStyle/>
          <a:p>
            <a:pPr eaLnBrk="0" hangingPunct="0">
              <a:spcBef>
                <a:spcPct val="50000"/>
              </a:spcBef>
            </a:pPr>
            <a:r>
              <a:rPr lang="en-US" sz="2400" b="1" u="sng" dirty="0">
                <a:solidFill>
                  <a:srgbClr val="C00000"/>
                </a:solidFill>
                <a:effectLst>
                  <a:outerShdw blurRad="38100" dist="38100" dir="2700000" algn="tl">
                    <a:srgbClr val="000000">
                      <a:alpha val="43137"/>
                    </a:srgbClr>
                  </a:outerShdw>
                </a:effectLst>
              </a:rPr>
              <a:t>Distribution </a:t>
            </a:r>
            <a:r>
              <a:rPr lang="en-US" sz="2400" b="1" u="sng" dirty="0" smtClean="0">
                <a:solidFill>
                  <a:srgbClr val="C00000"/>
                </a:solidFill>
                <a:effectLst>
                  <a:outerShdw blurRad="38100" dist="38100" dir="2700000" algn="tl">
                    <a:srgbClr val="000000">
                      <a:alpha val="43137"/>
                    </a:srgbClr>
                  </a:outerShdw>
                </a:effectLst>
              </a:rPr>
              <a:t>of </a:t>
            </a:r>
            <a:r>
              <a:rPr lang="en-US" sz="2400" b="1" u="sng" dirty="0">
                <a:solidFill>
                  <a:srgbClr val="C00000"/>
                </a:solidFill>
                <a:effectLst>
                  <a:outerShdw blurRad="38100" dist="38100" dir="2700000" algn="tl">
                    <a:srgbClr val="000000">
                      <a:alpha val="43137"/>
                    </a:srgbClr>
                  </a:outerShdw>
                </a:effectLst>
              </a:rPr>
              <a:t>Lateral Earth Pressure </a:t>
            </a:r>
            <a:r>
              <a:rPr lang="en-US" sz="2400" b="1" u="sng" dirty="0" smtClean="0">
                <a:solidFill>
                  <a:srgbClr val="C00000"/>
                </a:solidFill>
                <a:effectLst>
                  <a:outerShdw blurRad="38100" dist="38100" dir="2700000" algn="tl">
                    <a:srgbClr val="000000">
                      <a:alpha val="43137"/>
                    </a:srgbClr>
                  </a:outerShdw>
                </a:effectLst>
              </a:rPr>
              <a:t>at </a:t>
            </a:r>
            <a:r>
              <a:rPr lang="en-US" sz="2400" b="1" u="sng" dirty="0">
                <a:solidFill>
                  <a:srgbClr val="C00000"/>
                </a:solidFill>
                <a:effectLst>
                  <a:outerShdw blurRad="38100" dist="38100" dir="2700000" algn="tl">
                    <a:srgbClr val="000000">
                      <a:alpha val="43137"/>
                    </a:srgbClr>
                  </a:outerShdw>
                </a:effectLst>
              </a:rPr>
              <a:t>Rest on a Wall</a:t>
            </a:r>
          </a:p>
        </p:txBody>
      </p:sp>
      <p:pic>
        <p:nvPicPr>
          <p:cNvPr id="17" name="Picture 16"/>
          <p:cNvPicPr>
            <a:picLocks noChangeAspect="1"/>
          </p:cNvPicPr>
          <p:nvPr/>
        </p:nvPicPr>
        <p:blipFill>
          <a:blip r:embed="rId4"/>
          <a:stretch>
            <a:fillRect/>
          </a:stretch>
        </p:blipFill>
        <p:spPr>
          <a:xfrm>
            <a:off x="167524" y="2568136"/>
            <a:ext cx="5898856" cy="3172762"/>
          </a:xfrm>
          <a:prstGeom prst="rect">
            <a:avLst/>
          </a:prstGeom>
        </p:spPr>
      </p:pic>
      <p:pic>
        <p:nvPicPr>
          <p:cNvPr id="18" name="Picture 17"/>
          <p:cNvPicPr>
            <a:picLocks noChangeAspect="1"/>
          </p:cNvPicPr>
          <p:nvPr/>
        </p:nvPicPr>
        <p:blipFill>
          <a:blip r:embed="rId5"/>
          <a:stretch>
            <a:fillRect/>
          </a:stretch>
        </p:blipFill>
        <p:spPr>
          <a:xfrm>
            <a:off x="207141" y="5770012"/>
            <a:ext cx="3597575" cy="885852"/>
          </a:xfrm>
          <a:prstGeom prst="rect">
            <a:avLst/>
          </a:prstGeom>
          <a:ln w="38100">
            <a:solidFill>
              <a:srgbClr val="FF0000"/>
            </a:solidFill>
          </a:ln>
        </p:spPr>
      </p:pic>
      <p:sp>
        <p:nvSpPr>
          <p:cNvPr id="2" name="Rectangle 1"/>
          <p:cNvSpPr/>
          <p:nvPr/>
        </p:nvSpPr>
        <p:spPr>
          <a:xfrm>
            <a:off x="-28674" y="401334"/>
            <a:ext cx="5540404" cy="400110"/>
          </a:xfrm>
          <a:prstGeom prst="rect">
            <a:avLst/>
          </a:prstGeom>
        </p:spPr>
        <p:txBody>
          <a:bodyPr wrap="square">
            <a:spAutoFit/>
          </a:bodyPr>
          <a:lstStyle/>
          <a:p>
            <a:r>
              <a:rPr lang="en-US" sz="2000" b="1" dirty="0" smtClean="0">
                <a:latin typeface="Times-Roman"/>
              </a:rPr>
              <a:t>The </a:t>
            </a:r>
            <a:r>
              <a:rPr lang="en-US" sz="2000" b="1" dirty="0">
                <a:latin typeface="Times-Roman"/>
              </a:rPr>
              <a:t>total force per unit length of the wall</a:t>
            </a:r>
            <a:r>
              <a:rPr lang="en-US" sz="2000" b="1" dirty="0" smtClean="0">
                <a:latin typeface="Times-Roman"/>
              </a:rPr>
              <a:t>, </a:t>
            </a:r>
            <a:r>
              <a:rPr lang="en-US" sz="2000" b="1" i="1" dirty="0" smtClean="0">
                <a:latin typeface="Times-Italic"/>
              </a:rPr>
              <a:t>P</a:t>
            </a:r>
            <a:r>
              <a:rPr lang="en-US" sz="900" b="1" i="1" dirty="0" smtClean="0">
                <a:latin typeface="Times-Italic"/>
              </a:rPr>
              <a:t>o</a:t>
            </a:r>
            <a:r>
              <a:rPr lang="en-US" sz="900" b="1" i="1" baseline="-25000" dirty="0" smtClean="0">
                <a:latin typeface="Times-Italic"/>
              </a:rPr>
              <a:t> </a:t>
            </a:r>
            <a:r>
              <a:rPr lang="en-US" sz="900" b="1" i="1" dirty="0" smtClean="0">
                <a:latin typeface="Times-Italic"/>
              </a:rPr>
              <a:t>  </a:t>
            </a:r>
            <a:r>
              <a:rPr lang="en-US" sz="900" b="1" i="1" baseline="-25000" dirty="0">
                <a:latin typeface="Times-Italic"/>
              </a:rPr>
              <a:t> </a:t>
            </a:r>
            <a:endParaRPr lang="en-US" sz="2000" b="1" dirty="0"/>
          </a:p>
        </p:txBody>
      </p:sp>
      <p:sp>
        <p:nvSpPr>
          <p:cNvPr id="8" name="Rectangle 7"/>
          <p:cNvSpPr/>
          <p:nvPr/>
        </p:nvSpPr>
        <p:spPr>
          <a:xfrm>
            <a:off x="116782" y="2239133"/>
            <a:ext cx="4945805" cy="461665"/>
          </a:xfrm>
          <a:prstGeom prst="rect">
            <a:avLst/>
          </a:prstGeom>
        </p:spPr>
        <p:txBody>
          <a:bodyPr wrap="square">
            <a:spAutoFit/>
          </a:bodyPr>
          <a:lstStyle/>
          <a:p>
            <a:r>
              <a:rPr lang="en-US" sz="2400" b="1" u="sng" dirty="0" smtClean="0">
                <a:solidFill>
                  <a:srgbClr val="C00000"/>
                </a:solidFill>
                <a:latin typeface="Times-Roman"/>
              </a:rPr>
              <a:t>P</a:t>
            </a:r>
            <a:r>
              <a:rPr lang="en-US" sz="2400" b="1" u="sng" baseline="-25000" dirty="0" smtClean="0">
                <a:solidFill>
                  <a:srgbClr val="C00000"/>
                </a:solidFill>
                <a:latin typeface="Times-Roman"/>
              </a:rPr>
              <a:t>0</a:t>
            </a:r>
            <a:r>
              <a:rPr lang="en-US" sz="2400" b="1" u="sng" dirty="0" smtClean="0">
                <a:solidFill>
                  <a:srgbClr val="C00000"/>
                </a:solidFill>
                <a:latin typeface="Times-Roman"/>
              </a:rPr>
              <a:t>  for Partially </a:t>
            </a:r>
            <a:r>
              <a:rPr lang="en-US" sz="2400" b="1" u="sng" dirty="0">
                <a:solidFill>
                  <a:srgbClr val="C00000"/>
                </a:solidFill>
                <a:latin typeface="Times-Roman"/>
              </a:rPr>
              <a:t>S</a:t>
            </a:r>
            <a:r>
              <a:rPr lang="en-US" sz="2400" b="1" u="sng" dirty="0" smtClean="0">
                <a:solidFill>
                  <a:srgbClr val="C00000"/>
                </a:solidFill>
                <a:latin typeface="Times-Roman"/>
              </a:rPr>
              <a:t>ubmerged Soil</a:t>
            </a:r>
            <a:endParaRPr lang="en-US" sz="2400" b="1" u="sng" dirty="0">
              <a:solidFill>
                <a:srgbClr val="C00000"/>
              </a:solidFill>
              <a:latin typeface="Times-Roman"/>
            </a:endParaRPr>
          </a:p>
        </p:txBody>
      </p:sp>
      <p:pic>
        <p:nvPicPr>
          <p:cNvPr id="9" name="Picture 8"/>
          <p:cNvPicPr>
            <a:picLocks noChangeAspect="1"/>
          </p:cNvPicPr>
          <p:nvPr/>
        </p:nvPicPr>
        <p:blipFill>
          <a:blip r:embed="rId6"/>
          <a:stretch>
            <a:fillRect/>
          </a:stretch>
        </p:blipFill>
        <p:spPr>
          <a:xfrm>
            <a:off x="5457826" y="2632411"/>
            <a:ext cx="3243262" cy="3142065"/>
          </a:xfrm>
          <a:prstGeom prst="rect">
            <a:avLst/>
          </a:prstGeom>
        </p:spPr>
      </p:pic>
      <p:sp>
        <p:nvSpPr>
          <p:cNvPr id="3" name="TextBox 2"/>
          <p:cNvSpPr txBox="1"/>
          <p:nvPr/>
        </p:nvSpPr>
        <p:spPr bwMode="auto">
          <a:xfrm>
            <a:off x="2232288" y="4138487"/>
            <a:ext cx="579005" cy="923330"/>
          </a:xfrm>
          <a:prstGeom prst="rect">
            <a:avLst/>
          </a:prstGeom>
          <a:solidFill>
            <a:schemeClr val="bg1"/>
          </a:solidFill>
          <a:ln>
            <a:noFill/>
          </a:ln>
          <a:effectLst/>
        </p:spPr>
        <p:txBody>
          <a:bodyPr wrap="none" rtlCol="0">
            <a:spAutoFit/>
          </a:bodyPr>
          <a:lstStyle>
            <a:defPPr>
              <a:defRPr lang="en-US"/>
            </a:defPPr>
            <a:lvl1pPr eaLnBrk="1" hangingPunct="1">
              <a:spcBef>
                <a:spcPct val="50000"/>
              </a:spcBef>
              <a:defRPr sz="5400" b="1">
                <a:solidFill>
                  <a:srgbClr val="FF0000"/>
                </a:solidFill>
                <a:latin typeface="Times New Roman" pitchFamily="18" charset="0"/>
              </a:defRPr>
            </a:lvl1pPr>
          </a:lstStyle>
          <a:p>
            <a:r>
              <a:rPr lang="en-US" dirty="0"/>
              <a:t>+</a:t>
            </a:r>
          </a:p>
        </p:txBody>
      </p:sp>
      <p:sp>
        <p:nvSpPr>
          <p:cNvPr id="19" name="TextBox 18"/>
          <p:cNvSpPr txBox="1"/>
          <p:nvPr/>
        </p:nvSpPr>
        <p:spPr bwMode="auto">
          <a:xfrm>
            <a:off x="5222227" y="3490787"/>
            <a:ext cx="579005" cy="923330"/>
          </a:xfrm>
          <a:prstGeom prst="rect">
            <a:avLst/>
          </a:prstGeom>
          <a:solidFill>
            <a:schemeClr val="bg1"/>
          </a:solidFill>
          <a:ln>
            <a:noFill/>
          </a:ln>
          <a:effectLst/>
        </p:spPr>
        <p:txBody>
          <a:bodyPr wrap="none" rtlCol="0">
            <a:spAutoFit/>
          </a:bodyPr>
          <a:lstStyle/>
          <a:p>
            <a:pPr eaLnBrk="1" hangingPunct="1">
              <a:spcBef>
                <a:spcPct val="50000"/>
              </a:spcBef>
            </a:pPr>
            <a:r>
              <a:rPr lang="en-US" sz="5400" b="1" dirty="0" smtClean="0">
                <a:solidFill>
                  <a:srgbClr val="FF0000"/>
                </a:solidFill>
                <a:latin typeface="Times New Roman" pitchFamily="18" charset="0"/>
              </a:rPr>
              <a:t>=</a:t>
            </a:r>
            <a:endParaRPr lang="en-US" sz="5400" b="1" dirty="0">
              <a:solidFill>
                <a:srgbClr val="FF0000"/>
              </a:solidFill>
              <a:latin typeface="Times New Roman" pitchFamily="18" charset="0"/>
            </a:endParaRPr>
          </a:p>
        </p:txBody>
      </p:sp>
    </p:spTree>
    <p:extLst>
      <p:ext uri="{BB962C8B-B14F-4D97-AF65-F5344CB8AC3E}">
        <p14:creationId xmlns:p14="http://schemas.microsoft.com/office/powerpoint/2010/main" val="3784590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309563" y="36539"/>
            <a:ext cx="2262187" cy="461963"/>
          </a:xfrm>
          <a:prstGeom prst="rect">
            <a:avLst/>
          </a:prstGeom>
          <a:noFill/>
          <a:ln w="9525">
            <a:noFill/>
            <a:miter lim="800000"/>
            <a:headEnd/>
            <a:tailEnd/>
          </a:ln>
          <a:effectLst/>
        </p:spPr>
        <p:txBody>
          <a:bodyPr wrap="square">
            <a:spAutoFit/>
          </a:bodyPr>
          <a:lstStyle/>
          <a:p>
            <a:pPr>
              <a:spcBef>
                <a:spcPct val="50000"/>
              </a:spcBef>
              <a:defRPr/>
            </a:pPr>
            <a:r>
              <a:rPr lang="en-US" sz="2400" b="1" dirty="0">
                <a:solidFill>
                  <a:srgbClr val="0B0BEF"/>
                </a:solidFill>
                <a:effectLst>
                  <a:outerShdw blurRad="38100" dist="38100" dir="2700000" algn="tl">
                    <a:srgbClr val="000000">
                      <a:alpha val="43137"/>
                    </a:srgbClr>
                  </a:outerShdw>
                </a:effectLst>
                <a:latin typeface="+mn-lt"/>
              </a:rPr>
              <a:t>Example  </a:t>
            </a:r>
            <a:r>
              <a:rPr lang="en-US" sz="2400" b="1" dirty="0" smtClean="0">
                <a:solidFill>
                  <a:srgbClr val="0B0BEF"/>
                </a:solidFill>
                <a:effectLst>
                  <a:outerShdw blurRad="38100" dist="38100" dir="2700000" algn="tl">
                    <a:srgbClr val="000000">
                      <a:alpha val="43137"/>
                    </a:srgbClr>
                  </a:outerShdw>
                </a:effectLst>
                <a:latin typeface="+mn-lt"/>
              </a:rPr>
              <a:t>13.1</a:t>
            </a:r>
            <a:endParaRPr lang="en-US" sz="2400" b="1" dirty="0">
              <a:solidFill>
                <a:srgbClr val="0B0BEF"/>
              </a:solidFill>
              <a:effectLst>
                <a:outerShdw blurRad="38100" dist="38100" dir="2700000" algn="tl">
                  <a:srgbClr val="000000">
                    <a:alpha val="43137"/>
                  </a:srgbClr>
                </a:outerShdw>
              </a:effectLst>
              <a:latin typeface="+mn-lt"/>
            </a:endParaRPr>
          </a:p>
        </p:txBody>
      </p:sp>
      <p:pic>
        <p:nvPicPr>
          <p:cNvPr id="3" name="Picture 2"/>
          <p:cNvPicPr>
            <a:picLocks noChangeAspect="1"/>
          </p:cNvPicPr>
          <p:nvPr/>
        </p:nvPicPr>
        <p:blipFill>
          <a:blip r:embed="rId2"/>
          <a:stretch>
            <a:fillRect/>
          </a:stretch>
        </p:blipFill>
        <p:spPr>
          <a:xfrm>
            <a:off x="411956" y="2556197"/>
            <a:ext cx="4319588" cy="3019404"/>
          </a:xfrm>
          <a:prstGeom prst="rect">
            <a:avLst/>
          </a:prstGeom>
        </p:spPr>
      </p:pic>
      <p:pic>
        <p:nvPicPr>
          <p:cNvPr id="4" name="Picture 3"/>
          <p:cNvPicPr>
            <a:picLocks noChangeAspect="1"/>
          </p:cNvPicPr>
          <p:nvPr/>
        </p:nvPicPr>
        <p:blipFill>
          <a:blip r:embed="rId3"/>
          <a:stretch>
            <a:fillRect/>
          </a:stretch>
        </p:blipFill>
        <p:spPr>
          <a:xfrm>
            <a:off x="5746022" y="2413631"/>
            <a:ext cx="3338379" cy="3244220"/>
          </a:xfrm>
          <a:prstGeom prst="rect">
            <a:avLst/>
          </a:prstGeom>
        </p:spPr>
      </p:pic>
      <p:pic>
        <p:nvPicPr>
          <p:cNvPr id="5" name="Picture 4"/>
          <p:cNvPicPr>
            <a:picLocks noChangeAspect="1"/>
          </p:cNvPicPr>
          <p:nvPr/>
        </p:nvPicPr>
        <p:blipFill>
          <a:blip r:embed="rId4"/>
          <a:stretch>
            <a:fillRect/>
          </a:stretch>
        </p:blipFill>
        <p:spPr>
          <a:xfrm>
            <a:off x="309562" y="423602"/>
            <a:ext cx="8434387" cy="989463"/>
          </a:xfrm>
          <a:prstGeom prst="rect">
            <a:avLst/>
          </a:prstGeom>
        </p:spPr>
      </p:pic>
      <p:pic>
        <p:nvPicPr>
          <p:cNvPr id="6" name="Picture 5"/>
          <p:cNvPicPr>
            <a:picLocks noChangeAspect="1"/>
          </p:cNvPicPr>
          <p:nvPr/>
        </p:nvPicPr>
        <p:blipFill>
          <a:blip r:embed="rId5"/>
          <a:stretch>
            <a:fillRect/>
          </a:stretch>
        </p:blipFill>
        <p:spPr>
          <a:xfrm>
            <a:off x="411956" y="1598954"/>
            <a:ext cx="3962401" cy="903095"/>
          </a:xfrm>
          <a:prstGeom prst="rect">
            <a:avLst/>
          </a:prstGeom>
        </p:spPr>
      </p:pic>
      <p:pic>
        <p:nvPicPr>
          <p:cNvPr id="7" name="Picture 6"/>
          <p:cNvPicPr>
            <a:picLocks noChangeAspect="1"/>
          </p:cNvPicPr>
          <p:nvPr/>
        </p:nvPicPr>
        <p:blipFill>
          <a:blip r:embed="rId6"/>
          <a:stretch>
            <a:fillRect/>
          </a:stretch>
        </p:blipFill>
        <p:spPr>
          <a:xfrm>
            <a:off x="411956" y="5663323"/>
            <a:ext cx="4522346" cy="315518"/>
          </a:xfrm>
          <a:prstGeom prst="rect">
            <a:avLst/>
          </a:prstGeom>
          <a:ln w="28575">
            <a:solidFill>
              <a:srgbClr val="FF0000"/>
            </a:solidFill>
          </a:ln>
        </p:spPr>
      </p:pic>
      <p:pic>
        <p:nvPicPr>
          <p:cNvPr id="8" name="Picture 7"/>
          <p:cNvPicPr>
            <a:picLocks noChangeAspect="1"/>
          </p:cNvPicPr>
          <p:nvPr/>
        </p:nvPicPr>
        <p:blipFill>
          <a:blip r:embed="rId7"/>
          <a:stretch>
            <a:fillRect/>
          </a:stretch>
        </p:blipFill>
        <p:spPr>
          <a:xfrm>
            <a:off x="801045" y="6068186"/>
            <a:ext cx="6056012" cy="732797"/>
          </a:xfrm>
          <a:prstGeom prst="rect">
            <a:avLst/>
          </a:prstGeom>
        </p:spPr>
      </p:pic>
      <p:cxnSp>
        <p:nvCxnSpPr>
          <p:cNvPr id="9" name="Straight Connector 8"/>
          <p:cNvCxnSpPr/>
          <p:nvPr/>
        </p:nvCxnSpPr>
        <p:spPr>
          <a:xfrm flipH="1">
            <a:off x="7643813" y="4700588"/>
            <a:ext cx="200025" cy="5171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7406306" y="4649849"/>
            <a:ext cx="441146" cy="338554"/>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sz="1600" b="1" dirty="0" smtClean="0">
                <a:solidFill>
                  <a:srgbClr val="FF0000"/>
                </a:solidFill>
                <a:latin typeface="Times New Roman" pitchFamily="18" charset="0"/>
              </a:rPr>
              <a:t>4.5</a:t>
            </a:r>
            <a:endParaRPr lang="en-US" sz="1600" b="1" dirty="0">
              <a:solidFill>
                <a:srgbClr val="FF0000"/>
              </a:solidFill>
              <a:latin typeface="Times New Roman" pitchFamily="18" charset="0"/>
            </a:endParaRPr>
          </a:p>
        </p:txBody>
      </p:sp>
      <p:cxnSp>
        <p:nvCxnSpPr>
          <p:cNvPr id="11" name="Straight Connector 10"/>
          <p:cNvCxnSpPr/>
          <p:nvPr/>
        </p:nvCxnSpPr>
        <p:spPr>
          <a:xfrm flipH="1">
            <a:off x="7112928" y="4700588"/>
            <a:ext cx="200025" cy="5171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6931203" y="4376322"/>
            <a:ext cx="646331" cy="338554"/>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sz="1600" b="1" dirty="0" smtClean="0">
                <a:solidFill>
                  <a:srgbClr val="FF0000"/>
                </a:solidFill>
                <a:latin typeface="Times New Roman" pitchFamily="18" charset="0"/>
              </a:rPr>
              <a:t>32.92</a:t>
            </a:r>
            <a:endParaRPr lang="en-US" sz="1600" b="1" dirty="0">
              <a:solidFill>
                <a:srgbClr val="FF0000"/>
              </a:solidFill>
              <a:latin typeface="Times New Roman" pitchFamily="18" charset="0"/>
            </a:endParaRPr>
          </a:p>
        </p:txBody>
      </p:sp>
      <p:cxnSp>
        <p:nvCxnSpPr>
          <p:cNvPr id="13" name="Straight Connector 12"/>
          <p:cNvCxnSpPr/>
          <p:nvPr/>
        </p:nvCxnSpPr>
        <p:spPr>
          <a:xfrm flipH="1">
            <a:off x="4834289" y="5978841"/>
            <a:ext cx="200025" cy="5171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a:off x="5012000" y="5728527"/>
            <a:ext cx="543739" cy="338554"/>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sz="1600" b="1" dirty="0" smtClean="0">
                <a:solidFill>
                  <a:srgbClr val="FF0000"/>
                </a:solidFill>
                <a:latin typeface="Times New Roman" pitchFamily="18" charset="0"/>
              </a:rPr>
              <a:t>7.58</a:t>
            </a:r>
            <a:endParaRPr lang="en-US" sz="1600" b="1" dirty="0">
              <a:solidFill>
                <a:srgbClr val="FF0000"/>
              </a:solidFill>
              <a:latin typeface="Times New Roman" pitchFamily="18" charset="0"/>
            </a:endParaRPr>
          </a:p>
        </p:txBody>
      </p:sp>
      <p:cxnSp>
        <p:nvCxnSpPr>
          <p:cNvPr id="15" name="Straight Connector 14"/>
          <p:cNvCxnSpPr/>
          <p:nvPr/>
        </p:nvCxnSpPr>
        <p:spPr>
          <a:xfrm flipH="1">
            <a:off x="2617642" y="6389176"/>
            <a:ext cx="200025" cy="5171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bwMode="auto">
          <a:xfrm>
            <a:off x="2746227" y="6345806"/>
            <a:ext cx="543739" cy="338554"/>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sz="1600" b="1" dirty="0" smtClean="0">
                <a:solidFill>
                  <a:srgbClr val="FF0000"/>
                </a:solidFill>
                <a:latin typeface="Times New Roman" pitchFamily="18" charset="0"/>
              </a:rPr>
              <a:t>5.69</a:t>
            </a:r>
            <a:endParaRPr lang="en-US" sz="1600" b="1" dirty="0">
              <a:solidFill>
                <a:srgbClr val="FF0000"/>
              </a:solidFill>
              <a:latin typeface="Times New Roman" pitchFamily="18" charset="0"/>
            </a:endParaRPr>
          </a:p>
        </p:txBody>
      </p:sp>
      <p:cxnSp>
        <p:nvCxnSpPr>
          <p:cNvPr id="17" name="Straight Connector 16"/>
          <p:cNvCxnSpPr/>
          <p:nvPr/>
        </p:nvCxnSpPr>
        <p:spPr>
          <a:xfrm flipH="1">
            <a:off x="3791302" y="6422960"/>
            <a:ext cx="200025" cy="5171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bwMode="auto">
          <a:xfrm>
            <a:off x="4399665" y="6553431"/>
            <a:ext cx="646331" cy="338554"/>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sz="1600" b="1" dirty="0" smtClean="0">
                <a:solidFill>
                  <a:srgbClr val="FF0000"/>
                </a:solidFill>
                <a:latin typeface="Times New Roman" pitchFamily="18" charset="0"/>
              </a:rPr>
              <a:t>92.75</a:t>
            </a:r>
            <a:endParaRPr lang="en-US" sz="1600" b="1" dirty="0">
              <a:solidFill>
                <a:srgbClr val="FF0000"/>
              </a:solidFill>
              <a:latin typeface="Times New Roman" pitchFamily="18" charset="0"/>
            </a:endParaRPr>
          </a:p>
        </p:txBody>
      </p:sp>
      <p:cxnSp>
        <p:nvCxnSpPr>
          <p:cNvPr id="19" name="Straight Connector 18"/>
          <p:cNvCxnSpPr/>
          <p:nvPr/>
        </p:nvCxnSpPr>
        <p:spPr>
          <a:xfrm>
            <a:off x="6229350" y="785813"/>
            <a:ext cx="2300288" cy="142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10234" y="1356467"/>
            <a:ext cx="1164364" cy="190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624683" y="2415964"/>
            <a:ext cx="634051"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937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3" name="Rectangle 7" descr="Brown marble"/>
          <p:cNvSpPr>
            <a:spLocks noChangeArrowheads="1"/>
          </p:cNvSpPr>
          <p:nvPr/>
        </p:nvSpPr>
        <p:spPr bwMode="auto">
          <a:xfrm>
            <a:off x="1685925" y="3101979"/>
            <a:ext cx="304800" cy="3521075"/>
          </a:xfrm>
          <a:prstGeom prst="rect">
            <a:avLst/>
          </a:prstGeom>
          <a:blipFill dpi="0" rotWithShape="1">
            <a:blip r:embed="rId4" cstate="print"/>
            <a:srcRect/>
            <a:tile tx="0" ty="0" sx="100000" sy="100000" flip="none" algn="tl"/>
          </a:blipFill>
          <a:ln w="9525">
            <a:noFill/>
            <a:miter lim="800000"/>
            <a:headEnd/>
            <a:tailEnd/>
          </a:ln>
        </p:spPr>
        <p:txBody>
          <a:bodyPr wrap="none" anchor="ctr"/>
          <a:lstStyle/>
          <a:p>
            <a:endParaRPr lang="ms-MY"/>
          </a:p>
        </p:txBody>
      </p:sp>
      <p:sp>
        <p:nvSpPr>
          <p:cNvPr id="203784" name="Line 8"/>
          <p:cNvSpPr>
            <a:spLocks noChangeShapeType="1"/>
          </p:cNvSpPr>
          <p:nvPr/>
        </p:nvSpPr>
        <p:spPr bwMode="auto">
          <a:xfrm flipH="1">
            <a:off x="771525" y="6623054"/>
            <a:ext cx="914400" cy="0"/>
          </a:xfrm>
          <a:prstGeom prst="line">
            <a:avLst/>
          </a:prstGeom>
          <a:noFill/>
          <a:ln w="9525">
            <a:solidFill>
              <a:srgbClr val="000000"/>
            </a:solidFill>
            <a:round/>
            <a:headEnd/>
            <a:tailEnd/>
          </a:ln>
        </p:spPr>
        <p:txBody>
          <a:bodyPr/>
          <a:lstStyle/>
          <a:p>
            <a:endParaRPr lang="en-US"/>
          </a:p>
        </p:txBody>
      </p:sp>
      <p:sp>
        <p:nvSpPr>
          <p:cNvPr id="203785" name="Line 9"/>
          <p:cNvSpPr>
            <a:spLocks noChangeShapeType="1"/>
          </p:cNvSpPr>
          <p:nvPr/>
        </p:nvSpPr>
        <p:spPr bwMode="auto">
          <a:xfrm>
            <a:off x="1990725" y="3101979"/>
            <a:ext cx="2971800" cy="0"/>
          </a:xfrm>
          <a:prstGeom prst="line">
            <a:avLst/>
          </a:prstGeom>
          <a:noFill/>
          <a:ln w="9525">
            <a:solidFill>
              <a:srgbClr val="000000"/>
            </a:solidFill>
            <a:round/>
            <a:headEnd/>
            <a:tailEnd/>
          </a:ln>
        </p:spPr>
        <p:txBody>
          <a:bodyPr/>
          <a:lstStyle/>
          <a:p>
            <a:endParaRPr lang="en-US"/>
          </a:p>
        </p:txBody>
      </p:sp>
      <p:sp>
        <p:nvSpPr>
          <p:cNvPr id="203786" name="Rectangle 10"/>
          <p:cNvSpPr>
            <a:spLocks noChangeArrowheads="1"/>
          </p:cNvSpPr>
          <p:nvPr/>
        </p:nvSpPr>
        <p:spPr bwMode="auto">
          <a:xfrm>
            <a:off x="3438525" y="5099054"/>
            <a:ext cx="381000" cy="381000"/>
          </a:xfrm>
          <a:prstGeom prst="rect">
            <a:avLst/>
          </a:prstGeom>
          <a:solidFill>
            <a:srgbClr val="FF3300"/>
          </a:solidFill>
          <a:ln w="9525">
            <a:solidFill>
              <a:srgbClr val="FF3300"/>
            </a:solidFill>
            <a:miter lim="800000"/>
            <a:headEnd/>
            <a:tailEnd/>
          </a:ln>
        </p:spPr>
        <p:txBody>
          <a:bodyPr wrap="none" anchor="ctr"/>
          <a:lstStyle/>
          <a:p>
            <a:endParaRPr lang="ms-MY"/>
          </a:p>
        </p:txBody>
      </p:sp>
      <p:sp>
        <p:nvSpPr>
          <p:cNvPr id="203787" name="Line 11"/>
          <p:cNvSpPr>
            <a:spLocks noChangeShapeType="1"/>
          </p:cNvSpPr>
          <p:nvPr/>
        </p:nvSpPr>
        <p:spPr bwMode="auto">
          <a:xfrm flipV="1">
            <a:off x="3667125" y="4565654"/>
            <a:ext cx="0" cy="533400"/>
          </a:xfrm>
          <a:prstGeom prst="line">
            <a:avLst/>
          </a:prstGeom>
          <a:noFill/>
          <a:ln w="28575">
            <a:solidFill>
              <a:srgbClr val="000000"/>
            </a:solidFill>
            <a:round/>
            <a:headEnd type="triangle" w="med" len="med"/>
            <a:tailEnd/>
          </a:ln>
        </p:spPr>
        <p:txBody>
          <a:bodyPr/>
          <a:lstStyle/>
          <a:p>
            <a:endParaRPr lang="en-US"/>
          </a:p>
        </p:txBody>
      </p:sp>
      <p:sp>
        <p:nvSpPr>
          <p:cNvPr id="203788" name="Line 12"/>
          <p:cNvSpPr>
            <a:spLocks noChangeShapeType="1"/>
          </p:cNvSpPr>
          <p:nvPr/>
        </p:nvSpPr>
        <p:spPr bwMode="auto">
          <a:xfrm rot="16200000" flipV="1">
            <a:off x="3095625" y="5060954"/>
            <a:ext cx="0" cy="533400"/>
          </a:xfrm>
          <a:prstGeom prst="line">
            <a:avLst/>
          </a:prstGeom>
          <a:noFill/>
          <a:ln w="28575">
            <a:solidFill>
              <a:srgbClr val="000000"/>
            </a:solidFill>
            <a:round/>
            <a:headEnd type="triangle" w="med" len="med"/>
            <a:tailEnd/>
          </a:ln>
        </p:spPr>
        <p:txBody>
          <a:bodyPr/>
          <a:lstStyle/>
          <a:p>
            <a:endParaRPr lang="en-US"/>
          </a:p>
        </p:txBody>
      </p:sp>
      <p:sp>
        <p:nvSpPr>
          <p:cNvPr id="203789" name="Line 13"/>
          <p:cNvSpPr>
            <a:spLocks noChangeShapeType="1"/>
          </p:cNvSpPr>
          <p:nvPr/>
        </p:nvSpPr>
        <p:spPr bwMode="auto">
          <a:xfrm flipV="1">
            <a:off x="3667125" y="5480054"/>
            <a:ext cx="0" cy="533400"/>
          </a:xfrm>
          <a:prstGeom prst="line">
            <a:avLst/>
          </a:prstGeom>
          <a:noFill/>
          <a:ln w="28575">
            <a:solidFill>
              <a:srgbClr val="000000"/>
            </a:solidFill>
            <a:round/>
            <a:headEnd/>
            <a:tailEnd type="triangle" w="med" len="med"/>
          </a:ln>
        </p:spPr>
        <p:txBody>
          <a:bodyPr/>
          <a:lstStyle/>
          <a:p>
            <a:endParaRPr lang="en-US"/>
          </a:p>
        </p:txBody>
      </p:sp>
      <p:sp>
        <p:nvSpPr>
          <p:cNvPr id="203790" name="Line 14"/>
          <p:cNvSpPr>
            <a:spLocks noChangeShapeType="1"/>
          </p:cNvSpPr>
          <p:nvPr/>
        </p:nvSpPr>
        <p:spPr bwMode="auto">
          <a:xfrm rot="16200000" flipV="1">
            <a:off x="4086225" y="5060954"/>
            <a:ext cx="0" cy="533400"/>
          </a:xfrm>
          <a:prstGeom prst="line">
            <a:avLst/>
          </a:prstGeom>
          <a:noFill/>
          <a:ln w="28575">
            <a:solidFill>
              <a:srgbClr val="000000"/>
            </a:solidFill>
            <a:round/>
            <a:headEnd/>
            <a:tailEnd type="triangle" w="med" len="med"/>
          </a:ln>
        </p:spPr>
        <p:txBody>
          <a:bodyPr/>
          <a:lstStyle/>
          <a:p>
            <a:endParaRPr lang="en-US"/>
          </a:p>
        </p:txBody>
      </p:sp>
      <p:sp>
        <p:nvSpPr>
          <p:cNvPr id="203791" name="Line 15"/>
          <p:cNvSpPr>
            <a:spLocks noChangeShapeType="1"/>
          </p:cNvSpPr>
          <p:nvPr/>
        </p:nvSpPr>
        <p:spPr bwMode="auto">
          <a:xfrm>
            <a:off x="4352925" y="3101979"/>
            <a:ext cx="0" cy="2225675"/>
          </a:xfrm>
          <a:prstGeom prst="line">
            <a:avLst/>
          </a:prstGeom>
          <a:noFill/>
          <a:ln w="9525">
            <a:solidFill>
              <a:srgbClr val="000000"/>
            </a:solidFill>
            <a:round/>
            <a:headEnd type="triangle" w="med" len="med"/>
            <a:tailEnd type="triangle" w="med" len="med"/>
          </a:ln>
        </p:spPr>
        <p:txBody>
          <a:bodyPr/>
          <a:lstStyle/>
          <a:p>
            <a:endParaRPr lang="en-US"/>
          </a:p>
        </p:txBody>
      </p:sp>
      <p:sp>
        <p:nvSpPr>
          <p:cNvPr id="203792" name="Text Box 16"/>
          <p:cNvSpPr txBox="1">
            <a:spLocks noChangeArrowheads="1"/>
          </p:cNvSpPr>
          <p:nvPr/>
        </p:nvSpPr>
        <p:spPr bwMode="auto">
          <a:xfrm>
            <a:off x="4352925" y="4016379"/>
            <a:ext cx="381000" cy="369888"/>
          </a:xfrm>
          <a:prstGeom prst="rect">
            <a:avLst/>
          </a:prstGeom>
          <a:noFill/>
          <a:ln w="9525">
            <a:noFill/>
            <a:miter lim="800000"/>
            <a:headEnd/>
            <a:tailEnd/>
          </a:ln>
        </p:spPr>
        <p:txBody>
          <a:bodyPr>
            <a:spAutoFit/>
          </a:bodyPr>
          <a:lstStyle/>
          <a:p>
            <a:pPr>
              <a:spcBef>
                <a:spcPct val="50000"/>
              </a:spcBef>
            </a:pPr>
            <a:r>
              <a:rPr lang="en-US"/>
              <a:t>z</a:t>
            </a:r>
          </a:p>
        </p:txBody>
      </p:sp>
      <p:sp>
        <p:nvSpPr>
          <p:cNvPr id="203793" name="Text Box 17"/>
          <p:cNvSpPr txBox="1">
            <a:spLocks noChangeArrowheads="1"/>
          </p:cNvSpPr>
          <p:nvPr/>
        </p:nvSpPr>
        <p:spPr bwMode="auto">
          <a:xfrm>
            <a:off x="3209925" y="4321179"/>
            <a:ext cx="457200" cy="369888"/>
          </a:xfrm>
          <a:prstGeom prst="rect">
            <a:avLst/>
          </a:prstGeom>
          <a:noFill/>
          <a:ln w="9525">
            <a:noFill/>
            <a:miter lim="800000"/>
            <a:headEnd/>
            <a:tailEnd/>
          </a:ln>
        </p:spPr>
        <p:txBody>
          <a:bodyPr>
            <a:spAutoFit/>
          </a:bodyPr>
          <a:lstStyle/>
          <a:p>
            <a:pPr>
              <a:spcBef>
                <a:spcPct val="50000"/>
              </a:spcBef>
            </a:pPr>
            <a:r>
              <a:rPr lang="el-GR" b="1" dirty="0"/>
              <a:t>σ</a:t>
            </a:r>
            <a:r>
              <a:rPr lang="en-US" b="1" baseline="-25000" dirty="0"/>
              <a:t>v</a:t>
            </a:r>
            <a:endParaRPr lang="el-GR" b="1" baseline="-25000" dirty="0"/>
          </a:p>
        </p:txBody>
      </p:sp>
      <p:sp>
        <p:nvSpPr>
          <p:cNvPr id="203794" name="Text Box 18"/>
          <p:cNvSpPr txBox="1">
            <a:spLocks noChangeArrowheads="1"/>
          </p:cNvSpPr>
          <p:nvPr/>
        </p:nvSpPr>
        <p:spPr bwMode="auto">
          <a:xfrm>
            <a:off x="2600325" y="4914904"/>
            <a:ext cx="533400" cy="369888"/>
          </a:xfrm>
          <a:prstGeom prst="rect">
            <a:avLst/>
          </a:prstGeom>
          <a:noFill/>
          <a:ln w="9525">
            <a:noFill/>
            <a:miter lim="800000"/>
            <a:headEnd/>
            <a:tailEnd/>
          </a:ln>
        </p:spPr>
        <p:txBody>
          <a:bodyPr>
            <a:spAutoFit/>
          </a:bodyPr>
          <a:lstStyle/>
          <a:p>
            <a:pPr>
              <a:spcBef>
                <a:spcPct val="50000"/>
              </a:spcBef>
            </a:pPr>
            <a:r>
              <a:rPr lang="el-GR" b="1" dirty="0"/>
              <a:t>σ</a:t>
            </a:r>
            <a:r>
              <a:rPr lang="en-US" b="1" baseline="-25000" dirty="0"/>
              <a:t>h</a:t>
            </a:r>
            <a:endParaRPr lang="el-GR" b="1" baseline="-25000" dirty="0"/>
          </a:p>
        </p:txBody>
      </p:sp>
      <p:sp>
        <p:nvSpPr>
          <p:cNvPr id="203795" name="Text Box 19"/>
          <p:cNvSpPr txBox="1">
            <a:spLocks noChangeArrowheads="1"/>
          </p:cNvSpPr>
          <p:nvPr/>
        </p:nvSpPr>
        <p:spPr bwMode="auto">
          <a:xfrm>
            <a:off x="1633538" y="2763842"/>
            <a:ext cx="381000" cy="369887"/>
          </a:xfrm>
          <a:prstGeom prst="rect">
            <a:avLst/>
          </a:prstGeom>
          <a:noFill/>
          <a:ln w="9525">
            <a:noFill/>
            <a:miter lim="800000"/>
            <a:headEnd/>
            <a:tailEnd/>
          </a:ln>
        </p:spPr>
        <p:txBody>
          <a:bodyPr>
            <a:spAutoFit/>
          </a:bodyPr>
          <a:lstStyle/>
          <a:p>
            <a:pPr>
              <a:spcBef>
                <a:spcPct val="50000"/>
              </a:spcBef>
            </a:pPr>
            <a:r>
              <a:rPr lang="en-US"/>
              <a:t>A</a:t>
            </a:r>
          </a:p>
        </p:txBody>
      </p:sp>
      <p:sp>
        <p:nvSpPr>
          <p:cNvPr id="203796" name="Text Box 20"/>
          <p:cNvSpPr txBox="1">
            <a:spLocks noChangeArrowheads="1"/>
          </p:cNvSpPr>
          <p:nvPr/>
        </p:nvSpPr>
        <p:spPr bwMode="auto">
          <a:xfrm>
            <a:off x="1952625" y="6438904"/>
            <a:ext cx="381000" cy="368300"/>
          </a:xfrm>
          <a:prstGeom prst="rect">
            <a:avLst/>
          </a:prstGeom>
          <a:noFill/>
          <a:ln w="9525">
            <a:noFill/>
            <a:miter lim="800000"/>
            <a:headEnd/>
            <a:tailEnd/>
          </a:ln>
        </p:spPr>
        <p:txBody>
          <a:bodyPr>
            <a:spAutoFit/>
          </a:bodyPr>
          <a:lstStyle/>
          <a:p>
            <a:pPr>
              <a:spcBef>
                <a:spcPct val="50000"/>
              </a:spcBef>
            </a:pPr>
            <a:r>
              <a:rPr lang="en-US"/>
              <a:t>B</a:t>
            </a:r>
          </a:p>
        </p:txBody>
      </p:sp>
      <p:sp>
        <p:nvSpPr>
          <p:cNvPr id="203797" name="Text Box 21"/>
          <p:cNvSpPr txBox="1">
            <a:spLocks noChangeArrowheads="1"/>
          </p:cNvSpPr>
          <p:nvPr/>
        </p:nvSpPr>
        <p:spPr bwMode="auto">
          <a:xfrm>
            <a:off x="5126037" y="2203961"/>
            <a:ext cx="3657600" cy="1200329"/>
          </a:xfrm>
          <a:prstGeom prst="rect">
            <a:avLst/>
          </a:prstGeom>
          <a:noFill/>
          <a:ln w="9525">
            <a:noFill/>
            <a:miter lim="800000"/>
            <a:headEnd/>
            <a:tailEnd/>
          </a:ln>
        </p:spPr>
        <p:txBody>
          <a:bodyPr>
            <a:spAutoFit/>
          </a:bodyPr>
          <a:lstStyle/>
          <a:p>
            <a:pPr>
              <a:spcBef>
                <a:spcPct val="50000"/>
              </a:spcBef>
            </a:pPr>
            <a:r>
              <a:rPr lang="en-US" b="1" dirty="0" smtClean="0">
                <a:solidFill>
                  <a:srgbClr val="FF0000"/>
                </a:solidFill>
              </a:rPr>
              <a:t>Plastic</a:t>
            </a:r>
            <a:r>
              <a:rPr lang="en-US" b="1" dirty="0" smtClean="0">
                <a:solidFill>
                  <a:srgbClr val="00B050"/>
                </a:solidFill>
              </a:rPr>
              <a:t> </a:t>
            </a:r>
            <a:r>
              <a:rPr lang="en-US" b="1" dirty="0">
                <a:solidFill>
                  <a:srgbClr val="FF0000"/>
                </a:solidFill>
              </a:rPr>
              <a:t>equilibrium</a:t>
            </a:r>
            <a:r>
              <a:rPr lang="en-US" b="1" dirty="0">
                <a:solidFill>
                  <a:srgbClr val="00B050"/>
                </a:solidFill>
              </a:rPr>
              <a:t> in soil refers to the condition where every point in a soil mass is on the verge of failure.</a:t>
            </a:r>
          </a:p>
        </p:txBody>
      </p:sp>
      <p:sp>
        <p:nvSpPr>
          <p:cNvPr id="203798" name="Text Box 22"/>
          <p:cNvSpPr txBox="1">
            <a:spLocks noChangeArrowheads="1"/>
          </p:cNvSpPr>
          <p:nvPr/>
        </p:nvSpPr>
        <p:spPr bwMode="auto">
          <a:xfrm>
            <a:off x="2066925" y="3254379"/>
            <a:ext cx="2286000" cy="336550"/>
          </a:xfrm>
          <a:prstGeom prst="rect">
            <a:avLst/>
          </a:prstGeom>
          <a:noFill/>
          <a:ln w="9525">
            <a:noFill/>
            <a:miter lim="800000"/>
            <a:headEnd/>
            <a:tailEnd/>
          </a:ln>
        </p:spPr>
        <p:txBody>
          <a:bodyPr>
            <a:spAutoFit/>
          </a:bodyPr>
          <a:lstStyle/>
          <a:p>
            <a:pPr>
              <a:spcBef>
                <a:spcPct val="50000"/>
              </a:spcBef>
            </a:pPr>
            <a:r>
              <a:rPr lang="en-US" sz="1600"/>
              <a:t>Unit weight of soil = </a:t>
            </a:r>
            <a:r>
              <a:rPr lang="en-US" sz="1600">
                <a:latin typeface="Symbol" pitchFamily="18" charset="2"/>
              </a:rPr>
              <a:t>g</a:t>
            </a:r>
            <a:endParaRPr lang="el-GR" sz="1600"/>
          </a:p>
        </p:txBody>
      </p:sp>
      <p:graphicFrame>
        <p:nvGraphicFramePr>
          <p:cNvPr id="203779" name="Object 24"/>
          <p:cNvGraphicFramePr>
            <a:graphicFrameLocks noChangeAspect="1"/>
          </p:cNvGraphicFramePr>
          <p:nvPr>
            <p:extLst>
              <p:ext uri="{D42A27DB-BD31-4B8C-83A1-F6EECF244321}">
                <p14:modId xmlns:p14="http://schemas.microsoft.com/office/powerpoint/2010/main" val="382843758"/>
              </p:ext>
            </p:extLst>
          </p:nvPr>
        </p:nvGraphicFramePr>
        <p:xfrm>
          <a:off x="2333625" y="3835404"/>
          <a:ext cx="1600200" cy="361950"/>
        </p:xfrm>
        <a:graphic>
          <a:graphicData uri="http://schemas.openxmlformats.org/presentationml/2006/ole">
            <mc:AlternateContent xmlns:mc="http://schemas.openxmlformats.org/markup-compatibility/2006">
              <mc:Choice xmlns:v="urn:schemas-microsoft-com:vml" Requires="v">
                <p:oleObj spid="_x0000_s420040" name="Equation" r:id="rId5" imgW="1180800" imgH="266400" progId="Equation.3">
                  <p:embed/>
                </p:oleObj>
              </mc:Choice>
              <mc:Fallback>
                <p:oleObj name="Equation" r:id="rId5" imgW="1180800" imgH="26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25" y="3835404"/>
                        <a:ext cx="16002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802" name="Rectangle 7" descr="Brown marble"/>
          <p:cNvSpPr>
            <a:spLocks noChangeArrowheads="1"/>
          </p:cNvSpPr>
          <p:nvPr/>
        </p:nvSpPr>
        <p:spPr bwMode="auto">
          <a:xfrm>
            <a:off x="1139825" y="3103567"/>
            <a:ext cx="304800" cy="3521075"/>
          </a:xfrm>
          <a:prstGeom prst="rect">
            <a:avLst/>
          </a:prstGeom>
          <a:noFill/>
          <a:ln w="47625">
            <a:solidFill>
              <a:schemeClr val="accent1"/>
            </a:solidFill>
            <a:prstDash val="dash"/>
            <a:miter lim="800000"/>
            <a:headEnd/>
            <a:tailEnd/>
          </a:ln>
        </p:spPr>
        <p:txBody>
          <a:bodyPr wrap="none" anchor="ctr"/>
          <a:lstStyle/>
          <a:p>
            <a:endParaRPr lang="ms-MY"/>
          </a:p>
        </p:txBody>
      </p:sp>
      <p:sp>
        <p:nvSpPr>
          <p:cNvPr id="29" name="Left Arrow 28"/>
          <p:cNvSpPr/>
          <p:nvPr/>
        </p:nvSpPr>
        <p:spPr>
          <a:xfrm>
            <a:off x="1454150" y="4681542"/>
            <a:ext cx="187325" cy="41275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30" name="Left Arrow 29"/>
          <p:cNvSpPr/>
          <p:nvPr/>
        </p:nvSpPr>
        <p:spPr>
          <a:xfrm>
            <a:off x="1481138" y="5672142"/>
            <a:ext cx="188912" cy="41275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31" name="Left Arrow 30"/>
          <p:cNvSpPr/>
          <p:nvPr/>
        </p:nvSpPr>
        <p:spPr>
          <a:xfrm>
            <a:off x="1481138" y="3600454"/>
            <a:ext cx="188912" cy="41275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graphicFrame>
        <p:nvGraphicFramePr>
          <p:cNvPr id="203780" name="Object 23"/>
          <p:cNvGraphicFramePr>
            <a:graphicFrameLocks noChangeAspect="1"/>
          </p:cNvGraphicFramePr>
          <p:nvPr>
            <p:extLst>
              <p:ext uri="{D42A27DB-BD31-4B8C-83A1-F6EECF244321}">
                <p14:modId xmlns:p14="http://schemas.microsoft.com/office/powerpoint/2010/main" val="2038055958"/>
              </p:ext>
            </p:extLst>
          </p:nvPr>
        </p:nvGraphicFramePr>
        <p:xfrm>
          <a:off x="4592694" y="5451476"/>
          <a:ext cx="1038225" cy="801687"/>
        </p:xfrm>
        <a:graphic>
          <a:graphicData uri="http://schemas.openxmlformats.org/presentationml/2006/ole">
            <mc:AlternateContent xmlns:mc="http://schemas.openxmlformats.org/markup-compatibility/2006">
              <mc:Choice xmlns:v="urn:schemas-microsoft-com:vml" Requires="v">
                <p:oleObj spid="_x0000_s420041" name="Equation" r:id="rId7" imgW="558720" imgH="431640" progId="Equation.3">
                  <p:embed/>
                </p:oleObj>
              </mc:Choice>
              <mc:Fallback>
                <p:oleObj name="Equation" r:id="rId7" imgW="55872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2694" y="5451476"/>
                        <a:ext cx="1038225" cy="801687"/>
                      </a:xfrm>
                      <a:prstGeom prst="rect">
                        <a:avLst/>
                      </a:prstGeom>
                      <a:solidFill>
                        <a:srgbClr val="FFFF00"/>
                      </a:solidFill>
                      <a:ln w="38100">
                        <a:solidFill>
                          <a:srgbClr val="C00000"/>
                        </a:solidFill>
                      </a:ln>
                      <a:extLst/>
                    </p:spPr>
                  </p:pic>
                </p:oleObj>
              </mc:Fallback>
            </mc:AlternateContent>
          </a:graphicData>
        </a:graphic>
      </p:graphicFrame>
      <p:sp>
        <p:nvSpPr>
          <p:cNvPr id="203806" name="Rectangle 34"/>
          <p:cNvSpPr>
            <a:spLocks noChangeArrowheads="1"/>
          </p:cNvSpPr>
          <p:nvPr/>
        </p:nvSpPr>
        <p:spPr bwMode="auto">
          <a:xfrm>
            <a:off x="4508496" y="6356353"/>
            <a:ext cx="4578350" cy="461962"/>
          </a:xfrm>
          <a:prstGeom prst="rect">
            <a:avLst/>
          </a:prstGeom>
          <a:noFill/>
          <a:ln w="9525">
            <a:solidFill>
              <a:srgbClr val="FF3300"/>
            </a:solidFill>
            <a:miter lim="800000"/>
            <a:headEnd/>
            <a:tailEnd/>
          </a:ln>
        </p:spPr>
        <p:txBody>
          <a:bodyPr>
            <a:spAutoFit/>
          </a:bodyPr>
          <a:lstStyle/>
          <a:p>
            <a:pPr>
              <a:spcBef>
                <a:spcPct val="50000"/>
              </a:spcBef>
            </a:pPr>
            <a:r>
              <a:rPr lang="en-US" sz="2400" b="1" i="1" dirty="0" err="1">
                <a:latin typeface="Times New Roman" pitchFamily="18" charset="0"/>
                <a:cs typeface="Times New Roman" pitchFamily="18" charset="0"/>
              </a:rPr>
              <a:t>K</a:t>
            </a:r>
            <a:r>
              <a:rPr lang="en-US" b="1" baseline="-25000" dirty="0" err="1">
                <a:latin typeface="Times New Roman" pitchFamily="18" charset="0"/>
                <a:cs typeface="Times New Roman" pitchFamily="18" charset="0"/>
              </a:rPr>
              <a:t>a</a:t>
            </a:r>
            <a:r>
              <a:rPr lang="en-US" b="1" dirty="0"/>
              <a:t> = </a:t>
            </a:r>
            <a:r>
              <a:rPr lang="en-US" b="1" dirty="0" smtClean="0"/>
              <a:t>Coefficient </a:t>
            </a:r>
            <a:r>
              <a:rPr lang="en-US" b="1" dirty="0"/>
              <a:t>of </a:t>
            </a:r>
            <a:r>
              <a:rPr lang="en-US" b="1" dirty="0">
                <a:solidFill>
                  <a:srgbClr val="FF0000"/>
                </a:solidFill>
              </a:rPr>
              <a:t>active</a:t>
            </a:r>
            <a:r>
              <a:rPr lang="en-US" b="1" dirty="0"/>
              <a:t> earth pressure</a:t>
            </a:r>
            <a:endParaRPr lang="en-US" b="1" dirty="0">
              <a:solidFill>
                <a:srgbClr val="993300"/>
              </a:solidFill>
            </a:endParaRPr>
          </a:p>
        </p:txBody>
      </p:sp>
      <p:sp>
        <p:nvSpPr>
          <p:cNvPr id="32" name="Rectangle 31"/>
          <p:cNvSpPr/>
          <p:nvPr/>
        </p:nvSpPr>
        <p:spPr>
          <a:xfrm>
            <a:off x="346122" y="32282"/>
            <a:ext cx="8270782" cy="1323439"/>
          </a:xfrm>
          <a:prstGeom prst="rect">
            <a:avLst/>
          </a:prstGeom>
        </p:spPr>
        <p:txBody>
          <a:bodyPr wrap="square">
            <a:spAutoFit/>
          </a:bodyPr>
          <a:lstStyle/>
          <a:p>
            <a:pPr algn="just"/>
            <a:r>
              <a:rPr lang="en-US" sz="2000" b="1" dirty="0">
                <a:solidFill>
                  <a:srgbClr val="FF0000"/>
                </a:solidFill>
                <a:latin typeface="+mn-lt"/>
              </a:rPr>
              <a:t>Case </a:t>
            </a:r>
            <a:r>
              <a:rPr lang="en-US" sz="2000" b="1" dirty="0" smtClean="0">
                <a:solidFill>
                  <a:srgbClr val="FF0000"/>
                </a:solidFill>
                <a:latin typeface="+mn-lt"/>
              </a:rPr>
              <a:t>2: </a:t>
            </a:r>
            <a:r>
              <a:rPr lang="en-US" sz="2000" b="1" dirty="0">
                <a:latin typeface="+mn-lt"/>
              </a:rPr>
              <a:t>If the </a:t>
            </a:r>
            <a:r>
              <a:rPr lang="en-US" sz="2000" b="1" u="sng" dirty="0">
                <a:solidFill>
                  <a:srgbClr val="0000FF"/>
                </a:solidFill>
                <a:latin typeface="+mn-lt"/>
              </a:rPr>
              <a:t>frictionless</a:t>
            </a:r>
            <a:r>
              <a:rPr lang="en-US" sz="2000" b="1" dirty="0">
                <a:latin typeface="+mn-lt"/>
              </a:rPr>
              <a:t> wall </a:t>
            </a:r>
            <a:r>
              <a:rPr lang="en-US" sz="2000" b="1" dirty="0">
                <a:solidFill>
                  <a:srgbClr val="FF0000"/>
                </a:solidFill>
                <a:latin typeface="+mn-lt"/>
              </a:rPr>
              <a:t>rotates</a:t>
            </a:r>
            <a:r>
              <a:rPr lang="en-US" sz="2000" b="1" dirty="0">
                <a:latin typeface="+mn-lt"/>
              </a:rPr>
              <a:t> sufficiently about its bottom to a position of </a:t>
            </a:r>
            <a:r>
              <a:rPr lang="en-US" sz="2000" b="1" dirty="0" smtClean="0">
                <a:solidFill>
                  <a:srgbClr val="0B0BEF"/>
                </a:solidFill>
                <a:latin typeface="+mn-lt"/>
              </a:rPr>
              <a:t>A</a:t>
            </a:r>
            <a:r>
              <a:rPr lang="en-US" sz="2400" b="1" baseline="30000" dirty="0" smtClean="0">
                <a:solidFill>
                  <a:srgbClr val="0B0BEF"/>
                </a:solidFill>
                <a:latin typeface="+mn-lt"/>
              </a:rPr>
              <a:t>’</a:t>
            </a:r>
            <a:r>
              <a:rPr lang="en-US" sz="2000" b="1" dirty="0" smtClean="0">
                <a:solidFill>
                  <a:srgbClr val="0B0BEF"/>
                </a:solidFill>
                <a:latin typeface="+mn-lt"/>
              </a:rPr>
              <a:t>B</a:t>
            </a:r>
            <a:r>
              <a:rPr lang="en-US" sz="2000" b="1" dirty="0" smtClean="0">
                <a:latin typeface="+mn-lt"/>
              </a:rPr>
              <a:t>, </a:t>
            </a:r>
            <a:r>
              <a:rPr lang="en-US" sz="2000" b="1" dirty="0">
                <a:latin typeface="+mn-lt"/>
              </a:rPr>
              <a:t>then a triangular soil mass </a:t>
            </a:r>
            <a:r>
              <a:rPr lang="en-US" sz="2000" b="1" dirty="0" smtClean="0">
                <a:solidFill>
                  <a:srgbClr val="0000FF"/>
                </a:solidFill>
                <a:latin typeface="+mn-lt"/>
              </a:rPr>
              <a:t>ABC</a:t>
            </a:r>
            <a:r>
              <a:rPr lang="en-US" sz="2000" b="1" baseline="30000" dirty="0" smtClean="0">
                <a:latin typeface="Blazing" panose="00000400000000000000" pitchFamily="2" charset="0"/>
              </a:rPr>
              <a:t>’</a:t>
            </a:r>
            <a:r>
              <a:rPr lang="en-US" sz="2000" b="1" dirty="0" smtClean="0">
                <a:latin typeface="+mn-lt"/>
              </a:rPr>
              <a:t> </a:t>
            </a:r>
            <a:r>
              <a:rPr lang="en-US" sz="2000" b="1" dirty="0">
                <a:latin typeface="+mn-lt"/>
              </a:rPr>
              <a:t>adjacent to the wall will reach a state </a:t>
            </a:r>
            <a:r>
              <a:rPr lang="en-US" sz="2000" b="1" dirty="0" smtClean="0">
                <a:latin typeface="+mn-lt"/>
              </a:rPr>
              <a:t>of </a:t>
            </a:r>
            <a:r>
              <a:rPr lang="en-US" sz="2000" i="1" dirty="0">
                <a:solidFill>
                  <a:srgbClr val="0B0BEF"/>
                </a:solidFill>
                <a:latin typeface="Times-Italic"/>
              </a:rPr>
              <a:t>plastic</a:t>
            </a:r>
            <a:r>
              <a:rPr lang="en-US" sz="2000" i="1" dirty="0">
                <a:latin typeface="Times-Italic"/>
              </a:rPr>
              <a:t> </a:t>
            </a:r>
            <a:r>
              <a:rPr lang="en-US" sz="2000" i="1" dirty="0">
                <a:solidFill>
                  <a:srgbClr val="0B0BEF"/>
                </a:solidFill>
                <a:latin typeface="Times-Italic"/>
              </a:rPr>
              <a:t>equilibrium</a:t>
            </a:r>
            <a:r>
              <a:rPr lang="en-US" sz="2000" i="1" dirty="0">
                <a:latin typeface="Times-Italic"/>
              </a:rPr>
              <a:t> </a:t>
            </a:r>
            <a:r>
              <a:rPr lang="en-US" sz="2000" dirty="0">
                <a:latin typeface="Times-Roman"/>
              </a:rPr>
              <a:t>and will fail </a:t>
            </a:r>
            <a:r>
              <a:rPr lang="en-US" sz="2000" dirty="0">
                <a:solidFill>
                  <a:srgbClr val="0000FF"/>
                </a:solidFill>
                <a:latin typeface="Times-Roman"/>
              </a:rPr>
              <a:t>sliding</a:t>
            </a:r>
            <a:r>
              <a:rPr lang="en-US" sz="2000" dirty="0">
                <a:latin typeface="Times-Roman"/>
              </a:rPr>
              <a:t> </a:t>
            </a:r>
            <a:r>
              <a:rPr lang="en-US" sz="2000" dirty="0">
                <a:solidFill>
                  <a:srgbClr val="0000FF"/>
                </a:solidFill>
                <a:latin typeface="Times-Roman"/>
              </a:rPr>
              <a:t>down</a:t>
            </a:r>
            <a:r>
              <a:rPr lang="en-US" sz="2000" dirty="0">
                <a:latin typeface="Times-Roman"/>
              </a:rPr>
              <a:t> the plane </a:t>
            </a:r>
            <a:r>
              <a:rPr lang="en-US" sz="2000" b="1" dirty="0" smtClean="0">
                <a:solidFill>
                  <a:srgbClr val="0000FF"/>
                </a:solidFill>
                <a:latin typeface="Times-Italic"/>
              </a:rPr>
              <a:t>BC</a:t>
            </a:r>
            <a:r>
              <a:rPr lang="en-US" sz="2400" i="1" baseline="30000" dirty="0" smtClean="0">
                <a:latin typeface="Blazing" panose="00000400000000000000" pitchFamily="2" charset="0"/>
              </a:rPr>
              <a:t>’</a:t>
            </a:r>
            <a:r>
              <a:rPr lang="en-US" sz="2000" dirty="0" smtClean="0">
                <a:latin typeface="Times-Roman"/>
              </a:rPr>
              <a:t>. </a:t>
            </a:r>
            <a:endParaRPr lang="en-US" sz="2000" b="1" dirty="0">
              <a:latin typeface="+mn-lt"/>
            </a:endParaRPr>
          </a:p>
        </p:txBody>
      </p:sp>
      <p:sp>
        <p:nvSpPr>
          <p:cNvPr id="2" name="Rectangle 1"/>
          <p:cNvSpPr/>
          <p:nvPr/>
        </p:nvSpPr>
        <p:spPr>
          <a:xfrm>
            <a:off x="428683" y="1340352"/>
            <a:ext cx="8188222" cy="923330"/>
          </a:xfrm>
          <a:prstGeom prst="rect">
            <a:avLst/>
          </a:prstGeom>
        </p:spPr>
        <p:txBody>
          <a:bodyPr wrap="square">
            <a:spAutoFit/>
          </a:bodyPr>
          <a:lstStyle/>
          <a:p>
            <a:pPr algn="just">
              <a:spcBef>
                <a:spcPct val="50000"/>
              </a:spcBef>
            </a:pPr>
            <a:r>
              <a:rPr lang="en-US" b="1" dirty="0" smtClean="0"/>
              <a:t>Equally if </a:t>
            </a:r>
            <a:r>
              <a:rPr lang="en-US" b="1" dirty="0"/>
              <a:t>wall </a:t>
            </a:r>
            <a:r>
              <a:rPr lang="en-US" b="1" dirty="0">
                <a:solidFill>
                  <a:schemeClr val="accent2"/>
                </a:solidFill>
              </a:rPr>
              <a:t>AB</a:t>
            </a:r>
            <a:r>
              <a:rPr lang="en-US" b="1" dirty="0"/>
              <a:t> is allowed to move away from the soil mass gradually</a:t>
            </a:r>
            <a:r>
              <a:rPr lang="en-US" b="1" dirty="0" smtClean="0"/>
              <a:t>, </a:t>
            </a:r>
            <a:r>
              <a:rPr lang="en-US" b="1" i="1" dirty="0" smtClean="0">
                <a:solidFill>
                  <a:srgbClr val="993300"/>
                </a:solidFill>
              </a:rPr>
              <a:t>horizontal </a:t>
            </a:r>
            <a:r>
              <a:rPr lang="en-US" b="1" i="1" dirty="0">
                <a:solidFill>
                  <a:srgbClr val="993300"/>
                </a:solidFill>
              </a:rPr>
              <a:t>stress</a:t>
            </a:r>
            <a:r>
              <a:rPr lang="en-US" b="1" dirty="0">
                <a:solidFill>
                  <a:srgbClr val="993300"/>
                </a:solidFill>
              </a:rPr>
              <a:t> will </a:t>
            </a:r>
            <a:r>
              <a:rPr lang="en-US" b="1" dirty="0" smtClean="0">
                <a:solidFill>
                  <a:srgbClr val="993300"/>
                </a:solidFill>
              </a:rPr>
              <a:t>decrease, and the shearing resistance of the soil is mobilized.</a:t>
            </a:r>
            <a:endParaRPr lang="en-US" b="1" dirty="0">
              <a:solidFill>
                <a:srgbClr val="993300"/>
              </a:solidFill>
            </a:endParaRPr>
          </a:p>
        </p:txBody>
      </p:sp>
      <p:pic>
        <p:nvPicPr>
          <p:cNvPr id="33" name="Picture 32"/>
          <p:cNvPicPr>
            <a:picLocks noChangeAspect="1"/>
          </p:cNvPicPr>
          <p:nvPr/>
        </p:nvPicPr>
        <p:blipFill>
          <a:blip r:embed="rId9"/>
          <a:stretch>
            <a:fillRect/>
          </a:stretch>
        </p:blipFill>
        <p:spPr>
          <a:xfrm>
            <a:off x="5797607" y="3426465"/>
            <a:ext cx="2753126" cy="2571002"/>
          </a:xfrm>
          <a:prstGeom prst="rect">
            <a:avLst/>
          </a:prstGeom>
        </p:spPr>
      </p:pic>
      <p:sp>
        <p:nvSpPr>
          <p:cNvPr id="3" name="Rectangle 2"/>
          <p:cNvSpPr/>
          <p:nvPr/>
        </p:nvSpPr>
        <p:spPr>
          <a:xfrm>
            <a:off x="428682" y="2282502"/>
            <a:ext cx="3976881" cy="646331"/>
          </a:xfrm>
          <a:prstGeom prst="rect">
            <a:avLst/>
          </a:prstGeom>
        </p:spPr>
        <p:txBody>
          <a:bodyPr wrap="square">
            <a:spAutoFit/>
          </a:bodyPr>
          <a:lstStyle/>
          <a:p>
            <a:r>
              <a:rPr lang="en-US" b="1" dirty="0" smtClean="0"/>
              <a:t>In this case the soil is the </a:t>
            </a:r>
            <a:r>
              <a:rPr lang="en-US" b="1" dirty="0" smtClean="0">
                <a:solidFill>
                  <a:srgbClr val="7030A0"/>
                </a:solidFill>
              </a:rPr>
              <a:t>ACTUATING</a:t>
            </a:r>
            <a:r>
              <a:rPr lang="en-US" b="1" dirty="0" smtClean="0"/>
              <a:t> </a:t>
            </a:r>
            <a:r>
              <a:rPr lang="en-US" b="1" dirty="0" smtClean="0">
                <a:solidFill>
                  <a:srgbClr val="7030A0"/>
                </a:solidFill>
              </a:rPr>
              <a:t>ELEMENT</a:t>
            </a:r>
            <a:endParaRPr lang="en-US" dirty="0">
              <a:solidFill>
                <a:srgbClr val="7030A0"/>
              </a:solidFill>
            </a:endParaRPr>
          </a:p>
        </p:txBody>
      </p:sp>
      <p:sp>
        <p:nvSpPr>
          <p:cNvPr id="34" name="Text Box 21"/>
          <p:cNvSpPr txBox="1">
            <a:spLocks noChangeArrowheads="1"/>
          </p:cNvSpPr>
          <p:nvPr/>
        </p:nvSpPr>
        <p:spPr bwMode="auto">
          <a:xfrm>
            <a:off x="2333625" y="6260998"/>
            <a:ext cx="1896621" cy="461665"/>
          </a:xfrm>
          <a:prstGeom prst="rect">
            <a:avLst/>
          </a:prstGeom>
          <a:noFill/>
          <a:ln w="9525">
            <a:noFill/>
            <a:miter lim="800000"/>
            <a:headEnd/>
            <a:tailEnd/>
          </a:ln>
        </p:spPr>
        <p:txBody>
          <a:bodyPr wrap="square">
            <a:spAutoFit/>
          </a:bodyPr>
          <a:lstStyle/>
          <a:p>
            <a:pPr algn="ctr" rtl="1">
              <a:spcBef>
                <a:spcPct val="50000"/>
              </a:spcBef>
            </a:pPr>
            <a:r>
              <a:rPr lang="en-US" sz="2400" b="1" u="sng" dirty="0" smtClean="0">
                <a:solidFill>
                  <a:schemeClr val="bg2">
                    <a:lumMod val="25000"/>
                  </a:schemeClr>
                </a:solidFill>
                <a:effectLst>
                  <a:outerShdw blurRad="38100" dist="38100" dir="2700000" algn="tl">
                    <a:srgbClr val="000000">
                      <a:alpha val="43137"/>
                    </a:srgbClr>
                  </a:outerShdw>
                </a:effectLst>
              </a:rPr>
              <a:t>Translation</a:t>
            </a:r>
            <a:endParaRPr lang="el-GR" sz="2400" b="1" u="sng" dirty="0">
              <a:solidFill>
                <a:schemeClr val="bg2">
                  <a:lumMod val="25000"/>
                </a:schemeClr>
              </a:solidFill>
              <a:effectLst>
                <a:outerShdw blurRad="38100" dist="38100" dir="2700000" algn="tl">
                  <a:srgbClr val="000000">
                    <a:alpha val="43137"/>
                  </a:srgbClr>
                </a:outerShdw>
              </a:effectLst>
            </a:endParaRPr>
          </a:p>
        </p:txBody>
      </p:sp>
      <p:sp>
        <p:nvSpPr>
          <p:cNvPr id="35" name="Text Box 21"/>
          <p:cNvSpPr txBox="1">
            <a:spLocks noChangeArrowheads="1"/>
          </p:cNvSpPr>
          <p:nvPr/>
        </p:nvSpPr>
        <p:spPr bwMode="auto">
          <a:xfrm>
            <a:off x="6866262" y="5878813"/>
            <a:ext cx="1684471" cy="461665"/>
          </a:xfrm>
          <a:prstGeom prst="rect">
            <a:avLst/>
          </a:prstGeom>
          <a:noFill/>
          <a:ln w="9525">
            <a:noFill/>
            <a:miter lim="800000"/>
            <a:headEnd/>
            <a:tailEnd/>
          </a:ln>
        </p:spPr>
        <p:txBody>
          <a:bodyPr wrap="square">
            <a:spAutoFit/>
          </a:bodyPr>
          <a:lstStyle/>
          <a:p>
            <a:pPr algn="ctr" rtl="1">
              <a:spcBef>
                <a:spcPct val="50000"/>
              </a:spcBef>
            </a:pPr>
            <a:r>
              <a:rPr lang="en-US" sz="2400" b="1" u="sng" dirty="0" smtClean="0">
                <a:solidFill>
                  <a:schemeClr val="bg2">
                    <a:lumMod val="25000"/>
                  </a:schemeClr>
                </a:solidFill>
                <a:effectLst>
                  <a:outerShdw blurRad="38100" dist="38100" dir="2700000" algn="tl">
                    <a:srgbClr val="000000">
                      <a:alpha val="43137"/>
                    </a:srgbClr>
                  </a:outerShdw>
                </a:effectLst>
              </a:rPr>
              <a:t>Rotation</a:t>
            </a:r>
            <a:endParaRPr lang="el-GR" sz="2400" b="1" u="sng" dirty="0">
              <a:solidFill>
                <a:schemeClr val="bg2">
                  <a:lumMod val="25000"/>
                </a:schemeClr>
              </a:solidFill>
              <a:effectLst>
                <a:outerShdw blurRad="38100" dist="38100" dir="2700000" algn="tl">
                  <a:srgbClr val="000000">
                    <a:alpha val="43137"/>
                  </a:srgbClr>
                </a:outerShdw>
              </a:effectLst>
            </a:endParaRPr>
          </a:p>
        </p:txBody>
      </p:sp>
      <p:cxnSp>
        <p:nvCxnSpPr>
          <p:cNvPr id="5" name="Straight Connector 4"/>
          <p:cNvCxnSpPr/>
          <p:nvPr/>
        </p:nvCxnSpPr>
        <p:spPr>
          <a:xfrm flipH="1" flipV="1">
            <a:off x="6029325" y="3700462"/>
            <a:ext cx="314325" cy="2149775"/>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64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86957" y="4216424"/>
            <a:ext cx="3368941" cy="2584668"/>
          </a:xfrm>
          <a:prstGeom prst="rect">
            <a:avLst/>
          </a:prstGeom>
        </p:spPr>
      </p:pic>
      <p:sp>
        <p:nvSpPr>
          <p:cNvPr id="6" name="Rectangle 5"/>
          <p:cNvSpPr/>
          <p:nvPr/>
        </p:nvSpPr>
        <p:spPr>
          <a:xfrm>
            <a:off x="446942" y="84850"/>
            <a:ext cx="8270782" cy="1323439"/>
          </a:xfrm>
          <a:prstGeom prst="rect">
            <a:avLst/>
          </a:prstGeom>
        </p:spPr>
        <p:txBody>
          <a:bodyPr wrap="square">
            <a:spAutoFit/>
          </a:bodyPr>
          <a:lstStyle/>
          <a:p>
            <a:pPr algn="just"/>
            <a:r>
              <a:rPr lang="en-US" sz="2000" b="1" dirty="0">
                <a:solidFill>
                  <a:srgbClr val="FF0000"/>
                </a:solidFill>
                <a:latin typeface="+mn-lt"/>
              </a:rPr>
              <a:t>Case </a:t>
            </a:r>
            <a:r>
              <a:rPr lang="en-US" sz="2000" b="1" dirty="0" smtClean="0">
                <a:solidFill>
                  <a:srgbClr val="FF0000"/>
                </a:solidFill>
                <a:latin typeface="+mn-lt"/>
              </a:rPr>
              <a:t>3 :</a:t>
            </a:r>
            <a:r>
              <a:rPr lang="en-US" sz="2000" b="1" dirty="0" smtClean="0">
                <a:latin typeface="+mn-lt"/>
              </a:rPr>
              <a:t>If </a:t>
            </a:r>
            <a:r>
              <a:rPr lang="en-US" sz="2000" b="1" dirty="0">
                <a:latin typeface="+mn-lt"/>
              </a:rPr>
              <a:t>the </a:t>
            </a:r>
            <a:r>
              <a:rPr lang="en-US" sz="2000" b="1" dirty="0">
                <a:solidFill>
                  <a:srgbClr val="0000FF"/>
                </a:solidFill>
                <a:latin typeface="+mn-lt"/>
              </a:rPr>
              <a:t>frictionless</a:t>
            </a:r>
            <a:r>
              <a:rPr lang="en-US" sz="2000" b="1" dirty="0">
                <a:latin typeface="+mn-lt"/>
              </a:rPr>
              <a:t> wall rotates sufficiently about its bottom to a position of </a:t>
            </a:r>
            <a:r>
              <a:rPr lang="en-US" sz="2000" b="1" dirty="0" smtClean="0">
                <a:solidFill>
                  <a:srgbClr val="0B0BEF"/>
                </a:solidFill>
                <a:latin typeface="+mn-lt"/>
              </a:rPr>
              <a:t>A</a:t>
            </a:r>
            <a:r>
              <a:rPr lang="en-US" sz="2000" b="1" baseline="30000" dirty="0" smtClean="0">
                <a:solidFill>
                  <a:srgbClr val="0B0BEF"/>
                </a:solidFill>
                <a:latin typeface="+mn-lt"/>
              </a:rPr>
              <a:t>’</a:t>
            </a:r>
            <a:r>
              <a:rPr lang="en-US" sz="2000" b="1" dirty="0" smtClean="0">
                <a:solidFill>
                  <a:srgbClr val="0B0BEF"/>
                </a:solidFill>
                <a:latin typeface="+mn-lt"/>
              </a:rPr>
              <a:t>B’’</a:t>
            </a:r>
            <a:r>
              <a:rPr lang="en-US" sz="2000" b="1" dirty="0" smtClean="0">
                <a:latin typeface="+mn-lt"/>
              </a:rPr>
              <a:t> </a:t>
            </a:r>
            <a:r>
              <a:rPr lang="en-US" sz="2000" b="1" dirty="0">
                <a:latin typeface="+mn-lt"/>
              </a:rPr>
              <a:t>then a triangular soil mass </a:t>
            </a:r>
            <a:r>
              <a:rPr lang="en-US" sz="2000" b="1" dirty="0" smtClean="0">
                <a:solidFill>
                  <a:srgbClr val="0000FF"/>
                </a:solidFill>
                <a:latin typeface="+mn-lt"/>
              </a:rPr>
              <a:t>ABC</a:t>
            </a:r>
            <a:r>
              <a:rPr lang="en-US" sz="2000" b="1" baseline="30000" dirty="0" smtClean="0">
                <a:solidFill>
                  <a:srgbClr val="0000FF"/>
                </a:solidFill>
                <a:latin typeface="+mn-lt"/>
              </a:rPr>
              <a:t>’’</a:t>
            </a:r>
            <a:r>
              <a:rPr lang="en-US" sz="2000" b="1" dirty="0" smtClean="0">
                <a:latin typeface="+mn-lt"/>
              </a:rPr>
              <a:t> </a:t>
            </a:r>
            <a:r>
              <a:rPr lang="en-US" sz="2000" b="1" dirty="0">
                <a:latin typeface="+mn-lt"/>
              </a:rPr>
              <a:t>adjacent to the wall will reach a state </a:t>
            </a:r>
            <a:r>
              <a:rPr lang="en-US" sz="2000" b="1" dirty="0" smtClean="0">
                <a:latin typeface="+mn-lt"/>
              </a:rPr>
              <a:t>of </a:t>
            </a:r>
            <a:r>
              <a:rPr lang="en-US" sz="2000" i="1" dirty="0">
                <a:solidFill>
                  <a:srgbClr val="0B0BEF"/>
                </a:solidFill>
                <a:latin typeface="Times-Italic"/>
              </a:rPr>
              <a:t>plastic</a:t>
            </a:r>
            <a:r>
              <a:rPr lang="en-US" sz="2000" i="1" dirty="0">
                <a:latin typeface="Times-Italic"/>
              </a:rPr>
              <a:t> </a:t>
            </a:r>
            <a:r>
              <a:rPr lang="en-US" sz="2000" i="1" dirty="0">
                <a:solidFill>
                  <a:srgbClr val="0B0BEF"/>
                </a:solidFill>
                <a:latin typeface="Times-Italic"/>
              </a:rPr>
              <a:t>equilibrium</a:t>
            </a:r>
            <a:r>
              <a:rPr lang="en-US" sz="2000" i="1" dirty="0">
                <a:latin typeface="Times-Italic"/>
              </a:rPr>
              <a:t> </a:t>
            </a:r>
            <a:r>
              <a:rPr lang="en-US" sz="2000" dirty="0">
                <a:latin typeface="Times-Roman"/>
              </a:rPr>
              <a:t>and will fail sliding </a:t>
            </a:r>
            <a:r>
              <a:rPr lang="en-US" sz="2000" dirty="0" smtClean="0">
                <a:solidFill>
                  <a:srgbClr val="FF0000"/>
                </a:solidFill>
                <a:latin typeface="Times-Roman"/>
              </a:rPr>
              <a:t>upward</a:t>
            </a:r>
            <a:r>
              <a:rPr lang="en-US" sz="2000" dirty="0" smtClean="0">
                <a:latin typeface="Times-Roman"/>
              </a:rPr>
              <a:t> the </a:t>
            </a:r>
            <a:r>
              <a:rPr lang="en-US" sz="2000" dirty="0">
                <a:latin typeface="Times-Roman"/>
              </a:rPr>
              <a:t>plane </a:t>
            </a:r>
            <a:r>
              <a:rPr lang="en-US" sz="2000" b="1" dirty="0" smtClean="0">
                <a:solidFill>
                  <a:srgbClr val="0000FF"/>
                </a:solidFill>
                <a:latin typeface="Times-Italic"/>
              </a:rPr>
              <a:t>BC</a:t>
            </a:r>
            <a:r>
              <a:rPr lang="en-US" sz="2000" b="1" baseline="30000" dirty="0" smtClean="0">
                <a:solidFill>
                  <a:srgbClr val="0000FF"/>
                </a:solidFill>
                <a:latin typeface="Times-Italic"/>
              </a:rPr>
              <a:t>’’</a:t>
            </a:r>
            <a:r>
              <a:rPr lang="en-US" sz="2000" b="1" dirty="0" smtClean="0">
                <a:solidFill>
                  <a:srgbClr val="0000FF"/>
                </a:solidFill>
                <a:latin typeface="Times-Roman"/>
              </a:rPr>
              <a:t>. </a:t>
            </a:r>
            <a:endParaRPr lang="en-US" sz="2000" b="1" dirty="0">
              <a:solidFill>
                <a:srgbClr val="0000FF"/>
              </a:solidFill>
              <a:latin typeface="+mn-lt"/>
            </a:endParaRPr>
          </a:p>
        </p:txBody>
      </p:sp>
      <p:sp>
        <p:nvSpPr>
          <p:cNvPr id="8" name="Text Box 21"/>
          <p:cNvSpPr txBox="1">
            <a:spLocks noChangeArrowheads="1"/>
          </p:cNvSpPr>
          <p:nvPr/>
        </p:nvSpPr>
        <p:spPr bwMode="auto">
          <a:xfrm>
            <a:off x="5887237" y="2491897"/>
            <a:ext cx="3354489" cy="1015663"/>
          </a:xfrm>
          <a:prstGeom prst="rect">
            <a:avLst/>
          </a:prstGeom>
          <a:noFill/>
          <a:ln w="9525">
            <a:noFill/>
            <a:miter lim="800000"/>
            <a:headEnd/>
            <a:tailEnd/>
          </a:ln>
        </p:spPr>
        <p:txBody>
          <a:bodyPr wrap="square">
            <a:spAutoFit/>
          </a:bodyPr>
          <a:lstStyle/>
          <a:p>
            <a:pPr rtl="1">
              <a:spcBef>
                <a:spcPct val="50000"/>
              </a:spcBef>
            </a:pPr>
            <a:r>
              <a:rPr lang="en-US" b="1" dirty="0" smtClean="0">
                <a:solidFill>
                  <a:srgbClr val="00B050"/>
                </a:solidFill>
              </a:rPr>
              <a:t>The </a:t>
            </a:r>
            <a:r>
              <a:rPr lang="en-US" b="1" dirty="0">
                <a:solidFill>
                  <a:srgbClr val="00B050"/>
                </a:solidFill>
              </a:rPr>
              <a:t>lateral earth pressure, </a:t>
            </a:r>
            <a:r>
              <a:rPr lang="el-GR" sz="2400" b="1" dirty="0">
                <a:solidFill>
                  <a:srgbClr val="00B050"/>
                </a:solidFill>
              </a:rPr>
              <a:t>σ</a:t>
            </a:r>
            <a:r>
              <a:rPr lang="en-US" sz="2400" b="1" baseline="-25000" dirty="0">
                <a:solidFill>
                  <a:srgbClr val="00B050"/>
                </a:solidFill>
              </a:rPr>
              <a:t>h</a:t>
            </a:r>
            <a:r>
              <a:rPr lang="en-US" b="1" baseline="-25000" dirty="0">
                <a:solidFill>
                  <a:srgbClr val="00B050"/>
                </a:solidFill>
              </a:rPr>
              <a:t>, </a:t>
            </a:r>
            <a:r>
              <a:rPr lang="en-US" b="1" dirty="0">
                <a:solidFill>
                  <a:srgbClr val="00B050"/>
                </a:solidFill>
              </a:rPr>
              <a:t>is called </a:t>
            </a:r>
            <a:r>
              <a:rPr lang="en-US" b="1" dirty="0">
                <a:solidFill>
                  <a:srgbClr val="0000FF"/>
                </a:solidFill>
              </a:rPr>
              <a:t>passive</a:t>
            </a:r>
            <a:r>
              <a:rPr lang="en-US" b="1" dirty="0">
                <a:solidFill>
                  <a:srgbClr val="00B050"/>
                </a:solidFill>
              </a:rPr>
              <a:t> earth pressure  </a:t>
            </a:r>
            <a:endParaRPr lang="el-GR" b="1" dirty="0">
              <a:solidFill>
                <a:srgbClr val="00B050"/>
              </a:solidFill>
            </a:endParaRPr>
          </a:p>
        </p:txBody>
      </p:sp>
      <p:graphicFrame>
        <p:nvGraphicFramePr>
          <p:cNvPr id="10" name="Object 23"/>
          <p:cNvGraphicFramePr>
            <a:graphicFrameLocks noChangeAspect="1"/>
          </p:cNvGraphicFramePr>
          <p:nvPr>
            <p:extLst>
              <p:ext uri="{D42A27DB-BD31-4B8C-83A1-F6EECF244321}">
                <p14:modId xmlns:p14="http://schemas.microsoft.com/office/powerpoint/2010/main" val="2593056218"/>
              </p:ext>
            </p:extLst>
          </p:nvPr>
        </p:nvGraphicFramePr>
        <p:xfrm>
          <a:off x="4169743" y="3927195"/>
          <a:ext cx="1341437" cy="1014413"/>
        </p:xfrm>
        <a:graphic>
          <a:graphicData uri="http://schemas.openxmlformats.org/presentationml/2006/ole">
            <mc:AlternateContent xmlns:mc="http://schemas.openxmlformats.org/markup-compatibility/2006">
              <mc:Choice xmlns:v="urn:schemas-microsoft-com:vml" Requires="v">
                <p:oleObj spid="_x0000_s422080" name="Equation" r:id="rId4" imgW="571320" imgH="431640" progId="Equation.3">
                  <p:embed/>
                </p:oleObj>
              </mc:Choice>
              <mc:Fallback>
                <p:oleObj name="Equation" r:id="rId4" imgW="57132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743" y="3927195"/>
                        <a:ext cx="1341437" cy="1014413"/>
                      </a:xfrm>
                      <a:prstGeom prst="rect">
                        <a:avLst/>
                      </a:prstGeom>
                      <a:solidFill>
                        <a:srgbClr val="FFFF00"/>
                      </a:solidFill>
                      <a:ln>
                        <a:solidFill>
                          <a:srgbClr val="FF0000"/>
                        </a:solidFill>
                      </a:ln>
                      <a:extLst/>
                    </p:spPr>
                  </p:pic>
                </p:oleObj>
              </mc:Fallback>
            </mc:AlternateContent>
          </a:graphicData>
        </a:graphic>
      </p:graphicFrame>
      <p:sp>
        <p:nvSpPr>
          <p:cNvPr id="11" name="Rectangle 33"/>
          <p:cNvSpPr>
            <a:spLocks noChangeArrowheads="1"/>
          </p:cNvSpPr>
          <p:nvPr/>
        </p:nvSpPr>
        <p:spPr bwMode="auto">
          <a:xfrm>
            <a:off x="6028848" y="3507560"/>
            <a:ext cx="3071268" cy="739775"/>
          </a:xfrm>
          <a:prstGeom prst="rect">
            <a:avLst/>
          </a:prstGeom>
          <a:noFill/>
          <a:ln w="9525">
            <a:solidFill>
              <a:srgbClr val="FF3300"/>
            </a:solidFill>
            <a:miter lim="800000"/>
            <a:headEnd/>
            <a:tailEnd/>
          </a:ln>
        </p:spPr>
        <p:txBody>
          <a:bodyPr wrap="square">
            <a:spAutoFit/>
          </a:bodyPr>
          <a:lstStyle/>
          <a:p>
            <a:pPr>
              <a:spcBef>
                <a:spcPct val="50000"/>
              </a:spcBef>
            </a:pPr>
            <a:r>
              <a:rPr lang="en-US" sz="2400" b="1" i="1" dirty="0" err="1">
                <a:latin typeface="Times New Roman" pitchFamily="18" charset="0"/>
                <a:cs typeface="Times New Roman" pitchFamily="18" charset="0"/>
              </a:rPr>
              <a:t>K</a:t>
            </a:r>
            <a:r>
              <a:rPr lang="en-US" b="1" baseline="-25000" dirty="0" err="1">
                <a:latin typeface="Times New Roman" pitchFamily="18" charset="0"/>
                <a:cs typeface="Times New Roman" pitchFamily="18" charset="0"/>
              </a:rPr>
              <a:t>p</a:t>
            </a:r>
            <a:r>
              <a:rPr lang="en-US" b="1" dirty="0"/>
              <a:t> = coefficient of passive earth pressure</a:t>
            </a:r>
            <a:endParaRPr lang="en-US" b="1" dirty="0">
              <a:solidFill>
                <a:srgbClr val="993300"/>
              </a:solidFill>
            </a:endParaRPr>
          </a:p>
        </p:txBody>
      </p:sp>
      <p:grpSp>
        <p:nvGrpSpPr>
          <p:cNvPr id="12" name="Group 11"/>
          <p:cNvGrpSpPr/>
          <p:nvPr/>
        </p:nvGrpSpPr>
        <p:grpSpPr>
          <a:xfrm>
            <a:off x="343575" y="3315296"/>
            <a:ext cx="3860980" cy="3315493"/>
            <a:chOff x="685800" y="1981200"/>
            <a:chExt cx="4343400" cy="3883025"/>
          </a:xfrm>
        </p:grpSpPr>
        <p:sp>
          <p:nvSpPr>
            <p:cNvPr id="13" name="Rectangle 7" descr="Brown marble"/>
            <p:cNvSpPr>
              <a:spLocks noChangeArrowheads="1"/>
            </p:cNvSpPr>
            <p:nvPr/>
          </p:nvSpPr>
          <p:spPr bwMode="auto">
            <a:xfrm>
              <a:off x="1600200" y="2209800"/>
              <a:ext cx="304800" cy="3521075"/>
            </a:xfrm>
            <a:prstGeom prst="rect">
              <a:avLst/>
            </a:prstGeom>
            <a:blipFill dpi="0" rotWithShape="1">
              <a:blip r:embed="rId6" cstate="print"/>
              <a:srcRect/>
              <a:tile tx="0" ty="0" sx="100000" sy="100000" flip="none" algn="tl"/>
            </a:blipFill>
            <a:ln w="9525">
              <a:noFill/>
              <a:miter lim="800000"/>
              <a:headEnd/>
              <a:tailEnd/>
            </a:ln>
          </p:spPr>
          <p:txBody>
            <a:bodyPr wrap="none" anchor="ctr"/>
            <a:lstStyle/>
            <a:p>
              <a:pPr algn="r" rtl="1"/>
              <a:endParaRPr lang="ms-MY"/>
            </a:p>
          </p:txBody>
        </p:sp>
        <p:sp>
          <p:nvSpPr>
            <p:cNvPr id="14" name="Line 8"/>
            <p:cNvSpPr>
              <a:spLocks noChangeShapeType="1"/>
            </p:cNvSpPr>
            <p:nvPr/>
          </p:nvSpPr>
          <p:spPr bwMode="auto">
            <a:xfrm flipH="1">
              <a:off x="685800" y="5730875"/>
              <a:ext cx="914400" cy="0"/>
            </a:xfrm>
            <a:prstGeom prst="line">
              <a:avLst/>
            </a:prstGeom>
            <a:noFill/>
            <a:ln w="9525">
              <a:solidFill>
                <a:srgbClr val="000000"/>
              </a:solidFill>
              <a:round/>
              <a:headEnd/>
              <a:tailEnd/>
            </a:ln>
          </p:spPr>
          <p:txBody>
            <a:bodyPr/>
            <a:lstStyle/>
            <a:p>
              <a:endParaRPr lang="en-US"/>
            </a:p>
          </p:txBody>
        </p:sp>
        <p:sp>
          <p:nvSpPr>
            <p:cNvPr id="15" name="Line 9"/>
            <p:cNvSpPr>
              <a:spLocks noChangeShapeType="1"/>
            </p:cNvSpPr>
            <p:nvPr/>
          </p:nvSpPr>
          <p:spPr bwMode="auto">
            <a:xfrm>
              <a:off x="1905000" y="2209800"/>
              <a:ext cx="2971800" cy="0"/>
            </a:xfrm>
            <a:prstGeom prst="line">
              <a:avLst/>
            </a:prstGeom>
            <a:noFill/>
            <a:ln w="9525">
              <a:solidFill>
                <a:srgbClr val="000000"/>
              </a:solidFill>
              <a:round/>
              <a:headEnd/>
              <a:tailEnd/>
            </a:ln>
          </p:spPr>
          <p:txBody>
            <a:bodyPr/>
            <a:lstStyle/>
            <a:p>
              <a:endParaRPr lang="en-US"/>
            </a:p>
          </p:txBody>
        </p:sp>
        <p:sp>
          <p:nvSpPr>
            <p:cNvPr id="16" name="Rectangle 10"/>
            <p:cNvSpPr>
              <a:spLocks noChangeArrowheads="1"/>
            </p:cNvSpPr>
            <p:nvPr/>
          </p:nvSpPr>
          <p:spPr bwMode="auto">
            <a:xfrm>
              <a:off x="3352800" y="4206875"/>
              <a:ext cx="381000" cy="381000"/>
            </a:xfrm>
            <a:prstGeom prst="rect">
              <a:avLst/>
            </a:prstGeom>
            <a:solidFill>
              <a:srgbClr val="FF3300"/>
            </a:solidFill>
            <a:ln w="9525">
              <a:solidFill>
                <a:srgbClr val="FF3300"/>
              </a:solidFill>
              <a:miter lim="800000"/>
              <a:headEnd/>
              <a:tailEnd/>
            </a:ln>
          </p:spPr>
          <p:txBody>
            <a:bodyPr wrap="none" anchor="ctr"/>
            <a:lstStyle/>
            <a:p>
              <a:pPr algn="r" rtl="1"/>
              <a:endParaRPr lang="ms-MY"/>
            </a:p>
          </p:txBody>
        </p:sp>
        <p:sp>
          <p:nvSpPr>
            <p:cNvPr id="17" name="Line 11"/>
            <p:cNvSpPr>
              <a:spLocks noChangeShapeType="1"/>
            </p:cNvSpPr>
            <p:nvPr/>
          </p:nvSpPr>
          <p:spPr bwMode="auto">
            <a:xfrm flipV="1">
              <a:off x="3581400" y="3673475"/>
              <a:ext cx="0" cy="533400"/>
            </a:xfrm>
            <a:prstGeom prst="line">
              <a:avLst/>
            </a:prstGeom>
            <a:noFill/>
            <a:ln w="28575">
              <a:solidFill>
                <a:srgbClr val="000000"/>
              </a:solidFill>
              <a:round/>
              <a:headEnd type="triangle" w="med" len="med"/>
              <a:tailEnd/>
            </a:ln>
          </p:spPr>
          <p:txBody>
            <a:bodyPr/>
            <a:lstStyle/>
            <a:p>
              <a:endParaRPr lang="en-US"/>
            </a:p>
          </p:txBody>
        </p:sp>
        <p:sp>
          <p:nvSpPr>
            <p:cNvPr id="18" name="Line 12"/>
            <p:cNvSpPr>
              <a:spLocks noChangeShapeType="1"/>
            </p:cNvSpPr>
            <p:nvPr/>
          </p:nvSpPr>
          <p:spPr bwMode="auto">
            <a:xfrm rot="16200000" flipV="1">
              <a:off x="3009900" y="4168775"/>
              <a:ext cx="0" cy="533400"/>
            </a:xfrm>
            <a:prstGeom prst="line">
              <a:avLst/>
            </a:prstGeom>
            <a:noFill/>
            <a:ln w="28575">
              <a:solidFill>
                <a:srgbClr val="000000"/>
              </a:solidFill>
              <a:round/>
              <a:headEnd type="triangle" w="med" len="med"/>
              <a:tailEnd/>
            </a:ln>
          </p:spPr>
          <p:txBody>
            <a:bodyPr/>
            <a:lstStyle/>
            <a:p>
              <a:endParaRPr lang="en-US"/>
            </a:p>
          </p:txBody>
        </p:sp>
        <p:sp>
          <p:nvSpPr>
            <p:cNvPr id="19" name="Line 13"/>
            <p:cNvSpPr>
              <a:spLocks noChangeShapeType="1"/>
            </p:cNvSpPr>
            <p:nvPr/>
          </p:nvSpPr>
          <p:spPr bwMode="auto">
            <a:xfrm flipV="1">
              <a:off x="3581400" y="4587875"/>
              <a:ext cx="0" cy="533400"/>
            </a:xfrm>
            <a:prstGeom prst="line">
              <a:avLst/>
            </a:prstGeom>
            <a:noFill/>
            <a:ln w="28575">
              <a:solidFill>
                <a:srgbClr val="000000"/>
              </a:solidFill>
              <a:round/>
              <a:headEnd/>
              <a:tailEnd type="triangle" w="med" len="med"/>
            </a:ln>
          </p:spPr>
          <p:txBody>
            <a:bodyPr/>
            <a:lstStyle/>
            <a:p>
              <a:endParaRPr lang="en-US"/>
            </a:p>
          </p:txBody>
        </p:sp>
        <p:sp>
          <p:nvSpPr>
            <p:cNvPr id="20" name="Line 14"/>
            <p:cNvSpPr>
              <a:spLocks noChangeShapeType="1"/>
            </p:cNvSpPr>
            <p:nvPr/>
          </p:nvSpPr>
          <p:spPr bwMode="auto">
            <a:xfrm rot="16200000" flipV="1">
              <a:off x="4000500" y="4168775"/>
              <a:ext cx="0" cy="533400"/>
            </a:xfrm>
            <a:prstGeom prst="line">
              <a:avLst/>
            </a:prstGeom>
            <a:noFill/>
            <a:ln w="28575">
              <a:solidFill>
                <a:srgbClr val="000000"/>
              </a:solidFill>
              <a:round/>
              <a:headEnd/>
              <a:tailEnd type="triangle" w="med" len="med"/>
            </a:ln>
          </p:spPr>
          <p:txBody>
            <a:bodyPr/>
            <a:lstStyle/>
            <a:p>
              <a:endParaRPr lang="en-US"/>
            </a:p>
          </p:txBody>
        </p:sp>
        <p:sp>
          <p:nvSpPr>
            <p:cNvPr id="21" name="Line 15"/>
            <p:cNvSpPr>
              <a:spLocks noChangeShapeType="1"/>
            </p:cNvSpPr>
            <p:nvPr/>
          </p:nvSpPr>
          <p:spPr bwMode="auto">
            <a:xfrm>
              <a:off x="4267200" y="2209800"/>
              <a:ext cx="0" cy="2225675"/>
            </a:xfrm>
            <a:prstGeom prst="line">
              <a:avLst/>
            </a:prstGeom>
            <a:noFill/>
            <a:ln w="9525">
              <a:solidFill>
                <a:srgbClr val="000000"/>
              </a:solidFill>
              <a:round/>
              <a:headEnd type="triangle" w="med" len="med"/>
              <a:tailEnd type="triangle" w="med" len="med"/>
            </a:ln>
          </p:spPr>
          <p:txBody>
            <a:bodyPr/>
            <a:lstStyle/>
            <a:p>
              <a:endParaRPr lang="en-US"/>
            </a:p>
          </p:txBody>
        </p:sp>
        <p:sp>
          <p:nvSpPr>
            <p:cNvPr id="22" name="Text Box 16"/>
            <p:cNvSpPr txBox="1">
              <a:spLocks noChangeArrowheads="1"/>
            </p:cNvSpPr>
            <p:nvPr/>
          </p:nvSpPr>
          <p:spPr bwMode="auto">
            <a:xfrm>
              <a:off x="4267200" y="3124200"/>
              <a:ext cx="381000" cy="396875"/>
            </a:xfrm>
            <a:prstGeom prst="rect">
              <a:avLst/>
            </a:prstGeom>
            <a:noFill/>
            <a:ln w="9525">
              <a:noFill/>
              <a:miter lim="800000"/>
              <a:headEnd/>
              <a:tailEnd/>
            </a:ln>
          </p:spPr>
          <p:txBody>
            <a:bodyPr>
              <a:spAutoFit/>
            </a:bodyPr>
            <a:lstStyle/>
            <a:p>
              <a:pPr algn="r" rtl="1">
                <a:spcBef>
                  <a:spcPct val="50000"/>
                </a:spcBef>
              </a:pPr>
              <a:r>
                <a:rPr lang="en-US"/>
                <a:t>z</a:t>
              </a:r>
            </a:p>
          </p:txBody>
        </p:sp>
        <p:sp>
          <p:nvSpPr>
            <p:cNvPr id="23" name="Text Box 17"/>
            <p:cNvSpPr txBox="1">
              <a:spLocks noChangeArrowheads="1"/>
            </p:cNvSpPr>
            <p:nvPr/>
          </p:nvSpPr>
          <p:spPr bwMode="auto">
            <a:xfrm>
              <a:off x="3124200" y="3429000"/>
              <a:ext cx="457200" cy="396875"/>
            </a:xfrm>
            <a:prstGeom prst="rect">
              <a:avLst/>
            </a:prstGeom>
            <a:noFill/>
            <a:ln w="9525">
              <a:noFill/>
              <a:miter lim="800000"/>
              <a:headEnd/>
              <a:tailEnd/>
            </a:ln>
          </p:spPr>
          <p:txBody>
            <a:bodyPr>
              <a:spAutoFit/>
            </a:bodyPr>
            <a:lstStyle/>
            <a:p>
              <a:pPr algn="r" rtl="1">
                <a:spcBef>
                  <a:spcPct val="50000"/>
                </a:spcBef>
              </a:pPr>
              <a:r>
                <a:rPr lang="el-GR"/>
                <a:t>σ</a:t>
              </a:r>
              <a:r>
                <a:rPr lang="en-US" baseline="-25000"/>
                <a:t>v</a:t>
              </a:r>
              <a:endParaRPr lang="el-GR" baseline="-25000"/>
            </a:p>
          </p:txBody>
        </p:sp>
        <p:sp>
          <p:nvSpPr>
            <p:cNvPr id="24" name="Text Box 18"/>
            <p:cNvSpPr txBox="1">
              <a:spLocks noChangeArrowheads="1"/>
            </p:cNvSpPr>
            <p:nvPr/>
          </p:nvSpPr>
          <p:spPr bwMode="auto">
            <a:xfrm>
              <a:off x="2514600" y="4022725"/>
              <a:ext cx="533400" cy="396875"/>
            </a:xfrm>
            <a:prstGeom prst="rect">
              <a:avLst/>
            </a:prstGeom>
            <a:noFill/>
            <a:ln w="9525">
              <a:noFill/>
              <a:miter lim="800000"/>
              <a:headEnd/>
              <a:tailEnd/>
            </a:ln>
          </p:spPr>
          <p:txBody>
            <a:bodyPr>
              <a:spAutoFit/>
            </a:bodyPr>
            <a:lstStyle/>
            <a:p>
              <a:pPr rtl="1">
                <a:spcBef>
                  <a:spcPct val="50000"/>
                </a:spcBef>
              </a:pPr>
              <a:r>
                <a:rPr lang="el-GR"/>
                <a:t>σ</a:t>
              </a:r>
              <a:r>
                <a:rPr lang="en-US" baseline="-25000"/>
                <a:t>h</a:t>
              </a:r>
              <a:endParaRPr lang="el-GR" baseline="-25000"/>
            </a:p>
          </p:txBody>
        </p:sp>
        <p:sp>
          <p:nvSpPr>
            <p:cNvPr id="25" name="Text Box 19"/>
            <p:cNvSpPr txBox="1">
              <a:spLocks noChangeArrowheads="1"/>
            </p:cNvSpPr>
            <p:nvPr/>
          </p:nvSpPr>
          <p:spPr bwMode="auto">
            <a:xfrm>
              <a:off x="1219200" y="1981200"/>
              <a:ext cx="381000" cy="396875"/>
            </a:xfrm>
            <a:prstGeom prst="rect">
              <a:avLst/>
            </a:prstGeom>
            <a:noFill/>
            <a:ln w="9525">
              <a:noFill/>
              <a:miter lim="800000"/>
              <a:headEnd/>
              <a:tailEnd/>
            </a:ln>
          </p:spPr>
          <p:txBody>
            <a:bodyPr>
              <a:spAutoFit/>
            </a:bodyPr>
            <a:lstStyle/>
            <a:p>
              <a:pPr algn="r" rtl="1">
                <a:spcBef>
                  <a:spcPct val="50000"/>
                </a:spcBef>
              </a:pPr>
              <a:r>
                <a:rPr lang="en-US"/>
                <a:t>A</a:t>
              </a:r>
            </a:p>
          </p:txBody>
        </p:sp>
        <p:sp>
          <p:nvSpPr>
            <p:cNvPr id="26" name="Text Box 20"/>
            <p:cNvSpPr txBox="1">
              <a:spLocks noChangeArrowheads="1"/>
            </p:cNvSpPr>
            <p:nvPr/>
          </p:nvSpPr>
          <p:spPr bwMode="auto">
            <a:xfrm>
              <a:off x="1219200" y="5334000"/>
              <a:ext cx="381000" cy="396875"/>
            </a:xfrm>
            <a:prstGeom prst="rect">
              <a:avLst/>
            </a:prstGeom>
            <a:noFill/>
            <a:ln w="9525">
              <a:noFill/>
              <a:miter lim="800000"/>
              <a:headEnd/>
              <a:tailEnd/>
            </a:ln>
          </p:spPr>
          <p:txBody>
            <a:bodyPr>
              <a:spAutoFit/>
            </a:bodyPr>
            <a:lstStyle/>
            <a:p>
              <a:pPr algn="r" rtl="1">
                <a:spcBef>
                  <a:spcPct val="50000"/>
                </a:spcBef>
              </a:pPr>
              <a:r>
                <a:rPr lang="en-US"/>
                <a:t>B</a:t>
              </a:r>
            </a:p>
          </p:txBody>
        </p:sp>
        <p:sp>
          <p:nvSpPr>
            <p:cNvPr id="27" name="Text Box 22"/>
            <p:cNvSpPr txBox="1">
              <a:spLocks noChangeArrowheads="1"/>
            </p:cNvSpPr>
            <p:nvPr/>
          </p:nvSpPr>
          <p:spPr bwMode="auto">
            <a:xfrm>
              <a:off x="2743200" y="5133975"/>
              <a:ext cx="2286000" cy="400050"/>
            </a:xfrm>
            <a:prstGeom prst="rect">
              <a:avLst/>
            </a:prstGeom>
            <a:noFill/>
            <a:ln w="9525">
              <a:noFill/>
              <a:miter lim="800000"/>
              <a:headEnd/>
              <a:tailEnd/>
            </a:ln>
          </p:spPr>
          <p:txBody>
            <a:bodyPr>
              <a:spAutoFit/>
            </a:bodyPr>
            <a:lstStyle/>
            <a:p>
              <a:pPr rtl="1">
                <a:spcBef>
                  <a:spcPct val="50000"/>
                </a:spcBef>
              </a:pPr>
              <a:r>
                <a:rPr lang="en-US" sz="1600" dirty="0"/>
                <a:t>Unit weight of soil = </a:t>
              </a:r>
              <a:r>
                <a:rPr lang="en-US" sz="2000" dirty="0">
                  <a:latin typeface="Symbol" pitchFamily="18" charset="2"/>
                </a:rPr>
                <a:t>g</a:t>
              </a:r>
              <a:endParaRPr lang="el-GR" sz="2000" dirty="0"/>
            </a:p>
          </p:txBody>
        </p:sp>
        <p:graphicFrame>
          <p:nvGraphicFramePr>
            <p:cNvPr id="28" name="Object 24"/>
            <p:cNvGraphicFramePr>
              <a:graphicFrameLocks noChangeAspect="1"/>
            </p:cNvGraphicFramePr>
            <p:nvPr>
              <p:extLst>
                <p:ext uri="{D42A27DB-BD31-4B8C-83A1-F6EECF244321}">
                  <p14:modId xmlns:p14="http://schemas.microsoft.com/office/powerpoint/2010/main" val="1386295472"/>
                </p:ext>
              </p:extLst>
            </p:nvPr>
          </p:nvGraphicFramePr>
          <p:xfrm>
            <a:off x="3048000" y="5502275"/>
            <a:ext cx="1600200" cy="361950"/>
          </p:xfrm>
          <a:graphic>
            <a:graphicData uri="http://schemas.openxmlformats.org/presentationml/2006/ole">
              <mc:AlternateContent xmlns:mc="http://schemas.openxmlformats.org/markup-compatibility/2006">
                <mc:Choice xmlns:v="urn:schemas-microsoft-com:vml" Requires="v">
                  <p:oleObj spid="_x0000_s422081" name="Equation" r:id="rId7" imgW="1180800" imgH="266400" progId="Equation.3">
                    <p:embed/>
                  </p:oleObj>
                </mc:Choice>
                <mc:Fallback>
                  <p:oleObj name="Equation" r:id="rId7" imgW="118080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5502275"/>
                          <a:ext cx="16002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7" descr="Brown marble"/>
            <p:cNvSpPr>
              <a:spLocks noChangeArrowheads="1"/>
            </p:cNvSpPr>
            <p:nvPr/>
          </p:nvSpPr>
          <p:spPr bwMode="auto">
            <a:xfrm>
              <a:off x="2209800" y="2211388"/>
              <a:ext cx="304800" cy="3521075"/>
            </a:xfrm>
            <a:prstGeom prst="rect">
              <a:avLst/>
            </a:prstGeom>
            <a:noFill/>
            <a:ln w="47625">
              <a:solidFill>
                <a:schemeClr val="accent1"/>
              </a:solidFill>
              <a:prstDash val="dash"/>
              <a:miter lim="800000"/>
              <a:headEnd/>
              <a:tailEnd/>
            </a:ln>
          </p:spPr>
          <p:txBody>
            <a:bodyPr wrap="none" anchor="ctr"/>
            <a:lstStyle/>
            <a:p>
              <a:endParaRPr lang="ms-MY"/>
            </a:p>
          </p:txBody>
        </p:sp>
        <p:sp>
          <p:nvSpPr>
            <p:cNvPr id="30" name="Left Arrow 29"/>
            <p:cNvSpPr/>
            <p:nvPr/>
          </p:nvSpPr>
          <p:spPr>
            <a:xfrm flipH="1">
              <a:off x="1943100" y="3790950"/>
              <a:ext cx="188913" cy="41275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31" name="Left Arrow 30"/>
            <p:cNvSpPr/>
            <p:nvPr/>
          </p:nvSpPr>
          <p:spPr>
            <a:xfrm flipH="1">
              <a:off x="1971675" y="4783138"/>
              <a:ext cx="187325" cy="41275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32" name="Left Arrow 31"/>
            <p:cNvSpPr/>
            <p:nvPr/>
          </p:nvSpPr>
          <p:spPr>
            <a:xfrm flipH="1">
              <a:off x="1971675" y="2711450"/>
              <a:ext cx="187325" cy="41275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grpSp>
      <p:sp>
        <p:nvSpPr>
          <p:cNvPr id="3" name="Rectangle 2"/>
          <p:cNvSpPr/>
          <p:nvPr/>
        </p:nvSpPr>
        <p:spPr>
          <a:xfrm>
            <a:off x="232626" y="1324955"/>
            <a:ext cx="8111271" cy="738664"/>
          </a:xfrm>
          <a:prstGeom prst="rect">
            <a:avLst/>
          </a:prstGeom>
        </p:spPr>
        <p:txBody>
          <a:bodyPr wrap="square">
            <a:spAutoFit/>
          </a:bodyPr>
          <a:lstStyle/>
          <a:p>
            <a:pPr marL="285750" indent="-285750" algn="just">
              <a:buFont typeface="Courier New" panose="02070309020205020404" pitchFamily="49" charset="0"/>
              <a:buChar char="o"/>
            </a:pPr>
            <a:r>
              <a:rPr lang="en-US" b="1" dirty="0"/>
              <a:t>If the wall is pushed into the soil mass, </a:t>
            </a:r>
            <a:r>
              <a:rPr lang="el-GR" sz="2400" b="1" i="1" dirty="0">
                <a:solidFill>
                  <a:srgbClr val="660033"/>
                </a:solidFill>
              </a:rPr>
              <a:t>σ</a:t>
            </a:r>
            <a:r>
              <a:rPr lang="en-US" sz="2400" b="1" i="1" baseline="-25000" dirty="0">
                <a:solidFill>
                  <a:srgbClr val="660033"/>
                </a:solidFill>
              </a:rPr>
              <a:t>h </a:t>
            </a:r>
            <a:r>
              <a:rPr lang="en-US" b="1" dirty="0">
                <a:solidFill>
                  <a:schemeClr val="tx2"/>
                </a:solidFill>
              </a:rPr>
              <a:t>will </a:t>
            </a:r>
            <a:r>
              <a:rPr lang="en-US" b="1" dirty="0" smtClean="0">
                <a:solidFill>
                  <a:schemeClr val="tx2"/>
                </a:solidFill>
              </a:rPr>
              <a:t>increase and the shearing resistance of the soil is mobilized.</a:t>
            </a:r>
            <a:endParaRPr lang="en-US" b="1" dirty="0"/>
          </a:p>
        </p:txBody>
      </p:sp>
      <p:sp>
        <p:nvSpPr>
          <p:cNvPr id="33" name="Rectangle 32"/>
          <p:cNvSpPr/>
          <p:nvPr/>
        </p:nvSpPr>
        <p:spPr>
          <a:xfrm>
            <a:off x="343575" y="2327635"/>
            <a:ext cx="5087793" cy="923330"/>
          </a:xfrm>
          <a:prstGeom prst="rect">
            <a:avLst/>
          </a:prstGeom>
          <a:ln>
            <a:solidFill>
              <a:srgbClr val="FF0000"/>
            </a:solidFill>
          </a:ln>
        </p:spPr>
        <p:txBody>
          <a:bodyPr wrap="square">
            <a:spAutoFit/>
          </a:bodyPr>
          <a:lstStyle/>
          <a:p>
            <a:pPr algn="just"/>
            <a:r>
              <a:rPr lang="en-US" b="1" dirty="0" smtClean="0"/>
              <a:t>In this case the retaining wall is the </a:t>
            </a:r>
            <a:r>
              <a:rPr lang="en-US" b="1" dirty="0" smtClean="0">
                <a:solidFill>
                  <a:srgbClr val="7030A0"/>
                </a:solidFill>
              </a:rPr>
              <a:t>ACTUATING</a:t>
            </a:r>
            <a:r>
              <a:rPr lang="en-US" b="1" dirty="0" smtClean="0"/>
              <a:t> </a:t>
            </a:r>
            <a:r>
              <a:rPr lang="en-US" b="1" dirty="0" smtClean="0">
                <a:solidFill>
                  <a:srgbClr val="7030A0"/>
                </a:solidFill>
              </a:rPr>
              <a:t>ELEMENT and the soil provided the resistance for maintaining stability</a:t>
            </a:r>
            <a:endParaRPr lang="en-US" dirty="0">
              <a:solidFill>
                <a:srgbClr val="7030A0"/>
              </a:solidFill>
            </a:endParaRPr>
          </a:p>
        </p:txBody>
      </p:sp>
      <p:sp>
        <p:nvSpPr>
          <p:cNvPr id="34" name="Text Box 21"/>
          <p:cNvSpPr txBox="1">
            <a:spLocks noChangeArrowheads="1"/>
          </p:cNvSpPr>
          <p:nvPr/>
        </p:nvSpPr>
        <p:spPr bwMode="auto">
          <a:xfrm>
            <a:off x="7416665" y="6045957"/>
            <a:ext cx="1684471" cy="461665"/>
          </a:xfrm>
          <a:prstGeom prst="rect">
            <a:avLst/>
          </a:prstGeom>
          <a:solidFill>
            <a:srgbClr val="FFFF00"/>
          </a:solidFill>
          <a:ln w="9525">
            <a:noFill/>
            <a:miter lim="800000"/>
            <a:headEnd/>
            <a:tailEnd/>
          </a:ln>
        </p:spPr>
        <p:txBody>
          <a:bodyPr wrap="square">
            <a:spAutoFit/>
          </a:bodyPr>
          <a:lstStyle/>
          <a:p>
            <a:pPr algn="ctr" rtl="1">
              <a:spcBef>
                <a:spcPct val="50000"/>
              </a:spcBef>
            </a:pPr>
            <a:r>
              <a:rPr lang="en-US" sz="2400" b="1" u="sng" dirty="0" smtClean="0">
                <a:solidFill>
                  <a:schemeClr val="bg2">
                    <a:lumMod val="25000"/>
                  </a:schemeClr>
                </a:solidFill>
                <a:effectLst>
                  <a:outerShdw blurRad="38100" dist="38100" dir="2700000" algn="tl">
                    <a:srgbClr val="000000">
                      <a:alpha val="43137"/>
                    </a:srgbClr>
                  </a:outerShdw>
                </a:effectLst>
              </a:rPr>
              <a:t>Rotation</a:t>
            </a:r>
            <a:endParaRPr lang="el-GR" sz="2400" b="1" u="sng" dirty="0">
              <a:solidFill>
                <a:schemeClr val="bg2">
                  <a:lumMod val="25000"/>
                </a:schemeClr>
              </a:solidFill>
              <a:effectLst>
                <a:outerShdw blurRad="38100" dist="38100" dir="2700000" algn="tl">
                  <a:srgbClr val="000000">
                    <a:alpha val="43137"/>
                  </a:srgbClr>
                </a:outerShdw>
              </a:effectLst>
            </a:endParaRPr>
          </a:p>
        </p:txBody>
      </p:sp>
      <p:sp>
        <p:nvSpPr>
          <p:cNvPr id="35" name="Text Box 21"/>
          <p:cNvSpPr txBox="1">
            <a:spLocks noChangeArrowheads="1"/>
          </p:cNvSpPr>
          <p:nvPr/>
        </p:nvSpPr>
        <p:spPr bwMode="auto">
          <a:xfrm>
            <a:off x="3184101" y="5506586"/>
            <a:ext cx="1896621" cy="461665"/>
          </a:xfrm>
          <a:prstGeom prst="rect">
            <a:avLst/>
          </a:prstGeom>
          <a:solidFill>
            <a:srgbClr val="FFFF00"/>
          </a:solidFill>
          <a:ln w="9525">
            <a:noFill/>
            <a:miter lim="800000"/>
            <a:headEnd/>
            <a:tailEnd/>
          </a:ln>
        </p:spPr>
        <p:txBody>
          <a:bodyPr wrap="square">
            <a:spAutoFit/>
          </a:bodyPr>
          <a:lstStyle/>
          <a:p>
            <a:pPr algn="ctr" rtl="1">
              <a:spcBef>
                <a:spcPct val="50000"/>
              </a:spcBef>
            </a:pPr>
            <a:r>
              <a:rPr lang="en-US" sz="2400" b="1" u="sng" dirty="0" smtClean="0">
                <a:solidFill>
                  <a:schemeClr val="bg2">
                    <a:lumMod val="25000"/>
                  </a:schemeClr>
                </a:solidFill>
                <a:effectLst>
                  <a:outerShdw blurRad="38100" dist="38100" dir="2700000" algn="tl">
                    <a:srgbClr val="000000">
                      <a:alpha val="43137"/>
                    </a:srgbClr>
                  </a:outerShdw>
                </a:effectLst>
              </a:rPr>
              <a:t>Translation</a:t>
            </a:r>
            <a:endParaRPr lang="el-GR" sz="2400" b="1" u="sng" dirty="0">
              <a:solidFill>
                <a:schemeClr val="bg2">
                  <a:lumMod val="25000"/>
                </a:schemeClr>
              </a:solidFill>
              <a:effectLst>
                <a:outerShdw blurRad="38100" dist="38100" dir="2700000" algn="tl">
                  <a:srgbClr val="000000">
                    <a:alpha val="43137"/>
                  </a:srgbClr>
                </a:outerShdw>
              </a:effectLst>
            </a:endParaRPr>
          </a:p>
        </p:txBody>
      </p:sp>
      <p:cxnSp>
        <p:nvCxnSpPr>
          <p:cNvPr id="36" name="Straight Connector 35"/>
          <p:cNvCxnSpPr/>
          <p:nvPr/>
        </p:nvCxnSpPr>
        <p:spPr>
          <a:xfrm flipV="1">
            <a:off x="6028848" y="4551490"/>
            <a:ext cx="243365" cy="207929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47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275" y="657225"/>
            <a:ext cx="7315200" cy="5496847"/>
          </a:xfrm>
          <a:prstGeom prst="rect">
            <a:avLst/>
          </a:prstGeom>
        </p:spPr>
      </p:pic>
      <p:sp>
        <p:nvSpPr>
          <p:cNvPr id="3" name="Rectangle 2"/>
          <p:cNvSpPr/>
          <p:nvPr/>
        </p:nvSpPr>
        <p:spPr>
          <a:xfrm>
            <a:off x="2243561" y="2215627"/>
            <a:ext cx="1366080" cy="461665"/>
          </a:xfrm>
          <a:prstGeom prst="rect">
            <a:avLst/>
          </a:prstGeom>
          <a:solidFill>
            <a:srgbClr val="FFFF00"/>
          </a:solidFill>
        </p:spPr>
        <p:txBody>
          <a:bodyPr wrap="none">
            <a:spAutoFit/>
          </a:bodyPr>
          <a:lstStyle/>
          <a:p>
            <a:r>
              <a:rPr lang="en-US" sz="2400" b="1" dirty="0" smtClean="0">
                <a:solidFill>
                  <a:srgbClr val="7030A0"/>
                </a:solidFill>
              </a:rPr>
              <a:t>At-Rest </a:t>
            </a:r>
            <a:endParaRPr lang="en-US" sz="2400" b="1" dirty="0">
              <a:solidFill>
                <a:srgbClr val="7030A0"/>
              </a:solidFill>
            </a:endParaRPr>
          </a:p>
        </p:txBody>
      </p:sp>
      <p:sp>
        <p:nvSpPr>
          <p:cNvPr id="4" name="Rectangle 3"/>
          <p:cNvSpPr/>
          <p:nvPr/>
        </p:nvSpPr>
        <p:spPr>
          <a:xfrm>
            <a:off x="6510761" y="2558533"/>
            <a:ext cx="1109599" cy="461665"/>
          </a:xfrm>
          <a:prstGeom prst="rect">
            <a:avLst/>
          </a:prstGeom>
          <a:solidFill>
            <a:srgbClr val="FFFF00"/>
          </a:solidFill>
        </p:spPr>
        <p:txBody>
          <a:bodyPr wrap="none">
            <a:spAutoFit/>
          </a:bodyPr>
          <a:lstStyle/>
          <a:p>
            <a:r>
              <a:rPr lang="en-US" sz="2400" b="1" dirty="0">
                <a:solidFill>
                  <a:srgbClr val="7030A0"/>
                </a:solidFill>
              </a:rPr>
              <a:t>Active</a:t>
            </a:r>
          </a:p>
        </p:txBody>
      </p:sp>
      <p:sp>
        <p:nvSpPr>
          <p:cNvPr id="5" name="Rectangle 4"/>
          <p:cNvSpPr/>
          <p:nvPr/>
        </p:nvSpPr>
        <p:spPr>
          <a:xfrm>
            <a:off x="5610648" y="4381821"/>
            <a:ext cx="1332416" cy="461665"/>
          </a:xfrm>
          <a:prstGeom prst="rect">
            <a:avLst/>
          </a:prstGeom>
          <a:solidFill>
            <a:srgbClr val="FFFF00"/>
          </a:solidFill>
        </p:spPr>
        <p:txBody>
          <a:bodyPr wrap="none">
            <a:spAutoFit/>
          </a:bodyPr>
          <a:lstStyle/>
          <a:p>
            <a:r>
              <a:rPr lang="en-US" sz="2400" b="1" dirty="0" smtClean="0">
                <a:solidFill>
                  <a:srgbClr val="7030A0"/>
                </a:solidFill>
              </a:rPr>
              <a:t>Passive</a:t>
            </a:r>
            <a:endParaRPr lang="en-US" sz="2400" dirty="0"/>
          </a:p>
        </p:txBody>
      </p:sp>
      <p:cxnSp>
        <p:nvCxnSpPr>
          <p:cNvPr id="7" name="Straight Connector 6"/>
          <p:cNvCxnSpPr/>
          <p:nvPr/>
        </p:nvCxnSpPr>
        <p:spPr>
          <a:xfrm flipH="1">
            <a:off x="3048000" y="3686629"/>
            <a:ext cx="3462761" cy="1843314"/>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283200" y="1056351"/>
            <a:ext cx="2177142" cy="1791070"/>
          </a:xfrm>
          <a:prstGeom prst="line">
            <a:avLst/>
          </a:prstGeom>
          <a:ln w="5715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bwMode="auto">
          <a:xfrm>
            <a:off x="232508" y="110907"/>
            <a:ext cx="1620957" cy="646331"/>
          </a:xfrm>
          <a:prstGeom prst="rect">
            <a:avLst/>
          </a:prstGeom>
          <a:solidFill>
            <a:schemeClr val="accent2">
              <a:lumMod val="40000"/>
              <a:lumOff val="60000"/>
            </a:schemeClr>
          </a:solidFill>
          <a:ln>
            <a:noFill/>
          </a:ln>
          <a:effectLst/>
        </p:spPr>
        <p:txBody>
          <a:bodyPr wrap="none" rtlCol="0">
            <a:spAutoFit/>
          </a:bodyPr>
          <a:lstStyle/>
          <a:p>
            <a:pPr eaLnBrk="1" hangingPunct="1">
              <a:spcBef>
                <a:spcPct val="50000"/>
              </a:spcBef>
            </a:pPr>
            <a:r>
              <a:rPr lang="en-US" sz="3600" u="sng" dirty="0" smtClean="0">
                <a:latin typeface="Times New Roman" pitchFamily="18" charset="0"/>
              </a:rPr>
              <a:t>CASES</a:t>
            </a:r>
            <a:endParaRPr lang="en-US" sz="3600" u="sng" dirty="0">
              <a:latin typeface="Times New Roman" pitchFamily="18" charset="0"/>
            </a:endParaRPr>
          </a:p>
        </p:txBody>
      </p:sp>
    </p:spTree>
    <p:extLst>
      <p:ext uri="{BB962C8B-B14F-4D97-AF65-F5344CB8AC3E}">
        <p14:creationId xmlns:p14="http://schemas.microsoft.com/office/powerpoint/2010/main" val="3950560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127792" y="32232"/>
            <a:ext cx="4294189" cy="523220"/>
          </a:xfrm>
          <a:prstGeom prst="rect">
            <a:avLst/>
          </a:prstGeom>
          <a:solidFill>
            <a:schemeClr val="bg1"/>
          </a:solidFill>
          <a:ln>
            <a:noFill/>
          </a:ln>
          <a:effectLst/>
        </p:spPr>
        <p:txBody>
          <a:bodyPr wrap="none" rtlCol="0">
            <a:spAutoFit/>
          </a:bodyPr>
          <a:lstStyle/>
          <a:p>
            <a:pPr eaLnBrk="1" hangingPunct="1">
              <a:spcBef>
                <a:spcPct val="50000"/>
              </a:spcBef>
            </a:pPr>
            <a:r>
              <a:rPr lang="en-US" sz="2800" b="1" u="sng" dirty="0" smtClean="0">
                <a:solidFill>
                  <a:srgbClr val="C00000"/>
                </a:solidFill>
                <a:latin typeface="Times New Roman" pitchFamily="18" charset="0"/>
              </a:rPr>
              <a:t>Note on Active and Passive</a:t>
            </a:r>
            <a:endParaRPr lang="en-US" sz="2800" b="1" u="sng" dirty="0">
              <a:solidFill>
                <a:srgbClr val="C00000"/>
              </a:solidFill>
              <a:latin typeface="Times New Roman" pitchFamily="18" charset="0"/>
            </a:endParaRPr>
          </a:p>
        </p:txBody>
      </p:sp>
      <p:sp>
        <p:nvSpPr>
          <p:cNvPr id="3" name="Rectangle 2"/>
          <p:cNvSpPr/>
          <p:nvPr/>
        </p:nvSpPr>
        <p:spPr>
          <a:xfrm>
            <a:off x="242887" y="1725282"/>
            <a:ext cx="8358188" cy="830997"/>
          </a:xfrm>
          <a:prstGeom prst="rect">
            <a:avLst/>
          </a:prstGeom>
        </p:spPr>
        <p:txBody>
          <a:bodyPr wrap="square">
            <a:spAutoFit/>
          </a:bodyPr>
          <a:lstStyle/>
          <a:p>
            <a:pPr marL="285750" indent="-285750">
              <a:buFont typeface="Courier New" panose="02070309020205020404" pitchFamily="49" charset="0"/>
              <a:buChar char="o"/>
            </a:pPr>
            <a:r>
              <a:rPr lang="en-US" sz="2400" b="1" dirty="0" smtClean="0">
                <a:latin typeface="+mn-lt"/>
              </a:rPr>
              <a:t>In the case of active case the </a:t>
            </a:r>
            <a:r>
              <a:rPr lang="en-US" sz="2400" b="1" dirty="0" smtClean="0">
                <a:solidFill>
                  <a:srgbClr val="0B0BEF"/>
                </a:solidFill>
                <a:latin typeface="+mn-lt"/>
              </a:rPr>
              <a:t>soil</a:t>
            </a:r>
            <a:r>
              <a:rPr lang="en-US" sz="2400" b="1" dirty="0" smtClean="0">
                <a:latin typeface="+mn-lt"/>
              </a:rPr>
              <a:t> is the </a:t>
            </a:r>
            <a:r>
              <a:rPr lang="en-US" sz="2400" b="1" dirty="0" smtClean="0">
                <a:solidFill>
                  <a:srgbClr val="0B0BEF"/>
                </a:solidFill>
                <a:latin typeface="+mn-lt"/>
              </a:rPr>
              <a:t>actuating</a:t>
            </a:r>
            <a:r>
              <a:rPr lang="en-US" sz="2400" b="1" dirty="0" smtClean="0">
                <a:latin typeface="+mn-lt"/>
              </a:rPr>
              <a:t> </a:t>
            </a:r>
            <a:r>
              <a:rPr lang="en-US" sz="2400" b="1" dirty="0" smtClean="0">
                <a:solidFill>
                  <a:srgbClr val="0B0BEF"/>
                </a:solidFill>
                <a:latin typeface="+mn-lt"/>
              </a:rPr>
              <a:t>element</a:t>
            </a:r>
            <a:r>
              <a:rPr lang="en-US" sz="2400" b="1" dirty="0" smtClean="0">
                <a:latin typeface="+mn-lt"/>
              </a:rPr>
              <a:t> and in the case of </a:t>
            </a:r>
            <a:r>
              <a:rPr lang="en-US" sz="2400" b="1" dirty="0" smtClean="0">
                <a:solidFill>
                  <a:srgbClr val="0B0BEF"/>
                </a:solidFill>
                <a:latin typeface="+mn-lt"/>
              </a:rPr>
              <a:t>passive</a:t>
            </a:r>
            <a:r>
              <a:rPr lang="en-US" sz="2400" b="1" dirty="0" smtClean="0">
                <a:latin typeface="+mn-lt"/>
              </a:rPr>
              <a:t> the </a:t>
            </a:r>
            <a:r>
              <a:rPr lang="en-US" sz="2400" b="1" dirty="0" smtClean="0">
                <a:solidFill>
                  <a:srgbClr val="0B0BEF"/>
                </a:solidFill>
                <a:latin typeface="+mn-lt"/>
              </a:rPr>
              <a:t>wall</a:t>
            </a:r>
            <a:r>
              <a:rPr lang="en-US" sz="2400" b="1" dirty="0" smtClean="0">
                <a:latin typeface="+mn-lt"/>
              </a:rPr>
              <a:t> is the </a:t>
            </a:r>
            <a:r>
              <a:rPr lang="en-US" sz="2400" b="1" dirty="0" smtClean="0">
                <a:solidFill>
                  <a:srgbClr val="0000FF"/>
                </a:solidFill>
                <a:latin typeface="+mn-lt"/>
              </a:rPr>
              <a:t>actuating</a:t>
            </a:r>
            <a:r>
              <a:rPr lang="en-US" sz="2400" b="1" dirty="0" smtClean="0">
                <a:latin typeface="+mn-lt"/>
              </a:rPr>
              <a:t> </a:t>
            </a:r>
            <a:r>
              <a:rPr lang="en-US" sz="2400" b="1" dirty="0" smtClean="0">
                <a:solidFill>
                  <a:srgbClr val="0000FF"/>
                </a:solidFill>
                <a:latin typeface="+mn-lt"/>
              </a:rPr>
              <a:t>element</a:t>
            </a:r>
            <a:r>
              <a:rPr lang="en-US" sz="2400" b="1" dirty="0" smtClean="0">
                <a:latin typeface="+mn-lt"/>
              </a:rPr>
              <a:t>.</a:t>
            </a:r>
            <a:endParaRPr lang="en-US" sz="2400" dirty="0">
              <a:latin typeface="+mn-lt"/>
            </a:endParaRPr>
          </a:p>
        </p:txBody>
      </p:sp>
      <p:sp>
        <p:nvSpPr>
          <p:cNvPr id="4" name="Rectangle 3"/>
          <p:cNvSpPr/>
          <p:nvPr/>
        </p:nvSpPr>
        <p:spPr>
          <a:xfrm>
            <a:off x="242887" y="584028"/>
            <a:ext cx="8358188" cy="1200329"/>
          </a:xfrm>
          <a:prstGeom prst="rect">
            <a:avLst/>
          </a:prstGeom>
        </p:spPr>
        <p:txBody>
          <a:bodyPr wrap="square">
            <a:spAutoFit/>
          </a:bodyPr>
          <a:lstStyle/>
          <a:p>
            <a:pPr marL="285750" indent="-285750" algn="just">
              <a:buFont typeface="Courier New" panose="02070309020205020404" pitchFamily="49" charset="0"/>
              <a:buChar char="o"/>
            </a:pPr>
            <a:r>
              <a:rPr lang="en-US" sz="2400" b="1" dirty="0" smtClean="0">
                <a:latin typeface="+mn-lt"/>
              </a:rPr>
              <a:t>If the lateral strain in the soil is </a:t>
            </a:r>
            <a:r>
              <a:rPr lang="en-US" sz="2400" b="1" dirty="0" smtClean="0">
                <a:solidFill>
                  <a:srgbClr val="0000FF"/>
                </a:solidFill>
                <a:latin typeface="+mn-lt"/>
              </a:rPr>
              <a:t>ZERO</a:t>
            </a:r>
            <a:r>
              <a:rPr lang="en-US" sz="2400" b="1" dirty="0" smtClean="0">
                <a:latin typeface="+mn-lt"/>
              </a:rPr>
              <a:t> the corresponding lateral pressure is called the </a:t>
            </a:r>
            <a:r>
              <a:rPr lang="en-US" sz="2400" b="1" dirty="0" smtClean="0">
                <a:solidFill>
                  <a:srgbClr val="0000FF"/>
                </a:solidFill>
                <a:latin typeface="+mn-lt"/>
              </a:rPr>
              <a:t>earth pressure at</a:t>
            </a:r>
            <a:r>
              <a:rPr lang="en-US" sz="2400" b="1" dirty="0" smtClean="0">
                <a:latin typeface="+mn-lt"/>
              </a:rPr>
              <a:t>-</a:t>
            </a:r>
            <a:r>
              <a:rPr lang="en-US" sz="2400" b="1" dirty="0" smtClean="0">
                <a:solidFill>
                  <a:srgbClr val="0000FF"/>
                </a:solidFill>
                <a:latin typeface="+mn-lt"/>
              </a:rPr>
              <a:t>rest</a:t>
            </a:r>
            <a:r>
              <a:rPr lang="en-US" sz="2400" b="1" dirty="0" smtClean="0">
                <a:latin typeface="+mn-lt"/>
              </a:rPr>
              <a:t>. This is the case </a:t>
            </a:r>
            <a:r>
              <a:rPr lang="en-US" sz="2400" b="1" dirty="0" smtClean="0">
                <a:solidFill>
                  <a:srgbClr val="FF0000"/>
                </a:solidFill>
                <a:latin typeface="+mn-lt"/>
              </a:rPr>
              <a:t>before</a:t>
            </a:r>
            <a:r>
              <a:rPr lang="en-US" sz="2400" b="1" dirty="0" smtClean="0">
                <a:latin typeface="+mn-lt"/>
              </a:rPr>
              <a:t> </a:t>
            </a:r>
            <a:r>
              <a:rPr lang="en-US" sz="2400" b="1" dirty="0" smtClean="0">
                <a:solidFill>
                  <a:srgbClr val="FF0000"/>
                </a:solidFill>
                <a:latin typeface="+mn-lt"/>
              </a:rPr>
              <a:t>construction</a:t>
            </a:r>
            <a:r>
              <a:rPr lang="en-US" sz="2400" b="1" dirty="0" smtClean="0">
                <a:latin typeface="+mn-lt"/>
              </a:rPr>
              <a:t>.</a:t>
            </a:r>
            <a:endParaRPr lang="en-US" sz="2400" dirty="0">
              <a:latin typeface="+mn-lt"/>
            </a:endParaRPr>
          </a:p>
        </p:txBody>
      </p:sp>
      <p:sp>
        <p:nvSpPr>
          <p:cNvPr id="5" name="Rectangle 4"/>
          <p:cNvSpPr/>
          <p:nvPr/>
        </p:nvSpPr>
        <p:spPr>
          <a:xfrm>
            <a:off x="242887" y="2760879"/>
            <a:ext cx="8358188" cy="1569660"/>
          </a:xfrm>
          <a:prstGeom prst="rect">
            <a:avLst/>
          </a:prstGeom>
        </p:spPr>
        <p:txBody>
          <a:bodyPr wrap="square">
            <a:spAutoFit/>
          </a:bodyPr>
          <a:lstStyle/>
          <a:p>
            <a:pPr marL="285750" indent="-285750" algn="just">
              <a:buFont typeface="Courier New" panose="02070309020205020404" pitchFamily="49" charset="0"/>
              <a:buChar char="o"/>
            </a:pPr>
            <a:r>
              <a:rPr lang="en-US" sz="2400" b="1" dirty="0" smtClean="0">
                <a:latin typeface="+mn-lt"/>
              </a:rPr>
              <a:t>For either the active or passive states to develop, the wall must </a:t>
            </a:r>
            <a:r>
              <a:rPr lang="en-US" sz="2400" b="1" dirty="0" smtClean="0">
                <a:solidFill>
                  <a:srgbClr val="FF0000"/>
                </a:solidFill>
                <a:latin typeface="+mn-lt"/>
              </a:rPr>
              <a:t>MOVE</a:t>
            </a:r>
            <a:r>
              <a:rPr lang="en-US" sz="2400" b="1" dirty="0" smtClean="0">
                <a:latin typeface="+mn-lt"/>
              </a:rPr>
              <a:t>. If the wall does not move, an intermediate stress state exists called earth pressure at </a:t>
            </a:r>
            <a:r>
              <a:rPr lang="en-US" sz="2400" b="1" dirty="0" smtClean="0">
                <a:solidFill>
                  <a:srgbClr val="FF0000"/>
                </a:solidFill>
                <a:latin typeface="+mn-lt"/>
              </a:rPr>
              <a:t>rest</a:t>
            </a:r>
            <a:r>
              <a:rPr lang="en-US" sz="2400" b="1" dirty="0" smtClean="0">
                <a:latin typeface="+mn-lt"/>
              </a:rPr>
              <a:t>. (i.e. zero lateral strain).</a:t>
            </a:r>
            <a:endParaRPr lang="en-US" sz="2400" b="1" dirty="0">
              <a:latin typeface="+mn-lt"/>
            </a:endParaRPr>
          </a:p>
        </p:txBody>
      </p:sp>
      <p:sp>
        <p:nvSpPr>
          <p:cNvPr id="6" name="Rectangle 5"/>
          <p:cNvSpPr/>
          <p:nvPr/>
        </p:nvSpPr>
        <p:spPr>
          <a:xfrm>
            <a:off x="242887" y="4416425"/>
            <a:ext cx="8358188" cy="1200329"/>
          </a:xfrm>
          <a:prstGeom prst="rect">
            <a:avLst/>
          </a:prstGeom>
        </p:spPr>
        <p:txBody>
          <a:bodyPr wrap="square">
            <a:spAutoFit/>
          </a:bodyPr>
          <a:lstStyle/>
          <a:p>
            <a:pPr marL="285750" indent="-285750" algn="just">
              <a:buFont typeface="Courier New" panose="02070309020205020404" pitchFamily="49" charset="0"/>
              <a:buChar char="o"/>
            </a:pPr>
            <a:r>
              <a:rPr lang="en-US" sz="2400" b="1" dirty="0" smtClean="0">
                <a:latin typeface="+mn-lt"/>
              </a:rPr>
              <a:t>For greatest economy, retaining structures are designed only sufficiently strong to resist </a:t>
            </a:r>
            <a:r>
              <a:rPr lang="en-US" sz="2400" b="1" dirty="0" smtClean="0">
                <a:solidFill>
                  <a:srgbClr val="FF0000"/>
                </a:solidFill>
                <a:latin typeface="+mn-lt"/>
              </a:rPr>
              <a:t>ACTIVE</a:t>
            </a:r>
            <a:r>
              <a:rPr lang="en-US" sz="2400" b="1" dirty="0" smtClean="0">
                <a:latin typeface="+mn-lt"/>
              </a:rPr>
              <a:t> </a:t>
            </a:r>
            <a:r>
              <a:rPr lang="en-US" sz="2400" b="1" dirty="0" smtClean="0">
                <a:solidFill>
                  <a:srgbClr val="FF0000"/>
                </a:solidFill>
                <a:latin typeface="+mn-lt"/>
              </a:rPr>
              <a:t>PRESSURE</a:t>
            </a:r>
            <a:r>
              <a:rPr lang="en-US" sz="2400" b="1" dirty="0" smtClean="0">
                <a:latin typeface="+mn-lt"/>
              </a:rPr>
              <a:t>. They therefore must be allowed to move.</a:t>
            </a:r>
            <a:endParaRPr lang="en-US" sz="2400" dirty="0">
              <a:latin typeface="+mn-lt"/>
            </a:endParaRPr>
          </a:p>
        </p:txBody>
      </p:sp>
      <p:sp>
        <p:nvSpPr>
          <p:cNvPr id="7" name="Rectangle 6"/>
          <p:cNvSpPr/>
          <p:nvPr/>
        </p:nvSpPr>
        <p:spPr>
          <a:xfrm>
            <a:off x="242887" y="5616754"/>
            <a:ext cx="8358188" cy="830997"/>
          </a:xfrm>
          <a:prstGeom prst="rect">
            <a:avLst/>
          </a:prstGeom>
        </p:spPr>
        <p:txBody>
          <a:bodyPr wrap="square">
            <a:spAutoFit/>
          </a:bodyPr>
          <a:lstStyle/>
          <a:p>
            <a:pPr marL="285750" indent="-285750">
              <a:buFont typeface="Courier New" panose="02070309020205020404" pitchFamily="49" charset="0"/>
              <a:buChar char="o"/>
            </a:pPr>
            <a:r>
              <a:rPr lang="en-US" sz="2400" b="1" dirty="0" smtClean="0">
                <a:latin typeface="+mn-lt"/>
              </a:rPr>
              <a:t>It may at first seem unlikely that a wall ever would be built to </a:t>
            </a:r>
            <a:r>
              <a:rPr lang="en-US" sz="2400" b="1" dirty="0" smtClean="0">
                <a:solidFill>
                  <a:srgbClr val="0000FF"/>
                </a:solidFill>
                <a:latin typeface="+mn-lt"/>
              </a:rPr>
              <a:t>PUSH</a:t>
            </a:r>
            <a:r>
              <a:rPr lang="en-US" sz="2400" b="1" dirty="0" smtClean="0">
                <a:latin typeface="+mn-lt"/>
              </a:rPr>
              <a:t> into the soil and mobilize passive earth pressure.</a:t>
            </a:r>
            <a:endParaRPr lang="en-US" sz="2400" dirty="0">
              <a:latin typeface="+mn-lt"/>
            </a:endParaRPr>
          </a:p>
        </p:txBody>
      </p:sp>
    </p:spTree>
    <p:extLst>
      <p:ext uri="{BB962C8B-B14F-4D97-AF65-F5344CB8AC3E}">
        <p14:creationId xmlns:p14="http://schemas.microsoft.com/office/powerpoint/2010/main" val="933641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66800" y="375745"/>
            <a:ext cx="6629400" cy="1143000"/>
          </a:xfrm>
          <a:prstGeom prst="rect">
            <a:avLst/>
          </a:prstGeom>
        </p:spPr>
        <p:txBody>
          <a:bodyPr anchor="ctr"/>
          <a:lstStyle/>
          <a:p>
            <a:pPr algn="ctr" fontAlgn="auto">
              <a:spcBef>
                <a:spcPts val="0"/>
              </a:spcBef>
              <a:spcAft>
                <a:spcPts val="0"/>
              </a:spcAft>
              <a:defRPr/>
            </a:pPr>
            <a:r>
              <a:rPr lang="en-US" sz="3200" b="1" dirty="0">
                <a:solidFill>
                  <a:srgbClr val="00B0F0"/>
                </a:solidFill>
                <a:latin typeface="+mn-lt"/>
                <a:cs typeface="Times New Roman" pitchFamily="18" charset="0"/>
              </a:rPr>
              <a:t>Topics</a:t>
            </a:r>
            <a:endParaRPr lang="en-US" sz="3200" b="1"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299545"/>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ubtitle 2"/>
          <p:cNvSpPr txBox="1">
            <a:spLocks/>
          </p:cNvSpPr>
          <p:nvPr/>
        </p:nvSpPr>
        <p:spPr bwMode="auto">
          <a:xfrm>
            <a:off x="685800" y="2209800"/>
            <a:ext cx="8458200" cy="4267200"/>
          </a:xfrm>
          <a:prstGeom prst="rect">
            <a:avLst/>
          </a:prstGeom>
          <a:noFill/>
          <a:ln w="9525">
            <a:noFill/>
            <a:miter lim="800000"/>
            <a:headEnd/>
            <a:tailEnd/>
          </a:ln>
        </p:spPr>
        <p:txBody>
          <a:bodyPr/>
          <a:lstStyle/>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en-US" altLang="ar-SA" sz="24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ubtitle 2"/>
          <p:cNvSpPr>
            <a:spLocks noGrp="1"/>
          </p:cNvSpPr>
          <p:nvPr>
            <p:ph type="subTitle" idx="1"/>
          </p:nvPr>
        </p:nvSpPr>
        <p:spPr>
          <a:xfrm>
            <a:off x="342900" y="1334814"/>
            <a:ext cx="8458200" cy="3680099"/>
          </a:xfrm>
        </p:spPr>
        <p:txBody>
          <a:bodyPr rtlCol="0">
            <a:noAutofit/>
          </a:bodyPr>
          <a:lstStyle/>
          <a:p>
            <a:pPr marL="539750" indent="-357188" algn="l">
              <a:lnSpc>
                <a:spcPct val="120000"/>
              </a:lnSpc>
              <a:spcBef>
                <a:spcPts val="0"/>
              </a:spcBef>
              <a:buFont typeface="Wingdings" pitchFamily="2" charset="2"/>
              <a:buChar char="q"/>
              <a:defRPr/>
            </a:pPr>
            <a:r>
              <a:rPr lang="en-US" sz="2400" b="1" dirty="0" smtClean="0">
                <a:solidFill>
                  <a:srgbClr val="FF0000"/>
                </a:solidFill>
              </a:rPr>
              <a:t>Introduction</a:t>
            </a:r>
            <a:endParaRPr lang="en-US" sz="2400" b="1" dirty="0">
              <a:solidFill>
                <a:srgbClr val="FF0000"/>
              </a:solidFill>
            </a:endParaRPr>
          </a:p>
          <a:p>
            <a:pPr marL="539750" indent="-357188" algn="l">
              <a:lnSpc>
                <a:spcPct val="120000"/>
              </a:lnSpc>
              <a:spcBef>
                <a:spcPts val="0"/>
              </a:spcBef>
              <a:buFont typeface="Wingdings" pitchFamily="2" charset="2"/>
              <a:buChar char="q"/>
              <a:defRPr/>
            </a:pPr>
            <a:r>
              <a:rPr lang="en-US" sz="2400" b="1" dirty="0">
                <a:solidFill>
                  <a:schemeClr val="tx1"/>
                </a:solidFill>
              </a:rPr>
              <a:t>Coefficient of Lateral Earth Pressure </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smtClean="0">
                <a:solidFill>
                  <a:schemeClr val="tx1"/>
                </a:solidFill>
              </a:rPr>
              <a:t>Types and Conditions of Lateral Earth Pressures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a:t>
            </a:r>
            <a:r>
              <a:rPr lang="en-US" sz="2400" b="1" dirty="0">
                <a:solidFill>
                  <a:schemeClr val="tx1"/>
                </a:solidFill>
              </a:rPr>
              <a:t>pressure Theories</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err="1" smtClean="0">
                <a:solidFill>
                  <a:schemeClr val="tx1"/>
                </a:solidFill>
              </a:rPr>
              <a:t>Rankine’s</a:t>
            </a:r>
            <a:r>
              <a:rPr lang="en-US" sz="2400" b="1" dirty="0" smtClean="0">
                <a:solidFill>
                  <a:schemeClr val="tx1"/>
                </a:solidFill>
              </a:rPr>
              <a:t> Lateral Earth Pressure Theory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Pressure Distribution – Cohesionless Soils</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a:t>
            </a:r>
            <a:r>
              <a:rPr lang="en-US" sz="2400" b="1" dirty="0">
                <a:solidFill>
                  <a:schemeClr val="tx1"/>
                </a:solidFill>
              </a:rPr>
              <a:t>Pressure Distribution – C – </a:t>
            </a:r>
            <a:r>
              <a:rPr lang="en-US" sz="2400" b="1" dirty="0">
                <a:solidFill>
                  <a:schemeClr val="tx1"/>
                </a:solidFill>
                <a:latin typeface="Symbol" pitchFamily="18" charset="2"/>
              </a:rPr>
              <a:t>f</a:t>
            </a:r>
            <a:r>
              <a:rPr lang="en-US" sz="2400" b="1" dirty="0">
                <a:solidFill>
                  <a:schemeClr val="tx1"/>
                </a:solidFill>
              </a:rPr>
              <a:t> </a:t>
            </a:r>
            <a:r>
              <a:rPr lang="en-US" sz="2400" b="1" dirty="0" smtClean="0">
                <a:solidFill>
                  <a:schemeClr val="tx1"/>
                </a:solidFill>
              </a:rPr>
              <a:t> Soils</a:t>
            </a:r>
            <a:endParaRPr lang="en-US" sz="2400" b="1" dirty="0">
              <a:solidFill>
                <a:schemeClr val="tx1"/>
              </a:solidFill>
            </a:endParaRPr>
          </a:p>
          <a:p>
            <a:pPr marL="539750" indent="-357188" algn="l">
              <a:lnSpc>
                <a:spcPct val="120000"/>
              </a:lnSpc>
              <a:spcBef>
                <a:spcPts val="0"/>
              </a:spcBef>
              <a:buFont typeface="Wingdings" pitchFamily="2" charset="2"/>
              <a:buChar char="q"/>
              <a:defRPr/>
            </a:pPr>
            <a:r>
              <a:rPr lang="en-US" sz="2400" b="1" dirty="0" smtClean="0">
                <a:solidFill>
                  <a:schemeClr val="tx1"/>
                </a:solidFill>
              </a:rPr>
              <a:t>Coulomb’s Lateral Earth Pressure Theory </a:t>
            </a:r>
          </a:p>
          <a:p>
            <a:pPr algn="l" fontAlgn="auto">
              <a:spcAft>
                <a:spcPts val="0"/>
              </a:spcAft>
              <a:buFont typeface="Arial" pitchFamily="34" charset="0"/>
              <a:buNone/>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it-IT" sz="2400" b="1" dirty="0" smtClean="0">
              <a:solidFill>
                <a:schemeClr val="tx1"/>
              </a:solidFill>
              <a:latin typeface="+mj-lt"/>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p:txBody>
      </p:sp>
    </p:spTree>
    <p:extLst>
      <p:ext uri="{BB962C8B-B14F-4D97-AF65-F5344CB8AC3E}">
        <p14:creationId xmlns:p14="http://schemas.microsoft.com/office/powerpoint/2010/main" val="2432446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86" y="3097401"/>
            <a:ext cx="8358188" cy="1938992"/>
          </a:xfrm>
          <a:prstGeom prst="rect">
            <a:avLst/>
          </a:prstGeom>
        </p:spPr>
        <p:txBody>
          <a:bodyPr wrap="square">
            <a:spAutoFit/>
          </a:bodyPr>
          <a:lstStyle/>
          <a:p>
            <a:pPr marL="285750" indent="-285750" algn="just">
              <a:buFont typeface="Courier New" panose="02070309020205020404" pitchFamily="49" charset="0"/>
              <a:buChar char="o"/>
            </a:pPr>
            <a:r>
              <a:rPr lang="en-US" sz="2400" b="1" dirty="0" smtClean="0">
                <a:latin typeface="+mn-lt"/>
              </a:rPr>
              <a:t>Typically </a:t>
            </a:r>
            <a:r>
              <a:rPr lang="en-US" sz="2400" b="1" dirty="0" smtClean="0">
                <a:solidFill>
                  <a:srgbClr val="0000FF"/>
                </a:solidFill>
                <a:latin typeface="+mn-lt"/>
              </a:rPr>
              <a:t>passive</a:t>
            </a:r>
            <a:r>
              <a:rPr lang="en-US" sz="2400" b="1" dirty="0" smtClean="0">
                <a:latin typeface="+mn-lt"/>
              </a:rPr>
              <a:t> earth pressure is developed by </a:t>
            </a:r>
            <a:r>
              <a:rPr lang="en-US" sz="2400" b="1" dirty="0" smtClean="0">
                <a:solidFill>
                  <a:srgbClr val="0000FF"/>
                </a:solidFill>
                <a:latin typeface="+mn-lt"/>
              </a:rPr>
              <a:t>anchor</a:t>
            </a:r>
            <a:r>
              <a:rPr lang="en-US" sz="2400" b="1" dirty="0" smtClean="0">
                <a:latin typeface="+mn-lt"/>
              </a:rPr>
              <a:t> </a:t>
            </a:r>
            <a:r>
              <a:rPr lang="en-US" sz="2400" b="1" dirty="0" smtClean="0">
                <a:solidFill>
                  <a:srgbClr val="0000FF"/>
                </a:solidFill>
                <a:latin typeface="+mn-lt"/>
              </a:rPr>
              <a:t>plates</a:t>
            </a:r>
            <a:r>
              <a:rPr lang="en-US" sz="2400" b="1" dirty="0" smtClean="0">
                <a:latin typeface="+mn-lt"/>
              </a:rPr>
              <a:t> or blocks, embedded in the soil and where the anchor rod or cable tension pulls the anchor into/against the soil to develop passive resistance. Walls are </a:t>
            </a:r>
            <a:r>
              <a:rPr lang="en-US" sz="2400" b="1" dirty="0" smtClean="0">
                <a:solidFill>
                  <a:srgbClr val="FF0000"/>
                </a:solidFill>
                <a:latin typeface="+mn-lt"/>
              </a:rPr>
              <a:t>seldom</a:t>
            </a:r>
            <a:r>
              <a:rPr lang="en-US" sz="2400" b="1" dirty="0" smtClean="0">
                <a:latin typeface="+mn-lt"/>
              </a:rPr>
              <a:t> designed for </a:t>
            </a:r>
            <a:r>
              <a:rPr lang="en-US" sz="2400" b="1" dirty="0" smtClean="0">
                <a:solidFill>
                  <a:srgbClr val="FF0000"/>
                </a:solidFill>
                <a:latin typeface="+mn-lt"/>
              </a:rPr>
              <a:t>passive</a:t>
            </a:r>
            <a:r>
              <a:rPr lang="en-US" sz="2400" b="1" dirty="0" smtClean="0">
                <a:latin typeface="+mn-lt"/>
              </a:rPr>
              <a:t> pressure.</a:t>
            </a:r>
            <a:endParaRPr lang="en-US" sz="2400" dirty="0">
              <a:latin typeface="+mn-lt"/>
            </a:endParaRPr>
          </a:p>
        </p:txBody>
      </p:sp>
      <p:sp>
        <p:nvSpPr>
          <p:cNvPr id="4" name="Rectangle 3"/>
          <p:cNvSpPr/>
          <p:nvPr/>
        </p:nvSpPr>
        <p:spPr>
          <a:xfrm>
            <a:off x="3443288" y="514338"/>
            <a:ext cx="142875" cy="2357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p:cNvCxnSpPr>
          <p:nvPr/>
        </p:nvCxnSpPr>
        <p:spPr>
          <a:xfrm>
            <a:off x="3514726" y="514338"/>
            <a:ext cx="4157662" cy="77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557588" y="592268"/>
            <a:ext cx="2657475" cy="2279507"/>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bwMode="auto">
          <a:xfrm>
            <a:off x="3814763" y="675132"/>
            <a:ext cx="946093" cy="861774"/>
          </a:xfrm>
          <a:prstGeom prst="rect">
            <a:avLst/>
          </a:prstGeom>
          <a:solidFill>
            <a:schemeClr val="bg1"/>
          </a:solidFill>
          <a:ln>
            <a:noFill/>
          </a:ln>
          <a:effectLst/>
        </p:spPr>
        <p:txBody>
          <a:bodyPr wrap="none" rtlCol="0">
            <a:spAutoFit/>
          </a:bodyPr>
          <a:lstStyle/>
          <a:p>
            <a:pPr eaLnBrk="1" hangingPunct="1">
              <a:spcBef>
                <a:spcPct val="50000"/>
              </a:spcBef>
            </a:pPr>
            <a:r>
              <a:rPr lang="en-US" sz="2000" b="1" dirty="0">
                <a:solidFill>
                  <a:srgbClr val="FF0000"/>
                </a:solidFill>
                <a:latin typeface="Times New Roman" pitchFamily="18" charset="0"/>
              </a:rPr>
              <a:t>Active </a:t>
            </a:r>
          </a:p>
          <a:p>
            <a:pPr eaLnBrk="1" hangingPunct="1">
              <a:spcBef>
                <a:spcPct val="50000"/>
              </a:spcBef>
            </a:pPr>
            <a:r>
              <a:rPr lang="en-US" sz="2000" b="1" dirty="0">
                <a:solidFill>
                  <a:srgbClr val="FF0000"/>
                </a:solidFill>
                <a:latin typeface="Times New Roman" pitchFamily="18" charset="0"/>
              </a:rPr>
              <a:t>Wedge</a:t>
            </a:r>
            <a:endParaRPr lang="en-US" sz="2400" b="1" dirty="0">
              <a:solidFill>
                <a:srgbClr val="FF0000"/>
              </a:solidFill>
              <a:latin typeface="Times New Roman" pitchFamily="18" charset="0"/>
            </a:endParaRPr>
          </a:p>
        </p:txBody>
      </p:sp>
      <p:sp>
        <p:nvSpPr>
          <p:cNvPr id="19" name="TextBox 18"/>
          <p:cNvSpPr txBox="1"/>
          <p:nvPr/>
        </p:nvSpPr>
        <p:spPr bwMode="auto">
          <a:xfrm>
            <a:off x="2497195" y="1739521"/>
            <a:ext cx="875561" cy="707886"/>
          </a:xfrm>
          <a:prstGeom prst="rect">
            <a:avLst/>
          </a:prstGeom>
          <a:solidFill>
            <a:schemeClr val="bg1"/>
          </a:solidFill>
          <a:ln>
            <a:noFill/>
          </a:ln>
          <a:effectLst/>
        </p:spPr>
        <p:txBody>
          <a:bodyPr wrap="none" rtlCol="0">
            <a:spAutoFit/>
          </a:bodyPr>
          <a:lstStyle/>
          <a:p>
            <a:pPr eaLnBrk="1" hangingPunct="1">
              <a:spcBef>
                <a:spcPct val="50000"/>
              </a:spcBef>
            </a:pPr>
            <a:r>
              <a:rPr lang="en-US" sz="1600" b="1" dirty="0" smtClean="0">
                <a:solidFill>
                  <a:srgbClr val="FF0000"/>
                </a:solidFill>
                <a:latin typeface="Times New Roman" pitchFamily="18" charset="0"/>
              </a:rPr>
              <a:t>Passive </a:t>
            </a:r>
            <a:endParaRPr lang="en-US" sz="1600" b="1" dirty="0">
              <a:solidFill>
                <a:srgbClr val="FF0000"/>
              </a:solidFill>
              <a:latin typeface="Times New Roman" pitchFamily="18" charset="0"/>
            </a:endParaRPr>
          </a:p>
          <a:p>
            <a:pPr eaLnBrk="1" hangingPunct="1">
              <a:spcBef>
                <a:spcPct val="50000"/>
              </a:spcBef>
            </a:pPr>
            <a:r>
              <a:rPr lang="en-US" sz="1600" b="1" dirty="0">
                <a:solidFill>
                  <a:srgbClr val="FF0000"/>
                </a:solidFill>
                <a:latin typeface="Times New Roman" pitchFamily="18" charset="0"/>
              </a:rPr>
              <a:t>Wedge</a:t>
            </a:r>
            <a:endParaRPr lang="en-US" b="1" dirty="0">
              <a:solidFill>
                <a:srgbClr val="FF0000"/>
              </a:solidFill>
              <a:latin typeface="Times New Roman" pitchFamily="18" charset="0"/>
            </a:endParaRPr>
          </a:p>
        </p:txBody>
      </p:sp>
      <p:cxnSp>
        <p:nvCxnSpPr>
          <p:cNvPr id="15" name="Straight Connector 14"/>
          <p:cNvCxnSpPr/>
          <p:nvPr/>
        </p:nvCxnSpPr>
        <p:spPr>
          <a:xfrm flipH="1" flipV="1">
            <a:off x="1714500" y="1764497"/>
            <a:ext cx="172878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14500" y="1764497"/>
            <a:ext cx="1728788" cy="105012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63218" y="5090562"/>
            <a:ext cx="8352155" cy="1200329"/>
          </a:xfrm>
          <a:prstGeom prst="rect">
            <a:avLst/>
          </a:prstGeom>
        </p:spPr>
        <p:txBody>
          <a:bodyPr wrap="square">
            <a:spAutoFit/>
          </a:bodyPr>
          <a:lstStyle/>
          <a:p>
            <a:pPr marL="285750" indent="-285750" algn="just">
              <a:buFont typeface="Courier New" panose="02070309020205020404" pitchFamily="49" charset="0"/>
              <a:buChar char="o"/>
            </a:pPr>
            <a:r>
              <a:rPr lang="en-US" sz="2400" b="1" dirty="0">
                <a:latin typeface="+mn-lt"/>
              </a:rPr>
              <a:t>In most retaining walls of limited height, movement may occur by </a:t>
            </a:r>
            <a:r>
              <a:rPr lang="en-US" sz="2400" b="1" dirty="0">
                <a:solidFill>
                  <a:srgbClr val="0000FF"/>
                </a:solidFill>
                <a:latin typeface="+mn-lt"/>
              </a:rPr>
              <a:t>simple</a:t>
            </a:r>
            <a:r>
              <a:rPr lang="en-US" sz="2400" b="1" dirty="0">
                <a:latin typeface="+mn-lt"/>
              </a:rPr>
              <a:t> </a:t>
            </a:r>
            <a:r>
              <a:rPr lang="en-US" sz="2400" b="1" dirty="0">
                <a:solidFill>
                  <a:srgbClr val="0000FF"/>
                </a:solidFill>
                <a:latin typeface="+mn-lt"/>
              </a:rPr>
              <a:t>translation</a:t>
            </a:r>
            <a:r>
              <a:rPr lang="en-US" sz="2400" b="1" dirty="0">
                <a:latin typeface="+mn-lt"/>
              </a:rPr>
              <a:t> or, more frequently, by </a:t>
            </a:r>
            <a:r>
              <a:rPr lang="en-US" sz="2400" b="1" dirty="0">
                <a:solidFill>
                  <a:srgbClr val="0000FF"/>
                </a:solidFill>
                <a:latin typeface="+mn-lt"/>
              </a:rPr>
              <a:t>rotation</a:t>
            </a:r>
            <a:r>
              <a:rPr lang="en-US" sz="2400" b="1" dirty="0">
                <a:latin typeface="+mn-lt"/>
              </a:rPr>
              <a:t> about the bottom.</a:t>
            </a:r>
          </a:p>
        </p:txBody>
      </p:sp>
    </p:spTree>
    <p:extLst>
      <p:ext uri="{BB962C8B-B14F-4D97-AF65-F5344CB8AC3E}">
        <p14:creationId xmlns:p14="http://schemas.microsoft.com/office/powerpoint/2010/main" val="629709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a:grpSpLocks/>
          </p:cNvGrpSpPr>
          <p:nvPr/>
        </p:nvGrpSpPr>
        <p:grpSpPr bwMode="auto">
          <a:xfrm>
            <a:off x="4114800" y="1557338"/>
            <a:ext cx="906463" cy="1981200"/>
            <a:chOff x="2688" y="1008"/>
            <a:chExt cx="912" cy="1248"/>
          </a:xfrm>
        </p:grpSpPr>
        <p:sp>
          <p:nvSpPr>
            <p:cNvPr id="3" name="Rectangle 6" descr="Recycled paper"/>
            <p:cNvSpPr>
              <a:spLocks noChangeArrowheads="1"/>
            </p:cNvSpPr>
            <p:nvPr/>
          </p:nvSpPr>
          <p:spPr bwMode="auto">
            <a:xfrm>
              <a:off x="2688" y="1008"/>
              <a:ext cx="912" cy="1248"/>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endParaRPr lang="en-US"/>
            </a:p>
          </p:txBody>
        </p:sp>
        <p:sp>
          <p:nvSpPr>
            <p:cNvPr id="4" name="Line 7"/>
            <p:cNvSpPr>
              <a:spLocks noChangeShapeType="1"/>
            </p:cNvSpPr>
            <p:nvPr/>
          </p:nvSpPr>
          <p:spPr bwMode="auto">
            <a:xfrm>
              <a:off x="2688" y="1008"/>
              <a:ext cx="912" cy="0"/>
            </a:xfrm>
            <a:prstGeom prst="line">
              <a:avLst/>
            </a:prstGeom>
            <a:noFill/>
            <a:ln w="9525">
              <a:solidFill>
                <a:srgbClr val="996600"/>
              </a:solidFill>
              <a:round/>
              <a:headEnd/>
              <a:tailEnd/>
            </a:ln>
          </p:spPr>
          <p:txBody>
            <a:bodyPr wrap="none"/>
            <a:lstStyle/>
            <a:p>
              <a:endParaRPr lang="en-US"/>
            </a:p>
          </p:txBody>
        </p:sp>
        <p:sp>
          <p:nvSpPr>
            <p:cNvPr id="5" name="Line 5"/>
            <p:cNvSpPr>
              <a:spLocks noChangeShapeType="1"/>
            </p:cNvSpPr>
            <p:nvPr/>
          </p:nvSpPr>
          <p:spPr bwMode="auto">
            <a:xfrm>
              <a:off x="2688" y="1008"/>
              <a:ext cx="0" cy="1248"/>
            </a:xfrm>
            <a:prstGeom prst="line">
              <a:avLst/>
            </a:prstGeom>
            <a:noFill/>
            <a:ln w="69850">
              <a:solidFill>
                <a:schemeClr val="tx1"/>
              </a:solidFill>
              <a:round/>
              <a:headEnd/>
              <a:tailEnd/>
            </a:ln>
          </p:spPr>
          <p:txBody>
            <a:bodyPr wrap="none"/>
            <a:lstStyle/>
            <a:p>
              <a:endParaRPr lang="en-US"/>
            </a:p>
          </p:txBody>
        </p:sp>
      </p:grpSp>
      <p:sp>
        <p:nvSpPr>
          <p:cNvPr id="6" name="Freeform 18"/>
          <p:cNvSpPr>
            <a:spLocks/>
          </p:cNvSpPr>
          <p:nvPr/>
        </p:nvSpPr>
        <p:spPr bwMode="auto">
          <a:xfrm>
            <a:off x="2428875" y="4040188"/>
            <a:ext cx="4419600" cy="2124075"/>
          </a:xfrm>
          <a:custGeom>
            <a:avLst/>
            <a:gdLst>
              <a:gd name="T0" fmla="*/ 0 w 2784"/>
              <a:gd name="T1" fmla="*/ 2103651 h 832"/>
              <a:gd name="T2" fmla="*/ 304800 w 2784"/>
              <a:gd name="T3" fmla="*/ 2103651 h 832"/>
              <a:gd name="T4" fmla="*/ 838200 w 2784"/>
              <a:gd name="T5" fmla="*/ 1981108 h 832"/>
              <a:gd name="T6" fmla="*/ 1295400 w 2784"/>
              <a:gd name="T7" fmla="*/ 1858566 h 832"/>
              <a:gd name="T8" fmla="*/ 1752600 w 2784"/>
              <a:gd name="T9" fmla="*/ 1613480 h 832"/>
              <a:gd name="T10" fmla="*/ 2133600 w 2784"/>
              <a:gd name="T11" fmla="*/ 1245852 h 832"/>
              <a:gd name="T12" fmla="*/ 2590800 w 2784"/>
              <a:gd name="T13" fmla="*/ 878223 h 832"/>
              <a:gd name="T14" fmla="*/ 3048000 w 2784"/>
              <a:gd name="T15" fmla="*/ 510595 h 832"/>
              <a:gd name="T16" fmla="*/ 3581400 w 2784"/>
              <a:gd name="T17" fmla="*/ 142967 h 832"/>
              <a:gd name="T18" fmla="*/ 4038600 w 2784"/>
              <a:gd name="T19" fmla="*/ 20424 h 832"/>
              <a:gd name="T20" fmla="*/ 4419600 w 2784"/>
              <a:gd name="T21" fmla="*/ 20424 h 8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4"/>
              <a:gd name="T34" fmla="*/ 0 h 832"/>
              <a:gd name="T35" fmla="*/ 2784 w 2784"/>
              <a:gd name="T36" fmla="*/ 832 h 8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4" h="832">
                <a:moveTo>
                  <a:pt x="0" y="824"/>
                </a:moveTo>
                <a:cubicBezTo>
                  <a:pt x="52" y="828"/>
                  <a:pt x="104" y="832"/>
                  <a:pt x="192" y="824"/>
                </a:cubicBezTo>
                <a:cubicBezTo>
                  <a:pt x="280" y="816"/>
                  <a:pt x="424" y="792"/>
                  <a:pt x="528" y="776"/>
                </a:cubicBezTo>
                <a:cubicBezTo>
                  <a:pt x="632" y="760"/>
                  <a:pt x="720" y="752"/>
                  <a:pt x="816" y="728"/>
                </a:cubicBezTo>
                <a:cubicBezTo>
                  <a:pt x="912" y="704"/>
                  <a:pt x="1016" y="672"/>
                  <a:pt x="1104" y="632"/>
                </a:cubicBezTo>
                <a:cubicBezTo>
                  <a:pt x="1192" y="592"/>
                  <a:pt x="1256" y="536"/>
                  <a:pt x="1344" y="488"/>
                </a:cubicBezTo>
                <a:cubicBezTo>
                  <a:pt x="1432" y="440"/>
                  <a:pt x="1536" y="392"/>
                  <a:pt x="1632" y="344"/>
                </a:cubicBezTo>
                <a:cubicBezTo>
                  <a:pt x="1728" y="296"/>
                  <a:pt x="1816" y="248"/>
                  <a:pt x="1920" y="200"/>
                </a:cubicBezTo>
                <a:cubicBezTo>
                  <a:pt x="2024" y="152"/>
                  <a:pt x="2152" y="88"/>
                  <a:pt x="2256" y="56"/>
                </a:cubicBezTo>
                <a:cubicBezTo>
                  <a:pt x="2360" y="24"/>
                  <a:pt x="2456" y="16"/>
                  <a:pt x="2544" y="8"/>
                </a:cubicBezTo>
                <a:cubicBezTo>
                  <a:pt x="2632" y="0"/>
                  <a:pt x="2708" y="4"/>
                  <a:pt x="2784" y="8"/>
                </a:cubicBezTo>
              </a:path>
            </a:pathLst>
          </a:custGeom>
          <a:noFill/>
          <a:ln w="28575">
            <a:solidFill>
              <a:schemeClr val="tx1"/>
            </a:solidFill>
            <a:round/>
            <a:headEnd/>
            <a:tailEnd/>
          </a:ln>
        </p:spPr>
        <p:txBody>
          <a:bodyPr wrap="none"/>
          <a:lstStyle/>
          <a:p>
            <a:endParaRPr lang="en-US"/>
          </a:p>
        </p:txBody>
      </p:sp>
      <p:grpSp>
        <p:nvGrpSpPr>
          <p:cNvPr id="7" name="Group 32"/>
          <p:cNvGrpSpPr>
            <a:grpSpLocks/>
          </p:cNvGrpSpPr>
          <p:nvPr/>
        </p:nvGrpSpPr>
        <p:grpSpPr bwMode="auto">
          <a:xfrm>
            <a:off x="2047875" y="3541713"/>
            <a:ext cx="7086600" cy="3176588"/>
            <a:chOff x="1392" y="2004"/>
            <a:chExt cx="4464" cy="2001"/>
          </a:xfrm>
        </p:grpSpPr>
        <p:sp>
          <p:nvSpPr>
            <p:cNvPr id="8" name="Line 9"/>
            <p:cNvSpPr>
              <a:spLocks noChangeShapeType="1"/>
            </p:cNvSpPr>
            <p:nvPr/>
          </p:nvSpPr>
          <p:spPr bwMode="auto">
            <a:xfrm>
              <a:off x="1392" y="3792"/>
              <a:ext cx="3456" cy="0"/>
            </a:xfrm>
            <a:prstGeom prst="line">
              <a:avLst/>
            </a:prstGeom>
            <a:noFill/>
            <a:ln w="9525">
              <a:solidFill>
                <a:schemeClr val="tx1"/>
              </a:solidFill>
              <a:round/>
              <a:headEnd/>
              <a:tailEnd type="triangle" w="med" len="med"/>
            </a:ln>
          </p:spPr>
          <p:txBody>
            <a:bodyPr wrap="none"/>
            <a:lstStyle/>
            <a:p>
              <a:endParaRPr lang="en-US" b="1"/>
            </a:p>
          </p:txBody>
        </p:sp>
        <p:sp>
          <p:nvSpPr>
            <p:cNvPr id="9" name="Line 10"/>
            <p:cNvSpPr>
              <a:spLocks noChangeShapeType="1"/>
            </p:cNvSpPr>
            <p:nvPr/>
          </p:nvSpPr>
          <p:spPr bwMode="auto">
            <a:xfrm flipV="1">
              <a:off x="2688" y="2115"/>
              <a:ext cx="0" cy="1677"/>
            </a:xfrm>
            <a:prstGeom prst="line">
              <a:avLst/>
            </a:prstGeom>
            <a:noFill/>
            <a:ln w="9525">
              <a:solidFill>
                <a:schemeClr val="tx1"/>
              </a:solidFill>
              <a:round/>
              <a:headEnd/>
              <a:tailEnd type="triangle" w="med" len="med"/>
            </a:ln>
          </p:spPr>
          <p:txBody>
            <a:bodyPr wrap="none"/>
            <a:lstStyle/>
            <a:p>
              <a:endParaRPr lang="en-US" b="1"/>
            </a:p>
          </p:txBody>
        </p:sp>
        <p:sp>
          <p:nvSpPr>
            <p:cNvPr id="10" name="Text Box 19"/>
            <p:cNvSpPr txBox="1">
              <a:spLocks noChangeArrowheads="1"/>
            </p:cNvSpPr>
            <p:nvPr/>
          </p:nvSpPr>
          <p:spPr bwMode="auto">
            <a:xfrm>
              <a:off x="4848" y="3792"/>
              <a:ext cx="1008" cy="213"/>
            </a:xfrm>
            <a:prstGeom prst="rect">
              <a:avLst/>
            </a:prstGeom>
            <a:noFill/>
            <a:ln w="9525">
              <a:noFill/>
              <a:miter lim="800000"/>
              <a:headEnd/>
              <a:tailEnd/>
            </a:ln>
          </p:spPr>
          <p:txBody>
            <a:bodyPr>
              <a:spAutoFit/>
            </a:bodyPr>
            <a:lstStyle/>
            <a:p>
              <a:pPr>
                <a:spcBef>
                  <a:spcPct val="50000"/>
                </a:spcBef>
              </a:pPr>
              <a:r>
                <a:rPr lang="en-US" sz="1600" b="1" dirty="0"/>
                <a:t>Wall </a:t>
              </a:r>
              <a:r>
                <a:rPr lang="en-US" sz="1600" b="1" dirty="0" smtClean="0"/>
                <a:t>Tilt</a:t>
              </a:r>
              <a:endParaRPr lang="en-AU" sz="1600" b="1" dirty="0"/>
            </a:p>
          </p:txBody>
        </p:sp>
        <p:sp>
          <p:nvSpPr>
            <p:cNvPr id="11" name="Rectangle 21"/>
            <p:cNvSpPr>
              <a:spLocks noChangeArrowheads="1"/>
            </p:cNvSpPr>
            <p:nvPr/>
          </p:nvSpPr>
          <p:spPr bwMode="auto">
            <a:xfrm>
              <a:off x="1392" y="2004"/>
              <a:ext cx="1304" cy="291"/>
            </a:xfrm>
            <a:prstGeom prst="rect">
              <a:avLst/>
            </a:prstGeom>
            <a:noFill/>
            <a:ln w="9525">
              <a:noFill/>
              <a:miter lim="800000"/>
              <a:headEnd/>
              <a:tailEnd/>
            </a:ln>
          </p:spPr>
          <p:txBody>
            <a:bodyPr wrap="none">
              <a:spAutoFit/>
            </a:bodyPr>
            <a:lstStyle/>
            <a:p>
              <a:r>
                <a:rPr lang="en-AU" sz="1600" b="1" dirty="0">
                  <a:sym typeface="Symbol" pitchFamily="18" charset="2"/>
                </a:rPr>
                <a:t>Earth Pressure, </a:t>
              </a:r>
              <a:r>
                <a:rPr lang="en-AU" sz="2400" b="1" dirty="0">
                  <a:sym typeface="Symbol" pitchFamily="18" charset="2"/>
                </a:rPr>
                <a:t></a:t>
              </a:r>
              <a:r>
                <a:rPr lang="en-US" sz="2400" b="1" baseline="-25000" dirty="0" smtClean="0">
                  <a:sym typeface="Symbol" pitchFamily="18" charset="2"/>
                </a:rPr>
                <a:t>h</a:t>
              </a:r>
              <a:endParaRPr lang="en-AU" sz="2400" b="1" dirty="0">
                <a:latin typeface="Tahoma" pitchFamily="34" charset="0"/>
                <a:sym typeface="Symbol" pitchFamily="18" charset="2"/>
              </a:endParaRPr>
            </a:p>
          </p:txBody>
        </p:sp>
      </p:grpSp>
      <p:grpSp>
        <p:nvGrpSpPr>
          <p:cNvPr id="12" name="Group 30"/>
          <p:cNvGrpSpPr>
            <a:grpSpLocks/>
          </p:cNvGrpSpPr>
          <p:nvPr/>
        </p:nvGrpSpPr>
        <p:grpSpPr bwMode="auto">
          <a:xfrm>
            <a:off x="6391275" y="3897313"/>
            <a:ext cx="1828800" cy="684212"/>
            <a:chOff x="4080" y="2728"/>
            <a:chExt cx="1152" cy="431"/>
          </a:xfrm>
        </p:grpSpPr>
        <p:sp>
          <p:nvSpPr>
            <p:cNvPr id="13" name="Text Box 24"/>
            <p:cNvSpPr txBox="1">
              <a:spLocks noChangeArrowheads="1"/>
            </p:cNvSpPr>
            <p:nvPr/>
          </p:nvSpPr>
          <p:spPr bwMode="auto">
            <a:xfrm>
              <a:off x="4080" y="2928"/>
              <a:ext cx="1152" cy="231"/>
            </a:xfrm>
            <a:prstGeom prst="rect">
              <a:avLst/>
            </a:prstGeom>
            <a:solidFill>
              <a:schemeClr val="accent3">
                <a:lumMod val="20000"/>
                <a:lumOff val="80000"/>
              </a:schemeClr>
            </a:solidFill>
            <a:ln w="9525">
              <a:noFill/>
              <a:miter lim="800000"/>
              <a:headEnd/>
              <a:tailEnd/>
            </a:ln>
          </p:spPr>
          <p:txBody>
            <a:bodyPr>
              <a:spAutoFit/>
            </a:bodyPr>
            <a:lstStyle/>
            <a:p>
              <a:pPr>
                <a:spcBef>
                  <a:spcPct val="50000"/>
                </a:spcBef>
              </a:pPr>
              <a:r>
                <a:rPr lang="en-US" b="1" dirty="0">
                  <a:solidFill>
                    <a:srgbClr val="FF0000"/>
                  </a:solidFill>
                </a:rPr>
                <a:t>Passive state</a:t>
              </a:r>
              <a:endParaRPr lang="en-AU" b="1" dirty="0">
                <a:solidFill>
                  <a:srgbClr val="FF0000"/>
                </a:solidFill>
              </a:endParaRPr>
            </a:p>
          </p:txBody>
        </p:sp>
        <p:sp>
          <p:nvSpPr>
            <p:cNvPr id="14" name="Oval 26"/>
            <p:cNvSpPr>
              <a:spLocks noChangeArrowheads="1"/>
            </p:cNvSpPr>
            <p:nvPr/>
          </p:nvSpPr>
          <p:spPr bwMode="auto">
            <a:xfrm>
              <a:off x="4272" y="2728"/>
              <a:ext cx="144" cy="192"/>
            </a:xfrm>
            <a:prstGeom prst="ellipse">
              <a:avLst/>
            </a:prstGeom>
            <a:noFill/>
            <a:ln w="9525">
              <a:solidFill>
                <a:srgbClr val="FF0000"/>
              </a:solidFill>
              <a:round/>
              <a:headEnd/>
              <a:tailEnd/>
            </a:ln>
          </p:spPr>
          <p:txBody>
            <a:bodyPr wrap="none" anchor="ctr"/>
            <a:lstStyle/>
            <a:p>
              <a:endParaRPr lang="en-US"/>
            </a:p>
          </p:txBody>
        </p:sp>
      </p:grpSp>
      <p:grpSp>
        <p:nvGrpSpPr>
          <p:cNvPr id="15" name="Group 31"/>
          <p:cNvGrpSpPr>
            <a:grpSpLocks/>
          </p:cNvGrpSpPr>
          <p:nvPr/>
        </p:nvGrpSpPr>
        <p:grpSpPr bwMode="auto">
          <a:xfrm>
            <a:off x="1438275" y="5541963"/>
            <a:ext cx="1600200" cy="762000"/>
            <a:chOff x="1008" y="3264"/>
            <a:chExt cx="1008" cy="480"/>
          </a:xfrm>
        </p:grpSpPr>
        <p:sp>
          <p:nvSpPr>
            <p:cNvPr id="16" name="Text Box 23"/>
            <p:cNvSpPr txBox="1">
              <a:spLocks noChangeArrowheads="1"/>
            </p:cNvSpPr>
            <p:nvPr/>
          </p:nvSpPr>
          <p:spPr bwMode="auto">
            <a:xfrm>
              <a:off x="1008" y="3264"/>
              <a:ext cx="1008" cy="231"/>
            </a:xfrm>
            <a:prstGeom prst="rect">
              <a:avLst/>
            </a:prstGeom>
            <a:solidFill>
              <a:schemeClr val="accent3">
                <a:lumMod val="20000"/>
                <a:lumOff val="80000"/>
              </a:schemeClr>
            </a:solidFill>
            <a:ln w="9525">
              <a:noFill/>
              <a:miter lim="800000"/>
              <a:headEnd/>
              <a:tailEnd/>
            </a:ln>
          </p:spPr>
          <p:txBody>
            <a:bodyPr>
              <a:spAutoFit/>
            </a:bodyPr>
            <a:lstStyle/>
            <a:p>
              <a:pPr>
                <a:spcBef>
                  <a:spcPct val="50000"/>
                </a:spcBef>
              </a:pPr>
              <a:r>
                <a:rPr lang="en-US" b="1" dirty="0">
                  <a:solidFill>
                    <a:srgbClr val="FF0000"/>
                  </a:solidFill>
                </a:rPr>
                <a:t>Active state</a:t>
              </a:r>
              <a:endParaRPr lang="en-AU" b="1" dirty="0">
                <a:solidFill>
                  <a:srgbClr val="FF0000"/>
                </a:solidFill>
              </a:endParaRPr>
            </a:p>
          </p:txBody>
        </p:sp>
        <p:sp>
          <p:nvSpPr>
            <p:cNvPr id="17" name="Oval 27"/>
            <p:cNvSpPr>
              <a:spLocks noChangeArrowheads="1"/>
            </p:cNvSpPr>
            <p:nvPr/>
          </p:nvSpPr>
          <p:spPr bwMode="auto">
            <a:xfrm>
              <a:off x="1560" y="3552"/>
              <a:ext cx="144" cy="192"/>
            </a:xfrm>
            <a:prstGeom prst="ellipse">
              <a:avLst/>
            </a:prstGeom>
            <a:noFill/>
            <a:ln w="9525">
              <a:solidFill>
                <a:srgbClr val="FF0000"/>
              </a:solidFill>
              <a:round/>
              <a:headEnd/>
              <a:tailEnd/>
            </a:ln>
          </p:spPr>
          <p:txBody>
            <a:bodyPr wrap="none" anchor="ctr"/>
            <a:lstStyle/>
            <a:p>
              <a:endParaRPr lang="en-US"/>
            </a:p>
          </p:txBody>
        </p:sp>
      </p:grpSp>
      <p:grpSp>
        <p:nvGrpSpPr>
          <p:cNvPr id="18" name="Group 29"/>
          <p:cNvGrpSpPr>
            <a:grpSpLocks/>
          </p:cNvGrpSpPr>
          <p:nvPr/>
        </p:nvGrpSpPr>
        <p:grpSpPr bwMode="auto">
          <a:xfrm>
            <a:off x="3990975" y="5521325"/>
            <a:ext cx="1638300" cy="366713"/>
            <a:chOff x="2616" y="3340"/>
            <a:chExt cx="1032" cy="231"/>
          </a:xfrm>
        </p:grpSpPr>
        <p:sp>
          <p:nvSpPr>
            <p:cNvPr id="19" name="Text Box 22"/>
            <p:cNvSpPr txBox="1">
              <a:spLocks noChangeArrowheads="1"/>
            </p:cNvSpPr>
            <p:nvPr/>
          </p:nvSpPr>
          <p:spPr bwMode="auto">
            <a:xfrm>
              <a:off x="2928" y="3340"/>
              <a:ext cx="720" cy="231"/>
            </a:xfrm>
            <a:prstGeom prst="rect">
              <a:avLst/>
            </a:prstGeom>
            <a:noFill/>
            <a:ln w="9525">
              <a:noFill/>
              <a:miter lim="800000"/>
              <a:headEnd/>
              <a:tailEnd/>
            </a:ln>
          </p:spPr>
          <p:txBody>
            <a:bodyPr>
              <a:spAutoFit/>
            </a:bodyPr>
            <a:lstStyle/>
            <a:p>
              <a:pPr>
                <a:spcBef>
                  <a:spcPct val="50000"/>
                </a:spcBef>
              </a:pPr>
              <a:r>
                <a:rPr lang="en-US" b="1" dirty="0"/>
                <a:t>K</a:t>
              </a:r>
              <a:r>
                <a:rPr lang="en-US" b="1" baseline="-25000" dirty="0"/>
                <a:t>0</a:t>
              </a:r>
              <a:r>
                <a:rPr lang="en-US" b="1" dirty="0"/>
                <a:t> state</a:t>
              </a:r>
              <a:endParaRPr lang="en-AU" b="1" dirty="0"/>
            </a:p>
          </p:txBody>
        </p:sp>
        <p:sp>
          <p:nvSpPr>
            <p:cNvPr id="20" name="Oval 25"/>
            <p:cNvSpPr>
              <a:spLocks noChangeArrowheads="1"/>
            </p:cNvSpPr>
            <p:nvPr/>
          </p:nvSpPr>
          <p:spPr bwMode="auto">
            <a:xfrm>
              <a:off x="2616" y="3360"/>
              <a:ext cx="144" cy="192"/>
            </a:xfrm>
            <a:prstGeom prst="ellipse">
              <a:avLst/>
            </a:prstGeom>
            <a:noFill/>
            <a:ln w="9525">
              <a:solidFill>
                <a:srgbClr val="339966"/>
              </a:solidFill>
              <a:round/>
              <a:headEnd/>
              <a:tailEnd/>
            </a:ln>
          </p:spPr>
          <p:txBody>
            <a:bodyPr wrap="none" anchor="ctr"/>
            <a:lstStyle/>
            <a:p>
              <a:endParaRPr lang="en-US"/>
            </a:p>
          </p:txBody>
        </p:sp>
        <p:sp>
          <p:nvSpPr>
            <p:cNvPr id="21" name="Line 28"/>
            <p:cNvSpPr>
              <a:spLocks noChangeShapeType="1"/>
            </p:cNvSpPr>
            <p:nvPr/>
          </p:nvSpPr>
          <p:spPr bwMode="auto">
            <a:xfrm flipH="1" flipV="1">
              <a:off x="2760" y="3500"/>
              <a:ext cx="168" cy="0"/>
            </a:xfrm>
            <a:prstGeom prst="line">
              <a:avLst/>
            </a:prstGeom>
            <a:noFill/>
            <a:ln w="9525">
              <a:solidFill>
                <a:srgbClr val="008000"/>
              </a:solidFill>
              <a:round/>
              <a:headEnd/>
              <a:tailEnd type="triangle" w="med" len="med"/>
            </a:ln>
          </p:spPr>
          <p:txBody>
            <a:bodyPr wrap="none"/>
            <a:lstStyle/>
            <a:p>
              <a:endParaRPr lang="en-US"/>
            </a:p>
          </p:txBody>
        </p:sp>
      </p:grpSp>
      <p:grpSp>
        <p:nvGrpSpPr>
          <p:cNvPr id="22" name="Group 33"/>
          <p:cNvGrpSpPr>
            <a:grpSpLocks/>
          </p:cNvGrpSpPr>
          <p:nvPr/>
        </p:nvGrpSpPr>
        <p:grpSpPr bwMode="auto">
          <a:xfrm>
            <a:off x="6391275" y="1557338"/>
            <a:ext cx="908050" cy="1981200"/>
            <a:chOff x="2688" y="1008"/>
            <a:chExt cx="912" cy="1248"/>
          </a:xfrm>
        </p:grpSpPr>
        <p:sp>
          <p:nvSpPr>
            <p:cNvPr id="23" name="Rectangle 6" descr="Recycled paper"/>
            <p:cNvSpPr>
              <a:spLocks noChangeArrowheads="1"/>
            </p:cNvSpPr>
            <p:nvPr/>
          </p:nvSpPr>
          <p:spPr bwMode="auto">
            <a:xfrm>
              <a:off x="2688" y="1008"/>
              <a:ext cx="912" cy="1248"/>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endParaRPr lang="en-US"/>
            </a:p>
          </p:txBody>
        </p:sp>
        <p:sp>
          <p:nvSpPr>
            <p:cNvPr id="24" name="Line 7"/>
            <p:cNvSpPr>
              <a:spLocks noChangeShapeType="1"/>
            </p:cNvSpPr>
            <p:nvPr/>
          </p:nvSpPr>
          <p:spPr bwMode="auto">
            <a:xfrm>
              <a:off x="2688" y="1008"/>
              <a:ext cx="912" cy="0"/>
            </a:xfrm>
            <a:prstGeom prst="line">
              <a:avLst/>
            </a:prstGeom>
            <a:noFill/>
            <a:ln w="9525">
              <a:solidFill>
                <a:srgbClr val="996600"/>
              </a:solidFill>
              <a:round/>
              <a:headEnd/>
              <a:tailEnd/>
            </a:ln>
          </p:spPr>
          <p:txBody>
            <a:bodyPr wrap="none"/>
            <a:lstStyle/>
            <a:p>
              <a:endParaRPr lang="en-US"/>
            </a:p>
          </p:txBody>
        </p:sp>
        <p:sp>
          <p:nvSpPr>
            <p:cNvPr id="25" name="Line 5"/>
            <p:cNvSpPr>
              <a:spLocks noChangeShapeType="1"/>
            </p:cNvSpPr>
            <p:nvPr/>
          </p:nvSpPr>
          <p:spPr bwMode="auto">
            <a:xfrm>
              <a:off x="2688" y="1008"/>
              <a:ext cx="0" cy="1248"/>
            </a:xfrm>
            <a:prstGeom prst="line">
              <a:avLst/>
            </a:prstGeom>
            <a:noFill/>
            <a:ln w="69850">
              <a:solidFill>
                <a:schemeClr val="tx1"/>
              </a:solidFill>
              <a:round/>
              <a:headEnd/>
              <a:tailEnd/>
            </a:ln>
          </p:spPr>
          <p:txBody>
            <a:bodyPr wrap="none"/>
            <a:lstStyle/>
            <a:p>
              <a:endParaRPr lang="en-US"/>
            </a:p>
          </p:txBody>
        </p:sp>
      </p:grpSp>
      <p:grpSp>
        <p:nvGrpSpPr>
          <p:cNvPr id="26" name="Group 33"/>
          <p:cNvGrpSpPr>
            <a:grpSpLocks/>
          </p:cNvGrpSpPr>
          <p:nvPr/>
        </p:nvGrpSpPr>
        <p:grpSpPr bwMode="auto">
          <a:xfrm>
            <a:off x="1438275" y="1557338"/>
            <a:ext cx="908050" cy="1981200"/>
            <a:chOff x="2688" y="1008"/>
            <a:chExt cx="912" cy="1248"/>
          </a:xfrm>
        </p:grpSpPr>
        <p:sp>
          <p:nvSpPr>
            <p:cNvPr id="27" name="Rectangle 6" descr="Recycled paper"/>
            <p:cNvSpPr>
              <a:spLocks noChangeArrowheads="1"/>
            </p:cNvSpPr>
            <p:nvPr/>
          </p:nvSpPr>
          <p:spPr bwMode="auto">
            <a:xfrm>
              <a:off x="2688" y="1008"/>
              <a:ext cx="912" cy="1248"/>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endParaRPr lang="en-US"/>
            </a:p>
          </p:txBody>
        </p:sp>
        <p:sp>
          <p:nvSpPr>
            <p:cNvPr id="28" name="Line 7"/>
            <p:cNvSpPr>
              <a:spLocks noChangeShapeType="1"/>
            </p:cNvSpPr>
            <p:nvPr/>
          </p:nvSpPr>
          <p:spPr bwMode="auto">
            <a:xfrm>
              <a:off x="2688" y="1008"/>
              <a:ext cx="912" cy="0"/>
            </a:xfrm>
            <a:prstGeom prst="line">
              <a:avLst/>
            </a:prstGeom>
            <a:noFill/>
            <a:ln w="9525">
              <a:solidFill>
                <a:srgbClr val="996600"/>
              </a:solidFill>
              <a:round/>
              <a:headEnd/>
              <a:tailEnd/>
            </a:ln>
          </p:spPr>
          <p:txBody>
            <a:bodyPr wrap="none"/>
            <a:lstStyle/>
            <a:p>
              <a:endParaRPr lang="en-US"/>
            </a:p>
          </p:txBody>
        </p:sp>
        <p:sp>
          <p:nvSpPr>
            <p:cNvPr id="29" name="Line 5"/>
            <p:cNvSpPr>
              <a:spLocks noChangeShapeType="1"/>
            </p:cNvSpPr>
            <p:nvPr/>
          </p:nvSpPr>
          <p:spPr bwMode="auto">
            <a:xfrm>
              <a:off x="2688" y="1008"/>
              <a:ext cx="0" cy="1248"/>
            </a:xfrm>
            <a:prstGeom prst="line">
              <a:avLst/>
            </a:prstGeom>
            <a:noFill/>
            <a:ln w="69850">
              <a:solidFill>
                <a:schemeClr val="tx1"/>
              </a:solidFill>
              <a:round/>
              <a:headEnd/>
              <a:tailEnd/>
            </a:ln>
          </p:spPr>
          <p:txBody>
            <a:bodyPr wrap="none"/>
            <a:lstStyle/>
            <a:p>
              <a:endParaRPr lang="en-US"/>
            </a:p>
          </p:txBody>
        </p:sp>
      </p:grpSp>
      <p:sp>
        <p:nvSpPr>
          <p:cNvPr id="30" name="Line 5"/>
          <p:cNvSpPr>
            <a:spLocks noChangeShapeType="1"/>
          </p:cNvSpPr>
          <p:nvPr/>
        </p:nvSpPr>
        <p:spPr bwMode="auto">
          <a:xfrm rot="-600000">
            <a:off x="1265238" y="1571625"/>
            <a:ext cx="0" cy="1981200"/>
          </a:xfrm>
          <a:prstGeom prst="line">
            <a:avLst/>
          </a:prstGeom>
          <a:noFill/>
          <a:ln w="69850">
            <a:solidFill>
              <a:schemeClr val="tx1"/>
            </a:solidFill>
            <a:prstDash val="sysDash"/>
            <a:round/>
            <a:headEnd/>
            <a:tailEnd/>
          </a:ln>
        </p:spPr>
        <p:txBody>
          <a:bodyPr wrap="none"/>
          <a:lstStyle/>
          <a:p>
            <a:endParaRPr lang="en-US"/>
          </a:p>
        </p:txBody>
      </p:sp>
      <p:sp>
        <p:nvSpPr>
          <p:cNvPr id="31" name="Line 5"/>
          <p:cNvSpPr>
            <a:spLocks noChangeShapeType="1"/>
          </p:cNvSpPr>
          <p:nvPr/>
        </p:nvSpPr>
        <p:spPr bwMode="auto">
          <a:xfrm rot="600000">
            <a:off x="6562725" y="1541463"/>
            <a:ext cx="0" cy="1981200"/>
          </a:xfrm>
          <a:prstGeom prst="line">
            <a:avLst/>
          </a:prstGeom>
          <a:noFill/>
          <a:ln w="69850">
            <a:solidFill>
              <a:schemeClr val="tx1"/>
            </a:solidFill>
            <a:prstDash val="sysDash"/>
            <a:round/>
            <a:headEnd/>
            <a:tailEnd/>
          </a:ln>
        </p:spPr>
        <p:txBody>
          <a:bodyPr wrap="none"/>
          <a:lstStyle/>
          <a:p>
            <a:endParaRPr lang="en-US"/>
          </a:p>
        </p:txBody>
      </p:sp>
      <p:cxnSp>
        <p:nvCxnSpPr>
          <p:cNvPr id="32" name="Straight Connector 31"/>
          <p:cNvCxnSpPr/>
          <p:nvPr/>
        </p:nvCxnSpPr>
        <p:spPr>
          <a:xfrm rot="10800000">
            <a:off x="4114800" y="4040188"/>
            <a:ext cx="2619375"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2428875" y="6164263"/>
            <a:ext cx="1676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4" name="Rectangle 21"/>
          <p:cNvSpPr>
            <a:spLocks noChangeArrowheads="1"/>
          </p:cNvSpPr>
          <p:nvPr/>
        </p:nvSpPr>
        <p:spPr bwMode="auto">
          <a:xfrm>
            <a:off x="4092623" y="3696703"/>
            <a:ext cx="2752677" cy="338554"/>
          </a:xfrm>
          <a:prstGeom prst="rect">
            <a:avLst/>
          </a:prstGeom>
          <a:noFill/>
          <a:ln w="9525">
            <a:noFill/>
            <a:miter lim="800000"/>
            <a:headEnd/>
            <a:tailEnd/>
          </a:ln>
        </p:spPr>
        <p:txBody>
          <a:bodyPr wrap="none">
            <a:spAutoFit/>
          </a:bodyPr>
          <a:lstStyle/>
          <a:p>
            <a:r>
              <a:rPr lang="en-AU" sz="1600" b="1" dirty="0">
                <a:sym typeface="Symbol" pitchFamily="18" charset="2"/>
              </a:rPr>
              <a:t>Passive earth pressure, </a:t>
            </a:r>
            <a:r>
              <a:rPr lang="en-US" sz="1600" b="1" baseline="-25000" dirty="0" smtClean="0">
                <a:sym typeface="Symbol" pitchFamily="18" charset="2"/>
              </a:rPr>
              <a:t>p</a:t>
            </a:r>
            <a:endParaRPr lang="en-AU" sz="1600" b="1" dirty="0">
              <a:latin typeface="Tahoma" pitchFamily="34" charset="0"/>
              <a:sym typeface="Symbol" pitchFamily="18" charset="2"/>
            </a:endParaRPr>
          </a:p>
        </p:txBody>
      </p:sp>
      <p:sp>
        <p:nvSpPr>
          <p:cNvPr id="35" name="Rectangle 21"/>
          <p:cNvSpPr>
            <a:spLocks noChangeArrowheads="1"/>
          </p:cNvSpPr>
          <p:nvPr/>
        </p:nvSpPr>
        <p:spPr bwMode="auto">
          <a:xfrm>
            <a:off x="4114800" y="6010275"/>
            <a:ext cx="2563522" cy="338554"/>
          </a:xfrm>
          <a:prstGeom prst="rect">
            <a:avLst/>
          </a:prstGeom>
          <a:noFill/>
          <a:ln w="9525">
            <a:noFill/>
            <a:miter lim="800000"/>
            <a:headEnd/>
            <a:tailEnd/>
          </a:ln>
        </p:spPr>
        <p:txBody>
          <a:bodyPr wrap="none">
            <a:spAutoFit/>
          </a:bodyPr>
          <a:lstStyle/>
          <a:p>
            <a:r>
              <a:rPr lang="en-AU" sz="1600" b="1" dirty="0">
                <a:sym typeface="Symbol" pitchFamily="18" charset="2"/>
              </a:rPr>
              <a:t>active earth pressure, </a:t>
            </a:r>
            <a:r>
              <a:rPr lang="en-US" sz="1600" b="1" baseline="-25000" dirty="0" smtClean="0">
                <a:sym typeface="Symbol" pitchFamily="18" charset="2"/>
              </a:rPr>
              <a:t>a</a:t>
            </a:r>
            <a:endParaRPr lang="en-AU" sz="1600" b="1" dirty="0">
              <a:latin typeface="Tahoma" pitchFamily="34" charset="0"/>
              <a:sym typeface="Symbol" pitchFamily="18" charset="2"/>
            </a:endParaRPr>
          </a:p>
        </p:txBody>
      </p:sp>
      <p:cxnSp>
        <p:nvCxnSpPr>
          <p:cNvPr id="36" name="Straight Arrow Connector 35"/>
          <p:cNvCxnSpPr/>
          <p:nvPr/>
        </p:nvCxnSpPr>
        <p:spPr>
          <a:xfrm>
            <a:off x="1093788" y="1455738"/>
            <a:ext cx="344487"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391275" y="1454150"/>
            <a:ext cx="3429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45"/>
          <p:cNvSpPr txBox="1">
            <a:spLocks noChangeArrowheads="1"/>
          </p:cNvSpPr>
          <p:nvPr/>
        </p:nvSpPr>
        <p:spPr bwMode="auto">
          <a:xfrm>
            <a:off x="971550" y="1084263"/>
            <a:ext cx="933450" cy="369887"/>
          </a:xfrm>
          <a:prstGeom prst="rect">
            <a:avLst/>
          </a:prstGeom>
          <a:noFill/>
          <a:ln w="9525">
            <a:noFill/>
            <a:miter lim="800000"/>
            <a:headEnd/>
            <a:tailEnd/>
          </a:ln>
        </p:spPr>
        <p:txBody>
          <a:bodyPr>
            <a:spAutoFit/>
          </a:bodyPr>
          <a:lstStyle/>
          <a:p>
            <a:r>
              <a:rPr lang="en-US" b="1" dirty="0" err="1">
                <a:latin typeface="Symbol" pitchFamily="18" charset="2"/>
              </a:rPr>
              <a:t>D</a:t>
            </a:r>
            <a:r>
              <a:rPr lang="en-US" b="1" dirty="0" err="1"/>
              <a:t>L</a:t>
            </a:r>
            <a:r>
              <a:rPr lang="en-US" b="1" baseline="-25000" dirty="0" err="1"/>
              <a:t>a</a:t>
            </a:r>
            <a:endParaRPr lang="en-US" b="1" baseline="-25000" dirty="0"/>
          </a:p>
        </p:txBody>
      </p:sp>
      <p:sp>
        <p:nvSpPr>
          <p:cNvPr id="39" name="TextBox 46"/>
          <p:cNvSpPr txBox="1">
            <a:spLocks noChangeArrowheads="1"/>
          </p:cNvSpPr>
          <p:nvPr/>
        </p:nvSpPr>
        <p:spPr bwMode="auto">
          <a:xfrm>
            <a:off x="6343650" y="1080182"/>
            <a:ext cx="933450" cy="369887"/>
          </a:xfrm>
          <a:prstGeom prst="rect">
            <a:avLst/>
          </a:prstGeom>
          <a:noFill/>
          <a:ln w="9525">
            <a:noFill/>
            <a:miter lim="800000"/>
            <a:headEnd/>
            <a:tailEnd/>
          </a:ln>
        </p:spPr>
        <p:txBody>
          <a:bodyPr>
            <a:spAutoFit/>
          </a:bodyPr>
          <a:lstStyle/>
          <a:p>
            <a:r>
              <a:rPr lang="en-US" b="1" dirty="0" err="1">
                <a:latin typeface="Symbol" pitchFamily="18" charset="2"/>
              </a:rPr>
              <a:t>D</a:t>
            </a:r>
            <a:r>
              <a:rPr lang="en-US" b="1" dirty="0" err="1"/>
              <a:t>L</a:t>
            </a:r>
            <a:r>
              <a:rPr lang="en-US" b="1" baseline="-25000" dirty="0" err="1"/>
              <a:t>p</a:t>
            </a:r>
            <a:endParaRPr lang="en-US" b="1" baseline="-25000" dirty="0"/>
          </a:p>
        </p:txBody>
      </p:sp>
      <p:cxnSp>
        <p:nvCxnSpPr>
          <p:cNvPr id="40" name="Straight Arrow Connector 39"/>
          <p:cNvCxnSpPr/>
          <p:nvPr/>
        </p:nvCxnSpPr>
        <p:spPr>
          <a:xfrm rot="5400000">
            <a:off x="2801144" y="2547144"/>
            <a:ext cx="1920875"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428875" y="6718300"/>
            <a:ext cx="1676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2" name="TextBox 52"/>
          <p:cNvSpPr txBox="1">
            <a:spLocks noChangeArrowheads="1"/>
          </p:cNvSpPr>
          <p:nvPr/>
        </p:nvSpPr>
        <p:spPr bwMode="auto">
          <a:xfrm>
            <a:off x="2828925" y="6380163"/>
            <a:ext cx="931863" cy="368300"/>
          </a:xfrm>
          <a:prstGeom prst="rect">
            <a:avLst/>
          </a:prstGeom>
          <a:noFill/>
          <a:ln w="9525">
            <a:noFill/>
            <a:miter lim="800000"/>
            <a:headEnd/>
            <a:tailEnd/>
          </a:ln>
        </p:spPr>
        <p:txBody>
          <a:bodyPr>
            <a:spAutoFit/>
          </a:bodyPr>
          <a:lstStyle/>
          <a:p>
            <a:r>
              <a:rPr lang="en-US">
                <a:latin typeface="Symbol" pitchFamily="18" charset="2"/>
              </a:rPr>
              <a:t>D</a:t>
            </a:r>
            <a:r>
              <a:rPr lang="en-US"/>
              <a:t>L</a:t>
            </a:r>
            <a:r>
              <a:rPr lang="en-US" baseline="-25000"/>
              <a:t>a</a:t>
            </a:r>
            <a:r>
              <a:rPr lang="en-US"/>
              <a:t>/H</a:t>
            </a:r>
          </a:p>
        </p:txBody>
      </p:sp>
      <p:cxnSp>
        <p:nvCxnSpPr>
          <p:cNvPr id="43" name="Straight Arrow Connector 42"/>
          <p:cNvCxnSpPr/>
          <p:nvPr/>
        </p:nvCxnSpPr>
        <p:spPr>
          <a:xfrm flipV="1">
            <a:off x="4114800" y="6718300"/>
            <a:ext cx="3429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4" name="TextBox 54"/>
          <p:cNvSpPr txBox="1">
            <a:spLocks noChangeArrowheads="1"/>
          </p:cNvSpPr>
          <p:nvPr/>
        </p:nvSpPr>
        <p:spPr bwMode="auto">
          <a:xfrm>
            <a:off x="5349875" y="6381750"/>
            <a:ext cx="933450" cy="368300"/>
          </a:xfrm>
          <a:prstGeom prst="rect">
            <a:avLst/>
          </a:prstGeom>
          <a:noFill/>
          <a:ln w="9525">
            <a:noFill/>
            <a:miter lim="800000"/>
            <a:headEnd/>
            <a:tailEnd/>
          </a:ln>
        </p:spPr>
        <p:txBody>
          <a:bodyPr>
            <a:spAutoFit/>
          </a:bodyPr>
          <a:lstStyle/>
          <a:p>
            <a:r>
              <a:rPr lang="en-US">
                <a:latin typeface="Symbol" pitchFamily="18" charset="2"/>
              </a:rPr>
              <a:t>D</a:t>
            </a:r>
            <a:r>
              <a:rPr lang="en-US"/>
              <a:t>L</a:t>
            </a:r>
            <a:r>
              <a:rPr lang="en-US" baseline="-25000"/>
              <a:t>p</a:t>
            </a:r>
            <a:r>
              <a:rPr lang="en-US"/>
              <a:t>/H</a:t>
            </a:r>
          </a:p>
        </p:txBody>
      </p:sp>
      <p:sp>
        <p:nvSpPr>
          <p:cNvPr id="45" name="Rectangle 21"/>
          <p:cNvSpPr>
            <a:spLocks noChangeArrowheads="1"/>
          </p:cNvSpPr>
          <p:nvPr/>
        </p:nvSpPr>
        <p:spPr bwMode="auto">
          <a:xfrm>
            <a:off x="276224" y="438939"/>
            <a:ext cx="8553451" cy="830997"/>
          </a:xfrm>
          <a:prstGeom prst="rect">
            <a:avLst/>
          </a:prstGeom>
          <a:noFill/>
          <a:ln w="9525">
            <a:noFill/>
            <a:miter lim="800000"/>
            <a:headEnd/>
            <a:tailEnd/>
          </a:ln>
        </p:spPr>
        <p:txBody>
          <a:bodyPr wrap="square">
            <a:spAutoFit/>
          </a:bodyPr>
          <a:lstStyle/>
          <a:p>
            <a:pPr algn="just"/>
            <a:r>
              <a:rPr lang="en-US" sz="2400" b="1" dirty="0" smtClean="0">
                <a:latin typeface="+mn-lt"/>
                <a:sym typeface="Symbol" pitchFamily="18" charset="2"/>
              </a:rPr>
              <a:t>For the active and passive (</a:t>
            </a:r>
            <a:r>
              <a:rPr lang="en-US" sz="2400" b="1" dirty="0" err="1" smtClean="0">
                <a:latin typeface="+mn-lt"/>
                <a:sym typeface="Symbol" pitchFamily="18" charset="2"/>
              </a:rPr>
              <a:t>Rankine</a:t>
            </a:r>
            <a:r>
              <a:rPr lang="en-US" sz="2400" b="1" dirty="0" smtClean="0">
                <a:latin typeface="+mn-lt"/>
                <a:sym typeface="Symbol" pitchFamily="18" charset="2"/>
              </a:rPr>
              <a:t> cases), a sufficient yielding of the wall is necessary for a state of plastic equilibrium to exist. </a:t>
            </a:r>
            <a:endParaRPr lang="en-AU" sz="3600" b="1" dirty="0">
              <a:latin typeface="+mn-lt"/>
              <a:sym typeface="Symbol" pitchFamily="18" charset="2"/>
            </a:endParaRPr>
          </a:p>
        </p:txBody>
      </p:sp>
      <p:sp>
        <p:nvSpPr>
          <p:cNvPr id="46" name="Rectangle 21"/>
          <p:cNvSpPr>
            <a:spLocks noChangeArrowheads="1"/>
          </p:cNvSpPr>
          <p:nvPr/>
        </p:nvSpPr>
        <p:spPr bwMode="auto">
          <a:xfrm>
            <a:off x="194468" y="4398169"/>
            <a:ext cx="3363120" cy="1077218"/>
          </a:xfrm>
          <a:prstGeom prst="rect">
            <a:avLst/>
          </a:prstGeom>
          <a:noFill/>
          <a:ln w="9525">
            <a:solidFill>
              <a:srgbClr val="FF0000"/>
            </a:solidFill>
            <a:miter lim="800000"/>
            <a:headEnd/>
            <a:tailEnd/>
          </a:ln>
        </p:spPr>
        <p:txBody>
          <a:bodyPr wrap="square">
            <a:spAutoFit/>
          </a:bodyPr>
          <a:lstStyle/>
          <a:p>
            <a:pPr algn="just"/>
            <a:r>
              <a:rPr lang="en-US" b="1" dirty="0" smtClean="0">
                <a:solidFill>
                  <a:srgbClr val="0B0BEF"/>
                </a:solidFill>
                <a:sym typeface="Symbol" pitchFamily="18" charset="2"/>
              </a:rPr>
              <a:t>Movement could be either rotation or also occur by simple translation. </a:t>
            </a:r>
            <a:endParaRPr lang="en-AU" sz="2800" b="1" dirty="0">
              <a:solidFill>
                <a:srgbClr val="0B0BEF"/>
              </a:solidFill>
              <a:latin typeface="Tahoma" pitchFamily="34" charset="0"/>
              <a:sym typeface="Symbol" pitchFamily="18" charset="2"/>
            </a:endParaRPr>
          </a:p>
        </p:txBody>
      </p:sp>
      <p:sp>
        <p:nvSpPr>
          <p:cNvPr id="47" name="Rectangle 46"/>
          <p:cNvSpPr/>
          <p:nvPr/>
        </p:nvSpPr>
        <p:spPr>
          <a:xfrm>
            <a:off x="104413" y="49149"/>
            <a:ext cx="9030062" cy="430887"/>
          </a:xfrm>
          <a:prstGeom prst="rect">
            <a:avLst/>
          </a:prstGeom>
          <a:solidFill>
            <a:schemeClr val="bg1">
              <a:alpha val="3137"/>
            </a:schemeClr>
          </a:solidFill>
          <a:ln w="9525">
            <a:noFill/>
            <a:miter lim="800000"/>
            <a:headEnd/>
            <a:tailEnd/>
          </a:ln>
        </p:spPr>
        <p:txBody>
          <a:bodyPr wrap="square">
            <a:spAutoFit/>
          </a:bodyPr>
          <a:lstStyle/>
          <a:p>
            <a:pPr>
              <a:spcBef>
                <a:spcPct val="50000"/>
              </a:spcBef>
            </a:pPr>
            <a:r>
              <a:rPr lang="en-US" sz="2200" b="1" u="sng" dirty="0">
                <a:solidFill>
                  <a:srgbClr val="C00000"/>
                </a:solidFill>
              </a:rPr>
              <a:t>Variation of the </a:t>
            </a:r>
            <a:r>
              <a:rPr lang="en-US" sz="2200" b="1" u="sng" dirty="0" smtClean="0">
                <a:solidFill>
                  <a:srgbClr val="C00000"/>
                </a:solidFill>
              </a:rPr>
              <a:t>Magnitude </a:t>
            </a:r>
            <a:r>
              <a:rPr lang="en-US" sz="2200" b="1" u="sng" dirty="0">
                <a:solidFill>
                  <a:srgbClr val="C00000"/>
                </a:solidFill>
              </a:rPr>
              <a:t>of </a:t>
            </a:r>
            <a:r>
              <a:rPr lang="en-US" sz="2200" b="1" u="sng" dirty="0" smtClean="0">
                <a:solidFill>
                  <a:srgbClr val="C00000"/>
                </a:solidFill>
              </a:rPr>
              <a:t>Lateral </a:t>
            </a:r>
            <a:r>
              <a:rPr lang="en-US" sz="2200" b="1" u="sng" dirty="0">
                <a:solidFill>
                  <a:srgbClr val="C00000"/>
                </a:solidFill>
              </a:rPr>
              <a:t>E</a:t>
            </a:r>
            <a:r>
              <a:rPr lang="en-US" sz="2200" b="1" u="sng" dirty="0" smtClean="0">
                <a:solidFill>
                  <a:srgbClr val="C00000"/>
                </a:solidFill>
              </a:rPr>
              <a:t>arth </a:t>
            </a:r>
            <a:r>
              <a:rPr lang="en-US" sz="2200" b="1" u="sng" dirty="0">
                <a:solidFill>
                  <a:srgbClr val="C00000"/>
                </a:solidFill>
              </a:rPr>
              <a:t>P</a:t>
            </a:r>
            <a:r>
              <a:rPr lang="en-US" sz="2200" b="1" u="sng" dirty="0" smtClean="0">
                <a:solidFill>
                  <a:srgbClr val="C00000"/>
                </a:solidFill>
              </a:rPr>
              <a:t>ressure </a:t>
            </a:r>
            <a:r>
              <a:rPr lang="en-US" sz="2200" b="1" u="sng" dirty="0">
                <a:solidFill>
                  <a:srgbClr val="C00000"/>
                </a:solidFill>
              </a:rPr>
              <a:t>with </a:t>
            </a:r>
            <a:r>
              <a:rPr lang="en-US" sz="2200" b="1" u="sng" dirty="0" smtClean="0">
                <a:solidFill>
                  <a:srgbClr val="C00000"/>
                </a:solidFill>
              </a:rPr>
              <a:t>Wall Tilt</a:t>
            </a:r>
            <a:endParaRPr lang="en-US" sz="2200" b="1" u="sng" dirty="0">
              <a:solidFill>
                <a:srgbClr val="C00000"/>
              </a:solidFill>
            </a:endParaRPr>
          </a:p>
        </p:txBody>
      </p:sp>
      <p:sp>
        <p:nvSpPr>
          <p:cNvPr id="48" name="TextBox 49"/>
          <p:cNvSpPr txBox="1">
            <a:spLocks noChangeArrowheads="1"/>
          </p:cNvSpPr>
          <p:nvPr/>
        </p:nvSpPr>
        <p:spPr bwMode="auto">
          <a:xfrm>
            <a:off x="3591264" y="2295525"/>
            <a:ext cx="363537" cy="368300"/>
          </a:xfrm>
          <a:prstGeom prst="rect">
            <a:avLst/>
          </a:prstGeom>
          <a:solidFill>
            <a:schemeClr val="bg1"/>
          </a:solidFill>
          <a:ln w="9525">
            <a:noFill/>
            <a:miter lim="800000"/>
            <a:headEnd/>
            <a:tailEnd/>
          </a:ln>
        </p:spPr>
        <p:txBody>
          <a:bodyPr>
            <a:spAutoFit/>
          </a:bodyPr>
          <a:lstStyle/>
          <a:p>
            <a:r>
              <a:rPr lang="en-US" b="1" dirty="0"/>
              <a:t>H</a:t>
            </a:r>
            <a:endParaRPr lang="en-US" b="1" baseline="-25000" dirty="0"/>
          </a:p>
        </p:txBody>
      </p:sp>
    </p:spTree>
    <p:extLst>
      <p:ext uri="{BB962C8B-B14F-4D97-AF65-F5344CB8AC3E}">
        <p14:creationId xmlns:p14="http://schemas.microsoft.com/office/powerpoint/2010/main" val="441488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551" y="264628"/>
            <a:ext cx="5291331" cy="3850172"/>
          </a:xfrm>
          <a:prstGeom prst="rect">
            <a:avLst/>
          </a:prstGeom>
          <a:ln>
            <a:solidFill>
              <a:srgbClr val="FF0000"/>
            </a:solidFill>
          </a:ln>
        </p:spPr>
      </p:pic>
      <p:pic>
        <p:nvPicPr>
          <p:cNvPr id="3" name="Picture 2"/>
          <p:cNvPicPr>
            <a:picLocks noChangeAspect="1"/>
          </p:cNvPicPr>
          <p:nvPr/>
        </p:nvPicPr>
        <p:blipFill>
          <a:blip r:embed="rId3"/>
          <a:stretch>
            <a:fillRect/>
          </a:stretch>
        </p:blipFill>
        <p:spPr>
          <a:xfrm>
            <a:off x="3849385" y="4383713"/>
            <a:ext cx="4736744" cy="2010254"/>
          </a:xfrm>
          <a:prstGeom prst="rect">
            <a:avLst/>
          </a:prstGeom>
        </p:spPr>
      </p:pic>
      <p:sp>
        <p:nvSpPr>
          <p:cNvPr id="4" name="TextBox 3"/>
          <p:cNvSpPr txBox="1"/>
          <p:nvPr/>
        </p:nvSpPr>
        <p:spPr bwMode="auto">
          <a:xfrm>
            <a:off x="5707040" y="82879"/>
            <a:ext cx="1021433" cy="523220"/>
          </a:xfrm>
          <a:prstGeom prst="rect">
            <a:avLst/>
          </a:prstGeom>
          <a:solidFill>
            <a:srgbClr val="FFFF00"/>
          </a:solidFill>
          <a:ln>
            <a:noFill/>
          </a:ln>
          <a:effectLst/>
        </p:spPr>
        <p:txBody>
          <a:bodyPr wrap="none" rtlCol="0">
            <a:spAutoFit/>
          </a:bodyPr>
          <a:lstStyle/>
          <a:p>
            <a:pPr eaLnBrk="1" hangingPunct="1">
              <a:spcBef>
                <a:spcPct val="50000"/>
              </a:spcBef>
            </a:pPr>
            <a:r>
              <a:rPr lang="en-US" sz="2800" u="sng" dirty="0" smtClean="0">
                <a:solidFill>
                  <a:srgbClr val="FF0000"/>
                </a:solidFill>
                <a:latin typeface="Times New Roman" pitchFamily="18" charset="0"/>
              </a:rPr>
              <a:t>Notes</a:t>
            </a:r>
            <a:endParaRPr lang="en-US" sz="2800" u="sng" dirty="0">
              <a:solidFill>
                <a:srgbClr val="FF0000"/>
              </a:solidFill>
              <a:latin typeface="Times New Roman" pitchFamily="18" charset="0"/>
            </a:endParaRPr>
          </a:p>
        </p:txBody>
      </p:sp>
      <p:sp>
        <p:nvSpPr>
          <p:cNvPr id="5" name="TextBox 4"/>
          <p:cNvSpPr txBox="1"/>
          <p:nvPr/>
        </p:nvSpPr>
        <p:spPr bwMode="auto">
          <a:xfrm>
            <a:off x="5472109" y="478945"/>
            <a:ext cx="3800476" cy="2554545"/>
          </a:xfrm>
          <a:prstGeom prst="rect">
            <a:avLst/>
          </a:prstGeom>
          <a:noFill/>
          <a:ln>
            <a:noFill/>
          </a:ln>
          <a:effectLst>
            <a:prstShdw prst="shdw16">
              <a:schemeClr val="bg2"/>
            </a:prstShdw>
          </a:effectLst>
        </p:spPr>
        <p:txBody>
          <a:bodyPr wrap="square" rtlCol="0">
            <a:spAutoFit/>
          </a:bodyPr>
          <a:lstStyle/>
          <a:p>
            <a:pPr eaLnBrk="1" hangingPunct="1">
              <a:spcBef>
                <a:spcPct val="50000"/>
              </a:spcBef>
            </a:pPr>
            <a:r>
              <a:rPr lang="en-US" sz="2000" b="1" dirty="0" smtClean="0">
                <a:latin typeface="Times New Roman" pitchFamily="18" charset="0"/>
              </a:rPr>
              <a:t>Active or passive condition will only be reached if the wall is allowed to yield sufficiently. The amount of wall necessary depends on:-</a:t>
            </a:r>
          </a:p>
          <a:p>
            <a:pPr marL="342900" indent="-171450" eaLnBrk="1" hangingPunct="1">
              <a:spcBef>
                <a:spcPts val="0"/>
              </a:spcBef>
              <a:buFont typeface="Arial" panose="020B0604020202020204" pitchFamily="34" charset="0"/>
              <a:buChar char="•"/>
            </a:pPr>
            <a:r>
              <a:rPr lang="en-US" sz="2000" b="1" dirty="0" smtClean="0">
                <a:solidFill>
                  <a:srgbClr val="FF0000"/>
                </a:solidFill>
                <a:latin typeface="Times New Roman" pitchFamily="18" charset="0"/>
              </a:rPr>
              <a:t>Soil type (sand vs. clay)</a:t>
            </a:r>
          </a:p>
          <a:p>
            <a:pPr marL="342900" indent="-171450" eaLnBrk="1" hangingPunct="1">
              <a:spcBef>
                <a:spcPts val="0"/>
              </a:spcBef>
              <a:buFont typeface="Arial" panose="020B0604020202020204" pitchFamily="34" charset="0"/>
              <a:buChar char="•"/>
            </a:pPr>
            <a:r>
              <a:rPr lang="en-US" sz="2000" b="1" dirty="0" smtClean="0">
                <a:solidFill>
                  <a:srgbClr val="FF0000"/>
                </a:solidFill>
                <a:latin typeface="Times New Roman" pitchFamily="18" charset="0"/>
              </a:rPr>
              <a:t>Soil density (Loose vs. dense)</a:t>
            </a:r>
          </a:p>
          <a:p>
            <a:pPr marL="342900" indent="-171450" eaLnBrk="1" hangingPunct="1">
              <a:spcBef>
                <a:spcPts val="0"/>
              </a:spcBef>
              <a:buFont typeface="Arial" panose="020B0604020202020204" pitchFamily="34" charset="0"/>
              <a:buChar char="•"/>
            </a:pPr>
            <a:r>
              <a:rPr lang="en-US" sz="2000" b="1" dirty="0" smtClean="0">
                <a:solidFill>
                  <a:srgbClr val="FF0000"/>
                </a:solidFill>
                <a:latin typeface="Times New Roman" pitchFamily="18" charset="0"/>
              </a:rPr>
              <a:t>Pressure (Active vs. passive)</a:t>
            </a:r>
            <a:endParaRPr lang="en-US" sz="2000" b="1" dirty="0">
              <a:solidFill>
                <a:srgbClr val="FF0000"/>
              </a:solidFill>
              <a:latin typeface="Times New Roman" pitchFamily="18" charset="0"/>
            </a:endParaRPr>
          </a:p>
        </p:txBody>
      </p:sp>
    </p:spTree>
    <p:extLst>
      <p:ext uri="{BB962C8B-B14F-4D97-AF65-F5344CB8AC3E}">
        <p14:creationId xmlns:p14="http://schemas.microsoft.com/office/powerpoint/2010/main" val="1581268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66800" y="375745"/>
            <a:ext cx="6629400" cy="1143000"/>
          </a:xfrm>
          <a:prstGeom prst="rect">
            <a:avLst/>
          </a:prstGeom>
        </p:spPr>
        <p:txBody>
          <a:bodyPr anchor="ctr"/>
          <a:lstStyle/>
          <a:p>
            <a:pPr algn="ctr" fontAlgn="auto">
              <a:spcBef>
                <a:spcPts val="0"/>
              </a:spcBef>
              <a:spcAft>
                <a:spcPts val="0"/>
              </a:spcAft>
              <a:defRPr/>
            </a:pPr>
            <a:r>
              <a:rPr lang="en-US" sz="3200" b="1" dirty="0">
                <a:solidFill>
                  <a:srgbClr val="00B0F0"/>
                </a:solidFill>
                <a:latin typeface="+mn-lt"/>
                <a:cs typeface="Times New Roman" pitchFamily="18" charset="0"/>
              </a:rPr>
              <a:t>Topics</a:t>
            </a:r>
            <a:endParaRPr lang="en-US" sz="3200" b="1"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299545"/>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ubtitle 2"/>
          <p:cNvSpPr txBox="1">
            <a:spLocks/>
          </p:cNvSpPr>
          <p:nvPr/>
        </p:nvSpPr>
        <p:spPr bwMode="auto">
          <a:xfrm>
            <a:off x="685800" y="2209800"/>
            <a:ext cx="8458200" cy="4267200"/>
          </a:xfrm>
          <a:prstGeom prst="rect">
            <a:avLst/>
          </a:prstGeom>
          <a:noFill/>
          <a:ln w="9525">
            <a:noFill/>
            <a:miter lim="800000"/>
            <a:headEnd/>
            <a:tailEnd/>
          </a:ln>
        </p:spPr>
        <p:txBody>
          <a:bodyPr/>
          <a:lstStyle/>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en-US" altLang="ar-SA" sz="24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ubtitle 2"/>
          <p:cNvSpPr>
            <a:spLocks noGrp="1"/>
          </p:cNvSpPr>
          <p:nvPr>
            <p:ph type="subTitle" idx="1"/>
          </p:nvPr>
        </p:nvSpPr>
        <p:spPr>
          <a:xfrm>
            <a:off x="342900" y="1334814"/>
            <a:ext cx="8458200" cy="3680099"/>
          </a:xfrm>
        </p:spPr>
        <p:txBody>
          <a:bodyPr rtlCol="0">
            <a:noAutofit/>
          </a:bodyPr>
          <a:lstStyle/>
          <a:p>
            <a:pPr marL="539750" indent="-357188" algn="l">
              <a:lnSpc>
                <a:spcPct val="120000"/>
              </a:lnSpc>
              <a:spcBef>
                <a:spcPts val="0"/>
              </a:spcBef>
              <a:buFont typeface="Wingdings" pitchFamily="2" charset="2"/>
              <a:buChar char="q"/>
              <a:defRPr/>
            </a:pPr>
            <a:r>
              <a:rPr lang="en-US" sz="2400" b="1" dirty="0" smtClean="0">
                <a:solidFill>
                  <a:schemeClr val="tx1"/>
                </a:solidFill>
              </a:rPr>
              <a:t>Introduction</a:t>
            </a:r>
            <a:endParaRPr lang="en-US" sz="2400" b="1" dirty="0">
              <a:solidFill>
                <a:schemeClr val="tx1"/>
              </a:solidFill>
            </a:endParaRPr>
          </a:p>
          <a:p>
            <a:pPr marL="539750" indent="-357188" algn="l">
              <a:lnSpc>
                <a:spcPct val="120000"/>
              </a:lnSpc>
              <a:spcBef>
                <a:spcPts val="0"/>
              </a:spcBef>
              <a:buFont typeface="Wingdings" pitchFamily="2" charset="2"/>
              <a:buChar char="q"/>
              <a:defRPr/>
            </a:pPr>
            <a:r>
              <a:rPr lang="en-US" sz="2400" b="1" dirty="0">
                <a:solidFill>
                  <a:schemeClr val="tx1"/>
                </a:solidFill>
              </a:rPr>
              <a:t>Coefficient of Lateral Earth Pressure </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smtClean="0">
                <a:solidFill>
                  <a:schemeClr val="tx1"/>
                </a:solidFill>
              </a:rPr>
              <a:t>Types and Conditions of Lateral Earth Pressures </a:t>
            </a:r>
          </a:p>
          <a:p>
            <a:pPr marL="539750" indent="-357188" algn="l">
              <a:lnSpc>
                <a:spcPct val="120000"/>
              </a:lnSpc>
              <a:spcBef>
                <a:spcPts val="0"/>
              </a:spcBef>
              <a:buFont typeface="Wingdings" pitchFamily="2" charset="2"/>
              <a:buChar char="q"/>
              <a:defRPr/>
            </a:pPr>
            <a:r>
              <a:rPr lang="en-US" sz="2400" b="1" dirty="0" smtClean="0">
                <a:solidFill>
                  <a:srgbClr val="FF0000"/>
                </a:solidFill>
              </a:rPr>
              <a:t>Lateral Earth </a:t>
            </a:r>
            <a:r>
              <a:rPr lang="en-US" sz="2400" b="1" dirty="0">
                <a:solidFill>
                  <a:srgbClr val="FF0000"/>
                </a:solidFill>
              </a:rPr>
              <a:t>pressure Theories</a:t>
            </a:r>
            <a:endParaRPr lang="en-US" sz="2400" b="1" dirty="0" smtClean="0">
              <a:solidFill>
                <a:srgbClr val="FF0000"/>
              </a:solidFill>
            </a:endParaRPr>
          </a:p>
          <a:p>
            <a:pPr marL="539750" indent="-357188" algn="l">
              <a:lnSpc>
                <a:spcPct val="120000"/>
              </a:lnSpc>
              <a:spcBef>
                <a:spcPts val="0"/>
              </a:spcBef>
              <a:buFont typeface="Wingdings" pitchFamily="2" charset="2"/>
              <a:buChar char="q"/>
              <a:defRPr/>
            </a:pPr>
            <a:r>
              <a:rPr lang="en-US" sz="2400" b="1" dirty="0" err="1" smtClean="0">
                <a:solidFill>
                  <a:schemeClr val="tx1"/>
                </a:solidFill>
              </a:rPr>
              <a:t>Rankine’s</a:t>
            </a:r>
            <a:r>
              <a:rPr lang="en-US" sz="2400" b="1" dirty="0" smtClean="0">
                <a:solidFill>
                  <a:schemeClr val="tx1"/>
                </a:solidFill>
              </a:rPr>
              <a:t> Lateral Earth Pressure Theory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Pressure Distribution – Cohesionless Soils</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a:t>
            </a:r>
            <a:r>
              <a:rPr lang="en-US" sz="2400" b="1" dirty="0">
                <a:solidFill>
                  <a:schemeClr val="tx1"/>
                </a:solidFill>
              </a:rPr>
              <a:t>Pressure Distribution – C – </a:t>
            </a:r>
            <a:r>
              <a:rPr lang="en-US" sz="2400" b="1" dirty="0">
                <a:solidFill>
                  <a:schemeClr val="tx1"/>
                </a:solidFill>
                <a:latin typeface="Symbol" pitchFamily="18" charset="2"/>
              </a:rPr>
              <a:t>f</a:t>
            </a:r>
            <a:r>
              <a:rPr lang="en-US" sz="2400" b="1" dirty="0">
                <a:solidFill>
                  <a:schemeClr val="tx1"/>
                </a:solidFill>
              </a:rPr>
              <a:t> </a:t>
            </a:r>
            <a:r>
              <a:rPr lang="en-US" sz="2400" b="1" dirty="0" smtClean="0">
                <a:solidFill>
                  <a:schemeClr val="tx1"/>
                </a:solidFill>
              </a:rPr>
              <a:t> Soils</a:t>
            </a:r>
            <a:endParaRPr lang="en-US" sz="2400" b="1" dirty="0">
              <a:solidFill>
                <a:schemeClr val="tx1"/>
              </a:solidFill>
            </a:endParaRPr>
          </a:p>
          <a:p>
            <a:pPr marL="539750" indent="-357188" algn="l">
              <a:lnSpc>
                <a:spcPct val="120000"/>
              </a:lnSpc>
              <a:spcBef>
                <a:spcPts val="0"/>
              </a:spcBef>
              <a:buFont typeface="Wingdings" pitchFamily="2" charset="2"/>
              <a:buChar char="q"/>
              <a:defRPr/>
            </a:pPr>
            <a:r>
              <a:rPr lang="en-US" sz="2400" b="1" dirty="0" smtClean="0">
                <a:solidFill>
                  <a:schemeClr val="tx1"/>
                </a:solidFill>
              </a:rPr>
              <a:t>Coulomb’s Lateral Earth Pressure Theory </a:t>
            </a:r>
          </a:p>
          <a:p>
            <a:pPr algn="l" fontAlgn="auto">
              <a:spcAft>
                <a:spcPts val="0"/>
              </a:spcAft>
              <a:buFont typeface="Arial" pitchFamily="34" charset="0"/>
              <a:buNone/>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it-IT" sz="2400" b="1" dirty="0" smtClean="0">
              <a:solidFill>
                <a:schemeClr val="tx1"/>
              </a:solidFill>
              <a:latin typeface="+mj-lt"/>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p:txBody>
      </p:sp>
    </p:spTree>
    <p:extLst>
      <p:ext uri="{BB962C8B-B14F-4D97-AF65-F5344CB8AC3E}">
        <p14:creationId xmlns:p14="http://schemas.microsoft.com/office/powerpoint/2010/main" val="2647866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5739" y="175281"/>
            <a:ext cx="5572125" cy="523220"/>
          </a:xfrm>
          <a:prstGeom prst="rect">
            <a:avLst/>
          </a:prstGeom>
          <a:solidFill>
            <a:schemeClr val="tx2">
              <a:lumMod val="60000"/>
              <a:lumOff val="40000"/>
              <a:alpha val="3137"/>
            </a:schemeClr>
          </a:solidFill>
          <a:ln w="9525">
            <a:solidFill>
              <a:srgbClr val="FFFF00"/>
            </a:solidFill>
            <a:miter lim="800000"/>
            <a:headEnd/>
            <a:tailEnd/>
          </a:ln>
        </p:spPr>
        <p:txBody>
          <a:bodyPr wrap="square">
            <a:spAutoFit/>
          </a:bodyPr>
          <a:lstStyle>
            <a:defPPr>
              <a:defRPr lang="en-US"/>
            </a:defPPr>
            <a:lvl1pPr>
              <a:spcBef>
                <a:spcPct val="50000"/>
              </a:spcBef>
              <a:defRPr sz="2800" b="1" u="sng">
                <a:solidFill>
                  <a:srgbClr val="C00000"/>
                </a:solidFill>
                <a:effectLst>
                  <a:outerShdw blurRad="38100" dist="38100" dir="2700000" algn="tl">
                    <a:srgbClr val="000000">
                      <a:alpha val="43137"/>
                    </a:srgbClr>
                  </a:outerShdw>
                </a:effectLst>
              </a:defRPr>
            </a:lvl1pPr>
          </a:lstStyle>
          <a:p>
            <a:r>
              <a:rPr lang="en-GB" dirty="0">
                <a:effectLst/>
              </a:rPr>
              <a:t>Lateral Earth Pressure Theories</a:t>
            </a:r>
          </a:p>
        </p:txBody>
      </p:sp>
      <p:sp>
        <p:nvSpPr>
          <p:cNvPr id="3" name="Text Box 13"/>
          <p:cNvSpPr txBox="1">
            <a:spLocks noChangeArrowheads="1"/>
          </p:cNvSpPr>
          <p:nvPr/>
        </p:nvSpPr>
        <p:spPr bwMode="auto">
          <a:xfrm>
            <a:off x="500061" y="2627987"/>
            <a:ext cx="6515102" cy="1015663"/>
          </a:xfrm>
          <a:prstGeom prst="rect">
            <a:avLst/>
          </a:prstGeom>
          <a:noFill/>
          <a:ln w="9525">
            <a:noFill/>
            <a:miter lim="800000"/>
            <a:headEnd/>
            <a:tailEnd/>
          </a:ln>
          <a:effectLst/>
        </p:spPr>
        <p:txBody>
          <a:bodyPr wrap="square">
            <a:spAutoFit/>
          </a:bodyPr>
          <a:lstStyle/>
          <a:p>
            <a:pPr marL="342900" indent="-342900">
              <a:spcBef>
                <a:spcPct val="50000"/>
              </a:spcBef>
              <a:buFont typeface="+mj-lt"/>
              <a:buAutoNum type="arabicPeriod"/>
              <a:defRPr/>
            </a:pPr>
            <a:r>
              <a:rPr lang="en-US" sz="2400" b="1" dirty="0" err="1" smtClean="0"/>
              <a:t>Rankine’s</a:t>
            </a:r>
            <a:r>
              <a:rPr lang="en-US" sz="2400" b="1" dirty="0" smtClean="0"/>
              <a:t> </a:t>
            </a:r>
            <a:r>
              <a:rPr lang="en-US" sz="2400" b="1" dirty="0"/>
              <a:t>Theory (</a:t>
            </a:r>
            <a:r>
              <a:rPr lang="en-US" sz="2400" b="1" dirty="0">
                <a:solidFill>
                  <a:srgbClr val="0000FF"/>
                </a:solidFill>
              </a:rPr>
              <a:t>No wall friction</a:t>
            </a:r>
            <a:r>
              <a:rPr lang="en-US" sz="2400" b="1" dirty="0"/>
              <a:t>) </a:t>
            </a:r>
          </a:p>
          <a:p>
            <a:pPr marL="342900" indent="-342900">
              <a:spcBef>
                <a:spcPct val="50000"/>
              </a:spcBef>
              <a:buFont typeface="+mj-lt"/>
              <a:buAutoNum type="arabicPeriod"/>
              <a:defRPr/>
            </a:pPr>
            <a:r>
              <a:rPr lang="en-US" sz="2400" b="1" dirty="0"/>
              <a:t>Coulomb’s Theory </a:t>
            </a:r>
            <a:r>
              <a:rPr lang="en-US" sz="2400" b="1" dirty="0" smtClean="0"/>
              <a:t>(</a:t>
            </a:r>
            <a:r>
              <a:rPr lang="en-US" sz="2400" b="1" dirty="0">
                <a:solidFill>
                  <a:srgbClr val="0000FF"/>
                </a:solidFill>
              </a:rPr>
              <a:t>W</a:t>
            </a:r>
            <a:r>
              <a:rPr lang="en-US" sz="2400" b="1" dirty="0" smtClean="0">
                <a:solidFill>
                  <a:srgbClr val="0000FF"/>
                </a:solidFill>
              </a:rPr>
              <a:t>ith </a:t>
            </a:r>
            <a:r>
              <a:rPr lang="en-US" sz="2400" b="1" dirty="0">
                <a:solidFill>
                  <a:srgbClr val="0000FF"/>
                </a:solidFill>
              </a:rPr>
              <a:t>wall friction</a:t>
            </a:r>
            <a:r>
              <a:rPr lang="en-US" sz="2400" b="1" dirty="0"/>
              <a:t>)</a:t>
            </a:r>
            <a:endParaRPr lang="en-AU" sz="2400" b="1" dirty="0"/>
          </a:p>
        </p:txBody>
      </p:sp>
      <p:sp>
        <p:nvSpPr>
          <p:cNvPr id="4" name="TextBox 3"/>
          <p:cNvSpPr txBox="1"/>
          <p:nvPr/>
        </p:nvSpPr>
        <p:spPr bwMode="auto">
          <a:xfrm>
            <a:off x="185739" y="682627"/>
            <a:ext cx="8158163" cy="1938992"/>
          </a:xfrm>
          <a:prstGeom prst="rect">
            <a:avLst/>
          </a:prstGeom>
          <a:solidFill>
            <a:schemeClr val="bg1"/>
          </a:solidFill>
          <a:ln>
            <a:noFill/>
          </a:ln>
          <a:effectLst/>
        </p:spPr>
        <p:txBody>
          <a:bodyPr wrap="square" rtlCol="0">
            <a:spAutoFit/>
          </a:bodyPr>
          <a:lstStyle/>
          <a:p>
            <a:pPr marL="342900" indent="-342900" algn="just" eaLnBrk="1" hangingPunct="1">
              <a:spcBef>
                <a:spcPct val="50000"/>
              </a:spcBef>
              <a:buFont typeface="Courier New" panose="02070309020205020404" pitchFamily="49" charset="0"/>
              <a:buChar char="o"/>
            </a:pPr>
            <a:r>
              <a:rPr lang="en-US" sz="2400" b="1" dirty="0" smtClean="0">
                <a:latin typeface="+mn-lt"/>
              </a:rPr>
              <a:t>Since late 17</a:t>
            </a:r>
            <a:r>
              <a:rPr lang="en-US" sz="2400" b="1" baseline="30000" dirty="0" smtClean="0">
                <a:latin typeface="+mn-lt"/>
              </a:rPr>
              <a:t>th</a:t>
            </a:r>
            <a:r>
              <a:rPr lang="en-US" sz="2400" b="1" dirty="0" smtClean="0">
                <a:latin typeface="+mn-lt"/>
              </a:rPr>
              <a:t> century many theories of earth of earth pressure have been proposed by various investigators. Of the theories the following </a:t>
            </a:r>
            <a:r>
              <a:rPr lang="en-US" sz="2400" b="1" dirty="0" smtClean="0">
                <a:solidFill>
                  <a:srgbClr val="0000FF"/>
                </a:solidFill>
                <a:latin typeface="+mn-lt"/>
              </a:rPr>
              <a:t>two</a:t>
            </a:r>
            <a:r>
              <a:rPr lang="en-US" sz="2400" b="1" dirty="0" smtClean="0">
                <a:latin typeface="+mn-lt"/>
              </a:rPr>
              <a:t> are the most popular and used </a:t>
            </a:r>
            <a:r>
              <a:rPr lang="en-US" sz="2400" b="1" dirty="0">
                <a:latin typeface="+mn-lt"/>
              </a:rPr>
              <a:t>for computation of </a:t>
            </a:r>
            <a:r>
              <a:rPr lang="en-US" sz="2400" b="1" dirty="0">
                <a:solidFill>
                  <a:srgbClr val="0000FF"/>
                </a:solidFill>
                <a:latin typeface="+mn-lt"/>
              </a:rPr>
              <a:t>active</a:t>
            </a:r>
            <a:r>
              <a:rPr lang="en-US" sz="2400" b="1" dirty="0">
                <a:latin typeface="+mn-lt"/>
              </a:rPr>
              <a:t>  and </a:t>
            </a:r>
            <a:r>
              <a:rPr lang="en-US" sz="2400" b="1" dirty="0">
                <a:solidFill>
                  <a:srgbClr val="0000FF"/>
                </a:solidFill>
                <a:latin typeface="+mn-lt"/>
              </a:rPr>
              <a:t>passive</a:t>
            </a:r>
            <a:r>
              <a:rPr lang="en-US" sz="2400" b="1" dirty="0">
                <a:latin typeface="+mn-lt"/>
              </a:rPr>
              <a:t> earth pressures:</a:t>
            </a:r>
            <a:r>
              <a:rPr lang="en-US" sz="2400" b="1" dirty="0" smtClean="0">
                <a:latin typeface="+mn-lt"/>
              </a:rPr>
              <a:t>.</a:t>
            </a:r>
            <a:endParaRPr lang="en-US" sz="2800" b="1" dirty="0">
              <a:latin typeface="+mn-lt"/>
            </a:endParaRPr>
          </a:p>
        </p:txBody>
      </p:sp>
      <p:sp>
        <p:nvSpPr>
          <p:cNvPr id="5" name="TextBox 4"/>
          <p:cNvSpPr txBox="1"/>
          <p:nvPr/>
        </p:nvSpPr>
        <p:spPr bwMode="auto">
          <a:xfrm>
            <a:off x="185738" y="3650018"/>
            <a:ext cx="8158164" cy="830997"/>
          </a:xfrm>
          <a:prstGeom prst="rect">
            <a:avLst/>
          </a:prstGeom>
          <a:solidFill>
            <a:schemeClr val="bg1"/>
          </a:solidFill>
          <a:ln>
            <a:noFill/>
          </a:ln>
          <a:effectLst/>
        </p:spPr>
        <p:txBody>
          <a:bodyPr wrap="square" rtlCol="0">
            <a:spAutoFit/>
          </a:bodyPr>
          <a:lstStyle>
            <a:defPPr>
              <a:defRPr lang="en-US"/>
            </a:defPPr>
            <a:lvl1pPr marL="342900" indent="-342900" algn="just" eaLnBrk="1" hangingPunct="1">
              <a:spcBef>
                <a:spcPct val="50000"/>
              </a:spcBef>
              <a:buFont typeface="Courier New" panose="02070309020205020404" pitchFamily="49" charset="0"/>
              <a:buChar char="o"/>
              <a:defRPr sz="2400" b="1">
                <a:latin typeface="Times New Roman" pitchFamily="18" charset="0"/>
              </a:defRPr>
            </a:lvl1pPr>
          </a:lstStyle>
          <a:p>
            <a:r>
              <a:rPr lang="en-US" dirty="0"/>
              <a:t>Those are usually called the </a:t>
            </a:r>
            <a:r>
              <a:rPr lang="en-US" dirty="0">
                <a:solidFill>
                  <a:srgbClr val="FF0000"/>
                </a:solidFill>
              </a:rPr>
              <a:t>classical</a:t>
            </a:r>
            <a:r>
              <a:rPr lang="en-US" dirty="0"/>
              <a:t> </a:t>
            </a:r>
            <a:r>
              <a:rPr lang="en-US" dirty="0" smtClean="0">
                <a:solidFill>
                  <a:srgbClr val="FF0000"/>
                </a:solidFill>
              </a:rPr>
              <a:t>lateral</a:t>
            </a:r>
            <a:r>
              <a:rPr lang="en-US" dirty="0" smtClean="0"/>
              <a:t> </a:t>
            </a:r>
            <a:r>
              <a:rPr lang="en-US" dirty="0" smtClean="0">
                <a:solidFill>
                  <a:srgbClr val="FF0000"/>
                </a:solidFill>
              </a:rPr>
              <a:t>earth</a:t>
            </a:r>
            <a:r>
              <a:rPr lang="en-US" dirty="0" smtClean="0"/>
              <a:t> </a:t>
            </a:r>
            <a:r>
              <a:rPr lang="en-US" dirty="0">
                <a:solidFill>
                  <a:srgbClr val="FF0000"/>
                </a:solidFill>
              </a:rPr>
              <a:t>pressure </a:t>
            </a:r>
            <a:r>
              <a:rPr lang="en-US" dirty="0" smtClean="0">
                <a:solidFill>
                  <a:srgbClr val="FF0000"/>
                </a:solidFill>
              </a:rPr>
              <a:t>theories.</a:t>
            </a:r>
            <a:endParaRPr lang="en-US" dirty="0">
              <a:solidFill>
                <a:srgbClr val="FF0000"/>
              </a:solidFill>
            </a:endParaRPr>
          </a:p>
        </p:txBody>
      </p:sp>
      <p:sp>
        <p:nvSpPr>
          <p:cNvPr id="6" name="TextBox 5"/>
          <p:cNvSpPr txBox="1"/>
          <p:nvPr/>
        </p:nvSpPr>
        <p:spPr bwMode="auto">
          <a:xfrm>
            <a:off x="185738" y="4522667"/>
            <a:ext cx="8158164" cy="1938992"/>
          </a:xfrm>
          <a:prstGeom prst="rect">
            <a:avLst/>
          </a:prstGeom>
          <a:solidFill>
            <a:schemeClr val="bg1"/>
          </a:solidFill>
          <a:ln>
            <a:noFill/>
          </a:ln>
          <a:effectLst/>
        </p:spPr>
        <p:txBody>
          <a:bodyPr wrap="square" rtlCol="0">
            <a:spAutoFit/>
          </a:bodyPr>
          <a:lstStyle>
            <a:defPPr>
              <a:defRPr lang="en-US"/>
            </a:defPPr>
            <a:lvl1pPr marL="342900" indent="-342900" algn="just" eaLnBrk="1" hangingPunct="1">
              <a:spcBef>
                <a:spcPct val="50000"/>
              </a:spcBef>
              <a:buFont typeface="Courier New" panose="02070309020205020404" pitchFamily="49" charset="0"/>
              <a:buChar char="o"/>
              <a:defRPr sz="2400" b="1">
                <a:latin typeface="Times New Roman" pitchFamily="18" charset="0"/>
              </a:defRPr>
            </a:lvl1pPr>
          </a:lstStyle>
          <a:p>
            <a:r>
              <a:rPr lang="en-US" dirty="0" smtClean="0">
                <a:latin typeface="+mn-lt"/>
              </a:rPr>
              <a:t>In both theories it is required that the soil mass, or at least certain parts of the mass, is in a state of </a:t>
            </a:r>
            <a:r>
              <a:rPr lang="en-US" dirty="0" smtClean="0">
                <a:solidFill>
                  <a:srgbClr val="FF0000"/>
                </a:solidFill>
                <a:latin typeface="+mn-lt"/>
              </a:rPr>
              <a:t>PLASTIC</a:t>
            </a:r>
            <a:r>
              <a:rPr lang="en-US" dirty="0" smtClean="0">
                <a:latin typeface="+mn-lt"/>
              </a:rPr>
              <a:t> </a:t>
            </a:r>
            <a:r>
              <a:rPr lang="en-US" dirty="0" smtClean="0">
                <a:solidFill>
                  <a:srgbClr val="FF0000"/>
                </a:solidFill>
                <a:latin typeface="+mn-lt"/>
              </a:rPr>
              <a:t>EQUILIBRIUM</a:t>
            </a:r>
            <a:r>
              <a:rPr lang="en-US" dirty="0" smtClean="0">
                <a:latin typeface="+mn-lt"/>
              </a:rPr>
              <a:t>. The soil mass is on verge of failure. Failure here is defined to be the state of stress which satisfies the Mohr-Coulomb criterion.</a:t>
            </a:r>
            <a:endParaRPr lang="en-US" dirty="0">
              <a:latin typeface="+mn-lt"/>
            </a:endParaRPr>
          </a:p>
        </p:txBody>
      </p:sp>
    </p:spTree>
    <p:extLst>
      <p:ext uri="{BB962C8B-B14F-4D97-AF65-F5344CB8AC3E}">
        <p14:creationId xmlns:p14="http://schemas.microsoft.com/office/powerpoint/2010/main" val="1787049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66800" y="375745"/>
            <a:ext cx="6629400" cy="1143000"/>
          </a:xfrm>
          <a:prstGeom prst="rect">
            <a:avLst/>
          </a:prstGeom>
        </p:spPr>
        <p:txBody>
          <a:bodyPr anchor="ctr"/>
          <a:lstStyle/>
          <a:p>
            <a:pPr algn="ctr" fontAlgn="auto">
              <a:spcBef>
                <a:spcPts val="0"/>
              </a:spcBef>
              <a:spcAft>
                <a:spcPts val="0"/>
              </a:spcAft>
              <a:defRPr/>
            </a:pPr>
            <a:r>
              <a:rPr lang="en-US" sz="3200" b="1" dirty="0">
                <a:solidFill>
                  <a:srgbClr val="00B0F0"/>
                </a:solidFill>
                <a:latin typeface="+mn-lt"/>
                <a:cs typeface="Times New Roman" pitchFamily="18" charset="0"/>
              </a:rPr>
              <a:t>Topics</a:t>
            </a:r>
            <a:endParaRPr lang="en-US" sz="3200" b="1"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299545"/>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ubtitle 2"/>
          <p:cNvSpPr txBox="1">
            <a:spLocks/>
          </p:cNvSpPr>
          <p:nvPr/>
        </p:nvSpPr>
        <p:spPr bwMode="auto">
          <a:xfrm>
            <a:off x="685800" y="2209800"/>
            <a:ext cx="8458200" cy="4267200"/>
          </a:xfrm>
          <a:prstGeom prst="rect">
            <a:avLst/>
          </a:prstGeom>
          <a:noFill/>
          <a:ln w="9525">
            <a:noFill/>
            <a:miter lim="800000"/>
            <a:headEnd/>
            <a:tailEnd/>
          </a:ln>
        </p:spPr>
        <p:txBody>
          <a:bodyPr/>
          <a:lstStyle/>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en-US" altLang="ar-SA" sz="24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ubtitle 2"/>
          <p:cNvSpPr>
            <a:spLocks noGrp="1"/>
          </p:cNvSpPr>
          <p:nvPr>
            <p:ph type="subTitle" idx="1"/>
          </p:nvPr>
        </p:nvSpPr>
        <p:spPr>
          <a:xfrm>
            <a:off x="342900" y="1334814"/>
            <a:ext cx="8458200" cy="3680099"/>
          </a:xfrm>
        </p:spPr>
        <p:txBody>
          <a:bodyPr rtlCol="0">
            <a:noAutofit/>
          </a:bodyPr>
          <a:lstStyle/>
          <a:p>
            <a:pPr marL="539750" indent="-357188" algn="l">
              <a:lnSpc>
                <a:spcPct val="120000"/>
              </a:lnSpc>
              <a:spcBef>
                <a:spcPts val="0"/>
              </a:spcBef>
              <a:buFont typeface="Wingdings" pitchFamily="2" charset="2"/>
              <a:buChar char="q"/>
              <a:defRPr/>
            </a:pPr>
            <a:r>
              <a:rPr lang="en-US" sz="2400" b="1" dirty="0" smtClean="0">
                <a:solidFill>
                  <a:schemeClr val="tx1"/>
                </a:solidFill>
              </a:rPr>
              <a:t>Introduction</a:t>
            </a:r>
            <a:endParaRPr lang="en-US" sz="2400" b="1" dirty="0">
              <a:solidFill>
                <a:schemeClr val="tx1"/>
              </a:solidFill>
            </a:endParaRPr>
          </a:p>
          <a:p>
            <a:pPr marL="539750" indent="-357188" algn="l">
              <a:lnSpc>
                <a:spcPct val="120000"/>
              </a:lnSpc>
              <a:spcBef>
                <a:spcPts val="0"/>
              </a:spcBef>
              <a:buFont typeface="Wingdings" pitchFamily="2" charset="2"/>
              <a:buChar char="q"/>
              <a:defRPr/>
            </a:pPr>
            <a:r>
              <a:rPr lang="en-US" sz="2400" b="1" dirty="0">
                <a:solidFill>
                  <a:schemeClr val="tx1"/>
                </a:solidFill>
              </a:rPr>
              <a:t>Coefficient of Lateral Earth Pressure </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smtClean="0">
                <a:solidFill>
                  <a:schemeClr val="tx1"/>
                </a:solidFill>
              </a:rPr>
              <a:t>Types and Conditions of Lateral Earth Pressures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a:t>
            </a:r>
            <a:r>
              <a:rPr lang="en-US" sz="2400" b="1" dirty="0">
                <a:solidFill>
                  <a:schemeClr val="tx1"/>
                </a:solidFill>
              </a:rPr>
              <a:t>pressure Theories</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err="1" smtClean="0">
                <a:solidFill>
                  <a:srgbClr val="FF0000"/>
                </a:solidFill>
              </a:rPr>
              <a:t>Rankine’s</a:t>
            </a:r>
            <a:r>
              <a:rPr lang="en-US" sz="2400" b="1" dirty="0" smtClean="0">
                <a:solidFill>
                  <a:srgbClr val="FF0000"/>
                </a:solidFill>
              </a:rPr>
              <a:t> Lateral Earth Pressure Theory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Pressure Distribution – Cohesionless Soils</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a:t>
            </a:r>
            <a:r>
              <a:rPr lang="en-US" sz="2400" b="1" dirty="0">
                <a:solidFill>
                  <a:schemeClr val="tx1"/>
                </a:solidFill>
              </a:rPr>
              <a:t>Pressure Distribution – C – </a:t>
            </a:r>
            <a:r>
              <a:rPr lang="en-US" sz="2400" b="1" dirty="0">
                <a:solidFill>
                  <a:schemeClr val="tx1"/>
                </a:solidFill>
                <a:latin typeface="Symbol" pitchFamily="18" charset="2"/>
              </a:rPr>
              <a:t>f</a:t>
            </a:r>
            <a:r>
              <a:rPr lang="en-US" sz="2400" b="1" dirty="0">
                <a:solidFill>
                  <a:schemeClr val="tx1"/>
                </a:solidFill>
              </a:rPr>
              <a:t> </a:t>
            </a:r>
            <a:r>
              <a:rPr lang="en-US" sz="2400" b="1" dirty="0" smtClean="0">
                <a:solidFill>
                  <a:schemeClr val="tx1"/>
                </a:solidFill>
              </a:rPr>
              <a:t> Soils</a:t>
            </a:r>
            <a:endParaRPr lang="en-US" sz="2400" b="1" dirty="0">
              <a:solidFill>
                <a:schemeClr val="tx1"/>
              </a:solidFill>
            </a:endParaRPr>
          </a:p>
          <a:p>
            <a:pPr marL="539750" indent="-357188" algn="l">
              <a:lnSpc>
                <a:spcPct val="120000"/>
              </a:lnSpc>
              <a:spcBef>
                <a:spcPts val="0"/>
              </a:spcBef>
              <a:buFont typeface="Wingdings" pitchFamily="2" charset="2"/>
              <a:buChar char="q"/>
              <a:defRPr/>
            </a:pPr>
            <a:r>
              <a:rPr lang="en-US" sz="2400" b="1" dirty="0" smtClean="0">
                <a:solidFill>
                  <a:schemeClr val="tx1"/>
                </a:solidFill>
              </a:rPr>
              <a:t>Coulomb’s Lateral Earth Pressure Theory </a:t>
            </a:r>
          </a:p>
          <a:p>
            <a:pPr algn="l" fontAlgn="auto">
              <a:spcAft>
                <a:spcPts val="0"/>
              </a:spcAft>
              <a:buFont typeface="Arial" pitchFamily="34" charset="0"/>
              <a:buNone/>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it-IT" sz="2400" b="1" dirty="0" smtClean="0">
              <a:solidFill>
                <a:schemeClr val="tx1"/>
              </a:solidFill>
              <a:latin typeface="+mj-lt"/>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p:txBody>
      </p:sp>
    </p:spTree>
    <p:extLst>
      <p:ext uri="{BB962C8B-B14F-4D97-AF65-F5344CB8AC3E}">
        <p14:creationId xmlns:p14="http://schemas.microsoft.com/office/powerpoint/2010/main" val="1758134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4300" y="200681"/>
            <a:ext cx="5872162" cy="523220"/>
          </a:xfrm>
          <a:prstGeom prst="rect">
            <a:avLst/>
          </a:prstGeom>
          <a:solidFill>
            <a:schemeClr val="tx2">
              <a:lumMod val="60000"/>
              <a:lumOff val="40000"/>
              <a:alpha val="3137"/>
            </a:schemeClr>
          </a:solidFill>
          <a:ln w="9525">
            <a:solidFill>
              <a:srgbClr val="FFFF00"/>
            </a:solidFill>
            <a:miter lim="800000"/>
            <a:headEnd/>
            <a:tailEnd/>
          </a:ln>
        </p:spPr>
        <p:txBody>
          <a:bodyPr wrap="square">
            <a:spAutoFit/>
          </a:bodyPr>
          <a:lstStyle>
            <a:defPPr>
              <a:defRPr lang="en-US"/>
            </a:defPPr>
            <a:lvl1pPr>
              <a:spcBef>
                <a:spcPct val="50000"/>
              </a:spcBef>
              <a:defRPr sz="2800" b="1" u="sng">
                <a:solidFill>
                  <a:srgbClr val="C00000"/>
                </a:solidFill>
                <a:effectLst>
                  <a:outerShdw blurRad="38100" dist="38100" dir="2700000" algn="tl">
                    <a:srgbClr val="000000">
                      <a:alpha val="43137"/>
                    </a:srgbClr>
                  </a:outerShdw>
                </a:effectLst>
              </a:defRPr>
            </a:lvl1pPr>
          </a:lstStyle>
          <a:p>
            <a:r>
              <a:rPr lang="en-GB" dirty="0" err="1"/>
              <a:t>Rankine’s</a:t>
            </a:r>
            <a:r>
              <a:rPr lang="en-GB" dirty="0"/>
              <a:t> Earth Pressure Theory</a:t>
            </a:r>
          </a:p>
        </p:txBody>
      </p:sp>
      <p:sp>
        <p:nvSpPr>
          <p:cNvPr id="3" name="Text Box 5"/>
          <p:cNvSpPr txBox="1">
            <a:spLocks noChangeArrowheads="1"/>
          </p:cNvSpPr>
          <p:nvPr/>
        </p:nvSpPr>
        <p:spPr bwMode="auto">
          <a:xfrm>
            <a:off x="490538" y="3460750"/>
            <a:ext cx="4197576" cy="2246769"/>
          </a:xfrm>
          <a:prstGeom prst="rect">
            <a:avLst/>
          </a:prstGeom>
          <a:noFill/>
          <a:ln w="9525">
            <a:noFill/>
            <a:miter lim="800000"/>
            <a:headEnd/>
            <a:tailEnd/>
          </a:ln>
        </p:spPr>
        <p:txBody>
          <a:bodyPr wrap="square">
            <a:spAutoFit/>
          </a:bodyPr>
          <a:lstStyle/>
          <a:p>
            <a:pPr>
              <a:spcBef>
                <a:spcPct val="50000"/>
              </a:spcBef>
              <a:buFont typeface="Wingdings" pitchFamily="2" charset="2"/>
              <a:buNone/>
              <a:defRPr/>
            </a:pPr>
            <a:r>
              <a:rPr lang="en-US" sz="2000" b="1" u="sng" dirty="0" smtClean="0">
                <a:solidFill>
                  <a:srgbClr val="C00000"/>
                </a:solidFill>
              </a:rPr>
              <a:t>Assumptions:</a:t>
            </a:r>
            <a:endParaRPr lang="en-US" sz="2000" b="1" u="sng" dirty="0">
              <a:solidFill>
                <a:srgbClr val="C00000"/>
              </a:solidFill>
            </a:endParaRPr>
          </a:p>
          <a:p>
            <a:pPr marL="228600" indent="-228600">
              <a:spcBef>
                <a:spcPct val="50000"/>
              </a:spcBef>
              <a:buFont typeface="Courier New" panose="02070309020205020404" pitchFamily="49" charset="0"/>
              <a:buChar char="o"/>
              <a:defRPr/>
            </a:pPr>
            <a:r>
              <a:rPr lang="en-US" sz="2000" b="1" dirty="0" smtClean="0">
                <a:solidFill>
                  <a:srgbClr val="0B0BEF"/>
                </a:solidFill>
              </a:rPr>
              <a:t>Vertical </a:t>
            </a:r>
            <a:r>
              <a:rPr lang="en-US" sz="2000" b="1" dirty="0">
                <a:solidFill>
                  <a:srgbClr val="0B0BEF"/>
                </a:solidFill>
              </a:rPr>
              <a:t>wall</a:t>
            </a:r>
          </a:p>
          <a:p>
            <a:pPr marL="228600" indent="-228600">
              <a:spcBef>
                <a:spcPct val="50000"/>
              </a:spcBef>
              <a:buFont typeface="Courier New" panose="02070309020205020404" pitchFamily="49" charset="0"/>
              <a:buChar char="o"/>
              <a:defRPr/>
            </a:pPr>
            <a:r>
              <a:rPr lang="en-US" sz="2000" b="1" dirty="0">
                <a:solidFill>
                  <a:srgbClr val="0B0BEF"/>
                </a:solidFill>
              </a:rPr>
              <a:t>Smooth retaining wall</a:t>
            </a:r>
          </a:p>
          <a:p>
            <a:pPr marL="228600" indent="-228600">
              <a:spcBef>
                <a:spcPct val="50000"/>
              </a:spcBef>
              <a:buFont typeface="Courier New" panose="02070309020205020404" pitchFamily="49" charset="0"/>
              <a:buChar char="o"/>
              <a:defRPr/>
            </a:pPr>
            <a:r>
              <a:rPr lang="en-US" sz="2000" b="1" dirty="0">
                <a:solidFill>
                  <a:srgbClr val="0B0BEF"/>
                </a:solidFill>
              </a:rPr>
              <a:t>Horizontal ground surface</a:t>
            </a:r>
          </a:p>
          <a:p>
            <a:pPr marL="228600" indent="-228600">
              <a:spcBef>
                <a:spcPct val="50000"/>
              </a:spcBef>
              <a:buFont typeface="Courier New" panose="02070309020205020404" pitchFamily="49" charset="0"/>
              <a:buChar char="o"/>
              <a:defRPr/>
            </a:pPr>
            <a:r>
              <a:rPr lang="en-US" sz="2000" b="1" dirty="0" smtClean="0">
                <a:solidFill>
                  <a:srgbClr val="0B0BEF"/>
                </a:solidFill>
              </a:rPr>
              <a:t>Homogeneous soil</a:t>
            </a:r>
            <a:endParaRPr lang="en-US" sz="2000" b="1" dirty="0">
              <a:solidFill>
                <a:srgbClr val="0B0BEF"/>
              </a:solidFill>
            </a:endParaRPr>
          </a:p>
        </p:txBody>
      </p:sp>
      <p:sp>
        <p:nvSpPr>
          <p:cNvPr id="4" name="Text Box 6"/>
          <p:cNvSpPr txBox="1">
            <a:spLocks noChangeArrowheads="1"/>
          </p:cNvSpPr>
          <p:nvPr/>
        </p:nvSpPr>
        <p:spPr bwMode="auto">
          <a:xfrm>
            <a:off x="328612" y="861219"/>
            <a:ext cx="8472488" cy="2462213"/>
          </a:xfrm>
          <a:prstGeom prst="rect">
            <a:avLst/>
          </a:prstGeom>
          <a:noFill/>
          <a:ln w="9525">
            <a:noFill/>
            <a:miter lim="800000"/>
            <a:headEnd/>
            <a:tailEnd/>
          </a:ln>
        </p:spPr>
        <p:txBody>
          <a:bodyPr wrap="square">
            <a:spAutoFit/>
          </a:bodyPr>
          <a:lstStyle/>
          <a:p>
            <a:pPr marL="342900" indent="-342900">
              <a:spcBef>
                <a:spcPct val="50000"/>
              </a:spcBef>
              <a:buFont typeface="Wingdings" pitchFamily="2" charset="2"/>
              <a:buChar char="q"/>
            </a:pPr>
            <a:r>
              <a:rPr lang="en-US" sz="2200" b="1" dirty="0" err="1" smtClean="0"/>
              <a:t>Rankine</a:t>
            </a:r>
            <a:r>
              <a:rPr lang="en-US" sz="2200" b="1" dirty="0" smtClean="0"/>
              <a:t> (1857) investigated the </a:t>
            </a:r>
            <a:r>
              <a:rPr lang="en-US" sz="2200" b="1" dirty="0" smtClean="0">
                <a:solidFill>
                  <a:srgbClr val="0000FF"/>
                </a:solidFill>
              </a:rPr>
              <a:t>stress</a:t>
            </a:r>
            <a:r>
              <a:rPr lang="en-US" sz="2200" b="1" dirty="0" smtClean="0"/>
              <a:t> condition in a soil at a state of </a:t>
            </a:r>
            <a:r>
              <a:rPr lang="en-US" sz="2200" b="1" dirty="0" smtClean="0">
                <a:solidFill>
                  <a:srgbClr val="FF0000"/>
                </a:solidFill>
              </a:rPr>
              <a:t>PLASTIC</a:t>
            </a:r>
            <a:r>
              <a:rPr lang="en-US" sz="2200" b="1" dirty="0" smtClean="0"/>
              <a:t> </a:t>
            </a:r>
            <a:r>
              <a:rPr lang="en-US" sz="2200" b="1" dirty="0" smtClean="0">
                <a:solidFill>
                  <a:srgbClr val="FF0000"/>
                </a:solidFill>
              </a:rPr>
              <a:t>EQUILIBRIUM</a:t>
            </a:r>
            <a:r>
              <a:rPr lang="en-US" sz="2200" b="1" dirty="0" smtClean="0"/>
              <a:t>. </a:t>
            </a:r>
            <a:endParaRPr lang="en-US" sz="2200" b="1" dirty="0"/>
          </a:p>
          <a:p>
            <a:pPr marL="342900" indent="-342900" algn="just">
              <a:spcBef>
                <a:spcPct val="50000"/>
              </a:spcBef>
              <a:buFont typeface="Wingdings" pitchFamily="2" charset="2"/>
              <a:buChar char="q"/>
            </a:pPr>
            <a:r>
              <a:rPr lang="en-US" sz="2200" b="1" dirty="0" smtClean="0"/>
              <a:t>Developed </a:t>
            </a:r>
            <a:r>
              <a:rPr lang="en-US" sz="2200" b="1" dirty="0"/>
              <a:t>based on semi infinite “</a:t>
            </a:r>
            <a:r>
              <a:rPr lang="en-US" sz="2200" b="1" dirty="0">
                <a:solidFill>
                  <a:srgbClr val="0000FF"/>
                </a:solidFill>
              </a:rPr>
              <a:t>loose</a:t>
            </a:r>
            <a:r>
              <a:rPr lang="en-US" sz="2200" b="1" dirty="0"/>
              <a:t> </a:t>
            </a:r>
            <a:r>
              <a:rPr lang="en-US" sz="2200" b="1" dirty="0">
                <a:solidFill>
                  <a:srgbClr val="0000FF"/>
                </a:solidFill>
              </a:rPr>
              <a:t>granular</a:t>
            </a:r>
            <a:r>
              <a:rPr lang="en-US" sz="2200" b="1" dirty="0"/>
              <a:t>” soil </a:t>
            </a:r>
            <a:r>
              <a:rPr lang="en-US" sz="2200" b="1" dirty="0" smtClean="0"/>
              <a:t>mass </a:t>
            </a:r>
            <a:r>
              <a:rPr lang="en-US" sz="2200" b="1" dirty="0"/>
              <a:t>for which the soil movement is uniform.</a:t>
            </a:r>
          </a:p>
          <a:p>
            <a:pPr marL="342900" indent="-342900" algn="just">
              <a:spcBef>
                <a:spcPct val="50000"/>
              </a:spcBef>
              <a:buFont typeface="Wingdings" pitchFamily="2" charset="2"/>
              <a:buChar char="q"/>
            </a:pPr>
            <a:r>
              <a:rPr lang="en-US" sz="2200" b="1" dirty="0" smtClean="0"/>
              <a:t>Used </a:t>
            </a:r>
            <a:r>
              <a:rPr lang="en-US" sz="2200" b="1" u="sng" dirty="0">
                <a:solidFill>
                  <a:srgbClr val="0000FF"/>
                </a:solidFill>
              </a:rPr>
              <a:t>stress</a:t>
            </a:r>
            <a:r>
              <a:rPr lang="en-US" sz="2200" b="1" dirty="0"/>
              <a:t> </a:t>
            </a:r>
            <a:r>
              <a:rPr lang="en-US" sz="2200" b="1" u="sng" dirty="0">
                <a:solidFill>
                  <a:srgbClr val="0000FF"/>
                </a:solidFill>
              </a:rPr>
              <a:t>states</a:t>
            </a:r>
            <a:r>
              <a:rPr lang="en-US" sz="2200" b="1" dirty="0"/>
              <a:t> of soil mass to determine lateral </a:t>
            </a:r>
            <a:r>
              <a:rPr lang="en-US" sz="2200" b="1" dirty="0" smtClean="0"/>
              <a:t>pressures </a:t>
            </a:r>
            <a:r>
              <a:rPr lang="en-US" sz="2200" b="1" dirty="0"/>
              <a:t>on a </a:t>
            </a:r>
            <a:r>
              <a:rPr lang="en-US" sz="2200" b="1" u="sng" dirty="0">
                <a:solidFill>
                  <a:srgbClr val="0000FF"/>
                </a:solidFill>
              </a:rPr>
              <a:t>frictionless</a:t>
            </a:r>
            <a:r>
              <a:rPr lang="en-US" sz="2200" b="1" dirty="0"/>
              <a:t> wall</a:t>
            </a:r>
          </a:p>
        </p:txBody>
      </p:sp>
    </p:spTree>
    <p:extLst>
      <p:ext uri="{BB962C8B-B14F-4D97-AF65-F5344CB8AC3E}">
        <p14:creationId xmlns:p14="http://schemas.microsoft.com/office/powerpoint/2010/main" val="2437847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1451" y="67339"/>
            <a:ext cx="5253037" cy="523220"/>
          </a:xfrm>
          <a:noFill/>
          <a:ln w="9525">
            <a:noFill/>
            <a:miter lim="800000"/>
            <a:headEnd/>
            <a:tailEnd/>
          </a:ln>
        </p:spPr>
        <p:txBody>
          <a:bodyPr wrap="square">
            <a:spAutoFit/>
          </a:bodyPr>
          <a:lstStyle/>
          <a:p>
            <a:pPr algn="l">
              <a:spcBef>
                <a:spcPct val="50000"/>
              </a:spcBef>
            </a:pPr>
            <a:r>
              <a:rPr lang="en-US" sz="2800" b="1" u="sng" dirty="0" smtClean="0">
                <a:solidFill>
                  <a:srgbClr val="0000FF"/>
                </a:solidFill>
                <a:latin typeface="+mn-lt"/>
                <a:ea typeface="+mn-ea"/>
                <a:cs typeface="Arial" charset="0"/>
              </a:rPr>
              <a:t>Active vs. Passive </a:t>
            </a:r>
            <a:r>
              <a:rPr lang="en-US" sz="2800" b="1" u="sng" dirty="0">
                <a:solidFill>
                  <a:srgbClr val="0000FF"/>
                </a:solidFill>
                <a:latin typeface="+mn-lt"/>
                <a:ea typeface="+mn-ea"/>
                <a:cs typeface="Arial" charset="0"/>
              </a:rPr>
              <a:t>Earth Pressures</a:t>
            </a:r>
          </a:p>
        </p:txBody>
      </p:sp>
      <p:grpSp>
        <p:nvGrpSpPr>
          <p:cNvPr id="19461" name="Group 5"/>
          <p:cNvGrpSpPr>
            <a:grpSpLocks/>
          </p:cNvGrpSpPr>
          <p:nvPr/>
        </p:nvGrpSpPr>
        <p:grpSpPr bwMode="auto">
          <a:xfrm>
            <a:off x="2376488" y="1143000"/>
            <a:ext cx="3962400" cy="2743200"/>
            <a:chOff x="1584" y="1392"/>
            <a:chExt cx="2496" cy="1728"/>
          </a:xfrm>
        </p:grpSpPr>
        <p:sp>
          <p:nvSpPr>
            <p:cNvPr id="18450" name="Rectangle 6" descr="Recycled paper"/>
            <p:cNvSpPr>
              <a:spLocks noChangeArrowheads="1"/>
            </p:cNvSpPr>
            <p:nvPr/>
          </p:nvSpPr>
          <p:spPr bwMode="auto">
            <a:xfrm>
              <a:off x="1584" y="2448"/>
              <a:ext cx="1248" cy="672"/>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8451" name="Rectangle 7" descr="Recycled paper"/>
            <p:cNvSpPr>
              <a:spLocks noChangeArrowheads="1"/>
            </p:cNvSpPr>
            <p:nvPr/>
          </p:nvSpPr>
          <p:spPr bwMode="auto">
            <a:xfrm>
              <a:off x="2832" y="1392"/>
              <a:ext cx="1248" cy="1728"/>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19464" name="Line 8"/>
          <p:cNvSpPr>
            <a:spLocks noChangeShapeType="1"/>
          </p:cNvSpPr>
          <p:nvPr/>
        </p:nvSpPr>
        <p:spPr bwMode="auto">
          <a:xfrm rot="-525674">
            <a:off x="4433888" y="1143000"/>
            <a:ext cx="1588" cy="27432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5" name="Line 9"/>
          <p:cNvSpPr>
            <a:spLocks noChangeShapeType="1"/>
          </p:cNvSpPr>
          <p:nvPr/>
        </p:nvSpPr>
        <p:spPr bwMode="auto">
          <a:xfrm rot="-254758">
            <a:off x="4510088" y="1143000"/>
            <a:ext cx="1588" cy="27432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6" name="Line 10"/>
          <p:cNvSpPr>
            <a:spLocks noChangeShapeType="1"/>
          </p:cNvSpPr>
          <p:nvPr/>
        </p:nvSpPr>
        <p:spPr bwMode="auto">
          <a:xfrm rot="-139167">
            <a:off x="4586288" y="1143000"/>
            <a:ext cx="1588" cy="27432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7" name="Line 11"/>
          <p:cNvSpPr>
            <a:spLocks noChangeShapeType="1"/>
          </p:cNvSpPr>
          <p:nvPr/>
        </p:nvSpPr>
        <p:spPr bwMode="auto">
          <a:xfrm rot="-559185">
            <a:off x="4357688" y="1143000"/>
            <a:ext cx="1588" cy="27432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8" name="Line 12"/>
          <p:cNvSpPr>
            <a:spLocks noChangeShapeType="1"/>
          </p:cNvSpPr>
          <p:nvPr/>
        </p:nvSpPr>
        <p:spPr bwMode="auto">
          <a:xfrm rot="-370722">
            <a:off x="4433888" y="1143000"/>
            <a:ext cx="1588" cy="27432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9" name="Text Box 13"/>
          <p:cNvSpPr txBox="1">
            <a:spLocks noChangeArrowheads="1"/>
          </p:cNvSpPr>
          <p:nvPr/>
        </p:nvSpPr>
        <p:spPr bwMode="auto">
          <a:xfrm>
            <a:off x="3671888" y="3124200"/>
            <a:ext cx="304800" cy="406400"/>
          </a:xfrm>
          <a:prstGeom prst="rect">
            <a:avLst/>
          </a:prstGeom>
          <a:solidFill>
            <a:srgbClr val="FFC000"/>
          </a:solidFill>
          <a:ln w="9525">
            <a:solidFill>
              <a:schemeClr val="tx1"/>
            </a:solidFill>
            <a:miter lim="800000"/>
            <a:headEnd/>
            <a:tailEnd/>
          </a:ln>
          <a:effectLs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000">
                <a:latin typeface="Tahoma" panose="020B0604030504040204" pitchFamily="34" charset="0"/>
              </a:rPr>
              <a:t>B</a:t>
            </a:r>
            <a:endParaRPr lang="en-AU" sz="2000">
              <a:latin typeface="Tahoma" panose="020B0604030504040204" pitchFamily="34" charset="0"/>
            </a:endParaRPr>
          </a:p>
        </p:txBody>
      </p:sp>
      <p:sp>
        <p:nvSpPr>
          <p:cNvPr id="19470" name="Text Box 14"/>
          <p:cNvSpPr txBox="1">
            <a:spLocks noChangeArrowheads="1"/>
          </p:cNvSpPr>
          <p:nvPr/>
        </p:nvSpPr>
        <p:spPr bwMode="auto">
          <a:xfrm>
            <a:off x="5195888" y="1776403"/>
            <a:ext cx="304800" cy="406400"/>
          </a:xfrm>
          <a:prstGeom prst="rect">
            <a:avLst/>
          </a:prstGeom>
          <a:solidFill>
            <a:srgbClr val="FFC000"/>
          </a:solidFill>
          <a:ln w="9525">
            <a:solidFill>
              <a:schemeClr val="tx1"/>
            </a:solidFill>
            <a:miter lim="800000"/>
            <a:headEnd/>
            <a:tailEnd/>
          </a:ln>
          <a:effectLst/>
          <a:extLst/>
        </p:spPr>
        <p:txBody>
          <a:bodyPr>
            <a:spAutoFit/>
          </a:bodyPr>
          <a:lstStyle>
            <a:defPPr>
              <a:defRPr lang="en-US"/>
            </a:defPPr>
            <a:lvl1pPr algn="ctr" eaLnBrk="1" hangingPunct="1">
              <a:spcBef>
                <a:spcPct val="50000"/>
              </a:spcBef>
              <a:defRPr sz="2000">
                <a:latin typeface="Tahoma" panose="020B0604030504040204" pitchFamily="34" charset="0"/>
                <a:cs typeface="Arial" panose="020B0604020202020204" pitchFamily="34" charset="0"/>
              </a:defRPr>
            </a:lvl1pPr>
            <a:lvl2pPr marL="742950" indent="-285750" eaLnBrk="0" hangingPunct="0">
              <a:defRPr>
                <a:latin typeface="Arial" panose="020B0604020202020204" pitchFamily="34" charset="0"/>
                <a:cs typeface="Arial" panose="020B0604020202020204" pitchFamily="34" charset="0"/>
              </a:defRPr>
            </a:lvl2pPr>
            <a:lvl3pPr marL="1143000" indent="-228600" eaLnBrk="0" hangingPunct="0">
              <a:defRPr>
                <a:latin typeface="Arial" panose="020B0604020202020204" pitchFamily="34" charset="0"/>
                <a:cs typeface="Arial" panose="020B0604020202020204" pitchFamily="34" charset="0"/>
              </a:defRPr>
            </a:lvl3pPr>
            <a:lvl4pPr marL="1600200" indent="-228600" eaLnBrk="0" hangingPunct="0">
              <a:defRPr>
                <a:latin typeface="Arial" panose="020B0604020202020204" pitchFamily="34" charset="0"/>
                <a:cs typeface="Arial" panose="020B0604020202020204" pitchFamily="34" charset="0"/>
              </a:defRPr>
            </a:lvl4pPr>
            <a:lvl5pPr marL="2057400" indent="-228600" eaLnBrk="0" hangingPunct="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dirty="0"/>
              <a:t>A</a:t>
            </a:r>
            <a:endParaRPr lang="en-AU" dirty="0"/>
          </a:p>
        </p:txBody>
      </p:sp>
      <p:sp>
        <p:nvSpPr>
          <p:cNvPr id="19471" name="AutoShape 15"/>
          <p:cNvSpPr>
            <a:spLocks noChangeArrowheads="1"/>
          </p:cNvSpPr>
          <p:nvPr/>
        </p:nvSpPr>
        <p:spPr bwMode="auto">
          <a:xfrm>
            <a:off x="1233488" y="1981200"/>
            <a:ext cx="2971800" cy="990600"/>
          </a:xfrm>
          <a:prstGeom prst="wedgeEllipseCallout">
            <a:avLst>
              <a:gd name="adj1" fmla="val 31037"/>
              <a:gd name="adj2" fmla="val 70995"/>
            </a:avLst>
          </a:prstGeom>
          <a:solidFill>
            <a:srgbClr val="FFFF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a:latin typeface="Times New Roman" panose="02020603050405020304" pitchFamily="18" charset="0"/>
              </a:rPr>
              <a:t>Wall moves </a:t>
            </a:r>
            <a:r>
              <a:rPr lang="en-US" sz="2400" b="1" u="sng" dirty="0">
                <a:solidFill>
                  <a:srgbClr val="C00000"/>
                </a:solidFill>
                <a:latin typeface="Times New Roman" panose="02020603050405020304" pitchFamily="18" charset="0"/>
              </a:rPr>
              <a:t>towards</a:t>
            </a:r>
            <a:r>
              <a:rPr lang="en-US" sz="2400" b="1" dirty="0">
                <a:latin typeface="Times New Roman" panose="02020603050405020304" pitchFamily="18" charset="0"/>
              </a:rPr>
              <a:t> soil</a:t>
            </a:r>
            <a:endParaRPr lang="en-AU" sz="2400" b="1" dirty="0">
              <a:latin typeface="Times New Roman" panose="02020603050405020304" pitchFamily="18" charset="0"/>
            </a:endParaRPr>
          </a:p>
        </p:txBody>
      </p:sp>
      <p:sp>
        <p:nvSpPr>
          <p:cNvPr id="19472" name="AutoShape 16"/>
          <p:cNvSpPr>
            <a:spLocks noChangeArrowheads="1"/>
          </p:cNvSpPr>
          <p:nvPr/>
        </p:nvSpPr>
        <p:spPr bwMode="auto">
          <a:xfrm>
            <a:off x="5348288" y="481003"/>
            <a:ext cx="2971800" cy="1066800"/>
          </a:xfrm>
          <a:prstGeom prst="wedgeEllipseCallout">
            <a:avLst>
              <a:gd name="adj1" fmla="val -44231"/>
              <a:gd name="adj2" fmla="val 74255"/>
            </a:avLst>
          </a:prstGeom>
          <a:solidFill>
            <a:srgbClr val="FFFF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a:latin typeface="Times New Roman" panose="02020603050405020304" pitchFamily="18" charset="0"/>
              </a:rPr>
              <a:t>Wall moves </a:t>
            </a:r>
            <a:r>
              <a:rPr lang="en-US" sz="2400" b="1" u="sng" dirty="0">
                <a:solidFill>
                  <a:srgbClr val="C00000"/>
                </a:solidFill>
                <a:latin typeface="Times New Roman" panose="02020603050405020304" pitchFamily="18" charset="0"/>
              </a:rPr>
              <a:t>away</a:t>
            </a:r>
            <a:r>
              <a:rPr lang="en-US" sz="2400" b="1" dirty="0">
                <a:latin typeface="Times New Roman" panose="02020603050405020304" pitchFamily="18" charset="0"/>
              </a:rPr>
              <a:t> from soil</a:t>
            </a:r>
            <a:endParaRPr lang="en-AU" sz="2400" b="1" dirty="0">
              <a:latin typeface="Times New Roman" panose="02020603050405020304" pitchFamily="18" charset="0"/>
            </a:endParaRPr>
          </a:p>
        </p:txBody>
      </p:sp>
      <p:sp>
        <p:nvSpPr>
          <p:cNvPr id="19473" name="Text Box 17"/>
          <p:cNvSpPr txBox="1">
            <a:spLocks noChangeArrowheads="1"/>
          </p:cNvSpPr>
          <p:nvPr/>
        </p:nvSpPr>
        <p:spPr bwMode="auto">
          <a:xfrm>
            <a:off x="3900488" y="38862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atin typeface="Times New Roman" panose="02020603050405020304" pitchFamily="18" charset="0"/>
              </a:rPr>
              <a:t>smooth wall</a:t>
            </a:r>
            <a:endParaRPr lang="en-AU">
              <a:latin typeface="Times New Roman" panose="02020603050405020304" pitchFamily="18" charset="0"/>
            </a:endParaRPr>
          </a:p>
        </p:txBody>
      </p:sp>
      <p:sp>
        <p:nvSpPr>
          <p:cNvPr id="19474" name="Text Box 18"/>
          <p:cNvSpPr txBox="1">
            <a:spLocks noChangeArrowheads="1"/>
          </p:cNvSpPr>
          <p:nvPr/>
        </p:nvSpPr>
        <p:spPr bwMode="auto">
          <a:xfrm>
            <a:off x="549698" y="4283634"/>
            <a:ext cx="74731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a:latin typeface="Times New Roman" panose="02020603050405020304" pitchFamily="18" charset="0"/>
              </a:rPr>
              <a:t>Let’s look at the soil elements </a:t>
            </a:r>
            <a:r>
              <a:rPr lang="en-US" sz="2000" b="1" dirty="0">
                <a:solidFill>
                  <a:srgbClr val="0000FF"/>
                </a:solidFill>
                <a:latin typeface="Times New Roman" panose="02020603050405020304" pitchFamily="18" charset="0"/>
              </a:rPr>
              <a:t>A</a:t>
            </a:r>
            <a:r>
              <a:rPr lang="en-US" sz="2000" b="1" dirty="0">
                <a:latin typeface="Times New Roman" panose="02020603050405020304" pitchFamily="18" charset="0"/>
              </a:rPr>
              <a:t> and </a:t>
            </a:r>
            <a:r>
              <a:rPr lang="en-US" sz="2000" b="1" dirty="0">
                <a:solidFill>
                  <a:srgbClr val="0000FF"/>
                </a:solidFill>
                <a:latin typeface="Times New Roman" panose="02020603050405020304" pitchFamily="18" charset="0"/>
              </a:rPr>
              <a:t>B</a:t>
            </a:r>
            <a:r>
              <a:rPr lang="en-US" sz="2000" b="1" dirty="0">
                <a:latin typeface="Times New Roman" panose="02020603050405020304" pitchFamily="18" charset="0"/>
              </a:rPr>
              <a:t> during the wall movement. </a:t>
            </a:r>
            <a:endParaRPr lang="en-AU" sz="2000" b="1" dirty="0">
              <a:latin typeface="Times New Roman" panose="02020603050405020304" pitchFamily="18" charset="0"/>
            </a:endParaRPr>
          </a:p>
        </p:txBody>
      </p:sp>
      <p:sp>
        <p:nvSpPr>
          <p:cNvPr id="2" name="Rectangle 1"/>
          <p:cNvSpPr/>
          <p:nvPr/>
        </p:nvSpPr>
        <p:spPr>
          <a:xfrm>
            <a:off x="404038" y="5338936"/>
            <a:ext cx="8139887" cy="1200329"/>
          </a:xfrm>
          <a:prstGeom prst="rect">
            <a:avLst/>
          </a:prstGeom>
        </p:spPr>
        <p:txBody>
          <a:bodyPr wrap="square">
            <a:spAutoFit/>
          </a:bodyPr>
          <a:lstStyle/>
          <a:p>
            <a:pPr marL="342900" indent="-342900" algn="just">
              <a:buClr>
                <a:srgbClr val="FF0000"/>
              </a:buClr>
              <a:buFont typeface="Wingdings" panose="05000000000000000000" pitchFamily="2" charset="2"/>
              <a:buChar char="q"/>
            </a:pPr>
            <a:r>
              <a:rPr lang="en-US" sz="2400" b="1" dirty="0">
                <a:latin typeface="Times-Roman"/>
              </a:rPr>
              <a:t>In most retaining walls of </a:t>
            </a:r>
            <a:r>
              <a:rPr lang="en-US" sz="2400" b="1" dirty="0" smtClean="0">
                <a:latin typeface="Times-Roman"/>
              </a:rPr>
              <a:t>limited height</a:t>
            </a:r>
            <a:r>
              <a:rPr lang="en-US" sz="2400" b="1" dirty="0">
                <a:latin typeface="Times-Roman"/>
              </a:rPr>
              <a:t>, movement may occur by simple </a:t>
            </a:r>
            <a:r>
              <a:rPr lang="en-US" sz="2400" b="1" dirty="0">
                <a:solidFill>
                  <a:srgbClr val="FF0000"/>
                </a:solidFill>
                <a:latin typeface="Times-Roman"/>
              </a:rPr>
              <a:t>translation</a:t>
            </a:r>
            <a:r>
              <a:rPr lang="en-US" sz="2400" b="1" dirty="0">
                <a:latin typeface="Times-Roman"/>
              </a:rPr>
              <a:t> or, more frequently, by </a:t>
            </a:r>
            <a:r>
              <a:rPr lang="en-US" sz="2400" b="1" dirty="0" smtClean="0">
                <a:solidFill>
                  <a:srgbClr val="FF0000"/>
                </a:solidFill>
                <a:latin typeface="Times-Roman"/>
              </a:rPr>
              <a:t>rotation</a:t>
            </a:r>
            <a:r>
              <a:rPr lang="en-US" sz="2400" b="1" dirty="0" smtClean="0">
                <a:latin typeface="Times-Roman"/>
              </a:rPr>
              <a:t> about </a:t>
            </a:r>
            <a:r>
              <a:rPr lang="en-US" sz="2400" b="1" dirty="0">
                <a:latin typeface="Times-Roman"/>
              </a:rPr>
              <a:t>the bottom.</a:t>
            </a:r>
            <a:endParaRPr lang="en-US" sz="2400" b="1" dirty="0"/>
          </a:p>
        </p:txBody>
      </p:sp>
    </p:spTree>
    <p:extLst>
      <p:ext uri="{BB962C8B-B14F-4D97-AF65-F5344CB8AC3E}">
        <p14:creationId xmlns:p14="http://schemas.microsoft.com/office/powerpoint/2010/main" val="2093219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53" y="77385"/>
            <a:ext cx="3368645" cy="461665"/>
          </a:xfrm>
          <a:prstGeom prst="rect">
            <a:avLst/>
          </a:prstGeom>
          <a:solidFill>
            <a:srgbClr val="FFFF00"/>
          </a:solidFill>
          <a:ln w="9525">
            <a:noFill/>
            <a:miter lim="800000"/>
            <a:headEnd/>
            <a:tailEnd/>
          </a:ln>
        </p:spPr>
        <p:txBody>
          <a:bodyPr wrap="square">
            <a:spAutoFit/>
          </a:bodyPr>
          <a:lstStyle/>
          <a:p>
            <a:pPr>
              <a:spcBef>
                <a:spcPct val="50000"/>
              </a:spcBef>
            </a:pPr>
            <a:r>
              <a:rPr lang="en-US" sz="2400" b="1" u="sng" dirty="0" smtClean="0">
                <a:solidFill>
                  <a:srgbClr val="FF0000"/>
                </a:solidFill>
              </a:rPr>
              <a:t>Granular soils (C = 0)</a:t>
            </a:r>
            <a:endParaRPr lang="en-AU" sz="2400" b="1" u="sng" dirty="0">
              <a:solidFill>
                <a:srgbClr val="FF0000"/>
              </a:solidFill>
            </a:endParaRPr>
          </a:p>
        </p:txBody>
      </p:sp>
      <p:grpSp>
        <p:nvGrpSpPr>
          <p:cNvPr id="3" name="Group 34"/>
          <p:cNvGrpSpPr>
            <a:grpSpLocks/>
          </p:cNvGrpSpPr>
          <p:nvPr/>
        </p:nvGrpSpPr>
        <p:grpSpPr bwMode="auto">
          <a:xfrm>
            <a:off x="2208622" y="3959224"/>
            <a:ext cx="1828800" cy="2743200"/>
            <a:chOff x="1056" y="1392"/>
            <a:chExt cx="1152" cy="1728"/>
          </a:xfrm>
        </p:grpSpPr>
        <p:grpSp>
          <p:nvGrpSpPr>
            <p:cNvPr id="4" name="Group 33"/>
            <p:cNvGrpSpPr>
              <a:grpSpLocks/>
            </p:cNvGrpSpPr>
            <p:nvPr/>
          </p:nvGrpSpPr>
          <p:grpSpPr bwMode="auto">
            <a:xfrm>
              <a:off x="1056" y="1392"/>
              <a:ext cx="1152" cy="1728"/>
              <a:chOff x="1056" y="1392"/>
              <a:chExt cx="1152" cy="1728"/>
            </a:xfrm>
          </p:grpSpPr>
          <p:sp>
            <p:nvSpPr>
              <p:cNvPr id="6" name="Rectangle 4" descr="Recycled paper"/>
              <p:cNvSpPr>
                <a:spLocks noChangeArrowheads="1"/>
              </p:cNvSpPr>
              <p:nvPr/>
            </p:nvSpPr>
            <p:spPr bwMode="auto">
              <a:xfrm>
                <a:off x="1056" y="1392"/>
                <a:ext cx="1008" cy="1728"/>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endParaRPr lang="en-US"/>
              </a:p>
            </p:txBody>
          </p:sp>
          <p:grpSp>
            <p:nvGrpSpPr>
              <p:cNvPr id="7" name="Group 23"/>
              <p:cNvGrpSpPr>
                <a:grpSpLocks/>
              </p:cNvGrpSpPr>
              <p:nvPr/>
            </p:nvGrpSpPr>
            <p:grpSpPr bwMode="auto">
              <a:xfrm>
                <a:off x="1056" y="1584"/>
                <a:ext cx="1008" cy="678"/>
                <a:chOff x="1056" y="1584"/>
                <a:chExt cx="1008" cy="678"/>
              </a:xfrm>
            </p:grpSpPr>
            <p:sp>
              <p:nvSpPr>
                <p:cNvPr id="11" name="Text Box 7"/>
                <p:cNvSpPr txBox="1">
                  <a:spLocks noChangeArrowheads="1"/>
                </p:cNvSpPr>
                <p:nvPr/>
              </p:nvSpPr>
              <p:spPr bwMode="auto">
                <a:xfrm>
                  <a:off x="1536" y="1968"/>
                  <a:ext cx="192" cy="294"/>
                </a:xfrm>
                <a:prstGeom prst="rect">
                  <a:avLst/>
                </a:prstGeom>
                <a:solidFill>
                  <a:srgbClr val="FFC000"/>
                </a:solidFill>
                <a:ln w="9525">
                  <a:solidFill>
                    <a:schemeClr val="tx1"/>
                  </a:solidFill>
                  <a:miter lim="800000"/>
                  <a:headEnd/>
                  <a:tailEnd/>
                </a:ln>
              </p:spPr>
              <p:txBody>
                <a:bodyPr>
                  <a:spAutoFit/>
                </a:bodyPr>
                <a:lstStyle/>
                <a:p>
                  <a:pPr algn="ctr">
                    <a:spcBef>
                      <a:spcPct val="50000"/>
                    </a:spcBef>
                  </a:pPr>
                  <a:r>
                    <a:rPr lang="en-US" sz="2400" dirty="0">
                      <a:solidFill>
                        <a:srgbClr val="FF0000"/>
                      </a:solidFill>
                      <a:latin typeface="Tahoma" pitchFamily="34" charset="0"/>
                    </a:rPr>
                    <a:t>A</a:t>
                  </a:r>
                  <a:endParaRPr lang="en-AU" sz="2400" dirty="0">
                    <a:solidFill>
                      <a:srgbClr val="FF0000"/>
                    </a:solidFill>
                    <a:latin typeface="Tahoma" pitchFamily="34" charset="0"/>
                  </a:endParaRPr>
                </a:p>
              </p:txBody>
            </p:sp>
            <p:grpSp>
              <p:nvGrpSpPr>
                <p:cNvPr id="12" name="Group 9"/>
                <p:cNvGrpSpPr>
                  <a:grpSpLocks/>
                </p:cNvGrpSpPr>
                <p:nvPr/>
              </p:nvGrpSpPr>
              <p:grpSpPr bwMode="auto">
                <a:xfrm>
                  <a:off x="1584" y="1584"/>
                  <a:ext cx="480" cy="384"/>
                  <a:chOff x="3408" y="1584"/>
                  <a:chExt cx="480" cy="384"/>
                </a:xfrm>
              </p:grpSpPr>
              <p:grpSp>
                <p:nvGrpSpPr>
                  <p:cNvPr id="18" name="Group 10"/>
                  <p:cNvGrpSpPr>
                    <a:grpSpLocks/>
                  </p:cNvGrpSpPr>
                  <p:nvPr/>
                </p:nvGrpSpPr>
                <p:grpSpPr bwMode="auto">
                  <a:xfrm>
                    <a:off x="3408" y="1776"/>
                    <a:ext cx="96" cy="192"/>
                    <a:chOff x="2448" y="2928"/>
                    <a:chExt cx="96" cy="192"/>
                  </a:xfrm>
                </p:grpSpPr>
                <p:sp>
                  <p:nvSpPr>
                    <p:cNvPr id="20" name="Line 11"/>
                    <p:cNvSpPr>
                      <a:spLocks noChangeShapeType="1"/>
                    </p:cNvSpPr>
                    <p:nvPr/>
                  </p:nvSpPr>
                  <p:spPr bwMode="auto">
                    <a:xfrm>
                      <a:off x="2448" y="2928"/>
                      <a:ext cx="0" cy="192"/>
                    </a:xfrm>
                    <a:prstGeom prst="line">
                      <a:avLst/>
                    </a:prstGeom>
                    <a:noFill/>
                    <a:ln w="9525">
                      <a:solidFill>
                        <a:schemeClr val="tx1"/>
                      </a:solidFill>
                      <a:round/>
                      <a:headEnd/>
                      <a:tailEnd type="triangle" w="med" len="med"/>
                    </a:ln>
                  </p:spPr>
                  <p:txBody>
                    <a:bodyPr wrap="none"/>
                    <a:lstStyle/>
                    <a:p>
                      <a:endParaRPr lang="en-US"/>
                    </a:p>
                  </p:txBody>
                </p:sp>
                <p:sp>
                  <p:nvSpPr>
                    <p:cNvPr id="21" name="Line 12"/>
                    <p:cNvSpPr>
                      <a:spLocks noChangeShapeType="1"/>
                    </p:cNvSpPr>
                    <p:nvPr/>
                  </p:nvSpPr>
                  <p:spPr bwMode="auto">
                    <a:xfrm>
                      <a:off x="2544" y="2928"/>
                      <a:ext cx="0" cy="192"/>
                    </a:xfrm>
                    <a:prstGeom prst="line">
                      <a:avLst/>
                    </a:prstGeom>
                    <a:noFill/>
                    <a:ln w="9525">
                      <a:solidFill>
                        <a:schemeClr val="tx1"/>
                      </a:solidFill>
                      <a:round/>
                      <a:headEnd/>
                      <a:tailEnd type="triangle" w="med" len="med"/>
                    </a:ln>
                  </p:spPr>
                  <p:txBody>
                    <a:bodyPr wrap="none"/>
                    <a:lstStyle/>
                    <a:p>
                      <a:endParaRPr lang="en-US"/>
                    </a:p>
                  </p:txBody>
                </p:sp>
              </p:grpSp>
              <p:sp>
                <p:nvSpPr>
                  <p:cNvPr id="19" name="Text Box 13"/>
                  <p:cNvSpPr txBox="1">
                    <a:spLocks noChangeArrowheads="1"/>
                  </p:cNvSpPr>
                  <p:nvPr/>
                </p:nvSpPr>
                <p:spPr bwMode="auto">
                  <a:xfrm>
                    <a:off x="3456" y="1584"/>
                    <a:ext cx="432" cy="288"/>
                  </a:xfrm>
                  <a:prstGeom prst="rect">
                    <a:avLst/>
                  </a:prstGeom>
                  <a:noFill/>
                  <a:ln w="9525">
                    <a:noFill/>
                    <a:miter lim="800000"/>
                    <a:headEnd/>
                    <a:tailEnd/>
                  </a:ln>
                </p:spPr>
                <p:txBody>
                  <a:bodyPr>
                    <a:spAutoFit/>
                  </a:bodyPr>
                  <a:lstStyle/>
                  <a:p>
                    <a:pPr>
                      <a:spcBef>
                        <a:spcPct val="50000"/>
                      </a:spcBef>
                    </a:pPr>
                    <a:r>
                      <a:rPr lang="en-AU" sz="2400" b="1" dirty="0">
                        <a:sym typeface="Symbol" pitchFamily="18" charset="2"/>
                      </a:rPr>
                      <a:t></a:t>
                    </a:r>
                    <a:r>
                      <a:rPr lang="en-US" sz="2400" b="1" baseline="-25000" dirty="0" smtClean="0">
                        <a:sym typeface="Symbol" pitchFamily="18" charset="2"/>
                      </a:rPr>
                      <a:t>v</a:t>
                    </a:r>
                    <a:endParaRPr lang="en-AU" sz="2400" b="1" dirty="0">
                      <a:latin typeface="Tahoma" pitchFamily="34" charset="0"/>
                    </a:endParaRPr>
                  </a:p>
                </p:txBody>
              </p:sp>
            </p:grpSp>
            <p:grpSp>
              <p:nvGrpSpPr>
                <p:cNvPr id="13" name="Group 14"/>
                <p:cNvGrpSpPr>
                  <a:grpSpLocks/>
                </p:cNvGrpSpPr>
                <p:nvPr/>
              </p:nvGrpSpPr>
              <p:grpSpPr bwMode="auto">
                <a:xfrm>
                  <a:off x="1056" y="1872"/>
                  <a:ext cx="480" cy="288"/>
                  <a:chOff x="2880" y="1872"/>
                  <a:chExt cx="480" cy="288"/>
                </a:xfrm>
              </p:grpSpPr>
              <p:grpSp>
                <p:nvGrpSpPr>
                  <p:cNvPr id="14" name="Group 15"/>
                  <p:cNvGrpSpPr>
                    <a:grpSpLocks/>
                  </p:cNvGrpSpPr>
                  <p:nvPr/>
                </p:nvGrpSpPr>
                <p:grpSpPr bwMode="auto">
                  <a:xfrm rot="-5400000">
                    <a:off x="3216" y="2016"/>
                    <a:ext cx="96" cy="192"/>
                    <a:chOff x="2448" y="2928"/>
                    <a:chExt cx="96" cy="192"/>
                  </a:xfrm>
                </p:grpSpPr>
                <p:sp>
                  <p:nvSpPr>
                    <p:cNvPr id="16" name="Line 16"/>
                    <p:cNvSpPr>
                      <a:spLocks noChangeShapeType="1"/>
                    </p:cNvSpPr>
                    <p:nvPr/>
                  </p:nvSpPr>
                  <p:spPr bwMode="auto">
                    <a:xfrm>
                      <a:off x="2448" y="2928"/>
                      <a:ext cx="0" cy="192"/>
                    </a:xfrm>
                    <a:prstGeom prst="line">
                      <a:avLst/>
                    </a:prstGeom>
                    <a:noFill/>
                    <a:ln w="9525">
                      <a:solidFill>
                        <a:schemeClr val="tx1"/>
                      </a:solidFill>
                      <a:round/>
                      <a:headEnd/>
                      <a:tailEnd type="triangle" w="med" len="med"/>
                    </a:ln>
                  </p:spPr>
                  <p:txBody>
                    <a:bodyPr wrap="none"/>
                    <a:lstStyle/>
                    <a:p>
                      <a:endParaRPr lang="en-US"/>
                    </a:p>
                  </p:txBody>
                </p:sp>
                <p:sp>
                  <p:nvSpPr>
                    <p:cNvPr id="17" name="Line 17"/>
                    <p:cNvSpPr>
                      <a:spLocks noChangeShapeType="1"/>
                    </p:cNvSpPr>
                    <p:nvPr/>
                  </p:nvSpPr>
                  <p:spPr bwMode="auto">
                    <a:xfrm>
                      <a:off x="2544" y="2928"/>
                      <a:ext cx="0" cy="192"/>
                    </a:xfrm>
                    <a:prstGeom prst="line">
                      <a:avLst/>
                    </a:prstGeom>
                    <a:noFill/>
                    <a:ln w="9525">
                      <a:solidFill>
                        <a:schemeClr val="tx1"/>
                      </a:solidFill>
                      <a:round/>
                      <a:headEnd/>
                      <a:tailEnd type="triangle" w="med" len="med"/>
                    </a:ln>
                  </p:spPr>
                  <p:txBody>
                    <a:bodyPr wrap="none"/>
                    <a:lstStyle/>
                    <a:p>
                      <a:endParaRPr lang="en-US"/>
                    </a:p>
                  </p:txBody>
                </p:sp>
              </p:grpSp>
              <p:sp>
                <p:nvSpPr>
                  <p:cNvPr id="15" name="Text Box 18"/>
                  <p:cNvSpPr txBox="1">
                    <a:spLocks noChangeArrowheads="1"/>
                  </p:cNvSpPr>
                  <p:nvPr/>
                </p:nvSpPr>
                <p:spPr bwMode="auto">
                  <a:xfrm>
                    <a:off x="2880" y="1872"/>
                    <a:ext cx="384" cy="288"/>
                  </a:xfrm>
                  <a:prstGeom prst="rect">
                    <a:avLst/>
                  </a:prstGeom>
                  <a:noFill/>
                  <a:ln w="9525">
                    <a:noFill/>
                    <a:miter lim="800000"/>
                    <a:headEnd/>
                    <a:tailEnd/>
                  </a:ln>
                </p:spPr>
                <p:txBody>
                  <a:bodyPr>
                    <a:spAutoFit/>
                  </a:bodyPr>
                  <a:lstStyle/>
                  <a:p>
                    <a:pPr>
                      <a:spcBef>
                        <a:spcPct val="50000"/>
                      </a:spcBef>
                    </a:pPr>
                    <a:r>
                      <a:rPr lang="en-AU" sz="2400" b="1" dirty="0">
                        <a:sym typeface="Symbol" pitchFamily="18" charset="2"/>
                      </a:rPr>
                      <a:t></a:t>
                    </a:r>
                    <a:r>
                      <a:rPr lang="en-US" sz="2400" b="1" baseline="-25000" dirty="0" smtClean="0">
                        <a:sym typeface="Symbol" pitchFamily="18" charset="2"/>
                      </a:rPr>
                      <a:t>h</a:t>
                    </a:r>
                    <a:endParaRPr lang="en-AU" sz="2400" b="1" dirty="0">
                      <a:latin typeface="Tahoma" pitchFamily="34" charset="0"/>
                    </a:endParaRPr>
                  </a:p>
                </p:txBody>
              </p:sp>
            </p:grpSp>
          </p:grpSp>
          <p:grpSp>
            <p:nvGrpSpPr>
              <p:cNvPr id="8" name="Group 24"/>
              <p:cNvGrpSpPr>
                <a:grpSpLocks/>
              </p:cNvGrpSpPr>
              <p:nvPr/>
            </p:nvGrpSpPr>
            <p:grpSpPr bwMode="auto">
              <a:xfrm>
                <a:off x="1968" y="1392"/>
                <a:ext cx="240" cy="768"/>
                <a:chOff x="1968" y="1392"/>
                <a:chExt cx="240" cy="768"/>
              </a:xfrm>
            </p:grpSpPr>
            <p:sp>
              <p:nvSpPr>
                <p:cNvPr id="9" name="Line 21"/>
                <p:cNvSpPr>
                  <a:spLocks noChangeShapeType="1"/>
                </p:cNvSpPr>
                <p:nvPr/>
              </p:nvSpPr>
              <p:spPr bwMode="auto">
                <a:xfrm>
                  <a:off x="1968" y="1392"/>
                  <a:ext cx="0" cy="768"/>
                </a:xfrm>
                <a:prstGeom prst="line">
                  <a:avLst/>
                </a:prstGeom>
                <a:noFill/>
                <a:ln w="9525">
                  <a:solidFill>
                    <a:schemeClr val="tx1"/>
                  </a:solidFill>
                  <a:round/>
                  <a:headEnd type="stealth" w="sm" len="lg"/>
                  <a:tailEnd type="stealth" w="sm" len="lg"/>
                </a:ln>
              </p:spPr>
              <p:txBody>
                <a:bodyPr wrap="none"/>
                <a:lstStyle/>
                <a:p>
                  <a:endParaRPr lang="en-US"/>
                </a:p>
              </p:txBody>
            </p:sp>
            <p:sp>
              <p:nvSpPr>
                <p:cNvPr id="10" name="Text Box 22"/>
                <p:cNvSpPr txBox="1">
                  <a:spLocks noChangeArrowheads="1"/>
                </p:cNvSpPr>
                <p:nvPr/>
              </p:nvSpPr>
              <p:spPr bwMode="auto">
                <a:xfrm>
                  <a:off x="1968" y="1632"/>
                  <a:ext cx="240" cy="288"/>
                </a:xfrm>
                <a:prstGeom prst="rect">
                  <a:avLst/>
                </a:prstGeom>
                <a:noFill/>
                <a:ln w="9525">
                  <a:noFill/>
                  <a:miter lim="800000"/>
                  <a:headEnd/>
                  <a:tailEnd/>
                </a:ln>
              </p:spPr>
              <p:txBody>
                <a:bodyPr>
                  <a:spAutoFit/>
                </a:bodyPr>
                <a:lstStyle/>
                <a:p>
                  <a:pPr>
                    <a:spcBef>
                      <a:spcPct val="50000"/>
                    </a:spcBef>
                  </a:pPr>
                  <a:r>
                    <a:rPr lang="en-US" sz="2400" b="1" dirty="0"/>
                    <a:t>z</a:t>
                  </a:r>
                  <a:endParaRPr lang="en-AU" sz="2400" b="1" dirty="0"/>
                </a:p>
              </p:txBody>
            </p:sp>
          </p:grpSp>
        </p:grpSp>
        <p:sp>
          <p:nvSpPr>
            <p:cNvPr id="5" name="Line 6"/>
            <p:cNvSpPr>
              <a:spLocks noChangeShapeType="1"/>
            </p:cNvSpPr>
            <p:nvPr/>
          </p:nvSpPr>
          <p:spPr bwMode="auto">
            <a:xfrm>
              <a:off x="1056" y="1392"/>
              <a:ext cx="1008" cy="1"/>
            </a:xfrm>
            <a:prstGeom prst="line">
              <a:avLst/>
            </a:prstGeom>
            <a:noFill/>
            <a:ln w="9525">
              <a:solidFill>
                <a:srgbClr val="996600"/>
              </a:solidFill>
              <a:round/>
              <a:headEnd/>
              <a:tailEnd/>
            </a:ln>
          </p:spPr>
          <p:txBody>
            <a:bodyPr wrap="none"/>
            <a:lstStyle/>
            <a:p>
              <a:endParaRPr lang="en-US"/>
            </a:p>
          </p:txBody>
        </p:sp>
      </p:grpSp>
      <p:sp>
        <p:nvSpPr>
          <p:cNvPr id="22" name="Text Box 19"/>
          <p:cNvSpPr txBox="1">
            <a:spLocks noChangeArrowheads="1"/>
          </p:cNvSpPr>
          <p:nvPr/>
        </p:nvSpPr>
        <p:spPr bwMode="auto">
          <a:xfrm>
            <a:off x="294103" y="2473227"/>
            <a:ext cx="5905500" cy="461665"/>
          </a:xfrm>
          <a:prstGeom prst="rect">
            <a:avLst/>
          </a:prstGeom>
          <a:noFill/>
          <a:ln w="9525">
            <a:noFill/>
            <a:miter lim="800000"/>
            <a:headEnd/>
            <a:tailEnd/>
          </a:ln>
        </p:spPr>
        <p:txBody>
          <a:bodyPr wrap="square">
            <a:spAutoFit/>
          </a:bodyPr>
          <a:lstStyle/>
          <a:p>
            <a:pPr marL="171450" indent="-171450">
              <a:spcBef>
                <a:spcPct val="50000"/>
              </a:spcBef>
              <a:buFont typeface="Arial" panose="020B0604020202020204" pitchFamily="34" charset="0"/>
              <a:buChar char="•"/>
            </a:pPr>
            <a:r>
              <a:rPr lang="en-US" sz="2400" b="1" dirty="0"/>
              <a:t> As the wall moves away from the soil, </a:t>
            </a:r>
            <a:endParaRPr lang="en-AU" sz="2400" b="1" dirty="0"/>
          </a:p>
        </p:txBody>
      </p:sp>
      <p:sp>
        <p:nvSpPr>
          <p:cNvPr id="23" name="Text Box 20"/>
          <p:cNvSpPr txBox="1">
            <a:spLocks noChangeArrowheads="1"/>
          </p:cNvSpPr>
          <p:nvPr/>
        </p:nvSpPr>
        <p:spPr bwMode="auto">
          <a:xfrm>
            <a:off x="278228" y="1513690"/>
            <a:ext cx="5921375" cy="461665"/>
          </a:xfrm>
          <a:prstGeom prst="rect">
            <a:avLst/>
          </a:prstGeom>
          <a:noFill/>
          <a:ln w="9525">
            <a:noFill/>
            <a:miter lim="800000"/>
            <a:headEnd/>
            <a:tailEnd/>
          </a:ln>
        </p:spPr>
        <p:txBody>
          <a:bodyPr wrap="square">
            <a:spAutoFit/>
          </a:bodyPr>
          <a:lstStyle/>
          <a:p>
            <a:pPr marL="290513" indent="-290513">
              <a:spcBef>
                <a:spcPct val="50000"/>
              </a:spcBef>
              <a:buFont typeface="Arial" panose="020B0604020202020204" pitchFamily="34" charset="0"/>
              <a:buChar char="•"/>
            </a:pPr>
            <a:r>
              <a:rPr lang="en-US" sz="2400" b="1" dirty="0" smtClean="0"/>
              <a:t>Initially</a:t>
            </a:r>
            <a:r>
              <a:rPr lang="en-US" sz="2400" b="1" dirty="0"/>
              <a:t>, there is no lateral movement. </a:t>
            </a:r>
            <a:endParaRPr lang="en-AU" sz="2400" b="1" dirty="0"/>
          </a:p>
        </p:txBody>
      </p:sp>
      <p:sp>
        <p:nvSpPr>
          <p:cNvPr id="24" name="Text Box 25"/>
          <p:cNvSpPr txBox="1">
            <a:spLocks noChangeArrowheads="1"/>
          </p:cNvSpPr>
          <p:nvPr/>
        </p:nvSpPr>
        <p:spPr bwMode="auto">
          <a:xfrm>
            <a:off x="294102" y="1055980"/>
            <a:ext cx="1905000" cy="461963"/>
          </a:xfrm>
          <a:prstGeom prst="rect">
            <a:avLst/>
          </a:prstGeom>
          <a:noFill/>
          <a:ln w="9525">
            <a:noFill/>
            <a:miter lim="800000"/>
            <a:headEnd/>
            <a:tailEnd/>
          </a:ln>
        </p:spPr>
        <p:txBody>
          <a:bodyPr>
            <a:spAutoFit/>
          </a:bodyPr>
          <a:lstStyle/>
          <a:p>
            <a:pPr marL="290513" indent="-290513">
              <a:spcBef>
                <a:spcPct val="50000"/>
              </a:spcBef>
              <a:buFont typeface="Arial" panose="020B0604020202020204" pitchFamily="34" charset="0"/>
              <a:buChar char="•"/>
            </a:pPr>
            <a:r>
              <a:rPr lang="en-US" sz="2400" b="1" dirty="0">
                <a:sym typeface="Symbol" pitchFamily="18" charset="2"/>
              </a:rPr>
              <a:t></a:t>
            </a:r>
            <a:r>
              <a:rPr lang="en-US" sz="2400" b="1" baseline="-25000" dirty="0" smtClean="0">
                <a:sym typeface="Symbol" pitchFamily="18" charset="2"/>
              </a:rPr>
              <a:t>v</a:t>
            </a:r>
            <a:r>
              <a:rPr lang="en-US" sz="2400" b="1" dirty="0" smtClean="0">
                <a:sym typeface="Symbol" pitchFamily="18" charset="2"/>
              </a:rPr>
              <a:t> </a:t>
            </a:r>
            <a:r>
              <a:rPr lang="en-US" sz="2400" b="1" dirty="0">
                <a:sym typeface="Symbol" pitchFamily="18" charset="2"/>
              </a:rPr>
              <a:t>=  z</a:t>
            </a:r>
            <a:r>
              <a:rPr lang="en-US" sz="2400" b="1" dirty="0"/>
              <a:t> </a:t>
            </a:r>
            <a:endParaRPr lang="en-AU" sz="2400" b="1" dirty="0"/>
          </a:p>
        </p:txBody>
      </p:sp>
      <p:sp>
        <p:nvSpPr>
          <p:cNvPr id="25" name="Text Box 26"/>
          <p:cNvSpPr txBox="1">
            <a:spLocks noChangeArrowheads="1"/>
          </p:cNvSpPr>
          <p:nvPr/>
        </p:nvSpPr>
        <p:spPr bwMode="auto">
          <a:xfrm>
            <a:off x="473098" y="1989259"/>
            <a:ext cx="3335724" cy="461665"/>
          </a:xfrm>
          <a:prstGeom prst="rect">
            <a:avLst/>
          </a:prstGeom>
          <a:noFill/>
          <a:ln w="9525">
            <a:noFill/>
            <a:miter lim="800000"/>
            <a:headEnd/>
            <a:tailEnd/>
          </a:ln>
        </p:spPr>
        <p:txBody>
          <a:bodyPr wrap="square">
            <a:spAutoFit/>
          </a:bodyPr>
          <a:lstStyle/>
          <a:p>
            <a:pPr>
              <a:spcBef>
                <a:spcPct val="50000"/>
              </a:spcBef>
            </a:pPr>
            <a:r>
              <a:rPr lang="en-US" sz="2400" b="1" dirty="0">
                <a:sym typeface="Symbol" pitchFamily="18" charset="2"/>
              </a:rPr>
              <a:t></a:t>
            </a:r>
            <a:r>
              <a:rPr lang="en-US" sz="2400" b="1" baseline="-25000" dirty="0" smtClean="0">
                <a:sym typeface="Symbol" pitchFamily="18" charset="2"/>
              </a:rPr>
              <a:t>h</a:t>
            </a:r>
            <a:r>
              <a:rPr lang="en-US" sz="2400" b="1" dirty="0" smtClean="0">
                <a:sym typeface="Symbol" pitchFamily="18" charset="2"/>
              </a:rPr>
              <a:t> </a:t>
            </a:r>
            <a:r>
              <a:rPr lang="en-US" sz="2400" b="1" dirty="0">
                <a:sym typeface="Symbol" pitchFamily="18" charset="2"/>
              </a:rPr>
              <a:t>=  K</a:t>
            </a:r>
            <a:r>
              <a:rPr lang="en-US" sz="2400" b="1" baseline="-25000" dirty="0">
                <a:sym typeface="Symbol" pitchFamily="18" charset="2"/>
              </a:rPr>
              <a:t>0 </a:t>
            </a:r>
            <a:r>
              <a:rPr lang="en-US" sz="2400" b="1" dirty="0">
                <a:sym typeface="Symbol" pitchFamily="18" charset="2"/>
              </a:rPr>
              <a:t></a:t>
            </a:r>
            <a:r>
              <a:rPr lang="en-US" sz="2400" b="1" baseline="-25000" dirty="0" smtClean="0">
                <a:sym typeface="Symbol" pitchFamily="18" charset="2"/>
              </a:rPr>
              <a:t>v</a:t>
            </a:r>
            <a:r>
              <a:rPr lang="en-US" sz="2400" b="1" dirty="0" smtClean="0">
                <a:sym typeface="Symbol" pitchFamily="18" charset="2"/>
              </a:rPr>
              <a:t> </a:t>
            </a:r>
            <a:r>
              <a:rPr lang="en-US" sz="2400" b="1" dirty="0">
                <a:sym typeface="Symbol" pitchFamily="18" charset="2"/>
              </a:rPr>
              <a:t>= K</a:t>
            </a:r>
            <a:r>
              <a:rPr lang="en-US" sz="2400" b="1" baseline="-25000" dirty="0">
                <a:sym typeface="Symbol" pitchFamily="18" charset="2"/>
              </a:rPr>
              <a:t>0 </a:t>
            </a:r>
            <a:r>
              <a:rPr lang="en-US" sz="2400" b="1" dirty="0">
                <a:sym typeface="Symbol" pitchFamily="18" charset="2"/>
              </a:rPr>
              <a:t>z</a:t>
            </a:r>
            <a:r>
              <a:rPr lang="en-US" sz="2400" b="1" dirty="0"/>
              <a:t> </a:t>
            </a:r>
            <a:endParaRPr lang="en-AU" sz="2400" b="1" dirty="0"/>
          </a:p>
        </p:txBody>
      </p:sp>
      <p:grpSp>
        <p:nvGrpSpPr>
          <p:cNvPr id="26" name="Group 25"/>
          <p:cNvGrpSpPr/>
          <p:nvPr/>
        </p:nvGrpSpPr>
        <p:grpSpPr>
          <a:xfrm>
            <a:off x="1933985" y="3959224"/>
            <a:ext cx="304800" cy="2743200"/>
            <a:chOff x="427435" y="849314"/>
            <a:chExt cx="304800" cy="2743200"/>
          </a:xfrm>
        </p:grpSpPr>
        <p:grpSp>
          <p:nvGrpSpPr>
            <p:cNvPr id="27" name="Group 32"/>
            <p:cNvGrpSpPr>
              <a:grpSpLocks/>
            </p:cNvGrpSpPr>
            <p:nvPr/>
          </p:nvGrpSpPr>
          <p:grpSpPr bwMode="auto">
            <a:xfrm>
              <a:off x="427435" y="849314"/>
              <a:ext cx="304800" cy="2743200"/>
              <a:chOff x="624" y="1776"/>
              <a:chExt cx="192" cy="1728"/>
            </a:xfrm>
          </p:grpSpPr>
          <p:grpSp>
            <p:nvGrpSpPr>
              <p:cNvPr id="29" name="Group 30"/>
              <p:cNvGrpSpPr>
                <a:grpSpLocks/>
              </p:cNvGrpSpPr>
              <p:nvPr/>
            </p:nvGrpSpPr>
            <p:grpSpPr bwMode="auto">
              <a:xfrm>
                <a:off x="672" y="1776"/>
                <a:ext cx="144" cy="1728"/>
                <a:chOff x="816" y="1392"/>
                <a:chExt cx="144" cy="1728"/>
              </a:xfrm>
            </p:grpSpPr>
            <p:sp>
              <p:nvSpPr>
                <p:cNvPr id="31" name="Line 28"/>
                <p:cNvSpPr>
                  <a:spLocks noChangeShapeType="1"/>
                </p:cNvSpPr>
                <p:nvPr/>
              </p:nvSpPr>
              <p:spPr bwMode="auto">
                <a:xfrm rot="-278878">
                  <a:off x="864" y="1392"/>
                  <a:ext cx="1" cy="1728"/>
                </a:xfrm>
                <a:prstGeom prst="line">
                  <a:avLst/>
                </a:prstGeom>
                <a:noFill/>
                <a:ln w="57150">
                  <a:solidFill>
                    <a:schemeClr val="tx1"/>
                  </a:solidFill>
                  <a:round/>
                  <a:headEnd/>
                  <a:tailEnd/>
                </a:ln>
              </p:spPr>
              <p:txBody>
                <a:bodyPr wrap="none"/>
                <a:lstStyle/>
                <a:p>
                  <a:endParaRPr lang="en-US"/>
                </a:p>
              </p:txBody>
            </p:sp>
            <p:sp>
              <p:nvSpPr>
                <p:cNvPr id="32" name="AutoShape 29" descr="Recycled paper"/>
                <p:cNvSpPr>
                  <a:spLocks noChangeArrowheads="1"/>
                </p:cNvSpPr>
                <p:nvPr/>
              </p:nvSpPr>
              <p:spPr bwMode="auto">
                <a:xfrm flipH="1" flipV="1">
                  <a:off x="816" y="1392"/>
                  <a:ext cx="144" cy="1728"/>
                </a:xfrm>
                <a:prstGeom prst="rtTriangle">
                  <a:avLst/>
                </a:prstGeom>
                <a:blipFill dpi="0" rotWithShape="0">
                  <a:blip r:embed="rId2" cstate="print"/>
                  <a:srcRect/>
                  <a:tile tx="0" ty="0" sx="100000" sy="100000" flip="none" algn="tl"/>
                </a:blipFill>
                <a:ln w="9525">
                  <a:noFill/>
                  <a:miter lim="800000"/>
                  <a:headEnd/>
                  <a:tailEnd/>
                </a:ln>
              </p:spPr>
              <p:txBody>
                <a:bodyPr wrap="none" anchor="ctr"/>
                <a:lstStyle/>
                <a:p>
                  <a:endParaRPr lang="en-US"/>
                </a:p>
              </p:txBody>
            </p:sp>
          </p:grpSp>
          <p:sp>
            <p:nvSpPr>
              <p:cNvPr id="30" name="Line 31"/>
              <p:cNvSpPr>
                <a:spLocks noChangeShapeType="1"/>
              </p:cNvSpPr>
              <p:nvPr/>
            </p:nvSpPr>
            <p:spPr bwMode="auto">
              <a:xfrm>
                <a:off x="624" y="1776"/>
                <a:ext cx="192" cy="0"/>
              </a:xfrm>
              <a:prstGeom prst="line">
                <a:avLst/>
              </a:prstGeom>
              <a:noFill/>
              <a:ln w="9525">
                <a:solidFill>
                  <a:srgbClr val="996600"/>
                </a:solidFill>
                <a:round/>
                <a:headEnd/>
                <a:tailEnd/>
              </a:ln>
            </p:spPr>
            <p:txBody>
              <a:bodyPr wrap="none"/>
              <a:lstStyle/>
              <a:p>
                <a:endParaRPr lang="en-US"/>
              </a:p>
            </p:txBody>
          </p:sp>
        </p:grpSp>
        <p:sp>
          <p:nvSpPr>
            <p:cNvPr id="28" name="Line 35"/>
            <p:cNvSpPr>
              <a:spLocks noChangeShapeType="1"/>
            </p:cNvSpPr>
            <p:nvPr/>
          </p:nvSpPr>
          <p:spPr bwMode="auto">
            <a:xfrm>
              <a:off x="732235" y="849314"/>
              <a:ext cx="0" cy="2743200"/>
            </a:xfrm>
            <a:prstGeom prst="line">
              <a:avLst/>
            </a:prstGeom>
            <a:noFill/>
            <a:ln w="57150">
              <a:solidFill>
                <a:srgbClr val="E2D7C8"/>
              </a:solidFill>
              <a:round/>
              <a:headEnd/>
              <a:tailEnd/>
            </a:ln>
          </p:spPr>
          <p:txBody>
            <a:bodyPr wrap="none"/>
            <a:lstStyle/>
            <a:p>
              <a:endParaRPr lang="en-US"/>
            </a:p>
          </p:txBody>
        </p:sp>
      </p:grpSp>
      <p:sp>
        <p:nvSpPr>
          <p:cNvPr id="33" name="Text Box 36"/>
          <p:cNvSpPr txBox="1">
            <a:spLocks noChangeArrowheads="1"/>
          </p:cNvSpPr>
          <p:nvPr/>
        </p:nvSpPr>
        <p:spPr bwMode="auto">
          <a:xfrm>
            <a:off x="294102" y="2874303"/>
            <a:ext cx="4568183" cy="461665"/>
          </a:xfrm>
          <a:prstGeom prst="rect">
            <a:avLst/>
          </a:prstGeom>
          <a:noFill/>
          <a:ln w="9525">
            <a:noFill/>
            <a:miter lim="800000"/>
            <a:headEnd/>
            <a:tailEnd/>
          </a:ln>
        </p:spPr>
        <p:txBody>
          <a:bodyPr wrap="square">
            <a:spAutoFit/>
          </a:bodyPr>
          <a:lstStyle/>
          <a:p>
            <a:pPr marL="231775" indent="-231775">
              <a:spcBef>
                <a:spcPct val="50000"/>
              </a:spcBef>
              <a:buFont typeface="Arial" panose="020B0604020202020204" pitchFamily="34" charset="0"/>
              <a:buChar char="•"/>
            </a:pPr>
            <a:r>
              <a:rPr lang="en-US" sz="2400" b="1" dirty="0">
                <a:sym typeface="Symbol" pitchFamily="18" charset="2"/>
              </a:rPr>
              <a:t></a:t>
            </a:r>
            <a:r>
              <a:rPr lang="en-US" sz="2400" b="1" baseline="-25000" dirty="0" smtClean="0">
                <a:sym typeface="Symbol" pitchFamily="18" charset="2"/>
              </a:rPr>
              <a:t>v</a:t>
            </a:r>
            <a:r>
              <a:rPr lang="en-US" sz="2400" b="1" dirty="0" smtClean="0">
                <a:sym typeface="Symbol" pitchFamily="18" charset="2"/>
              </a:rPr>
              <a:t> </a:t>
            </a:r>
            <a:r>
              <a:rPr lang="en-US" sz="2400" b="1" dirty="0">
                <a:sym typeface="Symbol" pitchFamily="18" charset="2"/>
              </a:rPr>
              <a:t>remains the same; and</a:t>
            </a:r>
            <a:r>
              <a:rPr lang="en-US" sz="2400" b="1" dirty="0"/>
              <a:t> </a:t>
            </a:r>
            <a:endParaRPr lang="en-AU" sz="2400" b="1" dirty="0"/>
          </a:p>
        </p:txBody>
      </p:sp>
      <p:sp>
        <p:nvSpPr>
          <p:cNvPr id="34" name="Text Box 37"/>
          <p:cNvSpPr txBox="1">
            <a:spLocks noChangeArrowheads="1"/>
          </p:cNvSpPr>
          <p:nvPr/>
        </p:nvSpPr>
        <p:spPr bwMode="auto">
          <a:xfrm>
            <a:off x="278227" y="3293266"/>
            <a:ext cx="5237201" cy="461665"/>
          </a:xfrm>
          <a:prstGeom prst="rect">
            <a:avLst/>
          </a:prstGeom>
          <a:noFill/>
          <a:ln w="9525">
            <a:noFill/>
            <a:miter lim="800000"/>
            <a:headEnd/>
            <a:tailEnd/>
          </a:ln>
        </p:spPr>
        <p:txBody>
          <a:bodyPr wrap="square">
            <a:spAutoFit/>
          </a:bodyPr>
          <a:lstStyle/>
          <a:p>
            <a:pPr marL="231775" indent="-231775">
              <a:spcBef>
                <a:spcPct val="50000"/>
              </a:spcBef>
              <a:buFont typeface="Arial" panose="020B0604020202020204" pitchFamily="34" charset="0"/>
              <a:buChar char="•"/>
            </a:pPr>
            <a:r>
              <a:rPr lang="en-US" sz="2400" b="1" dirty="0">
                <a:sym typeface="Symbol" pitchFamily="18" charset="2"/>
              </a:rPr>
              <a:t></a:t>
            </a:r>
            <a:r>
              <a:rPr lang="en-US" sz="2400" b="1" baseline="-25000" dirty="0" smtClean="0">
                <a:sym typeface="Symbol" pitchFamily="18" charset="2"/>
              </a:rPr>
              <a:t>h</a:t>
            </a:r>
            <a:r>
              <a:rPr lang="en-US" sz="2400" b="1" dirty="0" smtClean="0">
                <a:sym typeface="Symbol" pitchFamily="18" charset="2"/>
              </a:rPr>
              <a:t> </a:t>
            </a:r>
            <a:r>
              <a:rPr lang="en-US" sz="2400" b="1" dirty="0">
                <a:solidFill>
                  <a:srgbClr val="0000FF"/>
                </a:solidFill>
                <a:sym typeface="Symbol" pitchFamily="18" charset="2"/>
              </a:rPr>
              <a:t>decreases</a:t>
            </a:r>
            <a:r>
              <a:rPr lang="en-US" sz="2400" b="1" dirty="0"/>
              <a:t> till failure occurs.</a:t>
            </a:r>
            <a:endParaRPr lang="en-AU" sz="2400" b="1" dirty="0"/>
          </a:p>
        </p:txBody>
      </p:sp>
      <p:sp>
        <p:nvSpPr>
          <p:cNvPr id="35" name="Oval 38"/>
          <p:cNvSpPr>
            <a:spLocks noChangeArrowheads="1"/>
          </p:cNvSpPr>
          <p:nvPr/>
        </p:nvSpPr>
        <p:spPr bwMode="auto">
          <a:xfrm>
            <a:off x="2974199" y="3231354"/>
            <a:ext cx="1243620" cy="587840"/>
          </a:xfrm>
          <a:prstGeom prst="ellipse">
            <a:avLst/>
          </a:prstGeom>
          <a:noFill/>
          <a:ln w="9525">
            <a:solidFill>
              <a:srgbClr val="0000FF"/>
            </a:solidFill>
            <a:round/>
            <a:headEnd/>
            <a:tailEnd/>
          </a:ln>
        </p:spPr>
        <p:txBody>
          <a:bodyPr wrap="none" anchor="ctr"/>
          <a:lstStyle/>
          <a:p>
            <a:endParaRPr lang="en-US"/>
          </a:p>
        </p:txBody>
      </p:sp>
      <p:sp>
        <p:nvSpPr>
          <p:cNvPr id="36" name="AutoShape 39"/>
          <p:cNvSpPr>
            <a:spLocks noChangeArrowheads="1"/>
          </p:cNvSpPr>
          <p:nvPr/>
        </p:nvSpPr>
        <p:spPr bwMode="auto">
          <a:xfrm>
            <a:off x="6348810" y="2745835"/>
            <a:ext cx="1828800" cy="457200"/>
          </a:xfrm>
          <a:prstGeom prst="wedgeRoundRectCallout">
            <a:avLst>
              <a:gd name="adj1" fmla="val -172691"/>
              <a:gd name="adj2" fmla="val 87919"/>
              <a:gd name="adj3" fmla="val 16667"/>
            </a:avLst>
          </a:prstGeom>
          <a:solidFill>
            <a:srgbClr val="FFFFE3"/>
          </a:solidFill>
          <a:ln w="9525">
            <a:solidFill>
              <a:srgbClr val="0000FF"/>
            </a:solidFill>
            <a:miter lim="800000"/>
            <a:headEnd/>
            <a:tailEnd/>
          </a:ln>
          <a:effectLst>
            <a:outerShdw dist="107763" dir="8100000" algn="ctr" rotWithShape="0">
              <a:schemeClr val="bg2"/>
            </a:outerShdw>
          </a:effectLst>
        </p:spPr>
        <p:txBody>
          <a:bodyPr/>
          <a:lstStyle/>
          <a:p>
            <a:pPr>
              <a:defRPr/>
            </a:pPr>
            <a:r>
              <a:rPr lang="en-US" sz="2400" dirty="0">
                <a:solidFill>
                  <a:srgbClr val="C00000"/>
                </a:solidFill>
              </a:rPr>
              <a:t>Active</a:t>
            </a:r>
            <a:r>
              <a:rPr lang="en-US" sz="2400" dirty="0"/>
              <a:t> </a:t>
            </a:r>
            <a:r>
              <a:rPr lang="en-US" sz="2400" dirty="0">
                <a:solidFill>
                  <a:srgbClr val="C00000"/>
                </a:solidFill>
              </a:rPr>
              <a:t>state</a:t>
            </a:r>
            <a:endParaRPr lang="en-AU" sz="2400" dirty="0">
              <a:solidFill>
                <a:srgbClr val="C00000"/>
              </a:solidFill>
            </a:endParaRPr>
          </a:p>
        </p:txBody>
      </p:sp>
      <p:grpSp>
        <p:nvGrpSpPr>
          <p:cNvPr id="37" name="Group 54"/>
          <p:cNvGrpSpPr>
            <a:grpSpLocks/>
          </p:cNvGrpSpPr>
          <p:nvPr/>
        </p:nvGrpSpPr>
        <p:grpSpPr bwMode="auto">
          <a:xfrm>
            <a:off x="4613673" y="4402141"/>
            <a:ext cx="4402138" cy="2400301"/>
            <a:chOff x="2531" y="1950"/>
            <a:chExt cx="2773" cy="1512"/>
          </a:xfrm>
        </p:grpSpPr>
        <p:grpSp>
          <p:nvGrpSpPr>
            <p:cNvPr id="38" name="Group 43"/>
            <p:cNvGrpSpPr>
              <a:grpSpLocks/>
            </p:cNvGrpSpPr>
            <p:nvPr/>
          </p:nvGrpSpPr>
          <p:grpSpPr bwMode="auto">
            <a:xfrm>
              <a:off x="2832" y="2016"/>
              <a:ext cx="2256" cy="1248"/>
              <a:chOff x="2448" y="2016"/>
              <a:chExt cx="2256" cy="1248"/>
            </a:xfrm>
          </p:grpSpPr>
          <p:sp>
            <p:nvSpPr>
              <p:cNvPr id="41" name="Line 41"/>
              <p:cNvSpPr>
                <a:spLocks noChangeShapeType="1"/>
              </p:cNvSpPr>
              <p:nvPr/>
            </p:nvSpPr>
            <p:spPr bwMode="auto">
              <a:xfrm flipV="1">
                <a:off x="2448" y="2016"/>
                <a:ext cx="0" cy="1248"/>
              </a:xfrm>
              <a:prstGeom prst="line">
                <a:avLst/>
              </a:prstGeom>
              <a:noFill/>
              <a:ln w="9525">
                <a:solidFill>
                  <a:schemeClr val="tx1"/>
                </a:solidFill>
                <a:round/>
                <a:headEnd/>
                <a:tailEnd type="triangle" w="med" len="med"/>
              </a:ln>
            </p:spPr>
            <p:txBody>
              <a:bodyPr wrap="none"/>
              <a:lstStyle/>
              <a:p>
                <a:endParaRPr lang="en-US"/>
              </a:p>
            </p:txBody>
          </p:sp>
          <p:sp>
            <p:nvSpPr>
              <p:cNvPr id="42" name="Line 42"/>
              <p:cNvSpPr>
                <a:spLocks noChangeShapeType="1"/>
              </p:cNvSpPr>
              <p:nvPr/>
            </p:nvSpPr>
            <p:spPr bwMode="auto">
              <a:xfrm>
                <a:off x="2448" y="3264"/>
                <a:ext cx="2256" cy="0"/>
              </a:xfrm>
              <a:prstGeom prst="line">
                <a:avLst/>
              </a:prstGeom>
              <a:noFill/>
              <a:ln w="9525">
                <a:solidFill>
                  <a:schemeClr val="tx1"/>
                </a:solidFill>
                <a:round/>
                <a:headEnd/>
                <a:tailEnd type="triangle" w="med" len="med"/>
              </a:ln>
            </p:spPr>
            <p:txBody>
              <a:bodyPr wrap="none"/>
              <a:lstStyle/>
              <a:p>
                <a:endParaRPr lang="en-US"/>
              </a:p>
            </p:txBody>
          </p:sp>
        </p:grpSp>
        <p:sp>
          <p:nvSpPr>
            <p:cNvPr id="39" name="Text Box 44"/>
            <p:cNvSpPr txBox="1">
              <a:spLocks noChangeArrowheads="1"/>
            </p:cNvSpPr>
            <p:nvPr/>
          </p:nvSpPr>
          <p:spPr bwMode="auto">
            <a:xfrm>
              <a:off x="4152" y="3250"/>
              <a:ext cx="1152" cy="212"/>
            </a:xfrm>
            <a:prstGeom prst="rect">
              <a:avLst/>
            </a:prstGeom>
            <a:noFill/>
            <a:ln w="9525">
              <a:noFill/>
              <a:miter lim="800000"/>
              <a:headEnd/>
              <a:tailEnd/>
            </a:ln>
          </p:spPr>
          <p:txBody>
            <a:bodyPr>
              <a:spAutoFit/>
            </a:bodyPr>
            <a:lstStyle/>
            <a:p>
              <a:pPr>
                <a:spcBef>
                  <a:spcPct val="50000"/>
                </a:spcBef>
              </a:pPr>
              <a:r>
                <a:rPr lang="en-US" sz="1600" b="1" dirty="0"/>
                <a:t>wall movement</a:t>
              </a:r>
              <a:endParaRPr lang="en-AU" sz="1600" b="1" dirty="0"/>
            </a:p>
          </p:txBody>
        </p:sp>
        <p:sp>
          <p:nvSpPr>
            <p:cNvPr id="40" name="Rectangle 45"/>
            <p:cNvSpPr>
              <a:spLocks noChangeArrowheads="1"/>
            </p:cNvSpPr>
            <p:nvPr/>
          </p:nvSpPr>
          <p:spPr bwMode="auto">
            <a:xfrm>
              <a:off x="2531" y="1950"/>
              <a:ext cx="312" cy="291"/>
            </a:xfrm>
            <a:prstGeom prst="rect">
              <a:avLst/>
            </a:prstGeom>
            <a:noFill/>
            <a:ln w="9525">
              <a:noFill/>
              <a:miter lim="800000"/>
              <a:headEnd/>
              <a:tailEnd/>
            </a:ln>
          </p:spPr>
          <p:txBody>
            <a:bodyPr wrap="none">
              <a:spAutoFit/>
            </a:bodyPr>
            <a:lstStyle/>
            <a:p>
              <a:r>
                <a:rPr lang="en-AU" sz="2400" b="1" dirty="0">
                  <a:sym typeface="Symbol" pitchFamily="18" charset="2"/>
                </a:rPr>
                <a:t></a:t>
              </a:r>
              <a:r>
                <a:rPr lang="en-US" sz="2400" b="1" baseline="-25000" dirty="0" smtClean="0">
                  <a:sym typeface="Symbol" pitchFamily="18" charset="2"/>
                </a:rPr>
                <a:t>h</a:t>
              </a:r>
              <a:endParaRPr lang="en-AU" sz="2400" b="1" dirty="0">
                <a:latin typeface="Tahoma" pitchFamily="34" charset="0"/>
                <a:sym typeface="Symbol" pitchFamily="18" charset="2"/>
              </a:endParaRPr>
            </a:p>
          </p:txBody>
        </p:sp>
      </p:grpSp>
      <p:sp>
        <p:nvSpPr>
          <p:cNvPr id="43" name="Line 46"/>
          <p:cNvSpPr>
            <a:spLocks noChangeShapeType="1"/>
          </p:cNvSpPr>
          <p:nvPr/>
        </p:nvSpPr>
        <p:spPr bwMode="auto">
          <a:xfrm>
            <a:off x="5091510" y="5878515"/>
            <a:ext cx="2743200" cy="0"/>
          </a:xfrm>
          <a:prstGeom prst="line">
            <a:avLst/>
          </a:prstGeom>
          <a:noFill/>
          <a:ln w="9525">
            <a:solidFill>
              <a:schemeClr val="tx1"/>
            </a:solidFill>
            <a:prstDash val="sysDot"/>
            <a:round/>
            <a:headEnd/>
            <a:tailEnd/>
          </a:ln>
        </p:spPr>
        <p:txBody>
          <a:bodyPr wrap="none"/>
          <a:lstStyle/>
          <a:p>
            <a:endParaRPr lang="en-US"/>
          </a:p>
        </p:txBody>
      </p:sp>
      <p:sp>
        <p:nvSpPr>
          <p:cNvPr id="44" name="Arc 48"/>
          <p:cNvSpPr>
            <a:spLocks/>
          </p:cNvSpPr>
          <p:nvPr/>
        </p:nvSpPr>
        <p:spPr bwMode="auto">
          <a:xfrm flipH="1" flipV="1">
            <a:off x="5091510" y="5116515"/>
            <a:ext cx="2454275" cy="762000"/>
          </a:xfrm>
          <a:custGeom>
            <a:avLst/>
            <a:gdLst>
              <a:gd name="T0" fmla="*/ 0 w 23986"/>
              <a:gd name="T1" fmla="*/ 164289 h 21600"/>
              <a:gd name="T2" fmla="*/ 251124148 w 23986"/>
              <a:gd name="T3" fmla="*/ 26881666 h 21600"/>
              <a:gd name="T4" fmla="*/ 24980478 w 23986"/>
              <a:gd name="T5" fmla="*/ 26881666 h 21600"/>
              <a:gd name="T6" fmla="*/ 0 60000 65536"/>
              <a:gd name="T7" fmla="*/ 0 60000 65536"/>
              <a:gd name="T8" fmla="*/ 0 60000 65536"/>
              <a:gd name="T9" fmla="*/ 0 w 23986"/>
              <a:gd name="T10" fmla="*/ 0 h 21600"/>
              <a:gd name="T11" fmla="*/ 23986 w 23986"/>
              <a:gd name="T12" fmla="*/ 21600 h 21600"/>
            </a:gdLst>
            <a:ahLst/>
            <a:cxnLst>
              <a:cxn ang="T6">
                <a:pos x="T0" y="T1"/>
              </a:cxn>
              <a:cxn ang="T7">
                <a:pos x="T2" y="T3"/>
              </a:cxn>
              <a:cxn ang="T8">
                <a:pos x="T4" y="T5"/>
              </a:cxn>
            </a:cxnLst>
            <a:rect l="T9" t="T10" r="T11" b="T12"/>
            <a:pathLst>
              <a:path w="23986" h="21600" fill="none" extrusionOk="0">
                <a:moveTo>
                  <a:pt x="0" y="132"/>
                </a:moveTo>
                <a:cubicBezTo>
                  <a:pt x="792" y="44"/>
                  <a:pt x="1588" y="-1"/>
                  <a:pt x="2386" y="0"/>
                </a:cubicBezTo>
                <a:cubicBezTo>
                  <a:pt x="14315" y="0"/>
                  <a:pt x="23986" y="9670"/>
                  <a:pt x="23986" y="21600"/>
                </a:cubicBezTo>
              </a:path>
              <a:path w="23986" h="21600" stroke="0" extrusionOk="0">
                <a:moveTo>
                  <a:pt x="0" y="132"/>
                </a:moveTo>
                <a:cubicBezTo>
                  <a:pt x="792" y="44"/>
                  <a:pt x="1588" y="-1"/>
                  <a:pt x="2386" y="0"/>
                </a:cubicBezTo>
                <a:cubicBezTo>
                  <a:pt x="14315" y="0"/>
                  <a:pt x="23986" y="9670"/>
                  <a:pt x="23986" y="21600"/>
                </a:cubicBezTo>
                <a:lnTo>
                  <a:pt x="2386" y="21600"/>
                </a:lnTo>
                <a:close/>
              </a:path>
            </a:pathLst>
          </a:custGeom>
          <a:noFill/>
          <a:ln w="28575">
            <a:solidFill>
              <a:srgbClr val="7030A0"/>
            </a:solidFill>
            <a:round/>
            <a:headEnd/>
            <a:tailEnd/>
          </a:ln>
        </p:spPr>
        <p:txBody>
          <a:bodyPr wrap="none" anchor="ctr"/>
          <a:lstStyle/>
          <a:p>
            <a:endParaRPr lang="en-US" dirty="0"/>
          </a:p>
        </p:txBody>
      </p:sp>
      <p:sp>
        <p:nvSpPr>
          <p:cNvPr id="45" name="Oval 44"/>
          <p:cNvSpPr>
            <a:spLocks noChangeArrowheads="1"/>
          </p:cNvSpPr>
          <p:nvPr/>
        </p:nvSpPr>
        <p:spPr bwMode="auto">
          <a:xfrm>
            <a:off x="6844110" y="5649917"/>
            <a:ext cx="533400" cy="381000"/>
          </a:xfrm>
          <a:prstGeom prst="ellipse">
            <a:avLst/>
          </a:prstGeom>
          <a:noFill/>
          <a:ln w="9525">
            <a:solidFill>
              <a:srgbClr val="FF0000"/>
            </a:solidFill>
            <a:round/>
            <a:headEnd/>
            <a:tailEnd/>
          </a:ln>
        </p:spPr>
        <p:txBody>
          <a:bodyPr wrap="none" anchor="ctr"/>
          <a:lstStyle/>
          <a:p>
            <a:endParaRPr lang="en-US"/>
          </a:p>
        </p:txBody>
      </p:sp>
      <p:sp>
        <p:nvSpPr>
          <p:cNvPr id="46" name="AutoShape 52"/>
          <p:cNvSpPr>
            <a:spLocks noChangeArrowheads="1"/>
          </p:cNvSpPr>
          <p:nvPr/>
        </p:nvSpPr>
        <p:spPr bwMode="auto">
          <a:xfrm>
            <a:off x="7263210" y="4859345"/>
            <a:ext cx="1752600" cy="730248"/>
          </a:xfrm>
          <a:prstGeom prst="wedgeEllipseCallout">
            <a:avLst>
              <a:gd name="adj1" fmla="val -45926"/>
              <a:gd name="adj2" fmla="val 72398"/>
            </a:avLst>
          </a:prstGeom>
          <a:solidFill>
            <a:srgbClr val="FFFFE3"/>
          </a:solidFill>
          <a:ln w="9525">
            <a:solidFill>
              <a:schemeClr val="tx1"/>
            </a:solidFill>
            <a:miter lim="800000"/>
            <a:headEnd/>
            <a:tailEnd/>
          </a:ln>
        </p:spPr>
        <p:txBody>
          <a:bodyPr/>
          <a:lstStyle/>
          <a:p>
            <a:pPr algn="ctr"/>
            <a:r>
              <a:rPr lang="en-US" b="1" dirty="0"/>
              <a:t>Active state</a:t>
            </a:r>
            <a:endParaRPr lang="en-AU" b="1" dirty="0"/>
          </a:p>
        </p:txBody>
      </p:sp>
      <p:grpSp>
        <p:nvGrpSpPr>
          <p:cNvPr id="47" name="Group 55"/>
          <p:cNvGrpSpPr>
            <a:grpSpLocks/>
          </p:cNvGrpSpPr>
          <p:nvPr/>
        </p:nvGrpSpPr>
        <p:grpSpPr bwMode="auto">
          <a:xfrm>
            <a:off x="5015310" y="4430715"/>
            <a:ext cx="1905000" cy="914400"/>
            <a:chOff x="2784" y="1968"/>
            <a:chExt cx="1200" cy="576"/>
          </a:xfrm>
        </p:grpSpPr>
        <p:sp>
          <p:nvSpPr>
            <p:cNvPr id="48" name="Oval 50"/>
            <p:cNvSpPr>
              <a:spLocks noChangeArrowheads="1"/>
            </p:cNvSpPr>
            <p:nvPr/>
          </p:nvSpPr>
          <p:spPr bwMode="auto">
            <a:xfrm>
              <a:off x="2784" y="2352"/>
              <a:ext cx="144" cy="192"/>
            </a:xfrm>
            <a:prstGeom prst="ellipse">
              <a:avLst/>
            </a:prstGeom>
            <a:noFill/>
            <a:ln w="9525">
              <a:solidFill>
                <a:srgbClr val="0000FF"/>
              </a:solidFill>
              <a:round/>
              <a:headEnd/>
              <a:tailEnd/>
            </a:ln>
          </p:spPr>
          <p:txBody>
            <a:bodyPr wrap="none" anchor="ctr"/>
            <a:lstStyle/>
            <a:p>
              <a:endParaRPr lang="en-US" b="1"/>
            </a:p>
          </p:txBody>
        </p:sp>
        <p:sp>
          <p:nvSpPr>
            <p:cNvPr id="49" name="AutoShape 53"/>
            <p:cNvSpPr>
              <a:spLocks noChangeArrowheads="1"/>
            </p:cNvSpPr>
            <p:nvPr/>
          </p:nvSpPr>
          <p:spPr bwMode="auto">
            <a:xfrm>
              <a:off x="2976" y="1968"/>
              <a:ext cx="1008" cy="384"/>
            </a:xfrm>
            <a:prstGeom prst="wedgeEllipseCallout">
              <a:avLst>
                <a:gd name="adj1" fmla="val -55060"/>
                <a:gd name="adj2" fmla="val 72398"/>
              </a:avLst>
            </a:prstGeom>
            <a:solidFill>
              <a:srgbClr val="FFFFE3"/>
            </a:solidFill>
            <a:ln w="9525">
              <a:solidFill>
                <a:schemeClr val="tx1"/>
              </a:solidFill>
              <a:miter lim="800000"/>
              <a:headEnd/>
              <a:tailEnd/>
            </a:ln>
          </p:spPr>
          <p:txBody>
            <a:bodyPr/>
            <a:lstStyle/>
            <a:p>
              <a:r>
                <a:rPr lang="en-US" b="1" dirty="0"/>
                <a:t>K</a:t>
              </a:r>
              <a:r>
                <a:rPr lang="en-US" b="1" baseline="-25000" dirty="0"/>
                <a:t>0</a:t>
              </a:r>
              <a:r>
                <a:rPr lang="en-US" b="1" dirty="0"/>
                <a:t> state</a:t>
              </a:r>
              <a:endParaRPr lang="en-AU" b="1" dirty="0"/>
            </a:p>
          </p:txBody>
        </p:sp>
      </p:grpSp>
      <p:sp>
        <p:nvSpPr>
          <p:cNvPr id="50" name="Text Box 3"/>
          <p:cNvSpPr txBox="1">
            <a:spLocks noChangeArrowheads="1"/>
          </p:cNvSpPr>
          <p:nvPr/>
        </p:nvSpPr>
        <p:spPr bwMode="auto">
          <a:xfrm>
            <a:off x="-19321" y="539854"/>
            <a:ext cx="423714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rPr>
              <a:t>I. </a:t>
            </a:r>
            <a:r>
              <a:rPr lang="en-US" sz="2800" b="1" u="sng" dirty="0" smtClean="0">
                <a:solidFill>
                  <a:srgbClr val="00B050"/>
                </a:solidFill>
              </a:rPr>
              <a:t>Active earth pressure</a:t>
            </a:r>
            <a:endParaRPr lang="en-AU" sz="2800" b="1" u="sng" dirty="0">
              <a:solidFill>
                <a:srgbClr val="00B050"/>
              </a:solidFill>
            </a:endParaRPr>
          </a:p>
        </p:txBody>
      </p:sp>
      <p:sp>
        <p:nvSpPr>
          <p:cNvPr id="51" name="Line 14"/>
          <p:cNvSpPr>
            <a:spLocks noChangeShapeType="1"/>
          </p:cNvSpPr>
          <p:nvPr/>
        </p:nvSpPr>
        <p:spPr bwMode="auto">
          <a:xfrm flipH="1" flipV="1">
            <a:off x="2234059" y="3954779"/>
            <a:ext cx="4726" cy="2743199"/>
          </a:xfrm>
          <a:prstGeom prst="line">
            <a:avLst/>
          </a:prstGeom>
          <a:noFill/>
          <a:ln w="57150">
            <a:solidFill>
              <a:schemeClr val="tx1">
                <a:lumMod val="50000"/>
                <a:lumOff val="50000"/>
              </a:schemeClr>
            </a:solidFill>
            <a:round/>
            <a:headEnd/>
            <a:tailEnd/>
          </a:ln>
        </p:spPr>
        <p:txBody>
          <a:bodyPr wrap="none"/>
          <a:lstStyle/>
          <a:p>
            <a:endParaRPr lang="en-US"/>
          </a:p>
        </p:txBody>
      </p:sp>
      <p:grpSp>
        <p:nvGrpSpPr>
          <p:cNvPr id="52" name="Group 51"/>
          <p:cNvGrpSpPr/>
          <p:nvPr/>
        </p:nvGrpSpPr>
        <p:grpSpPr>
          <a:xfrm>
            <a:off x="5112360" y="3317412"/>
            <a:ext cx="2304796" cy="467681"/>
            <a:chOff x="4908804" y="2679063"/>
            <a:chExt cx="2304796" cy="467681"/>
          </a:xfrm>
        </p:grpSpPr>
        <p:sp>
          <p:nvSpPr>
            <p:cNvPr id="53" name="Rectangle 52"/>
            <p:cNvSpPr/>
            <p:nvPr/>
          </p:nvSpPr>
          <p:spPr>
            <a:xfrm>
              <a:off x="4908804" y="2685079"/>
              <a:ext cx="2304796" cy="461665"/>
            </a:xfrm>
            <a:prstGeom prst="rect">
              <a:avLst/>
            </a:prstGeom>
          </p:spPr>
          <p:txBody>
            <a:bodyPr wrap="square">
              <a:spAutoFit/>
            </a:bodyPr>
            <a:lstStyle/>
            <a:p>
              <a:r>
                <a:rPr lang="en-US" sz="2400" b="1" dirty="0">
                  <a:sym typeface="Symbol" pitchFamily="18" charset="2"/>
                </a:rPr>
                <a:t></a:t>
              </a:r>
              <a:r>
                <a:rPr lang="en-US" sz="2400" b="1" baseline="-25000" dirty="0">
                  <a:sym typeface="Symbol" pitchFamily="18" charset="2"/>
                </a:rPr>
                <a:t>h</a:t>
              </a:r>
              <a:endParaRPr lang="en-US" sz="2400" dirty="0"/>
            </a:p>
          </p:txBody>
        </p:sp>
        <p:sp>
          <p:nvSpPr>
            <p:cNvPr id="54" name="Right Arrow 53"/>
            <p:cNvSpPr/>
            <p:nvPr/>
          </p:nvSpPr>
          <p:spPr>
            <a:xfrm>
              <a:off x="5392281" y="2858110"/>
              <a:ext cx="734841" cy="20070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200143" y="2679063"/>
              <a:ext cx="484428" cy="461665"/>
            </a:xfrm>
            <a:prstGeom prst="rect">
              <a:avLst/>
            </a:prstGeom>
          </p:spPr>
          <p:txBody>
            <a:bodyPr wrap="none">
              <a:spAutoFit/>
            </a:bodyPr>
            <a:lstStyle/>
            <a:p>
              <a:r>
                <a:rPr lang="en-US" sz="2400" b="1" dirty="0" smtClean="0">
                  <a:sym typeface="Symbol" pitchFamily="18" charset="2"/>
                </a:rPr>
                <a:t></a:t>
              </a:r>
              <a:r>
                <a:rPr lang="en-US" sz="2400" b="1" baseline="-25000" dirty="0" smtClean="0">
                  <a:sym typeface="Symbol" pitchFamily="18" charset="2"/>
                </a:rPr>
                <a:t>a</a:t>
              </a:r>
              <a:endParaRPr lang="en-US" sz="2400" dirty="0"/>
            </a:p>
          </p:txBody>
        </p:sp>
      </p:grpSp>
    </p:spTree>
    <p:extLst>
      <p:ext uri="{BB962C8B-B14F-4D97-AF65-F5344CB8AC3E}">
        <p14:creationId xmlns:p14="http://schemas.microsoft.com/office/powerpoint/2010/main" val="911060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1414463" y="685800"/>
            <a:ext cx="5943600" cy="3048000"/>
            <a:chOff x="1152" y="1440"/>
            <a:chExt cx="3744" cy="1920"/>
          </a:xfrm>
        </p:grpSpPr>
        <p:sp>
          <p:nvSpPr>
            <p:cNvPr id="224282" name="Line 12"/>
            <p:cNvSpPr>
              <a:spLocks noChangeShapeType="1"/>
            </p:cNvSpPr>
            <p:nvPr/>
          </p:nvSpPr>
          <p:spPr bwMode="auto">
            <a:xfrm>
              <a:off x="1392" y="3120"/>
              <a:ext cx="3456" cy="0"/>
            </a:xfrm>
            <a:prstGeom prst="line">
              <a:avLst/>
            </a:prstGeom>
            <a:noFill/>
            <a:ln w="9525">
              <a:solidFill>
                <a:schemeClr val="tx1"/>
              </a:solidFill>
              <a:round/>
              <a:headEnd/>
              <a:tailEnd type="triangle" w="med" len="med"/>
            </a:ln>
          </p:spPr>
          <p:txBody>
            <a:bodyPr wrap="none"/>
            <a:lstStyle/>
            <a:p>
              <a:endParaRPr lang="en-US"/>
            </a:p>
          </p:txBody>
        </p:sp>
        <p:sp>
          <p:nvSpPr>
            <p:cNvPr id="224283" name="Line 13"/>
            <p:cNvSpPr>
              <a:spLocks noChangeShapeType="1"/>
            </p:cNvSpPr>
            <p:nvPr/>
          </p:nvSpPr>
          <p:spPr bwMode="auto">
            <a:xfrm flipV="1">
              <a:off x="1392" y="1536"/>
              <a:ext cx="0" cy="1584"/>
            </a:xfrm>
            <a:prstGeom prst="line">
              <a:avLst/>
            </a:prstGeom>
            <a:noFill/>
            <a:ln w="9525">
              <a:solidFill>
                <a:schemeClr val="tx1"/>
              </a:solidFill>
              <a:round/>
              <a:headEnd/>
              <a:tailEnd type="triangle" w="med" len="med"/>
            </a:ln>
          </p:spPr>
          <p:txBody>
            <a:bodyPr wrap="none"/>
            <a:lstStyle/>
            <a:p>
              <a:endParaRPr lang="en-US"/>
            </a:p>
          </p:txBody>
        </p:sp>
        <p:sp>
          <p:nvSpPr>
            <p:cNvPr id="224284" name="Line 14"/>
            <p:cNvSpPr>
              <a:spLocks noChangeShapeType="1"/>
            </p:cNvSpPr>
            <p:nvPr/>
          </p:nvSpPr>
          <p:spPr bwMode="auto">
            <a:xfrm flipV="1">
              <a:off x="1392" y="1996"/>
              <a:ext cx="2517" cy="1124"/>
            </a:xfrm>
            <a:prstGeom prst="line">
              <a:avLst/>
            </a:prstGeom>
            <a:noFill/>
            <a:ln w="38100">
              <a:solidFill>
                <a:srgbClr val="00B050"/>
              </a:solidFill>
              <a:round/>
              <a:headEnd/>
              <a:tailEnd/>
            </a:ln>
          </p:spPr>
          <p:txBody>
            <a:bodyPr wrap="none"/>
            <a:lstStyle/>
            <a:p>
              <a:endParaRPr lang="en-US"/>
            </a:p>
          </p:txBody>
        </p:sp>
        <p:sp>
          <p:nvSpPr>
            <p:cNvPr id="224285" name="Text Box 16"/>
            <p:cNvSpPr txBox="1">
              <a:spLocks noChangeArrowheads="1"/>
            </p:cNvSpPr>
            <p:nvPr/>
          </p:nvSpPr>
          <p:spPr bwMode="auto">
            <a:xfrm>
              <a:off x="1152" y="1440"/>
              <a:ext cx="240"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224286" name="Text Box 17"/>
            <p:cNvSpPr txBox="1">
              <a:spLocks noChangeArrowheads="1"/>
            </p:cNvSpPr>
            <p:nvPr/>
          </p:nvSpPr>
          <p:spPr bwMode="auto">
            <a:xfrm>
              <a:off x="4656" y="3072"/>
              <a:ext cx="240"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224287" name="Text Box 19"/>
            <p:cNvSpPr txBox="1">
              <a:spLocks noChangeArrowheads="1"/>
            </p:cNvSpPr>
            <p:nvPr/>
          </p:nvSpPr>
          <p:spPr bwMode="auto">
            <a:xfrm rot="-1500000">
              <a:off x="2784" y="2016"/>
              <a:ext cx="1104" cy="212"/>
            </a:xfrm>
            <a:prstGeom prst="rect">
              <a:avLst/>
            </a:prstGeom>
            <a:noFill/>
            <a:ln w="9525">
              <a:noFill/>
              <a:miter lim="800000"/>
              <a:headEnd/>
              <a:tailEnd/>
            </a:ln>
          </p:spPr>
          <p:txBody>
            <a:bodyPr>
              <a:spAutoFit/>
            </a:bodyPr>
            <a:lstStyle/>
            <a:p>
              <a:pPr rtl="1">
                <a:spcBef>
                  <a:spcPct val="50000"/>
                </a:spcBef>
              </a:pPr>
              <a:r>
                <a:rPr lang="en-US" sz="1600" b="1" dirty="0">
                  <a:solidFill>
                    <a:srgbClr val="FF0000"/>
                  </a:solidFill>
                </a:rPr>
                <a:t>failure envelope</a:t>
              </a:r>
              <a:endParaRPr lang="en-AU" sz="1600" b="1" dirty="0">
                <a:solidFill>
                  <a:srgbClr val="FF0000"/>
                </a:solidFill>
              </a:endParaRPr>
            </a:p>
          </p:txBody>
        </p:sp>
      </p:grpSp>
      <p:sp>
        <p:nvSpPr>
          <p:cNvPr id="9236" name="Arc 20"/>
          <p:cNvSpPr>
            <a:spLocks/>
          </p:cNvSpPr>
          <p:nvPr/>
        </p:nvSpPr>
        <p:spPr bwMode="auto">
          <a:xfrm rot="-5400000">
            <a:off x="4260850" y="2411413"/>
            <a:ext cx="708025" cy="1219200"/>
          </a:xfrm>
          <a:custGeom>
            <a:avLst/>
            <a:gdLst>
              <a:gd name="T0" fmla="*/ 550288 w 22138"/>
              <a:gd name="T1" fmla="*/ 0 h 43200"/>
              <a:gd name="T2" fmla="*/ 0 w 22138"/>
              <a:gd name="T3" fmla="*/ 34402947 h 43200"/>
              <a:gd name="T4" fmla="*/ 550288 w 22138"/>
              <a:gd name="T5" fmla="*/ 17204267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28575">
            <a:solidFill>
              <a:srgbClr val="996600"/>
            </a:solidFill>
            <a:round/>
            <a:headEnd/>
            <a:tailEnd/>
          </a:ln>
        </p:spPr>
        <p:txBody>
          <a:bodyPr wrap="none" anchor="ctr"/>
          <a:lstStyle/>
          <a:p>
            <a:endParaRPr lang="en-US"/>
          </a:p>
        </p:txBody>
      </p:sp>
      <p:sp>
        <p:nvSpPr>
          <p:cNvPr id="9237" name="Text Box 21"/>
          <p:cNvSpPr txBox="1">
            <a:spLocks noChangeArrowheads="1"/>
          </p:cNvSpPr>
          <p:nvPr/>
        </p:nvSpPr>
        <p:spPr bwMode="auto">
          <a:xfrm>
            <a:off x="5182055" y="2933588"/>
            <a:ext cx="609600" cy="457200"/>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r>
              <a:rPr lang="en-US" sz="2400" b="1" baseline="-25000" dirty="0" smtClean="0">
                <a:sym typeface="Symbol" pitchFamily="18" charset="2"/>
              </a:rPr>
              <a:t>v</a:t>
            </a:r>
            <a:endParaRPr lang="en-AU" sz="2400" b="1" dirty="0"/>
          </a:p>
        </p:txBody>
      </p:sp>
      <p:sp>
        <p:nvSpPr>
          <p:cNvPr id="9238" name="Arc 22"/>
          <p:cNvSpPr>
            <a:spLocks/>
          </p:cNvSpPr>
          <p:nvPr/>
        </p:nvSpPr>
        <p:spPr bwMode="auto">
          <a:xfrm rot="-5400000">
            <a:off x="4108451" y="2259013"/>
            <a:ext cx="784225" cy="1447800"/>
          </a:xfrm>
          <a:custGeom>
            <a:avLst/>
            <a:gdLst>
              <a:gd name="T0" fmla="*/ 675118 w 22138"/>
              <a:gd name="T1" fmla="*/ 0 h 43200"/>
              <a:gd name="T2" fmla="*/ 0 w 22138"/>
              <a:gd name="T3" fmla="*/ 48513532 h 43200"/>
              <a:gd name="T4" fmla="*/ 675118 w 22138"/>
              <a:gd name="T5" fmla="*/ 24260704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chemeClr val="tx1"/>
            </a:solidFill>
            <a:round/>
            <a:headEnd/>
            <a:tailEnd/>
          </a:ln>
        </p:spPr>
        <p:txBody>
          <a:bodyPr wrap="none" anchor="ctr"/>
          <a:lstStyle/>
          <a:p>
            <a:endParaRPr lang="en-US"/>
          </a:p>
        </p:txBody>
      </p:sp>
      <p:sp>
        <p:nvSpPr>
          <p:cNvPr id="9239" name="Arc 23"/>
          <p:cNvSpPr>
            <a:spLocks/>
          </p:cNvSpPr>
          <p:nvPr/>
        </p:nvSpPr>
        <p:spPr bwMode="auto">
          <a:xfrm rot="-5400000">
            <a:off x="3765550" y="1916113"/>
            <a:ext cx="1012825" cy="1905000"/>
          </a:xfrm>
          <a:custGeom>
            <a:avLst/>
            <a:gdLst>
              <a:gd name="T0" fmla="*/ 1126103 w 22138"/>
              <a:gd name="T1" fmla="*/ 0 h 43200"/>
              <a:gd name="T2" fmla="*/ 0 w 22138"/>
              <a:gd name="T3" fmla="*/ 83991574 h 43200"/>
              <a:gd name="T4" fmla="*/ 1126103 w 22138"/>
              <a:gd name="T5" fmla="*/ 42002600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28575">
            <a:solidFill>
              <a:srgbClr val="FF0000"/>
            </a:solidFill>
            <a:round/>
            <a:headEnd/>
            <a:tailEnd/>
          </a:ln>
        </p:spPr>
        <p:txBody>
          <a:bodyPr wrap="none" anchor="ctr"/>
          <a:lstStyle/>
          <a:p>
            <a:endParaRPr lang="en-US"/>
          </a:p>
        </p:txBody>
      </p:sp>
      <p:sp>
        <p:nvSpPr>
          <p:cNvPr id="9240" name="Arc 24"/>
          <p:cNvSpPr>
            <a:spLocks/>
          </p:cNvSpPr>
          <p:nvPr/>
        </p:nvSpPr>
        <p:spPr bwMode="auto">
          <a:xfrm rot="-5400000">
            <a:off x="3917950" y="2068513"/>
            <a:ext cx="936625" cy="1676400"/>
          </a:xfrm>
          <a:custGeom>
            <a:avLst/>
            <a:gdLst>
              <a:gd name="T0" fmla="*/ 963025 w 22138"/>
              <a:gd name="T1" fmla="*/ 0 h 43200"/>
              <a:gd name="T2" fmla="*/ 0 w 22138"/>
              <a:gd name="T3" fmla="*/ 65043074 h 43200"/>
              <a:gd name="T4" fmla="*/ 963025 w 22138"/>
              <a:gd name="T5" fmla="*/ 32526815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chemeClr val="tx1"/>
            </a:solidFill>
            <a:round/>
            <a:headEnd/>
            <a:tailEnd/>
          </a:ln>
        </p:spPr>
        <p:txBody>
          <a:bodyPr wrap="none" anchor="ctr"/>
          <a:lstStyle/>
          <a:p>
            <a:endParaRPr lang="en-US"/>
          </a:p>
        </p:txBody>
      </p:sp>
      <p:grpSp>
        <p:nvGrpSpPr>
          <p:cNvPr id="3" name="Group 36"/>
          <p:cNvGrpSpPr>
            <a:grpSpLocks/>
          </p:cNvGrpSpPr>
          <p:nvPr/>
        </p:nvGrpSpPr>
        <p:grpSpPr bwMode="auto">
          <a:xfrm>
            <a:off x="2709865" y="3581403"/>
            <a:ext cx="2514601" cy="842963"/>
            <a:chOff x="1968" y="3264"/>
            <a:chExt cx="1584" cy="531"/>
          </a:xfrm>
        </p:grpSpPr>
        <p:sp>
          <p:nvSpPr>
            <p:cNvPr id="224279" name="AutoShape 25"/>
            <p:cNvSpPr>
              <a:spLocks/>
            </p:cNvSpPr>
            <p:nvPr/>
          </p:nvSpPr>
          <p:spPr bwMode="auto">
            <a:xfrm rot="16200000" flipV="1">
              <a:off x="2520" y="3048"/>
              <a:ext cx="48" cy="480"/>
            </a:xfrm>
            <a:prstGeom prst="leftBrace">
              <a:avLst>
                <a:gd name="adj1" fmla="val 83333"/>
                <a:gd name="adj2" fmla="val 50000"/>
              </a:avLst>
            </a:prstGeom>
            <a:noFill/>
            <a:ln w="9525">
              <a:solidFill>
                <a:schemeClr val="tx1"/>
              </a:solidFill>
              <a:round/>
              <a:headEnd/>
              <a:tailEnd/>
            </a:ln>
          </p:spPr>
          <p:txBody>
            <a:bodyPr wrap="none" anchor="ctr"/>
            <a:lstStyle/>
            <a:p>
              <a:pPr algn="r" rtl="1"/>
              <a:endParaRPr lang="en-US"/>
            </a:p>
          </p:txBody>
        </p:sp>
        <p:sp>
          <p:nvSpPr>
            <p:cNvPr id="224280" name="Text Box 26"/>
            <p:cNvSpPr txBox="1">
              <a:spLocks noChangeArrowheads="1"/>
            </p:cNvSpPr>
            <p:nvPr/>
          </p:nvSpPr>
          <p:spPr bwMode="auto">
            <a:xfrm>
              <a:off x="1968" y="3504"/>
              <a:ext cx="1584" cy="291"/>
            </a:xfrm>
            <a:prstGeom prst="rect">
              <a:avLst/>
            </a:prstGeom>
            <a:noFill/>
            <a:ln w="9525">
              <a:noFill/>
              <a:miter lim="800000"/>
              <a:headEnd/>
              <a:tailEnd/>
            </a:ln>
          </p:spPr>
          <p:txBody>
            <a:bodyPr wrap="square">
              <a:spAutoFit/>
            </a:bodyPr>
            <a:lstStyle/>
            <a:p>
              <a:pPr rtl="1">
                <a:spcBef>
                  <a:spcPct val="50000"/>
                </a:spcBef>
              </a:pPr>
              <a:r>
                <a:rPr lang="en-US" sz="2400" b="1" dirty="0">
                  <a:solidFill>
                    <a:srgbClr val="0000FF"/>
                  </a:solidFill>
                </a:rPr>
                <a:t>D</a:t>
              </a:r>
              <a:r>
                <a:rPr lang="en-US" sz="2400" b="1" dirty="0" smtClean="0">
                  <a:solidFill>
                    <a:srgbClr val="0000FF"/>
                  </a:solidFill>
                </a:rPr>
                <a:t>ecreasing </a:t>
              </a:r>
              <a:r>
                <a:rPr lang="en-AU" sz="2400" b="1" dirty="0">
                  <a:solidFill>
                    <a:srgbClr val="0000FF"/>
                  </a:solidFill>
                  <a:sym typeface="Symbol" pitchFamily="18" charset="2"/>
                </a:rPr>
                <a:t></a:t>
              </a:r>
              <a:r>
                <a:rPr lang="en-US" sz="2400" b="1" baseline="-25000" dirty="0" smtClean="0">
                  <a:solidFill>
                    <a:srgbClr val="0000FF"/>
                  </a:solidFill>
                  <a:sym typeface="Symbol" pitchFamily="18" charset="2"/>
                </a:rPr>
                <a:t>h</a:t>
              </a:r>
              <a:endParaRPr lang="en-AU" sz="2400" b="1" dirty="0"/>
            </a:p>
          </p:txBody>
        </p:sp>
        <p:sp>
          <p:nvSpPr>
            <p:cNvPr id="224281" name="Line 27"/>
            <p:cNvSpPr>
              <a:spLocks noChangeShapeType="1"/>
            </p:cNvSpPr>
            <p:nvPr/>
          </p:nvSpPr>
          <p:spPr bwMode="auto">
            <a:xfrm>
              <a:off x="2544" y="3360"/>
              <a:ext cx="0" cy="192"/>
            </a:xfrm>
            <a:prstGeom prst="line">
              <a:avLst/>
            </a:prstGeom>
            <a:noFill/>
            <a:ln w="9525">
              <a:solidFill>
                <a:schemeClr val="tx1"/>
              </a:solidFill>
              <a:round/>
              <a:headEnd/>
              <a:tailEnd type="triangle" w="med" len="med"/>
            </a:ln>
          </p:spPr>
          <p:txBody>
            <a:bodyPr wrap="none"/>
            <a:lstStyle/>
            <a:p>
              <a:endParaRPr lang="en-US"/>
            </a:p>
          </p:txBody>
        </p:sp>
      </p:grpSp>
      <p:grpSp>
        <p:nvGrpSpPr>
          <p:cNvPr id="4" name="Group 32"/>
          <p:cNvGrpSpPr>
            <a:grpSpLocks/>
          </p:cNvGrpSpPr>
          <p:nvPr/>
        </p:nvGrpSpPr>
        <p:grpSpPr bwMode="auto">
          <a:xfrm>
            <a:off x="5605463" y="1905000"/>
            <a:ext cx="2514600" cy="366713"/>
            <a:chOff x="3792" y="2112"/>
            <a:chExt cx="1584" cy="231"/>
          </a:xfrm>
        </p:grpSpPr>
        <p:sp>
          <p:nvSpPr>
            <p:cNvPr id="224277" name="Line 28"/>
            <p:cNvSpPr>
              <a:spLocks noChangeShapeType="1"/>
            </p:cNvSpPr>
            <p:nvPr/>
          </p:nvSpPr>
          <p:spPr bwMode="auto">
            <a:xfrm>
              <a:off x="3792" y="2256"/>
              <a:ext cx="240" cy="0"/>
            </a:xfrm>
            <a:prstGeom prst="line">
              <a:avLst/>
            </a:prstGeom>
            <a:noFill/>
            <a:ln w="9525">
              <a:solidFill>
                <a:srgbClr val="996600"/>
              </a:solidFill>
              <a:round/>
              <a:headEnd/>
              <a:tailEnd/>
            </a:ln>
          </p:spPr>
          <p:txBody>
            <a:bodyPr wrap="none"/>
            <a:lstStyle/>
            <a:p>
              <a:endParaRPr lang="en-US" b="1"/>
            </a:p>
          </p:txBody>
        </p:sp>
        <p:sp>
          <p:nvSpPr>
            <p:cNvPr id="224278" name="Text Box 29"/>
            <p:cNvSpPr txBox="1">
              <a:spLocks noChangeArrowheads="1"/>
            </p:cNvSpPr>
            <p:nvPr/>
          </p:nvSpPr>
          <p:spPr bwMode="auto">
            <a:xfrm>
              <a:off x="4032" y="2112"/>
              <a:ext cx="1344" cy="231"/>
            </a:xfrm>
            <a:prstGeom prst="rect">
              <a:avLst/>
            </a:prstGeom>
            <a:noFill/>
            <a:ln w="9525">
              <a:noFill/>
              <a:miter lim="800000"/>
              <a:headEnd/>
              <a:tailEnd/>
            </a:ln>
          </p:spPr>
          <p:txBody>
            <a:bodyPr>
              <a:spAutoFit/>
            </a:bodyPr>
            <a:lstStyle/>
            <a:p>
              <a:pPr rtl="1">
                <a:spcBef>
                  <a:spcPct val="50000"/>
                </a:spcBef>
              </a:pPr>
              <a:r>
                <a:rPr lang="en-US" b="1" dirty="0">
                  <a:solidFill>
                    <a:srgbClr val="996600"/>
                  </a:solidFill>
                </a:rPr>
                <a:t>Initially (K</a:t>
              </a:r>
              <a:r>
                <a:rPr lang="en-US" b="1" baseline="-25000" dirty="0">
                  <a:solidFill>
                    <a:srgbClr val="996600"/>
                  </a:solidFill>
                </a:rPr>
                <a:t>0</a:t>
              </a:r>
              <a:r>
                <a:rPr lang="en-US" b="1" dirty="0">
                  <a:solidFill>
                    <a:srgbClr val="996600"/>
                  </a:solidFill>
                </a:rPr>
                <a:t> state)</a:t>
              </a:r>
              <a:endParaRPr lang="en-AU" b="1" dirty="0">
                <a:solidFill>
                  <a:srgbClr val="996600"/>
                </a:solidFill>
              </a:endParaRPr>
            </a:p>
          </p:txBody>
        </p:sp>
      </p:grpSp>
      <p:grpSp>
        <p:nvGrpSpPr>
          <p:cNvPr id="5" name="Group 33"/>
          <p:cNvGrpSpPr>
            <a:grpSpLocks/>
          </p:cNvGrpSpPr>
          <p:nvPr/>
        </p:nvGrpSpPr>
        <p:grpSpPr bwMode="auto">
          <a:xfrm>
            <a:off x="5587996" y="2279840"/>
            <a:ext cx="2898422" cy="368548"/>
            <a:chOff x="3792" y="2448"/>
            <a:chExt cx="1664" cy="164"/>
          </a:xfrm>
        </p:grpSpPr>
        <p:sp>
          <p:nvSpPr>
            <p:cNvPr id="224275" name="Text Box 30"/>
            <p:cNvSpPr txBox="1">
              <a:spLocks noChangeArrowheads="1"/>
            </p:cNvSpPr>
            <p:nvPr/>
          </p:nvSpPr>
          <p:spPr bwMode="auto">
            <a:xfrm>
              <a:off x="4032" y="2448"/>
              <a:ext cx="1424" cy="164"/>
            </a:xfrm>
            <a:prstGeom prst="rect">
              <a:avLst/>
            </a:prstGeom>
            <a:noFill/>
            <a:ln w="9525">
              <a:noFill/>
              <a:miter lim="800000"/>
              <a:headEnd/>
              <a:tailEnd/>
            </a:ln>
          </p:spPr>
          <p:txBody>
            <a:bodyPr wrap="square">
              <a:spAutoFit/>
            </a:bodyPr>
            <a:lstStyle/>
            <a:p>
              <a:pPr rtl="1">
                <a:spcBef>
                  <a:spcPct val="50000"/>
                </a:spcBef>
              </a:pPr>
              <a:r>
                <a:rPr lang="en-US" b="1" dirty="0">
                  <a:solidFill>
                    <a:srgbClr val="FF0000"/>
                  </a:solidFill>
                </a:rPr>
                <a:t>Failure (Active state)</a:t>
              </a:r>
              <a:endParaRPr lang="en-AU" b="1" dirty="0">
                <a:solidFill>
                  <a:srgbClr val="FF0000"/>
                </a:solidFill>
              </a:endParaRPr>
            </a:p>
          </p:txBody>
        </p:sp>
        <p:sp>
          <p:nvSpPr>
            <p:cNvPr id="224276" name="Line 31"/>
            <p:cNvSpPr>
              <a:spLocks noChangeShapeType="1"/>
            </p:cNvSpPr>
            <p:nvPr/>
          </p:nvSpPr>
          <p:spPr bwMode="auto">
            <a:xfrm>
              <a:off x="3792" y="2592"/>
              <a:ext cx="240" cy="0"/>
            </a:xfrm>
            <a:prstGeom prst="line">
              <a:avLst/>
            </a:prstGeom>
            <a:noFill/>
            <a:ln w="9525">
              <a:solidFill>
                <a:srgbClr val="FF0000"/>
              </a:solidFill>
              <a:round/>
              <a:headEnd/>
              <a:tailEnd/>
            </a:ln>
          </p:spPr>
          <p:txBody>
            <a:bodyPr wrap="none"/>
            <a:lstStyle/>
            <a:p>
              <a:endParaRPr lang="en-US"/>
            </a:p>
          </p:txBody>
        </p:sp>
      </p:grpSp>
      <p:sp>
        <p:nvSpPr>
          <p:cNvPr id="9250" name="Text Box 34"/>
          <p:cNvSpPr txBox="1">
            <a:spLocks noChangeArrowheads="1"/>
          </p:cNvSpPr>
          <p:nvPr/>
        </p:nvSpPr>
        <p:spPr bwMode="auto">
          <a:xfrm>
            <a:off x="139421" y="192638"/>
            <a:ext cx="6551665" cy="461665"/>
          </a:xfrm>
          <a:prstGeom prst="rect">
            <a:avLst/>
          </a:prstGeom>
          <a:noFill/>
          <a:ln w="9525">
            <a:noFill/>
            <a:miter lim="800000"/>
            <a:headEnd/>
            <a:tailEnd/>
          </a:ln>
        </p:spPr>
        <p:txBody>
          <a:bodyPr wrap="square">
            <a:spAutoFit/>
          </a:bodyPr>
          <a:lstStyle/>
          <a:p>
            <a:pPr marL="342900" indent="-342900" algn="l">
              <a:spcBef>
                <a:spcPct val="50000"/>
              </a:spcBef>
              <a:buFont typeface="Courier New" panose="02070309020205020404" pitchFamily="49" charset="0"/>
              <a:buChar char="o"/>
            </a:pPr>
            <a:r>
              <a:rPr lang="en-US" sz="2400" b="1" dirty="0"/>
              <a:t> As the wall moves away from the soil, </a:t>
            </a:r>
            <a:endParaRPr lang="en-AU" sz="2400" b="1" dirty="0"/>
          </a:p>
        </p:txBody>
      </p:sp>
      <p:sp>
        <p:nvSpPr>
          <p:cNvPr id="9253" name="Oval 37"/>
          <p:cNvSpPr>
            <a:spLocks noChangeArrowheads="1"/>
          </p:cNvSpPr>
          <p:nvPr/>
        </p:nvSpPr>
        <p:spPr bwMode="auto">
          <a:xfrm>
            <a:off x="3243263" y="3276600"/>
            <a:ext cx="152400" cy="152400"/>
          </a:xfrm>
          <a:prstGeom prst="ellipse">
            <a:avLst/>
          </a:prstGeom>
          <a:noFill/>
          <a:ln w="9525">
            <a:solidFill>
              <a:srgbClr val="0000FF"/>
            </a:solidFill>
            <a:round/>
            <a:headEnd/>
            <a:tailEnd/>
          </a:ln>
        </p:spPr>
        <p:txBody>
          <a:bodyPr wrap="none" anchor="ctr"/>
          <a:lstStyle/>
          <a:p>
            <a:pPr algn="r" rtl="1"/>
            <a:endParaRPr lang="en-US"/>
          </a:p>
        </p:txBody>
      </p:sp>
      <p:sp>
        <p:nvSpPr>
          <p:cNvPr id="9255" name="AutoShape 39"/>
          <p:cNvSpPr>
            <a:spLocks noChangeArrowheads="1"/>
          </p:cNvSpPr>
          <p:nvPr/>
        </p:nvSpPr>
        <p:spPr bwMode="auto">
          <a:xfrm>
            <a:off x="897732" y="3733800"/>
            <a:ext cx="1795462" cy="762000"/>
          </a:xfrm>
          <a:prstGeom prst="wedgeRoundRectCallout">
            <a:avLst>
              <a:gd name="adj1" fmla="val 86208"/>
              <a:gd name="adj2" fmla="val -96042"/>
              <a:gd name="adj3" fmla="val 16667"/>
            </a:avLst>
          </a:prstGeom>
          <a:solidFill>
            <a:srgbClr val="FFFFE3"/>
          </a:solidFill>
          <a:ln w="9525">
            <a:solidFill>
              <a:srgbClr val="0000FF"/>
            </a:solidFill>
            <a:miter lim="800000"/>
            <a:headEnd/>
            <a:tailEnd/>
          </a:ln>
        </p:spPr>
        <p:txBody>
          <a:bodyPr/>
          <a:lstStyle/>
          <a:p>
            <a:pPr algn="ctr"/>
            <a:r>
              <a:rPr lang="en-US" sz="2000" dirty="0"/>
              <a:t>active earth pressure</a:t>
            </a:r>
            <a:endParaRPr lang="en-AU" sz="2000" dirty="0"/>
          </a:p>
        </p:txBody>
      </p:sp>
      <p:sp>
        <p:nvSpPr>
          <p:cNvPr id="28" name="AutoShape 39"/>
          <p:cNvSpPr>
            <a:spLocks noChangeArrowheads="1"/>
          </p:cNvSpPr>
          <p:nvPr/>
        </p:nvSpPr>
        <p:spPr bwMode="auto">
          <a:xfrm>
            <a:off x="5241136" y="4101593"/>
            <a:ext cx="1888327" cy="712789"/>
          </a:xfrm>
          <a:prstGeom prst="wedgeRoundRectCallout">
            <a:avLst>
              <a:gd name="adj1" fmla="val -115509"/>
              <a:gd name="adj2" fmla="val -152503"/>
              <a:gd name="adj3" fmla="val 16667"/>
            </a:avLst>
          </a:prstGeom>
          <a:solidFill>
            <a:srgbClr val="FFFFE3"/>
          </a:solidFill>
          <a:ln w="9525">
            <a:solidFill>
              <a:srgbClr val="FF3300"/>
            </a:solidFill>
            <a:miter lim="800000"/>
            <a:headEnd/>
            <a:tailEnd/>
          </a:ln>
        </p:spPr>
        <p:txBody>
          <a:bodyPr/>
          <a:lstStyle/>
          <a:p>
            <a:pPr algn="ctr"/>
            <a:r>
              <a:rPr lang="en-US" sz="2000" dirty="0" smtClean="0"/>
              <a:t>At-rest </a:t>
            </a:r>
            <a:r>
              <a:rPr lang="en-US" sz="2000" dirty="0"/>
              <a:t>earth pressure</a:t>
            </a:r>
            <a:endParaRPr lang="en-AU" sz="2000" dirty="0"/>
          </a:p>
        </p:txBody>
      </p:sp>
      <p:sp>
        <p:nvSpPr>
          <p:cNvPr id="29" name="Text Box 21"/>
          <p:cNvSpPr txBox="1">
            <a:spLocks noChangeArrowheads="1"/>
          </p:cNvSpPr>
          <p:nvPr/>
        </p:nvSpPr>
        <p:spPr bwMode="auto">
          <a:xfrm>
            <a:off x="2862262" y="2926897"/>
            <a:ext cx="609600" cy="457200"/>
          </a:xfrm>
          <a:prstGeom prst="rect">
            <a:avLst/>
          </a:prstGeom>
          <a:noFill/>
          <a:ln w="9525">
            <a:noFill/>
            <a:miter lim="800000"/>
            <a:headEnd/>
            <a:tailEnd/>
          </a:ln>
        </p:spPr>
        <p:txBody>
          <a:bodyPr>
            <a:spAutoFit/>
          </a:bodyPr>
          <a:lstStyle/>
          <a:p>
            <a:pPr rtl="1">
              <a:spcBef>
                <a:spcPct val="50000"/>
              </a:spcBef>
            </a:pPr>
            <a:r>
              <a:rPr lang="en-AU" sz="2400" b="1" dirty="0" smtClean="0">
                <a:sym typeface="Symbol" pitchFamily="18" charset="2"/>
              </a:rPr>
              <a:t></a:t>
            </a:r>
            <a:r>
              <a:rPr lang="en-US" sz="2400" b="1" baseline="-25000" dirty="0">
                <a:sym typeface="Symbol" pitchFamily="18" charset="2"/>
              </a:rPr>
              <a:t>a</a:t>
            </a:r>
            <a:endParaRPr lang="en-AU" sz="2400" b="1" dirty="0"/>
          </a:p>
        </p:txBody>
      </p:sp>
      <mc:AlternateContent xmlns:mc="http://schemas.openxmlformats.org/markup-compatibility/2006" xmlns:a14="http://schemas.microsoft.com/office/drawing/2010/main">
        <mc:Choice Requires="a14">
          <p:sp>
            <p:nvSpPr>
              <p:cNvPr id="30" name="TextBox 29"/>
              <p:cNvSpPr txBox="1"/>
              <p:nvPr/>
            </p:nvSpPr>
            <p:spPr bwMode="auto">
              <a:xfrm>
                <a:off x="897732" y="4775984"/>
                <a:ext cx="1447960" cy="369332"/>
              </a:xfrm>
              <a:prstGeom prst="rect">
                <a:avLst/>
              </a:prstGeom>
              <a:noFill/>
              <a:ln>
                <a:solidFill>
                  <a:srgbClr val="FF0000"/>
                </a:solidFill>
              </a:ln>
              <a:effectLst>
                <a:prstShdw prst="shdw16">
                  <a:schemeClr val="bg2"/>
                </a:prstShdw>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𝑎</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𝑎</m:t>
                              </m:r>
                            </m:sub>
                          </m:sSub>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𝑣</m:t>
                          </m:r>
                        </m:sub>
                      </m:sSub>
                    </m:oMath>
                  </m:oMathPara>
                </a14:m>
                <a:endParaRPr lang="en-US" sz="2400" dirty="0">
                  <a:latin typeface="Times New Roman"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bwMode="auto">
              <a:xfrm>
                <a:off x="897732" y="4775984"/>
                <a:ext cx="1447960" cy="369332"/>
              </a:xfrm>
              <a:prstGeom prst="rect">
                <a:avLst/>
              </a:prstGeom>
              <a:blipFill rotWithShape="0">
                <a:blip r:embed="rId2"/>
                <a:stretch>
                  <a:fillRect l="-1356"/>
                </a:stretch>
              </a:blipFill>
              <a:ln>
                <a:solidFill>
                  <a:srgbClr val="FF0000"/>
                </a:solidFill>
              </a:ln>
              <a:effectLst>
                <a:prstShdw prst="shdw16">
                  <a:schemeClr val="bg2"/>
                </a:prstShdw>
              </a:effectLst>
            </p:spPr>
            <p:txBody>
              <a:bodyPr/>
              <a:lstStyle/>
              <a:p>
                <a:r>
                  <a:rPr lang="en-US">
                    <a:noFill/>
                  </a:rPr>
                  <a:t> </a:t>
                </a:r>
              </a:p>
            </p:txBody>
          </p:sp>
        </mc:Fallback>
      </mc:AlternateContent>
    </p:spTree>
    <p:extLst>
      <p:ext uri="{BB962C8B-B14F-4D97-AF65-F5344CB8AC3E}">
        <p14:creationId xmlns:p14="http://schemas.microsoft.com/office/powerpoint/2010/main" val="2523987336"/>
      </p:ext>
    </p:extLst>
  </p:cSld>
  <p:clrMapOvr>
    <a:masterClrMapping/>
  </p:clrMapOvr>
  <p:transition advClick="0" advTm="3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9236"/>
                                        </p:tgtEl>
                                        <p:attrNameLst>
                                          <p:attrName>style.visibility</p:attrName>
                                        </p:attrNameLst>
                                      </p:cBhvr>
                                      <p:to>
                                        <p:strVal val="visible"/>
                                      </p:to>
                                    </p:set>
                                    <p:animEffect transition="in" filter="wipe(right)">
                                      <p:cBhvr>
                                        <p:cTn id="16" dur="500"/>
                                        <p:tgtEl>
                                          <p:spTgt spid="9236"/>
                                        </p:tgtEl>
                                      </p:cBhvr>
                                    </p:animEffect>
                                  </p:childTnLst>
                                </p:cTn>
                              </p:par>
                            </p:childTnLst>
                          </p:cTn>
                        </p:par>
                        <p:par>
                          <p:cTn id="17" fill="hold">
                            <p:stCondLst>
                              <p:cond delay="500"/>
                            </p:stCondLst>
                            <p:childTnLst>
                              <p:par>
                                <p:cTn id="18" presetID="9" presetClass="entr" presetSubtype="0" fill="hold" grpId="0" nodeType="afterEffect">
                                  <p:stCondLst>
                                    <p:cond delay="2000"/>
                                  </p:stCondLst>
                                  <p:childTnLst>
                                    <p:set>
                                      <p:cBhvr>
                                        <p:cTn id="19" dur="1" fill="hold">
                                          <p:stCondLst>
                                            <p:cond delay="0"/>
                                          </p:stCondLst>
                                        </p:cTn>
                                        <p:tgtEl>
                                          <p:spTgt spid="9237"/>
                                        </p:tgtEl>
                                        <p:attrNameLst>
                                          <p:attrName>style.visibility</p:attrName>
                                        </p:attrNameLst>
                                      </p:cBhvr>
                                      <p:to>
                                        <p:strVal val="visible"/>
                                      </p:to>
                                    </p:set>
                                    <p:animEffect transition="in" filter="dissolve">
                                      <p:cBhvr>
                                        <p:cTn id="20" dur="500"/>
                                        <p:tgtEl>
                                          <p:spTgt spid="9237"/>
                                        </p:tgtEl>
                                      </p:cBhvr>
                                    </p:animEffect>
                                  </p:childTnLst>
                                </p:cTn>
                              </p:par>
                            </p:childTnLst>
                          </p:cTn>
                        </p:par>
                        <p:par>
                          <p:cTn id="21" fill="hold">
                            <p:stCondLst>
                              <p:cond delay="3000"/>
                            </p:stCondLst>
                            <p:childTnLst>
                              <p:par>
                                <p:cTn id="22" presetID="9"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238"/>
                                        </p:tgtEl>
                                        <p:attrNameLst>
                                          <p:attrName>style.visibility</p:attrName>
                                        </p:attrNameLst>
                                      </p:cBhvr>
                                      <p:to>
                                        <p:strVal val="visible"/>
                                      </p:to>
                                    </p:set>
                                    <p:animEffect transition="in" filter="wipe(down)">
                                      <p:cBhvr>
                                        <p:cTn id="29" dur="500"/>
                                        <p:tgtEl>
                                          <p:spTgt spid="92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240"/>
                                        </p:tgtEl>
                                        <p:attrNameLst>
                                          <p:attrName>style.visibility</p:attrName>
                                        </p:attrNameLst>
                                      </p:cBhvr>
                                      <p:to>
                                        <p:strVal val="visible"/>
                                      </p:to>
                                    </p:set>
                                    <p:animEffect transition="in" filter="wipe(down)">
                                      <p:cBhvr>
                                        <p:cTn id="34" dur="500"/>
                                        <p:tgtEl>
                                          <p:spTgt spid="92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239"/>
                                        </p:tgtEl>
                                        <p:attrNameLst>
                                          <p:attrName>style.visibility</p:attrName>
                                        </p:attrNameLst>
                                      </p:cBhvr>
                                      <p:to>
                                        <p:strVal val="visible"/>
                                      </p:to>
                                    </p:set>
                                    <p:animEffect transition="in" filter="wipe(down)">
                                      <p:cBhvr>
                                        <p:cTn id="39" dur="500"/>
                                        <p:tgtEl>
                                          <p:spTgt spid="9239"/>
                                        </p:tgtEl>
                                      </p:cBhvr>
                                    </p:animEffect>
                                  </p:childTnLst>
                                </p:cTn>
                              </p:par>
                            </p:childTnLst>
                          </p:cTn>
                        </p:par>
                        <p:par>
                          <p:cTn id="40" fill="hold">
                            <p:stCondLst>
                              <p:cond delay="500"/>
                            </p:stCondLst>
                            <p:childTnLst>
                              <p:par>
                                <p:cTn id="41" presetID="9" presetClass="entr" presetSubtype="0" fill="hold" nodeType="afterEffect">
                                  <p:stCondLst>
                                    <p:cond delay="300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00"/>
                                        <p:tgtEl>
                                          <p:spTgt spid="3"/>
                                        </p:tgtEl>
                                      </p:cBhvr>
                                    </p:animEffect>
                                  </p:childTnLst>
                                </p:cTn>
                              </p:par>
                            </p:childTnLst>
                          </p:cTn>
                        </p:par>
                        <p:par>
                          <p:cTn id="49" fill="hold">
                            <p:stCondLst>
                              <p:cond delay="500"/>
                            </p:stCondLst>
                            <p:childTnLst>
                              <p:par>
                                <p:cTn id="50" presetID="9" presetClass="entr" presetSubtype="0" fill="hold" grpId="0" nodeType="afterEffect">
                                  <p:stCondLst>
                                    <p:cond delay="2000"/>
                                  </p:stCondLst>
                                  <p:childTnLst>
                                    <p:set>
                                      <p:cBhvr>
                                        <p:cTn id="51" dur="1" fill="hold">
                                          <p:stCondLst>
                                            <p:cond delay="0"/>
                                          </p:stCondLst>
                                        </p:cTn>
                                        <p:tgtEl>
                                          <p:spTgt spid="9253"/>
                                        </p:tgtEl>
                                        <p:attrNameLst>
                                          <p:attrName>style.visibility</p:attrName>
                                        </p:attrNameLst>
                                      </p:cBhvr>
                                      <p:to>
                                        <p:strVal val="visible"/>
                                      </p:to>
                                    </p:set>
                                    <p:animEffect transition="in" filter="dissolve">
                                      <p:cBhvr>
                                        <p:cTn id="52" dur="500"/>
                                        <p:tgtEl>
                                          <p:spTgt spid="92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255"/>
                                        </p:tgtEl>
                                        <p:attrNameLst>
                                          <p:attrName>style.visibility</p:attrName>
                                        </p:attrNameLst>
                                      </p:cBhvr>
                                      <p:to>
                                        <p:strVal val="visible"/>
                                      </p:to>
                                    </p:set>
                                    <p:animEffect transition="in" filter="wipe(down)">
                                      <p:cBhvr>
                                        <p:cTn id="57" dur="500"/>
                                        <p:tgtEl>
                                          <p:spTgt spid="9255"/>
                                        </p:tgtEl>
                                      </p:cBhvr>
                                    </p:animEffect>
                                  </p:childTnLst>
                                </p:cTn>
                              </p:par>
                            </p:childTnLst>
                          </p:cTn>
                        </p:par>
                        <p:par>
                          <p:cTn id="58" fill="hold">
                            <p:stCondLst>
                              <p:cond delay="500"/>
                            </p:stCondLst>
                            <p:childTnLst>
                              <p:par>
                                <p:cTn id="59" presetID="9" presetClass="entr" presetSubtype="0" fill="hold" grpId="0" nodeType="afterEffect">
                                  <p:stCondLst>
                                    <p:cond delay="2000"/>
                                  </p:stCondLst>
                                  <p:childTnLst>
                                    <p:set>
                                      <p:cBhvr>
                                        <p:cTn id="60" dur="1" fill="hold">
                                          <p:stCondLst>
                                            <p:cond delay="0"/>
                                          </p:stCondLst>
                                        </p:cTn>
                                        <p:tgtEl>
                                          <p:spTgt spid="29"/>
                                        </p:tgtEl>
                                        <p:attrNameLst>
                                          <p:attrName>style.visibility</p:attrName>
                                        </p:attrNameLst>
                                      </p:cBhvr>
                                      <p:to>
                                        <p:strVal val="visible"/>
                                      </p:to>
                                    </p:set>
                                    <p:animEffect transition="in" filter="dissolv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down)">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animBg="1"/>
      <p:bldP spid="9237" grpId="0" autoUpdateAnimBg="0"/>
      <p:bldP spid="9238" grpId="0" animBg="1"/>
      <p:bldP spid="9239" grpId="0" animBg="1"/>
      <p:bldP spid="9240" grpId="0" animBg="1"/>
      <p:bldP spid="9253" grpId="0" animBg="1"/>
      <p:bldP spid="9255" grpId="0" animBg="1"/>
      <p:bldP spid="28" grpId="0" animBg="1" autoUpdateAnimBg="0"/>
      <p:bldP spid="29" grpId="0" autoUpdateAnimBg="0"/>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219200" y="3552612"/>
            <a:ext cx="1752600" cy="2133600"/>
            <a:chOff x="2256" y="1776"/>
            <a:chExt cx="1488" cy="1776"/>
          </a:xfrm>
        </p:grpSpPr>
        <p:grpSp>
          <p:nvGrpSpPr>
            <p:cNvPr id="21545" name="Group 12"/>
            <p:cNvGrpSpPr>
              <a:grpSpLocks/>
            </p:cNvGrpSpPr>
            <p:nvPr/>
          </p:nvGrpSpPr>
          <p:grpSpPr bwMode="auto">
            <a:xfrm>
              <a:off x="2256" y="2064"/>
              <a:ext cx="960" cy="1488"/>
              <a:chOff x="2256" y="2064"/>
              <a:chExt cx="960" cy="1488"/>
            </a:xfrm>
          </p:grpSpPr>
          <p:sp>
            <p:nvSpPr>
              <p:cNvPr id="21550" name="Rectangle 13" descr="Granite"/>
              <p:cNvSpPr>
                <a:spLocks noChangeArrowheads="1"/>
              </p:cNvSpPr>
              <p:nvPr/>
            </p:nvSpPr>
            <p:spPr bwMode="auto">
              <a:xfrm>
                <a:off x="2544" y="2064"/>
                <a:ext cx="144" cy="1344"/>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r" rtl="1"/>
                <a:endParaRPr lang="en-US"/>
              </a:p>
            </p:txBody>
          </p:sp>
          <p:sp>
            <p:nvSpPr>
              <p:cNvPr id="21551" name="Rectangle 14" descr="Granite"/>
              <p:cNvSpPr>
                <a:spLocks noChangeArrowheads="1"/>
              </p:cNvSpPr>
              <p:nvPr/>
            </p:nvSpPr>
            <p:spPr bwMode="auto">
              <a:xfrm>
                <a:off x="2256" y="3408"/>
                <a:ext cx="960" cy="144"/>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r" rtl="1"/>
                <a:endParaRPr lang="en-US"/>
              </a:p>
            </p:txBody>
          </p:sp>
        </p:grpSp>
        <p:grpSp>
          <p:nvGrpSpPr>
            <p:cNvPr id="21546" name="Group 15"/>
            <p:cNvGrpSpPr>
              <a:grpSpLocks/>
            </p:cNvGrpSpPr>
            <p:nvPr/>
          </p:nvGrpSpPr>
          <p:grpSpPr bwMode="auto">
            <a:xfrm>
              <a:off x="2688" y="1776"/>
              <a:ext cx="1056" cy="1776"/>
              <a:chOff x="2688" y="1776"/>
              <a:chExt cx="1056" cy="1776"/>
            </a:xfrm>
          </p:grpSpPr>
          <p:sp>
            <p:nvSpPr>
              <p:cNvPr id="21547" name="Rectangle 16" descr="Recycled paper"/>
              <p:cNvSpPr>
                <a:spLocks noChangeArrowheads="1"/>
              </p:cNvSpPr>
              <p:nvPr/>
            </p:nvSpPr>
            <p:spPr bwMode="auto">
              <a:xfrm>
                <a:off x="2688" y="2064"/>
                <a:ext cx="528" cy="1344"/>
              </a:xfrm>
              <a:prstGeom prst="rect">
                <a:avLst/>
              </a:prstGeom>
              <a:blipFill dpi="0" rotWithShape="0">
                <a:blip r:embed="rId3" cstate="print"/>
                <a:srcRect/>
                <a:tile tx="0" ty="0" sx="100000" sy="100000" flip="none" algn="tl"/>
              </a:blipFill>
              <a:ln w="9525">
                <a:noFill/>
                <a:miter lim="800000"/>
                <a:headEnd/>
                <a:tailEnd/>
              </a:ln>
            </p:spPr>
            <p:txBody>
              <a:bodyPr wrap="none" anchor="ctr"/>
              <a:lstStyle/>
              <a:p>
                <a:pPr algn="r" rtl="1"/>
                <a:endParaRPr lang="en-US"/>
              </a:p>
            </p:txBody>
          </p:sp>
          <p:sp>
            <p:nvSpPr>
              <p:cNvPr id="21548" name="Rectangle 17" descr="Recycled paper"/>
              <p:cNvSpPr>
                <a:spLocks noChangeArrowheads="1"/>
              </p:cNvSpPr>
              <p:nvPr/>
            </p:nvSpPr>
            <p:spPr bwMode="auto">
              <a:xfrm>
                <a:off x="3216" y="2064"/>
                <a:ext cx="528" cy="1488"/>
              </a:xfrm>
              <a:prstGeom prst="rect">
                <a:avLst/>
              </a:prstGeom>
              <a:blipFill dpi="0" rotWithShape="0">
                <a:blip r:embed="rId3" cstate="print"/>
                <a:srcRect/>
                <a:tile tx="0" ty="0" sx="100000" sy="100000" flip="none" algn="tl"/>
              </a:blipFill>
              <a:ln w="9525">
                <a:noFill/>
                <a:miter lim="800000"/>
                <a:headEnd/>
                <a:tailEnd/>
              </a:ln>
            </p:spPr>
            <p:txBody>
              <a:bodyPr wrap="none" anchor="ctr"/>
              <a:lstStyle/>
              <a:p>
                <a:pPr algn="r" rtl="1"/>
                <a:endParaRPr lang="en-US"/>
              </a:p>
            </p:txBody>
          </p:sp>
          <p:sp>
            <p:nvSpPr>
              <p:cNvPr id="21549" name="AutoShape 18"/>
              <p:cNvSpPr>
                <a:spLocks noChangeArrowheads="1"/>
              </p:cNvSpPr>
              <p:nvPr/>
            </p:nvSpPr>
            <p:spPr bwMode="auto">
              <a:xfrm flipH="1">
                <a:off x="2688" y="1776"/>
                <a:ext cx="1056" cy="288"/>
              </a:xfrm>
              <a:prstGeom prst="rtTriangle">
                <a:avLst/>
              </a:prstGeom>
              <a:blipFill dpi="0" rotWithShape="0">
                <a:blip r:embed="rId3" cstate="print"/>
                <a:srcRect/>
                <a:tile tx="0" ty="0" sx="100000" sy="100000" flip="none" algn="tl"/>
              </a:blipFill>
              <a:ln w="9525">
                <a:noFill/>
                <a:miter lim="800000"/>
                <a:headEnd/>
                <a:tailEnd/>
              </a:ln>
            </p:spPr>
            <p:txBody>
              <a:bodyPr wrap="none" anchor="ctr"/>
              <a:lstStyle/>
              <a:p>
                <a:pPr algn="r" rtl="1"/>
                <a:endParaRPr lang="en-US"/>
              </a:p>
            </p:txBody>
          </p:sp>
        </p:grpSp>
      </p:grpSp>
      <p:grpSp>
        <p:nvGrpSpPr>
          <p:cNvPr id="5" name="Group 39"/>
          <p:cNvGrpSpPr>
            <a:grpSpLocks/>
          </p:cNvGrpSpPr>
          <p:nvPr/>
        </p:nvGrpSpPr>
        <p:grpSpPr bwMode="auto">
          <a:xfrm>
            <a:off x="3810000" y="3400212"/>
            <a:ext cx="1752600" cy="2286000"/>
            <a:chOff x="2400" y="2256"/>
            <a:chExt cx="1104" cy="1440"/>
          </a:xfrm>
        </p:grpSpPr>
        <p:sp>
          <p:nvSpPr>
            <p:cNvPr id="21542" name="Rectangle 19" descr="Recycled paper"/>
            <p:cNvSpPr>
              <a:spLocks noChangeArrowheads="1"/>
            </p:cNvSpPr>
            <p:nvPr/>
          </p:nvSpPr>
          <p:spPr bwMode="auto">
            <a:xfrm>
              <a:off x="2400" y="2256"/>
              <a:ext cx="336" cy="1296"/>
            </a:xfrm>
            <a:prstGeom prst="rect">
              <a:avLst/>
            </a:prstGeom>
            <a:blipFill dpi="0" rotWithShape="0">
              <a:blip r:embed="rId3" cstate="print"/>
              <a:srcRect/>
              <a:tile tx="0" ty="0" sx="100000" sy="100000" flip="none" algn="tl"/>
            </a:blipFill>
            <a:ln w="9525">
              <a:noFill/>
              <a:miter lim="800000"/>
              <a:headEnd/>
              <a:tailEnd/>
            </a:ln>
          </p:spPr>
          <p:txBody>
            <a:bodyPr wrap="none" anchor="ctr"/>
            <a:lstStyle/>
            <a:p>
              <a:pPr algn="r" rtl="1"/>
              <a:endParaRPr lang="en-US"/>
            </a:p>
          </p:txBody>
        </p:sp>
        <p:sp>
          <p:nvSpPr>
            <p:cNvPr id="21543" name="Rectangle 20" descr="Recycled paper"/>
            <p:cNvSpPr>
              <a:spLocks noChangeArrowheads="1"/>
            </p:cNvSpPr>
            <p:nvPr/>
          </p:nvSpPr>
          <p:spPr bwMode="auto">
            <a:xfrm>
              <a:off x="3168" y="2256"/>
              <a:ext cx="336" cy="1296"/>
            </a:xfrm>
            <a:prstGeom prst="rect">
              <a:avLst/>
            </a:prstGeom>
            <a:blipFill dpi="0" rotWithShape="0">
              <a:blip r:embed="rId3" cstate="print"/>
              <a:srcRect/>
              <a:tile tx="0" ty="0" sx="100000" sy="100000" flip="none" algn="tl"/>
            </a:blipFill>
            <a:ln w="9525">
              <a:noFill/>
              <a:miter lim="800000"/>
              <a:headEnd/>
              <a:tailEnd/>
            </a:ln>
          </p:spPr>
          <p:txBody>
            <a:bodyPr wrap="none" anchor="ctr"/>
            <a:lstStyle/>
            <a:p>
              <a:pPr algn="r" rtl="1"/>
              <a:endParaRPr lang="en-US"/>
            </a:p>
          </p:txBody>
        </p:sp>
        <p:sp>
          <p:nvSpPr>
            <p:cNvPr id="21544" name="Rectangle 21" descr="Recycled paper"/>
            <p:cNvSpPr>
              <a:spLocks noChangeArrowheads="1"/>
            </p:cNvSpPr>
            <p:nvPr/>
          </p:nvSpPr>
          <p:spPr bwMode="auto">
            <a:xfrm>
              <a:off x="2400" y="3552"/>
              <a:ext cx="1104" cy="144"/>
            </a:xfrm>
            <a:prstGeom prst="rect">
              <a:avLst/>
            </a:prstGeom>
            <a:blipFill dpi="0" rotWithShape="0">
              <a:blip r:embed="rId3" cstate="print"/>
              <a:srcRect/>
              <a:tile tx="0" ty="0" sx="100000" sy="100000" flip="none" algn="tl"/>
            </a:blipFill>
            <a:ln w="9525">
              <a:noFill/>
              <a:miter lim="800000"/>
              <a:headEnd/>
              <a:tailEnd/>
            </a:ln>
          </p:spPr>
          <p:txBody>
            <a:bodyPr wrap="none" anchor="ctr"/>
            <a:lstStyle/>
            <a:p>
              <a:pPr algn="r" rtl="1"/>
              <a:endParaRPr lang="en-US"/>
            </a:p>
          </p:txBody>
        </p:sp>
      </p:grpSp>
      <p:grpSp>
        <p:nvGrpSpPr>
          <p:cNvPr id="6" name="Group 42"/>
          <p:cNvGrpSpPr>
            <a:grpSpLocks/>
          </p:cNvGrpSpPr>
          <p:nvPr/>
        </p:nvGrpSpPr>
        <p:grpSpPr bwMode="auto">
          <a:xfrm>
            <a:off x="4343400" y="3400212"/>
            <a:ext cx="685800" cy="2057400"/>
            <a:chOff x="2736" y="2256"/>
            <a:chExt cx="432" cy="1296"/>
          </a:xfrm>
        </p:grpSpPr>
        <p:sp>
          <p:nvSpPr>
            <p:cNvPr id="21540" name="Line 22"/>
            <p:cNvSpPr>
              <a:spLocks noChangeShapeType="1"/>
            </p:cNvSpPr>
            <p:nvPr/>
          </p:nvSpPr>
          <p:spPr bwMode="auto">
            <a:xfrm>
              <a:off x="2736" y="2256"/>
              <a:ext cx="0" cy="1296"/>
            </a:xfrm>
            <a:prstGeom prst="line">
              <a:avLst/>
            </a:prstGeom>
            <a:noFill/>
            <a:ln w="19050">
              <a:solidFill>
                <a:srgbClr val="993300"/>
              </a:solidFill>
              <a:round/>
              <a:headEnd/>
              <a:tailEnd/>
            </a:ln>
          </p:spPr>
          <p:txBody>
            <a:bodyPr wrap="none"/>
            <a:lstStyle/>
            <a:p>
              <a:endParaRPr lang="en-US"/>
            </a:p>
          </p:txBody>
        </p:sp>
        <p:sp>
          <p:nvSpPr>
            <p:cNvPr id="21541" name="Line 23"/>
            <p:cNvSpPr>
              <a:spLocks noChangeShapeType="1"/>
            </p:cNvSpPr>
            <p:nvPr/>
          </p:nvSpPr>
          <p:spPr bwMode="auto">
            <a:xfrm>
              <a:off x="3168" y="2256"/>
              <a:ext cx="0" cy="1296"/>
            </a:xfrm>
            <a:prstGeom prst="line">
              <a:avLst/>
            </a:prstGeom>
            <a:noFill/>
            <a:ln w="19050">
              <a:solidFill>
                <a:srgbClr val="993300"/>
              </a:solidFill>
              <a:round/>
              <a:headEnd/>
              <a:tailEnd/>
            </a:ln>
          </p:spPr>
          <p:txBody>
            <a:bodyPr wrap="none"/>
            <a:lstStyle/>
            <a:p>
              <a:endParaRPr lang="en-US"/>
            </a:p>
          </p:txBody>
        </p:sp>
      </p:grpSp>
      <p:grpSp>
        <p:nvGrpSpPr>
          <p:cNvPr id="7" name="Group 41"/>
          <p:cNvGrpSpPr>
            <a:grpSpLocks/>
          </p:cNvGrpSpPr>
          <p:nvPr/>
        </p:nvGrpSpPr>
        <p:grpSpPr bwMode="auto">
          <a:xfrm>
            <a:off x="4343400" y="3476412"/>
            <a:ext cx="685800" cy="1905000"/>
            <a:chOff x="2736" y="2304"/>
            <a:chExt cx="432" cy="1200"/>
          </a:xfrm>
        </p:grpSpPr>
        <p:sp>
          <p:nvSpPr>
            <p:cNvPr id="21532" name="Rectangle 24"/>
            <p:cNvSpPr>
              <a:spLocks noChangeArrowheads="1"/>
            </p:cNvSpPr>
            <p:nvPr/>
          </p:nvSpPr>
          <p:spPr bwMode="auto">
            <a:xfrm>
              <a:off x="2736" y="3024"/>
              <a:ext cx="48" cy="96"/>
            </a:xfrm>
            <a:prstGeom prst="rect">
              <a:avLst/>
            </a:prstGeom>
            <a:solidFill>
              <a:srgbClr val="CC9900"/>
            </a:solidFill>
            <a:ln w="9525">
              <a:solidFill>
                <a:schemeClr val="tx1"/>
              </a:solidFill>
              <a:miter lim="800000"/>
              <a:headEnd/>
              <a:tailEnd/>
            </a:ln>
          </p:spPr>
          <p:txBody>
            <a:bodyPr wrap="none" anchor="ctr"/>
            <a:lstStyle/>
            <a:p>
              <a:pPr algn="r" rtl="1"/>
              <a:endParaRPr lang="en-US"/>
            </a:p>
          </p:txBody>
        </p:sp>
        <p:sp>
          <p:nvSpPr>
            <p:cNvPr id="21533" name="Rectangle 27"/>
            <p:cNvSpPr>
              <a:spLocks noChangeArrowheads="1"/>
            </p:cNvSpPr>
            <p:nvPr/>
          </p:nvSpPr>
          <p:spPr bwMode="auto">
            <a:xfrm>
              <a:off x="3120" y="3024"/>
              <a:ext cx="48" cy="96"/>
            </a:xfrm>
            <a:prstGeom prst="rect">
              <a:avLst/>
            </a:prstGeom>
            <a:solidFill>
              <a:srgbClr val="CC9900"/>
            </a:solidFill>
            <a:ln w="9525">
              <a:solidFill>
                <a:schemeClr val="tx1"/>
              </a:solidFill>
              <a:miter lim="800000"/>
              <a:headEnd/>
              <a:tailEnd/>
            </a:ln>
          </p:spPr>
          <p:txBody>
            <a:bodyPr wrap="none" anchor="ctr"/>
            <a:lstStyle/>
            <a:p>
              <a:pPr algn="r" rtl="1"/>
              <a:endParaRPr lang="en-US"/>
            </a:p>
          </p:txBody>
        </p:sp>
        <p:sp>
          <p:nvSpPr>
            <p:cNvPr id="21534" name="Rectangle 28"/>
            <p:cNvSpPr>
              <a:spLocks noChangeArrowheads="1"/>
            </p:cNvSpPr>
            <p:nvPr/>
          </p:nvSpPr>
          <p:spPr bwMode="auto">
            <a:xfrm>
              <a:off x="3120" y="2640"/>
              <a:ext cx="48" cy="96"/>
            </a:xfrm>
            <a:prstGeom prst="rect">
              <a:avLst/>
            </a:prstGeom>
            <a:solidFill>
              <a:srgbClr val="CC9900"/>
            </a:solidFill>
            <a:ln w="9525">
              <a:solidFill>
                <a:schemeClr val="tx1"/>
              </a:solidFill>
              <a:miter lim="800000"/>
              <a:headEnd/>
              <a:tailEnd/>
            </a:ln>
          </p:spPr>
          <p:txBody>
            <a:bodyPr wrap="none" anchor="ctr"/>
            <a:lstStyle/>
            <a:p>
              <a:pPr algn="r" rtl="1"/>
              <a:endParaRPr lang="en-US"/>
            </a:p>
          </p:txBody>
        </p:sp>
        <p:sp>
          <p:nvSpPr>
            <p:cNvPr id="21535" name="Rectangle 29"/>
            <p:cNvSpPr>
              <a:spLocks noChangeArrowheads="1"/>
            </p:cNvSpPr>
            <p:nvPr/>
          </p:nvSpPr>
          <p:spPr bwMode="auto">
            <a:xfrm>
              <a:off x="2736" y="2640"/>
              <a:ext cx="48" cy="96"/>
            </a:xfrm>
            <a:prstGeom prst="rect">
              <a:avLst/>
            </a:prstGeom>
            <a:solidFill>
              <a:srgbClr val="CC9900"/>
            </a:solidFill>
            <a:ln w="9525">
              <a:solidFill>
                <a:schemeClr val="tx1"/>
              </a:solidFill>
              <a:miter lim="800000"/>
              <a:headEnd/>
              <a:tailEnd/>
            </a:ln>
          </p:spPr>
          <p:txBody>
            <a:bodyPr wrap="none" anchor="ctr"/>
            <a:lstStyle/>
            <a:p>
              <a:pPr algn="r" rtl="1"/>
              <a:endParaRPr lang="en-US"/>
            </a:p>
          </p:txBody>
        </p:sp>
        <p:sp>
          <p:nvSpPr>
            <p:cNvPr id="21536" name="Rectangle 30"/>
            <p:cNvSpPr>
              <a:spLocks noChangeArrowheads="1"/>
            </p:cNvSpPr>
            <p:nvPr/>
          </p:nvSpPr>
          <p:spPr bwMode="auto">
            <a:xfrm>
              <a:off x="3120" y="2304"/>
              <a:ext cx="48" cy="96"/>
            </a:xfrm>
            <a:prstGeom prst="rect">
              <a:avLst/>
            </a:prstGeom>
            <a:solidFill>
              <a:srgbClr val="CC9900"/>
            </a:solidFill>
            <a:ln w="9525">
              <a:solidFill>
                <a:schemeClr val="tx1"/>
              </a:solidFill>
              <a:miter lim="800000"/>
              <a:headEnd/>
              <a:tailEnd/>
            </a:ln>
          </p:spPr>
          <p:txBody>
            <a:bodyPr wrap="none" anchor="ctr"/>
            <a:lstStyle/>
            <a:p>
              <a:pPr algn="r" rtl="1"/>
              <a:endParaRPr lang="en-US"/>
            </a:p>
          </p:txBody>
        </p:sp>
        <p:sp>
          <p:nvSpPr>
            <p:cNvPr id="21537" name="Rectangle 31"/>
            <p:cNvSpPr>
              <a:spLocks noChangeArrowheads="1"/>
            </p:cNvSpPr>
            <p:nvPr/>
          </p:nvSpPr>
          <p:spPr bwMode="auto">
            <a:xfrm>
              <a:off x="2736" y="2304"/>
              <a:ext cx="48" cy="96"/>
            </a:xfrm>
            <a:prstGeom prst="rect">
              <a:avLst/>
            </a:prstGeom>
            <a:solidFill>
              <a:srgbClr val="CC9900"/>
            </a:solidFill>
            <a:ln w="9525">
              <a:solidFill>
                <a:schemeClr val="tx1"/>
              </a:solidFill>
              <a:miter lim="800000"/>
              <a:headEnd/>
              <a:tailEnd/>
            </a:ln>
          </p:spPr>
          <p:txBody>
            <a:bodyPr wrap="none" anchor="ctr"/>
            <a:lstStyle/>
            <a:p>
              <a:pPr algn="r" rtl="1"/>
              <a:endParaRPr lang="en-US"/>
            </a:p>
          </p:txBody>
        </p:sp>
        <p:sp>
          <p:nvSpPr>
            <p:cNvPr id="21538" name="Rectangle 32"/>
            <p:cNvSpPr>
              <a:spLocks noChangeArrowheads="1"/>
            </p:cNvSpPr>
            <p:nvPr/>
          </p:nvSpPr>
          <p:spPr bwMode="auto">
            <a:xfrm>
              <a:off x="3120" y="3408"/>
              <a:ext cx="48" cy="96"/>
            </a:xfrm>
            <a:prstGeom prst="rect">
              <a:avLst/>
            </a:prstGeom>
            <a:solidFill>
              <a:srgbClr val="CC9900"/>
            </a:solidFill>
            <a:ln w="9525">
              <a:solidFill>
                <a:schemeClr val="tx1"/>
              </a:solidFill>
              <a:miter lim="800000"/>
              <a:headEnd/>
              <a:tailEnd/>
            </a:ln>
          </p:spPr>
          <p:txBody>
            <a:bodyPr wrap="none" anchor="ctr"/>
            <a:lstStyle/>
            <a:p>
              <a:pPr algn="r" rtl="1"/>
              <a:endParaRPr lang="en-US"/>
            </a:p>
          </p:txBody>
        </p:sp>
        <p:sp>
          <p:nvSpPr>
            <p:cNvPr id="21539" name="Rectangle 33"/>
            <p:cNvSpPr>
              <a:spLocks noChangeArrowheads="1"/>
            </p:cNvSpPr>
            <p:nvPr/>
          </p:nvSpPr>
          <p:spPr bwMode="auto">
            <a:xfrm>
              <a:off x="2736" y="3408"/>
              <a:ext cx="48" cy="96"/>
            </a:xfrm>
            <a:prstGeom prst="rect">
              <a:avLst/>
            </a:prstGeom>
            <a:solidFill>
              <a:srgbClr val="CC9900"/>
            </a:solidFill>
            <a:ln w="9525">
              <a:solidFill>
                <a:schemeClr val="tx1"/>
              </a:solidFill>
              <a:miter lim="800000"/>
              <a:headEnd/>
              <a:tailEnd/>
            </a:ln>
          </p:spPr>
          <p:txBody>
            <a:bodyPr wrap="none" anchor="ctr"/>
            <a:lstStyle/>
            <a:p>
              <a:pPr algn="r" rtl="1"/>
              <a:endParaRPr lang="en-US"/>
            </a:p>
          </p:txBody>
        </p:sp>
      </p:grpSp>
      <p:grpSp>
        <p:nvGrpSpPr>
          <p:cNvPr id="8" name="Group 40"/>
          <p:cNvGrpSpPr>
            <a:grpSpLocks/>
          </p:cNvGrpSpPr>
          <p:nvPr/>
        </p:nvGrpSpPr>
        <p:grpSpPr bwMode="auto">
          <a:xfrm>
            <a:off x="4419600" y="3552612"/>
            <a:ext cx="533400" cy="1752600"/>
            <a:chOff x="2784" y="2352"/>
            <a:chExt cx="336" cy="1104"/>
          </a:xfrm>
        </p:grpSpPr>
        <p:sp>
          <p:nvSpPr>
            <p:cNvPr id="21528" name="Line 35"/>
            <p:cNvSpPr>
              <a:spLocks noChangeShapeType="1"/>
            </p:cNvSpPr>
            <p:nvPr/>
          </p:nvSpPr>
          <p:spPr bwMode="auto">
            <a:xfrm>
              <a:off x="2784" y="2352"/>
              <a:ext cx="336" cy="0"/>
            </a:xfrm>
            <a:prstGeom prst="line">
              <a:avLst/>
            </a:prstGeom>
            <a:noFill/>
            <a:ln w="57150">
              <a:solidFill>
                <a:srgbClr val="996600"/>
              </a:solidFill>
              <a:round/>
              <a:headEnd/>
              <a:tailEnd/>
            </a:ln>
          </p:spPr>
          <p:txBody>
            <a:bodyPr wrap="none"/>
            <a:lstStyle/>
            <a:p>
              <a:endParaRPr lang="en-US"/>
            </a:p>
          </p:txBody>
        </p:sp>
        <p:sp>
          <p:nvSpPr>
            <p:cNvPr id="21529" name="Line 36"/>
            <p:cNvSpPr>
              <a:spLocks noChangeShapeType="1"/>
            </p:cNvSpPr>
            <p:nvPr/>
          </p:nvSpPr>
          <p:spPr bwMode="auto">
            <a:xfrm>
              <a:off x="2784" y="2688"/>
              <a:ext cx="336" cy="0"/>
            </a:xfrm>
            <a:prstGeom prst="line">
              <a:avLst/>
            </a:prstGeom>
            <a:noFill/>
            <a:ln w="57150">
              <a:solidFill>
                <a:srgbClr val="996600"/>
              </a:solidFill>
              <a:round/>
              <a:headEnd/>
              <a:tailEnd/>
            </a:ln>
          </p:spPr>
          <p:txBody>
            <a:bodyPr wrap="none"/>
            <a:lstStyle/>
            <a:p>
              <a:endParaRPr lang="en-US"/>
            </a:p>
          </p:txBody>
        </p:sp>
        <p:sp>
          <p:nvSpPr>
            <p:cNvPr id="21530" name="Line 37"/>
            <p:cNvSpPr>
              <a:spLocks noChangeShapeType="1"/>
            </p:cNvSpPr>
            <p:nvPr/>
          </p:nvSpPr>
          <p:spPr bwMode="auto">
            <a:xfrm>
              <a:off x="2784" y="3072"/>
              <a:ext cx="336" cy="0"/>
            </a:xfrm>
            <a:prstGeom prst="line">
              <a:avLst/>
            </a:prstGeom>
            <a:noFill/>
            <a:ln w="57150">
              <a:solidFill>
                <a:srgbClr val="996600"/>
              </a:solidFill>
              <a:round/>
              <a:headEnd/>
              <a:tailEnd/>
            </a:ln>
          </p:spPr>
          <p:txBody>
            <a:bodyPr wrap="none"/>
            <a:lstStyle/>
            <a:p>
              <a:endParaRPr lang="en-US"/>
            </a:p>
          </p:txBody>
        </p:sp>
        <p:sp>
          <p:nvSpPr>
            <p:cNvPr id="21531" name="Line 38"/>
            <p:cNvSpPr>
              <a:spLocks noChangeShapeType="1"/>
            </p:cNvSpPr>
            <p:nvPr/>
          </p:nvSpPr>
          <p:spPr bwMode="auto">
            <a:xfrm>
              <a:off x="2784" y="3456"/>
              <a:ext cx="336" cy="0"/>
            </a:xfrm>
            <a:prstGeom prst="line">
              <a:avLst/>
            </a:prstGeom>
            <a:noFill/>
            <a:ln w="57150">
              <a:solidFill>
                <a:srgbClr val="996600"/>
              </a:solidFill>
              <a:round/>
              <a:headEnd/>
              <a:tailEnd/>
            </a:ln>
          </p:spPr>
          <p:txBody>
            <a:bodyPr wrap="none"/>
            <a:lstStyle/>
            <a:p>
              <a:endParaRPr lang="en-US"/>
            </a:p>
          </p:txBody>
        </p:sp>
      </p:grpSp>
      <p:grpSp>
        <p:nvGrpSpPr>
          <p:cNvPr id="9" name="Group 46"/>
          <p:cNvGrpSpPr>
            <a:grpSpLocks/>
          </p:cNvGrpSpPr>
          <p:nvPr/>
        </p:nvGrpSpPr>
        <p:grpSpPr bwMode="auto">
          <a:xfrm>
            <a:off x="6172200" y="3400212"/>
            <a:ext cx="2362200" cy="2286000"/>
            <a:chOff x="3888" y="2256"/>
            <a:chExt cx="1488" cy="1440"/>
          </a:xfrm>
        </p:grpSpPr>
        <p:sp>
          <p:nvSpPr>
            <p:cNvPr id="21526" name="Rectangle 44" descr="Recycled paper"/>
            <p:cNvSpPr>
              <a:spLocks noChangeArrowheads="1"/>
            </p:cNvSpPr>
            <p:nvPr/>
          </p:nvSpPr>
          <p:spPr bwMode="auto">
            <a:xfrm>
              <a:off x="3888" y="3168"/>
              <a:ext cx="576" cy="528"/>
            </a:xfrm>
            <a:prstGeom prst="rect">
              <a:avLst/>
            </a:prstGeom>
            <a:blipFill dpi="0" rotWithShape="0">
              <a:blip r:embed="rId3" cstate="print"/>
              <a:srcRect/>
              <a:tile tx="0" ty="0" sx="100000" sy="100000" flip="none" algn="tl"/>
            </a:blipFill>
            <a:ln w="9525">
              <a:noFill/>
              <a:miter lim="800000"/>
              <a:headEnd/>
              <a:tailEnd/>
            </a:ln>
          </p:spPr>
          <p:txBody>
            <a:bodyPr wrap="none" anchor="ctr"/>
            <a:lstStyle/>
            <a:p>
              <a:pPr algn="r" rtl="1"/>
              <a:endParaRPr lang="en-US"/>
            </a:p>
          </p:txBody>
        </p:sp>
        <p:sp>
          <p:nvSpPr>
            <p:cNvPr id="21527" name="Rectangle 45" descr="Recycled paper"/>
            <p:cNvSpPr>
              <a:spLocks noChangeArrowheads="1"/>
            </p:cNvSpPr>
            <p:nvPr/>
          </p:nvSpPr>
          <p:spPr bwMode="auto">
            <a:xfrm>
              <a:off x="4464" y="2256"/>
              <a:ext cx="912" cy="1440"/>
            </a:xfrm>
            <a:prstGeom prst="rect">
              <a:avLst/>
            </a:prstGeom>
            <a:blipFill dpi="0" rotWithShape="0">
              <a:blip r:embed="rId3" cstate="print"/>
              <a:srcRect/>
              <a:tile tx="0" ty="0" sx="100000" sy="100000" flip="none" algn="tl"/>
            </a:blipFill>
            <a:ln w="9525">
              <a:noFill/>
              <a:miter lim="800000"/>
              <a:headEnd/>
              <a:tailEnd/>
            </a:ln>
          </p:spPr>
          <p:txBody>
            <a:bodyPr wrap="none" anchor="ctr"/>
            <a:lstStyle/>
            <a:p>
              <a:pPr algn="r" rtl="1"/>
              <a:endParaRPr lang="en-US"/>
            </a:p>
          </p:txBody>
        </p:sp>
      </p:grpSp>
      <p:grpSp>
        <p:nvGrpSpPr>
          <p:cNvPr id="10" name="Group 52"/>
          <p:cNvGrpSpPr>
            <a:grpSpLocks/>
          </p:cNvGrpSpPr>
          <p:nvPr/>
        </p:nvGrpSpPr>
        <p:grpSpPr bwMode="auto">
          <a:xfrm>
            <a:off x="7086600" y="3400212"/>
            <a:ext cx="1143000" cy="2286000"/>
            <a:chOff x="4464" y="2256"/>
            <a:chExt cx="720" cy="1440"/>
          </a:xfrm>
        </p:grpSpPr>
        <p:sp>
          <p:nvSpPr>
            <p:cNvPr id="21523" name="Line 43"/>
            <p:cNvSpPr>
              <a:spLocks noChangeShapeType="1"/>
            </p:cNvSpPr>
            <p:nvPr/>
          </p:nvSpPr>
          <p:spPr bwMode="auto">
            <a:xfrm>
              <a:off x="4464" y="2256"/>
              <a:ext cx="0" cy="1440"/>
            </a:xfrm>
            <a:prstGeom prst="line">
              <a:avLst/>
            </a:prstGeom>
            <a:noFill/>
            <a:ln w="38100">
              <a:solidFill>
                <a:srgbClr val="969696"/>
              </a:solidFill>
              <a:round/>
              <a:headEnd/>
              <a:tailEnd/>
            </a:ln>
          </p:spPr>
          <p:txBody>
            <a:bodyPr wrap="none"/>
            <a:lstStyle/>
            <a:p>
              <a:endParaRPr lang="en-US"/>
            </a:p>
          </p:txBody>
        </p:sp>
        <p:sp>
          <p:nvSpPr>
            <p:cNvPr id="21524" name="Line 47"/>
            <p:cNvSpPr>
              <a:spLocks noChangeShapeType="1"/>
            </p:cNvSpPr>
            <p:nvPr/>
          </p:nvSpPr>
          <p:spPr bwMode="auto">
            <a:xfrm>
              <a:off x="4464" y="2544"/>
              <a:ext cx="624" cy="0"/>
            </a:xfrm>
            <a:prstGeom prst="line">
              <a:avLst/>
            </a:prstGeom>
            <a:noFill/>
            <a:ln w="9525">
              <a:solidFill>
                <a:schemeClr val="tx1"/>
              </a:solidFill>
              <a:round/>
              <a:headEnd/>
              <a:tailEnd/>
            </a:ln>
          </p:spPr>
          <p:txBody>
            <a:bodyPr wrap="none"/>
            <a:lstStyle/>
            <a:p>
              <a:endParaRPr lang="en-US"/>
            </a:p>
          </p:txBody>
        </p:sp>
        <p:sp>
          <p:nvSpPr>
            <p:cNvPr id="21525" name="Rectangle 48"/>
            <p:cNvSpPr>
              <a:spLocks noChangeArrowheads="1"/>
            </p:cNvSpPr>
            <p:nvPr/>
          </p:nvSpPr>
          <p:spPr bwMode="auto">
            <a:xfrm>
              <a:off x="5088" y="2400"/>
              <a:ext cx="96" cy="288"/>
            </a:xfrm>
            <a:prstGeom prst="rect">
              <a:avLst/>
            </a:prstGeom>
            <a:solidFill>
              <a:srgbClr val="808080"/>
            </a:solidFill>
            <a:ln w="9525">
              <a:solidFill>
                <a:schemeClr val="tx1"/>
              </a:solidFill>
              <a:miter lim="800000"/>
              <a:headEnd/>
              <a:tailEnd/>
            </a:ln>
          </p:spPr>
          <p:txBody>
            <a:bodyPr wrap="none" anchor="ctr"/>
            <a:lstStyle/>
            <a:p>
              <a:pPr algn="r" rtl="1"/>
              <a:endParaRPr lang="en-US"/>
            </a:p>
          </p:txBody>
        </p:sp>
      </p:grpSp>
      <p:sp>
        <p:nvSpPr>
          <p:cNvPr id="5169" name="Text Box 49"/>
          <p:cNvSpPr txBox="1">
            <a:spLocks noChangeArrowheads="1"/>
          </p:cNvSpPr>
          <p:nvPr/>
        </p:nvSpPr>
        <p:spPr bwMode="auto">
          <a:xfrm>
            <a:off x="1219200" y="5762412"/>
            <a:ext cx="1752600" cy="641350"/>
          </a:xfrm>
          <a:prstGeom prst="rect">
            <a:avLst/>
          </a:prstGeom>
          <a:noFill/>
          <a:ln w="9525">
            <a:noFill/>
            <a:miter lim="800000"/>
            <a:headEnd/>
            <a:tailEnd/>
          </a:ln>
        </p:spPr>
        <p:txBody>
          <a:bodyPr>
            <a:spAutoFit/>
          </a:bodyPr>
          <a:lstStyle/>
          <a:p>
            <a:pPr rtl="1">
              <a:spcBef>
                <a:spcPct val="50000"/>
              </a:spcBef>
            </a:pPr>
            <a:r>
              <a:rPr lang="en-US" b="1" dirty="0"/>
              <a:t>Cantilever retaining wall</a:t>
            </a:r>
            <a:endParaRPr lang="en-AU" b="1" dirty="0"/>
          </a:p>
        </p:txBody>
      </p:sp>
      <p:sp>
        <p:nvSpPr>
          <p:cNvPr id="5170" name="Text Box 50"/>
          <p:cNvSpPr txBox="1">
            <a:spLocks noChangeArrowheads="1"/>
          </p:cNvSpPr>
          <p:nvPr/>
        </p:nvSpPr>
        <p:spPr bwMode="auto">
          <a:xfrm>
            <a:off x="3657600" y="5838612"/>
            <a:ext cx="2228850" cy="369332"/>
          </a:xfrm>
          <a:prstGeom prst="rect">
            <a:avLst/>
          </a:prstGeom>
          <a:noFill/>
          <a:ln w="9525">
            <a:noFill/>
            <a:miter lim="800000"/>
            <a:headEnd/>
            <a:tailEnd/>
          </a:ln>
        </p:spPr>
        <p:txBody>
          <a:bodyPr wrap="square">
            <a:spAutoFit/>
          </a:bodyPr>
          <a:lstStyle/>
          <a:p>
            <a:pPr rtl="1">
              <a:spcBef>
                <a:spcPct val="50000"/>
              </a:spcBef>
            </a:pPr>
            <a:r>
              <a:rPr lang="en-US" b="1" dirty="0"/>
              <a:t>Braced excavation</a:t>
            </a:r>
            <a:endParaRPr lang="en-AU" b="1" dirty="0"/>
          </a:p>
        </p:txBody>
      </p:sp>
      <p:sp>
        <p:nvSpPr>
          <p:cNvPr id="5171" name="Text Box 51"/>
          <p:cNvSpPr txBox="1">
            <a:spLocks noChangeArrowheads="1"/>
          </p:cNvSpPr>
          <p:nvPr/>
        </p:nvSpPr>
        <p:spPr bwMode="auto">
          <a:xfrm>
            <a:off x="6248400" y="5838612"/>
            <a:ext cx="2438400" cy="366713"/>
          </a:xfrm>
          <a:prstGeom prst="rect">
            <a:avLst/>
          </a:prstGeom>
          <a:noFill/>
          <a:ln w="9525">
            <a:noFill/>
            <a:miter lim="800000"/>
            <a:headEnd/>
            <a:tailEnd/>
          </a:ln>
        </p:spPr>
        <p:txBody>
          <a:bodyPr>
            <a:spAutoFit/>
          </a:bodyPr>
          <a:lstStyle/>
          <a:p>
            <a:pPr rtl="1">
              <a:spcBef>
                <a:spcPct val="50000"/>
              </a:spcBef>
            </a:pPr>
            <a:r>
              <a:rPr lang="en-US" b="1" dirty="0"/>
              <a:t>Anchored sheet pile</a:t>
            </a:r>
            <a:endParaRPr lang="en-AU" b="1" dirty="0"/>
          </a:p>
        </p:txBody>
      </p:sp>
      <p:grpSp>
        <p:nvGrpSpPr>
          <p:cNvPr id="11" name="Group 56"/>
          <p:cNvGrpSpPr>
            <a:grpSpLocks/>
          </p:cNvGrpSpPr>
          <p:nvPr/>
        </p:nvGrpSpPr>
        <p:grpSpPr bwMode="auto">
          <a:xfrm>
            <a:off x="7086600" y="3797087"/>
            <a:ext cx="1447800" cy="1803400"/>
            <a:chOff x="4464" y="2506"/>
            <a:chExt cx="912" cy="1136"/>
          </a:xfrm>
        </p:grpSpPr>
        <p:sp>
          <p:nvSpPr>
            <p:cNvPr id="21520" name="Text Box 53"/>
            <p:cNvSpPr txBox="1">
              <a:spLocks noChangeArrowheads="1"/>
            </p:cNvSpPr>
            <p:nvPr/>
          </p:nvSpPr>
          <p:spPr bwMode="auto">
            <a:xfrm>
              <a:off x="4512" y="2506"/>
              <a:ext cx="480" cy="192"/>
            </a:xfrm>
            <a:prstGeom prst="rect">
              <a:avLst/>
            </a:prstGeom>
            <a:noFill/>
            <a:ln w="9525">
              <a:noFill/>
              <a:miter lim="800000"/>
              <a:headEnd/>
              <a:tailEnd/>
            </a:ln>
          </p:spPr>
          <p:txBody>
            <a:bodyPr>
              <a:spAutoFit/>
            </a:bodyPr>
            <a:lstStyle/>
            <a:p>
              <a:pPr rtl="1">
                <a:spcBef>
                  <a:spcPct val="50000"/>
                </a:spcBef>
              </a:pPr>
              <a:r>
                <a:rPr lang="en-US" sz="1400" dirty="0"/>
                <a:t>Tie rod</a:t>
              </a:r>
              <a:endParaRPr lang="en-AU" sz="1400" dirty="0"/>
            </a:p>
          </p:txBody>
        </p:sp>
        <p:sp>
          <p:nvSpPr>
            <p:cNvPr id="21521" name="Text Box 54"/>
            <p:cNvSpPr txBox="1">
              <a:spLocks noChangeArrowheads="1"/>
            </p:cNvSpPr>
            <p:nvPr/>
          </p:nvSpPr>
          <p:spPr bwMode="auto">
            <a:xfrm>
              <a:off x="4464" y="3312"/>
              <a:ext cx="624" cy="330"/>
            </a:xfrm>
            <a:prstGeom prst="rect">
              <a:avLst/>
            </a:prstGeom>
            <a:noFill/>
            <a:ln w="9525">
              <a:noFill/>
              <a:miter lim="800000"/>
              <a:headEnd/>
              <a:tailEnd/>
            </a:ln>
          </p:spPr>
          <p:txBody>
            <a:bodyPr>
              <a:spAutoFit/>
            </a:bodyPr>
            <a:lstStyle/>
            <a:p>
              <a:pPr rtl="1">
                <a:spcBef>
                  <a:spcPct val="50000"/>
                </a:spcBef>
              </a:pPr>
              <a:r>
                <a:rPr lang="en-US" sz="1400" b="1" dirty="0"/>
                <a:t>Sheet pile</a:t>
              </a:r>
              <a:endParaRPr lang="en-AU" sz="1400" b="1" dirty="0"/>
            </a:p>
          </p:txBody>
        </p:sp>
        <p:sp>
          <p:nvSpPr>
            <p:cNvPr id="21522" name="Text Box 55"/>
            <p:cNvSpPr txBox="1">
              <a:spLocks noChangeArrowheads="1"/>
            </p:cNvSpPr>
            <p:nvPr/>
          </p:nvSpPr>
          <p:spPr bwMode="auto">
            <a:xfrm>
              <a:off x="4896" y="2688"/>
              <a:ext cx="480" cy="192"/>
            </a:xfrm>
            <a:prstGeom prst="rect">
              <a:avLst/>
            </a:prstGeom>
            <a:noFill/>
            <a:ln w="9525">
              <a:noFill/>
              <a:miter lim="800000"/>
              <a:headEnd/>
              <a:tailEnd/>
            </a:ln>
          </p:spPr>
          <p:txBody>
            <a:bodyPr>
              <a:spAutoFit/>
            </a:bodyPr>
            <a:lstStyle/>
            <a:p>
              <a:pPr rtl="1">
                <a:spcBef>
                  <a:spcPct val="50000"/>
                </a:spcBef>
              </a:pPr>
              <a:r>
                <a:rPr lang="en-US" sz="1400"/>
                <a:t>Anchor</a:t>
              </a:r>
              <a:endParaRPr lang="en-AU" sz="1400"/>
            </a:p>
          </p:txBody>
        </p:sp>
      </p:grpSp>
      <p:sp>
        <p:nvSpPr>
          <p:cNvPr id="12" name="Rectangle 11"/>
          <p:cNvSpPr/>
          <p:nvPr/>
        </p:nvSpPr>
        <p:spPr>
          <a:xfrm>
            <a:off x="105465" y="51352"/>
            <a:ext cx="1976823" cy="461665"/>
          </a:xfrm>
          <a:prstGeom prst="rect">
            <a:avLst/>
          </a:prstGeom>
          <a:solidFill>
            <a:schemeClr val="accent3">
              <a:lumMod val="40000"/>
              <a:lumOff val="60000"/>
              <a:alpha val="3137"/>
            </a:schemeClr>
          </a:solidFill>
          <a:ln w="9525">
            <a:noFill/>
            <a:miter lim="800000"/>
            <a:headEnd/>
            <a:tailEnd/>
          </a:ln>
        </p:spPr>
        <p:txBody>
          <a:bodyPr vert="horz" wrap="square" lIns="91440" tIns="45720" rIns="91440" bIns="45720" numCol="1" anchor="ctr" anchorCtr="0" compatLnSpc="1">
            <a:prstTxWarp prst="textNoShape">
              <a:avLst/>
            </a:prstTxWarp>
            <a:spAutoFit/>
          </a:bodyPr>
          <a:lstStyle/>
          <a:p>
            <a:pPr eaLnBrk="0" hangingPunct="0">
              <a:spcBef>
                <a:spcPct val="50000"/>
              </a:spcBef>
              <a:tabLst>
                <a:tab pos="1714500" algn="l"/>
              </a:tabLst>
            </a:pPr>
            <a:r>
              <a:rPr lang="en-US" sz="2400" b="1" u="sng" dirty="0">
                <a:solidFill>
                  <a:srgbClr val="C00000"/>
                </a:solidFill>
                <a:effectLst>
                  <a:outerShdw blurRad="38100" dist="38100" dir="2700000" algn="tl">
                    <a:srgbClr val="000000">
                      <a:alpha val="43137"/>
                    </a:srgbClr>
                  </a:outerShdw>
                </a:effectLst>
              </a:rPr>
              <a:t>Introduction</a:t>
            </a:r>
          </a:p>
        </p:txBody>
      </p:sp>
      <p:sp>
        <p:nvSpPr>
          <p:cNvPr id="14" name="Rectangle 13"/>
          <p:cNvSpPr/>
          <p:nvPr/>
        </p:nvSpPr>
        <p:spPr>
          <a:xfrm>
            <a:off x="261936" y="516537"/>
            <a:ext cx="8396288" cy="461665"/>
          </a:xfrm>
          <a:prstGeom prst="rect">
            <a:avLst/>
          </a:prstGeom>
          <a:noFill/>
          <a:ln w="9525">
            <a:noFill/>
            <a:miter lim="800000"/>
            <a:headEnd/>
            <a:tailEnd/>
          </a:ln>
        </p:spPr>
        <p:txBody>
          <a:bodyPr wrap="square">
            <a:spAutoFit/>
          </a:bodyPr>
          <a:lstStyle/>
          <a:p>
            <a:pPr marL="342900" indent="-342900" algn="just">
              <a:spcBef>
                <a:spcPct val="50000"/>
              </a:spcBef>
              <a:buFont typeface="Courier New" panose="02070309020205020404" pitchFamily="49" charset="0"/>
              <a:buChar char="o"/>
            </a:pPr>
            <a:r>
              <a:rPr lang="en-US" sz="2400" b="1" dirty="0">
                <a:latin typeface="+mn-lt"/>
              </a:rPr>
              <a:t>Proper design and construction  of </a:t>
            </a:r>
            <a:r>
              <a:rPr lang="en-US" sz="2400" b="1" dirty="0" smtClean="0">
                <a:latin typeface="+mn-lt"/>
              </a:rPr>
              <a:t>many structures such as:</a:t>
            </a:r>
            <a:endParaRPr lang="en-US" sz="2400" b="1" dirty="0">
              <a:latin typeface="+mn-lt"/>
            </a:endParaRPr>
          </a:p>
        </p:txBody>
      </p:sp>
      <p:sp>
        <p:nvSpPr>
          <p:cNvPr id="13" name="Rectangle 12"/>
          <p:cNvSpPr/>
          <p:nvPr/>
        </p:nvSpPr>
        <p:spPr>
          <a:xfrm>
            <a:off x="990600" y="890962"/>
            <a:ext cx="7239000" cy="1631216"/>
          </a:xfrm>
          <a:prstGeom prst="rect">
            <a:avLst/>
          </a:prstGeom>
        </p:spPr>
        <p:txBody>
          <a:bodyPr wrap="square">
            <a:spAutoFit/>
          </a:bodyPr>
          <a:lstStyle/>
          <a:p>
            <a:pPr marL="285750" indent="-285750" algn="just">
              <a:buFont typeface="Arial" panose="020B0604020202020204" pitchFamily="34" charset="0"/>
              <a:buChar char="•"/>
            </a:pPr>
            <a:r>
              <a:rPr lang="en-US" sz="2000" b="1" dirty="0">
                <a:solidFill>
                  <a:srgbClr val="C00000"/>
                </a:solidFill>
              </a:rPr>
              <a:t>R</a:t>
            </a:r>
            <a:r>
              <a:rPr lang="en-US" sz="2000" b="1" dirty="0" smtClean="0">
                <a:solidFill>
                  <a:srgbClr val="C00000"/>
                </a:solidFill>
              </a:rPr>
              <a:t>etaining walls </a:t>
            </a:r>
            <a:r>
              <a:rPr lang="en-US" sz="2000" b="1" dirty="0" smtClean="0">
                <a:solidFill>
                  <a:srgbClr val="7030A0"/>
                </a:solidFill>
              </a:rPr>
              <a:t>(basements walls, highways and railroads, platforms, landscaping, and erosion controls)</a:t>
            </a:r>
          </a:p>
          <a:p>
            <a:pPr marL="285750" indent="-285750" algn="just">
              <a:buFont typeface="Arial" panose="020B0604020202020204" pitchFamily="34" charset="0"/>
              <a:buChar char="•"/>
            </a:pPr>
            <a:r>
              <a:rPr lang="en-US" sz="2000" b="1" dirty="0" smtClean="0">
                <a:solidFill>
                  <a:srgbClr val="C00000"/>
                </a:solidFill>
              </a:rPr>
              <a:t>Braced excavations</a:t>
            </a:r>
          </a:p>
          <a:p>
            <a:pPr marL="285750" indent="-285750" algn="just">
              <a:buFont typeface="Arial" panose="020B0604020202020204" pitchFamily="34" charset="0"/>
              <a:buChar char="•"/>
            </a:pPr>
            <a:r>
              <a:rPr lang="en-US" sz="2000" b="1" dirty="0" smtClean="0">
                <a:solidFill>
                  <a:srgbClr val="C00000"/>
                </a:solidFill>
              </a:rPr>
              <a:t>Anchored bulkheads</a:t>
            </a:r>
          </a:p>
          <a:p>
            <a:pPr marL="285750" indent="-285750" algn="just">
              <a:buFont typeface="Arial" panose="020B0604020202020204" pitchFamily="34" charset="0"/>
              <a:buChar char="•"/>
            </a:pPr>
            <a:r>
              <a:rPr lang="en-US" sz="2000" b="1" dirty="0" smtClean="0">
                <a:solidFill>
                  <a:srgbClr val="C00000"/>
                </a:solidFill>
              </a:rPr>
              <a:t>Grain pressure on silo walls and bins</a:t>
            </a:r>
          </a:p>
        </p:txBody>
      </p:sp>
      <p:sp>
        <p:nvSpPr>
          <p:cNvPr id="15" name="Rectangle 14"/>
          <p:cNvSpPr/>
          <p:nvPr/>
        </p:nvSpPr>
        <p:spPr>
          <a:xfrm>
            <a:off x="261936" y="2469672"/>
            <a:ext cx="9053514" cy="830997"/>
          </a:xfrm>
          <a:prstGeom prst="rect">
            <a:avLst/>
          </a:prstGeom>
        </p:spPr>
        <p:txBody>
          <a:bodyPr wrap="square">
            <a:spAutoFit/>
          </a:bodyPr>
          <a:lstStyle/>
          <a:p>
            <a:r>
              <a:rPr lang="en-US" sz="2400" b="1" dirty="0">
                <a:latin typeface="+mn-lt"/>
              </a:rPr>
              <a:t>require a thorough knowledge of the </a:t>
            </a:r>
            <a:r>
              <a:rPr lang="en-US" sz="2400" b="1" dirty="0">
                <a:solidFill>
                  <a:srgbClr val="0B0BEF"/>
                </a:solidFill>
                <a:latin typeface="+mn-lt"/>
              </a:rPr>
              <a:t>lateral</a:t>
            </a:r>
            <a:r>
              <a:rPr lang="en-US" sz="2400" b="1" dirty="0">
                <a:latin typeface="+mn-lt"/>
              </a:rPr>
              <a:t> </a:t>
            </a:r>
            <a:r>
              <a:rPr lang="en-US" sz="2400" b="1" dirty="0">
                <a:solidFill>
                  <a:srgbClr val="0B0BEF"/>
                </a:solidFill>
                <a:latin typeface="+mn-lt"/>
              </a:rPr>
              <a:t>forces</a:t>
            </a:r>
            <a:r>
              <a:rPr lang="en-US" sz="2400" b="1" dirty="0">
                <a:latin typeface="+mn-lt"/>
              </a:rPr>
              <a:t> that </a:t>
            </a:r>
            <a:r>
              <a:rPr lang="en-US" sz="2400" b="1" dirty="0" smtClean="0">
                <a:latin typeface="+mn-lt"/>
              </a:rPr>
              <a:t>act between </a:t>
            </a:r>
            <a:r>
              <a:rPr lang="en-US" sz="2400" b="1" dirty="0">
                <a:latin typeface="+mn-lt"/>
              </a:rPr>
              <a:t>the retaining structures and the soil masses being retained.</a:t>
            </a:r>
            <a:endParaRPr lang="en-US" sz="2400" dirty="0">
              <a:latin typeface="+mn-lt"/>
            </a:endParaRPr>
          </a:p>
        </p:txBody>
      </p:sp>
    </p:spTree>
  </p:cSld>
  <p:clrMapOvr>
    <a:masterClrMapping/>
  </p:clrMapOvr>
  <p:transition advClick="0" advTm="34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5169"/>
                                        </p:tgtEl>
                                        <p:attrNameLst>
                                          <p:attrName>style.visibility</p:attrName>
                                        </p:attrNameLst>
                                      </p:cBhvr>
                                      <p:to>
                                        <p:strVal val="visible"/>
                                      </p:to>
                                    </p:set>
                                    <p:animEffect transition="in" filter="dissolve">
                                      <p:cBhvr>
                                        <p:cTn id="7" dur="500"/>
                                        <p:tgtEl>
                                          <p:spTgt spid="5169"/>
                                        </p:tgtEl>
                                      </p:cBhvr>
                                    </p:animEffect>
                                  </p:childTnLst>
                                </p:cTn>
                              </p:par>
                            </p:childTnLst>
                          </p:cTn>
                        </p:par>
                        <p:par>
                          <p:cTn id="8" fill="hold">
                            <p:stCondLst>
                              <p:cond delay="5500"/>
                            </p:stCondLst>
                            <p:childTnLst>
                              <p:par>
                                <p:cTn id="9" presetID="9"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7000"/>
                            </p:stCondLst>
                            <p:childTnLst>
                              <p:par>
                                <p:cTn id="13" presetID="9" presetClass="entr" presetSubtype="0" fill="hold" grpId="0" nodeType="afterEffect">
                                  <p:stCondLst>
                                    <p:cond delay="2000"/>
                                  </p:stCondLst>
                                  <p:childTnLst>
                                    <p:set>
                                      <p:cBhvr>
                                        <p:cTn id="14" dur="1" fill="hold">
                                          <p:stCondLst>
                                            <p:cond delay="0"/>
                                          </p:stCondLst>
                                        </p:cTn>
                                        <p:tgtEl>
                                          <p:spTgt spid="5170"/>
                                        </p:tgtEl>
                                        <p:attrNameLst>
                                          <p:attrName>style.visibility</p:attrName>
                                        </p:attrNameLst>
                                      </p:cBhvr>
                                      <p:to>
                                        <p:strVal val="visible"/>
                                      </p:to>
                                    </p:set>
                                    <p:animEffect transition="in" filter="dissolve">
                                      <p:cBhvr>
                                        <p:cTn id="15" dur="500"/>
                                        <p:tgtEl>
                                          <p:spTgt spid="5170"/>
                                        </p:tgtEl>
                                      </p:cBhvr>
                                    </p:animEffect>
                                  </p:childTnLst>
                                </p:cTn>
                              </p:par>
                            </p:childTnLst>
                          </p:cTn>
                        </p:par>
                        <p:par>
                          <p:cTn id="16" fill="hold">
                            <p:stCondLst>
                              <p:cond delay="9500"/>
                            </p:stCondLst>
                            <p:childTnLst>
                              <p:par>
                                <p:cTn id="17" presetID="9" presetClass="entr" presetSubtype="0"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par>
                          <p:cTn id="20" fill="hold">
                            <p:stCondLst>
                              <p:cond delay="11000"/>
                            </p:stCondLst>
                            <p:childTnLst>
                              <p:par>
                                <p:cTn id="21" presetID="9" presetClass="entr" presetSubtype="0"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par>
                          <p:cTn id="24" fill="hold">
                            <p:stCondLst>
                              <p:cond delay="12500"/>
                            </p:stCondLst>
                            <p:childTnLst>
                              <p:par>
                                <p:cTn id="25" presetID="9" presetClass="entr" presetSubtype="0" fill="hold"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par>
                          <p:cTn id="28" fill="hold">
                            <p:stCondLst>
                              <p:cond delay="14000"/>
                            </p:stCondLst>
                            <p:childTnLst>
                              <p:par>
                                <p:cTn id="29" presetID="9" presetClass="entr" presetSubtype="0" fill="hold" nodeType="after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par>
                          <p:cTn id="32" fill="hold">
                            <p:stCondLst>
                              <p:cond delay="15500"/>
                            </p:stCondLst>
                            <p:childTnLst>
                              <p:par>
                                <p:cTn id="33" presetID="9" presetClass="entr" presetSubtype="0" fill="hold" grpId="0" nodeType="afterEffect">
                                  <p:stCondLst>
                                    <p:cond delay="2000"/>
                                  </p:stCondLst>
                                  <p:childTnLst>
                                    <p:set>
                                      <p:cBhvr>
                                        <p:cTn id="34" dur="1" fill="hold">
                                          <p:stCondLst>
                                            <p:cond delay="0"/>
                                          </p:stCondLst>
                                        </p:cTn>
                                        <p:tgtEl>
                                          <p:spTgt spid="5171"/>
                                        </p:tgtEl>
                                        <p:attrNameLst>
                                          <p:attrName>style.visibility</p:attrName>
                                        </p:attrNameLst>
                                      </p:cBhvr>
                                      <p:to>
                                        <p:strVal val="visible"/>
                                      </p:to>
                                    </p:set>
                                    <p:animEffect transition="in" filter="dissolve">
                                      <p:cBhvr>
                                        <p:cTn id="35" dur="500"/>
                                        <p:tgtEl>
                                          <p:spTgt spid="5171"/>
                                        </p:tgtEl>
                                      </p:cBhvr>
                                    </p:animEffect>
                                  </p:childTnLst>
                                </p:cTn>
                              </p:par>
                            </p:childTnLst>
                          </p:cTn>
                        </p:par>
                        <p:par>
                          <p:cTn id="36" fill="hold">
                            <p:stCondLst>
                              <p:cond delay="18000"/>
                            </p:stCondLst>
                            <p:childTnLst>
                              <p:par>
                                <p:cTn id="37" presetID="9" presetClass="entr" presetSubtype="0" fill="hold" nodeType="after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par>
                          <p:cTn id="40" fill="hold">
                            <p:stCondLst>
                              <p:cond delay="19500"/>
                            </p:stCondLst>
                            <p:childTnLst>
                              <p:par>
                                <p:cTn id="41" presetID="9" presetClass="entr" presetSubtype="0" fill="hold" nodeType="afterEffect">
                                  <p:stCondLst>
                                    <p:cond delay="100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par>
                          <p:cTn id="44" fill="hold">
                            <p:stCondLst>
                              <p:cond delay="21000"/>
                            </p:stCondLst>
                            <p:childTnLst>
                              <p:par>
                                <p:cTn id="45" presetID="9" presetClass="entr" presetSubtype="0" fill="hold" nodeType="afterEffect">
                                  <p:stCondLst>
                                    <p:cond delay="100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9" grpId="0" autoUpdateAnimBg="0"/>
      <p:bldP spid="5170" grpId="0" autoUpdateAnimBg="0"/>
      <p:bldP spid="517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3200400" y="1824067"/>
            <a:ext cx="5943600" cy="3648075"/>
            <a:chOff x="1152" y="1062"/>
            <a:chExt cx="3744" cy="2298"/>
          </a:xfrm>
        </p:grpSpPr>
        <p:sp>
          <p:nvSpPr>
            <p:cNvPr id="224282" name="Line 12"/>
            <p:cNvSpPr>
              <a:spLocks noChangeShapeType="1"/>
            </p:cNvSpPr>
            <p:nvPr/>
          </p:nvSpPr>
          <p:spPr bwMode="auto">
            <a:xfrm>
              <a:off x="1392" y="3108"/>
              <a:ext cx="3456" cy="0"/>
            </a:xfrm>
            <a:prstGeom prst="line">
              <a:avLst/>
            </a:prstGeom>
            <a:noFill/>
            <a:ln w="9525">
              <a:solidFill>
                <a:schemeClr val="tx1"/>
              </a:solidFill>
              <a:round/>
              <a:headEnd/>
              <a:tailEnd type="triangle" w="med" len="med"/>
            </a:ln>
          </p:spPr>
          <p:txBody>
            <a:bodyPr wrap="none"/>
            <a:lstStyle/>
            <a:p>
              <a:endParaRPr lang="en-US"/>
            </a:p>
          </p:txBody>
        </p:sp>
        <p:sp>
          <p:nvSpPr>
            <p:cNvPr id="224283" name="Line 13"/>
            <p:cNvSpPr>
              <a:spLocks noChangeShapeType="1"/>
            </p:cNvSpPr>
            <p:nvPr/>
          </p:nvSpPr>
          <p:spPr bwMode="auto">
            <a:xfrm flipH="1" flipV="1">
              <a:off x="1388" y="1062"/>
              <a:ext cx="10" cy="2046"/>
            </a:xfrm>
            <a:prstGeom prst="line">
              <a:avLst/>
            </a:prstGeom>
            <a:noFill/>
            <a:ln w="9525">
              <a:solidFill>
                <a:schemeClr val="tx1"/>
              </a:solidFill>
              <a:round/>
              <a:headEnd/>
              <a:tailEnd type="triangle" w="med" len="med"/>
            </a:ln>
          </p:spPr>
          <p:txBody>
            <a:bodyPr wrap="none"/>
            <a:lstStyle/>
            <a:p>
              <a:endParaRPr lang="en-US"/>
            </a:p>
          </p:txBody>
        </p:sp>
        <p:sp>
          <p:nvSpPr>
            <p:cNvPr id="224284" name="Line 14"/>
            <p:cNvSpPr>
              <a:spLocks noChangeShapeType="1"/>
            </p:cNvSpPr>
            <p:nvPr/>
          </p:nvSpPr>
          <p:spPr bwMode="auto">
            <a:xfrm flipV="1">
              <a:off x="1398" y="1822"/>
              <a:ext cx="3072" cy="1272"/>
            </a:xfrm>
            <a:prstGeom prst="line">
              <a:avLst/>
            </a:prstGeom>
            <a:noFill/>
            <a:ln w="38100">
              <a:solidFill>
                <a:srgbClr val="00B050"/>
              </a:solidFill>
              <a:round/>
              <a:headEnd/>
              <a:tailEnd/>
            </a:ln>
          </p:spPr>
          <p:txBody>
            <a:bodyPr wrap="none"/>
            <a:lstStyle/>
            <a:p>
              <a:endParaRPr lang="en-US"/>
            </a:p>
          </p:txBody>
        </p:sp>
        <p:sp>
          <p:nvSpPr>
            <p:cNvPr id="224285" name="Text Box 16"/>
            <p:cNvSpPr txBox="1">
              <a:spLocks noChangeArrowheads="1"/>
            </p:cNvSpPr>
            <p:nvPr/>
          </p:nvSpPr>
          <p:spPr bwMode="auto">
            <a:xfrm>
              <a:off x="1152" y="1068"/>
              <a:ext cx="240"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224286" name="Text Box 17"/>
            <p:cNvSpPr txBox="1">
              <a:spLocks noChangeArrowheads="1"/>
            </p:cNvSpPr>
            <p:nvPr/>
          </p:nvSpPr>
          <p:spPr bwMode="auto">
            <a:xfrm>
              <a:off x="4656" y="3072"/>
              <a:ext cx="240"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224287" name="Text Box 19"/>
            <p:cNvSpPr txBox="1">
              <a:spLocks noChangeArrowheads="1"/>
            </p:cNvSpPr>
            <p:nvPr/>
          </p:nvSpPr>
          <p:spPr bwMode="auto">
            <a:xfrm rot="20212841">
              <a:off x="2756" y="2030"/>
              <a:ext cx="1278" cy="233"/>
            </a:xfrm>
            <a:prstGeom prst="rect">
              <a:avLst/>
            </a:prstGeom>
            <a:noFill/>
            <a:ln w="9525">
              <a:noFill/>
              <a:miter lim="800000"/>
              <a:headEnd/>
              <a:tailEnd/>
            </a:ln>
          </p:spPr>
          <p:txBody>
            <a:bodyPr wrap="square">
              <a:spAutoFit/>
            </a:bodyPr>
            <a:lstStyle/>
            <a:p>
              <a:pPr rtl="1">
                <a:spcBef>
                  <a:spcPct val="50000"/>
                </a:spcBef>
              </a:pPr>
              <a:r>
                <a:rPr lang="en-US" b="1" dirty="0">
                  <a:solidFill>
                    <a:srgbClr val="FF0000"/>
                  </a:solidFill>
                </a:rPr>
                <a:t>failure envelope</a:t>
              </a:r>
              <a:endParaRPr lang="en-AU" b="1" dirty="0">
                <a:solidFill>
                  <a:srgbClr val="FF0000"/>
                </a:solidFill>
              </a:endParaRPr>
            </a:p>
          </p:txBody>
        </p:sp>
      </p:grpSp>
      <p:sp>
        <p:nvSpPr>
          <p:cNvPr id="9239" name="Arc 23"/>
          <p:cNvSpPr>
            <a:spLocks/>
          </p:cNvSpPr>
          <p:nvPr/>
        </p:nvSpPr>
        <p:spPr bwMode="auto">
          <a:xfrm rot="16200000">
            <a:off x="6462216" y="3086476"/>
            <a:ext cx="1370322" cy="2577404"/>
          </a:xfrm>
          <a:custGeom>
            <a:avLst/>
            <a:gdLst>
              <a:gd name="T0" fmla="*/ 1126103 w 22138"/>
              <a:gd name="T1" fmla="*/ 0 h 43200"/>
              <a:gd name="T2" fmla="*/ 0 w 22138"/>
              <a:gd name="T3" fmla="*/ 83991574 h 43200"/>
              <a:gd name="T4" fmla="*/ 1126103 w 22138"/>
              <a:gd name="T5" fmla="*/ 42002600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rgbClr val="FF0000"/>
            </a:solidFill>
            <a:round/>
            <a:headEnd/>
            <a:tailEnd/>
          </a:ln>
        </p:spPr>
        <p:txBody>
          <a:bodyPr wrap="none" anchor="ctr"/>
          <a:lstStyle/>
          <a:p>
            <a:endParaRPr lang="en-US" dirty="0"/>
          </a:p>
        </p:txBody>
      </p:sp>
      <p:cxnSp>
        <p:nvCxnSpPr>
          <p:cNvPr id="7" name="Straight Connector 6"/>
          <p:cNvCxnSpPr/>
          <p:nvPr/>
        </p:nvCxnSpPr>
        <p:spPr>
          <a:xfrm>
            <a:off x="6633030" y="3816360"/>
            <a:ext cx="569928" cy="125573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bwMode="auto">
          <a:xfrm>
            <a:off x="4404675" y="4644446"/>
            <a:ext cx="304892" cy="369332"/>
          </a:xfrm>
          <a:prstGeom prst="rect">
            <a:avLst/>
          </a:prstGeom>
          <a:noFill/>
          <a:ln>
            <a:noFill/>
          </a:ln>
          <a:effectLst/>
        </p:spPr>
        <p:txBody>
          <a:bodyPr wrap="none" rtlCol="0">
            <a:spAutoFit/>
          </a:bodyPr>
          <a:lstStyle/>
          <a:p>
            <a:pPr eaLnBrk="1" hangingPunct="1">
              <a:spcBef>
                <a:spcPct val="50000"/>
              </a:spcBef>
            </a:pPr>
            <a:r>
              <a:rPr lang="en-US" b="1" dirty="0" smtClean="0">
                <a:latin typeface="Symbol" panose="05050102010706020507" pitchFamily="18" charset="2"/>
              </a:rPr>
              <a:t>f</a:t>
            </a:r>
            <a:endParaRPr lang="en-US" b="1" dirty="0">
              <a:latin typeface="Symbol" panose="05050102010706020507" pitchFamily="18" charset="2"/>
            </a:endParaRPr>
          </a:p>
        </p:txBody>
      </p:sp>
      <p:cxnSp>
        <p:nvCxnSpPr>
          <p:cNvPr id="16" name="Straight Connector 15"/>
          <p:cNvCxnSpPr/>
          <p:nvPr/>
        </p:nvCxnSpPr>
        <p:spPr>
          <a:xfrm>
            <a:off x="7194114" y="5078437"/>
            <a:ext cx="0" cy="685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575050" y="5167342"/>
            <a:ext cx="6350" cy="761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590925" y="5580549"/>
            <a:ext cx="3612033" cy="36733"/>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bwMode="auto">
              <a:xfrm>
                <a:off x="4998457" y="5371747"/>
                <a:ext cx="936795" cy="557012"/>
              </a:xfrm>
              <a:prstGeom prst="rect">
                <a:avLst/>
              </a:prstGeom>
              <a:solidFill>
                <a:schemeClr val="bg1"/>
              </a:solidFill>
              <a:ln>
                <a:noFill/>
              </a:ln>
              <a:effectLst/>
            </p:spPr>
            <p:txBody>
              <a:bodyPr wrap="none" lIns="0" tIns="0" rIns="0" bIns="0" rtlCol="0">
                <a:spAutoFit/>
              </a:bodyPr>
              <a:lstStyle>
                <a:defPPr>
                  <a:defRPr lang="en-US"/>
                </a:defPPr>
                <a:lvl1pPr eaLnBrk="1" hangingPunct="1">
                  <a:spcBef>
                    <a:spcPct val="50000"/>
                  </a:spcBef>
                  <a:defRPr i="1">
                    <a:solidFill>
                      <a:srgbClr val="0000FF"/>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en-US" sz="2000" b="1" i="1" smtClean="0">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1">
                                  <a:latin typeface="Cambria Math" panose="02040503050406030204" pitchFamily="18" charset="0"/>
                                </a:rPr>
                                <m:t>𝝈</m:t>
                              </m:r>
                            </m:e>
                            <m:sub>
                              <m:r>
                                <a:rPr lang="en-US" sz="2000" b="1" i="1" smtClean="0">
                                  <a:latin typeface="Cambria Math" panose="02040503050406030204" pitchFamily="18" charset="0"/>
                                </a:rPr>
                                <m:t>𝒂</m:t>
                              </m:r>
                            </m:sub>
                          </m:sSub>
                          <m:r>
                            <a:rPr lang="en-US" sz="2000" b="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𝝈</m:t>
                              </m:r>
                            </m:e>
                            <m:sub>
                              <m:r>
                                <a:rPr lang="en-US" sz="2000" b="1" i="1" smtClean="0">
                                  <a:latin typeface="Cambria Math" panose="02040503050406030204" pitchFamily="18" charset="0"/>
                                </a:rPr>
                                <m:t>𝒗</m:t>
                              </m:r>
                            </m:sub>
                          </m:sSub>
                        </m:num>
                        <m:den>
                          <m:r>
                            <a:rPr lang="en-US" sz="2000" b="1" i="1">
                              <a:latin typeface="Cambria Math" panose="02040503050406030204" pitchFamily="18" charset="0"/>
                            </a:rPr>
                            <m:t>𝟐</m:t>
                          </m:r>
                        </m:den>
                      </m:f>
                    </m:oMath>
                  </m:oMathPara>
                </a14:m>
                <a:endParaRPr lang="en-US" sz="2000" b="1" dirty="0"/>
              </a:p>
            </p:txBody>
          </p:sp>
        </mc:Choice>
        <mc:Fallback xmlns="">
          <p:sp>
            <p:nvSpPr>
              <p:cNvPr id="42" name="TextBox 41"/>
              <p:cNvSpPr txBox="1">
                <a:spLocks noRot="1" noChangeAspect="1" noMove="1" noResize="1" noEditPoints="1" noAdjustHandles="1" noChangeArrowheads="1" noChangeShapeType="1" noTextEdit="1"/>
              </p:cNvSpPr>
              <p:nvPr/>
            </p:nvSpPr>
            <p:spPr bwMode="auto">
              <a:xfrm>
                <a:off x="4998457" y="5371747"/>
                <a:ext cx="936795" cy="557012"/>
              </a:xfrm>
              <a:prstGeom prst="rect">
                <a:avLst/>
              </a:prstGeom>
              <a:blipFill rotWithShape="0">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bwMode="auto">
              <a:xfrm>
                <a:off x="6472872" y="4249474"/>
                <a:ext cx="944810" cy="527517"/>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f>
                        <m:fPr>
                          <m:ctrlPr>
                            <a:rPr lang="en-US" sz="2000" b="1" i="1" smtClean="0">
                              <a:solidFill>
                                <a:srgbClr val="0000FF"/>
                              </a:solidFill>
                              <a:latin typeface="Cambria Math" panose="02040503050406030204" pitchFamily="18" charset="0"/>
                            </a:rPr>
                          </m:ctrlPr>
                        </m:fPr>
                        <m:num>
                          <m:sSub>
                            <m:sSubPr>
                              <m:ctrlPr>
                                <a:rPr lang="en-US" sz="2000" b="1" i="1" smtClean="0">
                                  <a:solidFill>
                                    <a:srgbClr val="0000FF"/>
                                  </a:solidFill>
                                  <a:latin typeface="Cambria Math" panose="02040503050406030204" pitchFamily="18" charset="0"/>
                                </a:rPr>
                              </m:ctrlPr>
                            </m:sSubPr>
                            <m:e>
                              <m:r>
                                <a:rPr lang="en-US" sz="2000" b="1" i="1" smtClean="0">
                                  <a:solidFill>
                                    <a:srgbClr val="0000FF"/>
                                  </a:solidFill>
                                  <a:latin typeface="Cambria Math" panose="02040503050406030204" pitchFamily="18" charset="0"/>
                                  <a:ea typeface="Cambria Math" panose="02040503050406030204" pitchFamily="18" charset="0"/>
                                </a:rPr>
                                <m:t>𝝈</m:t>
                              </m:r>
                            </m:e>
                            <m:sub>
                              <m:r>
                                <a:rPr lang="en-US" sz="2000" b="1" i="1" smtClean="0">
                                  <a:solidFill>
                                    <a:srgbClr val="0000FF"/>
                                  </a:solidFill>
                                  <a:latin typeface="Cambria Math" panose="02040503050406030204" pitchFamily="18" charset="0"/>
                                </a:rPr>
                                <m:t>𝒗</m:t>
                              </m:r>
                            </m:sub>
                          </m:sSub>
                          <m:r>
                            <a:rPr lang="en-US" sz="2000" b="1" i="1" smtClean="0">
                              <a:solidFill>
                                <a:srgbClr val="0000FF"/>
                              </a:solidFill>
                              <a:latin typeface="Cambria Math" panose="02040503050406030204" pitchFamily="18" charset="0"/>
                            </a:rPr>
                            <m:t>−</m:t>
                          </m:r>
                          <m:sSub>
                            <m:sSubPr>
                              <m:ctrlPr>
                                <a:rPr lang="en-US" sz="2000" b="1" i="1" smtClean="0">
                                  <a:solidFill>
                                    <a:srgbClr val="0000FF"/>
                                  </a:solidFill>
                                  <a:latin typeface="Cambria Math" panose="02040503050406030204" pitchFamily="18" charset="0"/>
                                </a:rPr>
                              </m:ctrlPr>
                            </m:sSubPr>
                            <m:e>
                              <m:r>
                                <a:rPr lang="en-US" sz="2000" b="1" i="1" smtClean="0">
                                  <a:solidFill>
                                    <a:srgbClr val="0000FF"/>
                                  </a:solidFill>
                                  <a:latin typeface="Cambria Math" panose="02040503050406030204" pitchFamily="18" charset="0"/>
                                  <a:ea typeface="Cambria Math" panose="02040503050406030204" pitchFamily="18" charset="0"/>
                                </a:rPr>
                                <m:t>𝝈</m:t>
                              </m:r>
                            </m:e>
                            <m:sub>
                              <m:r>
                                <a:rPr lang="en-US" sz="2000" b="1" i="1" smtClean="0">
                                  <a:solidFill>
                                    <a:srgbClr val="0000FF"/>
                                  </a:solidFill>
                                  <a:latin typeface="Cambria Math" panose="02040503050406030204" pitchFamily="18" charset="0"/>
                                </a:rPr>
                                <m:t>𝒂</m:t>
                              </m:r>
                            </m:sub>
                          </m:sSub>
                        </m:num>
                        <m:den>
                          <m:r>
                            <a:rPr lang="en-US" sz="2000" b="1" i="1" smtClean="0">
                              <a:solidFill>
                                <a:srgbClr val="0000FF"/>
                              </a:solidFill>
                              <a:latin typeface="Cambria Math" panose="02040503050406030204" pitchFamily="18" charset="0"/>
                            </a:rPr>
                            <m:t>𝟐</m:t>
                          </m:r>
                        </m:den>
                      </m:f>
                    </m:oMath>
                  </m:oMathPara>
                </a14:m>
                <a:endParaRPr lang="en-US" sz="2000" b="1" dirty="0">
                  <a:solidFill>
                    <a:srgbClr val="0000FF"/>
                  </a:solidFill>
                  <a:latin typeface="Times New Roman"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bwMode="auto">
              <a:xfrm>
                <a:off x="6472872" y="4249474"/>
                <a:ext cx="944810" cy="527517"/>
              </a:xfrm>
              <a:prstGeom prst="rect">
                <a:avLst/>
              </a:prstGeom>
              <a:blipFill rotWithShape="0">
                <a:blip r:embed="rId3"/>
                <a:stretch>
                  <a:fillRect/>
                </a:stretch>
              </a:blipFill>
              <a:ln>
                <a:noFill/>
              </a:ln>
              <a:effectLst/>
            </p:spPr>
            <p:txBody>
              <a:bodyPr/>
              <a:lstStyle/>
              <a:p>
                <a:r>
                  <a:rPr lang="en-US">
                    <a:noFill/>
                  </a:rPr>
                  <a:t> </a:t>
                </a:r>
              </a:p>
            </p:txBody>
          </p:sp>
        </mc:Fallback>
      </mc:AlternateContent>
      <p:grpSp>
        <p:nvGrpSpPr>
          <p:cNvPr id="22" name="Group 21"/>
          <p:cNvGrpSpPr/>
          <p:nvPr/>
        </p:nvGrpSpPr>
        <p:grpSpPr>
          <a:xfrm>
            <a:off x="197190" y="772797"/>
            <a:ext cx="2520354" cy="1448055"/>
            <a:chOff x="283232" y="1137867"/>
            <a:chExt cx="2520354" cy="1448055"/>
          </a:xfrm>
        </p:grpSpPr>
        <mc:AlternateContent xmlns:mc="http://schemas.openxmlformats.org/markup-compatibility/2006" xmlns:a14="http://schemas.microsoft.com/office/drawing/2010/main">
          <mc:Choice Requires="a14">
            <p:sp>
              <p:nvSpPr>
                <p:cNvPr id="10" name="TextBox 9"/>
                <p:cNvSpPr txBox="1"/>
                <p:nvPr/>
              </p:nvSpPr>
              <p:spPr bwMode="auto">
                <a:xfrm>
                  <a:off x="1465331" y="1137867"/>
                  <a:ext cx="1130566" cy="632994"/>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rPr>
                            </m:ctrlPr>
                          </m:fPr>
                          <m:num>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ea typeface="Cambria Math" panose="02040503050406030204" pitchFamily="18" charset="0"/>
                                  </a:rPr>
                                  <m:t>𝝈</m:t>
                                </m:r>
                              </m:e>
                              <m:sub>
                                <m:r>
                                  <a:rPr lang="en-US" sz="2400" b="1" i="1" smtClean="0">
                                    <a:solidFill>
                                      <a:schemeClr val="tx1"/>
                                    </a:solidFill>
                                    <a:latin typeface="Cambria Math" panose="02040503050406030204" pitchFamily="18" charset="0"/>
                                    <a:ea typeface="Cambria Math" panose="02040503050406030204" pitchFamily="18" charset="0"/>
                                  </a:rPr>
                                  <m:t>𝒗</m:t>
                                </m:r>
                              </m:sub>
                            </m:sSub>
                            <m:r>
                              <a:rPr lang="en-US" sz="2400" b="1" i="1" smtClean="0">
                                <a:solidFill>
                                  <a:schemeClr val="tx1"/>
                                </a:solidFill>
                                <a:latin typeface="Cambria Math" panose="02040503050406030204" pitchFamily="18" charset="0"/>
                              </a:rPr>
                              <m:t>−</m:t>
                            </m:r>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ea typeface="Cambria Math" panose="02040503050406030204" pitchFamily="18" charset="0"/>
                                  </a:rPr>
                                  <m:t>𝝈</m:t>
                                </m:r>
                              </m:e>
                              <m:sub>
                                <m:r>
                                  <a:rPr lang="en-US" sz="2400" b="1" i="1" smtClean="0">
                                    <a:solidFill>
                                      <a:schemeClr val="tx1"/>
                                    </a:solidFill>
                                    <a:latin typeface="Cambria Math" panose="02040503050406030204" pitchFamily="18" charset="0"/>
                                    <a:ea typeface="Cambria Math" panose="02040503050406030204" pitchFamily="18" charset="0"/>
                                  </a:rPr>
                                  <m:t>𝒂</m:t>
                                </m:r>
                              </m:sub>
                            </m:sSub>
                          </m:num>
                          <m:den>
                            <m:r>
                              <a:rPr lang="en-US" sz="2400" b="1" i="1" smtClean="0">
                                <a:solidFill>
                                  <a:schemeClr val="tx1"/>
                                </a:solidFill>
                                <a:latin typeface="Cambria Math" panose="02040503050406030204" pitchFamily="18" charset="0"/>
                              </a:rPr>
                              <m:t>𝟐</m:t>
                            </m:r>
                          </m:den>
                        </m:f>
                      </m:oMath>
                    </m:oMathPara>
                  </a14:m>
                  <a:endParaRPr lang="en-US" sz="2400" b="1" dirty="0">
                    <a:solidFill>
                      <a:schemeClr val="tx1"/>
                    </a:solidFill>
                    <a:latin typeface="Times New Roman"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bwMode="auto">
                <a:xfrm>
                  <a:off x="1465331" y="1137867"/>
                  <a:ext cx="1130566" cy="632994"/>
                </a:xfrm>
                <a:prstGeom prst="rect">
                  <a:avLst/>
                </a:prstGeom>
                <a:blipFill rotWithShape="0">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bwMode="auto">
                <a:xfrm>
                  <a:off x="1494357" y="1917469"/>
                  <a:ext cx="1120948" cy="668453"/>
                </a:xfrm>
                <a:prstGeom prst="rect">
                  <a:avLst/>
                </a:prstGeom>
                <a:solidFill>
                  <a:schemeClr val="bg1"/>
                </a:solidFill>
                <a:ln>
                  <a:noFill/>
                </a:ln>
                <a:effectLst/>
              </p:spPr>
              <p:txBody>
                <a:bodyPr wrap="none" lIns="0" tIns="0" rIns="0" bIns="0" rtlCol="0">
                  <a:spAutoFit/>
                </a:bodyPr>
                <a:lstStyle>
                  <a:defPPr>
                    <a:defRPr lang="en-US"/>
                  </a:defPPr>
                  <a:lvl1pPr eaLnBrk="1" hangingPunct="1">
                    <a:spcBef>
                      <a:spcPct val="50000"/>
                    </a:spcBef>
                    <a:defRPr i="1">
                      <a:solidFill>
                        <a:srgbClr val="0000FF"/>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rPr>
                            </m:ctrlPr>
                          </m:fPr>
                          <m:num>
                            <m:sSub>
                              <m:sSubPr>
                                <m:ctrlPr>
                                  <a:rPr lang="en-US" sz="2400" b="1" i="1">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𝝈</m:t>
                                </m:r>
                              </m:e>
                              <m:sub>
                                <m:r>
                                  <a:rPr lang="en-US" sz="2400" b="1" i="1" smtClean="0">
                                    <a:solidFill>
                                      <a:schemeClr val="tx1"/>
                                    </a:solidFill>
                                    <a:latin typeface="Cambria Math" panose="02040503050406030204" pitchFamily="18" charset="0"/>
                                  </a:rPr>
                                  <m:t>𝒗</m:t>
                                </m:r>
                              </m:sub>
                            </m:sSub>
                            <m:r>
                              <a:rPr lang="en-US" sz="2400" b="1">
                                <a:solidFill>
                                  <a:schemeClr val="tx1"/>
                                </a:solidFill>
                                <a:latin typeface="Cambria Math" panose="02040503050406030204" pitchFamily="18" charset="0"/>
                              </a:rPr>
                              <m:t>+</m:t>
                            </m:r>
                            <m:sSub>
                              <m:sSubPr>
                                <m:ctrlPr>
                                  <a:rPr lang="en-US" sz="2400" b="1" i="1">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𝝈</m:t>
                                </m:r>
                              </m:e>
                              <m:sub>
                                <m:r>
                                  <a:rPr lang="en-US" sz="2400" b="1" i="1" smtClean="0">
                                    <a:solidFill>
                                      <a:schemeClr val="tx1"/>
                                    </a:solidFill>
                                    <a:latin typeface="Cambria Math" panose="02040503050406030204" pitchFamily="18" charset="0"/>
                                  </a:rPr>
                                  <m:t>𝒂</m:t>
                                </m:r>
                              </m:sub>
                            </m:sSub>
                          </m:num>
                          <m:den>
                            <m:r>
                              <a:rPr lang="en-US" sz="2400" b="1" i="1">
                                <a:solidFill>
                                  <a:schemeClr val="tx1"/>
                                </a:solidFill>
                                <a:latin typeface="Cambria Math" panose="02040503050406030204" pitchFamily="18" charset="0"/>
                              </a:rPr>
                              <m:t>𝟐</m:t>
                            </m:r>
                          </m:den>
                        </m:f>
                      </m:oMath>
                    </m:oMathPara>
                  </a14:m>
                  <a:endParaRPr lang="en-US" sz="2400" b="1" dirty="0">
                    <a:solidFill>
                      <a:schemeClr val="tx1"/>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bwMode="auto">
                <a:xfrm>
                  <a:off x="1494357" y="1917469"/>
                  <a:ext cx="1120948" cy="668453"/>
                </a:xfrm>
                <a:prstGeom prst="rect">
                  <a:avLst/>
                </a:prstGeom>
                <a:blipFill rotWithShape="0">
                  <a:blip r:embed="rId5"/>
                  <a:stretch>
                    <a:fillRect/>
                  </a:stretch>
                </a:blipFill>
                <a:ln>
                  <a:noFill/>
                </a:ln>
                <a:effectLst/>
              </p:spPr>
              <p:txBody>
                <a:bodyPr/>
                <a:lstStyle/>
                <a:p>
                  <a:r>
                    <a:rPr lang="en-US">
                      <a:noFill/>
                    </a:rPr>
                    <a:t> </a:t>
                  </a:r>
                </a:p>
              </p:txBody>
            </p:sp>
          </mc:Fallback>
        </mc:AlternateContent>
        <p:cxnSp>
          <p:nvCxnSpPr>
            <p:cNvPr id="20" name="Straight Connector 19"/>
            <p:cNvCxnSpPr/>
            <p:nvPr/>
          </p:nvCxnSpPr>
          <p:spPr>
            <a:xfrm>
              <a:off x="1253961" y="1818435"/>
              <a:ext cx="1549625" cy="52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bwMode="auto">
                <a:xfrm>
                  <a:off x="283232" y="1628173"/>
                  <a:ext cx="1140248" cy="369332"/>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rPr>
                          <m:t>𝑺𝒊𝒏</m:t>
                        </m:r>
                        <m:r>
                          <a:rPr lang="en-US" sz="2400" b="1" i="1"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m:t>
                        </m:r>
                      </m:oMath>
                    </m:oMathPara>
                  </a14:m>
                  <a:endParaRPr lang="en-US" sz="2400" b="1" dirty="0">
                    <a:solidFill>
                      <a:schemeClr val="tx1"/>
                    </a:solidFill>
                    <a:latin typeface="Times New Roman"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bwMode="auto">
                <a:xfrm>
                  <a:off x="283232" y="1628173"/>
                  <a:ext cx="1140248" cy="369332"/>
                </a:xfrm>
                <a:prstGeom prst="rect">
                  <a:avLst/>
                </a:prstGeom>
                <a:blipFill rotWithShape="0">
                  <a:blip r:embed="rId6"/>
                  <a:stretch>
                    <a:fillRect l="-5348" r="-2139" b="-19672"/>
                  </a:stretch>
                </a:blipFill>
                <a:ln>
                  <a:noFill/>
                </a:ln>
                <a:effectLst/>
              </p:spPr>
              <p:txBody>
                <a:bodyPr/>
                <a:lstStyle/>
                <a:p>
                  <a:r>
                    <a:rPr lang="en-US">
                      <a:noFill/>
                    </a:rPr>
                    <a:t> </a:t>
                  </a:r>
                </a:p>
              </p:txBody>
            </p:sp>
          </mc:Fallback>
        </mc:AlternateContent>
      </p:grpSp>
      <p:sp>
        <p:nvSpPr>
          <p:cNvPr id="23" name="TextBox 22"/>
          <p:cNvSpPr txBox="1"/>
          <p:nvPr/>
        </p:nvSpPr>
        <p:spPr bwMode="auto">
          <a:xfrm>
            <a:off x="63668" y="72671"/>
            <a:ext cx="6293589" cy="523220"/>
          </a:xfrm>
          <a:prstGeom prst="rect">
            <a:avLst/>
          </a:prstGeom>
          <a:solidFill>
            <a:schemeClr val="bg1"/>
          </a:solidFill>
          <a:ln>
            <a:noFill/>
          </a:ln>
          <a:effectLst/>
        </p:spPr>
        <p:txBody>
          <a:bodyPr wrap="square" rtlCol="0">
            <a:spAutoFit/>
          </a:bodyPr>
          <a:lstStyle/>
          <a:p>
            <a:pPr eaLnBrk="1" hangingPunct="1">
              <a:spcBef>
                <a:spcPct val="50000"/>
              </a:spcBef>
            </a:pPr>
            <a:r>
              <a:rPr lang="en-US" sz="2800" b="1" dirty="0" smtClean="0">
                <a:solidFill>
                  <a:srgbClr val="002060"/>
                </a:solidFill>
                <a:effectLst>
                  <a:outerShdw blurRad="38100" dist="38100" dir="2700000" algn="tl">
                    <a:srgbClr val="000000">
                      <a:alpha val="43137"/>
                    </a:srgbClr>
                  </a:outerShdw>
                </a:effectLst>
                <a:latin typeface="Times New Roman" pitchFamily="18" charset="0"/>
              </a:rPr>
              <a:t>How do we get the expression for </a:t>
            </a:r>
            <a:r>
              <a:rPr lang="en-US" sz="2800" b="1" dirty="0" err="1" smtClean="0">
                <a:solidFill>
                  <a:srgbClr val="002060"/>
                </a:solidFill>
                <a:effectLst>
                  <a:outerShdw blurRad="38100" dist="38100" dir="2700000" algn="tl">
                    <a:srgbClr val="000000">
                      <a:alpha val="43137"/>
                    </a:srgbClr>
                  </a:outerShdw>
                </a:effectLst>
                <a:latin typeface="Times New Roman" pitchFamily="18" charset="0"/>
              </a:rPr>
              <a:t>K</a:t>
            </a:r>
            <a:r>
              <a:rPr lang="en-US" sz="2800" b="1" baseline="-25000" dirty="0" err="1" smtClean="0">
                <a:solidFill>
                  <a:srgbClr val="002060"/>
                </a:solidFill>
                <a:effectLst>
                  <a:outerShdw blurRad="38100" dist="38100" dir="2700000" algn="tl">
                    <a:srgbClr val="000000">
                      <a:alpha val="43137"/>
                    </a:srgbClr>
                  </a:outerShdw>
                </a:effectLst>
                <a:latin typeface="Times New Roman" pitchFamily="18" charset="0"/>
              </a:rPr>
              <a:t>a</a:t>
            </a:r>
            <a:r>
              <a:rPr lang="en-US" sz="2800" b="1" dirty="0" smtClean="0">
                <a:solidFill>
                  <a:srgbClr val="002060"/>
                </a:solidFill>
                <a:effectLst>
                  <a:outerShdw blurRad="38100" dist="38100" dir="2700000" algn="tl">
                    <a:srgbClr val="000000">
                      <a:alpha val="43137"/>
                    </a:srgbClr>
                  </a:outerShdw>
                </a:effectLst>
                <a:latin typeface="Times New Roman" pitchFamily="18" charset="0"/>
              </a:rPr>
              <a:t> ?</a:t>
            </a:r>
            <a:endParaRPr lang="en-US" sz="2800" b="1" dirty="0">
              <a:solidFill>
                <a:srgbClr val="002060"/>
              </a:solidFill>
              <a:effectLst>
                <a:outerShdw blurRad="38100" dist="38100" dir="2700000" algn="tl">
                  <a:srgbClr val="000000">
                    <a:alpha val="43137"/>
                  </a:srgbClr>
                </a:outerShdw>
              </a:effectLst>
              <a:latin typeface="Times New Roman" pitchFamily="18" charset="0"/>
            </a:endParaRPr>
          </a:p>
        </p:txBody>
      </p:sp>
      <mc:AlternateContent xmlns:mc="http://schemas.openxmlformats.org/markup-compatibility/2006" xmlns:a14="http://schemas.microsoft.com/office/drawing/2010/main">
        <mc:Choice Requires="a14">
          <p:sp>
            <p:nvSpPr>
              <p:cNvPr id="29" name="Rectangle 28"/>
              <p:cNvSpPr/>
              <p:nvPr/>
            </p:nvSpPr>
            <p:spPr>
              <a:xfrm>
                <a:off x="8232881" y="5000820"/>
                <a:ext cx="5399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𝝈</m:t>
                          </m:r>
                        </m:e>
                        <m:sub>
                          <m:r>
                            <a:rPr lang="en-US" sz="2000" b="1" i="1" smtClean="0">
                              <a:solidFill>
                                <a:srgbClr val="00B050"/>
                              </a:solidFill>
                              <a:latin typeface="Cambria Math" panose="02040503050406030204" pitchFamily="18" charset="0"/>
                            </a:rPr>
                            <m:t>𝒗</m:t>
                          </m:r>
                        </m:sub>
                      </m:sSub>
                    </m:oMath>
                  </m:oMathPara>
                </a14:m>
                <a:endParaRPr lang="en-US" sz="2000" b="1" dirty="0">
                  <a:solidFill>
                    <a:srgbClr val="00B05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8232881" y="5000820"/>
                <a:ext cx="539956" cy="40011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580892" y="4970522"/>
                <a:ext cx="5447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𝝈</m:t>
                          </m:r>
                        </m:e>
                        <m:sub>
                          <m:r>
                            <a:rPr lang="en-US" sz="2000" b="1" i="1" smtClean="0">
                              <a:solidFill>
                                <a:srgbClr val="00B050"/>
                              </a:solidFill>
                              <a:latin typeface="Cambria Math" panose="02040503050406030204" pitchFamily="18" charset="0"/>
                            </a:rPr>
                            <m:t>𝒂</m:t>
                          </m:r>
                        </m:sub>
                      </m:sSub>
                    </m:oMath>
                  </m:oMathPara>
                </a14:m>
                <a:endParaRPr lang="en-US" sz="2000" b="1" dirty="0">
                  <a:solidFill>
                    <a:srgbClr val="00B050"/>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5580892" y="4970522"/>
                <a:ext cx="544765" cy="40011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bwMode="auto">
              <a:xfrm>
                <a:off x="284607" y="2400109"/>
                <a:ext cx="2779992" cy="829843"/>
              </a:xfrm>
              <a:prstGeom prst="rect">
                <a:avLst/>
              </a:prstGeom>
              <a:noFill/>
              <a:ln>
                <a:noFill/>
              </a:ln>
              <a:effectLst>
                <a:prstShdw prst="shdw16">
                  <a:schemeClr val="bg2"/>
                </a:prstShdw>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𝒂</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d>
                            <m:dPr>
                              <m:ctrlPr>
                                <a:rPr lang="en-US" sz="2400" b="1" i="1">
                                  <a:latin typeface="Cambria Math" panose="02040503050406030204" pitchFamily="18" charset="0"/>
                                </a:rPr>
                              </m:ctrlPr>
                            </m:dPr>
                            <m:e>
                              <m:f>
                                <m:fPr>
                                  <m:ctrlPr>
                                    <a:rPr lang="en-US" sz="2400" b="1" i="1">
                                      <a:latin typeface="Cambria Math" panose="02040503050406030204" pitchFamily="18" charset="0"/>
                                    </a:rPr>
                                  </m:ctrlPr>
                                </m:fPr>
                                <m:num>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𝒔𝒊𝒏</m:t>
                                  </m:r>
                                  <m:r>
                                    <a:rPr lang="en-US" sz="2400" b="1" i="1">
                                      <a:latin typeface="Cambria Math" panose="02040503050406030204" pitchFamily="18" charset="0"/>
                                      <a:ea typeface="Cambria Math" panose="02040503050406030204" pitchFamily="18" charset="0"/>
                                    </a:rPr>
                                    <m:t>∅</m:t>
                                  </m:r>
                                </m:num>
                                <m:den>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𝒔𝒊𝒏</m:t>
                                  </m:r>
                                  <m:r>
                                    <a:rPr lang="en-US" sz="2400" b="1" i="1">
                                      <a:latin typeface="Cambria Math" panose="02040503050406030204" pitchFamily="18" charset="0"/>
                                      <a:ea typeface="Cambria Math" panose="02040503050406030204" pitchFamily="18" charset="0"/>
                                    </a:rPr>
                                    <m:t>∅</m:t>
                                  </m:r>
                                </m:den>
                              </m:f>
                            </m:e>
                          </m:d>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𝒗</m:t>
                          </m:r>
                        </m:sub>
                      </m:sSub>
                    </m:oMath>
                  </m:oMathPara>
                </a14:m>
                <a:endParaRPr lang="en-US" sz="2400" b="1" dirty="0">
                  <a:latin typeface="Times New Roman"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bwMode="auto">
              <a:xfrm>
                <a:off x="284607" y="2400109"/>
                <a:ext cx="2779992" cy="829843"/>
              </a:xfrm>
              <a:prstGeom prst="rect">
                <a:avLst/>
              </a:prstGeom>
              <a:blipFill rotWithShape="0">
                <a:blip r:embed="rId9"/>
                <a:stretch>
                  <a:fillRect/>
                </a:stretch>
              </a:blipFill>
              <a:ln>
                <a:noFill/>
              </a:ln>
              <a:effectLst>
                <a:prstShdw prst="shdw16">
                  <a:schemeClr val="bg2"/>
                </a:prst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bwMode="auto">
              <a:xfrm>
                <a:off x="568889" y="3600480"/>
                <a:ext cx="1552541" cy="369332"/>
              </a:xfrm>
              <a:prstGeom prst="rect">
                <a:avLst/>
              </a:prstGeom>
              <a:noFill/>
              <a:ln>
                <a:noFill/>
              </a:ln>
              <a:effectLst>
                <a:prstShdw prst="shdw16">
                  <a:schemeClr val="bg2"/>
                </a:prstShdw>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𝒂</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𝑲</m:t>
                              </m:r>
                            </m:e>
                            <m:sub>
                              <m:r>
                                <a:rPr lang="en-US" sz="2400" b="1" i="1" smtClean="0">
                                  <a:latin typeface="Cambria Math" panose="02040503050406030204" pitchFamily="18" charset="0"/>
                                </a:rPr>
                                <m:t>𝒂</m:t>
                              </m:r>
                            </m:sub>
                          </m:sSub>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𝒗</m:t>
                          </m:r>
                        </m:sub>
                      </m:sSub>
                    </m:oMath>
                  </m:oMathPara>
                </a14:m>
                <a:endParaRPr lang="en-US" sz="2400" b="1" dirty="0">
                  <a:latin typeface="Times New Roman"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bwMode="auto">
              <a:xfrm>
                <a:off x="568889" y="3600480"/>
                <a:ext cx="1552541" cy="369332"/>
              </a:xfrm>
              <a:prstGeom prst="rect">
                <a:avLst/>
              </a:prstGeom>
              <a:blipFill rotWithShape="0">
                <a:blip r:embed="rId10"/>
                <a:stretch>
                  <a:fillRect l="-1954"/>
                </a:stretch>
              </a:blipFill>
              <a:ln>
                <a:noFill/>
              </a:ln>
              <a:effectLst>
                <a:prstShdw prst="shdw16">
                  <a:schemeClr val="bg2"/>
                </a:prst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bwMode="auto">
              <a:xfrm>
                <a:off x="294132" y="4368273"/>
                <a:ext cx="2428998" cy="829843"/>
              </a:xfrm>
              <a:prstGeom prst="rect">
                <a:avLst/>
              </a:prstGeom>
              <a:solidFill>
                <a:srgbClr val="FFFF00"/>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𝑲</m:t>
                          </m:r>
                        </m:e>
                        <m:sub>
                          <m:r>
                            <a:rPr lang="en-US" sz="2400" b="1" i="1" smtClean="0">
                              <a:latin typeface="Cambria Math" panose="02040503050406030204" pitchFamily="18" charset="0"/>
                            </a:rPr>
                            <m:t>𝒂</m:t>
                          </m:r>
                        </m:sub>
                      </m:sSub>
                      <m:r>
                        <a:rPr lang="en-US" sz="2400" b="1" i="1" smtClean="0">
                          <a:latin typeface="Cambria Math" panose="02040503050406030204" pitchFamily="18" charset="0"/>
                        </a:rPr>
                        <m:t>=</m:t>
                      </m:r>
                      <m:d>
                        <m:dPr>
                          <m:ctrlPr>
                            <a:rPr lang="en-US" sz="2400" b="1" i="1">
                              <a:latin typeface="Cambria Math" panose="02040503050406030204" pitchFamily="18" charset="0"/>
                            </a:rPr>
                          </m:ctrlPr>
                        </m:dPr>
                        <m:e>
                          <m:f>
                            <m:fPr>
                              <m:ctrlPr>
                                <a:rPr lang="en-US" sz="2400" b="1" i="1">
                                  <a:latin typeface="Cambria Math" panose="02040503050406030204" pitchFamily="18" charset="0"/>
                                </a:rPr>
                              </m:ctrlPr>
                            </m:fPr>
                            <m:num>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𝒔𝒊𝒏</m:t>
                              </m:r>
                              <m:r>
                                <a:rPr lang="en-US" sz="2400" b="1" i="1">
                                  <a:latin typeface="Cambria Math" panose="02040503050406030204" pitchFamily="18" charset="0"/>
                                  <a:ea typeface="Cambria Math" panose="02040503050406030204" pitchFamily="18" charset="0"/>
                                </a:rPr>
                                <m:t>∅</m:t>
                              </m:r>
                            </m:num>
                            <m:den>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𝒔𝒊𝒏</m:t>
                              </m:r>
                              <m:r>
                                <a:rPr lang="en-US" sz="2400" b="1" i="1">
                                  <a:latin typeface="Cambria Math" panose="02040503050406030204" pitchFamily="18" charset="0"/>
                                  <a:ea typeface="Cambria Math" panose="02040503050406030204" pitchFamily="18" charset="0"/>
                                </a:rPr>
                                <m:t>∅</m:t>
                              </m:r>
                            </m:den>
                          </m:f>
                        </m:e>
                      </m:d>
                    </m:oMath>
                  </m:oMathPara>
                </a14:m>
                <a:endParaRPr lang="en-US" sz="2400" b="1" dirty="0">
                  <a:latin typeface="Times New Roman"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bwMode="auto">
              <a:xfrm>
                <a:off x="294132" y="4368273"/>
                <a:ext cx="2428998" cy="829843"/>
              </a:xfrm>
              <a:prstGeom prst="rect">
                <a:avLst/>
              </a:prstGeom>
              <a:blipFill rotWithShape="0">
                <a:blip r:embed="rId11"/>
                <a:stretch>
                  <a:fillRect/>
                </a:stretch>
              </a:blipFill>
              <a:ln>
                <a:noFill/>
              </a:ln>
              <a:effectLst/>
            </p:spPr>
            <p:txBody>
              <a:bodyPr/>
              <a:lstStyle/>
              <a:p>
                <a:r>
                  <a:rPr lang="en-US">
                    <a:noFill/>
                  </a:rPr>
                  <a:t> </a:t>
                </a:r>
              </a:p>
            </p:txBody>
          </p:sp>
        </mc:Fallback>
      </mc:AlternateContent>
      <p:sp>
        <p:nvSpPr>
          <p:cNvPr id="46" name="AutoShape 1065"/>
          <p:cNvSpPr>
            <a:spLocks noChangeArrowheads="1"/>
          </p:cNvSpPr>
          <p:nvPr/>
        </p:nvSpPr>
        <p:spPr bwMode="auto">
          <a:xfrm>
            <a:off x="296945" y="5792295"/>
            <a:ext cx="3268579" cy="838200"/>
          </a:xfrm>
          <a:prstGeom prst="wedgeRoundRectCallout">
            <a:avLst>
              <a:gd name="adj1" fmla="val -42770"/>
              <a:gd name="adj2" fmla="val -135798"/>
              <a:gd name="adj3" fmla="val 16667"/>
            </a:avLst>
          </a:prstGeom>
          <a:solidFill>
            <a:srgbClr val="FFFFE3"/>
          </a:solidFill>
          <a:ln w="9525">
            <a:solidFill>
              <a:srgbClr val="0000FF"/>
            </a:solidFill>
            <a:miter lim="800000"/>
            <a:headEnd/>
            <a:tailEnd/>
          </a:ln>
        </p:spPr>
        <p:txBody>
          <a:bodyPr/>
          <a:lstStyle/>
          <a:p>
            <a:pPr algn="l"/>
            <a:r>
              <a:rPr lang="en-US" sz="2000" b="1" dirty="0" err="1"/>
              <a:t>Rankine’s</a:t>
            </a:r>
            <a:r>
              <a:rPr lang="en-US" sz="2000" b="1" dirty="0"/>
              <a:t> </a:t>
            </a:r>
            <a:r>
              <a:rPr lang="en-US" sz="2000" b="1" dirty="0" smtClean="0"/>
              <a:t>coefficient </a:t>
            </a:r>
            <a:r>
              <a:rPr lang="en-US" sz="2000" b="1" dirty="0"/>
              <a:t>of active earth pressure</a:t>
            </a:r>
            <a:endParaRPr lang="en-AU" sz="2000" b="1" dirty="0"/>
          </a:p>
        </p:txBody>
      </p:sp>
      <p:sp>
        <p:nvSpPr>
          <p:cNvPr id="47" name="Oval 1062"/>
          <p:cNvSpPr>
            <a:spLocks noChangeArrowheads="1"/>
          </p:cNvSpPr>
          <p:nvPr/>
        </p:nvSpPr>
        <p:spPr bwMode="auto">
          <a:xfrm>
            <a:off x="284607" y="4516494"/>
            <a:ext cx="533400" cy="533400"/>
          </a:xfrm>
          <a:prstGeom prst="ellipse">
            <a:avLst/>
          </a:prstGeom>
          <a:noFill/>
          <a:ln w="9525">
            <a:solidFill>
              <a:srgbClr val="0000FF"/>
            </a:solidFill>
            <a:round/>
            <a:headEnd/>
            <a:tailEnd/>
          </a:ln>
        </p:spPr>
        <p:txBody>
          <a:bodyPr wrap="none" anchor="ctr"/>
          <a:lstStyle/>
          <a:p>
            <a:pPr algn="r" rtl="1"/>
            <a:endParaRPr lang="en-US"/>
          </a:p>
        </p:txBody>
      </p:sp>
      <p:sp>
        <p:nvSpPr>
          <p:cNvPr id="49" name="Arc 1052"/>
          <p:cNvSpPr>
            <a:spLocks/>
          </p:cNvSpPr>
          <p:nvPr/>
        </p:nvSpPr>
        <p:spPr bwMode="auto">
          <a:xfrm>
            <a:off x="4212880" y="4816013"/>
            <a:ext cx="152400" cy="214313"/>
          </a:xfrm>
          <a:custGeom>
            <a:avLst/>
            <a:gdLst>
              <a:gd name="T0" fmla="*/ 0 w 21600"/>
              <a:gd name="T1" fmla="*/ 0 h 30207"/>
              <a:gd name="T2" fmla="*/ 0 w 21600"/>
              <a:gd name="T3" fmla="*/ 1 h 30207"/>
              <a:gd name="T4" fmla="*/ 0 w 21600"/>
              <a:gd name="T5" fmla="*/ 0 h 30207"/>
              <a:gd name="T6" fmla="*/ 0 60000 65536"/>
              <a:gd name="T7" fmla="*/ 0 60000 65536"/>
              <a:gd name="T8" fmla="*/ 0 60000 65536"/>
              <a:gd name="T9" fmla="*/ 0 w 21600"/>
              <a:gd name="T10" fmla="*/ 0 h 30207"/>
              <a:gd name="T11" fmla="*/ 21600 w 21600"/>
              <a:gd name="T12" fmla="*/ 30207 h 30207"/>
            </a:gdLst>
            <a:ahLst/>
            <a:cxnLst>
              <a:cxn ang="T6">
                <a:pos x="T0" y="T1"/>
              </a:cxn>
              <a:cxn ang="T7">
                <a:pos x="T2" y="T3"/>
              </a:cxn>
              <a:cxn ang="T8">
                <a:pos x="T4" y="T5"/>
              </a:cxn>
            </a:cxnLst>
            <a:rect l="T9" t="T10" r="T11" b="T12"/>
            <a:pathLst>
              <a:path w="21600" h="30207" fill="none" extrusionOk="0">
                <a:moveTo>
                  <a:pt x="-1" y="0"/>
                </a:moveTo>
                <a:cubicBezTo>
                  <a:pt x="11929" y="0"/>
                  <a:pt x="21600" y="9670"/>
                  <a:pt x="21600" y="21600"/>
                </a:cubicBezTo>
                <a:cubicBezTo>
                  <a:pt x="21600" y="24561"/>
                  <a:pt x="20991" y="27490"/>
                  <a:pt x="19811" y="30207"/>
                </a:cubicBezTo>
              </a:path>
              <a:path w="21600" h="30207" stroke="0" extrusionOk="0">
                <a:moveTo>
                  <a:pt x="-1" y="0"/>
                </a:moveTo>
                <a:cubicBezTo>
                  <a:pt x="11929" y="0"/>
                  <a:pt x="21600" y="9670"/>
                  <a:pt x="21600" y="21600"/>
                </a:cubicBezTo>
                <a:cubicBezTo>
                  <a:pt x="21600" y="24561"/>
                  <a:pt x="20991" y="27490"/>
                  <a:pt x="19811" y="30207"/>
                </a:cubicBezTo>
                <a:lnTo>
                  <a:pt x="0" y="21600"/>
                </a:lnTo>
                <a:close/>
              </a:path>
            </a:pathLst>
          </a:custGeom>
          <a:noFill/>
          <a:ln w="9525">
            <a:solidFill>
              <a:schemeClr val="tx1"/>
            </a:solidFill>
            <a:round/>
            <a:headEnd/>
            <a:tailEnd/>
          </a:ln>
        </p:spPr>
        <p:txBody>
          <a:bodyPr wrap="none" anchor="ctr"/>
          <a:lstStyle/>
          <a:p>
            <a:endParaRPr lang="en-US"/>
          </a:p>
        </p:txBody>
      </p:sp>
      <p:cxnSp>
        <p:nvCxnSpPr>
          <p:cNvPr id="4" name="Elbow Connector 3"/>
          <p:cNvCxnSpPr/>
          <p:nvPr/>
        </p:nvCxnSpPr>
        <p:spPr>
          <a:xfrm rot="16200000" flipH="1">
            <a:off x="6983668" y="3027267"/>
            <a:ext cx="1657733" cy="314555"/>
          </a:xfrm>
          <a:prstGeom prst="bentConnector3">
            <a:avLst>
              <a:gd name="adj1" fmla="val 2446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bwMode="auto">
          <a:xfrm>
            <a:off x="6951094" y="2017123"/>
            <a:ext cx="2002406" cy="338554"/>
          </a:xfrm>
          <a:prstGeom prst="rect">
            <a:avLst/>
          </a:prstGeom>
          <a:noFill/>
          <a:ln>
            <a:noFill/>
          </a:ln>
          <a:effectLst>
            <a:prstShdw prst="shdw16">
              <a:schemeClr val="bg2"/>
            </a:prstShdw>
          </a:effectLst>
        </p:spPr>
        <p:txBody>
          <a:bodyPr wrap="square" rtlCol="0">
            <a:spAutoFit/>
          </a:bodyPr>
          <a:lstStyle/>
          <a:p>
            <a:pPr eaLnBrk="1" hangingPunct="1">
              <a:spcBef>
                <a:spcPct val="50000"/>
              </a:spcBef>
            </a:pPr>
            <a:r>
              <a:rPr lang="en-US" sz="1600" dirty="0" smtClean="0">
                <a:latin typeface="Times New Roman" pitchFamily="18" charset="0"/>
              </a:rPr>
              <a:t>Mohr Circle at failure</a:t>
            </a:r>
            <a:endParaRPr lang="en-US" sz="1600" dirty="0">
              <a:latin typeface="Times New Roman" pitchFamily="18" charset="0"/>
            </a:endParaRPr>
          </a:p>
        </p:txBody>
      </p:sp>
    </p:spTree>
    <p:extLst>
      <p:ext uri="{BB962C8B-B14F-4D97-AF65-F5344CB8AC3E}">
        <p14:creationId xmlns:p14="http://schemas.microsoft.com/office/powerpoint/2010/main" val="1965055053"/>
      </p:ext>
    </p:extLst>
  </p:cSld>
  <p:clrMapOvr>
    <a:masterClrMapping/>
  </p:clrMapOvr>
  <p:transition advClick="0" advTm="3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animBg="1"/>
      <p:bldP spid="46" grpId="0" animBg="1"/>
      <p:bldP spid="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29203" y="1210011"/>
            <a:ext cx="6400800" cy="3352800"/>
            <a:chOff x="1752600" y="1600200"/>
            <a:chExt cx="6400800" cy="3352800"/>
          </a:xfrm>
        </p:grpSpPr>
        <p:grpSp>
          <p:nvGrpSpPr>
            <p:cNvPr id="34" name="Group 1030"/>
            <p:cNvGrpSpPr>
              <a:grpSpLocks/>
            </p:cNvGrpSpPr>
            <p:nvPr/>
          </p:nvGrpSpPr>
          <p:grpSpPr bwMode="auto">
            <a:xfrm>
              <a:off x="1752600" y="1600200"/>
              <a:ext cx="5943600" cy="3048000"/>
              <a:chOff x="1152" y="1440"/>
              <a:chExt cx="3744" cy="1920"/>
            </a:xfrm>
          </p:grpSpPr>
          <p:sp>
            <p:nvSpPr>
              <p:cNvPr id="74" name="Arc 1031"/>
              <p:cNvSpPr>
                <a:spLocks/>
              </p:cNvSpPr>
              <p:nvPr/>
            </p:nvSpPr>
            <p:spPr bwMode="auto">
              <a:xfrm rot="-5400000">
                <a:off x="2633" y="2215"/>
                <a:ext cx="638" cy="1200"/>
              </a:xfrm>
              <a:custGeom>
                <a:avLst/>
                <a:gdLst>
                  <a:gd name="T0" fmla="*/ 0 w 22138"/>
                  <a:gd name="T1" fmla="*/ 0 h 43200"/>
                  <a:gd name="T2" fmla="*/ 0 w 22138"/>
                  <a:gd name="T3" fmla="*/ 33 h 43200"/>
                  <a:gd name="T4" fmla="*/ 0 w 22138"/>
                  <a:gd name="T5" fmla="*/ 17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rgbClr val="FF0000"/>
                </a:solidFill>
                <a:round/>
                <a:headEnd/>
                <a:tailEnd/>
              </a:ln>
            </p:spPr>
            <p:txBody>
              <a:bodyPr wrap="none" anchor="ctr"/>
              <a:lstStyle/>
              <a:p>
                <a:endParaRPr lang="en-US"/>
              </a:p>
            </p:txBody>
          </p:sp>
          <p:grpSp>
            <p:nvGrpSpPr>
              <p:cNvPr id="75" name="Group 1032"/>
              <p:cNvGrpSpPr>
                <a:grpSpLocks/>
              </p:cNvGrpSpPr>
              <p:nvPr/>
            </p:nvGrpSpPr>
            <p:grpSpPr bwMode="auto">
              <a:xfrm>
                <a:off x="1152" y="1440"/>
                <a:ext cx="3744" cy="1920"/>
                <a:chOff x="1152" y="1440"/>
                <a:chExt cx="3744" cy="1920"/>
              </a:xfrm>
            </p:grpSpPr>
            <p:sp>
              <p:nvSpPr>
                <p:cNvPr id="76" name="Arc 1033"/>
                <p:cNvSpPr>
                  <a:spLocks/>
                </p:cNvSpPr>
                <p:nvPr/>
              </p:nvSpPr>
              <p:spPr bwMode="auto">
                <a:xfrm>
                  <a:off x="1728" y="2976"/>
                  <a:ext cx="96" cy="135"/>
                </a:xfrm>
                <a:custGeom>
                  <a:avLst/>
                  <a:gdLst>
                    <a:gd name="T0" fmla="*/ 0 w 21600"/>
                    <a:gd name="T1" fmla="*/ 0 h 30207"/>
                    <a:gd name="T2" fmla="*/ 0 w 21600"/>
                    <a:gd name="T3" fmla="*/ 1 h 30207"/>
                    <a:gd name="T4" fmla="*/ 0 w 21600"/>
                    <a:gd name="T5" fmla="*/ 0 h 30207"/>
                    <a:gd name="T6" fmla="*/ 0 60000 65536"/>
                    <a:gd name="T7" fmla="*/ 0 60000 65536"/>
                    <a:gd name="T8" fmla="*/ 0 60000 65536"/>
                    <a:gd name="T9" fmla="*/ 0 w 21600"/>
                    <a:gd name="T10" fmla="*/ 0 h 30207"/>
                    <a:gd name="T11" fmla="*/ 21600 w 21600"/>
                    <a:gd name="T12" fmla="*/ 30207 h 30207"/>
                  </a:gdLst>
                  <a:ahLst/>
                  <a:cxnLst>
                    <a:cxn ang="T6">
                      <a:pos x="T0" y="T1"/>
                    </a:cxn>
                    <a:cxn ang="T7">
                      <a:pos x="T2" y="T3"/>
                    </a:cxn>
                    <a:cxn ang="T8">
                      <a:pos x="T4" y="T5"/>
                    </a:cxn>
                  </a:cxnLst>
                  <a:rect l="T9" t="T10" r="T11" b="T12"/>
                  <a:pathLst>
                    <a:path w="21600" h="30207" fill="none" extrusionOk="0">
                      <a:moveTo>
                        <a:pt x="-1" y="0"/>
                      </a:moveTo>
                      <a:cubicBezTo>
                        <a:pt x="11929" y="0"/>
                        <a:pt x="21600" y="9670"/>
                        <a:pt x="21600" y="21600"/>
                      </a:cubicBezTo>
                      <a:cubicBezTo>
                        <a:pt x="21600" y="24561"/>
                        <a:pt x="20991" y="27490"/>
                        <a:pt x="19811" y="30207"/>
                      </a:cubicBezTo>
                    </a:path>
                    <a:path w="21600" h="30207" stroke="0" extrusionOk="0">
                      <a:moveTo>
                        <a:pt x="-1" y="0"/>
                      </a:moveTo>
                      <a:cubicBezTo>
                        <a:pt x="11929" y="0"/>
                        <a:pt x="21600" y="9670"/>
                        <a:pt x="21600" y="21600"/>
                      </a:cubicBezTo>
                      <a:cubicBezTo>
                        <a:pt x="21600" y="24561"/>
                        <a:pt x="20991" y="27490"/>
                        <a:pt x="19811" y="30207"/>
                      </a:cubicBezTo>
                      <a:lnTo>
                        <a:pt x="0" y="21600"/>
                      </a:lnTo>
                      <a:close/>
                    </a:path>
                  </a:pathLst>
                </a:custGeom>
                <a:noFill/>
                <a:ln w="9525">
                  <a:solidFill>
                    <a:schemeClr val="tx1"/>
                  </a:solidFill>
                  <a:round/>
                  <a:headEnd/>
                  <a:tailEnd/>
                </a:ln>
              </p:spPr>
              <p:txBody>
                <a:bodyPr wrap="none" anchor="ctr"/>
                <a:lstStyle/>
                <a:p>
                  <a:endParaRPr lang="en-US"/>
                </a:p>
              </p:txBody>
            </p:sp>
            <p:grpSp>
              <p:nvGrpSpPr>
                <p:cNvPr id="77" name="Group 1034"/>
                <p:cNvGrpSpPr>
                  <a:grpSpLocks/>
                </p:cNvGrpSpPr>
                <p:nvPr/>
              </p:nvGrpSpPr>
              <p:grpSpPr bwMode="auto">
                <a:xfrm>
                  <a:off x="1152" y="1440"/>
                  <a:ext cx="3744" cy="1920"/>
                  <a:chOff x="1152" y="1440"/>
                  <a:chExt cx="3744" cy="1920"/>
                </a:xfrm>
              </p:grpSpPr>
              <p:grpSp>
                <p:nvGrpSpPr>
                  <p:cNvPr id="78" name="Group 1035"/>
                  <p:cNvGrpSpPr>
                    <a:grpSpLocks/>
                  </p:cNvGrpSpPr>
                  <p:nvPr/>
                </p:nvGrpSpPr>
                <p:grpSpPr bwMode="auto">
                  <a:xfrm>
                    <a:off x="1152" y="1440"/>
                    <a:ext cx="3744" cy="1920"/>
                    <a:chOff x="1152" y="1440"/>
                    <a:chExt cx="3744" cy="1920"/>
                  </a:xfrm>
                </p:grpSpPr>
                <p:sp>
                  <p:nvSpPr>
                    <p:cNvPr id="80" name="Line 1036"/>
                    <p:cNvSpPr>
                      <a:spLocks noChangeShapeType="1"/>
                    </p:cNvSpPr>
                    <p:nvPr/>
                  </p:nvSpPr>
                  <p:spPr bwMode="auto">
                    <a:xfrm>
                      <a:off x="1392" y="3120"/>
                      <a:ext cx="3456" cy="0"/>
                    </a:xfrm>
                    <a:prstGeom prst="line">
                      <a:avLst/>
                    </a:prstGeom>
                    <a:noFill/>
                    <a:ln w="9525">
                      <a:solidFill>
                        <a:schemeClr val="tx1"/>
                      </a:solidFill>
                      <a:round/>
                      <a:headEnd/>
                      <a:tailEnd type="triangle" w="med" len="med"/>
                    </a:ln>
                  </p:spPr>
                  <p:txBody>
                    <a:bodyPr wrap="none"/>
                    <a:lstStyle/>
                    <a:p>
                      <a:endParaRPr lang="en-US"/>
                    </a:p>
                  </p:txBody>
                </p:sp>
                <p:sp>
                  <p:nvSpPr>
                    <p:cNvPr id="81" name="Line 1037"/>
                    <p:cNvSpPr>
                      <a:spLocks noChangeShapeType="1"/>
                    </p:cNvSpPr>
                    <p:nvPr/>
                  </p:nvSpPr>
                  <p:spPr bwMode="auto">
                    <a:xfrm flipV="1">
                      <a:off x="1392" y="1536"/>
                      <a:ext cx="0" cy="1584"/>
                    </a:xfrm>
                    <a:prstGeom prst="line">
                      <a:avLst/>
                    </a:prstGeom>
                    <a:noFill/>
                    <a:ln w="9525">
                      <a:solidFill>
                        <a:schemeClr val="tx1"/>
                      </a:solidFill>
                      <a:round/>
                      <a:headEnd/>
                      <a:tailEnd type="triangle" w="med" len="med"/>
                    </a:ln>
                  </p:spPr>
                  <p:txBody>
                    <a:bodyPr wrap="none"/>
                    <a:lstStyle/>
                    <a:p>
                      <a:endParaRPr lang="en-US"/>
                    </a:p>
                  </p:txBody>
                </p:sp>
                <p:sp>
                  <p:nvSpPr>
                    <p:cNvPr id="82" name="Line 1038"/>
                    <p:cNvSpPr>
                      <a:spLocks noChangeShapeType="1"/>
                    </p:cNvSpPr>
                    <p:nvPr/>
                  </p:nvSpPr>
                  <p:spPr bwMode="auto">
                    <a:xfrm flipV="1">
                      <a:off x="1392" y="2016"/>
                      <a:ext cx="2496" cy="1104"/>
                    </a:xfrm>
                    <a:prstGeom prst="line">
                      <a:avLst/>
                    </a:prstGeom>
                    <a:noFill/>
                    <a:ln w="15875">
                      <a:solidFill>
                        <a:srgbClr val="FF0000"/>
                      </a:solidFill>
                      <a:round/>
                      <a:headEnd/>
                      <a:tailEnd/>
                    </a:ln>
                  </p:spPr>
                  <p:txBody>
                    <a:bodyPr wrap="none"/>
                    <a:lstStyle/>
                    <a:p>
                      <a:endParaRPr lang="en-US"/>
                    </a:p>
                  </p:txBody>
                </p:sp>
                <p:sp>
                  <p:nvSpPr>
                    <p:cNvPr id="83" name="Text Box 1039"/>
                    <p:cNvSpPr txBox="1">
                      <a:spLocks noChangeArrowheads="1"/>
                    </p:cNvSpPr>
                    <p:nvPr/>
                  </p:nvSpPr>
                  <p:spPr bwMode="auto">
                    <a:xfrm>
                      <a:off x="1152" y="1440"/>
                      <a:ext cx="240"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84" name="Text Box 1040"/>
                    <p:cNvSpPr txBox="1">
                      <a:spLocks noChangeArrowheads="1"/>
                    </p:cNvSpPr>
                    <p:nvPr/>
                  </p:nvSpPr>
                  <p:spPr bwMode="auto">
                    <a:xfrm>
                      <a:off x="4656" y="3072"/>
                      <a:ext cx="240"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85" name="Text Box 1041"/>
                    <p:cNvSpPr txBox="1">
                      <a:spLocks noChangeArrowheads="1"/>
                    </p:cNvSpPr>
                    <p:nvPr/>
                  </p:nvSpPr>
                  <p:spPr bwMode="auto">
                    <a:xfrm rot="20100000">
                      <a:off x="2784" y="2043"/>
                      <a:ext cx="1104" cy="212"/>
                    </a:xfrm>
                    <a:prstGeom prst="rect">
                      <a:avLst/>
                    </a:prstGeom>
                    <a:noFill/>
                    <a:ln w="9525">
                      <a:noFill/>
                      <a:miter lim="800000"/>
                      <a:headEnd/>
                      <a:tailEnd/>
                    </a:ln>
                  </p:spPr>
                  <p:txBody>
                    <a:bodyPr>
                      <a:spAutoFit/>
                    </a:bodyPr>
                    <a:lstStyle/>
                    <a:p>
                      <a:pPr rtl="1">
                        <a:spcBef>
                          <a:spcPct val="50000"/>
                        </a:spcBef>
                      </a:pPr>
                      <a:r>
                        <a:rPr lang="en-US" sz="1600" dirty="0">
                          <a:solidFill>
                            <a:srgbClr val="FF0000"/>
                          </a:solidFill>
                        </a:rPr>
                        <a:t>failure envelope</a:t>
                      </a:r>
                      <a:endParaRPr lang="en-AU" sz="1600" dirty="0">
                        <a:solidFill>
                          <a:srgbClr val="FF0000"/>
                        </a:solidFill>
                      </a:endParaRPr>
                    </a:p>
                  </p:txBody>
                </p:sp>
              </p:grpSp>
              <p:sp>
                <p:nvSpPr>
                  <p:cNvPr id="79" name="Text Box 1042"/>
                  <p:cNvSpPr txBox="1">
                    <a:spLocks noChangeArrowheads="1"/>
                  </p:cNvSpPr>
                  <p:nvPr/>
                </p:nvSpPr>
                <p:spPr bwMode="auto">
                  <a:xfrm>
                    <a:off x="1776" y="2832"/>
                    <a:ext cx="240" cy="288"/>
                  </a:xfrm>
                  <a:prstGeom prst="rect">
                    <a:avLst/>
                  </a:prstGeom>
                  <a:noFill/>
                  <a:ln w="9525">
                    <a:noFill/>
                    <a:miter lim="800000"/>
                    <a:headEnd/>
                    <a:tailEnd/>
                  </a:ln>
                </p:spPr>
                <p:txBody>
                  <a:bodyPr>
                    <a:spAutoFit/>
                  </a:bodyPr>
                  <a:lstStyle/>
                  <a:p>
                    <a:pPr rtl="1">
                      <a:spcBef>
                        <a:spcPct val="50000"/>
                      </a:spcBef>
                    </a:pPr>
                    <a:r>
                      <a:rPr lang="en-AU" sz="2400">
                        <a:solidFill>
                          <a:srgbClr val="FF0000"/>
                        </a:solidFill>
                        <a:sym typeface="Symbol" pitchFamily="18" charset="2"/>
                      </a:rPr>
                      <a:t></a:t>
                    </a:r>
                    <a:endParaRPr lang="en-AU" sz="2400">
                      <a:solidFill>
                        <a:srgbClr val="FF0000"/>
                      </a:solidFill>
                    </a:endParaRPr>
                  </a:p>
                </p:txBody>
              </p:sp>
            </p:grpSp>
          </p:grpSp>
        </p:grpSp>
        <p:grpSp>
          <p:nvGrpSpPr>
            <p:cNvPr id="35" name="Group 1087"/>
            <p:cNvGrpSpPr>
              <a:grpSpLocks/>
            </p:cNvGrpSpPr>
            <p:nvPr/>
          </p:nvGrpSpPr>
          <p:grpSpPr bwMode="auto">
            <a:xfrm>
              <a:off x="6553200" y="1981200"/>
              <a:ext cx="1600200" cy="1076325"/>
              <a:chOff x="4128" y="1248"/>
              <a:chExt cx="1008" cy="678"/>
            </a:xfrm>
          </p:grpSpPr>
          <p:sp>
            <p:nvSpPr>
              <p:cNvPr id="63" name="Text Box 1047" descr="Recycled paper"/>
              <p:cNvSpPr txBox="1">
                <a:spLocks noChangeArrowheads="1"/>
              </p:cNvSpPr>
              <p:nvPr/>
            </p:nvSpPr>
            <p:spPr bwMode="auto">
              <a:xfrm>
                <a:off x="4608" y="1632"/>
                <a:ext cx="192" cy="294"/>
              </a:xfrm>
              <a:prstGeom prst="rect">
                <a:avLst/>
              </a:prstGeom>
              <a:solidFill>
                <a:srgbClr val="FFFF00"/>
              </a:solidFill>
              <a:ln w="9525">
                <a:solidFill>
                  <a:schemeClr val="tx1"/>
                </a:solidFill>
                <a:miter lim="800000"/>
                <a:headEnd/>
                <a:tailEnd/>
              </a:ln>
            </p:spPr>
            <p:txBody>
              <a:bodyPr>
                <a:spAutoFit/>
              </a:bodyPr>
              <a:lstStyle/>
              <a:p>
                <a:pPr algn="ctr" rtl="1">
                  <a:spcBef>
                    <a:spcPct val="50000"/>
                  </a:spcBef>
                </a:pPr>
                <a:r>
                  <a:rPr lang="en-US" sz="2400" dirty="0">
                    <a:latin typeface="Tahoma" pitchFamily="34" charset="0"/>
                  </a:rPr>
                  <a:t>A</a:t>
                </a:r>
                <a:endParaRPr lang="en-AU" sz="2400" dirty="0">
                  <a:latin typeface="Tahoma" pitchFamily="34" charset="0"/>
                </a:endParaRPr>
              </a:p>
            </p:txBody>
          </p:sp>
          <p:grpSp>
            <p:nvGrpSpPr>
              <p:cNvPr id="64" name="Group 1048"/>
              <p:cNvGrpSpPr>
                <a:grpSpLocks/>
              </p:cNvGrpSpPr>
              <p:nvPr/>
            </p:nvGrpSpPr>
            <p:grpSpPr bwMode="auto">
              <a:xfrm>
                <a:off x="4656" y="1248"/>
                <a:ext cx="480" cy="384"/>
                <a:chOff x="3408" y="1584"/>
                <a:chExt cx="480" cy="384"/>
              </a:xfrm>
            </p:grpSpPr>
            <p:grpSp>
              <p:nvGrpSpPr>
                <p:cNvPr id="70" name="Group 1049"/>
                <p:cNvGrpSpPr>
                  <a:grpSpLocks/>
                </p:cNvGrpSpPr>
                <p:nvPr/>
              </p:nvGrpSpPr>
              <p:grpSpPr bwMode="auto">
                <a:xfrm>
                  <a:off x="3408" y="1776"/>
                  <a:ext cx="96" cy="192"/>
                  <a:chOff x="2448" y="2928"/>
                  <a:chExt cx="96" cy="192"/>
                </a:xfrm>
              </p:grpSpPr>
              <p:sp>
                <p:nvSpPr>
                  <p:cNvPr id="72" name="Line 1050"/>
                  <p:cNvSpPr>
                    <a:spLocks noChangeShapeType="1"/>
                  </p:cNvSpPr>
                  <p:nvPr/>
                </p:nvSpPr>
                <p:spPr bwMode="auto">
                  <a:xfrm>
                    <a:off x="2448" y="2928"/>
                    <a:ext cx="0" cy="192"/>
                  </a:xfrm>
                  <a:prstGeom prst="line">
                    <a:avLst/>
                  </a:prstGeom>
                  <a:noFill/>
                  <a:ln w="9525">
                    <a:solidFill>
                      <a:schemeClr val="tx1"/>
                    </a:solidFill>
                    <a:round/>
                    <a:headEnd/>
                    <a:tailEnd type="triangle" w="med" len="med"/>
                  </a:ln>
                </p:spPr>
                <p:txBody>
                  <a:bodyPr wrap="none"/>
                  <a:lstStyle/>
                  <a:p>
                    <a:endParaRPr lang="en-US"/>
                  </a:p>
                </p:txBody>
              </p:sp>
              <p:sp>
                <p:nvSpPr>
                  <p:cNvPr id="73" name="Line 1051"/>
                  <p:cNvSpPr>
                    <a:spLocks noChangeShapeType="1"/>
                  </p:cNvSpPr>
                  <p:nvPr/>
                </p:nvSpPr>
                <p:spPr bwMode="auto">
                  <a:xfrm>
                    <a:off x="2544" y="2928"/>
                    <a:ext cx="0" cy="192"/>
                  </a:xfrm>
                  <a:prstGeom prst="line">
                    <a:avLst/>
                  </a:prstGeom>
                  <a:noFill/>
                  <a:ln w="9525">
                    <a:solidFill>
                      <a:schemeClr val="tx1"/>
                    </a:solidFill>
                    <a:round/>
                    <a:headEnd/>
                    <a:tailEnd type="triangle" w="med" len="med"/>
                  </a:ln>
                </p:spPr>
                <p:txBody>
                  <a:bodyPr wrap="none"/>
                  <a:lstStyle/>
                  <a:p>
                    <a:endParaRPr lang="en-US"/>
                  </a:p>
                </p:txBody>
              </p:sp>
            </p:grpSp>
            <p:sp>
              <p:nvSpPr>
                <p:cNvPr id="71" name="Text Box 1052"/>
                <p:cNvSpPr txBox="1">
                  <a:spLocks noChangeArrowheads="1"/>
                </p:cNvSpPr>
                <p:nvPr/>
              </p:nvSpPr>
              <p:spPr bwMode="auto">
                <a:xfrm>
                  <a:off x="3456" y="1584"/>
                  <a:ext cx="432"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r>
                    <a:rPr lang="en-US" sz="2400" b="1" baseline="-25000" dirty="0" smtClean="0">
                      <a:sym typeface="Symbol" pitchFamily="18" charset="2"/>
                    </a:rPr>
                    <a:t>v</a:t>
                  </a:r>
                  <a:endParaRPr lang="en-AU" sz="2400" b="1" dirty="0">
                    <a:latin typeface="Tahoma" pitchFamily="34" charset="0"/>
                  </a:endParaRPr>
                </a:p>
              </p:txBody>
            </p:sp>
          </p:grpSp>
          <p:grpSp>
            <p:nvGrpSpPr>
              <p:cNvPr id="65" name="Group 1053"/>
              <p:cNvGrpSpPr>
                <a:grpSpLocks/>
              </p:cNvGrpSpPr>
              <p:nvPr/>
            </p:nvGrpSpPr>
            <p:grpSpPr bwMode="auto">
              <a:xfrm>
                <a:off x="4128" y="1536"/>
                <a:ext cx="480" cy="288"/>
                <a:chOff x="2880" y="1872"/>
                <a:chExt cx="480" cy="288"/>
              </a:xfrm>
            </p:grpSpPr>
            <p:grpSp>
              <p:nvGrpSpPr>
                <p:cNvPr id="66" name="Group 1054"/>
                <p:cNvGrpSpPr>
                  <a:grpSpLocks/>
                </p:cNvGrpSpPr>
                <p:nvPr/>
              </p:nvGrpSpPr>
              <p:grpSpPr bwMode="auto">
                <a:xfrm rot="-5400000">
                  <a:off x="3216" y="2016"/>
                  <a:ext cx="96" cy="192"/>
                  <a:chOff x="2448" y="2928"/>
                  <a:chExt cx="96" cy="192"/>
                </a:xfrm>
              </p:grpSpPr>
              <p:sp>
                <p:nvSpPr>
                  <p:cNvPr id="68" name="Line 1055"/>
                  <p:cNvSpPr>
                    <a:spLocks noChangeShapeType="1"/>
                  </p:cNvSpPr>
                  <p:nvPr/>
                </p:nvSpPr>
                <p:spPr bwMode="auto">
                  <a:xfrm>
                    <a:off x="2448" y="2928"/>
                    <a:ext cx="0" cy="192"/>
                  </a:xfrm>
                  <a:prstGeom prst="line">
                    <a:avLst/>
                  </a:prstGeom>
                  <a:noFill/>
                  <a:ln w="9525">
                    <a:solidFill>
                      <a:schemeClr val="tx1"/>
                    </a:solidFill>
                    <a:round/>
                    <a:headEnd/>
                    <a:tailEnd type="triangle" w="med" len="med"/>
                  </a:ln>
                </p:spPr>
                <p:txBody>
                  <a:bodyPr wrap="none"/>
                  <a:lstStyle/>
                  <a:p>
                    <a:endParaRPr lang="en-US"/>
                  </a:p>
                </p:txBody>
              </p:sp>
              <p:sp>
                <p:nvSpPr>
                  <p:cNvPr id="69" name="Line 1056"/>
                  <p:cNvSpPr>
                    <a:spLocks noChangeShapeType="1"/>
                  </p:cNvSpPr>
                  <p:nvPr/>
                </p:nvSpPr>
                <p:spPr bwMode="auto">
                  <a:xfrm>
                    <a:off x="2544" y="2928"/>
                    <a:ext cx="0" cy="192"/>
                  </a:xfrm>
                  <a:prstGeom prst="line">
                    <a:avLst/>
                  </a:prstGeom>
                  <a:noFill/>
                  <a:ln w="9525">
                    <a:solidFill>
                      <a:schemeClr val="tx1"/>
                    </a:solidFill>
                    <a:round/>
                    <a:headEnd/>
                    <a:tailEnd type="triangle" w="med" len="med"/>
                  </a:ln>
                </p:spPr>
                <p:txBody>
                  <a:bodyPr wrap="none"/>
                  <a:lstStyle/>
                  <a:p>
                    <a:endParaRPr lang="en-US"/>
                  </a:p>
                </p:txBody>
              </p:sp>
            </p:grpSp>
            <p:sp>
              <p:nvSpPr>
                <p:cNvPr id="67" name="Text Box 1057"/>
                <p:cNvSpPr txBox="1">
                  <a:spLocks noChangeArrowheads="1"/>
                </p:cNvSpPr>
                <p:nvPr/>
              </p:nvSpPr>
              <p:spPr bwMode="auto">
                <a:xfrm>
                  <a:off x="2880" y="1872"/>
                  <a:ext cx="384" cy="288"/>
                </a:xfrm>
                <a:prstGeom prst="rect">
                  <a:avLst/>
                </a:prstGeom>
                <a:noFill/>
                <a:ln w="9525">
                  <a:noFill/>
                  <a:miter lim="800000"/>
                  <a:headEnd/>
                  <a:tailEnd/>
                </a:ln>
              </p:spPr>
              <p:txBody>
                <a:bodyPr>
                  <a:spAutoFit/>
                </a:bodyPr>
                <a:lstStyle/>
                <a:p>
                  <a:pPr rtl="1">
                    <a:spcBef>
                      <a:spcPct val="50000"/>
                    </a:spcBef>
                  </a:pPr>
                  <a:r>
                    <a:rPr lang="en-AU" sz="2400" b="1" dirty="0" smtClean="0">
                      <a:sym typeface="Symbol" pitchFamily="18" charset="2"/>
                    </a:rPr>
                    <a:t></a:t>
                  </a:r>
                  <a:r>
                    <a:rPr lang="en-US" sz="2400" b="1" baseline="-25000" dirty="0" smtClean="0">
                      <a:sym typeface="Symbol" pitchFamily="18" charset="2"/>
                    </a:rPr>
                    <a:t>a</a:t>
                  </a:r>
                  <a:endParaRPr lang="en-AU" sz="2400" b="1" dirty="0">
                    <a:latin typeface="Tahoma" pitchFamily="34" charset="0"/>
                  </a:endParaRPr>
                </a:p>
              </p:txBody>
            </p:sp>
          </p:grpSp>
        </p:grpSp>
        <p:grpSp>
          <p:nvGrpSpPr>
            <p:cNvPr id="36" name="Group 1083"/>
            <p:cNvGrpSpPr>
              <a:grpSpLocks/>
            </p:cNvGrpSpPr>
            <p:nvPr/>
          </p:nvGrpSpPr>
          <p:grpSpPr bwMode="auto">
            <a:xfrm>
              <a:off x="5486400" y="3886200"/>
              <a:ext cx="1143000" cy="457200"/>
              <a:chOff x="3456" y="2448"/>
              <a:chExt cx="720" cy="288"/>
            </a:xfrm>
          </p:grpSpPr>
          <p:grpSp>
            <p:nvGrpSpPr>
              <p:cNvPr id="58" name="Group 1061"/>
              <p:cNvGrpSpPr>
                <a:grpSpLocks/>
              </p:cNvGrpSpPr>
              <p:nvPr/>
            </p:nvGrpSpPr>
            <p:grpSpPr bwMode="auto">
              <a:xfrm>
                <a:off x="3840" y="2448"/>
                <a:ext cx="336" cy="48"/>
                <a:chOff x="3984" y="2448"/>
                <a:chExt cx="336" cy="48"/>
              </a:xfrm>
            </p:grpSpPr>
            <p:sp>
              <p:nvSpPr>
                <p:cNvPr id="61" name="Rectangle 1058" descr="Light upward diagonal"/>
                <p:cNvSpPr>
                  <a:spLocks noChangeArrowheads="1"/>
                </p:cNvSpPr>
                <p:nvPr/>
              </p:nvSpPr>
              <p:spPr bwMode="auto">
                <a:xfrm>
                  <a:off x="3984" y="2448"/>
                  <a:ext cx="336" cy="48"/>
                </a:xfrm>
                <a:prstGeom prst="rect">
                  <a:avLst/>
                </a:prstGeom>
                <a:pattFill prst="ltUpDiag">
                  <a:fgClr>
                    <a:srgbClr val="0000FF"/>
                  </a:fgClr>
                  <a:bgClr>
                    <a:schemeClr val="bg1"/>
                  </a:bgClr>
                </a:pattFill>
                <a:ln w="9525">
                  <a:noFill/>
                  <a:miter lim="800000"/>
                  <a:headEnd/>
                  <a:tailEnd/>
                </a:ln>
              </p:spPr>
              <p:txBody>
                <a:bodyPr wrap="none" anchor="ctr"/>
                <a:lstStyle/>
                <a:p>
                  <a:pPr algn="r" rtl="1"/>
                  <a:endParaRPr lang="en-US"/>
                </a:p>
              </p:txBody>
            </p:sp>
            <p:sp>
              <p:nvSpPr>
                <p:cNvPr id="62" name="Line 1060"/>
                <p:cNvSpPr>
                  <a:spLocks noChangeShapeType="1"/>
                </p:cNvSpPr>
                <p:nvPr/>
              </p:nvSpPr>
              <p:spPr bwMode="auto">
                <a:xfrm>
                  <a:off x="3984" y="2448"/>
                  <a:ext cx="336" cy="0"/>
                </a:xfrm>
                <a:prstGeom prst="line">
                  <a:avLst/>
                </a:prstGeom>
                <a:noFill/>
                <a:ln w="9525">
                  <a:solidFill>
                    <a:srgbClr val="0000FF"/>
                  </a:solidFill>
                  <a:round/>
                  <a:headEnd/>
                  <a:tailEnd/>
                </a:ln>
              </p:spPr>
              <p:txBody>
                <a:bodyPr wrap="none"/>
                <a:lstStyle/>
                <a:p>
                  <a:endParaRPr lang="en-US"/>
                </a:p>
              </p:txBody>
            </p:sp>
          </p:grpSp>
          <p:sp>
            <p:nvSpPr>
              <p:cNvPr id="59" name="Oval 1071"/>
              <p:cNvSpPr>
                <a:spLocks noChangeArrowheads="1"/>
              </p:cNvSpPr>
              <p:nvPr/>
            </p:nvSpPr>
            <p:spPr bwMode="auto">
              <a:xfrm>
                <a:off x="3456" y="2592"/>
                <a:ext cx="96" cy="144"/>
              </a:xfrm>
              <a:prstGeom prst="ellipse">
                <a:avLst/>
              </a:prstGeom>
              <a:noFill/>
              <a:ln w="9525">
                <a:solidFill>
                  <a:srgbClr val="0000FF"/>
                </a:solidFill>
                <a:round/>
                <a:headEnd/>
                <a:tailEnd/>
              </a:ln>
            </p:spPr>
            <p:txBody>
              <a:bodyPr wrap="none" anchor="ctr"/>
              <a:lstStyle/>
              <a:p>
                <a:pPr algn="r" rtl="1"/>
                <a:endParaRPr lang="en-US"/>
              </a:p>
            </p:txBody>
          </p:sp>
          <p:sp>
            <p:nvSpPr>
              <p:cNvPr id="60" name="Arc 1072"/>
              <p:cNvSpPr>
                <a:spLocks/>
              </p:cNvSpPr>
              <p:nvPr/>
            </p:nvSpPr>
            <p:spPr bwMode="auto">
              <a:xfrm flipH="1">
                <a:off x="3552" y="2448"/>
                <a:ext cx="480" cy="204"/>
              </a:xfrm>
              <a:custGeom>
                <a:avLst/>
                <a:gdLst>
                  <a:gd name="T0" fmla="*/ 6 w 21600"/>
                  <a:gd name="T1" fmla="*/ 0 h 18384"/>
                  <a:gd name="T2" fmla="*/ 11 w 21600"/>
                  <a:gd name="T3" fmla="*/ 2 h 18384"/>
                  <a:gd name="T4" fmla="*/ 0 w 21600"/>
                  <a:gd name="T5" fmla="*/ 2 h 18384"/>
                  <a:gd name="T6" fmla="*/ 0 60000 65536"/>
                  <a:gd name="T7" fmla="*/ 0 60000 65536"/>
                  <a:gd name="T8" fmla="*/ 0 60000 65536"/>
                  <a:gd name="T9" fmla="*/ 0 w 21600"/>
                  <a:gd name="T10" fmla="*/ 0 h 18384"/>
                  <a:gd name="T11" fmla="*/ 21600 w 21600"/>
                  <a:gd name="T12" fmla="*/ 18384 h 18384"/>
                </a:gdLst>
                <a:ahLst/>
                <a:cxnLst>
                  <a:cxn ang="T6">
                    <a:pos x="T0" y="T1"/>
                  </a:cxn>
                  <a:cxn ang="T7">
                    <a:pos x="T2" y="T3"/>
                  </a:cxn>
                  <a:cxn ang="T8">
                    <a:pos x="T4" y="T5"/>
                  </a:cxn>
                </a:cxnLst>
                <a:rect l="T9" t="T10" r="T11" b="T12"/>
                <a:pathLst>
                  <a:path w="21600" h="18384" fill="none" extrusionOk="0">
                    <a:moveTo>
                      <a:pt x="11339" y="0"/>
                    </a:moveTo>
                    <a:cubicBezTo>
                      <a:pt x="17717" y="3933"/>
                      <a:pt x="21600" y="10891"/>
                      <a:pt x="21600" y="18384"/>
                    </a:cubicBezTo>
                  </a:path>
                  <a:path w="21600" h="18384" stroke="0" extrusionOk="0">
                    <a:moveTo>
                      <a:pt x="11339" y="0"/>
                    </a:moveTo>
                    <a:cubicBezTo>
                      <a:pt x="17717" y="3933"/>
                      <a:pt x="21600" y="10891"/>
                      <a:pt x="21600" y="18384"/>
                    </a:cubicBezTo>
                    <a:lnTo>
                      <a:pt x="0" y="18384"/>
                    </a:lnTo>
                    <a:close/>
                  </a:path>
                </a:pathLst>
              </a:custGeom>
              <a:noFill/>
              <a:ln w="9525">
                <a:solidFill>
                  <a:schemeClr val="tx1"/>
                </a:solidFill>
                <a:round/>
                <a:headEnd/>
                <a:tailEnd type="stealth" w="sm" len="lg"/>
              </a:ln>
            </p:spPr>
            <p:txBody>
              <a:bodyPr wrap="none" anchor="ctr"/>
              <a:lstStyle/>
              <a:p>
                <a:endParaRPr lang="en-US"/>
              </a:p>
            </p:txBody>
          </p:sp>
        </p:grpSp>
        <p:grpSp>
          <p:nvGrpSpPr>
            <p:cNvPr id="37" name="Group 1084"/>
            <p:cNvGrpSpPr>
              <a:grpSpLocks/>
            </p:cNvGrpSpPr>
            <p:nvPr/>
          </p:nvGrpSpPr>
          <p:grpSpPr bwMode="auto">
            <a:xfrm>
              <a:off x="3048000" y="4191000"/>
              <a:ext cx="685800" cy="762000"/>
              <a:chOff x="1920" y="2640"/>
              <a:chExt cx="432" cy="480"/>
            </a:xfrm>
          </p:grpSpPr>
          <p:grpSp>
            <p:nvGrpSpPr>
              <p:cNvPr id="53" name="Group 1062"/>
              <p:cNvGrpSpPr>
                <a:grpSpLocks/>
              </p:cNvGrpSpPr>
              <p:nvPr/>
            </p:nvGrpSpPr>
            <p:grpSpPr bwMode="auto">
              <a:xfrm rot="-5400000">
                <a:off x="1776" y="2928"/>
                <a:ext cx="336" cy="48"/>
                <a:chOff x="3984" y="2448"/>
                <a:chExt cx="336" cy="48"/>
              </a:xfrm>
            </p:grpSpPr>
            <p:sp>
              <p:nvSpPr>
                <p:cNvPr id="56" name="Rectangle 1063" descr="Light upward diagonal"/>
                <p:cNvSpPr>
                  <a:spLocks noChangeArrowheads="1"/>
                </p:cNvSpPr>
                <p:nvPr/>
              </p:nvSpPr>
              <p:spPr bwMode="auto">
                <a:xfrm>
                  <a:off x="3984" y="2448"/>
                  <a:ext cx="336" cy="48"/>
                </a:xfrm>
                <a:prstGeom prst="rect">
                  <a:avLst/>
                </a:prstGeom>
                <a:pattFill prst="ltUpDiag">
                  <a:fgClr>
                    <a:srgbClr val="0000FF"/>
                  </a:fgClr>
                  <a:bgClr>
                    <a:schemeClr val="bg1"/>
                  </a:bgClr>
                </a:pattFill>
                <a:ln w="9525">
                  <a:noFill/>
                  <a:miter lim="800000"/>
                  <a:headEnd/>
                  <a:tailEnd/>
                </a:ln>
              </p:spPr>
              <p:txBody>
                <a:bodyPr wrap="none" anchor="ctr"/>
                <a:lstStyle/>
                <a:p>
                  <a:pPr algn="r" rtl="1"/>
                  <a:endParaRPr lang="en-US"/>
                </a:p>
              </p:txBody>
            </p:sp>
            <p:sp>
              <p:nvSpPr>
                <p:cNvPr id="57" name="Line 1064"/>
                <p:cNvSpPr>
                  <a:spLocks noChangeShapeType="1"/>
                </p:cNvSpPr>
                <p:nvPr/>
              </p:nvSpPr>
              <p:spPr bwMode="auto">
                <a:xfrm>
                  <a:off x="3984" y="2448"/>
                  <a:ext cx="336" cy="0"/>
                </a:xfrm>
                <a:prstGeom prst="line">
                  <a:avLst/>
                </a:prstGeom>
                <a:noFill/>
                <a:ln w="9525">
                  <a:solidFill>
                    <a:srgbClr val="0000FF"/>
                  </a:solidFill>
                  <a:round/>
                  <a:headEnd/>
                  <a:tailEnd/>
                </a:ln>
              </p:spPr>
              <p:txBody>
                <a:bodyPr wrap="none"/>
                <a:lstStyle/>
                <a:p>
                  <a:endParaRPr lang="en-US"/>
                </a:p>
              </p:txBody>
            </p:sp>
          </p:grpSp>
          <p:sp>
            <p:nvSpPr>
              <p:cNvPr id="54" name="Oval 1070"/>
              <p:cNvSpPr>
                <a:spLocks noChangeArrowheads="1"/>
              </p:cNvSpPr>
              <p:nvPr/>
            </p:nvSpPr>
            <p:spPr bwMode="auto">
              <a:xfrm>
                <a:off x="2256" y="2640"/>
                <a:ext cx="96" cy="144"/>
              </a:xfrm>
              <a:prstGeom prst="ellipse">
                <a:avLst/>
              </a:prstGeom>
              <a:noFill/>
              <a:ln w="9525">
                <a:solidFill>
                  <a:srgbClr val="0000FF"/>
                </a:solidFill>
                <a:round/>
                <a:headEnd/>
                <a:tailEnd/>
              </a:ln>
            </p:spPr>
            <p:txBody>
              <a:bodyPr wrap="none" anchor="ctr"/>
              <a:lstStyle/>
              <a:p>
                <a:pPr algn="r" rtl="1"/>
                <a:endParaRPr lang="en-US"/>
              </a:p>
            </p:txBody>
          </p:sp>
          <p:sp>
            <p:nvSpPr>
              <p:cNvPr id="55" name="Freeform 1073"/>
              <p:cNvSpPr>
                <a:spLocks/>
              </p:cNvSpPr>
              <p:nvPr/>
            </p:nvSpPr>
            <p:spPr bwMode="auto">
              <a:xfrm>
                <a:off x="1968" y="2640"/>
                <a:ext cx="288" cy="144"/>
              </a:xfrm>
              <a:custGeom>
                <a:avLst/>
                <a:gdLst>
                  <a:gd name="T0" fmla="*/ 0 w 288"/>
                  <a:gd name="T1" fmla="*/ 144 h 144"/>
                  <a:gd name="T2" fmla="*/ 96 w 288"/>
                  <a:gd name="T3" fmla="*/ 48 h 144"/>
                  <a:gd name="T4" fmla="*/ 240 w 288"/>
                  <a:gd name="T5" fmla="*/ 0 h 144"/>
                  <a:gd name="T6" fmla="*/ 288 w 288"/>
                  <a:gd name="T7" fmla="*/ 48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144"/>
                    </a:moveTo>
                    <a:cubicBezTo>
                      <a:pt x="28" y="108"/>
                      <a:pt x="56" y="72"/>
                      <a:pt x="96" y="48"/>
                    </a:cubicBezTo>
                    <a:cubicBezTo>
                      <a:pt x="136" y="24"/>
                      <a:pt x="208" y="0"/>
                      <a:pt x="240" y="0"/>
                    </a:cubicBezTo>
                    <a:cubicBezTo>
                      <a:pt x="272" y="0"/>
                      <a:pt x="280" y="24"/>
                      <a:pt x="288" y="48"/>
                    </a:cubicBezTo>
                  </a:path>
                </a:pathLst>
              </a:custGeom>
              <a:noFill/>
              <a:ln w="9525">
                <a:solidFill>
                  <a:schemeClr val="tx1"/>
                </a:solidFill>
                <a:round/>
                <a:headEnd/>
                <a:tailEnd type="stealth" w="sm" len="lg"/>
              </a:ln>
            </p:spPr>
            <p:txBody>
              <a:bodyPr wrap="none"/>
              <a:lstStyle/>
              <a:p>
                <a:endParaRPr lang="en-US"/>
              </a:p>
            </p:txBody>
          </p:sp>
        </p:grpSp>
        <p:grpSp>
          <p:nvGrpSpPr>
            <p:cNvPr id="38" name="Group 1082"/>
            <p:cNvGrpSpPr>
              <a:grpSpLocks/>
            </p:cNvGrpSpPr>
            <p:nvPr/>
          </p:nvGrpSpPr>
          <p:grpSpPr bwMode="auto">
            <a:xfrm>
              <a:off x="3581400" y="2667000"/>
              <a:ext cx="1350963" cy="336550"/>
              <a:chOff x="2256" y="1680"/>
              <a:chExt cx="851" cy="212"/>
            </a:xfrm>
          </p:grpSpPr>
          <p:sp>
            <p:nvSpPr>
              <p:cNvPr id="50" name="Line 1074"/>
              <p:cNvSpPr>
                <a:spLocks noChangeShapeType="1"/>
              </p:cNvSpPr>
              <p:nvPr/>
            </p:nvSpPr>
            <p:spPr bwMode="auto">
              <a:xfrm>
                <a:off x="2256" y="1872"/>
                <a:ext cx="192" cy="0"/>
              </a:xfrm>
              <a:prstGeom prst="line">
                <a:avLst/>
              </a:prstGeom>
              <a:noFill/>
              <a:ln w="9525">
                <a:solidFill>
                  <a:schemeClr val="tx1"/>
                </a:solidFill>
                <a:round/>
                <a:headEnd/>
                <a:tailEnd/>
              </a:ln>
            </p:spPr>
            <p:txBody>
              <a:bodyPr wrap="none"/>
              <a:lstStyle/>
              <a:p>
                <a:endParaRPr lang="en-US"/>
              </a:p>
            </p:txBody>
          </p:sp>
          <p:sp>
            <p:nvSpPr>
              <p:cNvPr id="51" name="Arc 1075"/>
              <p:cNvSpPr>
                <a:spLocks/>
              </p:cNvSpPr>
              <p:nvPr/>
            </p:nvSpPr>
            <p:spPr bwMode="auto">
              <a:xfrm>
                <a:off x="2304" y="1776"/>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sp>
            <p:nvSpPr>
              <p:cNvPr id="52" name="Text Box 1076"/>
              <p:cNvSpPr txBox="1">
                <a:spLocks noChangeArrowheads="1"/>
              </p:cNvSpPr>
              <p:nvPr/>
            </p:nvSpPr>
            <p:spPr bwMode="auto">
              <a:xfrm>
                <a:off x="2304" y="1680"/>
                <a:ext cx="803" cy="212"/>
              </a:xfrm>
              <a:prstGeom prst="rect">
                <a:avLst/>
              </a:prstGeom>
              <a:noFill/>
              <a:ln w="9525">
                <a:noFill/>
                <a:miter lim="800000"/>
                <a:headEnd/>
                <a:tailEnd/>
              </a:ln>
            </p:spPr>
            <p:txBody>
              <a:bodyPr>
                <a:spAutoFit/>
              </a:bodyPr>
              <a:lstStyle/>
              <a:p>
                <a:pPr rtl="1">
                  <a:spcBef>
                    <a:spcPct val="50000"/>
                  </a:spcBef>
                </a:pPr>
                <a:r>
                  <a:rPr lang="en-US" sz="1600"/>
                  <a:t>45 + </a:t>
                </a:r>
                <a:r>
                  <a:rPr lang="en-US" sz="1600">
                    <a:sym typeface="Symbol" pitchFamily="18" charset="2"/>
                  </a:rPr>
                  <a:t>/2</a:t>
                </a:r>
                <a:endParaRPr lang="en-AU" sz="1600"/>
              </a:p>
            </p:txBody>
          </p:sp>
        </p:grpSp>
        <p:grpSp>
          <p:nvGrpSpPr>
            <p:cNvPr id="39" name="Group 1080"/>
            <p:cNvGrpSpPr>
              <a:grpSpLocks/>
            </p:cNvGrpSpPr>
            <p:nvPr/>
          </p:nvGrpSpPr>
          <p:grpSpPr bwMode="auto">
            <a:xfrm>
              <a:off x="3744919" y="3352800"/>
              <a:ext cx="957264" cy="914400"/>
              <a:chOff x="2359" y="2112"/>
              <a:chExt cx="603" cy="576"/>
            </a:xfrm>
          </p:grpSpPr>
          <p:sp>
            <p:nvSpPr>
              <p:cNvPr id="47" name="Line 1077"/>
              <p:cNvSpPr>
                <a:spLocks noChangeShapeType="1"/>
              </p:cNvSpPr>
              <p:nvPr/>
            </p:nvSpPr>
            <p:spPr bwMode="auto">
              <a:xfrm>
                <a:off x="2640" y="2112"/>
                <a:ext cx="288" cy="576"/>
              </a:xfrm>
              <a:prstGeom prst="line">
                <a:avLst/>
              </a:prstGeom>
              <a:noFill/>
              <a:ln w="9525">
                <a:solidFill>
                  <a:schemeClr val="tx1"/>
                </a:solidFill>
                <a:round/>
                <a:headEnd/>
                <a:tailEnd/>
              </a:ln>
            </p:spPr>
            <p:txBody>
              <a:bodyPr wrap="none"/>
              <a:lstStyle/>
              <a:p>
                <a:endParaRPr lang="en-US"/>
              </a:p>
            </p:txBody>
          </p:sp>
          <p:sp>
            <p:nvSpPr>
              <p:cNvPr id="48" name="Text Box 1078"/>
              <p:cNvSpPr txBox="1">
                <a:spLocks noChangeArrowheads="1"/>
              </p:cNvSpPr>
              <p:nvPr/>
            </p:nvSpPr>
            <p:spPr bwMode="auto">
              <a:xfrm>
                <a:off x="2380" y="2451"/>
                <a:ext cx="582" cy="213"/>
              </a:xfrm>
              <a:prstGeom prst="rect">
                <a:avLst/>
              </a:prstGeom>
              <a:noFill/>
              <a:ln w="9525">
                <a:noFill/>
                <a:miter lim="800000"/>
                <a:headEnd/>
                <a:tailEnd/>
              </a:ln>
            </p:spPr>
            <p:txBody>
              <a:bodyPr wrap="square">
                <a:spAutoFit/>
              </a:bodyPr>
              <a:lstStyle/>
              <a:p>
                <a:pPr rtl="1">
                  <a:spcBef>
                    <a:spcPct val="50000"/>
                  </a:spcBef>
                </a:pPr>
                <a:r>
                  <a:rPr lang="en-US" sz="1600" dirty="0" smtClean="0"/>
                  <a:t>45+</a:t>
                </a:r>
                <a:r>
                  <a:rPr lang="en-US" sz="1600" dirty="0" smtClean="0">
                    <a:sym typeface="Symbol" pitchFamily="18" charset="2"/>
                  </a:rPr>
                  <a:t>/2</a:t>
                </a:r>
                <a:endParaRPr lang="en-AU" sz="1600" dirty="0"/>
              </a:p>
            </p:txBody>
          </p:sp>
          <p:sp>
            <p:nvSpPr>
              <p:cNvPr id="49" name="Arc 1079"/>
              <p:cNvSpPr>
                <a:spLocks/>
              </p:cNvSpPr>
              <p:nvPr/>
            </p:nvSpPr>
            <p:spPr bwMode="auto">
              <a:xfrm>
                <a:off x="2359" y="2583"/>
                <a:ext cx="144" cy="96"/>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grpSp>
          <p:nvGrpSpPr>
            <p:cNvPr id="40" name="Group 1086"/>
            <p:cNvGrpSpPr>
              <a:grpSpLocks/>
            </p:cNvGrpSpPr>
            <p:nvPr/>
          </p:nvGrpSpPr>
          <p:grpSpPr bwMode="auto">
            <a:xfrm>
              <a:off x="3657600" y="2514600"/>
              <a:ext cx="609600" cy="914400"/>
              <a:chOff x="2304" y="1584"/>
              <a:chExt cx="384" cy="576"/>
            </a:xfrm>
          </p:grpSpPr>
          <p:grpSp>
            <p:nvGrpSpPr>
              <p:cNvPr id="42" name="Group 1065"/>
              <p:cNvGrpSpPr>
                <a:grpSpLocks/>
              </p:cNvGrpSpPr>
              <p:nvPr/>
            </p:nvGrpSpPr>
            <p:grpSpPr bwMode="auto">
              <a:xfrm rot="-3562784">
                <a:off x="2160" y="1728"/>
                <a:ext cx="336" cy="48"/>
                <a:chOff x="3984" y="2448"/>
                <a:chExt cx="336" cy="48"/>
              </a:xfrm>
            </p:grpSpPr>
            <p:sp>
              <p:nvSpPr>
                <p:cNvPr id="45" name="Rectangle 1066" descr="Light upward diagonal"/>
                <p:cNvSpPr>
                  <a:spLocks noChangeArrowheads="1"/>
                </p:cNvSpPr>
                <p:nvPr/>
              </p:nvSpPr>
              <p:spPr bwMode="auto">
                <a:xfrm>
                  <a:off x="3984" y="2448"/>
                  <a:ext cx="336" cy="48"/>
                </a:xfrm>
                <a:prstGeom prst="rect">
                  <a:avLst/>
                </a:prstGeom>
                <a:pattFill prst="ltUpDiag">
                  <a:fgClr>
                    <a:srgbClr val="0000FF"/>
                  </a:fgClr>
                  <a:bgClr>
                    <a:schemeClr val="bg1"/>
                  </a:bgClr>
                </a:pattFill>
                <a:ln w="9525">
                  <a:noFill/>
                  <a:miter lim="800000"/>
                  <a:headEnd/>
                  <a:tailEnd/>
                </a:ln>
              </p:spPr>
              <p:txBody>
                <a:bodyPr wrap="none" anchor="ctr"/>
                <a:lstStyle/>
                <a:p>
                  <a:pPr algn="r" rtl="1"/>
                  <a:endParaRPr lang="en-US"/>
                </a:p>
              </p:txBody>
            </p:sp>
            <p:sp>
              <p:nvSpPr>
                <p:cNvPr id="46" name="Line 1067"/>
                <p:cNvSpPr>
                  <a:spLocks noChangeShapeType="1"/>
                </p:cNvSpPr>
                <p:nvPr/>
              </p:nvSpPr>
              <p:spPr bwMode="auto">
                <a:xfrm>
                  <a:off x="3984" y="2448"/>
                  <a:ext cx="336" cy="0"/>
                </a:xfrm>
                <a:prstGeom prst="line">
                  <a:avLst/>
                </a:prstGeom>
                <a:noFill/>
                <a:ln w="9525">
                  <a:solidFill>
                    <a:srgbClr val="0000FF"/>
                  </a:solidFill>
                  <a:round/>
                  <a:headEnd/>
                  <a:tailEnd/>
                </a:ln>
              </p:spPr>
              <p:txBody>
                <a:bodyPr wrap="none"/>
                <a:lstStyle/>
                <a:p>
                  <a:endParaRPr lang="en-US"/>
                </a:p>
              </p:txBody>
            </p:sp>
          </p:grpSp>
          <p:sp>
            <p:nvSpPr>
              <p:cNvPr id="43" name="Oval 1069"/>
              <p:cNvSpPr>
                <a:spLocks noChangeArrowheads="1"/>
              </p:cNvSpPr>
              <p:nvPr/>
            </p:nvSpPr>
            <p:spPr bwMode="auto">
              <a:xfrm>
                <a:off x="2592" y="2016"/>
                <a:ext cx="96" cy="144"/>
              </a:xfrm>
              <a:prstGeom prst="ellipse">
                <a:avLst/>
              </a:prstGeom>
              <a:noFill/>
              <a:ln w="9525">
                <a:solidFill>
                  <a:srgbClr val="FF0000"/>
                </a:solidFill>
                <a:round/>
                <a:headEnd/>
                <a:tailEnd/>
              </a:ln>
            </p:spPr>
            <p:txBody>
              <a:bodyPr wrap="none" anchor="ctr"/>
              <a:lstStyle/>
              <a:p>
                <a:pPr algn="r" rtl="1"/>
                <a:endParaRPr lang="en-US"/>
              </a:p>
            </p:txBody>
          </p:sp>
          <p:sp>
            <p:nvSpPr>
              <p:cNvPr id="44" name="Freeform 1085"/>
              <p:cNvSpPr>
                <a:spLocks/>
              </p:cNvSpPr>
              <p:nvPr/>
            </p:nvSpPr>
            <p:spPr bwMode="auto">
              <a:xfrm>
                <a:off x="2304" y="1872"/>
                <a:ext cx="336" cy="192"/>
              </a:xfrm>
              <a:custGeom>
                <a:avLst/>
                <a:gdLst>
                  <a:gd name="T0" fmla="*/ 0 w 144"/>
                  <a:gd name="T1" fmla="*/ 0 h 144"/>
                  <a:gd name="T2" fmla="*/ 336 w 144"/>
                  <a:gd name="T3" fmla="*/ 192 h 144"/>
                  <a:gd name="T4" fmla="*/ 0 60000 65536"/>
                  <a:gd name="T5" fmla="*/ 0 60000 65536"/>
                  <a:gd name="T6" fmla="*/ 0 w 144"/>
                  <a:gd name="T7" fmla="*/ 0 h 144"/>
                  <a:gd name="T8" fmla="*/ 144 w 144"/>
                  <a:gd name="T9" fmla="*/ 144 h 144"/>
                </a:gdLst>
                <a:ahLst/>
                <a:cxnLst>
                  <a:cxn ang="T4">
                    <a:pos x="T0" y="T1"/>
                  </a:cxn>
                  <a:cxn ang="T5">
                    <a:pos x="T2" y="T3"/>
                  </a:cxn>
                </a:cxnLst>
                <a:rect l="T6" t="T7" r="T8" b="T9"/>
                <a:pathLst>
                  <a:path w="144" h="144">
                    <a:moveTo>
                      <a:pt x="0" y="0"/>
                    </a:moveTo>
                    <a:cubicBezTo>
                      <a:pt x="60" y="60"/>
                      <a:pt x="120" y="120"/>
                      <a:pt x="144" y="144"/>
                    </a:cubicBezTo>
                  </a:path>
                </a:pathLst>
              </a:custGeom>
              <a:noFill/>
              <a:ln w="9525">
                <a:solidFill>
                  <a:schemeClr val="tx1"/>
                </a:solidFill>
                <a:round/>
                <a:headEnd/>
                <a:tailEnd type="stealth" w="sm" len="lg"/>
              </a:ln>
            </p:spPr>
            <p:txBody>
              <a:bodyPr wrap="none"/>
              <a:lstStyle/>
              <a:p>
                <a:endParaRPr lang="en-US"/>
              </a:p>
            </p:txBody>
          </p:sp>
        </p:grpSp>
        <p:sp>
          <p:nvSpPr>
            <p:cNvPr id="41" name="AutoShape 1088"/>
            <p:cNvSpPr>
              <a:spLocks noChangeArrowheads="1"/>
            </p:cNvSpPr>
            <p:nvPr/>
          </p:nvSpPr>
          <p:spPr bwMode="auto">
            <a:xfrm>
              <a:off x="2286000" y="1600200"/>
              <a:ext cx="2743200" cy="685800"/>
            </a:xfrm>
            <a:prstGeom prst="wedgeRoundRectCallout">
              <a:avLst>
                <a:gd name="adj1" fmla="val 8972"/>
                <a:gd name="adj2" fmla="val 84491"/>
                <a:gd name="adj3" fmla="val 16667"/>
              </a:avLst>
            </a:prstGeom>
            <a:solidFill>
              <a:srgbClr val="FFFFE3"/>
            </a:solidFill>
            <a:ln w="9525">
              <a:solidFill>
                <a:schemeClr val="tx1"/>
              </a:solidFill>
              <a:miter lim="800000"/>
              <a:headEnd/>
              <a:tailEnd/>
            </a:ln>
          </p:spPr>
          <p:txBody>
            <a:bodyPr/>
            <a:lstStyle/>
            <a:p>
              <a:pPr rtl="1"/>
              <a:r>
                <a:rPr lang="en-US" sz="2000" dirty="0"/>
                <a:t>Failure plane is at </a:t>
              </a:r>
            </a:p>
            <a:p>
              <a:pPr rtl="1"/>
              <a:r>
                <a:rPr lang="en-US" sz="2000" dirty="0"/>
                <a:t>45 + </a:t>
              </a:r>
              <a:r>
                <a:rPr lang="en-US" sz="2000" dirty="0">
                  <a:sym typeface="Symbol" pitchFamily="18" charset="2"/>
                </a:rPr>
                <a:t>/2 to horizontal</a:t>
              </a:r>
              <a:endParaRPr lang="en-AU" sz="2000" dirty="0"/>
            </a:p>
          </p:txBody>
        </p:sp>
      </p:grpSp>
      <mc:AlternateContent xmlns:mc="http://schemas.openxmlformats.org/markup-compatibility/2006" xmlns:a14="http://schemas.microsoft.com/office/drawing/2010/main">
        <mc:Choice Requires="a14">
          <p:sp>
            <p:nvSpPr>
              <p:cNvPr id="111" name="Rectangle 110"/>
              <p:cNvSpPr/>
              <p:nvPr/>
            </p:nvSpPr>
            <p:spPr>
              <a:xfrm>
                <a:off x="3116847" y="3930198"/>
                <a:ext cx="5447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𝝈</m:t>
                          </m:r>
                        </m:e>
                        <m:sub>
                          <m:r>
                            <a:rPr lang="en-US" sz="2000" b="1" i="1" smtClean="0">
                              <a:solidFill>
                                <a:srgbClr val="00B050"/>
                              </a:solidFill>
                              <a:latin typeface="Cambria Math" panose="02040503050406030204" pitchFamily="18" charset="0"/>
                            </a:rPr>
                            <m:t>𝒂</m:t>
                          </m:r>
                        </m:sub>
                      </m:sSub>
                    </m:oMath>
                  </m:oMathPara>
                </a14:m>
                <a:endParaRPr lang="en-US" sz="2000" b="1" dirty="0">
                  <a:solidFill>
                    <a:srgbClr val="00B050"/>
                  </a:solidFill>
                </a:endParaRPr>
              </a:p>
            </p:txBody>
          </p:sp>
        </mc:Choice>
        <mc:Fallback xmlns="">
          <p:sp>
            <p:nvSpPr>
              <p:cNvPr id="111" name="Rectangle 110"/>
              <p:cNvSpPr>
                <a:spLocks noRot="1" noChangeAspect="1" noMove="1" noResize="1" noEditPoints="1" noAdjustHandles="1" noChangeArrowheads="1" noChangeShapeType="1" noTextEdit="1"/>
              </p:cNvSpPr>
              <p:nvPr/>
            </p:nvSpPr>
            <p:spPr>
              <a:xfrm>
                <a:off x="3116847" y="3930198"/>
                <a:ext cx="544765" cy="40011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p:cNvSpPr/>
              <p:nvPr/>
            </p:nvSpPr>
            <p:spPr>
              <a:xfrm>
                <a:off x="5046272" y="3950324"/>
                <a:ext cx="5399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𝝈</m:t>
                          </m:r>
                        </m:e>
                        <m:sub>
                          <m:r>
                            <a:rPr lang="en-US" sz="2000" b="1" i="1" smtClean="0">
                              <a:solidFill>
                                <a:srgbClr val="00B050"/>
                              </a:solidFill>
                              <a:latin typeface="Cambria Math" panose="02040503050406030204" pitchFamily="18" charset="0"/>
                            </a:rPr>
                            <m:t>𝒗</m:t>
                          </m:r>
                        </m:sub>
                      </m:sSub>
                    </m:oMath>
                  </m:oMathPara>
                </a14:m>
                <a:endParaRPr lang="en-US" sz="2000" b="1" dirty="0">
                  <a:solidFill>
                    <a:srgbClr val="00B050"/>
                  </a:solidFill>
                </a:endParaRPr>
              </a:p>
            </p:txBody>
          </p:sp>
        </mc:Choice>
        <mc:Fallback xmlns="">
          <p:sp>
            <p:nvSpPr>
              <p:cNvPr id="112" name="Rectangle 111"/>
              <p:cNvSpPr>
                <a:spLocks noRot="1" noChangeAspect="1" noMove="1" noResize="1" noEditPoints="1" noAdjustHandles="1" noChangeArrowheads="1" noChangeShapeType="1" noTextEdit="1"/>
              </p:cNvSpPr>
              <p:nvPr/>
            </p:nvSpPr>
            <p:spPr>
              <a:xfrm>
                <a:off x="5046272" y="3950324"/>
                <a:ext cx="539956" cy="400110"/>
              </a:xfrm>
              <a:prstGeom prst="rect">
                <a:avLst/>
              </a:prstGeom>
              <a:blipFill rotWithShape="0">
                <a:blip r:embed="rId3"/>
                <a:stretch>
                  <a:fillRect/>
                </a:stretch>
              </a:blipFill>
            </p:spPr>
            <p:txBody>
              <a:bodyPr/>
              <a:lstStyle/>
              <a:p>
                <a:r>
                  <a:rPr lang="en-US">
                    <a:noFill/>
                  </a:rPr>
                  <a:t> </a:t>
                </a:r>
              </a:p>
            </p:txBody>
          </p:sp>
        </mc:Fallback>
      </mc:AlternateContent>
      <p:sp>
        <p:nvSpPr>
          <p:cNvPr id="7" name="Rectangle 6"/>
          <p:cNvSpPr/>
          <p:nvPr/>
        </p:nvSpPr>
        <p:spPr>
          <a:xfrm>
            <a:off x="227719" y="116779"/>
            <a:ext cx="2501006" cy="523220"/>
          </a:xfrm>
          <a:prstGeom prst="rect">
            <a:avLst/>
          </a:prstGeom>
        </p:spPr>
        <p:txBody>
          <a:bodyPr wrap="none">
            <a:spAutoFit/>
          </a:bodyPr>
          <a:lstStyle/>
          <a:p>
            <a:r>
              <a:rPr lang="en-US" sz="2800" b="1" u="sng" dirty="0"/>
              <a:t>Failure plane </a:t>
            </a:r>
          </a:p>
        </p:txBody>
      </p:sp>
      <p:cxnSp>
        <p:nvCxnSpPr>
          <p:cNvPr id="3" name="Straight Connector 2"/>
          <p:cNvCxnSpPr/>
          <p:nvPr/>
        </p:nvCxnSpPr>
        <p:spPr>
          <a:xfrm flipV="1">
            <a:off x="3334203" y="2886411"/>
            <a:ext cx="609600" cy="9763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623540"/>
      </p:ext>
    </p:extLst>
  </p:cSld>
  <p:clrMapOvr>
    <a:masterClrMapping/>
  </p:clrMapOvr>
  <p:transition advClick="0" advTm="4000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30" name="Group 24"/>
          <p:cNvGrpSpPr>
            <a:grpSpLocks/>
          </p:cNvGrpSpPr>
          <p:nvPr/>
        </p:nvGrpSpPr>
        <p:grpSpPr bwMode="auto">
          <a:xfrm>
            <a:off x="487363" y="2382847"/>
            <a:ext cx="3854450" cy="2300287"/>
            <a:chOff x="457200" y="2133600"/>
            <a:chExt cx="4826351" cy="2895599"/>
          </a:xfrm>
        </p:grpSpPr>
        <p:sp>
          <p:nvSpPr>
            <p:cNvPr id="5" name="AutoShape 2"/>
            <p:cNvSpPr>
              <a:spLocks noChangeArrowheads="1"/>
            </p:cNvSpPr>
            <p:nvPr/>
          </p:nvSpPr>
          <p:spPr bwMode="auto">
            <a:xfrm>
              <a:off x="1218525" y="2133600"/>
              <a:ext cx="987919" cy="2895599"/>
            </a:xfrm>
            <a:prstGeom prst="parallelogram">
              <a:avLst>
                <a:gd name="adj" fmla="val 7410"/>
              </a:avLst>
            </a:prstGeom>
            <a:solidFill>
              <a:schemeClr val="accent1"/>
            </a:solidFill>
            <a:ln w="38100">
              <a:solidFill>
                <a:schemeClr val="tx1"/>
              </a:solidFill>
              <a:miter lim="800000"/>
              <a:headEnd/>
              <a:tailEnd/>
            </a:ln>
          </p:spPr>
          <p:txBody>
            <a:bodyPr wrap="none" anchor="ctr"/>
            <a:lstStyle/>
            <a:p>
              <a:pPr>
                <a:defRPr/>
              </a:pPr>
              <a:endParaRPr lang="en-US" sz="1600">
                <a:latin typeface="+mn-lt"/>
              </a:endParaRPr>
            </a:p>
          </p:txBody>
        </p:sp>
        <p:sp>
          <p:nvSpPr>
            <p:cNvPr id="6" name="Line 4"/>
            <p:cNvSpPr>
              <a:spLocks noChangeShapeType="1"/>
            </p:cNvSpPr>
            <p:nvPr/>
          </p:nvSpPr>
          <p:spPr bwMode="auto">
            <a:xfrm>
              <a:off x="2236269" y="2133600"/>
              <a:ext cx="3047282" cy="0"/>
            </a:xfrm>
            <a:prstGeom prst="line">
              <a:avLst/>
            </a:prstGeom>
            <a:noFill/>
            <a:ln w="38100">
              <a:solidFill>
                <a:srgbClr val="993300"/>
              </a:solidFill>
              <a:round/>
              <a:headEnd/>
              <a:tailEnd/>
            </a:ln>
          </p:spPr>
          <p:txBody>
            <a:bodyPr/>
            <a:lstStyle/>
            <a:p>
              <a:pPr>
                <a:defRPr/>
              </a:pPr>
              <a:endParaRPr lang="en-US" sz="1600">
                <a:latin typeface="+mn-lt"/>
              </a:endParaRPr>
            </a:p>
          </p:txBody>
        </p:sp>
        <p:sp>
          <p:nvSpPr>
            <p:cNvPr id="7" name="Line 5"/>
            <p:cNvSpPr>
              <a:spLocks noChangeShapeType="1"/>
            </p:cNvSpPr>
            <p:nvPr/>
          </p:nvSpPr>
          <p:spPr bwMode="auto">
            <a:xfrm>
              <a:off x="457200" y="4877326"/>
              <a:ext cx="761324" cy="0"/>
            </a:xfrm>
            <a:prstGeom prst="line">
              <a:avLst/>
            </a:prstGeom>
            <a:noFill/>
            <a:ln w="38100">
              <a:solidFill>
                <a:srgbClr val="993300"/>
              </a:solidFill>
              <a:round/>
              <a:headEnd/>
              <a:tailEnd/>
            </a:ln>
          </p:spPr>
          <p:txBody>
            <a:bodyPr/>
            <a:lstStyle/>
            <a:p>
              <a:pPr>
                <a:defRPr/>
              </a:pPr>
              <a:endParaRPr lang="en-US" sz="1600">
                <a:latin typeface="+mn-lt"/>
              </a:endParaRPr>
            </a:p>
          </p:txBody>
        </p:sp>
        <p:sp>
          <p:nvSpPr>
            <p:cNvPr id="8" name="Line 8"/>
            <p:cNvSpPr>
              <a:spLocks noChangeShapeType="1"/>
            </p:cNvSpPr>
            <p:nvPr/>
          </p:nvSpPr>
          <p:spPr bwMode="auto">
            <a:xfrm flipV="1">
              <a:off x="2154772" y="2133600"/>
              <a:ext cx="1884424" cy="2881600"/>
            </a:xfrm>
            <a:prstGeom prst="line">
              <a:avLst/>
            </a:prstGeom>
            <a:noFill/>
            <a:ln w="38100" cap="rnd">
              <a:solidFill>
                <a:schemeClr val="tx1"/>
              </a:solidFill>
              <a:prstDash val="sysDot"/>
              <a:round/>
              <a:headEnd/>
              <a:tailEnd/>
            </a:ln>
          </p:spPr>
          <p:txBody>
            <a:bodyPr/>
            <a:lstStyle/>
            <a:p>
              <a:pPr>
                <a:defRPr/>
              </a:pPr>
              <a:endParaRPr lang="en-US" sz="1600">
                <a:latin typeface="+mn-lt"/>
              </a:endParaRPr>
            </a:p>
          </p:txBody>
        </p:sp>
        <p:sp>
          <p:nvSpPr>
            <p:cNvPr id="10" name="Line 11"/>
            <p:cNvSpPr>
              <a:spLocks noChangeShapeType="1"/>
            </p:cNvSpPr>
            <p:nvPr/>
          </p:nvSpPr>
          <p:spPr bwMode="auto">
            <a:xfrm flipH="1" flipV="1">
              <a:off x="3120844" y="3466214"/>
              <a:ext cx="761323" cy="447629"/>
            </a:xfrm>
            <a:prstGeom prst="line">
              <a:avLst/>
            </a:prstGeom>
            <a:noFill/>
            <a:ln w="38100">
              <a:solidFill>
                <a:schemeClr val="tx1"/>
              </a:solidFill>
              <a:round/>
              <a:headEnd/>
              <a:tailEnd type="triangle" w="med" len="med"/>
            </a:ln>
          </p:spPr>
          <p:txBody>
            <a:bodyPr/>
            <a:lstStyle/>
            <a:p>
              <a:pPr>
                <a:defRPr/>
              </a:pPr>
              <a:endParaRPr lang="en-US" sz="1600">
                <a:latin typeface="+mn-lt"/>
              </a:endParaRPr>
            </a:p>
          </p:txBody>
        </p:sp>
        <p:sp>
          <p:nvSpPr>
            <p:cNvPr id="12" name="AutoShape 15"/>
            <p:cNvSpPr>
              <a:spLocks noChangeArrowheads="1"/>
            </p:cNvSpPr>
            <p:nvPr/>
          </p:nvSpPr>
          <p:spPr bwMode="auto">
            <a:xfrm>
              <a:off x="761332" y="3276652"/>
              <a:ext cx="1067442" cy="457621"/>
            </a:xfrm>
            <a:prstGeom prst="leftArrow">
              <a:avLst>
                <a:gd name="adj1" fmla="val 50000"/>
                <a:gd name="adj2" fmla="val 58333"/>
              </a:avLst>
            </a:prstGeom>
            <a:solidFill>
              <a:schemeClr val="bg1"/>
            </a:solidFill>
            <a:ln w="38100">
              <a:solidFill>
                <a:schemeClr val="tx1"/>
              </a:solidFill>
              <a:miter lim="800000"/>
              <a:headEnd/>
              <a:tailEnd/>
            </a:ln>
          </p:spPr>
          <p:txBody>
            <a:bodyPr wrap="none" anchor="ctr"/>
            <a:lstStyle/>
            <a:p>
              <a:pPr>
                <a:defRPr/>
              </a:pPr>
              <a:endParaRPr lang="en-US" sz="1600">
                <a:latin typeface="+mn-lt"/>
              </a:endParaRPr>
            </a:p>
          </p:txBody>
        </p:sp>
        <p:sp>
          <p:nvSpPr>
            <p:cNvPr id="9" name="Text Box 10"/>
            <p:cNvSpPr txBox="1">
              <a:spLocks noChangeArrowheads="1"/>
            </p:cNvSpPr>
            <p:nvPr/>
          </p:nvSpPr>
          <p:spPr bwMode="auto">
            <a:xfrm>
              <a:off x="3120844" y="3995068"/>
              <a:ext cx="2115009" cy="464915"/>
            </a:xfrm>
            <a:prstGeom prst="rect">
              <a:avLst/>
            </a:prstGeom>
            <a:noFill/>
            <a:ln w="38100">
              <a:noFill/>
              <a:miter lim="800000"/>
              <a:headEnd/>
              <a:tailEnd/>
            </a:ln>
          </p:spPr>
          <p:txBody>
            <a:bodyPr wrap="square">
              <a:spAutoFit/>
            </a:bodyPr>
            <a:lstStyle/>
            <a:p>
              <a:pPr>
                <a:spcBef>
                  <a:spcPct val="50000"/>
                </a:spcBef>
                <a:defRPr/>
              </a:pPr>
              <a:r>
                <a:rPr lang="en-US" b="1" dirty="0">
                  <a:latin typeface="+mn-lt"/>
                </a:rPr>
                <a:t>Sliding surface</a:t>
              </a:r>
              <a:endParaRPr lang="en-AU" b="1" dirty="0">
                <a:latin typeface="+mn-lt"/>
              </a:endParaRPr>
            </a:p>
          </p:txBody>
        </p:sp>
      </p:grpSp>
      <p:sp>
        <p:nvSpPr>
          <p:cNvPr id="21" name="Rectangle 2"/>
          <p:cNvSpPr>
            <a:spLocks noGrp="1" noChangeArrowheads="1"/>
          </p:cNvSpPr>
          <p:nvPr>
            <p:ph type="title"/>
          </p:nvPr>
        </p:nvSpPr>
        <p:spPr>
          <a:xfrm>
            <a:off x="41276" y="-166942"/>
            <a:ext cx="6473824" cy="685800"/>
          </a:xfrm>
        </p:spPr>
        <p:txBody>
          <a:bodyPr/>
          <a:lstStyle/>
          <a:p>
            <a:pPr algn="l">
              <a:spcBef>
                <a:spcPct val="50000"/>
              </a:spcBef>
              <a:defRPr/>
            </a:pPr>
            <a:r>
              <a:rPr lang="en-US" sz="2400" b="1" u="sng" dirty="0">
                <a:solidFill>
                  <a:srgbClr val="C00000"/>
                </a:solidFill>
                <a:latin typeface="Arial" charset="0"/>
                <a:ea typeface="+mn-ea"/>
                <a:cs typeface="Arial" charset="0"/>
              </a:rPr>
              <a:t>Orientation of Failure </a:t>
            </a:r>
            <a:r>
              <a:rPr lang="en-US" sz="2400" b="1" u="sng" dirty="0" smtClean="0">
                <a:solidFill>
                  <a:srgbClr val="C00000"/>
                </a:solidFill>
                <a:latin typeface="Arial" charset="0"/>
                <a:ea typeface="+mn-ea"/>
                <a:cs typeface="Arial" charset="0"/>
              </a:rPr>
              <a:t>Planes</a:t>
            </a:r>
            <a:endParaRPr lang="en-AU" sz="2400" b="1" u="sng" dirty="0">
              <a:solidFill>
                <a:srgbClr val="00B050"/>
              </a:solidFill>
              <a:latin typeface="Arial" charset="0"/>
              <a:ea typeface="+mn-ea"/>
              <a:cs typeface="Arial" charset="0"/>
            </a:endParaRPr>
          </a:p>
        </p:txBody>
      </p:sp>
      <p:cxnSp>
        <p:nvCxnSpPr>
          <p:cNvPr id="28" name="Straight Connector 27"/>
          <p:cNvCxnSpPr>
            <a:stCxn id="8" idx="0"/>
          </p:cNvCxnSpPr>
          <p:nvPr/>
        </p:nvCxnSpPr>
        <p:spPr>
          <a:xfrm>
            <a:off x="1843088" y="4672013"/>
            <a:ext cx="912813" cy="111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7337" name="Rectangle 28"/>
          <p:cNvSpPr>
            <a:spLocks noChangeArrowheads="1"/>
          </p:cNvSpPr>
          <p:nvPr/>
        </p:nvSpPr>
        <p:spPr bwMode="auto">
          <a:xfrm>
            <a:off x="2167382" y="4314834"/>
            <a:ext cx="1234632" cy="369332"/>
          </a:xfrm>
          <a:prstGeom prst="rect">
            <a:avLst/>
          </a:prstGeom>
          <a:noFill/>
          <a:ln w="9525">
            <a:noFill/>
            <a:miter lim="800000"/>
            <a:headEnd/>
            <a:tailEnd/>
          </a:ln>
        </p:spPr>
        <p:txBody>
          <a:bodyPr wrap="none">
            <a:spAutoFit/>
          </a:bodyPr>
          <a:lstStyle/>
          <a:p>
            <a:pPr algn="r" rtl="1"/>
            <a:r>
              <a:rPr lang="en-US" b="1" dirty="0"/>
              <a:t>(45 + </a:t>
            </a:r>
            <a:r>
              <a:rPr lang="en-US" b="1" dirty="0" smtClean="0">
                <a:sym typeface="Symbol" pitchFamily="18" charset="2"/>
              </a:rPr>
              <a:t>/</a:t>
            </a:r>
            <a:r>
              <a:rPr lang="en-US" b="1" dirty="0">
                <a:sym typeface="Symbol" pitchFamily="18" charset="2"/>
              </a:rPr>
              <a:t>2) </a:t>
            </a:r>
            <a:endParaRPr lang="en-US" b="1" dirty="0"/>
          </a:p>
        </p:txBody>
      </p:sp>
      <p:pic>
        <p:nvPicPr>
          <p:cNvPr id="227338" name="Picture 17" descr="scan0012.jpg"/>
          <p:cNvPicPr>
            <a:picLocks noChangeAspect="1"/>
          </p:cNvPicPr>
          <p:nvPr/>
        </p:nvPicPr>
        <p:blipFill>
          <a:blip r:embed="rId2" cstate="print"/>
          <a:srcRect l="10002" r="27319" b="54552"/>
          <a:stretch>
            <a:fillRect/>
          </a:stretch>
        </p:blipFill>
        <p:spPr bwMode="auto">
          <a:xfrm>
            <a:off x="3967394" y="1305888"/>
            <a:ext cx="4841869" cy="3598263"/>
          </a:xfrm>
          <a:prstGeom prst="rect">
            <a:avLst/>
          </a:prstGeom>
          <a:noFill/>
          <a:ln w="9525">
            <a:noFill/>
            <a:miter lim="800000"/>
            <a:headEnd/>
            <a:tailEnd/>
          </a:ln>
        </p:spPr>
      </p:pic>
      <p:sp>
        <p:nvSpPr>
          <p:cNvPr id="2" name="Rectangle 1"/>
          <p:cNvSpPr/>
          <p:nvPr/>
        </p:nvSpPr>
        <p:spPr>
          <a:xfrm>
            <a:off x="266704" y="374535"/>
            <a:ext cx="8282209" cy="1200329"/>
          </a:xfrm>
          <a:prstGeom prst="rect">
            <a:avLst/>
          </a:prstGeom>
        </p:spPr>
        <p:txBody>
          <a:bodyPr wrap="square">
            <a:spAutoFit/>
          </a:bodyPr>
          <a:lstStyle/>
          <a:p>
            <a:pPr marL="285750" indent="-285750" algn="just">
              <a:buFont typeface="Courier New" panose="02070309020205020404" pitchFamily="49" charset="0"/>
              <a:buChar char="o"/>
            </a:pPr>
            <a:r>
              <a:rPr lang="en-US" b="1" dirty="0" smtClean="0">
                <a:latin typeface="Times-Roman"/>
              </a:rPr>
              <a:t>From Mohr Circle the </a:t>
            </a:r>
            <a:r>
              <a:rPr lang="en-US" b="1" dirty="0">
                <a:latin typeface="Times-Roman"/>
              </a:rPr>
              <a:t>failure planes in the soil make </a:t>
            </a:r>
            <a:r>
              <a:rPr lang="en-US" b="1" dirty="0" smtClean="0">
                <a:solidFill>
                  <a:srgbClr val="0000FF"/>
                </a:solidFill>
                <a:latin typeface="Times-Roman"/>
                <a:sym typeface="Symbol" panose="05050102010706020507" pitchFamily="18" charset="2"/>
              </a:rPr>
              <a:t></a:t>
            </a:r>
            <a:r>
              <a:rPr lang="en-US" b="1" dirty="0" smtClean="0">
                <a:solidFill>
                  <a:srgbClr val="0000FF"/>
                </a:solidFill>
                <a:latin typeface="MathematicalPi-One"/>
              </a:rPr>
              <a:t> </a:t>
            </a:r>
            <a:r>
              <a:rPr lang="en-US" b="1" dirty="0">
                <a:solidFill>
                  <a:srgbClr val="0000FF"/>
                </a:solidFill>
                <a:latin typeface="Times-Roman"/>
              </a:rPr>
              <a:t>(</a:t>
            </a:r>
            <a:r>
              <a:rPr lang="en-US" b="1" dirty="0" smtClean="0">
                <a:solidFill>
                  <a:srgbClr val="0000FF"/>
                </a:solidFill>
                <a:latin typeface="Times-Roman"/>
              </a:rPr>
              <a:t>45 + </a:t>
            </a:r>
            <a:r>
              <a:rPr lang="en-US" b="1" dirty="0" smtClean="0">
                <a:solidFill>
                  <a:srgbClr val="0000FF"/>
                </a:solidFill>
                <a:latin typeface="Symbol" panose="05050102010706020507" pitchFamily="18" charset="2"/>
              </a:rPr>
              <a:t>f</a:t>
            </a:r>
            <a:r>
              <a:rPr lang="en-US" b="1" dirty="0" smtClean="0">
                <a:solidFill>
                  <a:srgbClr val="0000FF"/>
                </a:solidFill>
                <a:latin typeface="Times-Roman"/>
              </a:rPr>
              <a:t>/2</a:t>
            </a:r>
            <a:r>
              <a:rPr lang="en-US" b="1" dirty="0">
                <a:solidFill>
                  <a:srgbClr val="0000FF"/>
                </a:solidFill>
                <a:latin typeface="Times-Roman"/>
              </a:rPr>
              <a:t>)-</a:t>
            </a:r>
            <a:r>
              <a:rPr lang="en-US" b="1" dirty="0">
                <a:latin typeface="Times-Roman"/>
              </a:rPr>
              <a:t>degree angles with the direction of the major principal plane—that is, the horizontal.</a:t>
            </a:r>
          </a:p>
          <a:p>
            <a:pPr marL="285750" indent="-285750" algn="just">
              <a:buFont typeface="Courier New" panose="02070309020205020404" pitchFamily="49" charset="0"/>
              <a:buChar char="o"/>
            </a:pPr>
            <a:r>
              <a:rPr lang="en-US" b="1" dirty="0">
                <a:latin typeface="Times-Roman"/>
              </a:rPr>
              <a:t>These are called potential </a:t>
            </a:r>
            <a:r>
              <a:rPr lang="en-US" b="1" i="1" dirty="0">
                <a:solidFill>
                  <a:srgbClr val="0000FF"/>
                </a:solidFill>
                <a:latin typeface="Times-Italic"/>
              </a:rPr>
              <a:t>slip </a:t>
            </a:r>
            <a:r>
              <a:rPr lang="en-US" b="1" i="1" dirty="0" smtClean="0">
                <a:solidFill>
                  <a:srgbClr val="0000FF"/>
                </a:solidFill>
                <a:latin typeface="Times-Italic"/>
              </a:rPr>
              <a:t>planes</a:t>
            </a:r>
            <a:r>
              <a:rPr lang="en-US" b="1" i="1" dirty="0" smtClean="0">
                <a:latin typeface="Times-Italic"/>
              </a:rPr>
              <a:t>.</a:t>
            </a:r>
            <a:endParaRPr lang="en-US" b="1" dirty="0"/>
          </a:p>
        </p:txBody>
      </p:sp>
      <p:sp>
        <p:nvSpPr>
          <p:cNvPr id="4" name="Rectangle 3"/>
          <p:cNvSpPr/>
          <p:nvPr/>
        </p:nvSpPr>
        <p:spPr>
          <a:xfrm>
            <a:off x="6369050" y="3441486"/>
            <a:ext cx="3117850" cy="646331"/>
          </a:xfrm>
          <a:prstGeom prst="rect">
            <a:avLst/>
          </a:prstGeom>
        </p:spPr>
        <p:txBody>
          <a:bodyPr wrap="square">
            <a:spAutoFit/>
          </a:bodyPr>
          <a:lstStyle/>
          <a:p>
            <a:r>
              <a:rPr lang="en-US" b="1" dirty="0" smtClean="0">
                <a:solidFill>
                  <a:srgbClr val="7030A0"/>
                </a:solidFill>
                <a:latin typeface="Times-Roman"/>
              </a:rPr>
              <a:t>The </a:t>
            </a:r>
            <a:r>
              <a:rPr lang="en-US" b="1" dirty="0">
                <a:solidFill>
                  <a:srgbClr val="7030A0"/>
                </a:solidFill>
                <a:latin typeface="Times-Roman"/>
              </a:rPr>
              <a:t>distribution of slip planes in the soil mass.</a:t>
            </a:r>
            <a:endParaRPr lang="en-US" b="1" dirty="0">
              <a:solidFill>
                <a:srgbClr val="7030A0"/>
              </a:solidFill>
            </a:endParaRPr>
          </a:p>
        </p:txBody>
      </p:sp>
      <p:sp>
        <p:nvSpPr>
          <p:cNvPr id="13" name="Rectangle 12"/>
          <p:cNvSpPr/>
          <p:nvPr/>
        </p:nvSpPr>
        <p:spPr>
          <a:xfrm>
            <a:off x="228411" y="4967188"/>
            <a:ext cx="8320502" cy="1477328"/>
          </a:xfrm>
          <a:prstGeom prst="rect">
            <a:avLst/>
          </a:prstGeom>
        </p:spPr>
        <p:txBody>
          <a:bodyPr wrap="square">
            <a:spAutoFit/>
          </a:bodyPr>
          <a:lstStyle/>
          <a:p>
            <a:pPr marL="285750" indent="-285750" algn="just">
              <a:buFont typeface="Courier New" panose="02070309020205020404" pitchFamily="49" charset="0"/>
              <a:buChar char="o"/>
            </a:pPr>
            <a:r>
              <a:rPr lang="en-US" b="1" dirty="0">
                <a:solidFill>
                  <a:srgbClr val="FF0000"/>
                </a:solidFill>
                <a:latin typeface="Times-Roman"/>
              </a:rPr>
              <a:t>Because the slip planes </a:t>
            </a:r>
            <a:r>
              <a:rPr lang="en-US" b="1" dirty="0" smtClean="0">
                <a:solidFill>
                  <a:srgbClr val="FF0000"/>
                </a:solidFill>
                <a:latin typeface="Times-Roman"/>
              </a:rPr>
              <a:t>make angles </a:t>
            </a:r>
            <a:r>
              <a:rPr lang="en-US" b="1" dirty="0">
                <a:solidFill>
                  <a:srgbClr val="FF0000"/>
                </a:solidFill>
                <a:latin typeface="Times-Roman"/>
              </a:rPr>
              <a:t>of </a:t>
            </a:r>
            <a:r>
              <a:rPr lang="en-US" b="1" dirty="0">
                <a:solidFill>
                  <a:srgbClr val="FF0000"/>
                </a:solidFill>
                <a:latin typeface="MathematicalPi-One"/>
              </a:rPr>
              <a:t> </a:t>
            </a:r>
            <a:r>
              <a:rPr lang="en-US" b="1" dirty="0">
                <a:solidFill>
                  <a:srgbClr val="0000FF"/>
                </a:solidFill>
                <a:latin typeface="Times-Roman"/>
              </a:rPr>
              <a:t>(45 </a:t>
            </a:r>
            <a:r>
              <a:rPr lang="en-US" b="1" dirty="0" smtClean="0">
                <a:solidFill>
                  <a:srgbClr val="0000FF"/>
                </a:solidFill>
                <a:latin typeface="Times-Roman"/>
              </a:rPr>
              <a:t>+</a:t>
            </a:r>
            <a:r>
              <a:rPr lang="en-US" b="1" dirty="0" smtClean="0">
                <a:solidFill>
                  <a:srgbClr val="0000FF"/>
                </a:solidFill>
                <a:latin typeface="MathematicalPi-One"/>
              </a:rPr>
              <a:t> </a:t>
            </a:r>
            <a:r>
              <a:rPr lang="en-US" b="1" dirty="0">
                <a:solidFill>
                  <a:srgbClr val="0000FF"/>
                </a:solidFill>
                <a:latin typeface="Symbol" panose="05050102010706020507" pitchFamily="18" charset="2"/>
              </a:rPr>
              <a:t>f</a:t>
            </a:r>
            <a:r>
              <a:rPr lang="en-US" b="1" dirty="0">
                <a:solidFill>
                  <a:srgbClr val="0000FF"/>
                </a:solidFill>
                <a:latin typeface="Times-Roman"/>
              </a:rPr>
              <a:t>/2)</a:t>
            </a:r>
            <a:r>
              <a:rPr lang="en-US" b="1" dirty="0">
                <a:solidFill>
                  <a:srgbClr val="FF0000"/>
                </a:solidFill>
                <a:latin typeface="Times-Roman"/>
              </a:rPr>
              <a:t> degrees with the major principal plane, the soil mass in </a:t>
            </a:r>
            <a:r>
              <a:rPr lang="en-US" b="1" dirty="0" smtClean="0">
                <a:solidFill>
                  <a:srgbClr val="FF0000"/>
                </a:solidFill>
                <a:latin typeface="Times-Roman"/>
              </a:rPr>
              <a:t>the state </a:t>
            </a:r>
            <a:r>
              <a:rPr lang="en-US" b="1" dirty="0">
                <a:solidFill>
                  <a:srgbClr val="FF0000"/>
                </a:solidFill>
                <a:latin typeface="Times-Roman"/>
              </a:rPr>
              <a:t>of plastic equilibrium is bounded by the </a:t>
            </a:r>
            <a:r>
              <a:rPr lang="en-US" b="1" dirty="0" smtClean="0">
                <a:solidFill>
                  <a:srgbClr val="FF0000"/>
                </a:solidFill>
                <a:latin typeface="Times-Roman"/>
              </a:rPr>
              <a:t>plane </a:t>
            </a:r>
            <a:r>
              <a:rPr lang="en-US" b="1" i="1" dirty="0" smtClean="0">
                <a:solidFill>
                  <a:srgbClr val="0000FF"/>
                </a:solidFill>
                <a:latin typeface="Times-Italic"/>
              </a:rPr>
              <a:t>BC</a:t>
            </a:r>
            <a:r>
              <a:rPr lang="en-US" b="1" i="1" baseline="30000" dirty="0" smtClean="0">
                <a:solidFill>
                  <a:srgbClr val="0000FF"/>
                </a:solidFill>
                <a:latin typeface="Times-Italic"/>
              </a:rPr>
              <a:t>’</a:t>
            </a:r>
            <a:r>
              <a:rPr lang="en-US" b="1" i="1" dirty="0" smtClean="0">
                <a:solidFill>
                  <a:srgbClr val="FF0000"/>
                </a:solidFill>
                <a:latin typeface="Times-Italic"/>
              </a:rPr>
              <a:t>.</a:t>
            </a:r>
            <a:r>
              <a:rPr lang="en-US" b="1" dirty="0" smtClean="0">
                <a:solidFill>
                  <a:srgbClr val="FF0000"/>
                </a:solidFill>
                <a:latin typeface="Times-Roman"/>
              </a:rPr>
              <a:t> </a:t>
            </a:r>
            <a:r>
              <a:rPr lang="en-US" b="1" dirty="0">
                <a:solidFill>
                  <a:srgbClr val="FF0000"/>
                </a:solidFill>
                <a:latin typeface="Times-Roman"/>
              </a:rPr>
              <a:t>The soil inside the zone </a:t>
            </a:r>
            <a:r>
              <a:rPr lang="en-US" b="1" i="1" dirty="0" smtClean="0">
                <a:solidFill>
                  <a:srgbClr val="0000FF"/>
                </a:solidFill>
                <a:latin typeface="Times-Italic"/>
              </a:rPr>
              <a:t>ABC</a:t>
            </a:r>
            <a:r>
              <a:rPr lang="en-US" b="1" i="1" baseline="30000" dirty="0" smtClean="0">
                <a:solidFill>
                  <a:srgbClr val="0000FF"/>
                </a:solidFill>
                <a:latin typeface="Times-Italic"/>
              </a:rPr>
              <a:t>’</a:t>
            </a:r>
            <a:r>
              <a:rPr lang="en-US" b="1" dirty="0" smtClean="0">
                <a:solidFill>
                  <a:srgbClr val="FF0000"/>
                </a:solidFill>
                <a:latin typeface="MathematicalPi-One"/>
              </a:rPr>
              <a:t> </a:t>
            </a:r>
            <a:r>
              <a:rPr lang="en-US" b="1" dirty="0">
                <a:solidFill>
                  <a:srgbClr val="FF0000"/>
                </a:solidFill>
                <a:effectLst>
                  <a:outerShdw blurRad="38100" dist="38100" dir="2700000" algn="tl">
                    <a:srgbClr val="000000">
                      <a:alpha val="43137"/>
                    </a:srgbClr>
                  </a:outerShdw>
                </a:effectLst>
                <a:latin typeface="Times-Roman"/>
              </a:rPr>
              <a:t>undergoes </a:t>
            </a:r>
            <a:r>
              <a:rPr lang="en-US" b="1" dirty="0" smtClean="0">
                <a:solidFill>
                  <a:srgbClr val="FF0000"/>
                </a:solidFill>
                <a:effectLst>
                  <a:outerShdw blurRad="38100" dist="38100" dir="2700000" algn="tl">
                    <a:srgbClr val="000000">
                      <a:alpha val="43137"/>
                    </a:srgbClr>
                  </a:outerShdw>
                </a:effectLst>
                <a:latin typeface="Times-Roman"/>
              </a:rPr>
              <a:t>the same </a:t>
            </a:r>
            <a:r>
              <a:rPr lang="en-US" b="1" dirty="0">
                <a:solidFill>
                  <a:srgbClr val="FF0000"/>
                </a:solidFill>
                <a:effectLst>
                  <a:outerShdw blurRad="38100" dist="38100" dir="2700000" algn="tl">
                    <a:srgbClr val="000000">
                      <a:alpha val="43137"/>
                    </a:srgbClr>
                  </a:outerShdw>
                </a:effectLst>
                <a:latin typeface="Times-Roman"/>
              </a:rPr>
              <a:t>unit deformation in the horizontal direction everywhere, which is equal to</a:t>
            </a:r>
            <a:r>
              <a:rPr lang="en-US" b="1" dirty="0">
                <a:solidFill>
                  <a:srgbClr val="FF0000"/>
                </a:solidFill>
                <a:latin typeface="Times-Roman"/>
              </a:rPr>
              <a:t> </a:t>
            </a:r>
            <a:r>
              <a:rPr lang="en-US" b="1" i="1" dirty="0" err="1">
                <a:solidFill>
                  <a:srgbClr val="0000FF"/>
                </a:solidFill>
                <a:latin typeface="Symbol" panose="05050102010706020507" pitchFamily="18" charset="2"/>
              </a:rPr>
              <a:t>D</a:t>
            </a:r>
            <a:r>
              <a:rPr lang="en-US" b="1" i="1" dirty="0" err="1">
                <a:solidFill>
                  <a:srgbClr val="0000FF"/>
                </a:solidFill>
                <a:latin typeface="Times-Italic"/>
              </a:rPr>
              <a:t>L</a:t>
            </a:r>
            <a:r>
              <a:rPr lang="en-US" b="1" i="1" baseline="-25000" dirty="0" err="1">
                <a:solidFill>
                  <a:srgbClr val="0000FF"/>
                </a:solidFill>
                <a:latin typeface="Times-Italic"/>
              </a:rPr>
              <a:t>a</a:t>
            </a:r>
            <a:r>
              <a:rPr lang="en-US" b="1" dirty="0">
                <a:solidFill>
                  <a:srgbClr val="0000FF"/>
                </a:solidFill>
                <a:latin typeface="Times-Roman"/>
              </a:rPr>
              <a:t>/</a:t>
            </a:r>
            <a:r>
              <a:rPr lang="en-US" b="1" i="1" dirty="0">
                <a:solidFill>
                  <a:srgbClr val="0000FF"/>
                </a:solidFill>
                <a:latin typeface="Times-Italic"/>
              </a:rPr>
              <a:t>L</a:t>
            </a:r>
            <a:r>
              <a:rPr lang="en-US" b="1" i="1" baseline="-25000" dirty="0">
                <a:solidFill>
                  <a:srgbClr val="0000FF"/>
                </a:solidFill>
                <a:latin typeface="Times-Italic"/>
              </a:rPr>
              <a:t>a</a:t>
            </a:r>
            <a:r>
              <a:rPr lang="en-US" b="1" dirty="0">
                <a:solidFill>
                  <a:srgbClr val="FF0000"/>
                </a:solidFill>
                <a:latin typeface="Times-Roman"/>
              </a:rPr>
              <a:t>.</a:t>
            </a:r>
            <a:endParaRPr lang="en-US" b="1" dirty="0">
              <a:solidFill>
                <a:srgbClr val="FF0000"/>
              </a:solidFill>
            </a:endParaRPr>
          </a:p>
        </p:txBody>
      </p:sp>
      <p:sp>
        <p:nvSpPr>
          <p:cNvPr id="22" name="Arc 9"/>
          <p:cNvSpPr>
            <a:spLocks/>
          </p:cNvSpPr>
          <p:nvPr/>
        </p:nvSpPr>
        <p:spPr bwMode="auto">
          <a:xfrm>
            <a:off x="1956937" y="4431502"/>
            <a:ext cx="219974" cy="262510"/>
          </a:xfrm>
          <a:custGeom>
            <a:avLst/>
            <a:gdLst>
              <a:gd name="T0" fmla="*/ 0 w 21600"/>
              <a:gd name="T1" fmla="*/ 0 h 30207"/>
              <a:gd name="T2" fmla="*/ 0 w 21600"/>
              <a:gd name="T3" fmla="*/ 1 h 30207"/>
              <a:gd name="T4" fmla="*/ 0 w 21600"/>
              <a:gd name="T5" fmla="*/ 0 h 30207"/>
              <a:gd name="T6" fmla="*/ 0 60000 65536"/>
              <a:gd name="T7" fmla="*/ 0 60000 65536"/>
              <a:gd name="T8" fmla="*/ 0 60000 65536"/>
              <a:gd name="T9" fmla="*/ 0 w 21600"/>
              <a:gd name="T10" fmla="*/ 0 h 30207"/>
              <a:gd name="T11" fmla="*/ 21600 w 21600"/>
              <a:gd name="T12" fmla="*/ 30207 h 30207"/>
            </a:gdLst>
            <a:ahLst/>
            <a:cxnLst>
              <a:cxn ang="T6">
                <a:pos x="T0" y="T1"/>
              </a:cxn>
              <a:cxn ang="T7">
                <a:pos x="T2" y="T3"/>
              </a:cxn>
              <a:cxn ang="T8">
                <a:pos x="T4" y="T5"/>
              </a:cxn>
            </a:cxnLst>
            <a:rect l="T9" t="T10" r="T11" b="T12"/>
            <a:pathLst>
              <a:path w="21600" h="30207" fill="none" extrusionOk="0">
                <a:moveTo>
                  <a:pt x="-1" y="0"/>
                </a:moveTo>
                <a:cubicBezTo>
                  <a:pt x="11929" y="0"/>
                  <a:pt x="21600" y="9670"/>
                  <a:pt x="21600" y="21600"/>
                </a:cubicBezTo>
                <a:cubicBezTo>
                  <a:pt x="21600" y="24561"/>
                  <a:pt x="20991" y="27490"/>
                  <a:pt x="19811" y="30207"/>
                </a:cubicBezTo>
              </a:path>
              <a:path w="21600" h="30207" stroke="0" extrusionOk="0">
                <a:moveTo>
                  <a:pt x="-1" y="0"/>
                </a:moveTo>
                <a:cubicBezTo>
                  <a:pt x="11929" y="0"/>
                  <a:pt x="21600" y="9670"/>
                  <a:pt x="21600" y="21600"/>
                </a:cubicBezTo>
                <a:cubicBezTo>
                  <a:pt x="21600" y="24561"/>
                  <a:pt x="20991" y="27490"/>
                  <a:pt x="19811" y="30207"/>
                </a:cubicBezTo>
                <a:lnTo>
                  <a:pt x="0" y="21600"/>
                </a:lnTo>
                <a:close/>
              </a:path>
            </a:pathLst>
          </a:custGeom>
          <a:noFill/>
          <a:ln w="9525">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1648925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9737" y="957264"/>
            <a:ext cx="7292391" cy="5457824"/>
          </a:xfrm>
          <a:prstGeom prst="rect">
            <a:avLst/>
          </a:prstGeom>
        </p:spPr>
      </p:pic>
      <p:sp>
        <p:nvSpPr>
          <p:cNvPr id="3" name="TextBox 2"/>
          <p:cNvSpPr txBox="1"/>
          <p:nvPr/>
        </p:nvSpPr>
        <p:spPr bwMode="auto">
          <a:xfrm>
            <a:off x="274653" y="225208"/>
            <a:ext cx="5126022" cy="523220"/>
          </a:xfrm>
          <a:prstGeom prst="rect">
            <a:avLst/>
          </a:prstGeom>
          <a:solidFill>
            <a:schemeClr val="bg1"/>
          </a:solidFill>
          <a:ln>
            <a:noFill/>
          </a:ln>
          <a:effectLst/>
        </p:spPr>
        <p:txBody>
          <a:bodyPr wrap="square" rtlCol="0">
            <a:spAutoFit/>
          </a:bodyPr>
          <a:lstStyle/>
          <a:p>
            <a:pPr eaLnBrk="1" hangingPunct="1">
              <a:spcBef>
                <a:spcPct val="50000"/>
              </a:spcBef>
            </a:pPr>
            <a:r>
              <a:rPr lang="en-US" sz="2800" b="1" u="sng" dirty="0" smtClean="0">
                <a:latin typeface="Times New Roman" pitchFamily="18" charset="0"/>
              </a:rPr>
              <a:t>Why two sets of failure planes?</a:t>
            </a:r>
            <a:endParaRPr lang="en-US" sz="2800" b="1" u="sng" dirty="0">
              <a:latin typeface="Times New Roman" pitchFamily="18" charset="0"/>
            </a:endParaRPr>
          </a:p>
        </p:txBody>
      </p:sp>
      <p:cxnSp>
        <p:nvCxnSpPr>
          <p:cNvPr id="5" name="Straight Connector 4"/>
          <p:cNvCxnSpPr/>
          <p:nvPr/>
        </p:nvCxnSpPr>
        <p:spPr>
          <a:xfrm flipV="1">
            <a:off x="2957513" y="1543050"/>
            <a:ext cx="1443037" cy="2300288"/>
          </a:xfrm>
          <a:prstGeom prst="line">
            <a:avLst/>
          </a:prstGeom>
          <a:ln w="38100">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57513" y="3843338"/>
            <a:ext cx="1314450" cy="2100262"/>
          </a:xfrm>
          <a:prstGeom prst="line">
            <a:avLst/>
          </a:prstGeom>
          <a:ln w="38100">
            <a:solidFill>
              <a:srgbClr val="FF33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57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145140" y="1045127"/>
            <a:ext cx="4117975" cy="457200"/>
          </a:xfrm>
          <a:prstGeom prst="rect">
            <a:avLst/>
          </a:prstGeom>
          <a:noFill/>
          <a:ln w="9525">
            <a:noFill/>
            <a:miter lim="800000"/>
            <a:headEnd/>
            <a:tailEnd/>
          </a:ln>
        </p:spPr>
        <p:txBody>
          <a:bodyPr>
            <a:spAutoFit/>
          </a:bodyPr>
          <a:lstStyle/>
          <a:p>
            <a:pPr marL="231775" indent="-231775">
              <a:spcBef>
                <a:spcPct val="50000"/>
              </a:spcBef>
              <a:buFont typeface="Arial" panose="020B0604020202020204" pitchFamily="34" charset="0"/>
              <a:buChar char="•"/>
            </a:pPr>
            <a:r>
              <a:rPr lang="en-US" sz="2400" b="1" dirty="0"/>
              <a:t>Initially, soil is in </a:t>
            </a:r>
            <a:r>
              <a:rPr lang="en-US" sz="2400" b="1" dirty="0">
                <a:solidFill>
                  <a:srgbClr val="0B0BEF"/>
                </a:solidFill>
              </a:rPr>
              <a:t>K</a:t>
            </a:r>
            <a:r>
              <a:rPr lang="en-US" sz="2400" b="1" baseline="-25000" dirty="0">
                <a:solidFill>
                  <a:srgbClr val="0B0BEF"/>
                </a:solidFill>
              </a:rPr>
              <a:t>0</a:t>
            </a:r>
            <a:r>
              <a:rPr lang="en-US" sz="2400" b="1" baseline="-25000" dirty="0"/>
              <a:t> </a:t>
            </a:r>
            <a:r>
              <a:rPr lang="en-US" sz="2400" b="1" dirty="0"/>
              <a:t>state.</a:t>
            </a:r>
            <a:endParaRPr lang="en-AU" sz="2400" b="1" dirty="0"/>
          </a:p>
        </p:txBody>
      </p:sp>
      <p:sp>
        <p:nvSpPr>
          <p:cNvPr id="3" name="Text Box 30"/>
          <p:cNvSpPr txBox="1">
            <a:spLocks noChangeArrowheads="1"/>
          </p:cNvSpPr>
          <p:nvPr/>
        </p:nvSpPr>
        <p:spPr bwMode="auto">
          <a:xfrm>
            <a:off x="145139" y="1568999"/>
            <a:ext cx="8461831" cy="461665"/>
          </a:xfrm>
          <a:prstGeom prst="rect">
            <a:avLst/>
          </a:prstGeom>
          <a:noFill/>
          <a:ln w="9525">
            <a:noFill/>
            <a:miter lim="800000"/>
            <a:headEnd/>
            <a:tailEnd/>
          </a:ln>
        </p:spPr>
        <p:txBody>
          <a:bodyPr wrap="square">
            <a:spAutoFit/>
          </a:bodyPr>
          <a:lstStyle/>
          <a:p>
            <a:pPr marL="231775" indent="-231775">
              <a:spcBef>
                <a:spcPct val="50000"/>
              </a:spcBef>
              <a:buFont typeface="Arial" panose="020B0604020202020204" pitchFamily="34" charset="0"/>
              <a:buChar char="•"/>
            </a:pPr>
            <a:r>
              <a:rPr lang="en-US" sz="2400" b="1" dirty="0" smtClean="0"/>
              <a:t>As </a:t>
            </a:r>
            <a:r>
              <a:rPr lang="en-US" sz="2400" b="1" dirty="0"/>
              <a:t>the wall moves towards </a:t>
            </a:r>
            <a:r>
              <a:rPr lang="en-US" sz="2400" b="1" dirty="0" smtClean="0"/>
              <a:t>(pushed into) the soil mass, </a:t>
            </a:r>
            <a:endParaRPr lang="en-AU" sz="2400" b="1" dirty="0"/>
          </a:p>
        </p:txBody>
      </p:sp>
      <p:sp>
        <p:nvSpPr>
          <p:cNvPr id="4" name="Text Box 31"/>
          <p:cNvSpPr txBox="1">
            <a:spLocks noChangeArrowheads="1"/>
          </p:cNvSpPr>
          <p:nvPr/>
        </p:nvSpPr>
        <p:spPr bwMode="auto">
          <a:xfrm>
            <a:off x="145140" y="2042571"/>
            <a:ext cx="5182368" cy="461665"/>
          </a:xfrm>
          <a:prstGeom prst="rect">
            <a:avLst/>
          </a:prstGeom>
          <a:noFill/>
          <a:ln w="9525">
            <a:noFill/>
            <a:miter lim="800000"/>
            <a:headEnd/>
            <a:tailEnd/>
          </a:ln>
        </p:spPr>
        <p:txBody>
          <a:bodyPr wrap="square">
            <a:spAutoFit/>
          </a:bodyPr>
          <a:lstStyle/>
          <a:p>
            <a:pPr marL="231775" indent="-231775">
              <a:spcBef>
                <a:spcPct val="50000"/>
              </a:spcBef>
              <a:buFont typeface="Arial" panose="020B0604020202020204" pitchFamily="34" charset="0"/>
              <a:buChar char="•"/>
            </a:pPr>
            <a:r>
              <a:rPr lang="en-US" sz="2400" b="1" dirty="0">
                <a:solidFill>
                  <a:srgbClr val="0B0BEF"/>
                </a:solidFill>
                <a:sym typeface="Symbol" pitchFamily="18" charset="2"/>
              </a:rPr>
              <a:t></a:t>
            </a:r>
            <a:r>
              <a:rPr lang="en-US" sz="2400" b="1" baseline="-25000" dirty="0" smtClean="0">
                <a:solidFill>
                  <a:srgbClr val="0B0BEF"/>
                </a:solidFill>
                <a:sym typeface="Symbol" pitchFamily="18" charset="2"/>
              </a:rPr>
              <a:t>v</a:t>
            </a:r>
            <a:r>
              <a:rPr lang="en-US" sz="2400" b="1" dirty="0" smtClean="0">
                <a:solidFill>
                  <a:srgbClr val="0B0BEF"/>
                </a:solidFill>
                <a:sym typeface="Symbol" pitchFamily="18" charset="2"/>
              </a:rPr>
              <a:t> </a:t>
            </a:r>
            <a:r>
              <a:rPr lang="en-US" sz="2400" b="1" dirty="0">
                <a:sym typeface="Symbol" pitchFamily="18" charset="2"/>
              </a:rPr>
              <a:t>remains the same, and</a:t>
            </a:r>
            <a:r>
              <a:rPr lang="en-US" sz="2400" b="1" dirty="0"/>
              <a:t> </a:t>
            </a:r>
            <a:endParaRPr lang="en-AU" sz="2400" b="1" dirty="0"/>
          </a:p>
        </p:txBody>
      </p:sp>
      <p:sp>
        <p:nvSpPr>
          <p:cNvPr id="5" name="Text Box 32"/>
          <p:cNvSpPr txBox="1">
            <a:spLocks noChangeArrowheads="1"/>
          </p:cNvSpPr>
          <p:nvPr/>
        </p:nvSpPr>
        <p:spPr bwMode="auto">
          <a:xfrm>
            <a:off x="145140" y="2580046"/>
            <a:ext cx="4847774" cy="461665"/>
          </a:xfrm>
          <a:prstGeom prst="rect">
            <a:avLst/>
          </a:prstGeom>
          <a:noFill/>
          <a:ln w="9525">
            <a:noFill/>
            <a:miter lim="800000"/>
            <a:headEnd/>
            <a:tailEnd/>
          </a:ln>
        </p:spPr>
        <p:txBody>
          <a:bodyPr wrap="square">
            <a:spAutoFit/>
          </a:bodyPr>
          <a:lstStyle/>
          <a:p>
            <a:pPr marL="231775" indent="-231775">
              <a:spcBef>
                <a:spcPct val="50000"/>
              </a:spcBef>
              <a:buFont typeface="Arial" panose="020B0604020202020204" pitchFamily="34" charset="0"/>
              <a:buChar char="•"/>
            </a:pPr>
            <a:r>
              <a:rPr lang="en-US" sz="2400" b="1" dirty="0">
                <a:solidFill>
                  <a:srgbClr val="0B0BEF"/>
                </a:solidFill>
                <a:sym typeface="Symbol" pitchFamily="18" charset="2"/>
              </a:rPr>
              <a:t></a:t>
            </a:r>
            <a:r>
              <a:rPr lang="en-US" sz="2400" b="1" baseline="-25000" dirty="0" smtClean="0">
                <a:solidFill>
                  <a:srgbClr val="0B0BEF"/>
                </a:solidFill>
                <a:sym typeface="Symbol" pitchFamily="18" charset="2"/>
              </a:rPr>
              <a:t>h</a:t>
            </a:r>
            <a:r>
              <a:rPr lang="en-US" sz="2400" b="1" dirty="0" smtClean="0">
                <a:sym typeface="Symbol" pitchFamily="18" charset="2"/>
              </a:rPr>
              <a:t> </a:t>
            </a:r>
            <a:r>
              <a:rPr lang="en-US" sz="2400" b="1" dirty="0">
                <a:solidFill>
                  <a:srgbClr val="0000FF"/>
                </a:solidFill>
                <a:sym typeface="Symbol" pitchFamily="18" charset="2"/>
              </a:rPr>
              <a:t>increases</a:t>
            </a:r>
            <a:r>
              <a:rPr lang="en-US" sz="2400" b="1" dirty="0"/>
              <a:t> till failure occurs.</a:t>
            </a:r>
            <a:endParaRPr lang="en-AU" sz="2400" b="1" dirty="0"/>
          </a:p>
        </p:txBody>
      </p:sp>
      <p:sp>
        <p:nvSpPr>
          <p:cNvPr id="6" name="Oval 33"/>
          <p:cNvSpPr>
            <a:spLocks noChangeArrowheads="1"/>
          </p:cNvSpPr>
          <p:nvPr/>
        </p:nvSpPr>
        <p:spPr bwMode="auto">
          <a:xfrm>
            <a:off x="2720661" y="2570160"/>
            <a:ext cx="1146175" cy="533400"/>
          </a:xfrm>
          <a:prstGeom prst="ellipse">
            <a:avLst/>
          </a:prstGeom>
          <a:noFill/>
          <a:ln w="9525">
            <a:solidFill>
              <a:srgbClr val="0000FF"/>
            </a:solidFill>
            <a:round/>
            <a:headEnd/>
            <a:tailEnd/>
          </a:ln>
        </p:spPr>
        <p:txBody>
          <a:bodyPr wrap="none" anchor="ctr"/>
          <a:lstStyle/>
          <a:p>
            <a:pPr algn="r" rtl="1"/>
            <a:endParaRPr lang="en-US"/>
          </a:p>
        </p:txBody>
      </p:sp>
      <p:sp>
        <p:nvSpPr>
          <p:cNvPr id="7" name="AutoShape 34"/>
          <p:cNvSpPr>
            <a:spLocks noChangeArrowheads="1"/>
          </p:cNvSpPr>
          <p:nvPr/>
        </p:nvSpPr>
        <p:spPr bwMode="auto">
          <a:xfrm>
            <a:off x="5609002" y="2032610"/>
            <a:ext cx="2057400" cy="457200"/>
          </a:xfrm>
          <a:prstGeom prst="wedgeRoundRectCallout">
            <a:avLst>
              <a:gd name="adj1" fmla="val -140309"/>
              <a:gd name="adj2" fmla="val 84424"/>
              <a:gd name="adj3" fmla="val 16667"/>
            </a:avLst>
          </a:prstGeom>
          <a:solidFill>
            <a:srgbClr val="FFFFE3"/>
          </a:solidFill>
          <a:ln w="9525">
            <a:solidFill>
              <a:srgbClr val="FF0000"/>
            </a:solidFill>
            <a:miter lim="800000"/>
            <a:headEnd/>
            <a:tailEnd/>
          </a:ln>
        </p:spPr>
        <p:txBody>
          <a:bodyPr/>
          <a:lstStyle/>
          <a:p>
            <a:pPr algn="r" rtl="1"/>
            <a:r>
              <a:rPr lang="en-US" sz="2400" dirty="0">
                <a:solidFill>
                  <a:srgbClr val="0B0BEF"/>
                </a:solidFill>
              </a:rPr>
              <a:t>Passive</a:t>
            </a:r>
            <a:r>
              <a:rPr lang="en-US" sz="2400" dirty="0"/>
              <a:t> </a:t>
            </a:r>
            <a:r>
              <a:rPr lang="en-US" sz="2400" dirty="0">
                <a:solidFill>
                  <a:srgbClr val="0B0BEF"/>
                </a:solidFill>
              </a:rPr>
              <a:t>state</a:t>
            </a:r>
            <a:endParaRPr lang="en-AU" sz="2400" dirty="0">
              <a:solidFill>
                <a:srgbClr val="0B0BEF"/>
              </a:solidFill>
            </a:endParaRPr>
          </a:p>
        </p:txBody>
      </p:sp>
      <p:grpSp>
        <p:nvGrpSpPr>
          <p:cNvPr id="8" name="Group 7"/>
          <p:cNvGrpSpPr/>
          <p:nvPr/>
        </p:nvGrpSpPr>
        <p:grpSpPr>
          <a:xfrm>
            <a:off x="1120461" y="3919310"/>
            <a:ext cx="7248525" cy="2700565"/>
            <a:chOff x="1524000" y="2804886"/>
            <a:chExt cx="7248525" cy="2700565"/>
          </a:xfrm>
        </p:grpSpPr>
        <p:sp>
          <p:nvSpPr>
            <p:cNvPr id="9" name="Rectangle 2" descr="Recycled paper"/>
            <p:cNvSpPr>
              <a:spLocks noChangeArrowheads="1"/>
            </p:cNvSpPr>
            <p:nvPr/>
          </p:nvSpPr>
          <p:spPr bwMode="auto">
            <a:xfrm>
              <a:off x="1524000" y="2819400"/>
              <a:ext cx="1981200" cy="2538414"/>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lgn="r" rtl="1"/>
              <a:endParaRPr lang="en-US"/>
            </a:p>
          </p:txBody>
        </p:sp>
        <p:grpSp>
          <p:nvGrpSpPr>
            <p:cNvPr id="10" name="Group 7"/>
            <p:cNvGrpSpPr>
              <a:grpSpLocks/>
            </p:cNvGrpSpPr>
            <p:nvPr/>
          </p:nvGrpSpPr>
          <p:grpSpPr bwMode="auto">
            <a:xfrm>
              <a:off x="3303593" y="2822575"/>
              <a:ext cx="201613" cy="2538413"/>
              <a:chOff x="1313" y="962"/>
              <a:chExt cx="127" cy="1599"/>
            </a:xfrm>
          </p:grpSpPr>
          <p:sp>
            <p:nvSpPr>
              <p:cNvPr id="39" name="AutoShape 8"/>
              <p:cNvSpPr>
                <a:spLocks noChangeArrowheads="1"/>
              </p:cNvSpPr>
              <p:nvPr/>
            </p:nvSpPr>
            <p:spPr bwMode="auto">
              <a:xfrm flipH="1" flipV="1">
                <a:off x="1344" y="1392"/>
                <a:ext cx="96" cy="816"/>
              </a:xfrm>
              <a:prstGeom prst="rtTriangle">
                <a:avLst/>
              </a:prstGeom>
              <a:solidFill>
                <a:srgbClr val="ECE5DC"/>
              </a:solidFill>
              <a:ln w="9525">
                <a:noFill/>
                <a:miter lim="800000"/>
                <a:headEnd/>
                <a:tailEnd/>
              </a:ln>
            </p:spPr>
            <p:txBody>
              <a:bodyPr wrap="none" anchor="ctr"/>
              <a:lstStyle/>
              <a:p>
                <a:pPr algn="r" rtl="1"/>
                <a:endParaRPr lang="en-US"/>
              </a:p>
            </p:txBody>
          </p:sp>
          <p:sp>
            <p:nvSpPr>
              <p:cNvPr id="40" name="Line 9"/>
              <p:cNvSpPr>
                <a:spLocks noChangeShapeType="1"/>
              </p:cNvSpPr>
              <p:nvPr/>
            </p:nvSpPr>
            <p:spPr bwMode="auto">
              <a:xfrm rot="21230529" flipV="1">
                <a:off x="1313" y="962"/>
                <a:ext cx="51" cy="1599"/>
              </a:xfrm>
              <a:prstGeom prst="line">
                <a:avLst/>
              </a:prstGeom>
              <a:noFill/>
              <a:ln w="57150">
                <a:solidFill>
                  <a:schemeClr val="tx1"/>
                </a:solidFill>
                <a:round/>
                <a:headEnd/>
                <a:tailEnd/>
              </a:ln>
            </p:spPr>
            <p:txBody>
              <a:bodyPr wrap="none"/>
              <a:lstStyle/>
              <a:p>
                <a:endParaRPr lang="en-US"/>
              </a:p>
            </p:txBody>
          </p:sp>
        </p:grpSp>
        <p:grpSp>
          <p:nvGrpSpPr>
            <p:cNvPr id="11" name="Group 10"/>
            <p:cNvGrpSpPr>
              <a:grpSpLocks/>
            </p:cNvGrpSpPr>
            <p:nvPr/>
          </p:nvGrpSpPr>
          <p:grpSpPr bwMode="auto">
            <a:xfrm>
              <a:off x="1524000" y="3505200"/>
              <a:ext cx="1600200" cy="1076325"/>
              <a:chOff x="4128" y="1248"/>
              <a:chExt cx="1008" cy="678"/>
            </a:xfrm>
          </p:grpSpPr>
          <p:sp>
            <p:nvSpPr>
              <p:cNvPr id="28" name="Text Box 11" descr="Recycled paper"/>
              <p:cNvSpPr txBox="1">
                <a:spLocks noChangeArrowheads="1"/>
              </p:cNvSpPr>
              <p:nvPr/>
            </p:nvSpPr>
            <p:spPr bwMode="auto">
              <a:xfrm>
                <a:off x="4599" y="1632"/>
                <a:ext cx="192" cy="294"/>
              </a:xfrm>
              <a:prstGeom prst="rect">
                <a:avLst/>
              </a:prstGeom>
              <a:solidFill>
                <a:srgbClr val="FFC000"/>
              </a:solidFill>
              <a:ln w="9525">
                <a:solidFill>
                  <a:schemeClr val="tx1"/>
                </a:solidFill>
                <a:miter lim="800000"/>
                <a:headEnd/>
                <a:tailEnd/>
              </a:ln>
            </p:spPr>
            <p:txBody>
              <a:bodyPr>
                <a:spAutoFit/>
              </a:bodyPr>
              <a:lstStyle/>
              <a:p>
                <a:pPr algn="ctr" rtl="1">
                  <a:spcBef>
                    <a:spcPct val="50000"/>
                  </a:spcBef>
                </a:pPr>
                <a:r>
                  <a:rPr lang="en-US" sz="2400" dirty="0">
                    <a:latin typeface="Tahoma" pitchFamily="34" charset="0"/>
                  </a:rPr>
                  <a:t>B</a:t>
                </a:r>
                <a:endParaRPr lang="en-AU" sz="2400" dirty="0">
                  <a:latin typeface="Tahoma" pitchFamily="34" charset="0"/>
                </a:endParaRPr>
              </a:p>
            </p:txBody>
          </p:sp>
          <p:grpSp>
            <p:nvGrpSpPr>
              <p:cNvPr id="29" name="Group 12"/>
              <p:cNvGrpSpPr>
                <a:grpSpLocks/>
              </p:cNvGrpSpPr>
              <p:nvPr/>
            </p:nvGrpSpPr>
            <p:grpSpPr bwMode="auto">
              <a:xfrm>
                <a:off x="4656" y="1248"/>
                <a:ext cx="480" cy="384"/>
                <a:chOff x="3408" y="1584"/>
                <a:chExt cx="480" cy="384"/>
              </a:xfrm>
            </p:grpSpPr>
            <p:grpSp>
              <p:nvGrpSpPr>
                <p:cNvPr id="35" name="Group 13"/>
                <p:cNvGrpSpPr>
                  <a:grpSpLocks/>
                </p:cNvGrpSpPr>
                <p:nvPr/>
              </p:nvGrpSpPr>
              <p:grpSpPr bwMode="auto">
                <a:xfrm>
                  <a:off x="3408" y="1776"/>
                  <a:ext cx="96" cy="192"/>
                  <a:chOff x="2448" y="2928"/>
                  <a:chExt cx="96" cy="192"/>
                </a:xfrm>
              </p:grpSpPr>
              <p:sp>
                <p:nvSpPr>
                  <p:cNvPr id="37" name="Line 14"/>
                  <p:cNvSpPr>
                    <a:spLocks noChangeShapeType="1"/>
                  </p:cNvSpPr>
                  <p:nvPr/>
                </p:nvSpPr>
                <p:spPr bwMode="auto">
                  <a:xfrm>
                    <a:off x="2448" y="2928"/>
                    <a:ext cx="0" cy="192"/>
                  </a:xfrm>
                  <a:prstGeom prst="line">
                    <a:avLst/>
                  </a:prstGeom>
                  <a:noFill/>
                  <a:ln w="9525">
                    <a:solidFill>
                      <a:schemeClr val="tx1"/>
                    </a:solidFill>
                    <a:round/>
                    <a:headEnd/>
                    <a:tailEnd type="triangle" w="med" len="med"/>
                  </a:ln>
                </p:spPr>
                <p:txBody>
                  <a:bodyPr wrap="none"/>
                  <a:lstStyle/>
                  <a:p>
                    <a:endParaRPr lang="en-US"/>
                  </a:p>
                </p:txBody>
              </p:sp>
              <p:sp>
                <p:nvSpPr>
                  <p:cNvPr id="38" name="Line 15"/>
                  <p:cNvSpPr>
                    <a:spLocks noChangeShapeType="1"/>
                  </p:cNvSpPr>
                  <p:nvPr/>
                </p:nvSpPr>
                <p:spPr bwMode="auto">
                  <a:xfrm>
                    <a:off x="2544" y="2928"/>
                    <a:ext cx="0" cy="192"/>
                  </a:xfrm>
                  <a:prstGeom prst="line">
                    <a:avLst/>
                  </a:prstGeom>
                  <a:noFill/>
                  <a:ln w="9525">
                    <a:solidFill>
                      <a:schemeClr val="tx1"/>
                    </a:solidFill>
                    <a:round/>
                    <a:headEnd/>
                    <a:tailEnd type="triangle" w="med" len="med"/>
                  </a:ln>
                </p:spPr>
                <p:txBody>
                  <a:bodyPr wrap="none"/>
                  <a:lstStyle/>
                  <a:p>
                    <a:endParaRPr lang="en-US"/>
                  </a:p>
                </p:txBody>
              </p:sp>
            </p:grpSp>
            <p:sp>
              <p:nvSpPr>
                <p:cNvPr id="36" name="Text Box 16"/>
                <p:cNvSpPr txBox="1">
                  <a:spLocks noChangeArrowheads="1"/>
                </p:cNvSpPr>
                <p:nvPr/>
              </p:nvSpPr>
              <p:spPr bwMode="auto">
                <a:xfrm>
                  <a:off x="3456" y="1584"/>
                  <a:ext cx="432"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r>
                    <a:rPr lang="en-US" sz="2400" b="1" baseline="-25000" dirty="0" smtClean="0">
                      <a:sym typeface="Symbol" pitchFamily="18" charset="2"/>
                    </a:rPr>
                    <a:t>v</a:t>
                  </a:r>
                  <a:endParaRPr lang="en-AU" sz="2400" b="1" dirty="0">
                    <a:latin typeface="Tahoma" pitchFamily="34" charset="0"/>
                  </a:endParaRPr>
                </a:p>
              </p:txBody>
            </p:sp>
          </p:grpSp>
          <p:grpSp>
            <p:nvGrpSpPr>
              <p:cNvPr id="30" name="Group 17"/>
              <p:cNvGrpSpPr>
                <a:grpSpLocks/>
              </p:cNvGrpSpPr>
              <p:nvPr/>
            </p:nvGrpSpPr>
            <p:grpSpPr bwMode="auto">
              <a:xfrm>
                <a:off x="4128" y="1536"/>
                <a:ext cx="480" cy="288"/>
                <a:chOff x="2880" y="1872"/>
                <a:chExt cx="480" cy="288"/>
              </a:xfrm>
            </p:grpSpPr>
            <p:grpSp>
              <p:nvGrpSpPr>
                <p:cNvPr id="31" name="Group 18"/>
                <p:cNvGrpSpPr>
                  <a:grpSpLocks/>
                </p:cNvGrpSpPr>
                <p:nvPr/>
              </p:nvGrpSpPr>
              <p:grpSpPr bwMode="auto">
                <a:xfrm rot="-5400000">
                  <a:off x="3216" y="2016"/>
                  <a:ext cx="96" cy="192"/>
                  <a:chOff x="2448" y="2928"/>
                  <a:chExt cx="96" cy="192"/>
                </a:xfrm>
              </p:grpSpPr>
              <p:sp>
                <p:nvSpPr>
                  <p:cNvPr id="33" name="Line 19"/>
                  <p:cNvSpPr>
                    <a:spLocks noChangeShapeType="1"/>
                  </p:cNvSpPr>
                  <p:nvPr/>
                </p:nvSpPr>
                <p:spPr bwMode="auto">
                  <a:xfrm>
                    <a:off x="2448" y="2928"/>
                    <a:ext cx="0" cy="192"/>
                  </a:xfrm>
                  <a:prstGeom prst="line">
                    <a:avLst/>
                  </a:prstGeom>
                  <a:noFill/>
                  <a:ln w="9525">
                    <a:solidFill>
                      <a:schemeClr val="tx1"/>
                    </a:solidFill>
                    <a:round/>
                    <a:headEnd/>
                    <a:tailEnd type="triangle" w="med" len="med"/>
                  </a:ln>
                </p:spPr>
                <p:txBody>
                  <a:bodyPr wrap="none"/>
                  <a:lstStyle/>
                  <a:p>
                    <a:endParaRPr lang="en-US"/>
                  </a:p>
                </p:txBody>
              </p:sp>
              <p:sp>
                <p:nvSpPr>
                  <p:cNvPr id="34" name="Line 20"/>
                  <p:cNvSpPr>
                    <a:spLocks noChangeShapeType="1"/>
                  </p:cNvSpPr>
                  <p:nvPr/>
                </p:nvSpPr>
                <p:spPr bwMode="auto">
                  <a:xfrm>
                    <a:off x="2544" y="2928"/>
                    <a:ext cx="0" cy="192"/>
                  </a:xfrm>
                  <a:prstGeom prst="line">
                    <a:avLst/>
                  </a:prstGeom>
                  <a:noFill/>
                  <a:ln w="9525">
                    <a:solidFill>
                      <a:schemeClr val="tx1"/>
                    </a:solidFill>
                    <a:round/>
                    <a:headEnd/>
                    <a:tailEnd type="triangle" w="med" len="med"/>
                  </a:ln>
                </p:spPr>
                <p:txBody>
                  <a:bodyPr wrap="none"/>
                  <a:lstStyle/>
                  <a:p>
                    <a:endParaRPr lang="en-US"/>
                  </a:p>
                </p:txBody>
              </p:sp>
            </p:grpSp>
            <p:sp>
              <p:nvSpPr>
                <p:cNvPr id="32" name="Text Box 21"/>
                <p:cNvSpPr txBox="1">
                  <a:spLocks noChangeArrowheads="1"/>
                </p:cNvSpPr>
                <p:nvPr/>
              </p:nvSpPr>
              <p:spPr bwMode="auto">
                <a:xfrm>
                  <a:off x="2880" y="1872"/>
                  <a:ext cx="384"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r>
                    <a:rPr lang="en-US" sz="2400" b="1" baseline="-25000" dirty="0" smtClean="0">
                      <a:sym typeface="Symbol" pitchFamily="18" charset="2"/>
                    </a:rPr>
                    <a:t>h</a:t>
                  </a:r>
                  <a:endParaRPr lang="en-AU" sz="2400" b="1" dirty="0">
                    <a:latin typeface="Tahoma" pitchFamily="34" charset="0"/>
                  </a:endParaRPr>
                </a:p>
              </p:txBody>
            </p:sp>
          </p:grpSp>
        </p:grpSp>
        <p:grpSp>
          <p:nvGrpSpPr>
            <p:cNvPr id="12" name="Group 28"/>
            <p:cNvGrpSpPr>
              <a:grpSpLocks/>
            </p:cNvGrpSpPr>
            <p:nvPr/>
          </p:nvGrpSpPr>
          <p:grpSpPr bwMode="auto">
            <a:xfrm>
              <a:off x="4038601" y="3030538"/>
              <a:ext cx="4256088" cy="2474913"/>
              <a:chOff x="2544" y="1909"/>
              <a:chExt cx="2681" cy="1559"/>
            </a:xfrm>
          </p:grpSpPr>
          <p:grpSp>
            <p:nvGrpSpPr>
              <p:cNvPr id="23" name="Group 29"/>
              <p:cNvGrpSpPr>
                <a:grpSpLocks/>
              </p:cNvGrpSpPr>
              <p:nvPr/>
            </p:nvGrpSpPr>
            <p:grpSpPr bwMode="auto">
              <a:xfrm>
                <a:off x="2832" y="2016"/>
                <a:ext cx="2256" cy="1248"/>
                <a:chOff x="2448" y="2016"/>
                <a:chExt cx="2256" cy="1248"/>
              </a:xfrm>
            </p:grpSpPr>
            <p:sp>
              <p:nvSpPr>
                <p:cNvPr id="26" name="Line 30"/>
                <p:cNvSpPr>
                  <a:spLocks noChangeShapeType="1"/>
                </p:cNvSpPr>
                <p:nvPr/>
              </p:nvSpPr>
              <p:spPr bwMode="auto">
                <a:xfrm flipV="1">
                  <a:off x="2448" y="2016"/>
                  <a:ext cx="0" cy="1248"/>
                </a:xfrm>
                <a:prstGeom prst="line">
                  <a:avLst/>
                </a:prstGeom>
                <a:noFill/>
                <a:ln w="9525">
                  <a:solidFill>
                    <a:schemeClr val="tx1"/>
                  </a:solidFill>
                  <a:round/>
                  <a:headEnd/>
                  <a:tailEnd type="triangle" w="med" len="med"/>
                </a:ln>
              </p:spPr>
              <p:txBody>
                <a:bodyPr wrap="none"/>
                <a:lstStyle/>
                <a:p>
                  <a:endParaRPr lang="en-US"/>
                </a:p>
              </p:txBody>
            </p:sp>
            <p:sp>
              <p:nvSpPr>
                <p:cNvPr id="27" name="Line 31"/>
                <p:cNvSpPr>
                  <a:spLocks noChangeShapeType="1"/>
                </p:cNvSpPr>
                <p:nvPr/>
              </p:nvSpPr>
              <p:spPr bwMode="auto">
                <a:xfrm>
                  <a:off x="2448" y="3264"/>
                  <a:ext cx="2256" cy="0"/>
                </a:xfrm>
                <a:prstGeom prst="line">
                  <a:avLst/>
                </a:prstGeom>
                <a:noFill/>
                <a:ln w="9525">
                  <a:solidFill>
                    <a:schemeClr val="tx1"/>
                  </a:solidFill>
                  <a:round/>
                  <a:headEnd/>
                  <a:tailEnd type="triangle" w="med" len="med"/>
                </a:ln>
              </p:spPr>
              <p:txBody>
                <a:bodyPr wrap="none"/>
                <a:lstStyle/>
                <a:p>
                  <a:endParaRPr lang="en-US"/>
                </a:p>
              </p:txBody>
            </p:sp>
          </p:grpSp>
          <p:sp>
            <p:nvSpPr>
              <p:cNvPr id="24" name="Text Box 32"/>
              <p:cNvSpPr txBox="1">
                <a:spLocks noChangeArrowheads="1"/>
              </p:cNvSpPr>
              <p:nvPr/>
            </p:nvSpPr>
            <p:spPr bwMode="auto">
              <a:xfrm>
                <a:off x="4073" y="3256"/>
                <a:ext cx="1152" cy="212"/>
              </a:xfrm>
              <a:prstGeom prst="rect">
                <a:avLst/>
              </a:prstGeom>
              <a:noFill/>
              <a:ln w="9525">
                <a:noFill/>
                <a:miter lim="800000"/>
                <a:headEnd/>
                <a:tailEnd/>
              </a:ln>
            </p:spPr>
            <p:txBody>
              <a:bodyPr>
                <a:spAutoFit/>
              </a:bodyPr>
              <a:lstStyle/>
              <a:p>
                <a:pPr rtl="1">
                  <a:spcBef>
                    <a:spcPct val="50000"/>
                  </a:spcBef>
                </a:pPr>
                <a:r>
                  <a:rPr lang="en-US" sz="1600" b="1" dirty="0"/>
                  <a:t>wall movement</a:t>
                </a:r>
                <a:endParaRPr lang="en-AU" sz="1600" b="1" dirty="0"/>
              </a:p>
            </p:txBody>
          </p:sp>
          <p:sp>
            <p:nvSpPr>
              <p:cNvPr id="25" name="Rectangle 33"/>
              <p:cNvSpPr>
                <a:spLocks noChangeArrowheads="1"/>
              </p:cNvSpPr>
              <p:nvPr/>
            </p:nvSpPr>
            <p:spPr bwMode="auto">
              <a:xfrm>
                <a:off x="2544" y="1909"/>
                <a:ext cx="312" cy="291"/>
              </a:xfrm>
              <a:prstGeom prst="rect">
                <a:avLst/>
              </a:prstGeom>
              <a:noFill/>
              <a:ln w="9525">
                <a:noFill/>
                <a:miter lim="800000"/>
                <a:headEnd/>
                <a:tailEnd/>
              </a:ln>
            </p:spPr>
            <p:txBody>
              <a:bodyPr wrap="none">
                <a:spAutoFit/>
              </a:bodyPr>
              <a:lstStyle/>
              <a:p>
                <a:pPr rtl="1"/>
                <a:r>
                  <a:rPr lang="en-AU" sz="2400" b="1" dirty="0">
                    <a:sym typeface="Symbol" pitchFamily="18" charset="2"/>
                  </a:rPr>
                  <a:t></a:t>
                </a:r>
                <a:r>
                  <a:rPr lang="en-US" sz="2400" b="1" baseline="-25000" dirty="0" smtClean="0">
                    <a:sym typeface="Symbol" pitchFamily="18" charset="2"/>
                  </a:rPr>
                  <a:t>h</a:t>
                </a:r>
                <a:endParaRPr lang="en-AU" sz="2400" b="1" dirty="0">
                  <a:latin typeface="Tahoma" pitchFamily="34" charset="0"/>
                  <a:sym typeface="Symbol" pitchFamily="18" charset="2"/>
                </a:endParaRPr>
              </a:p>
            </p:txBody>
          </p:sp>
        </p:grpSp>
        <p:grpSp>
          <p:nvGrpSpPr>
            <p:cNvPr id="13" name="Group 43"/>
            <p:cNvGrpSpPr>
              <a:grpSpLocks/>
            </p:cNvGrpSpPr>
            <p:nvPr/>
          </p:nvGrpSpPr>
          <p:grpSpPr bwMode="auto">
            <a:xfrm>
              <a:off x="4419600" y="4495800"/>
              <a:ext cx="2133600" cy="609600"/>
              <a:chOff x="2784" y="2832"/>
              <a:chExt cx="1344" cy="384"/>
            </a:xfrm>
          </p:grpSpPr>
          <p:sp>
            <p:nvSpPr>
              <p:cNvPr id="21" name="Oval 35"/>
              <p:cNvSpPr>
                <a:spLocks noChangeArrowheads="1"/>
              </p:cNvSpPr>
              <p:nvPr/>
            </p:nvSpPr>
            <p:spPr bwMode="auto">
              <a:xfrm>
                <a:off x="2784" y="2880"/>
                <a:ext cx="144" cy="192"/>
              </a:xfrm>
              <a:prstGeom prst="ellipse">
                <a:avLst/>
              </a:prstGeom>
              <a:noFill/>
              <a:ln w="9525">
                <a:solidFill>
                  <a:srgbClr val="0000FF"/>
                </a:solidFill>
                <a:round/>
                <a:headEnd/>
                <a:tailEnd/>
              </a:ln>
            </p:spPr>
            <p:txBody>
              <a:bodyPr wrap="none" anchor="ctr"/>
              <a:lstStyle/>
              <a:p>
                <a:pPr algn="r" rtl="1"/>
                <a:endParaRPr lang="en-US"/>
              </a:p>
            </p:txBody>
          </p:sp>
          <p:sp>
            <p:nvSpPr>
              <p:cNvPr id="22" name="AutoShape 36"/>
              <p:cNvSpPr>
                <a:spLocks noChangeArrowheads="1"/>
              </p:cNvSpPr>
              <p:nvPr/>
            </p:nvSpPr>
            <p:spPr bwMode="auto">
              <a:xfrm>
                <a:off x="3120" y="2832"/>
                <a:ext cx="1008" cy="384"/>
              </a:xfrm>
              <a:prstGeom prst="wedgeEllipseCallout">
                <a:avLst>
                  <a:gd name="adj1" fmla="val -73810"/>
                  <a:gd name="adj2" fmla="val -19009"/>
                </a:avLst>
              </a:prstGeom>
              <a:solidFill>
                <a:srgbClr val="FFFFE3"/>
              </a:solidFill>
              <a:ln w="9525">
                <a:solidFill>
                  <a:schemeClr val="tx1"/>
                </a:solidFill>
                <a:miter lim="800000"/>
                <a:headEnd/>
                <a:tailEnd/>
              </a:ln>
            </p:spPr>
            <p:txBody>
              <a:bodyPr/>
              <a:lstStyle/>
              <a:p>
                <a:pPr rtl="1"/>
                <a:r>
                  <a:rPr lang="en-US" b="1"/>
                  <a:t>K</a:t>
                </a:r>
                <a:r>
                  <a:rPr lang="en-US" b="1" baseline="-25000"/>
                  <a:t>0</a:t>
                </a:r>
                <a:r>
                  <a:rPr lang="en-US" b="1"/>
                  <a:t> state</a:t>
                </a:r>
                <a:endParaRPr lang="en-AU" b="1"/>
              </a:p>
            </p:txBody>
          </p:sp>
        </p:grpSp>
        <p:grpSp>
          <p:nvGrpSpPr>
            <p:cNvPr id="14" name="Group 44"/>
            <p:cNvGrpSpPr>
              <a:grpSpLocks/>
            </p:cNvGrpSpPr>
            <p:nvPr/>
          </p:nvGrpSpPr>
          <p:grpSpPr bwMode="auto">
            <a:xfrm>
              <a:off x="6172200" y="3048000"/>
              <a:ext cx="2600325" cy="1143000"/>
              <a:chOff x="3648" y="1920"/>
              <a:chExt cx="1638" cy="720"/>
            </a:xfrm>
          </p:grpSpPr>
          <p:sp>
            <p:nvSpPr>
              <p:cNvPr id="19" name="Oval 38"/>
              <p:cNvSpPr>
                <a:spLocks noChangeArrowheads="1"/>
              </p:cNvSpPr>
              <p:nvPr/>
            </p:nvSpPr>
            <p:spPr bwMode="auto">
              <a:xfrm>
                <a:off x="3648" y="2400"/>
                <a:ext cx="336" cy="240"/>
              </a:xfrm>
              <a:prstGeom prst="ellipse">
                <a:avLst/>
              </a:prstGeom>
              <a:noFill/>
              <a:ln w="9525">
                <a:solidFill>
                  <a:srgbClr val="FF0000"/>
                </a:solidFill>
                <a:round/>
                <a:headEnd/>
                <a:tailEnd/>
              </a:ln>
            </p:spPr>
            <p:txBody>
              <a:bodyPr wrap="none" anchor="ctr"/>
              <a:lstStyle/>
              <a:p>
                <a:pPr algn="r" rtl="1"/>
                <a:endParaRPr lang="en-US"/>
              </a:p>
            </p:txBody>
          </p:sp>
          <p:sp>
            <p:nvSpPr>
              <p:cNvPr id="20" name="AutoShape 39"/>
              <p:cNvSpPr>
                <a:spLocks noChangeArrowheads="1"/>
              </p:cNvSpPr>
              <p:nvPr/>
            </p:nvSpPr>
            <p:spPr bwMode="auto">
              <a:xfrm>
                <a:off x="3737" y="1920"/>
                <a:ext cx="1549" cy="384"/>
              </a:xfrm>
              <a:prstGeom prst="wedgeEllipseCallout">
                <a:avLst>
                  <a:gd name="adj1" fmla="val -46394"/>
                  <a:gd name="adj2" fmla="val 72398"/>
                </a:avLst>
              </a:prstGeom>
              <a:solidFill>
                <a:srgbClr val="FFFFE3"/>
              </a:solidFill>
              <a:ln w="9525">
                <a:solidFill>
                  <a:schemeClr val="tx1"/>
                </a:solidFill>
                <a:miter lim="800000"/>
                <a:headEnd/>
                <a:tailEnd/>
              </a:ln>
            </p:spPr>
            <p:txBody>
              <a:bodyPr/>
              <a:lstStyle/>
              <a:p>
                <a:pPr rtl="1"/>
                <a:r>
                  <a:rPr lang="en-US" b="1" dirty="0"/>
                  <a:t>Passive state</a:t>
                </a:r>
                <a:endParaRPr lang="en-AU" b="1" dirty="0"/>
              </a:p>
            </p:txBody>
          </p:sp>
        </p:grpSp>
        <p:grpSp>
          <p:nvGrpSpPr>
            <p:cNvPr id="15" name="Group 45"/>
            <p:cNvGrpSpPr>
              <a:grpSpLocks/>
            </p:cNvGrpSpPr>
            <p:nvPr/>
          </p:nvGrpSpPr>
          <p:grpSpPr bwMode="auto">
            <a:xfrm>
              <a:off x="4495800" y="3962400"/>
              <a:ext cx="2133600" cy="838200"/>
              <a:chOff x="2832" y="2496"/>
              <a:chExt cx="1104" cy="528"/>
            </a:xfrm>
          </p:grpSpPr>
          <p:sp>
            <p:nvSpPr>
              <p:cNvPr id="17" name="Arc 41"/>
              <p:cNvSpPr>
                <a:spLocks/>
              </p:cNvSpPr>
              <p:nvPr/>
            </p:nvSpPr>
            <p:spPr bwMode="auto">
              <a:xfrm flipH="1">
                <a:off x="2832" y="2496"/>
                <a:ext cx="1104" cy="528"/>
              </a:xfrm>
              <a:custGeom>
                <a:avLst/>
                <a:gdLst>
                  <a:gd name="T0" fmla="*/ 1 w 21600"/>
                  <a:gd name="T1" fmla="*/ 0 h 21594"/>
                  <a:gd name="T2" fmla="*/ 56 w 21600"/>
                  <a:gd name="T3" fmla="*/ 13 h 21594"/>
                  <a:gd name="T4" fmla="*/ 0 w 21600"/>
                  <a:gd name="T5" fmla="*/ 13 h 21594"/>
                  <a:gd name="T6" fmla="*/ 0 60000 65536"/>
                  <a:gd name="T7" fmla="*/ 0 60000 65536"/>
                  <a:gd name="T8" fmla="*/ 0 60000 65536"/>
                  <a:gd name="T9" fmla="*/ 0 w 21600"/>
                  <a:gd name="T10" fmla="*/ 0 h 21594"/>
                  <a:gd name="T11" fmla="*/ 21600 w 21600"/>
                  <a:gd name="T12" fmla="*/ 21594 h 21594"/>
                </a:gdLst>
                <a:ahLst/>
                <a:cxnLst>
                  <a:cxn ang="T6">
                    <a:pos x="T0" y="T1"/>
                  </a:cxn>
                  <a:cxn ang="T7">
                    <a:pos x="T2" y="T3"/>
                  </a:cxn>
                  <a:cxn ang="T8">
                    <a:pos x="T4" y="T5"/>
                  </a:cxn>
                </a:cxnLst>
                <a:rect l="T9" t="T10" r="T11" b="T12"/>
                <a:pathLst>
                  <a:path w="21600" h="21594" fill="none" extrusionOk="0">
                    <a:moveTo>
                      <a:pt x="489" y="-1"/>
                    </a:moveTo>
                    <a:cubicBezTo>
                      <a:pt x="12224" y="265"/>
                      <a:pt x="21600" y="9855"/>
                      <a:pt x="21600" y="21594"/>
                    </a:cubicBezTo>
                  </a:path>
                  <a:path w="21600" h="21594" stroke="0" extrusionOk="0">
                    <a:moveTo>
                      <a:pt x="489" y="-1"/>
                    </a:moveTo>
                    <a:cubicBezTo>
                      <a:pt x="12224" y="265"/>
                      <a:pt x="21600" y="9855"/>
                      <a:pt x="21600" y="21594"/>
                    </a:cubicBezTo>
                    <a:lnTo>
                      <a:pt x="0" y="21594"/>
                    </a:lnTo>
                    <a:close/>
                  </a:path>
                </a:pathLst>
              </a:custGeom>
              <a:noFill/>
              <a:ln w="28575">
                <a:solidFill>
                  <a:srgbClr val="002060"/>
                </a:solidFill>
                <a:round/>
                <a:headEnd/>
                <a:tailEnd/>
              </a:ln>
            </p:spPr>
            <p:txBody>
              <a:bodyPr wrap="none" anchor="ctr"/>
              <a:lstStyle/>
              <a:p>
                <a:endParaRPr lang="en-US"/>
              </a:p>
            </p:txBody>
          </p:sp>
          <p:sp>
            <p:nvSpPr>
              <p:cNvPr id="18" name="Line 42"/>
              <p:cNvSpPr>
                <a:spLocks noChangeShapeType="1"/>
              </p:cNvSpPr>
              <p:nvPr/>
            </p:nvSpPr>
            <p:spPr bwMode="auto">
              <a:xfrm flipH="1">
                <a:off x="2832" y="2496"/>
                <a:ext cx="1056" cy="0"/>
              </a:xfrm>
              <a:prstGeom prst="line">
                <a:avLst/>
              </a:prstGeom>
              <a:noFill/>
              <a:ln w="9525">
                <a:solidFill>
                  <a:schemeClr val="tx1"/>
                </a:solidFill>
                <a:prstDash val="sysDot"/>
                <a:round/>
                <a:headEnd/>
                <a:tailEnd/>
              </a:ln>
            </p:spPr>
            <p:txBody>
              <a:bodyPr wrap="none"/>
              <a:lstStyle/>
              <a:p>
                <a:endParaRPr lang="en-US"/>
              </a:p>
            </p:txBody>
          </p:sp>
        </p:grpSp>
        <p:sp>
          <p:nvSpPr>
            <p:cNvPr id="16" name="Line 4"/>
            <p:cNvSpPr>
              <a:spLocks noChangeShapeType="1"/>
            </p:cNvSpPr>
            <p:nvPr/>
          </p:nvSpPr>
          <p:spPr bwMode="auto">
            <a:xfrm flipH="1" flipV="1">
              <a:off x="3475415" y="2804886"/>
              <a:ext cx="15268" cy="2538414"/>
            </a:xfrm>
            <a:prstGeom prst="line">
              <a:avLst/>
            </a:prstGeom>
            <a:noFill/>
            <a:ln w="57150">
              <a:solidFill>
                <a:schemeClr val="bg2">
                  <a:lumMod val="25000"/>
                </a:schemeClr>
              </a:solidFill>
              <a:prstDash val="sysDot"/>
              <a:round/>
              <a:headEnd/>
              <a:tailEnd/>
            </a:ln>
          </p:spPr>
          <p:txBody>
            <a:bodyPr wrap="none"/>
            <a:lstStyle/>
            <a:p>
              <a:endParaRPr lang="en-US"/>
            </a:p>
          </p:txBody>
        </p:sp>
      </p:grpSp>
      <p:sp>
        <p:nvSpPr>
          <p:cNvPr id="41" name="Text Box 3"/>
          <p:cNvSpPr txBox="1">
            <a:spLocks noChangeArrowheads="1"/>
          </p:cNvSpPr>
          <p:nvPr/>
        </p:nvSpPr>
        <p:spPr bwMode="auto">
          <a:xfrm>
            <a:off x="95113" y="81522"/>
            <a:ext cx="3269896" cy="461665"/>
          </a:xfrm>
          <a:prstGeom prst="rect">
            <a:avLst/>
          </a:prstGeom>
          <a:solidFill>
            <a:srgbClr val="FFFF00"/>
          </a:solidFill>
          <a:ln w="9525">
            <a:noFill/>
            <a:miter lim="800000"/>
            <a:headEnd/>
            <a:tailEnd/>
          </a:ln>
        </p:spPr>
        <p:txBody>
          <a:bodyPr wrap="square">
            <a:spAutoFit/>
          </a:bodyPr>
          <a:lstStyle/>
          <a:p>
            <a:pPr>
              <a:spcBef>
                <a:spcPct val="50000"/>
              </a:spcBef>
            </a:pPr>
            <a:r>
              <a:rPr lang="en-US" sz="2400" b="1" u="sng" dirty="0" smtClean="0">
                <a:solidFill>
                  <a:srgbClr val="FF0000"/>
                </a:solidFill>
              </a:rPr>
              <a:t>Granular soils (C = 0)</a:t>
            </a:r>
            <a:endParaRPr lang="en-AU" sz="2400" b="1" u="sng" dirty="0">
              <a:solidFill>
                <a:srgbClr val="FF0000"/>
              </a:solidFill>
            </a:endParaRPr>
          </a:p>
        </p:txBody>
      </p:sp>
      <p:sp>
        <p:nvSpPr>
          <p:cNvPr id="42" name="Text Box 3"/>
          <p:cNvSpPr txBox="1">
            <a:spLocks noChangeArrowheads="1"/>
          </p:cNvSpPr>
          <p:nvPr/>
        </p:nvSpPr>
        <p:spPr bwMode="auto">
          <a:xfrm>
            <a:off x="-58710" y="474279"/>
            <a:ext cx="4720912" cy="523220"/>
          </a:xfrm>
          <a:prstGeom prst="rect">
            <a:avLst/>
          </a:prstGeom>
          <a:noFill/>
          <a:ln w="9525">
            <a:noFill/>
            <a:miter lim="800000"/>
            <a:headEnd/>
            <a:tailEnd/>
          </a:ln>
        </p:spPr>
        <p:txBody>
          <a:bodyPr wrap="square">
            <a:spAutoFit/>
          </a:bodyPr>
          <a:lstStyle>
            <a:defPPr>
              <a:defRPr lang="en-US"/>
            </a:defPPr>
            <a:lvl1pPr algn="ctr">
              <a:spcBef>
                <a:spcPct val="50000"/>
              </a:spcBef>
              <a:defRPr sz="2800" b="1">
                <a:solidFill>
                  <a:srgbClr val="00B050"/>
                </a:solidFill>
              </a:defRPr>
            </a:lvl1pPr>
          </a:lstStyle>
          <a:p>
            <a:r>
              <a:rPr lang="en-US" u="sng" dirty="0"/>
              <a:t>II. Passive earth pressure</a:t>
            </a:r>
            <a:endParaRPr lang="en-AU" u="sng" dirty="0"/>
          </a:p>
        </p:txBody>
      </p:sp>
      <p:grpSp>
        <p:nvGrpSpPr>
          <p:cNvPr id="43" name="Group 42"/>
          <p:cNvGrpSpPr/>
          <p:nvPr/>
        </p:nvGrpSpPr>
        <p:grpSpPr>
          <a:xfrm>
            <a:off x="4908804" y="2591979"/>
            <a:ext cx="2304796" cy="467681"/>
            <a:chOff x="4908804" y="2679063"/>
            <a:chExt cx="2304796" cy="467681"/>
          </a:xfrm>
        </p:grpSpPr>
        <p:sp>
          <p:nvSpPr>
            <p:cNvPr id="44" name="Rectangle 43"/>
            <p:cNvSpPr/>
            <p:nvPr/>
          </p:nvSpPr>
          <p:spPr>
            <a:xfrm>
              <a:off x="4908804" y="2685079"/>
              <a:ext cx="2304796" cy="461665"/>
            </a:xfrm>
            <a:prstGeom prst="rect">
              <a:avLst/>
            </a:prstGeom>
          </p:spPr>
          <p:txBody>
            <a:bodyPr wrap="square">
              <a:spAutoFit/>
            </a:bodyPr>
            <a:lstStyle/>
            <a:p>
              <a:r>
                <a:rPr lang="en-US" sz="2400" b="1" dirty="0">
                  <a:solidFill>
                    <a:srgbClr val="0B0BEF"/>
                  </a:solidFill>
                  <a:sym typeface="Symbol" pitchFamily="18" charset="2"/>
                </a:rPr>
                <a:t></a:t>
              </a:r>
              <a:r>
                <a:rPr lang="en-US" sz="2400" b="1" baseline="-25000" dirty="0">
                  <a:solidFill>
                    <a:srgbClr val="0B0BEF"/>
                  </a:solidFill>
                  <a:sym typeface="Symbol" pitchFamily="18" charset="2"/>
                </a:rPr>
                <a:t>h</a:t>
              </a:r>
              <a:endParaRPr lang="en-US" sz="2400" dirty="0">
                <a:solidFill>
                  <a:srgbClr val="0B0BEF"/>
                </a:solidFill>
              </a:endParaRPr>
            </a:p>
          </p:txBody>
        </p:sp>
        <p:sp>
          <p:nvSpPr>
            <p:cNvPr id="45" name="Right Arrow 44"/>
            <p:cNvSpPr/>
            <p:nvPr/>
          </p:nvSpPr>
          <p:spPr>
            <a:xfrm>
              <a:off x="5392281" y="2858110"/>
              <a:ext cx="734841" cy="20070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00143" y="2679063"/>
              <a:ext cx="495649" cy="461665"/>
            </a:xfrm>
            <a:prstGeom prst="rect">
              <a:avLst/>
            </a:prstGeom>
          </p:spPr>
          <p:txBody>
            <a:bodyPr wrap="none">
              <a:spAutoFit/>
            </a:bodyPr>
            <a:lstStyle/>
            <a:p>
              <a:r>
                <a:rPr lang="en-US" sz="2400" b="1" dirty="0" smtClean="0">
                  <a:solidFill>
                    <a:srgbClr val="0B0BEF"/>
                  </a:solidFill>
                  <a:sym typeface="Symbol" pitchFamily="18" charset="2"/>
                </a:rPr>
                <a:t></a:t>
              </a:r>
              <a:r>
                <a:rPr lang="en-US" sz="2400" b="1" baseline="-25000" dirty="0">
                  <a:solidFill>
                    <a:srgbClr val="0B0BEF"/>
                  </a:solidFill>
                  <a:sym typeface="Symbol" pitchFamily="18" charset="2"/>
                </a:rPr>
                <a:t>p</a:t>
              </a:r>
              <a:endParaRPr lang="en-US" sz="2400" dirty="0">
                <a:solidFill>
                  <a:srgbClr val="0B0BEF"/>
                </a:solidFill>
              </a:endParaRPr>
            </a:p>
          </p:txBody>
        </p:sp>
      </p:grpSp>
    </p:spTree>
    <p:extLst>
      <p:ext uri="{BB962C8B-B14F-4D97-AF65-F5344CB8AC3E}">
        <p14:creationId xmlns:p14="http://schemas.microsoft.com/office/powerpoint/2010/main" val="24659972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23989" y="1290637"/>
            <a:ext cx="5943600" cy="3048000"/>
            <a:chOff x="1152" y="1440"/>
            <a:chExt cx="3744" cy="1920"/>
          </a:xfrm>
        </p:grpSpPr>
        <p:sp>
          <p:nvSpPr>
            <p:cNvPr id="3" name="Line 5"/>
            <p:cNvSpPr>
              <a:spLocks noChangeShapeType="1"/>
            </p:cNvSpPr>
            <p:nvPr/>
          </p:nvSpPr>
          <p:spPr bwMode="auto">
            <a:xfrm>
              <a:off x="1392" y="3120"/>
              <a:ext cx="3456" cy="0"/>
            </a:xfrm>
            <a:prstGeom prst="line">
              <a:avLst/>
            </a:prstGeom>
            <a:noFill/>
            <a:ln w="9525">
              <a:solidFill>
                <a:schemeClr val="tx1"/>
              </a:solidFill>
              <a:round/>
              <a:headEnd/>
              <a:tailEnd type="triangle" w="med" len="med"/>
            </a:ln>
          </p:spPr>
          <p:txBody>
            <a:bodyPr wrap="none"/>
            <a:lstStyle/>
            <a:p>
              <a:endParaRPr lang="en-US"/>
            </a:p>
          </p:txBody>
        </p:sp>
        <p:sp>
          <p:nvSpPr>
            <p:cNvPr id="4" name="Line 6"/>
            <p:cNvSpPr>
              <a:spLocks noChangeShapeType="1"/>
            </p:cNvSpPr>
            <p:nvPr/>
          </p:nvSpPr>
          <p:spPr bwMode="auto">
            <a:xfrm flipV="1">
              <a:off x="1392" y="1536"/>
              <a:ext cx="0" cy="1584"/>
            </a:xfrm>
            <a:prstGeom prst="line">
              <a:avLst/>
            </a:prstGeom>
            <a:noFill/>
            <a:ln w="9525">
              <a:solidFill>
                <a:schemeClr val="tx1"/>
              </a:solidFill>
              <a:round/>
              <a:headEnd/>
              <a:tailEnd type="triangle" w="med" len="med"/>
            </a:ln>
          </p:spPr>
          <p:txBody>
            <a:bodyPr wrap="none"/>
            <a:lstStyle/>
            <a:p>
              <a:endParaRPr lang="en-US"/>
            </a:p>
          </p:txBody>
        </p:sp>
        <p:sp>
          <p:nvSpPr>
            <p:cNvPr id="5" name="Line 7"/>
            <p:cNvSpPr>
              <a:spLocks noChangeShapeType="1"/>
            </p:cNvSpPr>
            <p:nvPr/>
          </p:nvSpPr>
          <p:spPr bwMode="auto">
            <a:xfrm flipV="1">
              <a:off x="1392" y="1992"/>
              <a:ext cx="2502" cy="1128"/>
            </a:xfrm>
            <a:prstGeom prst="line">
              <a:avLst/>
            </a:prstGeom>
            <a:noFill/>
            <a:ln w="15875">
              <a:solidFill>
                <a:srgbClr val="FF0000"/>
              </a:solidFill>
              <a:round/>
              <a:headEnd/>
              <a:tailEnd/>
            </a:ln>
          </p:spPr>
          <p:txBody>
            <a:bodyPr wrap="none"/>
            <a:lstStyle/>
            <a:p>
              <a:endParaRPr lang="en-US"/>
            </a:p>
          </p:txBody>
        </p:sp>
        <p:sp>
          <p:nvSpPr>
            <p:cNvPr id="6" name="Text Box 8"/>
            <p:cNvSpPr txBox="1">
              <a:spLocks noChangeArrowheads="1"/>
            </p:cNvSpPr>
            <p:nvPr/>
          </p:nvSpPr>
          <p:spPr bwMode="auto">
            <a:xfrm>
              <a:off x="1152" y="1440"/>
              <a:ext cx="240"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7" name="Text Box 9"/>
            <p:cNvSpPr txBox="1">
              <a:spLocks noChangeArrowheads="1"/>
            </p:cNvSpPr>
            <p:nvPr/>
          </p:nvSpPr>
          <p:spPr bwMode="auto">
            <a:xfrm>
              <a:off x="4656" y="3072"/>
              <a:ext cx="240"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8" name="Text Box 10"/>
            <p:cNvSpPr txBox="1">
              <a:spLocks noChangeArrowheads="1"/>
            </p:cNvSpPr>
            <p:nvPr/>
          </p:nvSpPr>
          <p:spPr bwMode="auto">
            <a:xfrm rot="20209619">
              <a:off x="2788" y="2031"/>
              <a:ext cx="1109" cy="213"/>
            </a:xfrm>
            <a:prstGeom prst="rect">
              <a:avLst/>
            </a:prstGeom>
            <a:noFill/>
            <a:ln w="9525">
              <a:noFill/>
              <a:miter lim="800000"/>
              <a:headEnd/>
              <a:tailEnd/>
            </a:ln>
          </p:spPr>
          <p:txBody>
            <a:bodyPr wrap="square">
              <a:spAutoFit/>
            </a:bodyPr>
            <a:lstStyle/>
            <a:p>
              <a:pPr rtl="1">
                <a:spcBef>
                  <a:spcPct val="50000"/>
                </a:spcBef>
              </a:pPr>
              <a:r>
                <a:rPr lang="en-US" sz="1600" b="1" dirty="0">
                  <a:solidFill>
                    <a:srgbClr val="FF0000"/>
                  </a:solidFill>
                </a:rPr>
                <a:t>failure envelope</a:t>
              </a:r>
              <a:endParaRPr lang="en-AU" sz="1600" b="1" dirty="0">
                <a:solidFill>
                  <a:srgbClr val="FF0000"/>
                </a:solidFill>
              </a:endParaRPr>
            </a:p>
          </p:txBody>
        </p:sp>
      </p:grpSp>
      <p:sp>
        <p:nvSpPr>
          <p:cNvPr id="9" name="Arc 11"/>
          <p:cNvSpPr>
            <a:spLocks/>
          </p:cNvSpPr>
          <p:nvPr/>
        </p:nvSpPr>
        <p:spPr bwMode="auto">
          <a:xfrm rot="-5400000">
            <a:off x="3165476" y="3282950"/>
            <a:ext cx="479425" cy="914400"/>
          </a:xfrm>
          <a:custGeom>
            <a:avLst/>
            <a:gdLst>
              <a:gd name="T0" fmla="*/ 252316 w 22138"/>
              <a:gd name="T1" fmla="*/ 0 h 43200"/>
              <a:gd name="T2" fmla="*/ 0 w 22138"/>
              <a:gd name="T3" fmla="*/ 19351666 h 43200"/>
              <a:gd name="T4" fmla="*/ 252316 w 22138"/>
              <a:gd name="T5" fmla="*/ 9677399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rgbClr val="996600"/>
            </a:solidFill>
            <a:round/>
            <a:headEnd/>
            <a:tailEnd/>
          </a:ln>
        </p:spPr>
        <p:txBody>
          <a:bodyPr wrap="none" anchor="ctr"/>
          <a:lstStyle/>
          <a:p>
            <a:endParaRPr lang="en-US"/>
          </a:p>
        </p:txBody>
      </p:sp>
      <p:sp>
        <p:nvSpPr>
          <p:cNvPr id="10" name="Text Box 12"/>
          <p:cNvSpPr txBox="1">
            <a:spLocks noChangeArrowheads="1"/>
          </p:cNvSpPr>
          <p:nvPr/>
        </p:nvSpPr>
        <p:spPr bwMode="auto">
          <a:xfrm>
            <a:off x="3644674" y="3881437"/>
            <a:ext cx="609600" cy="457200"/>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r>
              <a:rPr lang="en-US" sz="2400" b="1" baseline="-25000" dirty="0" smtClean="0">
                <a:sym typeface="Symbol" pitchFamily="18" charset="2"/>
              </a:rPr>
              <a:t>v</a:t>
            </a:r>
            <a:endParaRPr lang="en-AU" sz="2400" b="1" dirty="0"/>
          </a:p>
        </p:txBody>
      </p:sp>
      <p:sp>
        <p:nvSpPr>
          <p:cNvPr id="11" name="Arc 14"/>
          <p:cNvSpPr>
            <a:spLocks/>
          </p:cNvSpPr>
          <p:nvPr/>
        </p:nvSpPr>
        <p:spPr bwMode="auto">
          <a:xfrm rot="-5400000">
            <a:off x="4422776" y="2025650"/>
            <a:ext cx="1393825" cy="2514600"/>
          </a:xfrm>
          <a:custGeom>
            <a:avLst/>
            <a:gdLst>
              <a:gd name="T0" fmla="*/ 2132670 w 22138"/>
              <a:gd name="T1" fmla="*/ 0 h 43200"/>
              <a:gd name="T2" fmla="*/ 0 w 22138"/>
              <a:gd name="T3" fmla="*/ 146346931 h 43200"/>
              <a:gd name="T4" fmla="*/ 2132670 w 22138"/>
              <a:gd name="T5" fmla="*/ 73185340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28575">
            <a:solidFill>
              <a:srgbClr val="FF0000"/>
            </a:solidFill>
            <a:round/>
            <a:headEnd/>
            <a:tailEnd/>
          </a:ln>
        </p:spPr>
        <p:txBody>
          <a:bodyPr wrap="none" anchor="ctr"/>
          <a:lstStyle/>
          <a:p>
            <a:endParaRPr lang="en-US"/>
          </a:p>
        </p:txBody>
      </p:sp>
      <p:grpSp>
        <p:nvGrpSpPr>
          <p:cNvPr id="12" name="Group 20"/>
          <p:cNvGrpSpPr>
            <a:grpSpLocks/>
          </p:cNvGrpSpPr>
          <p:nvPr/>
        </p:nvGrpSpPr>
        <p:grpSpPr bwMode="auto">
          <a:xfrm>
            <a:off x="1957389" y="1168396"/>
            <a:ext cx="2514600" cy="366713"/>
            <a:chOff x="3792" y="2101"/>
            <a:chExt cx="1584" cy="231"/>
          </a:xfrm>
        </p:grpSpPr>
        <p:sp>
          <p:nvSpPr>
            <p:cNvPr id="13" name="Line 21"/>
            <p:cNvSpPr>
              <a:spLocks noChangeShapeType="1"/>
            </p:cNvSpPr>
            <p:nvPr/>
          </p:nvSpPr>
          <p:spPr bwMode="auto">
            <a:xfrm>
              <a:off x="3792" y="2256"/>
              <a:ext cx="240" cy="0"/>
            </a:xfrm>
            <a:prstGeom prst="line">
              <a:avLst/>
            </a:prstGeom>
            <a:noFill/>
            <a:ln w="9525">
              <a:solidFill>
                <a:srgbClr val="996600"/>
              </a:solidFill>
              <a:round/>
              <a:headEnd/>
              <a:tailEnd/>
            </a:ln>
          </p:spPr>
          <p:txBody>
            <a:bodyPr wrap="none"/>
            <a:lstStyle/>
            <a:p>
              <a:endParaRPr lang="en-US"/>
            </a:p>
          </p:txBody>
        </p:sp>
        <p:sp>
          <p:nvSpPr>
            <p:cNvPr id="14" name="Text Box 22"/>
            <p:cNvSpPr txBox="1">
              <a:spLocks noChangeArrowheads="1"/>
            </p:cNvSpPr>
            <p:nvPr/>
          </p:nvSpPr>
          <p:spPr bwMode="auto">
            <a:xfrm>
              <a:off x="4032" y="2101"/>
              <a:ext cx="1344" cy="231"/>
            </a:xfrm>
            <a:prstGeom prst="rect">
              <a:avLst/>
            </a:prstGeom>
            <a:noFill/>
            <a:ln w="9525">
              <a:noFill/>
              <a:miter lim="800000"/>
              <a:headEnd/>
              <a:tailEnd/>
            </a:ln>
          </p:spPr>
          <p:txBody>
            <a:bodyPr>
              <a:spAutoFit/>
            </a:bodyPr>
            <a:lstStyle/>
            <a:p>
              <a:pPr rtl="1">
                <a:spcBef>
                  <a:spcPct val="50000"/>
                </a:spcBef>
              </a:pPr>
              <a:r>
                <a:rPr lang="en-US" b="1" dirty="0">
                  <a:solidFill>
                    <a:srgbClr val="996600"/>
                  </a:solidFill>
                </a:rPr>
                <a:t>Initially (K</a:t>
              </a:r>
              <a:r>
                <a:rPr lang="en-US" b="1" baseline="-25000" dirty="0">
                  <a:solidFill>
                    <a:srgbClr val="996600"/>
                  </a:solidFill>
                </a:rPr>
                <a:t>0</a:t>
              </a:r>
              <a:r>
                <a:rPr lang="en-US" b="1" dirty="0">
                  <a:solidFill>
                    <a:srgbClr val="996600"/>
                  </a:solidFill>
                </a:rPr>
                <a:t> state)</a:t>
              </a:r>
              <a:endParaRPr lang="en-AU" b="1" dirty="0">
                <a:solidFill>
                  <a:srgbClr val="996600"/>
                </a:solidFill>
              </a:endParaRPr>
            </a:p>
          </p:txBody>
        </p:sp>
      </p:grpSp>
      <p:grpSp>
        <p:nvGrpSpPr>
          <p:cNvPr id="15" name="Group 23"/>
          <p:cNvGrpSpPr>
            <a:grpSpLocks/>
          </p:cNvGrpSpPr>
          <p:nvPr/>
        </p:nvGrpSpPr>
        <p:grpSpPr bwMode="auto">
          <a:xfrm>
            <a:off x="1957390" y="1525582"/>
            <a:ext cx="3143248" cy="646113"/>
            <a:chOff x="3792" y="2422"/>
            <a:chExt cx="1811" cy="407"/>
          </a:xfrm>
        </p:grpSpPr>
        <p:sp>
          <p:nvSpPr>
            <p:cNvPr id="16" name="Text Box 24"/>
            <p:cNvSpPr txBox="1">
              <a:spLocks noChangeArrowheads="1"/>
            </p:cNvSpPr>
            <p:nvPr/>
          </p:nvSpPr>
          <p:spPr bwMode="auto">
            <a:xfrm>
              <a:off x="4052" y="2422"/>
              <a:ext cx="1551" cy="407"/>
            </a:xfrm>
            <a:prstGeom prst="rect">
              <a:avLst/>
            </a:prstGeom>
            <a:noFill/>
            <a:ln w="9525">
              <a:noFill/>
              <a:miter lim="800000"/>
              <a:headEnd/>
              <a:tailEnd/>
            </a:ln>
          </p:spPr>
          <p:txBody>
            <a:bodyPr wrap="square">
              <a:spAutoFit/>
            </a:bodyPr>
            <a:lstStyle/>
            <a:p>
              <a:pPr rtl="1">
                <a:spcBef>
                  <a:spcPct val="50000"/>
                </a:spcBef>
              </a:pPr>
              <a:r>
                <a:rPr lang="en-US" b="1" dirty="0">
                  <a:solidFill>
                    <a:srgbClr val="FF0000"/>
                  </a:solidFill>
                </a:rPr>
                <a:t>Failure </a:t>
              </a:r>
              <a:r>
                <a:rPr lang="en-US" b="1" dirty="0" smtClean="0">
                  <a:solidFill>
                    <a:srgbClr val="FF0000"/>
                  </a:solidFill>
                </a:rPr>
                <a:t>(Passive </a:t>
              </a:r>
              <a:r>
                <a:rPr lang="en-US" b="1" dirty="0">
                  <a:solidFill>
                    <a:srgbClr val="FF0000"/>
                  </a:solidFill>
                </a:rPr>
                <a:t>state)</a:t>
              </a:r>
              <a:endParaRPr lang="en-AU" b="1" dirty="0">
                <a:solidFill>
                  <a:srgbClr val="FF0000"/>
                </a:solidFill>
              </a:endParaRPr>
            </a:p>
          </p:txBody>
        </p:sp>
        <p:sp>
          <p:nvSpPr>
            <p:cNvPr id="17" name="Line 25"/>
            <p:cNvSpPr>
              <a:spLocks noChangeShapeType="1"/>
            </p:cNvSpPr>
            <p:nvPr/>
          </p:nvSpPr>
          <p:spPr bwMode="auto">
            <a:xfrm>
              <a:off x="3792" y="2592"/>
              <a:ext cx="240" cy="0"/>
            </a:xfrm>
            <a:prstGeom prst="line">
              <a:avLst/>
            </a:prstGeom>
            <a:noFill/>
            <a:ln w="9525">
              <a:solidFill>
                <a:srgbClr val="FF0000"/>
              </a:solidFill>
              <a:round/>
              <a:headEnd/>
              <a:tailEnd/>
            </a:ln>
          </p:spPr>
          <p:txBody>
            <a:bodyPr wrap="none"/>
            <a:lstStyle/>
            <a:p>
              <a:endParaRPr lang="en-US"/>
            </a:p>
          </p:txBody>
        </p:sp>
      </p:grpSp>
      <p:sp>
        <p:nvSpPr>
          <p:cNvPr id="18" name="Text Box 26"/>
          <p:cNvSpPr txBox="1">
            <a:spLocks noChangeArrowheads="1"/>
          </p:cNvSpPr>
          <p:nvPr/>
        </p:nvSpPr>
        <p:spPr bwMode="auto">
          <a:xfrm>
            <a:off x="285750" y="591492"/>
            <a:ext cx="5708650" cy="461665"/>
          </a:xfrm>
          <a:prstGeom prst="rect">
            <a:avLst/>
          </a:prstGeom>
          <a:noFill/>
          <a:ln w="9525">
            <a:noFill/>
            <a:miter lim="800000"/>
            <a:headEnd/>
            <a:tailEnd/>
          </a:ln>
        </p:spPr>
        <p:txBody>
          <a:bodyPr wrap="square">
            <a:spAutoFit/>
          </a:bodyPr>
          <a:lstStyle/>
          <a:p>
            <a:pPr marL="174625" indent="-174625">
              <a:spcBef>
                <a:spcPct val="50000"/>
              </a:spcBef>
              <a:buFont typeface="Arial" panose="020B0604020202020204" pitchFamily="34" charset="0"/>
              <a:buChar char="•"/>
            </a:pPr>
            <a:r>
              <a:rPr lang="en-US" sz="2400" b="1" dirty="0"/>
              <a:t> As the wall moves towards the soil, </a:t>
            </a:r>
            <a:endParaRPr lang="en-AU" sz="2400" b="1" dirty="0"/>
          </a:p>
        </p:txBody>
      </p:sp>
      <p:sp>
        <p:nvSpPr>
          <p:cNvPr id="19" name="Oval 27"/>
          <p:cNvSpPr>
            <a:spLocks noChangeArrowheads="1"/>
          </p:cNvSpPr>
          <p:nvPr/>
        </p:nvSpPr>
        <p:spPr bwMode="auto">
          <a:xfrm>
            <a:off x="6300789" y="3881437"/>
            <a:ext cx="152400" cy="152400"/>
          </a:xfrm>
          <a:prstGeom prst="ellipse">
            <a:avLst/>
          </a:prstGeom>
          <a:noFill/>
          <a:ln w="9525">
            <a:solidFill>
              <a:srgbClr val="0000FF"/>
            </a:solidFill>
            <a:round/>
            <a:headEnd/>
            <a:tailEnd/>
          </a:ln>
        </p:spPr>
        <p:txBody>
          <a:bodyPr wrap="none" anchor="ctr"/>
          <a:lstStyle/>
          <a:p>
            <a:pPr algn="r" rtl="1"/>
            <a:endParaRPr lang="en-US"/>
          </a:p>
        </p:txBody>
      </p:sp>
      <p:sp>
        <p:nvSpPr>
          <p:cNvPr id="20" name="Arc 29"/>
          <p:cNvSpPr>
            <a:spLocks/>
          </p:cNvSpPr>
          <p:nvPr/>
        </p:nvSpPr>
        <p:spPr bwMode="auto">
          <a:xfrm rot="-5400000">
            <a:off x="4422776" y="2178050"/>
            <a:ext cx="1241425" cy="2362200"/>
          </a:xfrm>
          <a:custGeom>
            <a:avLst/>
            <a:gdLst>
              <a:gd name="T0" fmla="*/ 1691776 w 22138"/>
              <a:gd name="T1" fmla="*/ 0 h 43200"/>
              <a:gd name="T2" fmla="*/ 0 w 22138"/>
              <a:gd name="T3" fmla="*/ 129145419 h 43200"/>
              <a:gd name="T4" fmla="*/ 1691776 w 22138"/>
              <a:gd name="T5" fmla="*/ 64583208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chemeClr val="tx1"/>
            </a:solidFill>
            <a:round/>
            <a:headEnd/>
            <a:tailEnd/>
          </a:ln>
        </p:spPr>
        <p:txBody>
          <a:bodyPr wrap="none" anchor="ctr"/>
          <a:lstStyle/>
          <a:p>
            <a:endParaRPr lang="en-US"/>
          </a:p>
        </p:txBody>
      </p:sp>
      <p:sp>
        <p:nvSpPr>
          <p:cNvPr id="21" name="Arc 30"/>
          <p:cNvSpPr>
            <a:spLocks/>
          </p:cNvSpPr>
          <p:nvPr/>
        </p:nvSpPr>
        <p:spPr bwMode="auto">
          <a:xfrm rot="-5400000">
            <a:off x="3546476" y="3663950"/>
            <a:ext cx="250825" cy="381000"/>
          </a:xfrm>
          <a:custGeom>
            <a:avLst/>
            <a:gdLst>
              <a:gd name="T0" fmla="*/ 69068 w 22138"/>
              <a:gd name="T1" fmla="*/ 0 h 43200"/>
              <a:gd name="T2" fmla="*/ 0 w 22138"/>
              <a:gd name="T3" fmla="*/ 3359661 h 43200"/>
              <a:gd name="T4" fmla="*/ 69068 w 22138"/>
              <a:gd name="T5" fmla="*/ 1680104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chemeClr val="tx1"/>
            </a:solidFill>
            <a:round/>
            <a:headEnd/>
            <a:tailEnd/>
          </a:ln>
        </p:spPr>
        <p:txBody>
          <a:bodyPr wrap="none" anchor="ctr"/>
          <a:lstStyle/>
          <a:p>
            <a:endParaRPr lang="en-US"/>
          </a:p>
        </p:txBody>
      </p:sp>
      <p:sp>
        <p:nvSpPr>
          <p:cNvPr id="22" name="Arc 31"/>
          <p:cNvSpPr>
            <a:spLocks/>
          </p:cNvSpPr>
          <p:nvPr/>
        </p:nvSpPr>
        <p:spPr bwMode="auto">
          <a:xfrm rot="-5400000">
            <a:off x="3279776" y="3397250"/>
            <a:ext cx="403225" cy="762000"/>
          </a:xfrm>
          <a:custGeom>
            <a:avLst/>
            <a:gdLst>
              <a:gd name="T0" fmla="*/ 178481 w 22138"/>
              <a:gd name="T1" fmla="*/ 0 h 43200"/>
              <a:gd name="T2" fmla="*/ 0 w 22138"/>
              <a:gd name="T3" fmla="*/ 13438663 h 43200"/>
              <a:gd name="T4" fmla="*/ 178481 w 22138"/>
              <a:gd name="T5" fmla="*/ 6720416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chemeClr val="tx1"/>
            </a:solidFill>
            <a:round/>
            <a:headEnd/>
            <a:tailEnd/>
          </a:ln>
        </p:spPr>
        <p:txBody>
          <a:bodyPr wrap="none" anchor="ctr"/>
          <a:lstStyle/>
          <a:p>
            <a:endParaRPr lang="en-US"/>
          </a:p>
        </p:txBody>
      </p:sp>
      <p:sp>
        <p:nvSpPr>
          <p:cNvPr id="23" name="Oval 32"/>
          <p:cNvSpPr>
            <a:spLocks noChangeArrowheads="1"/>
          </p:cNvSpPr>
          <p:nvPr/>
        </p:nvSpPr>
        <p:spPr bwMode="auto">
          <a:xfrm>
            <a:off x="3824289" y="3919537"/>
            <a:ext cx="76200" cy="76200"/>
          </a:xfrm>
          <a:prstGeom prst="ellipse">
            <a:avLst/>
          </a:prstGeom>
          <a:solidFill>
            <a:schemeClr val="tx1"/>
          </a:solidFill>
          <a:ln w="9525">
            <a:solidFill>
              <a:schemeClr val="tx1"/>
            </a:solidFill>
            <a:round/>
            <a:headEnd/>
            <a:tailEnd/>
          </a:ln>
        </p:spPr>
        <p:txBody>
          <a:bodyPr wrap="none" anchor="ctr"/>
          <a:lstStyle/>
          <a:p>
            <a:pPr algn="r" rtl="1"/>
            <a:endParaRPr lang="en-US"/>
          </a:p>
        </p:txBody>
      </p:sp>
      <p:sp>
        <p:nvSpPr>
          <p:cNvPr id="24" name="Arc 33"/>
          <p:cNvSpPr>
            <a:spLocks/>
          </p:cNvSpPr>
          <p:nvPr/>
        </p:nvSpPr>
        <p:spPr bwMode="auto">
          <a:xfrm rot="-5400000">
            <a:off x="4232276" y="2597150"/>
            <a:ext cx="1012825" cy="1752600"/>
          </a:xfrm>
          <a:custGeom>
            <a:avLst/>
            <a:gdLst>
              <a:gd name="T0" fmla="*/ 1126103 w 22138"/>
              <a:gd name="T1" fmla="*/ 0 h 43200"/>
              <a:gd name="T2" fmla="*/ 0 w 22138"/>
              <a:gd name="T3" fmla="*/ 71090481 h 43200"/>
              <a:gd name="T4" fmla="*/ 1126103 w 22138"/>
              <a:gd name="T5" fmla="*/ 35551001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chemeClr val="tx1"/>
            </a:solidFill>
            <a:round/>
            <a:headEnd/>
            <a:tailEnd/>
          </a:ln>
        </p:spPr>
        <p:txBody>
          <a:bodyPr wrap="none" anchor="ctr"/>
          <a:lstStyle/>
          <a:p>
            <a:endParaRPr lang="en-US"/>
          </a:p>
        </p:txBody>
      </p:sp>
      <p:sp>
        <p:nvSpPr>
          <p:cNvPr id="25" name="Arc 34"/>
          <p:cNvSpPr>
            <a:spLocks/>
          </p:cNvSpPr>
          <p:nvPr/>
        </p:nvSpPr>
        <p:spPr bwMode="auto">
          <a:xfrm rot="-5400000">
            <a:off x="4079876" y="3130550"/>
            <a:ext cx="631825" cy="1066800"/>
          </a:xfrm>
          <a:custGeom>
            <a:avLst/>
            <a:gdLst>
              <a:gd name="T0" fmla="*/ 438236 w 22138"/>
              <a:gd name="T1" fmla="*/ 0 h 43200"/>
              <a:gd name="T2" fmla="*/ 0 w 22138"/>
              <a:gd name="T3" fmla="*/ 26339764 h 43200"/>
              <a:gd name="T4" fmla="*/ 438236 w 22138"/>
              <a:gd name="T5" fmla="*/ 13172018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chemeClr val="tx1"/>
            </a:solidFill>
            <a:round/>
            <a:headEnd/>
            <a:tailEnd/>
          </a:ln>
        </p:spPr>
        <p:txBody>
          <a:bodyPr wrap="none" anchor="ctr"/>
          <a:lstStyle/>
          <a:p>
            <a:endParaRPr lang="en-US"/>
          </a:p>
        </p:txBody>
      </p:sp>
      <p:sp>
        <p:nvSpPr>
          <p:cNvPr id="26" name="Arc 35"/>
          <p:cNvSpPr>
            <a:spLocks/>
          </p:cNvSpPr>
          <p:nvPr/>
        </p:nvSpPr>
        <p:spPr bwMode="auto">
          <a:xfrm rot="-5400000">
            <a:off x="4041776" y="3397250"/>
            <a:ext cx="403225" cy="762000"/>
          </a:xfrm>
          <a:custGeom>
            <a:avLst/>
            <a:gdLst>
              <a:gd name="T0" fmla="*/ 178481 w 22138"/>
              <a:gd name="T1" fmla="*/ 0 h 43200"/>
              <a:gd name="T2" fmla="*/ 0 w 22138"/>
              <a:gd name="T3" fmla="*/ 13438663 h 43200"/>
              <a:gd name="T4" fmla="*/ 178481 w 22138"/>
              <a:gd name="T5" fmla="*/ 6720416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12700">
            <a:solidFill>
              <a:schemeClr val="tx1"/>
            </a:solidFill>
            <a:round/>
            <a:headEnd/>
            <a:tailEnd/>
          </a:ln>
        </p:spPr>
        <p:txBody>
          <a:bodyPr wrap="none" anchor="ctr"/>
          <a:lstStyle/>
          <a:p>
            <a:endParaRPr lang="en-US"/>
          </a:p>
        </p:txBody>
      </p:sp>
      <p:grpSp>
        <p:nvGrpSpPr>
          <p:cNvPr id="27" name="Group 37"/>
          <p:cNvGrpSpPr>
            <a:grpSpLocks/>
          </p:cNvGrpSpPr>
          <p:nvPr/>
        </p:nvGrpSpPr>
        <p:grpSpPr bwMode="auto">
          <a:xfrm>
            <a:off x="2947987" y="4262440"/>
            <a:ext cx="3429001" cy="995363"/>
            <a:chOff x="2064" y="3312"/>
            <a:chExt cx="2208" cy="627"/>
          </a:xfrm>
        </p:grpSpPr>
        <p:sp>
          <p:nvSpPr>
            <p:cNvPr id="28" name="AutoShape 17"/>
            <p:cNvSpPr>
              <a:spLocks/>
            </p:cNvSpPr>
            <p:nvPr/>
          </p:nvSpPr>
          <p:spPr bwMode="auto">
            <a:xfrm rot="16200000" flipV="1">
              <a:off x="3096" y="2280"/>
              <a:ext cx="144" cy="2208"/>
            </a:xfrm>
            <a:prstGeom prst="leftBrace">
              <a:avLst>
                <a:gd name="adj1" fmla="val 127778"/>
                <a:gd name="adj2" fmla="val 50000"/>
              </a:avLst>
            </a:prstGeom>
            <a:noFill/>
            <a:ln w="9525">
              <a:solidFill>
                <a:schemeClr val="tx1"/>
              </a:solidFill>
              <a:round/>
              <a:headEnd/>
              <a:tailEnd/>
            </a:ln>
          </p:spPr>
          <p:txBody>
            <a:bodyPr wrap="none" anchor="ctr"/>
            <a:lstStyle/>
            <a:p>
              <a:pPr algn="r" rtl="1"/>
              <a:endParaRPr lang="en-US"/>
            </a:p>
          </p:txBody>
        </p:sp>
        <p:sp>
          <p:nvSpPr>
            <p:cNvPr id="29" name="Text Box 18"/>
            <p:cNvSpPr txBox="1">
              <a:spLocks noChangeArrowheads="1"/>
            </p:cNvSpPr>
            <p:nvPr/>
          </p:nvSpPr>
          <p:spPr bwMode="auto">
            <a:xfrm>
              <a:off x="2640" y="3648"/>
              <a:ext cx="1536" cy="291"/>
            </a:xfrm>
            <a:prstGeom prst="rect">
              <a:avLst/>
            </a:prstGeom>
            <a:noFill/>
            <a:ln w="9525">
              <a:noFill/>
              <a:miter lim="800000"/>
              <a:headEnd/>
              <a:tailEnd/>
            </a:ln>
          </p:spPr>
          <p:txBody>
            <a:bodyPr wrap="square">
              <a:spAutoFit/>
            </a:bodyPr>
            <a:lstStyle/>
            <a:p>
              <a:pPr rtl="1">
                <a:spcBef>
                  <a:spcPct val="50000"/>
                </a:spcBef>
              </a:pPr>
              <a:r>
                <a:rPr lang="en-US" sz="2400" b="1" dirty="0">
                  <a:solidFill>
                    <a:srgbClr val="0000FF"/>
                  </a:solidFill>
                </a:rPr>
                <a:t>increasing</a:t>
              </a:r>
              <a:r>
                <a:rPr lang="en-US" sz="2400" b="1" dirty="0"/>
                <a:t> </a:t>
              </a:r>
              <a:r>
                <a:rPr lang="en-AU" sz="2400" b="1" dirty="0">
                  <a:solidFill>
                    <a:srgbClr val="0000FF"/>
                  </a:solidFill>
                  <a:sym typeface="Symbol" pitchFamily="18" charset="2"/>
                </a:rPr>
                <a:t></a:t>
              </a:r>
              <a:r>
                <a:rPr lang="en-US" sz="2400" b="1" baseline="-25000" dirty="0" smtClean="0">
                  <a:solidFill>
                    <a:srgbClr val="0000FF"/>
                  </a:solidFill>
                  <a:sym typeface="Symbol" pitchFamily="18" charset="2"/>
                </a:rPr>
                <a:t>h</a:t>
              </a:r>
              <a:endParaRPr lang="en-AU" sz="2400" b="1" dirty="0">
                <a:solidFill>
                  <a:srgbClr val="0000FF"/>
                </a:solidFill>
              </a:endParaRPr>
            </a:p>
          </p:txBody>
        </p:sp>
        <p:sp>
          <p:nvSpPr>
            <p:cNvPr id="30" name="Line 36"/>
            <p:cNvSpPr>
              <a:spLocks noChangeShapeType="1"/>
            </p:cNvSpPr>
            <p:nvPr/>
          </p:nvSpPr>
          <p:spPr bwMode="auto">
            <a:xfrm flipV="1">
              <a:off x="3168" y="3504"/>
              <a:ext cx="0" cy="192"/>
            </a:xfrm>
            <a:prstGeom prst="line">
              <a:avLst/>
            </a:prstGeom>
            <a:noFill/>
            <a:ln w="9525">
              <a:solidFill>
                <a:schemeClr val="tx1"/>
              </a:solidFill>
              <a:round/>
              <a:headEnd/>
              <a:tailEnd type="triangle" w="med" len="med"/>
            </a:ln>
          </p:spPr>
          <p:txBody>
            <a:bodyPr wrap="none"/>
            <a:lstStyle/>
            <a:p>
              <a:endParaRPr lang="en-US"/>
            </a:p>
          </p:txBody>
        </p:sp>
      </p:grpSp>
      <p:sp>
        <p:nvSpPr>
          <p:cNvPr id="31" name="AutoShape 38"/>
          <p:cNvSpPr>
            <a:spLocks noChangeArrowheads="1"/>
          </p:cNvSpPr>
          <p:nvPr/>
        </p:nvSpPr>
        <p:spPr bwMode="auto">
          <a:xfrm>
            <a:off x="6330951" y="4719637"/>
            <a:ext cx="1920875" cy="762000"/>
          </a:xfrm>
          <a:prstGeom prst="wedgeRoundRectCallout">
            <a:avLst>
              <a:gd name="adj1" fmla="val -43653"/>
              <a:gd name="adj2" fmla="val -147559"/>
              <a:gd name="adj3" fmla="val 16667"/>
            </a:avLst>
          </a:prstGeom>
          <a:solidFill>
            <a:srgbClr val="FFFFE3"/>
          </a:solidFill>
          <a:ln w="9525">
            <a:solidFill>
              <a:srgbClr val="0000FF"/>
            </a:solidFill>
            <a:miter lim="800000"/>
            <a:headEnd/>
            <a:tailEnd/>
          </a:ln>
        </p:spPr>
        <p:txBody>
          <a:bodyPr/>
          <a:lstStyle/>
          <a:p>
            <a:pPr algn="ctr"/>
            <a:r>
              <a:rPr lang="en-US" sz="2000" dirty="0"/>
              <a:t>passive earth pressure</a:t>
            </a:r>
            <a:endParaRPr lang="en-AU" sz="2000" dirty="0"/>
          </a:p>
        </p:txBody>
      </p:sp>
      <p:sp>
        <p:nvSpPr>
          <p:cNvPr id="32" name="AutoShape 39"/>
          <p:cNvSpPr>
            <a:spLocks noChangeArrowheads="1"/>
          </p:cNvSpPr>
          <p:nvPr/>
        </p:nvSpPr>
        <p:spPr bwMode="auto">
          <a:xfrm>
            <a:off x="883449" y="4414837"/>
            <a:ext cx="1719261" cy="712789"/>
          </a:xfrm>
          <a:prstGeom prst="wedgeRoundRectCallout">
            <a:avLst>
              <a:gd name="adj1" fmla="val 69440"/>
              <a:gd name="adj2" fmla="val -114419"/>
              <a:gd name="adj3" fmla="val 16667"/>
            </a:avLst>
          </a:prstGeom>
          <a:solidFill>
            <a:srgbClr val="FFFFE3"/>
          </a:solidFill>
          <a:ln w="9525">
            <a:solidFill>
              <a:srgbClr val="FF3300"/>
            </a:solidFill>
            <a:miter lim="800000"/>
            <a:headEnd/>
            <a:tailEnd/>
          </a:ln>
        </p:spPr>
        <p:txBody>
          <a:bodyPr/>
          <a:lstStyle/>
          <a:p>
            <a:pPr algn="ctr"/>
            <a:r>
              <a:rPr lang="en-US" sz="2000" dirty="0" smtClean="0"/>
              <a:t>At-rest </a:t>
            </a:r>
            <a:r>
              <a:rPr lang="en-US" sz="2000" dirty="0"/>
              <a:t>earth pressure</a:t>
            </a:r>
            <a:endParaRPr lang="en-AU" sz="2000" dirty="0"/>
          </a:p>
        </p:txBody>
      </p:sp>
      <p:sp>
        <p:nvSpPr>
          <p:cNvPr id="33" name="Text Box 12"/>
          <p:cNvSpPr txBox="1">
            <a:spLocks noChangeArrowheads="1"/>
          </p:cNvSpPr>
          <p:nvPr/>
        </p:nvSpPr>
        <p:spPr bwMode="auto">
          <a:xfrm>
            <a:off x="6139544" y="3890314"/>
            <a:ext cx="609600" cy="457200"/>
          </a:xfrm>
          <a:prstGeom prst="rect">
            <a:avLst/>
          </a:prstGeom>
          <a:noFill/>
          <a:ln w="9525">
            <a:noFill/>
            <a:miter lim="800000"/>
            <a:headEnd/>
            <a:tailEnd/>
          </a:ln>
        </p:spPr>
        <p:txBody>
          <a:bodyPr>
            <a:spAutoFit/>
          </a:bodyPr>
          <a:lstStyle/>
          <a:p>
            <a:pPr rtl="1">
              <a:spcBef>
                <a:spcPct val="50000"/>
              </a:spcBef>
            </a:pPr>
            <a:r>
              <a:rPr lang="en-AU" sz="2400" b="1" dirty="0" smtClean="0">
                <a:sym typeface="Symbol" pitchFamily="18" charset="2"/>
              </a:rPr>
              <a:t></a:t>
            </a:r>
            <a:r>
              <a:rPr lang="en-US" sz="2400" b="1" baseline="-25000" dirty="0" smtClean="0">
                <a:sym typeface="Symbol" pitchFamily="18" charset="2"/>
              </a:rPr>
              <a:t>p</a:t>
            </a:r>
            <a:endParaRPr lang="en-AU" sz="2400" b="1" dirty="0"/>
          </a:p>
        </p:txBody>
      </p:sp>
      <p:cxnSp>
        <p:nvCxnSpPr>
          <p:cNvPr id="34" name="Straight Arrow Connector 33"/>
          <p:cNvCxnSpPr/>
          <p:nvPr/>
        </p:nvCxnSpPr>
        <p:spPr>
          <a:xfrm flipH="1">
            <a:off x="5848011" y="2126052"/>
            <a:ext cx="924605" cy="691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37033" y="1822489"/>
            <a:ext cx="2779351" cy="369332"/>
          </a:xfrm>
          <a:prstGeom prst="rect">
            <a:avLst/>
          </a:prstGeom>
        </p:spPr>
        <p:txBody>
          <a:bodyPr wrap="none">
            <a:spAutoFit/>
          </a:bodyPr>
          <a:lstStyle/>
          <a:p>
            <a:pPr algn="ctr"/>
            <a:r>
              <a:rPr lang="en-US" b="1" dirty="0" err="1" smtClean="0">
                <a:solidFill>
                  <a:schemeClr val="tx1">
                    <a:lumMod val="65000"/>
                    <a:lumOff val="35000"/>
                  </a:schemeClr>
                </a:solidFill>
              </a:rPr>
              <a:t>Rankine’s</a:t>
            </a:r>
            <a:r>
              <a:rPr lang="en-US" b="1" dirty="0" smtClean="0">
                <a:solidFill>
                  <a:schemeClr val="tx1">
                    <a:lumMod val="65000"/>
                    <a:lumOff val="35000"/>
                  </a:schemeClr>
                </a:solidFill>
              </a:rPr>
              <a:t> passive state</a:t>
            </a:r>
            <a:endParaRPr lang="en-AU" b="1" dirty="0">
              <a:solidFill>
                <a:schemeClr val="tx1">
                  <a:lumMod val="65000"/>
                  <a:lumOff val="35000"/>
                </a:schemeClr>
              </a:solidFill>
            </a:endParaRPr>
          </a:p>
        </p:txBody>
      </p:sp>
    </p:spTree>
    <p:extLst>
      <p:ext uri="{BB962C8B-B14F-4D97-AF65-F5344CB8AC3E}">
        <p14:creationId xmlns:p14="http://schemas.microsoft.com/office/powerpoint/2010/main" val="36592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1"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9" grpId="0" animBg="1"/>
      <p:bldP spid="20" grpId="0" animBg="1"/>
      <p:bldP spid="21" grpId="0" animBg="1"/>
      <p:bldP spid="22" grpId="0" animBg="1"/>
      <p:bldP spid="23" grpId="0" animBg="1"/>
      <p:bldP spid="24" grpId="0" animBg="1"/>
      <p:bldP spid="25" grpId="0" animBg="1"/>
      <p:bldP spid="26" grpId="0" animBg="1"/>
      <p:bldP spid="31" grpId="0" animBg="1"/>
      <p:bldP spid="32" grpId="0" animBg="1"/>
      <p:bldP spid="33" grpId="0"/>
      <p:bldP spid="3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3200400" y="1824067"/>
            <a:ext cx="5943600" cy="3648075"/>
            <a:chOff x="1152" y="1062"/>
            <a:chExt cx="3744" cy="2298"/>
          </a:xfrm>
        </p:grpSpPr>
        <p:sp>
          <p:nvSpPr>
            <p:cNvPr id="224282" name="Line 12"/>
            <p:cNvSpPr>
              <a:spLocks noChangeShapeType="1"/>
            </p:cNvSpPr>
            <p:nvPr/>
          </p:nvSpPr>
          <p:spPr bwMode="auto">
            <a:xfrm>
              <a:off x="1392" y="3108"/>
              <a:ext cx="3456" cy="0"/>
            </a:xfrm>
            <a:prstGeom prst="line">
              <a:avLst/>
            </a:prstGeom>
            <a:noFill/>
            <a:ln w="9525">
              <a:solidFill>
                <a:schemeClr val="tx1"/>
              </a:solidFill>
              <a:round/>
              <a:headEnd/>
              <a:tailEnd type="triangle" w="med" len="med"/>
            </a:ln>
          </p:spPr>
          <p:txBody>
            <a:bodyPr wrap="none"/>
            <a:lstStyle/>
            <a:p>
              <a:endParaRPr lang="en-US"/>
            </a:p>
          </p:txBody>
        </p:sp>
        <p:sp>
          <p:nvSpPr>
            <p:cNvPr id="224283" name="Line 13"/>
            <p:cNvSpPr>
              <a:spLocks noChangeShapeType="1"/>
            </p:cNvSpPr>
            <p:nvPr/>
          </p:nvSpPr>
          <p:spPr bwMode="auto">
            <a:xfrm flipH="1" flipV="1">
              <a:off x="1388" y="1062"/>
              <a:ext cx="10" cy="2046"/>
            </a:xfrm>
            <a:prstGeom prst="line">
              <a:avLst/>
            </a:prstGeom>
            <a:noFill/>
            <a:ln w="9525">
              <a:solidFill>
                <a:schemeClr val="tx1"/>
              </a:solidFill>
              <a:round/>
              <a:headEnd/>
              <a:tailEnd type="triangle" w="med" len="med"/>
            </a:ln>
          </p:spPr>
          <p:txBody>
            <a:bodyPr wrap="none"/>
            <a:lstStyle/>
            <a:p>
              <a:endParaRPr lang="en-US"/>
            </a:p>
          </p:txBody>
        </p:sp>
        <p:sp>
          <p:nvSpPr>
            <p:cNvPr id="224284" name="Line 14"/>
            <p:cNvSpPr>
              <a:spLocks noChangeShapeType="1"/>
            </p:cNvSpPr>
            <p:nvPr/>
          </p:nvSpPr>
          <p:spPr bwMode="auto">
            <a:xfrm flipV="1">
              <a:off x="1398" y="1966"/>
              <a:ext cx="2712" cy="1128"/>
            </a:xfrm>
            <a:prstGeom prst="line">
              <a:avLst/>
            </a:prstGeom>
            <a:noFill/>
            <a:ln w="38100">
              <a:solidFill>
                <a:srgbClr val="00B050"/>
              </a:solidFill>
              <a:round/>
              <a:headEnd/>
              <a:tailEnd/>
            </a:ln>
          </p:spPr>
          <p:txBody>
            <a:bodyPr wrap="none"/>
            <a:lstStyle/>
            <a:p>
              <a:endParaRPr lang="en-US"/>
            </a:p>
          </p:txBody>
        </p:sp>
        <p:sp>
          <p:nvSpPr>
            <p:cNvPr id="224285" name="Text Box 16"/>
            <p:cNvSpPr txBox="1">
              <a:spLocks noChangeArrowheads="1"/>
            </p:cNvSpPr>
            <p:nvPr/>
          </p:nvSpPr>
          <p:spPr bwMode="auto">
            <a:xfrm>
              <a:off x="1152" y="1068"/>
              <a:ext cx="240"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224286" name="Text Box 17"/>
            <p:cNvSpPr txBox="1">
              <a:spLocks noChangeArrowheads="1"/>
            </p:cNvSpPr>
            <p:nvPr/>
          </p:nvSpPr>
          <p:spPr bwMode="auto">
            <a:xfrm>
              <a:off x="4656" y="3072"/>
              <a:ext cx="240"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224287" name="Text Box 19"/>
            <p:cNvSpPr txBox="1">
              <a:spLocks noChangeArrowheads="1"/>
            </p:cNvSpPr>
            <p:nvPr/>
          </p:nvSpPr>
          <p:spPr bwMode="auto">
            <a:xfrm rot="20212841">
              <a:off x="2763" y="2075"/>
              <a:ext cx="1104" cy="212"/>
            </a:xfrm>
            <a:prstGeom prst="rect">
              <a:avLst/>
            </a:prstGeom>
            <a:noFill/>
            <a:ln w="9525">
              <a:noFill/>
              <a:miter lim="800000"/>
              <a:headEnd/>
              <a:tailEnd/>
            </a:ln>
          </p:spPr>
          <p:txBody>
            <a:bodyPr>
              <a:spAutoFit/>
            </a:bodyPr>
            <a:lstStyle/>
            <a:p>
              <a:pPr rtl="1">
                <a:spcBef>
                  <a:spcPct val="50000"/>
                </a:spcBef>
              </a:pPr>
              <a:r>
                <a:rPr lang="en-US" sz="1600" b="1" dirty="0">
                  <a:solidFill>
                    <a:srgbClr val="FF0000"/>
                  </a:solidFill>
                </a:rPr>
                <a:t>failure envelope</a:t>
              </a:r>
              <a:endParaRPr lang="en-AU" sz="1600" b="1" dirty="0">
                <a:solidFill>
                  <a:srgbClr val="FF0000"/>
                </a:solidFill>
              </a:endParaRPr>
            </a:p>
          </p:txBody>
        </p:sp>
      </p:grpSp>
      <p:sp>
        <p:nvSpPr>
          <p:cNvPr id="9239" name="Arc 23"/>
          <p:cNvSpPr>
            <a:spLocks/>
          </p:cNvSpPr>
          <p:nvPr/>
        </p:nvSpPr>
        <p:spPr bwMode="auto">
          <a:xfrm rot="16200000">
            <a:off x="6462216" y="3086476"/>
            <a:ext cx="1370322" cy="2577404"/>
          </a:xfrm>
          <a:custGeom>
            <a:avLst/>
            <a:gdLst>
              <a:gd name="T0" fmla="*/ 1126103 w 22138"/>
              <a:gd name="T1" fmla="*/ 0 h 43200"/>
              <a:gd name="T2" fmla="*/ 0 w 22138"/>
              <a:gd name="T3" fmla="*/ 83991574 h 43200"/>
              <a:gd name="T4" fmla="*/ 1126103 w 22138"/>
              <a:gd name="T5" fmla="*/ 42002600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rgbClr val="FF0000"/>
            </a:solidFill>
            <a:round/>
            <a:headEnd/>
            <a:tailEnd/>
          </a:ln>
        </p:spPr>
        <p:txBody>
          <a:bodyPr wrap="none" anchor="ctr"/>
          <a:lstStyle/>
          <a:p>
            <a:endParaRPr lang="en-US" dirty="0"/>
          </a:p>
        </p:txBody>
      </p:sp>
      <p:cxnSp>
        <p:nvCxnSpPr>
          <p:cNvPr id="7" name="Straight Connector 6"/>
          <p:cNvCxnSpPr/>
          <p:nvPr/>
        </p:nvCxnSpPr>
        <p:spPr>
          <a:xfrm>
            <a:off x="6633030" y="3816360"/>
            <a:ext cx="569928" cy="12557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bwMode="auto">
          <a:xfrm>
            <a:off x="4477245" y="4717016"/>
            <a:ext cx="304892" cy="369332"/>
          </a:xfrm>
          <a:prstGeom prst="rect">
            <a:avLst/>
          </a:prstGeom>
          <a:noFill/>
          <a:ln>
            <a:noFill/>
          </a:ln>
          <a:effectLst/>
        </p:spPr>
        <p:txBody>
          <a:bodyPr wrap="none" rtlCol="0">
            <a:spAutoFit/>
          </a:bodyPr>
          <a:lstStyle/>
          <a:p>
            <a:pPr eaLnBrk="1" hangingPunct="1">
              <a:spcBef>
                <a:spcPct val="50000"/>
              </a:spcBef>
            </a:pPr>
            <a:r>
              <a:rPr lang="en-US" dirty="0" smtClean="0">
                <a:latin typeface="Symbol" panose="05050102010706020507" pitchFamily="18" charset="2"/>
              </a:rPr>
              <a:t>f</a:t>
            </a:r>
            <a:endParaRPr lang="en-US" dirty="0">
              <a:latin typeface="Symbol" panose="05050102010706020507" pitchFamily="18" charset="2"/>
            </a:endParaRPr>
          </a:p>
        </p:txBody>
      </p:sp>
      <p:cxnSp>
        <p:nvCxnSpPr>
          <p:cNvPr id="16" name="Straight Connector 15"/>
          <p:cNvCxnSpPr/>
          <p:nvPr/>
        </p:nvCxnSpPr>
        <p:spPr>
          <a:xfrm>
            <a:off x="7194114" y="5078437"/>
            <a:ext cx="0" cy="685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575050" y="5167342"/>
            <a:ext cx="6350" cy="761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590925" y="5580549"/>
            <a:ext cx="3612033" cy="36733"/>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bwMode="auto">
              <a:xfrm>
                <a:off x="4998457" y="5371747"/>
                <a:ext cx="935192" cy="568745"/>
              </a:xfrm>
              <a:prstGeom prst="rect">
                <a:avLst/>
              </a:prstGeom>
              <a:solidFill>
                <a:schemeClr val="bg1"/>
              </a:solidFill>
              <a:ln>
                <a:noFill/>
              </a:ln>
              <a:effectLst/>
            </p:spPr>
            <p:txBody>
              <a:bodyPr wrap="none" lIns="0" tIns="0" rIns="0" bIns="0" rtlCol="0">
                <a:spAutoFit/>
              </a:bodyPr>
              <a:lstStyle>
                <a:defPPr>
                  <a:defRPr lang="en-US"/>
                </a:defPPr>
                <a:lvl1pPr eaLnBrk="1" hangingPunct="1">
                  <a:spcBef>
                    <a:spcPct val="50000"/>
                  </a:spcBef>
                  <a:defRPr i="1">
                    <a:solidFill>
                      <a:srgbClr val="0000FF"/>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en-US" sz="2000" b="1" i="1" smtClean="0">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1">
                                  <a:latin typeface="Cambria Math" panose="02040503050406030204" pitchFamily="18" charset="0"/>
                                </a:rPr>
                                <m:t>𝝈</m:t>
                              </m:r>
                            </m:e>
                            <m:sub>
                              <m:r>
                                <a:rPr lang="en-US" sz="2000" b="1" i="1" smtClean="0">
                                  <a:latin typeface="Cambria Math" panose="02040503050406030204" pitchFamily="18" charset="0"/>
                                </a:rPr>
                                <m:t>𝒑</m:t>
                              </m:r>
                            </m:sub>
                          </m:sSub>
                          <m:r>
                            <a:rPr lang="en-US" sz="2000" b="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𝝈</m:t>
                              </m:r>
                            </m:e>
                            <m:sub>
                              <m:r>
                                <a:rPr lang="en-US" sz="2000" b="1" i="1" smtClean="0">
                                  <a:latin typeface="Cambria Math" panose="02040503050406030204" pitchFamily="18" charset="0"/>
                                </a:rPr>
                                <m:t>𝒗</m:t>
                              </m:r>
                            </m:sub>
                          </m:sSub>
                        </m:num>
                        <m:den>
                          <m:r>
                            <a:rPr lang="en-US" sz="2000" b="1" i="1">
                              <a:latin typeface="Cambria Math" panose="02040503050406030204" pitchFamily="18" charset="0"/>
                            </a:rPr>
                            <m:t>𝟐</m:t>
                          </m:r>
                        </m:den>
                      </m:f>
                    </m:oMath>
                  </m:oMathPara>
                </a14:m>
                <a:endParaRPr lang="en-US" sz="2000" b="1" dirty="0"/>
              </a:p>
            </p:txBody>
          </p:sp>
        </mc:Choice>
        <mc:Fallback xmlns="">
          <p:sp>
            <p:nvSpPr>
              <p:cNvPr id="42" name="TextBox 41"/>
              <p:cNvSpPr txBox="1">
                <a:spLocks noRot="1" noChangeAspect="1" noMove="1" noResize="1" noEditPoints="1" noAdjustHandles="1" noChangeArrowheads="1" noChangeShapeType="1" noTextEdit="1"/>
              </p:cNvSpPr>
              <p:nvPr/>
            </p:nvSpPr>
            <p:spPr bwMode="auto">
              <a:xfrm>
                <a:off x="4998457" y="5371747"/>
                <a:ext cx="935192" cy="568745"/>
              </a:xfrm>
              <a:prstGeom prst="rect">
                <a:avLst/>
              </a:prstGeom>
              <a:blipFill rotWithShape="0">
                <a:blip r:embed="rId3"/>
                <a:stretch>
                  <a:fillRect b="-107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bwMode="auto">
              <a:xfrm>
                <a:off x="6472872" y="4229765"/>
                <a:ext cx="943207" cy="539250"/>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f>
                        <m:fPr>
                          <m:ctrlPr>
                            <a:rPr lang="en-US" sz="2000" b="1" i="1" smtClean="0">
                              <a:solidFill>
                                <a:srgbClr val="0000FF"/>
                              </a:solidFill>
                              <a:latin typeface="Cambria Math" panose="02040503050406030204" pitchFamily="18" charset="0"/>
                            </a:rPr>
                          </m:ctrlPr>
                        </m:fPr>
                        <m:num>
                          <m:sSub>
                            <m:sSubPr>
                              <m:ctrlPr>
                                <a:rPr lang="en-US" sz="2000" b="1" i="1" smtClean="0">
                                  <a:solidFill>
                                    <a:srgbClr val="0000FF"/>
                                  </a:solidFill>
                                  <a:latin typeface="Cambria Math" panose="02040503050406030204" pitchFamily="18" charset="0"/>
                                </a:rPr>
                              </m:ctrlPr>
                            </m:sSubPr>
                            <m:e>
                              <m:r>
                                <a:rPr lang="en-US" sz="2000" b="1" i="1" smtClean="0">
                                  <a:solidFill>
                                    <a:srgbClr val="0000FF"/>
                                  </a:solidFill>
                                  <a:latin typeface="Cambria Math" panose="02040503050406030204" pitchFamily="18" charset="0"/>
                                  <a:ea typeface="Cambria Math" panose="02040503050406030204" pitchFamily="18" charset="0"/>
                                </a:rPr>
                                <m:t>𝝈</m:t>
                              </m:r>
                            </m:e>
                            <m:sub>
                              <m:r>
                                <a:rPr lang="en-US" sz="2000" b="1" i="1" smtClean="0">
                                  <a:solidFill>
                                    <a:srgbClr val="0000FF"/>
                                  </a:solidFill>
                                  <a:latin typeface="Cambria Math" panose="02040503050406030204" pitchFamily="18" charset="0"/>
                                  <a:ea typeface="Cambria Math" panose="02040503050406030204" pitchFamily="18" charset="0"/>
                                </a:rPr>
                                <m:t>𝒑</m:t>
                              </m:r>
                            </m:sub>
                          </m:sSub>
                          <m:r>
                            <a:rPr lang="en-US" sz="2000" b="1" i="1" smtClean="0">
                              <a:solidFill>
                                <a:srgbClr val="0000FF"/>
                              </a:solidFill>
                              <a:latin typeface="Cambria Math" panose="02040503050406030204" pitchFamily="18" charset="0"/>
                            </a:rPr>
                            <m:t>−</m:t>
                          </m:r>
                          <m:sSub>
                            <m:sSubPr>
                              <m:ctrlPr>
                                <a:rPr lang="en-US" sz="2000" b="1" i="1" smtClean="0">
                                  <a:solidFill>
                                    <a:srgbClr val="0000FF"/>
                                  </a:solidFill>
                                  <a:latin typeface="Cambria Math" panose="02040503050406030204" pitchFamily="18" charset="0"/>
                                </a:rPr>
                              </m:ctrlPr>
                            </m:sSubPr>
                            <m:e>
                              <m:r>
                                <a:rPr lang="en-US" sz="2000" b="1" i="1" smtClean="0">
                                  <a:solidFill>
                                    <a:srgbClr val="0000FF"/>
                                  </a:solidFill>
                                  <a:latin typeface="Cambria Math" panose="02040503050406030204" pitchFamily="18" charset="0"/>
                                  <a:ea typeface="Cambria Math" panose="02040503050406030204" pitchFamily="18" charset="0"/>
                                </a:rPr>
                                <m:t>𝝈</m:t>
                              </m:r>
                            </m:e>
                            <m:sub>
                              <m:r>
                                <a:rPr lang="en-US" sz="2000" b="1" i="1" smtClean="0">
                                  <a:solidFill>
                                    <a:srgbClr val="0000FF"/>
                                  </a:solidFill>
                                  <a:latin typeface="Cambria Math" panose="02040503050406030204" pitchFamily="18" charset="0"/>
                                  <a:ea typeface="Cambria Math" panose="02040503050406030204" pitchFamily="18" charset="0"/>
                                </a:rPr>
                                <m:t>𝒗</m:t>
                              </m:r>
                            </m:sub>
                          </m:sSub>
                        </m:num>
                        <m:den>
                          <m:r>
                            <a:rPr lang="en-US" sz="2000" b="1" i="1" smtClean="0">
                              <a:solidFill>
                                <a:srgbClr val="0000FF"/>
                              </a:solidFill>
                              <a:latin typeface="Cambria Math" panose="02040503050406030204" pitchFamily="18" charset="0"/>
                            </a:rPr>
                            <m:t>𝟐</m:t>
                          </m:r>
                        </m:den>
                      </m:f>
                    </m:oMath>
                  </m:oMathPara>
                </a14:m>
                <a:endParaRPr lang="en-US" sz="2000" b="1" dirty="0">
                  <a:solidFill>
                    <a:srgbClr val="0000FF"/>
                  </a:solidFill>
                  <a:latin typeface="Times New Roman"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bwMode="auto">
              <a:xfrm>
                <a:off x="6472872" y="4229765"/>
                <a:ext cx="943207" cy="539250"/>
              </a:xfrm>
              <a:prstGeom prst="rect">
                <a:avLst/>
              </a:prstGeom>
              <a:blipFill rotWithShape="0">
                <a:blip r:embed="rId4"/>
                <a:stretch>
                  <a:fillRect/>
                </a:stretch>
              </a:blipFill>
              <a:ln>
                <a:noFill/>
              </a:ln>
              <a:effectLst/>
            </p:spPr>
            <p:txBody>
              <a:bodyPr/>
              <a:lstStyle/>
              <a:p>
                <a:r>
                  <a:rPr lang="en-US">
                    <a:noFill/>
                  </a:rPr>
                  <a:t> </a:t>
                </a:r>
              </a:p>
            </p:txBody>
          </p:sp>
        </mc:Fallback>
      </mc:AlternateContent>
      <p:grpSp>
        <p:nvGrpSpPr>
          <p:cNvPr id="22" name="Group 21"/>
          <p:cNvGrpSpPr/>
          <p:nvPr/>
        </p:nvGrpSpPr>
        <p:grpSpPr>
          <a:xfrm>
            <a:off x="197190" y="772797"/>
            <a:ext cx="2520354" cy="1462033"/>
            <a:chOff x="283232" y="1137867"/>
            <a:chExt cx="2520354" cy="1462033"/>
          </a:xfrm>
        </p:grpSpPr>
        <mc:AlternateContent xmlns:mc="http://schemas.openxmlformats.org/markup-compatibility/2006" xmlns:a14="http://schemas.microsoft.com/office/drawing/2010/main">
          <mc:Choice Requires="a14">
            <p:sp>
              <p:nvSpPr>
                <p:cNvPr id="10" name="TextBox 9"/>
                <p:cNvSpPr txBox="1"/>
                <p:nvPr/>
              </p:nvSpPr>
              <p:spPr bwMode="auto">
                <a:xfrm>
                  <a:off x="1465331" y="1137867"/>
                  <a:ext cx="1130566" cy="646972"/>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rPr>
                            </m:ctrlPr>
                          </m:fPr>
                          <m:num>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ea typeface="Cambria Math" panose="02040503050406030204" pitchFamily="18" charset="0"/>
                                  </a:rPr>
                                  <m:t>𝝈</m:t>
                                </m:r>
                              </m:e>
                              <m:sub>
                                <m:r>
                                  <a:rPr lang="en-US" sz="2400" b="1" i="1" smtClean="0">
                                    <a:solidFill>
                                      <a:schemeClr val="tx1"/>
                                    </a:solidFill>
                                    <a:latin typeface="Cambria Math" panose="02040503050406030204" pitchFamily="18" charset="0"/>
                                  </a:rPr>
                                  <m:t>𝒑</m:t>
                                </m:r>
                              </m:sub>
                            </m:sSub>
                            <m:r>
                              <a:rPr lang="en-US" sz="2400" b="1" i="1" smtClean="0">
                                <a:solidFill>
                                  <a:schemeClr val="tx1"/>
                                </a:solidFill>
                                <a:latin typeface="Cambria Math" panose="02040503050406030204" pitchFamily="18" charset="0"/>
                              </a:rPr>
                              <m:t>−</m:t>
                            </m:r>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ea typeface="Cambria Math" panose="02040503050406030204" pitchFamily="18" charset="0"/>
                                  </a:rPr>
                                  <m:t>𝝈</m:t>
                                </m:r>
                              </m:e>
                              <m:sub>
                                <m:r>
                                  <a:rPr lang="en-US" sz="2400" b="1" i="1" smtClean="0">
                                    <a:solidFill>
                                      <a:schemeClr val="tx1"/>
                                    </a:solidFill>
                                    <a:latin typeface="Cambria Math" panose="02040503050406030204" pitchFamily="18" charset="0"/>
                                  </a:rPr>
                                  <m:t>𝒗</m:t>
                                </m:r>
                              </m:sub>
                            </m:sSub>
                          </m:num>
                          <m:den>
                            <m:r>
                              <a:rPr lang="en-US" sz="2400" b="1" i="1" smtClean="0">
                                <a:solidFill>
                                  <a:schemeClr val="tx1"/>
                                </a:solidFill>
                                <a:latin typeface="Cambria Math" panose="02040503050406030204" pitchFamily="18" charset="0"/>
                              </a:rPr>
                              <m:t>𝟐</m:t>
                            </m:r>
                          </m:den>
                        </m:f>
                      </m:oMath>
                    </m:oMathPara>
                  </a14:m>
                  <a:endParaRPr lang="en-US" sz="2400" b="1" dirty="0">
                    <a:solidFill>
                      <a:schemeClr val="tx1"/>
                    </a:solidFill>
                    <a:latin typeface="Times New Roman"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bwMode="auto">
                <a:xfrm>
                  <a:off x="1465331" y="1137867"/>
                  <a:ext cx="1130566" cy="646972"/>
                </a:xfrm>
                <a:prstGeom prst="rect">
                  <a:avLst/>
                </a:prstGeom>
                <a:blipFill rotWithShape="0">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bwMode="auto">
                <a:xfrm>
                  <a:off x="1494357" y="1917469"/>
                  <a:ext cx="1120948" cy="682431"/>
                </a:xfrm>
                <a:prstGeom prst="rect">
                  <a:avLst/>
                </a:prstGeom>
                <a:solidFill>
                  <a:schemeClr val="bg1"/>
                </a:solidFill>
                <a:ln>
                  <a:noFill/>
                </a:ln>
                <a:effectLst/>
              </p:spPr>
              <p:txBody>
                <a:bodyPr wrap="none" lIns="0" tIns="0" rIns="0" bIns="0" rtlCol="0">
                  <a:spAutoFit/>
                </a:bodyPr>
                <a:lstStyle>
                  <a:defPPr>
                    <a:defRPr lang="en-US"/>
                  </a:defPPr>
                  <a:lvl1pPr eaLnBrk="1" hangingPunct="1">
                    <a:spcBef>
                      <a:spcPct val="50000"/>
                    </a:spcBef>
                    <a:defRPr i="1">
                      <a:solidFill>
                        <a:srgbClr val="0000FF"/>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en-US" sz="2400" b="1" i="1" smtClean="0">
                                <a:solidFill>
                                  <a:schemeClr val="tx1"/>
                                </a:solidFill>
                                <a:latin typeface="Cambria Math" panose="02040503050406030204" pitchFamily="18" charset="0"/>
                              </a:rPr>
                            </m:ctrlPr>
                          </m:fPr>
                          <m:num>
                            <m:sSub>
                              <m:sSubPr>
                                <m:ctrlPr>
                                  <a:rPr lang="en-US" sz="2400" b="1" i="1">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𝝈</m:t>
                                </m:r>
                              </m:e>
                              <m:sub>
                                <m:r>
                                  <a:rPr lang="en-US" sz="2400" b="1" i="1" smtClean="0">
                                    <a:solidFill>
                                      <a:schemeClr val="tx1"/>
                                    </a:solidFill>
                                    <a:latin typeface="Cambria Math" panose="02040503050406030204" pitchFamily="18" charset="0"/>
                                  </a:rPr>
                                  <m:t>𝒑</m:t>
                                </m:r>
                              </m:sub>
                            </m:sSub>
                            <m:r>
                              <a:rPr lang="en-US" sz="2400" b="1">
                                <a:solidFill>
                                  <a:schemeClr val="tx1"/>
                                </a:solidFill>
                                <a:latin typeface="Cambria Math" panose="02040503050406030204" pitchFamily="18" charset="0"/>
                              </a:rPr>
                              <m:t>+</m:t>
                            </m:r>
                            <m:sSub>
                              <m:sSubPr>
                                <m:ctrlPr>
                                  <a:rPr lang="en-US" sz="2400" b="1" i="1">
                                    <a:solidFill>
                                      <a:schemeClr val="tx1"/>
                                    </a:solidFill>
                                    <a:latin typeface="Cambria Math" panose="02040503050406030204" pitchFamily="18" charset="0"/>
                                  </a:rPr>
                                </m:ctrlPr>
                              </m:sSubPr>
                              <m:e>
                                <m:r>
                                  <a:rPr lang="en-US" sz="2400" b="1" i="1">
                                    <a:solidFill>
                                      <a:schemeClr val="tx1"/>
                                    </a:solidFill>
                                    <a:latin typeface="Cambria Math" panose="02040503050406030204" pitchFamily="18" charset="0"/>
                                  </a:rPr>
                                  <m:t>𝝈</m:t>
                                </m:r>
                              </m:e>
                              <m:sub>
                                <m:r>
                                  <a:rPr lang="en-US" sz="2400" b="1" i="1" smtClean="0">
                                    <a:solidFill>
                                      <a:schemeClr val="tx1"/>
                                    </a:solidFill>
                                    <a:latin typeface="Cambria Math" panose="02040503050406030204" pitchFamily="18" charset="0"/>
                                  </a:rPr>
                                  <m:t>𝒗</m:t>
                                </m:r>
                              </m:sub>
                            </m:sSub>
                          </m:num>
                          <m:den>
                            <m:r>
                              <a:rPr lang="en-US" sz="2400" b="1" i="1">
                                <a:solidFill>
                                  <a:schemeClr val="tx1"/>
                                </a:solidFill>
                                <a:latin typeface="Cambria Math" panose="02040503050406030204" pitchFamily="18" charset="0"/>
                              </a:rPr>
                              <m:t>𝟐</m:t>
                            </m:r>
                          </m:den>
                        </m:f>
                      </m:oMath>
                    </m:oMathPara>
                  </a14:m>
                  <a:endParaRPr lang="en-US" sz="2400" b="1" dirty="0">
                    <a:solidFill>
                      <a:schemeClr val="tx1"/>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bwMode="auto">
                <a:xfrm>
                  <a:off x="1494357" y="1917469"/>
                  <a:ext cx="1120948" cy="682431"/>
                </a:xfrm>
                <a:prstGeom prst="rect">
                  <a:avLst/>
                </a:prstGeom>
                <a:blipFill rotWithShape="0">
                  <a:blip r:embed="rId6"/>
                  <a:stretch>
                    <a:fillRect/>
                  </a:stretch>
                </a:blipFill>
                <a:ln>
                  <a:noFill/>
                </a:ln>
                <a:effectLst/>
              </p:spPr>
              <p:txBody>
                <a:bodyPr/>
                <a:lstStyle/>
                <a:p>
                  <a:r>
                    <a:rPr lang="en-US">
                      <a:noFill/>
                    </a:rPr>
                    <a:t> </a:t>
                  </a:r>
                </a:p>
              </p:txBody>
            </p:sp>
          </mc:Fallback>
        </mc:AlternateContent>
        <p:cxnSp>
          <p:nvCxnSpPr>
            <p:cNvPr id="20" name="Straight Connector 19"/>
            <p:cNvCxnSpPr/>
            <p:nvPr/>
          </p:nvCxnSpPr>
          <p:spPr>
            <a:xfrm>
              <a:off x="1253961" y="1818435"/>
              <a:ext cx="1549625" cy="527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bwMode="auto">
                <a:xfrm>
                  <a:off x="283232" y="1628173"/>
                  <a:ext cx="1140248" cy="369332"/>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400" b="1" i="1" smtClean="0">
                            <a:solidFill>
                              <a:schemeClr val="tx1"/>
                            </a:solidFill>
                            <a:latin typeface="Cambria Math" panose="02040503050406030204" pitchFamily="18" charset="0"/>
                          </a:rPr>
                          <m:t>𝑺𝒊𝒏</m:t>
                        </m:r>
                        <m:r>
                          <a:rPr lang="en-US" sz="2400" b="1" i="1"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m:t>
                        </m:r>
                      </m:oMath>
                    </m:oMathPara>
                  </a14:m>
                  <a:endParaRPr lang="en-US" sz="2400" b="1" dirty="0">
                    <a:solidFill>
                      <a:schemeClr val="tx1"/>
                    </a:solidFill>
                    <a:latin typeface="Times New Roman"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bwMode="auto">
                <a:xfrm>
                  <a:off x="283232" y="1628173"/>
                  <a:ext cx="1140248" cy="369332"/>
                </a:xfrm>
                <a:prstGeom prst="rect">
                  <a:avLst/>
                </a:prstGeom>
                <a:blipFill rotWithShape="0">
                  <a:blip r:embed="rId7"/>
                  <a:stretch>
                    <a:fillRect l="-5348" r="-2139" b="-19672"/>
                  </a:stretch>
                </a:blipFill>
                <a:ln>
                  <a:noFill/>
                </a:ln>
                <a:effectLst/>
              </p:spPr>
              <p:txBody>
                <a:bodyPr/>
                <a:lstStyle/>
                <a:p>
                  <a:r>
                    <a:rPr lang="en-US">
                      <a:noFill/>
                    </a:rPr>
                    <a:t> </a:t>
                  </a:r>
                </a:p>
              </p:txBody>
            </p:sp>
          </mc:Fallback>
        </mc:AlternateContent>
      </p:grpSp>
      <p:sp>
        <p:nvSpPr>
          <p:cNvPr id="23" name="TextBox 22"/>
          <p:cNvSpPr txBox="1"/>
          <p:nvPr/>
        </p:nvSpPr>
        <p:spPr bwMode="auto">
          <a:xfrm>
            <a:off x="63668" y="72671"/>
            <a:ext cx="6654463" cy="523220"/>
          </a:xfrm>
          <a:prstGeom prst="rect">
            <a:avLst/>
          </a:prstGeom>
          <a:solidFill>
            <a:schemeClr val="bg1"/>
          </a:solidFill>
          <a:ln>
            <a:noFill/>
          </a:ln>
          <a:effectLst/>
        </p:spPr>
        <p:txBody>
          <a:bodyPr wrap="square" rtlCol="0">
            <a:spAutoFit/>
          </a:bodyPr>
          <a:lstStyle/>
          <a:p>
            <a:pPr eaLnBrk="1" hangingPunct="1">
              <a:spcBef>
                <a:spcPct val="50000"/>
              </a:spcBef>
            </a:pPr>
            <a:r>
              <a:rPr lang="en-US" sz="2800" b="1" dirty="0" smtClean="0">
                <a:solidFill>
                  <a:srgbClr val="002060"/>
                </a:solidFill>
                <a:effectLst>
                  <a:outerShdw blurRad="38100" dist="38100" dir="2700000" algn="tl">
                    <a:srgbClr val="000000">
                      <a:alpha val="43137"/>
                    </a:srgbClr>
                  </a:outerShdw>
                </a:effectLst>
                <a:latin typeface="Times New Roman" pitchFamily="18" charset="0"/>
              </a:rPr>
              <a:t>How do we get the expression for K</a:t>
            </a:r>
            <a:r>
              <a:rPr lang="en-US" sz="2800" b="1" baseline="-25000" dirty="0">
                <a:solidFill>
                  <a:srgbClr val="002060"/>
                </a:solidFill>
                <a:effectLst>
                  <a:outerShdw blurRad="38100" dist="38100" dir="2700000" algn="tl">
                    <a:srgbClr val="000000">
                      <a:alpha val="43137"/>
                    </a:srgbClr>
                  </a:outerShdw>
                </a:effectLst>
                <a:latin typeface="Times New Roman" pitchFamily="18" charset="0"/>
              </a:rPr>
              <a:t>P</a:t>
            </a:r>
            <a:r>
              <a:rPr lang="en-US" sz="2800" b="1" dirty="0" smtClean="0">
                <a:solidFill>
                  <a:srgbClr val="002060"/>
                </a:solidFill>
                <a:effectLst>
                  <a:outerShdw blurRad="38100" dist="38100" dir="2700000" algn="tl">
                    <a:srgbClr val="000000">
                      <a:alpha val="43137"/>
                    </a:srgbClr>
                  </a:outerShdw>
                </a:effectLst>
                <a:latin typeface="Times New Roman" pitchFamily="18" charset="0"/>
              </a:rPr>
              <a:t> ????</a:t>
            </a:r>
            <a:endParaRPr lang="en-US" sz="2800" b="1" dirty="0">
              <a:solidFill>
                <a:srgbClr val="002060"/>
              </a:solidFill>
              <a:effectLst>
                <a:outerShdw blurRad="38100" dist="38100" dir="2700000" algn="tl">
                  <a:srgbClr val="000000">
                    <a:alpha val="43137"/>
                  </a:srgbClr>
                </a:outerShdw>
              </a:effectLst>
              <a:latin typeface="Times New Roman" pitchFamily="18" charset="0"/>
            </a:endParaRPr>
          </a:p>
        </p:txBody>
      </p:sp>
      <mc:AlternateContent xmlns:mc="http://schemas.openxmlformats.org/markup-compatibility/2006" xmlns:a14="http://schemas.microsoft.com/office/drawing/2010/main">
        <mc:Choice Requires="a14">
          <p:sp>
            <p:nvSpPr>
              <p:cNvPr id="29" name="Rectangle 28"/>
              <p:cNvSpPr/>
              <p:nvPr/>
            </p:nvSpPr>
            <p:spPr>
              <a:xfrm>
                <a:off x="8232881" y="5000820"/>
                <a:ext cx="543161" cy="4276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𝝈</m:t>
                          </m:r>
                        </m:e>
                        <m:sub>
                          <m:r>
                            <a:rPr lang="en-US" sz="2000" b="1" i="1" smtClean="0">
                              <a:solidFill>
                                <a:srgbClr val="00B050"/>
                              </a:solidFill>
                              <a:latin typeface="Cambria Math" panose="02040503050406030204" pitchFamily="18" charset="0"/>
                            </a:rPr>
                            <m:t>𝒑</m:t>
                          </m:r>
                        </m:sub>
                      </m:sSub>
                    </m:oMath>
                  </m:oMathPara>
                </a14:m>
                <a:endParaRPr lang="en-US" sz="2000" b="1" dirty="0">
                  <a:solidFill>
                    <a:srgbClr val="00B050"/>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8232881" y="5000820"/>
                <a:ext cx="543161" cy="427618"/>
              </a:xfrm>
              <a:prstGeom prst="rect">
                <a:avLst/>
              </a:prstGeom>
              <a:blipFill rotWithShape="0">
                <a:blip r:embed="rId8"/>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580892" y="4970522"/>
                <a:ext cx="5399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0B050"/>
                              </a:solidFill>
                              <a:latin typeface="Cambria Math" panose="02040503050406030204" pitchFamily="18" charset="0"/>
                            </a:rPr>
                          </m:ctrlPr>
                        </m:sSubPr>
                        <m:e>
                          <m:r>
                            <a:rPr lang="en-US" sz="2000" b="1" i="1">
                              <a:solidFill>
                                <a:srgbClr val="00B050"/>
                              </a:solidFill>
                              <a:latin typeface="Cambria Math" panose="02040503050406030204" pitchFamily="18" charset="0"/>
                            </a:rPr>
                            <m:t>𝝈</m:t>
                          </m:r>
                        </m:e>
                        <m:sub>
                          <m:r>
                            <a:rPr lang="en-US" sz="2000" b="1" i="1" smtClean="0">
                              <a:solidFill>
                                <a:srgbClr val="00B050"/>
                              </a:solidFill>
                              <a:latin typeface="Cambria Math" panose="02040503050406030204" pitchFamily="18" charset="0"/>
                            </a:rPr>
                            <m:t>𝒗</m:t>
                          </m:r>
                        </m:sub>
                      </m:sSub>
                    </m:oMath>
                  </m:oMathPara>
                </a14:m>
                <a:endParaRPr lang="en-US" sz="2000" b="1" dirty="0">
                  <a:solidFill>
                    <a:srgbClr val="00B050"/>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5580892" y="4970522"/>
                <a:ext cx="539956" cy="40011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bwMode="auto">
              <a:xfrm>
                <a:off x="284607" y="2400109"/>
                <a:ext cx="2779992" cy="829843"/>
              </a:xfrm>
              <a:prstGeom prst="rect">
                <a:avLst/>
              </a:prstGeom>
              <a:noFill/>
              <a:ln>
                <a:noFill/>
              </a:ln>
              <a:effectLst>
                <a:prstShdw prst="shdw16">
                  <a:schemeClr val="bg2"/>
                </a:prstShdw>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𝒑</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d>
                            <m:dPr>
                              <m:ctrlPr>
                                <a:rPr lang="en-US" sz="2400" b="1" i="1">
                                  <a:latin typeface="Cambria Math" panose="02040503050406030204" pitchFamily="18" charset="0"/>
                                </a:rPr>
                              </m:ctrlPr>
                            </m:dPr>
                            <m:e>
                              <m:f>
                                <m:fPr>
                                  <m:ctrlPr>
                                    <a:rPr lang="en-US" sz="2400" b="1" i="1">
                                      <a:latin typeface="Cambria Math" panose="02040503050406030204" pitchFamily="18" charset="0"/>
                                    </a:rPr>
                                  </m:ctrlPr>
                                </m:fPr>
                                <m:num>
                                  <m:r>
                                    <a:rPr lang="en-US" sz="2400" b="1" i="1">
                                      <a:latin typeface="Cambria Math" panose="02040503050406030204" pitchFamily="18" charset="0"/>
                                    </a:rPr>
                                    <m:t>𝟏</m:t>
                                  </m:r>
                                  <m:r>
                                    <a:rPr lang="en-US" sz="2400" b="1" i="1" smtClean="0">
                                      <a:latin typeface="Cambria Math" panose="02040503050406030204" pitchFamily="18" charset="0"/>
                                    </a:rPr>
                                    <m:t>+</m:t>
                                  </m:r>
                                  <m:r>
                                    <a:rPr lang="en-US" sz="2400" b="1" i="1">
                                      <a:latin typeface="Cambria Math" panose="02040503050406030204" pitchFamily="18" charset="0"/>
                                    </a:rPr>
                                    <m:t>𝒔𝒊𝒏</m:t>
                                  </m:r>
                                  <m:r>
                                    <a:rPr lang="en-US" sz="2400" b="1" i="1">
                                      <a:latin typeface="Cambria Math" panose="02040503050406030204" pitchFamily="18" charset="0"/>
                                      <a:ea typeface="Cambria Math" panose="02040503050406030204" pitchFamily="18" charset="0"/>
                                    </a:rPr>
                                    <m:t>∅</m:t>
                                  </m:r>
                                </m:num>
                                <m:den>
                                  <m:r>
                                    <a:rPr lang="en-US" sz="2400" b="1" i="1">
                                      <a:latin typeface="Cambria Math" panose="02040503050406030204" pitchFamily="18" charset="0"/>
                                    </a:rPr>
                                    <m:t>𝟏</m:t>
                                  </m:r>
                                  <m:r>
                                    <a:rPr lang="en-US" sz="2400" b="1" i="1" smtClean="0">
                                      <a:latin typeface="Cambria Math" panose="02040503050406030204" pitchFamily="18" charset="0"/>
                                    </a:rPr>
                                    <m:t>−</m:t>
                                  </m:r>
                                  <m:r>
                                    <a:rPr lang="en-US" sz="2400" b="1" i="1">
                                      <a:latin typeface="Cambria Math" panose="02040503050406030204" pitchFamily="18" charset="0"/>
                                    </a:rPr>
                                    <m:t>𝒔𝒊𝒏</m:t>
                                  </m:r>
                                  <m:r>
                                    <a:rPr lang="en-US" sz="2400" b="1" i="1">
                                      <a:latin typeface="Cambria Math" panose="02040503050406030204" pitchFamily="18" charset="0"/>
                                      <a:ea typeface="Cambria Math" panose="02040503050406030204" pitchFamily="18" charset="0"/>
                                    </a:rPr>
                                    <m:t>∅</m:t>
                                  </m:r>
                                </m:den>
                              </m:f>
                            </m:e>
                          </m:d>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𝒗</m:t>
                          </m:r>
                        </m:sub>
                      </m:sSub>
                    </m:oMath>
                  </m:oMathPara>
                </a14:m>
                <a:endParaRPr lang="en-US" sz="2400" b="1" dirty="0">
                  <a:latin typeface="Times New Roman"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bwMode="auto">
              <a:xfrm>
                <a:off x="284607" y="2400109"/>
                <a:ext cx="2779992" cy="829843"/>
              </a:xfrm>
              <a:prstGeom prst="rect">
                <a:avLst/>
              </a:prstGeom>
              <a:blipFill rotWithShape="0">
                <a:blip r:embed="rId10"/>
                <a:stretch>
                  <a:fillRect/>
                </a:stretch>
              </a:blipFill>
              <a:ln>
                <a:noFill/>
              </a:ln>
              <a:effectLst>
                <a:prstShdw prst="shdw16">
                  <a:schemeClr val="bg2"/>
                </a:prst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bwMode="auto">
              <a:xfrm>
                <a:off x="568889" y="3600480"/>
                <a:ext cx="1552541" cy="402418"/>
              </a:xfrm>
              <a:prstGeom prst="rect">
                <a:avLst/>
              </a:prstGeom>
              <a:noFill/>
              <a:ln>
                <a:noFill/>
              </a:ln>
              <a:effectLst>
                <a:prstShdw prst="shdw16">
                  <a:schemeClr val="bg2"/>
                </a:prstShdw>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𝒑</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𝑲</m:t>
                              </m:r>
                            </m:e>
                            <m:sub>
                              <m:r>
                                <a:rPr lang="en-US" sz="2400" b="1" i="1" smtClean="0">
                                  <a:latin typeface="Cambria Math" panose="02040503050406030204" pitchFamily="18" charset="0"/>
                                </a:rPr>
                                <m:t>𝒑</m:t>
                              </m:r>
                            </m:sub>
                          </m:sSub>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𝒗</m:t>
                          </m:r>
                        </m:sub>
                      </m:sSub>
                    </m:oMath>
                  </m:oMathPara>
                </a14:m>
                <a:endParaRPr lang="en-US" sz="2400" b="1" dirty="0">
                  <a:latin typeface="Times New Roman"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bwMode="auto">
              <a:xfrm>
                <a:off x="568889" y="3600480"/>
                <a:ext cx="1552541" cy="402418"/>
              </a:xfrm>
              <a:prstGeom prst="rect">
                <a:avLst/>
              </a:prstGeom>
              <a:blipFill rotWithShape="0">
                <a:blip r:embed="rId11"/>
                <a:stretch>
                  <a:fillRect l="-1917"/>
                </a:stretch>
              </a:blipFill>
              <a:ln>
                <a:noFill/>
              </a:ln>
              <a:effectLst>
                <a:prstShdw prst="shdw16">
                  <a:schemeClr val="bg2"/>
                </a:prst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bwMode="auto">
              <a:xfrm>
                <a:off x="294132" y="4368273"/>
                <a:ext cx="2411365" cy="829843"/>
              </a:xfrm>
              <a:prstGeom prst="rect">
                <a:avLst/>
              </a:prstGeom>
              <a:solidFill>
                <a:srgbClr val="FFFF00"/>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𝑲</m:t>
                          </m:r>
                        </m:e>
                        <m:sub>
                          <m:r>
                            <a:rPr lang="en-US" sz="2400" b="1" i="1" smtClean="0">
                              <a:latin typeface="Cambria Math" panose="02040503050406030204" pitchFamily="18" charset="0"/>
                            </a:rPr>
                            <m:t>𝒑</m:t>
                          </m:r>
                        </m:sub>
                      </m:sSub>
                      <m:r>
                        <a:rPr lang="en-US" sz="2400" b="1" i="1" smtClean="0">
                          <a:latin typeface="Cambria Math" panose="02040503050406030204" pitchFamily="18" charset="0"/>
                        </a:rPr>
                        <m:t>=</m:t>
                      </m:r>
                      <m:d>
                        <m:dPr>
                          <m:ctrlPr>
                            <a:rPr lang="en-US" sz="2400" b="1" i="1">
                              <a:latin typeface="Cambria Math" panose="02040503050406030204" pitchFamily="18" charset="0"/>
                            </a:rPr>
                          </m:ctrlPr>
                        </m:dPr>
                        <m:e>
                          <m:f>
                            <m:fPr>
                              <m:ctrlPr>
                                <a:rPr lang="en-US" sz="2400" b="1" i="1">
                                  <a:latin typeface="Cambria Math" panose="02040503050406030204" pitchFamily="18" charset="0"/>
                                </a:rPr>
                              </m:ctrlPr>
                            </m:fPr>
                            <m:num>
                              <m:r>
                                <a:rPr lang="en-US" sz="2400" b="1" i="1">
                                  <a:latin typeface="Cambria Math" panose="02040503050406030204" pitchFamily="18" charset="0"/>
                                </a:rPr>
                                <m:t>𝟏</m:t>
                              </m:r>
                              <m:r>
                                <a:rPr lang="en-US" sz="2400" b="1" i="1" smtClean="0">
                                  <a:latin typeface="Cambria Math" panose="02040503050406030204" pitchFamily="18" charset="0"/>
                                </a:rPr>
                                <m:t>+</m:t>
                              </m:r>
                              <m:r>
                                <a:rPr lang="en-US" sz="2400" b="1" i="1">
                                  <a:latin typeface="Cambria Math" panose="02040503050406030204" pitchFamily="18" charset="0"/>
                                </a:rPr>
                                <m:t>𝒔𝒊𝒏</m:t>
                              </m:r>
                              <m:r>
                                <a:rPr lang="en-US" sz="2400" b="1" i="1">
                                  <a:latin typeface="Cambria Math" panose="02040503050406030204" pitchFamily="18" charset="0"/>
                                  <a:ea typeface="Cambria Math" panose="02040503050406030204" pitchFamily="18" charset="0"/>
                                </a:rPr>
                                <m:t>∅</m:t>
                              </m:r>
                            </m:num>
                            <m:den>
                              <m:r>
                                <a:rPr lang="en-US" sz="2400" b="1" i="1">
                                  <a:latin typeface="Cambria Math" panose="02040503050406030204" pitchFamily="18" charset="0"/>
                                </a:rPr>
                                <m:t>𝟏</m:t>
                              </m:r>
                              <m:r>
                                <a:rPr lang="en-US" sz="2400" b="1" i="1" smtClean="0">
                                  <a:latin typeface="Cambria Math" panose="02040503050406030204" pitchFamily="18" charset="0"/>
                                </a:rPr>
                                <m:t>−</m:t>
                              </m:r>
                              <m:r>
                                <a:rPr lang="en-US" sz="2400" b="1" i="1">
                                  <a:latin typeface="Cambria Math" panose="02040503050406030204" pitchFamily="18" charset="0"/>
                                </a:rPr>
                                <m:t>𝒔𝒊𝒏</m:t>
                              </m:r>
                              <m:r>
                                <a:rPr lang="en-US" sz="2400" b="1" i="1">
                                  <a:latin typeface="Cambria Math" panose="02040503050406030204" pitchFamily="18" charset="0"/>
                                  <a:ea typeface="Cambria Math" panose="02040503050406030204" pitchFamily="18" charset="0"/>
                                </a:rPr>
                                <m:t>∅</m:t>
                              </m:r>
                            </m:den>
                          </m:f>
                        </m:e>
                      </m:d>
                    </m:oMath>
                  </m:oMathPara>
                </a14:m>
                <a:endParaRPr lang="en-US" sz="2400" b="1" dirty="0">
                  <a:latin typeface="Times New Roman"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bwMode="auto">
              <a:xfrm>
                <a:off x="294132" y="4368273"/>
                <a:ext cx="2411365" cy="829843"/>
              </a:xfrm>
              <a:prstGeom prst="rect">
                <a:avLst/>
              </a:prstGeom>
              <a:blipFill rotWithShape="0">
                <a:blip r:embed="rId12"/>
                <a:stretch>
                  <a:fillRect/>
                </a:stretch>
              </a:blipFill>
              <a:ln>
                <a:noFill/>
              </a:ln>
              <a:effectLst/>
            </p:spPr>
            <p:txBody>
              <a:bodyPr/>
              <a:lstStyle/>
              <a:p>
                <a:r>
                  <a:rPr lang="en-US">
                    <a:noFill/>
                  </a:rPr>
                  <a:t> </a:t>
                </a:r>
              </a:p>
            </p:txBody>
          </p:sp>
        </mc:Fallback>
      </mc:AlternateContent>
      <p:sp>
        <p:nvSpPr>
          <p:cNvPr id="46" name="AutoShape 1065"/>
          <p:cNvSpPr>
            <a:spLocks noChangeArrowheads="1"/>
          </p:cNvSpPr>
          <p:nvPr/>
        </p:nvSpPr>
        <p:spPr bwMode="auto">
          <a:xfrm>
            <a:off x="197190" y="5763654"/>
            <a:ext cx="3268580" cy="838200"/>
          </a:xfrm>
          <a:prstGeom prst="wedgeRoundRectCallout">
            <a:avLst>
              <a:gd name="adj1" fmla="val -42770"/>
              <a:gd name="adj2" fmla="val -135798"/>
              <a:gd name="adj3" fmla="val 16667"/>
            </a:avLst>
          </a:prstGeom>
          <a:solidFill>
            <a:srgbClr val="FFFFE3"/>
          </a:solidFill>
          <a:ln w="9525">
            <a:solidFill>
              <a:srgbClr val="0000FF"/>
            </a:solidFill>
            <a:miter lim="800000"/>
            <a:headEnd/>
            <a:tailEnd/>
          </a:ln>
        </p:spPr>
        <p:txBody>
          <a:bodyPr/>
          <a:lstStyle/>
          <a:p>
            <a:pPr algn="l"/>
            <a:r>
              <a:rPr lang="en-US" sz="2000" b="1" dirty="0" err="1"/>
              <a:t>Rankine’s</a:t>
            </a:r>
            <a:r>
              <a:rPr lang="en-US" sz="2000" b="1" dirty="0"/>
              <a:t> </a:t>
            </a:r>
            <a:r>
              <a:rPr lang="en-US" sz="2000" b="1" dirty="0" smtClean="0"/>
              <a:t>coefficient </a:t>
            </a:r>
            <a:r>
              <a:rPr lang="en-US" sz="2000" b="1" dirty="0"/>
              <a:t>of </a:t>
            </a:r>
            <a:r>
              <a:rPr lang="en-US" sz="2000" b="1" dirty="0" smtClean="0"/>
              <a:t>passive </a:t>
            </a:r>
            <a:r>
              <a:rPr lang="en-US" sz="2000" b="1" dirty="0"/>
              <a:t>earth pressure</a:t>
            </a:r>
            <a:endParaRPr lang="en-AU" sz="2000" b="1" dirty="0"/>
          </a:p>
        </p:txBody>
      </p:sp>
      <p:sp>
        <p:nvSpPr>
          <p:cNvPr id="47" name="Oval 1062"/>
          <p:cNvSpPr>
            <a:spLocks noChangeArrowheads="1"/>
          </p:cNvSpPr>
          <p:nvPr/>
        </p:nvSpPr>
        <p:spPr bwMode="auto">
          <a:xfrm>
            <a:off x="284607" y="4516494"/>
            <a:ext cx="533400" cy="533400"/>
          </a:xfrm>
          <a:prstGeom prst="ellipse">
            <a:avLst/>
          </a:prstGeom>
          <a:noFill/>
          <a:ln w="9525">
            <a:solidFill>
              <a:srgbClr val="0000FF"/>
            </a:solidFill>
            <a:round/>
            <a:headEnd/>
            <a:tailEnd/>
          </a:ln>
        </p:spPr>
        <p:txBody>
          <a:bodyPr wrap="none" anchor="ctr"/>
          <a:lstStyle/>
          <a:p>
            <a:pPr algn="r" rtl="1"/>
            <a:endParaRPr lang="en-US"/>
          </a:p>
        </p:txBody>
      </p:sp>
      <p:sp>
        <p:nvSpPr>
          <p:cNvPr id="49" name="Arc 1052"/>
          <p:cNvSpPr>
            <a:spLocks/>
          </p:cNvSpPr>
          <p:nvPr/>
        </p:nvSpPr>
        <p:spPr bwMode="auto">
          <a:xfrm>
            <a:off x="4212880" y="4816013"/>
            <a:ext cx="152400" cy="214313"/>
          </a:xfrm>
          <a:custGeom>
            <a:avLst/>
            <a:gdLst>
              <a:gd name="T0" fmla="*/ 0 w 21600"/>
              <a:gd name="T1" fmla="*/ 0 h 30207"/>
              <a:gd name="T2" fmla="*/ 0 w 21600"/>
              <a:gd name="T3" fmla="*/ 1 h 30207"/>
              <a:gd name="T4" fmla="*/ 0 w 21600"/>
              <a:gd name="T5" fmla="*/ 0 h 30207"/>
              <a:gd name="T6" fmla="*/ 0 60000 65536"/>
              <a:gd name="T7" fmla="*/ 0 60000 65536"/>
              <a:gd name="T8" fmla="*/ 0 60000 65536"/>
              <a:gd name="T9" fmla="*/ 0 w 21600"/>
              <a:gd name="T10" fmla="*/ 0 h 30207"/>
              <a:gd name="T11" fmla="*/ 21600 w 21600"/>
              <a:gd name="T12" fmla="*/ 30207 h 30207"/>
            </a:gdLst>
            <a:ahLst/>
            <a:cxnLst>
              <a:cxn ang="T6">
                <a:pos x="T0" y="T1"/>
              </a:cxn>
              <a:cxn ang="T7">
                <a:pos x="T2" y="T3"/>
              </a:cxn>
              <a:cxn ang="T8">
                <a:pos x="T4" y="T5"/>
              </a:cxn>
            </a:cxnLst>
            <a:rect l="T9" t="T10" r="T11" b="T12"/>
            <a:pathLst>
              <a:path w="21600" h="30207" fill="none" extrusionOk="0">
                <a:moveTo>
                  <a:pt x="-1" y="0"/>
                </a:moveTo>
                <a:cubicBezTo>
                  <a:pt x="11929" y="0"/>
                  <a:pt x="21600" y="9670"/>
                  <a:pt x="21600" y="21600"/>
                </a:cubicBezTo>
                <a:cubicBezTo>
                  <a:pt x="21600" y="24561"/>
                  <a:pt x="20991" y="27490"/>
                  <a:pt x="19811" y="30207"/>
                </a:cubicBezTo>
              </a:path>
              <a:path w="21600" h="30207" stroke="0" extrusionOk="0">
                <a:moveTo>
                  <a:pt x="-1" y="0"/>
                </a:moveTo>
                <a:cubicBezTo>
                  <a:pt x="11929" y="0"/>
                  <a:pt x="21600" y="9670"/>
                  <a:pt x="21600" y="21600"/>
                </a:cubicBezTo>
                <a:cubicBezTo>
                  <a:pt x="21600" y="24561"/>
                  <a:pt x="20991" y="27490"/>
                  <a:pt x="19811" y="30207"/>
                </a:cubicBezTo>
                <a:lnTo>
                  <a:pt x="0" y="21600"/>
                </a:lnTo>
                <a:close/>
              </a:path>
            </a:pathLst>
          </a:custGeom>
          <a:noFill/>
          <a:ln w="9525">
            <a:solidFill>
              <a:schemeClr val="tx1"/>
            </a:solidFill>
            <a:round/>
            <a:headEnd/>
            <a:tailEnd/>
          </a:ln>
        </p:spPr>
        <p:txBody>
          <a:bodyPr wrap="none" anchor="ctr"/>
          <a:lstStyle/>
          <a:p>
            <a:endParaRPr lang="en-US"/>
          </a:p>
        </p:txBody>
      </p:sp>
      <p:graphicFrame>
        <p:nvGraphicFramePr>
          <p:cNvPr id="31" name="Object 3"/>
          <p:cNvGraphicFramePr>
            <a:graphicFrameLocks noChangeAspect="1"/>
          </p:cNvGraphicFramePr>
          <p:nvPr>
            <p:extLst>
              <p:ext uri="{D42A27DB-BD31-4B8C-83A1-F6EECF244321}">
                <p14:modId xmlns:p14="http://schemas.microsoft.com/office/powerpoint/2010/main" val="2611289245"/>
              </p:ext>
            </p:extLst>
          </p:nvPr>
        </p:nvGraphicFramePr>
        <p:xfrm>
          <a:off x="3979985" y="6111483"/>
          <a:ext cx="2184400" cy="385762"/>
        </p:xfrm>
        <a:graphic>
          <a:graphicData uri="http://schemas.openxmlformats.org/presentationml/2006/ole">
            <mc:AlternateContent xmlns:mc="http://schemas.openxmlformats.org/markup-compatibility/2006">
              <mc:Choice xmlns:v="urn:schemas-microsoft-com:vml" Requires="v">
                <p:oleObj spid="_x0000_s426060" name="Equation" r:id="rId13" imgW="1295280" imgH="228600" progId="Equation.3">
                  <p:embed/>
                </p:oleObj>
              </mc:Choice>
              <mc:Fallback>
                <p:oleObj name="Equation" r:id="rId13" imgW="129528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79985" y="6111483"/>
                        <a:ext cx="2184400" cy="385762"/>
                      </a:xfrm>
                      <a:prstGeom prst="rect">
                        <a:avLst/>
                      </a:prstGeom>
                      <a:noFill/>
                      <a:ln>
                        <a:solidFill>
                          <a:srgbClr val="FF0000"/>
                        </a:solidFill>
                      </a:ln>
                      <a:extLst/>
                    </p:spPr>
                  </p:pic>
                </p:oleObj>
              </mc:Fallback>
            </mc:AlternateContent>
          </a:graphicData>
        </a:graphic>
      </p:graphicFrame>
    </p:spTree>
    <p:extLst>
      <p:ext uri="{BB962C8B-B14F-4D97-AF65-F5344CB8AC3E}">
        <p14:creationId xmlns:p14="http://schemas.microsoft.com/office/powerpoint/2010/main" val="80357900"/>
      </p:ext>
    </p:extLst>
  </p:cSld>
  <p:clrMapOvr>
    <a:masterClrMapping/>
  </p:clrMapOvr>
  <p:transition advClick="0" advTm="35000">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434419" y="1170441"/>
            <a:ext cx="6400800" cy="3132136"/>
            <a:chOff x="1752600" y="1600200"/>
            <a:chExt cx="6400800" cy="3132136"/>
          </a:xfrm>
        </p:grpSpPr>
        <p:sp>
          <p:nvSpPr>
            <p:cNvPr id="30" name="Text Box 4"/>
            <p:cNvSpPr txBox="1">
              <a:spLocks noChangeArrowheads="1"/>
            </p:cNvSpPr>
            <p:nvPr/>
          </p:nvSpPr>
          <p:spPr bwMode="auto">
            <a:xfrm>
              <a:off x="3567116" y="4275136"/>
              <a:ext cx="609600" cy="457200"/>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r>
                <a:rPr lang="en-US" sz="2400" b="1" baseline="-25000" dirty="0" smtClean="0">
                  <a:sym typeface="Symbol" pitchFamily="18" charset="2"/>
                </a:rPr>
                <a:t>v</a:t>
              </a:r>
              <a:endParaRPr lang="en-AU" sz="2400" b="1" dirty="0"/>
            </a:p>
          </p:txBody>
        </p:sp>
        <p:sp>
          <p:nvSpPr>
            <p:cNvPr id="31" name="Text Box 5"/>
            <p:cNvSpPr txBox="1">
              <a:spLocks noChangeArrowheads="1"/>
            </p:cNvSpPr>
            <p:nvPr/>
          </p:nvSpPr>
          <p:spPr bwMode="auto">
            <a:xfrm>
              <a:off x="5410200" y="4269918"/>
              <a:ext cx="609600" cy="461665"/>
            </a:xfrm>
            <a:prstGeom prst="rect">
              <a:avLst/>
            </a:prstGeom>
            <a:noFill/>
            <a:ln w="9525">
              <a:noFill/>
              <a:miter lim="800000"/>
              <a:headEnd/>
              <a:tailEnd/>
            </a:ln>
          </p:spPr>
          <p:txBody>
            <a:bodyPr wrap="square">
              <a:spAutoFit/>
            </a:bodyPr>
            <a:lstStyle/>
            <a:p>
              <a:pPr rtl="1">
                <a:spcBef>
                  <a:spcPct val="50000"/>
                </a:spcBef>
              </a:pPr>
              <a:r>
                <a:rPr lang="en-AU" sz="2400" b="1" dirty="0" smtClean="0">
                  <a:sym typeface="Symbol" pitchFamily="18" charset="2"/>
                </a:rPr>
                <a:t></a:t>
              </a:r>
              <a:r>
                <a:rPr lang="en-US" sz="2400" b="1" baseline="-25000" dirty="0" smtClean="0">
                  <a:sym typeface="Symbol" pitchFamily="18" charset="2"/>
                </a:rPr>
                <a:t>p</a:t>
              </a:r>
              <a:endParaRPr lang="en-AU" sz="2400" b="1" dirty="0"/>
            </a:p>
          </p:txBody>
        </p:sp>
        <p:grpSp>
          <p:nvGrpSpPr>
            <p:cNvPr id="32" name="Group 6"/>
            <p:cNvGrpSpPr>
              <a:grpSpLocks/>
            </p:cNvGrpSpPr>
            <p:nvPr/>
          </p:nvGrpSpPr>
          <p:grpSpPr bwMode="auto">
            <a:xfrm>
              <a:off x="1752600" y="1600200"/>
              <a:ext cx="5943600" cy="3114675"/>
              <a:chOff x="1152" y="1440"/>
              <a:chExt cx="3744" cy="1962"/>
            </a:xfrm>
          </p:grpSpPr>
          <p:sp>
            <p:nvSpPr>
              <p:cNvPr id="72" name="Arc 7"/>
              <p:cNvSpPr>
                <a:spLocks/>
              </p:cNvSpPr>
              <p:nvPr/>
            </p:nvSpPr>
            <p:spPr bwMode="auto">
              <a:xfrm rot="-5400000">
                <a:off x="2633" y="2215"/>
                <a:ext cx="638" cy="1200"/>
              </a:xfrm>
              <a:custGeom>
                <a:avLst/>
                <a:gdLst>
                  <a:gd name="T0" fmla="*/ 0 w 22138"/>
                  <a:gd name="T1" fmla="*/ 0 h 43200"/>
                  <a:gd name="T2" fmla="*/ 0 w 22138"/>
                  <a:gd name="T3" fmla="*/ 33 h 43200"/>
                  <a:gd name="T4" fmla="*/ 0 w 22138"/>
                  <a:gd name="T5" fmla="*/ 17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rgbClr val="FF0000"/>
                </a:solidFill>
                <a:round/>
                <a:headEnd/>
                <a:tailEnd/>
              </a:ln>
            </p:spPr>
            <p:txBody>
              <a:bodyPr wrap="none" anchor="ctr"/>
              <a:lstStyle/>
              <a:p>
                <a:endParaRPr lang="en-US"/>
              </a:p>
            </p:txBody>
          </p:sp>
          <p:grpSp>
            <p:nvGrpSpPr>
              <p:cNvPr id="73" name="Group 8"/>
              <p:cNvGrpSpPr>
                <a:grpSpLocks/>
              </p:cNvGrpSpPr>
              <p:nvPr/>
            </p:nvGrpSpPr>
            <p:grpSpPr bwMode="auto">
              <a:xfrm>
                <a:off x="1152" y="1440"/>
                <a:ext cx="3744" cy="1962"/>
                <a:chOff x="1152" y="1440"/>
                <a:chExt cx="3744" cy="1962"/>
              </a:xfrm>
            </p:grpSpPr>
            <p:sp>
              <p:nvSpPr>
                <p:cNvPr id="74" name="Arc 9"/>
                <p:cNvSpPr>
                  <a:spLocks/>
                </p:cNvSpPr>
                <p:nvPr/>
              </p:nvSpPr>
              <p:spPr bwMode="auto">
                <a:xfrm>
                  <a:off x="1728" y="2976"/>
                  <a:ext cx="96" cy="135"/>
                </a:xfrm>
                <a:custGeom>
                  <a:avLst/>
                  <a:gdLst>
                    <a:gd name="T0" fmla="*/ 0 w 21600"/>
                    <a:gd name="T1" fmla="*/ 0 h 30207"/>
                    <a:gd name="T2" fmla="*/ 0 w 21600"/>
                    <a:gd name="T3" fmla="*/ 1 h 30207"/>
                    <a:gd name="T4" fmla="*/ 0 w 21600"/>
                    <a:gd name="T5" fmla="*/ 0 h 30207"/>
                    <a:gd name="T6" fmla="*/ 0 60000 65536"/>
                    <a:gd name="T7" fmla="*/ 0 60000 65536"/>
                    <a:gd name="T8" fmla="*/ 0 60000 65536"/>
                    <a:gd name="T9" fmla="*/ 0 w 21600"/>
                    <a:gd name="T10" fmla="*/ 0 h 30207"/>
                    <a:gd name="T11" fmla="*/ 21600 w 21600"/>
                    <a:gd name="T12" fmla="*/ 30207 h 30207"/>
                  </a:gdLst>
                  <a:ahLst/>
                  <a:cxnLst>
                    <a:cxn ang="T6">
                      <a:pos x="T0" y="T1"/>
                    </a:cxn>
                    <a:cxn ang="T7">
                      <a:pos x="T2" y="T3"/>
                    </a:cxn>
                    <a:cxn ang="T8">
                      <a:pos x="T4" y="T5"/>
                    </a:cxn>
                  </a:cxnLst>
                  <a:rect l="T9" t="T10" r="T11" b="T12"/>
                  <a:pathLst>
                    <a:path w="21600" h="30207" fill="none" extrusionOk="0">
                      <a:moveTo>
                        <a:pt x="-1" y="0"/>
                      </a:moveTo>
                      <a:cubicBezTo>
                        <a:pt x="11929" y="0"/>
                        <a:pt x="21600" y="9670"/>
                        <a:pt x="21600" y="21600"/>
                      </a:cubicBezTo>
                      <a:cubicBezTo>
                        <a:pt x="21600" y="24561"/>
                        <a:pt x="20991" y="27490"/>
                        <a:pt x="19811" y="30207"/>
                      </a:cubicBezTo>
                    </a:path>
                    <a:path w="21600" h="30207" stroke="0" extrusionOk="0">
                      <a:moveTo>
                        <a:pt x="-1" y="0"/>
                      </a:moveTo>
                      <a:cubicBezTo>
                        <a:pt x="11929" y="0"/>
                        <a:pt x="21600" y="9670"/>
                        <a:pt x="21600" y="21600"/>
                      </a:cubicBezTo>
                      <a:cubicBezTo>
                        <a:pt x="21600" y="24561"/>
                        <a:pt x="20991" y="27490"/>
                        <a:pt x="19811" y="30207"/>
                      </a:cubicBezTo>
                      <a:lnTo>
                        <a:pt x="0" y="21600"/>
                      </a:lnTo>
                      <a:close/>
                    </a:path>
                  </a:pathLst>
                </a:custGeom>
                <a:noFill/>
                <a:ln w="9525">
                  <a:solidFill>
                    <a:schemeClr val="tx1"/>
                  </a:solidFill>
                  <a:round/>
                  <a:headEnd/>
                  <a:tailEnd/>
                </a:ln>
              </p:spPr>
              <p:txBody>
                <a:bodyPr wrap="none" anchor="ctr"/>
                <a:lstStyle/>
                <a:p>
                  <a:endParaRPr lang="en-US"/>
                </a:p>
              </p:txBody>
            </p:sp>
            <p:grpSp>
              <p:nvGrpSpPr>
                <p:cNvPr id="75" name="Group 10"/>
                <p:cNvGrpSpPr>
                  <a:grpSpLocks/>
                </p:cNvGrpSpPr>
                <p:nvPr/>
              </p:nvGrpSpPr>
              <p:grpSpPr bwMode="auto">
                <a:xfrm>
                  <a:off x="1152" y="1440"/>
                  <a:ext cx="3744" cy="1962"/>
                  <a:chOff x="1152" y="1440"/>
                  <a:chExt cx="3744" cy="1962"/>
                </a:xfrm>
              </p:grpSpPr>
              <p:grpSp>
                <p:nvGrpSpPr>
                  <p:cNvPr id="76" name="Group 11"/>
                  <p:cNvGrpSpPr>
                    <a:grpSpLocks/>
                  </p:cNvGrpSpPr>
                  <p:nvPr/>
                </p:nvGrpSpPr>
                <p:grpSpPr bwMode="auto">
                  <a:xfrm>
                    <a:off x="1152" y="1440"/>
                    <a:ext cx="3744" cy="1962"/>
                    <a:chOff x="1152" y="1440"/>
                    <a:chExt cx="3744" cy="1962"/>
                  </a:xfrm>
                </p:grpSpPr>
                <p:sp>
                  <p:nvSpPr>
                    <p:cNvPr id="78" name="Line 12"/>
                    <p:cNvSpPr>
                      <a:spLocks noChangeShapeType="1"/>
                    </p:cNvSpPr>
                    <p:nvPr/>
                  </p:nvSpPr>
                  <p:spPr bwMode="auto">
                    <a:xfrm>
                      <a:off x="1392" y="3120"/>
                      <a:ext cx="3456" cy="0"/>
                    </a:xfrm>
                    <a:prstGeom prst="line">
                      <a:avLst/>
                    </a:prstGeom>
                    <a:noFill/>
                    <a:ln w="9525">
                      <a:solidFill>
                        <a:schemeClr val="tx1"/>
                      </a:solidFill>
                      <a:round/>
                      <a:headEnd/>
                      <a:tailEnd type="triangle" w="med" len="med"/>
                    </a:ln>
                  </p:spPr>
                  <p:txBody>
                    <a:bodyPr wrap="none"/>
                    <a:lstStyle/>
                    <a:p>
                      <a:endParaRPr lang="en-US"/>
                    </a:p>
                  </p:txBody>
                </p:sp>
                <p:sp>
                  <p:nvSpPr>
                    <p:cNvPr id="79" name="Line 13"/>
                    <p:cNvSpPr>
                      <a:spLocks noChangeShapeType="1"/>
                    </p:cNvSpPr>
                    <p:nvPr/>
                  </p:nvSpPr>
                  <p:spPr bwMode="auto">
                    <a:xfrm flipV="1">
                      <a:off x="1392" y="1536"/>
                      <a:ext cx="0" cy="1584"/>
                    </a:xfrm>
                    <a:prstGeom prst="line">
                      <a:avLst/>
                    </a:prstGeom>
                    <a:noFill/>
                    <a:ln w="9525">
                      <a:solidFill>
                        <a:schemeClr val="tx1"/>
                      </a:solidFill>
                      <a:round/>
                      <a:headEnd/>
                      <a:tailEnd type="triangle" w="med" len="med"/>
                    </a:ln>
                  </p:spPr>
                  <p:txBody>
                    <a:bodyPr wrap="none"/>
                    <a:lstStyle/>
                    <a:p>
                      <a:endParaRPr lang="en-US"/>
                    </a:p>
                  </p:txBody>
                </p:sp>
                <p:sp>
                  <p:nvSpPr>
                    <p:cNvPr id="80" name="Line 14"/>
                    <p:cNvSpPr>
                      <a:spLocks noChangeShapeType="1"/>
                    </p:cNvSpPr>
                    <p:nvPr/>
                  </p:nvSpPr>
                  <p:spPr bwMode="auto">
                    <a:xfrm flipV="1">
                      <a:off x="1392" y="2016"/>
                      <a:ext cx="2496" cy="1104"/>
                    </a:xfrm>
                    <a:prstGeom prst="line">
                      <a:avLst/>
                    </a:prstGeom>
                    <a:noFill/>
                    <a:ln w="15875">
                      <a:solidFill>
                        <a:srgbClr val="FF0000"/>
                      </a:solidFill>
                      <a:round/>
                      <a:headEnd/>
                      <a:tailEnd/>
                    </a:ln>
                  </p:spPr>
                  <p:txBody>
                    <a:bodyPr wrap="none"/>
                    <a:lstStyle/>
                    <a:p>
                      <a:endParaRPr lang="en-US"/>
                    </a:p>
                  </p:txBody>
                </p:sp>
                <p:sp>
                  <p:nvSpPr>
                    <p:cNvPr id="81" name="Text Box 15"/>
                    <p:cNvSpPr txBox="1">
                      <a:spLocks noChangeArrowheads="1"/>
                    </p:cNvSpPr>
                    <p:nvPr/>
                  </p:nvSpPr>
                  <p:spPr bwMode="auto">
                    <a:xfrm>
                      <a:off x="1152" y="1440"/>
                      <a:ext cx="240" cy="330"/>
                    </a:xfrm>
                    <a:prstGeom prst="rect">
                      <a:avLst/>
                    </a:prstGeom>
                    <a:noFill/>
                    <a:ln w="9525">
                      <a:noFill/>
                      <a:miter lim="800000"/>
                      <a:headEnd/>
                      <a:tailEnd/>
                    </a:ln>
                  </p:spPr>
                  <p:txBody>
                    <a:bodyPr>
                      <a:spAutoFit/>
                    </a:bodyPr>
                    <a:lstStyle/>
                    <a:p>
                      <a:pPr rtl="1">
                        <a:spcBef>
                          <a:spcPct val="50000"/>
                        </a:spcBef>
                      </a:pPr>
                      <a:r>
                        <a:rPr lang="en-AU" sz="2800" b="1" dirty="0">
                          <a:sym typeface="Symbol" pitchFamily="18" charset="2"/>
                        </a:rPr>
                        <a:t></a:t>
                      </a:r>
                      <a:endParaRPr lang="en-AU" sz="2800" b="1" dirty="0"/>
                    </a:p>
                  </p:txBody>
                </p:sp>
                <p:sp>
                  <p:nvSpPr>
                    <p:cNvPr id="82" name="Text Box 16"/>
                    <p:cNvSpPr txBox="1">
                      <a:spLocks noChangeArrowheads="1"/>
                    </p:cNvSpPr>
                    <p:nvPr/>
                  </p:nvSpPr>
                  <p:spPr bwMode="auto">
                    <a:xfrm>
                      <a:off x="4656" y="3072"/>
                      <a:ext cx="240" cy="330"/>
                    </a:xfrm>
                    <a:prstGeom prst="rect">
                      <a:avLst/>
                    </a:prstGeom>
                    <a:noFill/>
                    <a:ln w="9525">
                      <a:noFill/>
                      <a:miter lim="800000"/>
                      <a:headEnd/>
                      <a:tailEnd/>
                    </a:ln>
                  </p:spPr>
                  <p:txBody>
                    <a:bodyPr>
                      <a:spAutoFit/>
                    </a:bodyPr>
                    <a:lstStyle/>
                    <a:p>
                      <a:pPr rtl="1">
                        <a:spcBef>
                          <a:spcPct val="50000"/>
                        </a:spcBef>
                      </a:pPr>
                      <a:r>
                        <a:rPr lang="en-AU" sz="2800" b="1">
                          <a:sym typeface="Symbol" pitchFamily="18" charset="2"/>
                        </a:rPr>
                        <a:t></a:t>
                      </a:r>
                      <a:endParaRPr lang="en-AU" sz="2800" b="1"/>
                    </a:p>
                  </p:txBody>
                </p:sp>
                <p:sp>
                  <p:nvSpPr>
                    <p:cNvPr id="83" name="Text Box 17"/>
                    <p:cNvSpPr txBox="1">
                      <a:spLocks noChangeArrowheads="1"/>
                    </p:cNvSpPr>
                    <p:nvPr/>
                  </p:nvSpPr>
                  <p:spPr bwMode="auto">
                    <a:xfrm rot="20100000">
                      <a:off x="2784" y="2052"/>
                      <a:ext cx="1104" cy="212"/>
                    </a:xfrm>
                    <a:prstGeom prst="rect">
                      <a:avLst/>
                    </a:prstGeom>
                    <a:noFill/>
                    <a:ln w="9525">
                      <a:noFill/>
                      <a:miter lim="800000"/>
                      <a:headEnd/>
                      <a:tailEnd/>
                    </a:ln>
                  </p:spPr>
                  <p:txBody>
                    <a:bodyPr>
                      <a:spAutoFit/>
                    </a:bodyPr>
                    <a:lstStyle/>
                    <a:p>
                      <a:pPr rtl="1">
                        <a:spcBef>
                          <a:spcPct val="50000"/>
                        </a:spcBef>
                      </a:pPr>
                      <a:r>
                        <a:rPr lang="en-US" sz="1600" dirty="0">
                          <a:solidFill>
                            <a:srgbClr val="FF0000"/>
                          </a:solidFill>
                        </a:rPr>
                        <a:t>failure envelope</a:t>
                      </a:r>
                      <a:endParaRPr lang="en-AU" sz="1600" dirty="0">
                        <a:solidFill>
                          <a:srgbClr val="FF0000"/>
                        </a:solidFill>
                      </a:endParaRPr>
                    </a:p>
                  </p:txBody>
                </p:sp>
              </p:grpSp>
              <p:sp>
                <p:nvSpPr>
                  <p:cNvPr id="77" name="Text Box 18"/>
                  <p:cNvSpPr txBox="1">
                    <a:spLocks noChangeArrowheads="1"/>
                  </p:cNvSpPr>
                  <p:nvPr/>
                </p:nvSpPr>
                <p:spPr bwMode="auto">
                  <a:xfrm>
                    <a:off x="1809" y="2842"/>
                    <a:ext cx="240" cy="288"/>
                  </a:xfrm>
                  <a:prstGeom prst="rect">
                    <a:avLst/>
                  </a:prstGeom>
                  <a:noFill/>
                  <a:ln w="9525">
                    <a:noFill/>
                    <a:miter lim="800000"/>
                    <a:headEnd/>
                    <a:tailEnd/>
                  </a:ln>
                </p:spPr>
                <p:txBody>
                  <a:bodyPr>
                    <a:spAutoFit/>
                  </a:bodyPr>
                  <a:lstStyle/>
                  <a:p>
                    <a:pPr rtl="1">
                      <a:spcBef>
                        <a:spcPct val="50000"/>
                      </a:spcBef>
                    </a:pPr>
                    <a:r>
                      <a:rPr lang="en-AU" sz="2400" dirty="0">
                        <a:solidFill>
                          <a:srgbClr val="FF0000"/>
                        </a:solidFill>
                        <a:sym typeface="Symbol" pitchFamily="18" charset="2"/>
                      </a:rPr>
                      <a:t></a:t>
                    </a:r>
                    <a:endParaRPr lang="en-AU" sz="2400" dirty="0">
                      <a:solidFill>
                        <a:srgbClr val="FF0000"/>
                      </a:solidFill>
                    </a:endParaRPr>
                  </a:p>
                </p:txBody>
              </p:sp>
            </p:grpSp>
          </p:grpSp>
        </p:grpSp>
        <p:grpSp>
          <p:nvGrpSpPr>
            <p:cNvPr id="33" name="Group 19"/>
            <p:cNvGrpSpPr>
              <a:grpSpLocks/>
            </p:cNvGrpSpPr>
            <p:nvPr/>
          </p:nvGrpSpPr>
          <p:grpSpPr bwMode="auto">
            <a:xfrm>
              <a:off x="6553200" y="1981200"/>
              <a:ext cx="1600200" cy="1076325"/>
              <a:chOff x="4128" y="1248"/>
              <a:chExt cx="1008" cy="678"/>
            </a:xfrm>
          </p:grpSpPr>
          <p:sp>
            <p:nvSpPr>
              <p:cNvPr id="61" name="Text Box 20" descr="Recycled paper"/>
              <p:cNvSpPr txBox="1">
                <a:spLocks noChangeArrowheads="1"/>
              </p:cNvSpPr>
              <p:nvPr/>
            </p:nvSpPr>
            <p:spPr bwMode="auto">
              <a:xfrm>
                <a:off x="4608" y="1632"/>
                <a:ext cx="192" cy="294"/>
              </a:xfrm>
              <a:prstGeom prst="rect">
                <a:avLst/>
              </a:prstGeom>
              <a:solidFill>
                <a:srgbClr val="FFFF00"/>
              </a:solidFill>
              <a:ln w="9525">
                <a:solidFill>
                  <a:schemeClr val="tx1"/>
                </a:solidFill>
                <a:miter lim="800000"/>
                <a:headEnd/>
                <a:tailEnd/>
              </a:ln>
            </p:spPr>
            <p:txBody>
              <a:bodyPr>
                <a:spAutoFit/>
              </a:bodyPr>
              <a:lstStyle/>
              <a:p>
                <a:pPr algn="ctr" rtl="1">
                  <a:spcBef>
                    <a:spcPct val="50000"/>
                  </a:spcBef>
                </a:pPr>
                <a:r>
                  <a:rPr lang="en-US" sz="2400" dirty="0" smtClean="0">
                    <a:latin typeface="Tahoma" pitchFamily="34" charset="0"/>
                  </a:rPr>
                  <a:t>B</a:t>
                </a:r>
                <a:endParaRPr lang="en-AU" sz="2400" dirty="0">
                  <a:latin typeface="Tahoma" pitchFamily="34" charset="0"/>
                </a:endParaRPr>
              </a:p>
            </p:txBody>
          </p:sp>
          <p:grpSp>
            <p:nvGrpSpPr>
              <p:cNvPr id="62" name="Group 21"/>
              <p:cNvGrpSpPr>
                <a:grpSpLocks/>
              </p:cNvGrpSpPr>
              <p:nvPr/>
            </p:nvGrpSpPr>
            <p:grpSpPr bwMode="auto">
              <a:xfrm>
                <a:off x="4656" y="1248"/>
                <a:ext cx="480" cy="384"/>
                <a:chOff x="3408" y="1584"/>
                <a:chExt cx="480" cy="384"/>
              </a:xfrm>
            </p:grpSpPr>
            <p:grpSp>
              <p:nvGrpSpPr>
                <p:cNvPr id="68" name="Group 22"/>
                <p:cNvGrpSpPr>
                  <a:grpSpLocks/>
                </p:cNvGrpSpPr>
                <p:nvPr/>
              </p:nvGrpSpPr>
              <p:grpSpPr bwMode="auto">
                <a:xfrm>
                  <a:off x="3408" y="1776"/>
                  <a:ext cx="96" cy="192"/>
                  <a:chOff x="2448" y="2928"/>
                  <a:chExt cx="96" cy="192"/>
                </a:xfrm>
              </p:grpSpPr>
              <p:sp>
                <p:nvSpPr>
                  <p:cNvPr id="70" name="Line 23"/>
                  <p:cNvSpPr>
                    <a:spLocks noChangeShapeType="1"/>
                  </p:cNvSpPr>
                  <p:nvPr/>
                </p:nvSpPr>
                <p:spPr bwMode="auto">
                  <a:xfrm>
                    <a:off x="2448" y="2928"/>
                    <a:ext cx="0" cy="192"/>
                  </a:xfrm>
                  <a:prstGeom prst="line">
                    <a:avLst/>
                  </a:prstGeom>
                  <a:noFill/>
                  <a:ln w="9525">
                    <a:solidFill>
                      <a:schemeClr val="tx1"/>
                    </a:solidFill>
                    <a:round/>
                    <a:headEnd/>
                    <a:tailEnd type="triangle" w="med" len="med"/>
                  </a:ln>
                </p:spPr>
                <p:txBody>
                  <a:bodyPr wrap="none"/>
                  <a:lstStyle/>
                  <a:p>
                    <a:endParaRPr lang="en-US"/>
                  </a:p>
                </p:txBody>
              </p:sp>
              <p:sp>
                <p:nvSpPr>
                  <p:cNvPr id="71" name="Line 24"/>
                  <p:cNvSpPr>
                    <a:spLocks noChangeShapeType="1"/>
                  </p:cNvSpPr>
                  <p:nvPr/>
                </p:nvSpPr>
                <p:spPr bwMode="auto">
                  <a:xfrm>
                    <a:off x="2544" y="2928"/>
                    <a:ext cx="0" cy="192"/>
                  </a:xfrm>
                  <a:prstGeom prst="line">
                    <a:avLst/>
                  </a:prstGeom>
                  <a:noFill/>
                  <a:ln w="9525">
                    <a:solidFill>
                      <a:schemeClr val="tx1"/>
                    </a:solidFill>
                    <a:round/>
                    <a:headEnd/>
                    <a:tailEnd type="triangle" w="med" len="med"/>
                  </a:ln>
                </p:spPr>
                <p:txBody>
                  <a:bodyPr wrap="none"/>
                  <a:lstStyle/>
                  <a:p>
                    <a:endParaRPr lang="en-US"/>
                  </a:p>
                </p:txBody>
              </p:sp>
            </p:grpSp>
            <p:sp>
              <p:nvSpPr>
                <p:cNvPr id="69" name="Text Box 25"/>
                <p:cNvSpPr txBox="1">
                  <a:spLocks noChangeArrowheads="1"/>
                </p:cNvSpPr>
                <p:nvPr/>
              </p:nvSpPr>
              <p:spPr bwMode="auto">
                <a:xfrm>
                  <a:off x="3456" y="1584"/>
                  <a:ext cx="432" cy="288"/>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r>
                    <a:rPr lang="en-US" sz="2400" b="1" baseline="-25000" dirty="0" smtClean="0">
                      <a:sym typeface="Symbol" pitchFamily="18" charset="2"/>
                    </a:rPr>
                    <a:t>v</a:t>
                  </a:r>
                  <a:endParaRPr lang="en-AU" sz="2400" b="1" dirty="0">
                    <a:latin typeface="Tahoma" pitchFamily="34" charset="0"/>
                  </a:endParaRPr>
                </a:p>
              </p:txBody>
            </p:sp>
          </p:grpSp>
          <p:grpSp>
            <p:nvGrpSpPr>
              <p:cNvPr id="63" name="Group 26"/>
              <p:cNvGrpSpPr>
                <a:grpSpLocks/>
              </p:cNvGrpSpPr>
              <p:nvPr/>
            </p:nvGrpSpPr>
            <p:grpSpPr bwMode="auto">
              <a:xfrm>
                <a:off x="4128" y="1536"/>
                <a:ext cx="480" cy="288"/>
                <a:chOff x="2880" y="1872"/>
                <a:chExt cx="480" cy="288"/>
              </a:xfrm>
            </p:grpSpPr>
            <p:grpSp>
              <p:nvGrpSpPr>
                <p:cNvPr id="64" name="Group 27"/>
                <p:cNvGrpSpPr>
                  <a:grpSpLocks/>
                </p:cNvGrpSpPr>
                <p:nvPr/>
              </p:nvGrpSpPr>
              <p:grpSpPr bwMode="auto">
                <a:xfrm rot="-5400000">
                  <a:off x="3216" y="2016"/>
                  <a:ext cx="96" cy="192"/>
                  <a:chOff x="2448" y="2928"/>
                  <a:chExt cx="96" cy="192"/>
                </a:xfrm>
              </p:grpSpPr>
              <p:sp>
                <p:nvSpPr>
                  <p:cNvPr id="66" name="Line 28"/>
                  <p:cNvSpPr>
                    <a:spLocks noChangeShapeType="1"/>
                  </p:cNvSpPr>
                  <p:nvPr/>
                </p:nvSpPr>
                <p:spPr bwMode="auto">
                  <a:xfrm>
                    <a:off x="2448" y="2928"/>
                    <a:ext cx="0" cy="192"/>
                  </a:xfrm>
                  <a:prstGeom prst="line">
                    <a:avLst/>
                  </a:prstGeom>
                  <a:noFill/>
                  <a:ln w="9525">
                    <a:solidFill>
                      <a:schemeClr val="tx1"/>
                    </a:solidFill>
                    <a:round/>
                    <a:headEnd/>
                    <a:tailEnd type="triangle" w="med" len="med"/>
                  </a:ln>
                </p:spPr>
                <p:txBody>
                  <a:bodyPr wrap="none"/>
                  <a:lstStyle/>
                  <a:p>
                    <a:endParaRPr lang="en-US"/>
                  </a:p>
                </p:txBody>
              </p:sp>
              <p:sp>
                <p:nvSpPr>
                  <p:cNvPr id="67" name="Line 29"/>
                  <p:cNvSpPr>
                    <a:spLocks noChangeShapeType="1"/>
                  </p:cNvSpPr>
                  <p:nvPr/>
                </p:nvSpPr>
                <p:spPr bwMode="auto">
                  <a:xfrm>
                    <a:off x="2544" y="2928"/>
                    <a:ext cx="0" cy="192"/>
                  </a:xfrm>
                  <a:prstGeom prst="line">
                    <a:avLst/>
                  </a:prstGeom>
                  <a:noFill/>
                  <a:ln w="9525">
                    <a:solidFill>
                      <a:schemeClr val="tx1"/>
                    </a:solidFill>
                    <a:round/>
                    <a:headEnd/>
                    <a:tailEnd type="triangle" w="med" len="med"/>
                  </a:ln>
                </p:spPr>
                <p:txBody>
                  <a:bodyPr wrap="none"/>
                  <a:lstStyle/>
                  <a:p>
                    <a:endParaRPr lang="en-US"/>
                  </a:p>
                </p:txBody>
              </p:sp>
            </p:grpSp>
            <p:sp>
              <p:nvSpPr>
                <p:cNvPr id="65" name="Text Box 30"/>
                <p:cNvSpPr txBox="1">
                  <a:spLocks noChangeArrowheads="1"/>
                </p:cNvSpPr>
                <p:nvPr/>
              </p:nvSpPr>
              <p:spPr bwMode="auto">
                <a:xfrm>
                  <a:off x="2880" y="1872"/>
                  <a:ext cx="384" cy="288"/>
                </a:xfrm>
                <a:prstGeom prst="rect">
                  <a:avLst/>
                </a:prstGeom>
                <a:noFill/>
                <a:ln w="9525">
                  <a:noFill/>
                  <a:miter lim="800000"/>
                  <a:headEnd/>
                  <a:tailEnd/>
                </a:ln>
              </p:spPr>
              <p:txBody>
                <a:bodyPr>
                  <a:spAutoFit/>
                </a:bodyPr>
                <a:lstStyle/>
                <a:p>
                  <a:pPr rtl="1">
                    <a:spcBef>
                      <a:spcPct val="50000"/>
                    </a:spcBef>
                  </a:pPr>
                  <a:r>
                    <a:rPr lang="en-AU" sz="2400" b="1" dirty="0" smtClean="0">
                      <a:sym typeface="Symbol" pitchFamily="18" charset="2"/>
                    </a:rPr>
                    <a:t></a:t>
                  </a:r>
                  <a:r>
                    <a:rPr lang="en-US" sz="2400" b="1" baseline="-25000" dirty="0" smtClean="0">
                      <a:sym typeface="Symbol" pitchFamily="18" charset="2"/>
                    </a:rPr>
                    <a:t>p</a:t>
                  </a:r>
                  <a:endParaRPr lang="en-AU" sz="2400" b="1" dirty="0">
                    <a:latin typeface="Tahoma" pitchFamily="34" charset="0"/>
                  </a:endParaRPr>
                </a:p>
              </p:txBody>
            </p:sp>
          </p:grpSp>
        </p:grpSp>
        <p:grpSp>
          <p:nvGrpSpPr>
            <p:cNvPr id="34" name="Group 64"/>
            <p:cNvGrpSpPr>
              <a:grpSpLocks/>
            </p:cNvGrpSpPr>
            <p:nvPr/>
          </p:nvGrpSpPr>
          <p:grpSpPr bwMode="auto">
            <a:xfrm>
              <a:off x="5486400" y="3581400"/>
              <a:ext cx="914400" cy="762000"/>
              <a:chOff x="3456" y="2256"/>
              <a:chExt cx="576" cy="480"/>
            </a:xfrm>
          </p:grpSpPr>
          <p:sp>
            <p:nvSpPr>
              <p:cNvPr id="56" name="Oval 35"/>
              <p:cNvSpPr>
                <a:spLocks noChangeArrowheads="1"/>
              </p:cNvSpPr>
              <p:nvPr/>
            </p:nvSpPr>
            <p:spPr bwMode="auto">
              <a:xfrm>
                <a:off x="3456" y="2592"/>
                <a:ext cx="96" cy="144"/>
              </a:xfrm>
              <a:prstGeom prst="ellipse">
                <a:avLst/>
              </a:prstGeom>
              <a:noFill/>
              <a:ln w="9525">
                <a:solidFill>
                  <a:srgbClr val="0000FF"/>
                </a:solidFill>
                <a:round/>
                <a:headEnd/>
                <a:tailEnd/>
              </a:ln>
            </p:spPr>
            <p:txBody>
              <a:bodyPr wrap="none" anchor="ctr"/>
              <a:lstStyle/>
              <a:p>
                <a:pPr algn="r" rtl="1"/>
                <a:endParaRPr lang="en-US"/>
              </a:p>
            </p:txBody>
          </p:sp>
          <p:sp>
            <p:nvSpPr>
              <p:cNvPr id="57" name="Arc 36"/>
              <p:cNvSpPr>
                <a:spLocks/>
              </p:cNvSpPr>
              <p:nvPr/>
            </p:nvSpPr>
            <p:spPr bwMode="auto">
              <a:xfrm flipH="1">
                <a:off x="3552" y="2448"/>
                <a:ext cx="480" cy="204"/>
              </a:xfrm>
              <a:custGeom>
                <a:avLst/>
                <a:gdLst>
                  <a:gd name="T0" fmla="*/ 6 w 21600"/>
                  <a:gd name="T1" fmla="*/ 0 h 18384"/>
                  <a:gd name="T2" fmla="*/ 11 w 21600"/>
                  <a:gd name="T3" fmla="*/ 2 h 18384"/>
                  <a:gd name="T4" fmla="*/ 0 w 21600"/>
                  <a:gd name="T5" fmla="*/ 2 h 18384"/>
                  <a:gd name="T6" fmla="*/ 0 60000 65536"/>
                  <a:gd name="T7" fmla="*/ 0 60000 65536"/>
                  <a:gd name="T8" fmla="*/ 0 60000 65536"/>
                  <a:gd name="T9" fmla="*/ 0 w 21600"/>
                  <a:gd name="T10" fmla="*/ 0 h 18384"/>
                  <a:gd name="T11" fmla="*/ 21600 w 21600"/>
                  <a:gd name="T12" fmla="*/ 18384 h 18384"/>
                </a:gdLst>
                <a:ahLst/>
                <a:cxnLst>
                  <a:cxn ang="T6">
                    <a:pos x="T0" y="T1"/>
                  </a:cxn>
                  <a:cxn ang="T7">
                    <a:pos x="T2" y="T3"/>
                  </a:cxn>
                  <a:cxn ang="T8">
                    <a:pos x="T4" y="T5"/>
                  </a:cxn>
                </a:cxnLst>
                <a:rect l="T9" t="T10" r="T11" b="T12"/>
                <a:pathLst>
                  <a:path w="21600" h="18384" fill="none" extrusionOk="0">
                    <a:moveTo>
                      <a:pt x="11339" y="0"/>
                    </a:moveTo>
                    <a:cubicBezTo>
                      <a:pt x="17717" y="3933"/>
                      <a:pt x="21600" y="10891"/>
                      <a:pt x="21600" y="18384"/>
                    </a:cubicBezTo>
                  </a:path>
                  <a:path w="21600" h="18384" stroke="0" extrusionOk="0">
                    <a:moveTo>
                      <a:pt x="11339" y="0"/>
                    </a:moveTo>
                    <a:cubicBezTo>
                      <a:pt x="17717" y="3933"/>
                      <a:pt x="21600" y="10891"/>
                      <a:pt x="21600" y="18384"/>
                    </a:cubicBezTo>
                    <a:lnTo>
                      <a:pt x="0" y="18384"/>
                    </a:lnTo>
                    <a:close/>
                  </a:path>
                </a:pathLst>
              </a:custGeom>
              <a:noFill/>
              <a:ln w="9525">
                <a:solidFill>
                  <a:schemeClr val="tx1"/>
                </a:solidFill>
                <a:round/>
                <a:headEnd/>
                <a:tailEnd type="stealth" w="sm" len="lg"/>
              </a:ln>
            </p:spPr>
            <p:txBody>
              <a:bodyPr wrap="none" anchor="ctr"/>
              <a:lstStyle/>
              <a:p>
                <a:endParaRPr lang="en-US"/>
              </a:p>
            </p:txBody>
          </p:sp>
          <p:grpSp>
            <p:nvGrpSpPr>
              <p:cNvPr id="58" name="Group 38"/>
              <p:cNvGrpSpPr>
                <a:grpSpLocks/>
              </p:cNvGrpSpPr>
              <p:nvPr/>
            </p:nvGrpSpPr>
            <p:grpSpPr bwMode="auto">
              <a:xfrm rot="5400000" flipH="1">
                <a:off x="3696" y="2400"/>
                <a:ext cx="336" cy="48"/>
                <a:chOff x="3984" y="2448"/>
                <a:chExt cx="336" cy="48"/>
              </a:xfrm>
            </p:grpSpPr>
            <p:sp>
              <p:nvSpPr>
                <p:cNvPr id="59" name="Rectangle 39" descr="Light upward diagonal"/>
                <p:cNvSpPr>
                  <a:spLocks noChangeArrowheads="1"/>
                </p:cNvSpPr>
                <p:nvPr/>
              </p:nvSpPr>
              <p:spPr bwMode="auto">
                <a:xfrm>
                  <a:off x="3984" y="2448"/>
                  <a:ext cx="336" cy="48"/>
                </a:xfrm>
                <a:prstGeom prst="rect">
                  <a:avLst/>
                </a:prstGeom>
                <a:pattFill prst="ltUpDiag">
                  <a:fgClr>
                    <a:srgbClr val="0000FF"/>
                  </a:fgClr>
                  <a:bgClr>
                    <a:schemeClr val="bg1"/>
                  </a:bgClr>
                </a:pattFill>
                <a:ln w="9525">
                  <a:noFill/>
                  <a:miter lim="800000"/>
                  <a:headEnd/>
                  <a:tailEnd/>
                </a:ln>
              </p:spPr>
              <p:txBody>
                <a:bodyPr wrap="none" anchor="ctr"/>
                <a:lstStyle/>
                <a:p>
                  <a:pPr algn="r" rtl="1"/>
                  <a:endParaRPr lang="en-US"/>
                </a:p>
              </p:txBody>
            </p:sp>
            <p:sp>
              <p:nvSpPr>
                <p:cNvPr id="60" name="Line 40"/>
                <p:cNvSpPr>
                  <a:spLocks noChangeShapeType="1"/>
                </p:cNvSpPr>
                <p:nvPr/>
              </p:nvSpPr>
              <p:spPr bwMode="auto">
                <a:xfrm>
                  <a:off x="3984" y="2448"/>
                  <a:ext cx="336" cy="0"/>
                </a:xfrm>
                <a:prstGeom prst="line">
                  <a:avLst/>
                </a:prstGeom>
                <a:noFill/>
                <a:ln w="9525">
                  <a:solidFill>
                    <a:srgbClr val="0000FF"/>
                  </a:solidFill>
                  <a:round/>
                  <a:headEnd/>
                  <a:tailEnd/>
                </a:ln>
              </p:spPr>
              <p:txBody>
                <a:bodyPr wrap="none"/>
                <a:lstStyle/>
                <a:p>
                  <a:endParaRPr lang="en-US"/>
                </a:p>
              </p:txBody>
            </p:sp>
          </p:grpSp>
        </p:grpSp>
        <p:grpSp>
          <p:nvGrpSpPr>
            <p:cNvPr id="35" name="Group 63"/>
            <p:cNvGrpSpPr>
              <a:grpSpLocks/>
            </p:cNvGrpSpPr>
            <p:nvPr/>
          </p:nvGrpSpPr>
          <p:grpSpPr bwMode="auto">
            <a:xfrm>
              <a:off x="2895600" y="4191000"/>
              <a:ext cx="838200" cy="304800"/>
              <a:chOff x="1824" y="2640"/>
              <a:chExt cx="528" cy="192"/>
            </a:xfrm>
          </p:grpSpPr>
          <p:grpSp>
            <p:nvGrpSpPr>
              <p:cNvPr id="51" name="Group 32"/>
              <p:cNvGrpSpPr>
                <a:grpSpLocks/>
              </p:cNvGrpSpPr>
              <p:nvPr/>
            </p:nvGrpSpPr>
            <p:grpSpPr bwMode="auto">
              <a:xfrm>
                <a:off x="1824" y="2784"/>
                <a:ext cx="336" cy="48"/>
                <a:chOff x="3984" y="2448"/>
                <a:chExt cx="336" cy="48"/>
              </a:xfrm>
            </p:grpSpPr>
            <p:sp>
              <p:nvSpPr>
                <p:cNvPr id="54" name="Rectangle 33" descr="Light upward diagonal"/>
                <p:cNvSpPr>
                  <a:spLocks noChangeArrowheads="1"/>
                </p:cNvSpPr>
                <p:nvPr/>
              </p:nvSpPr>
              <p:spPr bwMode="auto">
                <a:xfrm>
                  <a:off x="3984" y="2448"/>
                  <a:ext cx="336" cy="48"/>
                </a:xfrm>
                <a:prstGeom prst="rect">
                  <a:avLst/>
                </a:prstGeom>
                <a:pattFill prst="ltUpDiag">
                  <a:fgClr>
                    <a:srgbClr val="0000FF"/>
                  </a:fgClr>
                  <a:bgClr>
                    <a:schemeClr val="bg1"/>
                  </a:bgClr>
                </a:pattFill>
                <a:ln w="9525">
                  <a:noFill/>
                  <a:miter lim="800000"/>
                  <a:headEnd/>
                  <a:tailEnd/>
                </a:ln>
              </p:spPr>
              <p:txBody>
                <a:bodyPr wrap="none" anchor="ctr"/>
                <a:lstStyle/>
                <a:p>
                  <a:pPr algn="r" rtl="1"/>
                  <a:endParaRPr lang="en-US"/>
                </a:p>
              </p:txBody>
            </p:sp>
            <p:sp>
              <p:nvSpPr>
                <p:cNvPr id="55" name="Line 34"/>
                <p:cNvSpPr>
                  <a:spLocks noChangeShapeType="1"/>
                </p:cNvSpPr>
                <p:nvPr/>
              </p:nvSpPr>
              <p:spPr bwMode="auto">
                <a:xfrm>
                  <a:off x="3984" y="2448"/>
                  <a:ext cx="336" cy="0"/>
                </a:xfrm>
                <a:prstGeom prst="line">
                  <a:avLst/>
                </a:prstGeom>
                <a:noFill/>
                <a:ln w="9525">
                  <a:solidFill>
                    <a:srgbClr val="0000FF"/>
                  </a:solidFill>
                  <a:round/>
                  <a:headEnd/>
                  <a:tailEnd/>
                </a:ln>
              </p:spPr>
              <p:txBody>
                <a:bodyPr wrap="none"/>
                <a:lstStyle/>
                <a:p>
                  <a:endParaRPr lang="en-US"/>
                </a:p>
              </p:txBody>
            </p:sp>
          </p:grpSp>
          <p:sp>
            <p:nvSpPr>
              <p:cNvPr id="52" name="Oval 41"/>
              <p:cNvSpPr>
                <a:spLocks noChangeArrowheads="1"/>
              </p:cNvSpPr>
              <p:nvPr/>
            </p:nvSpPr>
            <p:spPr bwMode="auto">
              <a:xfrm>
                <a:off x="2256" y="2640"/>
                <a:ext cx="96" cy="144"/>
              </a:xfrm>
              <a:prstGeom prst="ellipse">
                <a:avLst/>
              </a:prstGeom>
              <a:noFill/>
              <a:ln w="9525">
                <a:solidFill>
                  <a:srgbClr val="0000FF"/>
                </a:solidFill>
                <a:round/>
                <a:headEnd/>
                <a:tailEnd/>
              </a:ln>
            </p:spPr>
            <p:txBody>
              <a:bodyPr wrap="none" anchor="ctr"/>
              <a:lstStyle/>
              <a:p>
                <a:pPr algn="r" rtl="1"/>
                <a:endParaRPr lang="en-US"/>
              </a:p>
            </p:txBody>
          </p:sp>
          <p:sp>
            <p:nvSpPr>
              <p:cNvPr id="53" name="Freeform 42"/>
              <p:cNvSpPr>
                <a:spLocks/>
              </p:cNvSpPr>
              <p:nvPr/>
            </p:nvSpPr>
            <p:spPr bwMode="auto">
              <a:xfrm>
                <a:off x="1968" y="2640"/>
                <a:ext cx="288" cy="144"/>
              </a:xfrm>
              <a:custGeom>
                <a:avLst/>
                <a:gdLst>
                  <a:gd name="T0" fmla="*/ 0 w 288"/>
                  <a:gd name="T1" fmla="*/ 144 h 144"/>
                  <a:gd name="T2" fmla="*/ 96 w 288"/>
                  <a:gd name="T3" fmla="*/ 48 h 144"/>
                  <a:gd name="T4" fmla="*/ 240 w 288"/>
                  <a:gd name="T5" fmla="*/ 0 h 144"/>
                  <a:gd name="T6" fmla="*/ 288 w 288"/>
                  <a:gd name="T7" fmla="*/ 48 h 144"/>
                  <a:gd name="T8" fmla="*/ 0 60000 65536"/>
                  <a:gd name="T9" fmla="*/ 0 60000 65536"/>
                  <a:gd name="T10" fmla="*/ 0 60000 65536"/>
                  <a:gd name="T11" fmla="*/ 0 60000 65536"/>
                  <a:gd name="T12" fmla="*/ 0 w 288"/>
                  <a:gd name="T13" fmla="*/ 0 h 144"/>
                  <a:gd name="T14" fmla="*/ 288 w 288"/>
                  <a:gd name="T15" fmla="*/ 144 h 144"/>
                </a:gdLst>
                <a:ahLst/>
                <a:cxnLst>
                  <a:cxn ang="T8">
                    <a:pos x="T0" y="T1"/>
                  </a:cxn>
                  <a:cxn ang="T9">
                    <a:pos x="T2" y="T3"/>
                  </a:cxn>
                  <a:cxn ang="T10">
                    <a:pos x="T4" y="T5"/>
                  </a:cxn>
                  <a:cxn ang="T11">
                    <a:pos x="T6" y="T7"/>
                  </a:cxn>
                </a:cxnLst>
                <a:rect l="T12" t="T13" r="T14" b="T15"/>
                <a:pathLst>
                  <a:path w="288" h="144">
                    <a:moveTo>
                      <a:pt x="0" y="144"/>
                    </a:moveTo>
                    <a:cubicBezTo>
                      <a:pt x="28" y="108"/>
                      <a:pt x="56" y="72"/>
                      <a:pt x="96" y="48"/>
                    </a:cubicBezTo>
                    <a:cubicBezTo>
                      <a:pt x="136" y="24"/>
                      <a:pt x="208" y="0"/>
                      <a:pt x="240" y="0"/>
                    </a:cubicBezTo>
                    <a:cubicBezTo>
                      <a:pt x="272" y="0"/>
                      <a:pt x="280" y="24"/>
                      <a:pt x="288" y="48"/>
                    </a:cubicBezTo>
                  </a:path>
                </a:pathLst>
              </a:custGeom>
              <a:noFill/>
              <a:ln w="9525">
                <a:solidFill>
                  <a:schemeClr val="tx1"/>
                </a:solidFill>
                <a:round/>
                <a:headEnd/>
                <a:tailEnd type="stealth" w="sm" len="lg"/>
              </a:ln>
            </p:spPr>
            <p:txBody>
              <a:bodyPr wrap="none"/>
              <a:lstStyle/>
              <a:p>
                <a:endParaRPr lang="en-US"/>
              </a:p>
            </p:txBody>
          </p:sp>
        </p:grpSp>
        <p:grpSp>
          <p:nvGrpSpPr>
            <p:cNvPr id="36" name="Group 47"/>
            <p:cNvGrpSpPr>
              <a:grpSpLocks/>
            </p:cNvGrpSpPr>
            <p:nvPr/>
          </p:nvGrpSpPr>
          <p:grpSpPr bwMode="auto">
            <a:xfrm>
              <a:off x="4191000" y="3352800"/>
              <a:ext cx="1066800" cy="914400"/>
              <a:chOff x="2640" y="2112"/>
              <a:chExt cx="672" cy="576"/>
            </a:xfrm>
          </p:grpSpPr>
          <p:sp>
            <p:nvSpPr>
              <p:cNvPr id="48" name="Line 48"/>
              <p:cNvSpPr>
                <a:spLocks noChangeShapeType="1"/>
              </p:cNvSpPr>
              <p:nvPr/>
            </p:nvSpPr>
            <p:spPr bwMode="auto">
              <a:xfrm>
                <a:off x="2640" y="2112"/>
                <a:ext cx="288" cy="576"/>
              </a:xfrm>
              <a:prstGeom prst="line">
                <a:avLst/>
              </a:prstGeom>
              <a:noFill/>
              <a:ln w="9525">
                <a:solidFill>
                  <a:schemeClr val="tx1"/>
                </a:solidFill>
                <a:round/>
                <a:headEnd/>
                <a:tailEnd/>
              </a:ln>
            </p:spPr>
            <p:txBody>
              <a:bodyPr wrap="none"/>
              <a:lstStyle/>
              <a:p>
                <a:endParaRPr lang="en-US"/>
              </a:p>
            </p:txBody>
          </p:sp>
          <p:sp>
            <p:nvSpPr>
              <p:cNvPr id="49" name="Text Box 49"/>
              <p:cNvSpPr txBox="1">
                <a:spLocks noChangeArrowheads="1"/>
              </p:cNvSpPr>
              <p:nvPr/>
            </p:nvSpPr>
            <p:spPr bwMode="auto">
              <a:xfrm>
                <a:off x="2880" y="2438"/>
                <a:ext cx="432" cy="213"/>
              </a:xfrm>
              <a:prstGeom prst="rect">
                <a:avLst/>
              </a:prstGeom>
              <a:noFill/>
              <a:ln w="9525">
                <a:noFill/>
                <a:miter lim="800000"/>
                <a:headEnd/>
                <a:tailEnd/>
              </a:ln>
            </p:spPr>
            <p:txBody>
              <a:bodyPr>
                <a:spAutoFit/>
              </a:bodyPr>
              <a:lstStyle/>
              <a:p>
                <a:pPr rtl="1">
                  <a:spcBef>
                    <a:spcPct val="50000"/>
                  </a:spcBef>
                </a:pPr>
                <a:r>
                  <a:rPr lang="en-US" sz="1200" dirty="0"/>
                  <a:t>90</a:t>
                </a:r>
                <a:r>
                  <a:rPr lang="en-US" sz="1200" dirty="0" smtClean="0"/>
                  <a:t>+</a:t>
                </a:r>
                <a:r>
                  <a:rPr lang="en-AU" sz="1600" dirty="0">
                    <a:sym typeface="Symbol" pitchFamily="18" charset="2"/>
                  </a:rPr>
                  <a:t></a:t>
                </a:r>
                <a:endParaRPr lang="en-AU" sz="1600" dirty="0"/>
              </a:p>
            </p:txBody>
          </p:sp>
          <p:sp>
            <p:nvSpPr>
              <p:cNvPr id="50" name="Arc 50"/>
              <p:cNvSpPr>
                <a:spLocks/>
              </p:cNvSpPr>
              <p:nvPr/>
            </p:nvSpPr>
            <p:spPr bwMode="auto">
              <a:xfrm>
                <a:off x="2880" y="2592"/>
                <a:ext cx="144" cy="96"/>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en-US"/>
              </a:p>
            </p:txBody>
          </p:sp>
        </p:grpSp>
        <p:sp>
          <p:nvSpPr>
            <p:cNvPr id="37" name="AutoShape 57"/>
            <p:cNvSpPr>
              <a:spLocks noChangeArrowheads="1"/>
            </p:cNvSpPr>
            <p:nvPr/>
          </p:nvSpPr>
          <p:spPr bwMode="auto">
            <a:xfrm>
              <a:off x="2362200" y="1752600"/>
              <a:ext cx="2743200" cy="685800"/>
            </a:xfrm>
            <a:prstGeom prst="wedgeRoundRectCallout">
              <a:avLst>
                <a:gd name="adj1" fmla="val 3125"/>
                <a:gd name="adj2" fmla="val 96991"/>
                <a:gd name="adj3" fmla="val 16667"/>
              </a:avLst>
            </a:prstGeom>
            <a:solidFill>
              <a:srgbClr val="FFFFE3"/>
            </a:solidFill>
            <a:ln w="9525">
              <a:solidFill>
                <a:schemeClr val="tx1"/>
              </a:solidFill>
              <a:miter lim="800000"/>
              <a:headEnd/>
              <a:tailEnd/>
            </a:ln>
          </p:spPr>
          <p:txBody>
            <a:bodyPr/>
            <a:lstStyle/>
            <a:p>
              <a:pPr rtl="1"/>
              <a:r>
                <a:rPr lang="en-US" sz="2000" dirty="0"/>
                <a:t>Failure plane is at </a:t>
              </a:r>
            </a:p>
            <a:p>
              <a:pPr rtl="1"/>
              <a:r>
                <a:rPr lang="en-US" sz="2000" dirty="0"/>
                <a:t>45 - </a:t>
              </a:r>
              <a:r>
                <a:rPr lang="en-US" sz="2000" dirty="0" smtClean="0"/>
                <a:t> </a:t>
              </a:r>
              <a:r>
                <a:rPr lang="en-US" sz="2000" dirty="0" smtClean="0">
                  <a:sym typeface="Symbol" pitchFamily="18" charset="2"/>
                </a:rPr>
                <a:t></a:t>
              </a:r>
              <a:r>
                <a:rPr lang="en-US" sz="2000" dirty="0">
                  <a:sym typeface="Symbol" pitchFamily="18" charset="2"/>
                </a:rPr>
                <a:t>/2 to horizontal</a:t>
              </a:r>
              <a:endParaRPr lang="en-AU" sz="2000" dirty="0"/>
            </a:p>
          </p:txBody>
        </p:sp>
        <p:grpSp>
          <p:nvGrpSpPr>
            <p:cNvPr id="38" name="Group 65"/>
            <p:cNvGrpSpPr>
              <a:grpSpLocks/>
            </p:cNvGrpSpPr>
            <p:nvPr/>
          </p:nvGrpSpPr>
          <p:grpSpPr bwMode="auto">
            <a:xfrm>
              <a:off x="2667000" y="2590800"/>
              <a:ext cx="1600200" cy="838200"/>
              <a:chOff x="1680" y="1632"/>
              <a:chExt cx="1008" cy="528"/>
            </a:xfrm>
          </p:grpSpPr>
          <p:sp>
            <p:nvSpPr>
              <p:cNvPr id="39" name="Text Box 46"/>
              <p:cNvSpPr txBox="1">
                <a:spLocks noChangeArrowheads="1"/>
              </p:cNvSpPr>
              <p:nvPr/>
            </p:nvSpPr>
            <p:spPr bwMode="auto">
              <a:xfrm>
                <a:off x="1680" y="1632"/>
                <a:ext cx="576" cy="213"/>
              </a:xfrm>
              <a:prstGeom prst="rect">
                <a:avLst/>
              </a:prstGeom>
              <a:noFill/>
              <a:ln w="9525">
                <a:noFill/>
                <a:miter lim="800000"/>
                <a:headEnd/>
                <a:tailEnd/>
              </a:ln>
            </p:spPr>
            <p:txBody>
              <a:bodyPr>
                <a:spAutoFit/>
              </a:bodyPr>
              <a:lstStyle/>
              <a:p>
                <a:pPr rtl="1">
                  <a:spcBef>
                    <a:spcPct val="50000"/>
                  </a:spcBef>
                </a:pPr>
                <a:r>
                  <a:rPr lang="en-US" sz="1200" b="1" dirty="0"/>
                  <a:t>45 -</a:t>
                </a:r>
                <a:r>
                  <a:rPr lang="en-US" sz="1600" b="1" dirty="0"/>
                  <a:t> </a:t>
                </a:r>
                <a:r>
                  <a:rPr lang="en-AU" sz="1600" dirty="0" smtClean="0">
                    <a:sym typeface="Symbol" pitchFamily="18" charset="2"/>
                  </a:rPr>
                  <a:t></a:t>
                </a:r>
                <a:r>
                  <a:rPr lang="en-US" sz="1200" b="1" dirty="0" smtClean="0">
                    <a:sym typeface="Symbol" pitchFamily="18" charset="2"/>
                  </a:rPr>
                  <a:t>/</a:t>
                </a:r>
                <a:r>
                  <a:rPr lang="en-US" sz="1200" b="1" dirty="0">
                    <a:sym typeface="Symbol" pitchFamily="18" charset="2"/>
                  </a:rPr>
                  <a:t>2</a:t>
                </a:r>
                <a:endParaRPr lang="en-AU" sz="1200" b="1" dirty="0"/>
              </a:p>
            </p:txBody>
          </p:sp>
          <p:sp>
            <p:nvSpPr>
              <p:cNvPr id="40" name="Oval 55"/>
              <p:cNvSpPr>
                <a:spLocks noChangeArrowheads="1"/>
              </p:cNvSpPr>
              <p:nvPr/>
            </p:nvSpPr>
            <p:spPr bwMode="auto">
              <a:xfrm>
                <a:off x="2592" y="2016"/>
                <a:ext cx="96" cy="144"/>
              </a:xfrm>
              <a:prstGeom prst="ellipse">
                <a:avLst/>
              </a:prstGeom>
              <a:noFill/>
              <a:ln w="9525">
                <a:solidFill>
                  <a:srgbClr val="FF0000"/>
                </a:solidFill>
                <a:round/>
                <a:headEnd/>
                <a:tailEnd/>
              </a:ln>
            </p:spPr>
            <p:txBody>
              <a:bodyPr wrap="none" anchor="ctr"/>
              <a:lstStyle/>
              <a:p>
                <a:pPr algn="r" rtl="1"/>
                <a:endParaRPr lang="en-US"/>
              </a:p>
            </p:txBody>
          </p:sp>
          <p:sp>
            <p:nvSpPr>
              <p:cNvPr id="41" name="Freeform 56"/>
              <p:cNvSpPr>
                <a:spLocks/>
              </p:cNvSpPr>
              <p:nvPr/>
            </p:nvSpPr>
            <p:spPr bwMode="auto">
              <a:xfrm>
                <a:off x="2304" y="1872"/>
                <a:ext cx="336" cy="192"/>
              </a:xfrm>
              <a:custGeom>
                <a:avLst/>
                <a:gdLst>
                  <a:gd name="T0" fmla="*/ 0 w 144"/>
                  <a:gd name="T1" fmla="*/ 0 h 144"/>
                  <a:gd name="T2" fmla="*/ 336 w 144"/>
                  <a:gd name="T3" fmla="*/ 192 h 144"/>
                  <a:gd name="T4" fmla="*/ 0 60000 65536"/>
                  <a:gd name="T5" fmla="*/ 0 60000 65536"/>
                  <a:gd name="T6" fmla="*/ 0 w 144"/>
                  <a:gd name="T7" fmla="*/ 0 h 144"/>
                  <a:gd name="T8" fmla="*/ 144 w 144"/>
                  <a:gd name="T9" fmla="*/ 144 h 144"/>
                </a:gdLst>
                <a:ahLst/>
                <a:cxnLst>
                  <a:cxn ang="T4">
                    <a:pos x="T0" y="T1"/>
                  </a:cxn>
                  <a:cxn ang="T5">
                    <a:pos x="T2" y="T3"/>
                  </a:cxn>
                </a:cxnLst>
                <a:rect l="T6" t="T7" r="T8" b="T9"/>
                <a:pathLst>
                  <a:path w="144" h="144">
                    <a:moveTo>
                      <a:pt x="0" y="0"/>
                    </a:moveTo>
                    <a:cubicBezTo>
                      <a:pt x="60" y="60"/>
                      <a:pt x="120" y="120"/>
                      <a:pt x="144" y="144"/>
                    </a:cubicBezTo>
                  </a:path>
                </a:pathLst>
              </a:custGeom>
              <a:noFill/>
              <a:ln w="9525">
                <a:solidFill>
                  <a:schemeClr val="tx1"/>
                </a:solidFill>
                <a:round/>
                <a:headEnd/>
                <a:tailEnd type="stealth" w="sm" len="lg"/>
              </a:ln>
            </p:spPr>
            <p:txBody>
              <a:bodyPr wrap="none"/>
              <a:lstStyle/>
              <a:p>
                <a:endParaRPr lang="en-US"/>
              </a:p>
            </p:txBody>
          </p:sp>
          <p:grpSp>
            <p:nvGrpSpPr>
              <p:cNvPr id="42" name="Group 62"/>
              <p:cNvGrpSpPr>
                <a:grpSpLocks/>
              </p:cNvGrpSpPr>
              <p:nvPr/>
            </p:nvGrpSpPr>
            <p:grpSpPr bwMode="auto">
              <a:xfrm>
                <a:off x="2112" y="1728"/>
                <a:ext cx="336" cy="96"/>
                <a:chOff x="2112" y="1728"/>
                <a:chExt cx="336" cy="96"/>
              </a:xfrm>
            </p:grpSpPr>
            <p:grpSp>
              <p:nvGrpSpPr>
                <p:cNvPr id="43" name="Group 58"/>
                <p:cNvGrpSpPr>
                  <a:grpSpLocks/>
                </p:cNvGrpSpPr>
                <p:nvPr/>
              </p:nvGrpSpPr>
              <p:grpSpPr bwMode="auto">
                <a:xfrm rot="2040000" flipH="1">
                  <a:off x="2112" y="1728"/>
                  <a:ext cx="336" cy="48"/>
                  <a:chOff x="3984" y="2448"/>
                  <a:chExt cx="336" cy="48"/>
                </a:xfrm>
              </p:grpSpPr>
              <p:sp>
                <p:nvSpPr>
                  <p:cNvPr id="46" name="Rectangle 59" descr="Light upward diagonal"/>
                  <p:cNvSpPr>
                    <a:spLocks noChangeArrowheads="1"/>
                  </p:cNvSpPr>
                  <p:nvPr/>
                </p:nvSpPr>
                <p:spPr bwMode="auto">
                  <a:xfrm>
                    <a:off x="3984" y="2448"/>
                    <a:ext cx="336" cy="48"/>
                  </a:xfrm>
                  <a:prstGeom prst="rect">
                    <a:avLst/>
                  </a:prstGeom>
                  <a:pattFill prst="ltUpDiag">
                    <a:fgClr>
                      <a:srgbClr val="0000FF"/>
                    </a:fgClr>
                    <a:bgClr>
                      <a:schemeClr val="bg1"/>
                    </a:bgClr>
                  </a:pattFill>
                  <a:ln w="9525">
                    <a:noFill/>
                    <a:miter lim="800000"/>
                    <a:headEnd/>
                    <a:tailEnd/>
                  </a:ln>
                </p:spPr>
                <p:txBody>
                  <a:bodyPr wrap="none" anchor="ctr"/>
                  <a:lstStyle/>
                  <a:p>
                    <a:pPr algn="r" rtl="1"/>
                    <a:endParaRPr lang="en-US"/>
                  </a:p>
                </p:txBody>
              </p:sp>
              <p:sp>
                <p:nvSpPr>
                  <p:cNvPr id="47" name="Line 60"/>
                  <p:cNvSpPr>
                    <a:spLocks noChangeShapeType="1"/>
                  </p:cNvSpPr>
                  <p:nvPr/>
                </p:nvSpPr>
                <p:spPr bwMode="auto">
                  <a:xfrm>
                    <a:off x="3984" y="2448"/>
                    <a:ext cx="336" cy="0"/>
                  </a:xfrm>
                  <a:prstGeom prst="line">
                    <a:avLst/>
                  </a:prstGeom>
                  <a:noFill/>
                  <a:ln w="9525">
                    <a:solidFill>
                      <a:srgbClr val="0000FF"/>
                    </a:solidFill>
                    <a:round/>
                    <a:headEnd/>
                    <a:tailEnd/>
                  </a:ln>
                </p:spPr>
                <p:txBody>
                  <a:bodyPr wrap="none"/>
                  <a:lstStyle/>
                  <a:p>
                    <a:endParaRPr lang="en-US"/>
                  </a:p>
                </p:txBody>
              </p:sp>
            </p:grpSp>
            <p:sp>
              <p:nvSpPr>
                <p:cNvPr id="44" name="Line 44"/>
                <p:cNvSpPr>
                  <a:spLocks noChangeShapeType="1"/>
                </p:cNvSpPr>
                <p:nvPr/>
              </p:nvSpPr>
              <p:spPr bwMode="auto">
                <a:xfrm>
                  <a:off x="2208" y="1824"/>
                  <a:ext cx="192" cy="0"/>
                </a:xfrm>
                <a:prstGeom prst="line">
                  <a:avLst/>
                </a:prstGeom>
                <a:noFill/>
                <a:ln w="9525">
                  <a:solidFill>
                    <a:schemeClr val="tx1"/>
                  </a:solidFill>
                  <a:round/>
                  <a:headEnd/>
                  <a:tailEnd/>
                </a:ln>
              </p:spPr>
              <p:txBody>
                <a:bodyPr wrap="none"/>
                <a:lstStyle/>
                <a:p>
                  <a:endParaRPr lang="en-US"/>
                </a:p>
              </p:txBody>
            </p:sp>
            <p:sp>
              <p:nvSpPr>
                <p:cNvPr id="45" name="Arc 61"/>
                <p:cNvSpPr>
                  <a:spLocks/>
                </p:cNvSpPr>
                <p:nvPr/>
              </p:nvSpPr>
              <p:spPr bwMode="auto">
                <a:xfrm flipH="1">
                  <a:off x="2256" y="1728"/>
                  <a:ext cx="64" cy="96"/>
                </a:xfrm>
                <a:custGeom>
                  <a:avLst/>
                  <a:gdLst>
                    <a:gd name="T0" fmla="*/ 0 w 25331"/>
                    <a:gd name="T1" fmla="*/ 0 h 21600"/>
                    <a:gd name="T2" fmla="*/ 0 w 25331"/>
                    <a:gd name="T3" fmla="*/ 0 h 21600"/>
                    <a:gd name="T4" fmla="*/ 0 w 25331"/>
                    <a:gd name="T5" fmla="*/ 0 h 21600"/>
                    <a:gd name="T6" fmla="*/ 0 60000 65536"/>
                    <a:gd name="T7" fmla="*/ 0 60000 65536"/>
                    <a:gd name="T8" fmla="*/ 0 60000 65536"/>
                    <a:gd name="T9" fmla="*/ 0 w 25331"/>
                    <a:gd name="T10" fmla="*/ 0 h 21600"/>
                    <a:gd name="T11" fmla="*/ 25331 w 25331"/>
                    <a:gd name="T12" fmla="*/ 21600 h 21600"/>
                  </a:gdLst>
                  <a:ahLst/>
                  <a:cxnLst>
                    <a:cxn ang="T6">
                      <a:pos x="T0" y="T1"/>
                    </a:cxn>
                    <a:cxn ang="T7">
                      <a:pos x="T2" y="T3"/>
                    </a:cxn>
                    <a:cxn ang="T8">
                      <a:pos x="T4" y="T5"/>
                    </a:cxn>
                  </a:cxnLst>
                  <a:rect l="T9" t="T10" r="T11" b="T12"/>
                  <a:pathLst>
                    <a:path w="25331" h="21600" fill="none" extrusionOk="0">
                      <a:moveTo>
                        <a:pt x="-1" y="324"/>
                      </a:moveTo>
                      <a:cubicBezTo>
                        <a:pt x="1231" y="108"/>
                        <a:pt x="2480" y="-1"/>
                        <a:pt x="3731" y="0"/>
                      </a:cubicBezTo>
                      <a:cubicBezTo>
                        <a:pt x="15660" y="0"/>
                        <a:pt x="25331" y="9670"/>
                        <a:pt x="25331" y="21600"/>
                      </a:cubicBezTo>
                    </a:path>
                    <a:path w="25331" h="21600" stroke="0" extrusionOk="0">
                      <a:moveTo>
                        <a:pt x="-1" y="324"/>
                      </a:moveTo>
                      <a:cubicBezTo>
                        <a:pt x="1231" y="108"/>
                        <a:pt x="2480" y="-1"/>
                        <a:pt x="3731" y="0"/>
                      </a:cubicBezTo>
                      <a:cubicBezTo>
                        <a:pt x="15660" y="0"/>
                        <a:pt x="25331" y="9670"/>
                        <a:pt x="25331" y="21600"/>
                      </a:cubicBezTo>
                      <a:lnTo>
                        <a:pt x="3731" y="21600"/>
                      </a:lnTo>
                      <a:close/>
                    </a:path>
                  </a:pathLst>
                </a:custGeom>
                <a:noFill/>
                <a:ln w="9525">
                  <a:solidFill>
                    <a:schemeClr val="tx1"/>
                  </a:solidFill>
                  <a:round/>
                  <a:headEnd/>
                  <a:tailEnd/>
                </a:ln>
              </p:spPr>
              <p:txBody>
                <a:bodyPr wrap="none" anchor="ctr"/>
                <a:lstStyle/>
                <a:p>
                  <a:endParaRPr lang="en-US"/>
                </a:p>
              </p:txBody>
            </p:sp>
          </p:grpSp>
        </p:grpSp>
      </p:grpSp>
      <p:cxnSp>
        <p:nvCxnSpPr>
          <p:cNvPr id="4" name="Straight Connector 3"/>
          <p:cNvCxnSpPr>
            <a:stCxn id="40" idx="5"/>
          </p:cNvCxnSpPr>
          <p:nvPr/>
        </p:nvCxnSpPr>
        <p:spPr>
          <a:xfrm>
            <a:off x="3926701" y="2965763"/>
            <a:ext cx="1241518" cy="827228"/>
          </a:xfrm>
          <a:prstGeom prst="line">
            <a:avLst/>
          </a:prstGeom>
          <a:ln>
            <a:solidFill>
              <a:srgbClr val="0B0BEF"/>
            </a:solidFill>
            <a:prstDash val="sysDash"/>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227719" y="116779"/>
            <a:ext cx="2501006" cy="523220"/>
          </a:xfrm>
          <a:prstGeom prst="rect">
            <a:avLst/>
          </a:prstGeom>
        </p:spPr>
        <p:txBody>
          <a:bodyPr wrap="none">
            <a:spAutoFit/>
          </a:bodyPr>
          <a:lstStyle/>
          <a:p>
            <a:r>
              <a:rPr lang="en-US" sz="2800" b="1" u="sng" dirty="0"/>
              <a:t>Failure plane </a:t>
            </a:r>
          </a:p>
        </p:txBody>
      </p:sp>
    </p:spTree>
    <p:extLst>
      <p:ext uri="{BB962C8B-B14F-4D97-AF65-F5344CB8AC3E}">
        <p14:creationId xmlns:p14="http://schemas.microsoft.com/office/powerpoint/2010/main" val="747934735"/>
      </p:ext>
    </p:extLst>
  </p:cSld>
  <p:clrMapOvr>
    <a:masterClrMapping/>
  </p:clrMapOvr>
  <p:transition advClick="0" advTm="40000">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503" name="Group 17"/>
          <p:cNvGrpSpPr>
            <a:grpSpLocks/>
          </p:cNvGrpSpPr>
          <p:nvPr/>
        </p:nvGrpSpPr>
        <p:grpSpPr bwMode="auto">
          <a:xfrm>
            <a:off x="333810" y="2043111"/>
            <a:ext cx="4255653" cy="2033588"/>
            <a:chOff x="506" y="2976"/>
            <a:chExt cx="3814" cy="1824"/>
          </a:xfrm>
        </p:grpSpPr>
        <p:sp>
          <p:nvSpPr>
            <p:cNvPr id="234507" name="AutoShape 3"/>
            <p:cNvSpPr>
              <a:spLocks noChangeArrowheads="1"/>
            </p:cNvSpPr>
            <p:nvPr/>
          </p:nvSpPr>
          <p:spPr bwMode="auto">
            <a:xfrm>
              <a:off x="1012" y="2976"/>
              <a:ext cx="543" cy="1824"/>
            </a:xfrm>
            <a:prstGeom prst="parallelogram">
              <a:avLst>
                <a:gd name="adj" fmla="val 6660"/>
              </a:avLst>
            </a:prstGeom>
            <a:solidFill>
              <a:schemeClr val="accent1"/>
            </a:solidFill>
            <a:ln w="38100">
              <a:solidFill>
                <a:schemeClr val="tx1"/>
              </a:solidFill>
              <a:miter lim="800000"/>
              <a:headEnd/>
              <a:tailEnd/>
            </a:ln>
          </p:spPr>
          <p:txBody>
            <a:bodyPr wrap="none" anchor="ctr"/>
            <a:lstStyle/>
            <a:p>
              <a:pPr algn="r" rtl="1"/>
              <a:endParaRPr lang="en-US"/>
            </a:p>
          </p:txBody>
        </p:sp>
        <p:sp>
          <p:nvSpPr>
            <p:cNvPr id="234508" name="Line 6"/>
            <p:cNvSpPr>
              <a:spLocks noChangeShapeType="1"/>
            </p:cNvSpPr>
            <p:nvPr/>
          </p:nvSpPr>
          <p:spPr bwMode="auto">
            <a:xfrm>
              <a:off x="1578" y="2976"/>
              <a:ext cx="2742" cy="0"/>
            </a:xfrm>
            <a:prstGeom prst="line">
              <a:avLst/>
            </a:prstGeom>
            <a:noFill/>
            <a:ln w="38100">
              <a:solidFill>
                <a:srgbClr val="993300"/>
              </a:solidFill>
              <a:round/>
              <a:headEnd/>
              <a:tailEnd/>
            </a:ln>
          </p:spPr>
          <p:txBody>
            <a:bodyPr/>
            <a:lstStyle/>
            <a:p>
              <a:endParaRPr lang="en-US"/>
            </a:p>
          </p:txBody>
        </p:sp>
        <p:sp>
          <p:nvSpPr>
            <p:cNvPr id="234509" name="Line 7"/>
            <p:cNvSpPr>
              <a:spLocks noChangeShapeType="1"/>
            </p:cNvSpPr>
            <p:nvPr/>
          </p:nvSpPr>
          <p:spPr bwMode="auto">
            <a:xfrm>
              <a:off x="506" y="4704"/>
              <a:ext cx="480" cy="0"/>
            </a:xfrm>
            <a:prstGeom prst="line">
              <a:avLst/>
            </a:prstGeom>
            <a:noFill/>
            <a:ln w="38100">
              <a:solidFill>
                <a:srgbClr val="993300"/>
              </a:solidFill>
              <a:round/>
              <a:headEnd/>
              <a:tailEnd/>
            </a:ln>
          </p:spPr>
          <p:txBody>
            <a:bodyPr/>
            <a:lstStyle/>
            <a:p>
              <a:endParaRPr lang="en-US"/>
            </a:p>
          </p:txBody>
        </p:sp>
        <p:sp>
          <p:nvSpPr>
            <p:cNvPr id="234510" name="Line 9"/>
            <p:cNvSpPr>
              <a:spLocks noChangeShapeType="1"/>
            </p:cNvSpPr>
            <p:nvPr/>
          </p:nvSpPr>
          <p:spPr bwMode="auto">
            <a:xfrm flipV="1">
              <a:off x="1584" y="2976"/>
              <a:ext cx="2736" cy="1776"/>
            </a:xfrm>
            <a:prstGeom prst="line">
              <a:avLst/>
            </a:prstGeom>
            <a:noFill/>
            <a:ln w="38100" cap="rnd">
              <a:solidFill>
                <a:schemeClr val="tx1"/>
              </a:solidFill>
              <a:prstDash val="sysDot"/>
              <a:round/>
              <a:headEnd/>
              <a:tailEnd/>
            </a:ln>
          </p:spPr>
          <p:txBody>
            <a:bodyPr/>
            <a:lstStyle/>
            <a:p>
              <a:endParaRPr lang="en-US"/>
            </a:p>
          </p:txBody>
        </p:sp>
        <p:sp>
          <p:nvSpPr>
            <p:cNvPr id="234511" name="AutoShape 16"/>
            <p:cNvSpPr>
              <a:spLocks noChangeArrowheads="1"/>
            </p:cNvSpPr>
            <p:nvPr/>
          </p:nvSpPr>
          <p:spPr bwMode="auto">
            <a:xfrm rot="10740649">
              <a:off x="720" y="3696"/>
              <a:ext cx="672" cy="288"/>
            </a:xfrm>
            <a:prstGeom prst="leftArrow">
              <a:avLst>
                <a:gd name="adj1" fmla="val 50000"/>
                <a:gd name="adj2" fmla="val 58333"/>
              </a:avLst>
            </a:prstGeom>
            <a:solidFill>
              <a:schemeClr val="bg1"/>
            </a:solidFill>
            <a:ln w="38100">
              <a:solidFill>
                <a:schemeClr val="tx1"/>
              </a:solidFill>
              <a:miter lim="800000"/>
              <a:headEnd/>
              <a:tailEnd/>
            </a:ln>
          </p:spPr>
          <p:txBody>
            <a:bodyPr wrap="none" anchor="ctr"/>
            <a:lstStyle/>
            <a:p>
              <a:pPr algn="r" rtl="1"/>
              <a:endParaRPr lang="en-US"/>
            </a:p>
          </p:txBody>
        </p:sp>
      </p:grpSp>
      <p:cxnSp>
        <p:nvCxnSpPr>
          <p:cNvPr id="28" name="Straight Connector 27"/>
          <p:cNvCxnSpPr/>
          <p:nvPr/>
        </p:nvCxnSpPr>
        <p:spPr>
          <a:xfrm rot="5400000" flipH="1" flipV="1">
            <a:off x="1965666" y="3633445"/>
            <a:ext cx="0" cy="928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4505" name="Rectangle 28"/>
          <p:cNvSpPr>
            <a:spLocks noChangeArrowheads="1"/>
          </p:cNvSpPr>
          <p:nvPr/>
        </p:nvSpPr>
        <p:spPr bwMode="auto">
          <a:xfrm>
            <a:off x="1963151" y="3718603"/>
            <a:ext cx="1176924" cy="369332"/>
          </a:xfrm>
          <a:prstGeom prst="rect">
            <a:avLst/>
          </a:prstGeom>
          <a:noFill/>
          <a:ln w="9525">
            <a:noFill/>
            <a:miter lim="800000"/>
            <a:headEnd/>
            <a:tailEnd/>
          </a:ln>
        </p:spPr>
        <p:txBody>
          <a:bodyPr wrap="none">
            <a:spAutoFit/>
          </a:bodyPr>
          <a:lstStyle/>
          <a:p>
            <a:pPr algn="r" rtl="1"/>
            <a:r>
              <a:rPr lang="en-US" b="1" dirty="0">
                <a:solidFill>
                  <a:srgbClr val="0000FF"/>
                </a:solidFill>
              </a:rPr>
              <a:t>(45 - </a:t>
            </a:r>
            <a:r>
              <a:rPr lang="en-US" b="1" dirty="0" smtClean="0">
                <a:solidFill>
                  <a:srgbClr val="0000FF"/>
                </a:solidFill>
                <a:sym typeface="Symbol" pitchFamily="18" charset="2"/>
              </a:rPr>
              <a:t>/</a:t>
            </a:r>
            <a:r>
              <a:rPr lang="en-US" b="1" dirty="0">
                <a:solidFill>
                  <a:srgbClr val="0000FF"/>
                </a:solidFill>
                <a:sym typeface="Symbol" pitchFamily="18" charset="2"/>
              </a:rPr>
              <a:t>2) </a:t>
            </a:r>
            <a:endParaRPr lang="en-US" b="1" dirty="0">
              <a:solidFill>
                <a:srgbClr val="0000FF"/>
              </a:solidFill>
            </a:endParaRPr>
          </a:p>
        </p:txBody>
      </p:sp>
      <p:sp>
        <p:nvSpPr>
          <p:cNvPr id="15" name="Rectangle 2"/>
          <p:cNvSpPr>
            <a:spLocks noGrp="1" noChangeArrowheads="1"/>
          </p:cNvSpPr>
          <p:nvPr>
            <p:ph type="title"/>
          </p:nvPr>
        </p:nvSpPr>
        <p:spPr>
          <a:xfrm>
            <a:off x="0" y="-89848"/>
            <a:ext cx="4589464" cy="685800"/>
          </a:xfrm>
        </p:spPr>
        <p:txBody>
          <a:bodyPr/>
          <a:lstStyle/>
          <a:p>
            <a:pPr algn="l">
              <a:spcBef>
                <a:spcPct val="50000"/>
              </a:spcBef>
              <a:defRPr/>
            </a:pPr>
            <a:r>
              <a:rPr lang="en-US" sz="2400" b="1" u="sng" dirty="0">
                <a:solidFill>
                  <a:srgbClr val="C00000"/>
                </a:solidFill>
                <a:latin typeface="Arial" charset="0"/>
                <a:ea typeface="+mn-ea"/>
                <a:cs typeface="Arial" charset="0"/>
              </a:rPr>
              <a:t>Orientation of Failure </a:t>
            </a:r>
            <a:r>
              <a:rPr lang="en-US" sz="2400" b="1" u="sng" dirty="0" smtClean="0">
                <a:solidFill>
                  <a:srgbClr val="C00000"/>
                </a:solidFill>
                <a:latin typeface="Arial" charset="0"/>
                <a:ea typeface="+mn-ea"/>
                <a:cs typeface="Arial" charset="0"/>
              </a:rPr>
              <a:t>Planes</a:t>
            </a:r>
            <a:endParaRPr lang="en-AU" sz="2400" b="1" u="sng" dirty="0">
              <a:solidFill>
                <a:srgbClr val="00B050"/>
              </a:solidFill>
              <a:latin typeface="Arial" charset="0"/>
              <a:ea typeface="+mn-ea"/>
              <a:cs typeface="Arial" charset="0"/>
            </a:endParaRPr>
          </a:p>
        </p:txBody>
      </p:sp>
      <p:pic>
        <p:nvPicPr>
          <p:cNvPr id="3" name="Picture 2"/>
          <p:cNvPicPr>
            <a:picLocks noChangeAspect="1"/>
          </p:cNvPicPr>
          <p:nvPr/>
        </p:nvPicPr>
        <p:blipFill>
          <a:blip r:embed="rId2"/>
          <a:stretch>
            <a:fillRect/>
          </a:stretch>
        </p:blipFill>
        <p:spPr>
          <a:xfrm>
            <a:off x="4396199" y="1436312"/>
            <a:ext cx="4635736" cy="3276761"/>
          </a:xfrm>
          <a:prstGeom prst="rect">
            <a:avLst/>
          </a:prstGeom>
        </p:spPr>
      </p:pic>
      <p:sp>
        <p:nvSpPr>
          <p:cNvPr id="17" name="Rectangle 16"/>
          <p:cNvSpPr/>
          <p:nvPr/>
        </p:nvSpPr>
        <p:spPr>
          <a:xfrm>
            <a:off x="266705" y="474550"/>
            <a:ext cx="7805732" cy="1200329"/>
          </a:xfrm>
          <a:prstGeom prst="rect">
            <a:avLst/>
          </a:prstGeom>
        </p:spPr>
        <p:txBody>
          <a:bodyPr wrap="square">
            <a:spAutoFit/>
          </a:bodyPr>
          <a:lstStyle/>
          <a:p>
            <a:pPr marL="285750" indent="-285750" algn="just">
              <a:buFont typeface="Arial" panose="020B0604020202020204" pitchFamily="34" charset="0"/>
              <a:buChar char="•"/>
            </a:pPr>
            <a:r>
              <a:rPr lang="en-US" b="1" dirty="0" smtClean="0">
                <a:latin typeface="Times-Roman"/>
              </a:rPr>
              <a:t>From Mohr Circle the </a:t>
            </a:r>
            <a:r>
              <a:rPr lang="en-US" b="1" dirty="0">
                <a:latin typeface="Times-Roman"/>
              </a:rPr>
              <a:t>failure planes in the soil make </a:t>
            </a:r>
            <a:r>
              <a:rPr lang="en-US" b="1" dirty="0" smtClean="0">
                <a:solidFill>
                  <a:srgbClr val="FF0000"/>
                </a:solidFill>
                <a:latin typeface="Times-Roman"/>
                <a:sym typeface="Symbol" panose="05050102010706020507" pitchFamily="18" charset="2"/>
              </a:rPr>
              <a:t></a:t>
            </a:r>
            <a:r>
              <a:rPr lang="en-US" b="1" dirty="0" smtClean="0">
                <a:solidFill>
                  <a:srgbClr val="FF0000"/>
                </a:solidFill>
                <a:latin typeface="MathematicalPi-One"/>
              </a:rPr>
              <a:t> </a:t>
            </a:r>
            <a:r>
              <a:rPr lang="en-US" b="1" dirty="0">
                <a:solidFill>
                  <a:srgbClr val="FF0000"/>
                </a:solidFill>
                <a:latin typeface="Times-Roman"/>
              </a:rPr>
              <a:t>(</a:t>
            </a:r>
            <a:r>
              <a:rPr lang="en-US" b="1" dirty="0" smtClean="0">
                <a:solidFill>
                  <a:srgbClr val="FF0000"/>
                </a:solidFill>
                <a:latin typeface="Times-Roman"/>
              </a:rPr>
              <a:t>45 - </a:t>
            </a:r>
            <a:r>
              <a:rPr lang="en-US" b="1" dirty="0" smtClean="0">
                <a:solidFill>
                  <a:srgbClr val="FF0000"/>
                </a:solidFill>
                <a:latin typeface="Symbol" panose="05050102010706020507" pitchFamily="18" charset="2"/>
              </a:rPr>
              <a:t>f</a:t>
            </a:r>
            <a:r>
              <a:rPr lang="en-US" b="1" dirty="0" smtClean="0">
                <a:solidFill>
                  <a:srgbClr val="FF0000"/>
                </a:solidFill>
                <a:latin typeface="Times-Roman"/>
              </a:rPr>
              <a:t>/2</a:t>
            </a:r>
            <a:r>
              <a:rPr lang="en-US" b="1" dirty="0">
                <a:solidFill>
                  <a:srgbClr val="FF0000"/>
                </a:solidFill>
                <a:latin typeface="Times-Roman"/>
              </a:rPr>
              <a:t>)</a:t>
            </a:r>
            <a:r>
              <a:rPr lang="en-US" b="1" dirty="0">
                <a:latin typeface="Times-Roman"/>
              </a:rPr>
              <a:t>-degree angles with the direction of the major principal plane—that is, the horizontal.</a:t>
            </a:r>
          </a:p>
          <a:p>
            <a:pPr marL="285750" indent="-285750" algn="just">
              <a:buFont typeface="Arial" panose="020B0604020202020204" pitchFamily="34" charset="0"/>
              <a:buChar char="•"/>
            </a:pPr>
            <a:r>
              <a:rPr lang="en-US" b="1" dirty="0">
                <a:latin typeface="Times-Roman"/>
              </a:rPr>
              <a:t>These are called potential </a:t>
            </a:r>
            <a:r>
              <a:rPr lang="en-US" b="1" i="1" dirty="0">
                <a:solidFill>
                  <a:srgbClr val="FF0000"/>
                </a:solidFill>
                <a:latin typeface="Times-Italic"/>
              </a:rPr>
              <a:t>slip </a:t>
            </a:r>
            <a:r>
              <a:rPr lang="en-US" b="1" i="1" dirty="0" smtClean="0">
                <a:solidFill>
                  <a:srgbClr val="FF0000"/>
                </a:solidFill>
                <a:latin typeface="Times-Italic"/>
              </a:rPr>
              <a:t>planes</a:t>
            </a:r>
            <a:r>
              <a:rPr lang="en-US" b="1" i="1" dirty="0" smtClean="0">
                <a:latin typeface="Times-Italic"/>
              </a:rPr>
              <a:t>.</a:t>
            </a:r>
            <a:endParaRPr lang="en-US" b="1" dirty="0"/>
          </a:p>
        </p:txBody>
      </p:sp>
      <p:sp>
        <p:nvSpPr>
          <p:cNvPr id="19" name="Rectangle 18"/>
          <p:cNvSpPr/>
          <p:nvPr/>
        </p:nvSpPr>
        <p:spPr>
          <a:xfrm>
            <a:off x="143513" y="5043372"/>
            <a:ext cx="8505371" cy="1477328"/>
          </a:xfrm>
          <a:prstGeom prst="rect">
            <a:avLst/>
          </a:prstGeom>
        </p:spPr>
        <p:txBody>
          <a:bodyPr wrap="square">
            <a:spAutoFit/>
          </a:bodyPr>
          <a:lstStyle/>
          <a:p>
            <a:pPr marL="285750" indent="-285750" algn="just">
              <a:buFont typeface="Courier New" panose="02070309020205020404" pitchFamily="49" charset="0"/>
              <a:buChar char="o"/>
            </a:pPr>
            <a:r>
              <a:rPr lang="en-US" b="1" dirty="0">
                <a:solidFill>
                  <a:srgbClr val="FF0000"/>
                </a:solidFill>
                <a:latin typeface="Times-Roman"/>
              </a:rPr>
              <a:t>Because the slip planes </a:t>
            </a:r>
            <a:r>
              <a:rPr lang="en-US" b="1" dirty="0" smtClean="0">
                <a:solidFill>
                  <a:srgbClr val="FF0000"/>
                </a:solidFill>
                <a:latin typeface="Times-Roman"/>
              </a:rPr>
              <a:t>make angles </a:t>
            </a:r>
            <a:r>
              <a:rPr lang="en-US" b="1" dirty="0">
                <a:solidFill>
                  <a:srgbClr val="FF0000"/>
                </a:solidFill>
                <a:latin typeface="Times-Roman"/>
              </a:rPr>
              <a:t>of </a:t>
            </a:r>
            <a:r>
              <a:rPr lang="en-US" b="1" dirty="0">
                <a:solidFill>
                  <a:srgbClr val="FF0000"/>
                </a:solidFill>
                <a:latin typeface="MathematicalPi-One"/>
              </a:rPr>
              <a:t> </a:t>
            </a:r>
            <a:r>
              <a:rPr lang="en-US" b="1" dirty="0">
                <a:solidFill>
                  <a:srgbClr val="0000FF"/>
                </a:solidFill>
                <a:latin typeface="Times-Roman"/>
              </a:rPr>
              <a:t>(45 </a:t>
            </a:r>
            <a:r>
              <a:rPr lang="en-US" b="1" dirty="0" smtClean="0">
                <a:solidFill>
                  <a:srgbClr val="0000FF"/>
                </a:solidFill>
                <a:latin typeface="Times-Roman"/>
              </a:rPr>
              <a:t>-</a:t>
            </a:r>
            <a:r>
              <a:rPr lang="en-US" b="1" dirty="0" smtClean="0">
                <a:solidFill>
                  <a:srgbClr val="0000FF"/>
                </a:solidFill>
                <a:latin typeface="MathematicalPi-One"/>
              </a:rPr>
              <a:t> </a:t>
            </a:r>
            <a:r>
              <a:rPr lang="en-US" b="1" dirty="0">
                <a:solidFill>
                  <a:srgbClr val="0000FF"/>
                </a:solidFill>
                <a:latin typeface="Symbol" panose="05050102010706020507" pitchFamily="18" charset="2"/>
              </a:rPr>
              <a:t>f</a:t>
            </a:r>
            <a:r>
              <a:rPr lang="en-US" b="1" dirty="0">
                <a:solidFill>
                  <a:srgbClr val="0000FF"/>
                </a:solidFill>
                <a:latin typeface="Times-Roman"/>
              </a:rPr>
              <a:t>/2) </a:t>
            </a:r>
            <a:r>
              <a:rPr lang="en-US" b="1" dirty="0">
                <a:solidFill>
                  <a:srgbClr val="FF0000"/>
                </a:solidFill>
                <a:latin typeface="Times-Roman"/>
              </a:rPr>
              <a:t>degrees with the major principal plane, the soil mass in </a:t>
            </a:r>
            <a:r>
              <a:rPr lang="en-US" b="1" dirty="0" smtClean="0">
                <a:solidFill>
                  <a:srgbClr val="FF0000"/>
                </a:solidFill>
                <a:latin typeface="Times-Roman"/>
              </a:rPr>
              <a:t>the state </a:t>
            </a:r>
            <a:r>
              <a:rPr lang="en-US" b="1" dirty="0">
                <a:solidFill>
                  <a:srgbClr val="FF0000"/>
                </a:solidFill>
                <a:latin typeface="Times-Roman"/>
              </a:rPr>
              <a:t>of plastic equilibrium is bounded by the plane </a:t>
            </a:r>
            <a:r>
              <a:rPr lang="en-US" b="1" i="1" dirty="0" smtClean="0">
                <a:solidFill>
                  <a:srgbClr val="0000FF"/>
                </a:solidFill>
                <a:latin typeface="Times-Italic"/>
              </a:rPr>
              <a:t>BC</a:t>
            </a:r>
            <a:r>
              <a:rPr lang="en-US" b="1" i="1" baseline="30000" dirty="0" smtClean="0">
                <a:solidFill>
                  <a:srgbClr val="0000FF"/>
                </a:solidFill>
                <a:latin typeface="Times-Italic"/>
              </a:rPr>
              <a:t>’</a:t>
            </a:r>
            <a:r>
              <a:rPr lang="en-US" b="1" i="1" dirty="0" smtClean="0">
                <a:solidFill>
                  <a:srgbClr val="FF0000"/>
                </a:solidFill>
                <a:latin typeface="Times-Italic"/>
              </a:rPr>
              <a:t>.</a:t>
            </a:r>
            <a:r>
              <a:rPr lang="en-US" b="1" dirty="0" smtClean="0">
                <a:solidFill>
                  <a:srgbClr val="FF0000"/>
                </a:solidFill>
                <a:latin typeface="Times-Roman"/>
              </a:rPr>
              <a:t> </a:t>
            </a:r>
            <a:r>
              <a:rPr lang="en-US" b="1" dirty="0">
                <a:solidFill>
                  <a:srgbClr val="FF0000"/>
                </a:solidFill>
                <a:latin typeface="Times-Roman"/>
              </a:rPr>
              <a:t>The soil inside the zone </a:t>
            </a:r>
            <a:r>
              <a:rPr lang="en-US" b="1" i="1" dirty="0" smtClean="0">
                <a:solidFill>
                  <a:srgbClr val="0000FF"/>
                </a:solidFill>
                <a:latin typeface="Times-Italic"/>
              </a:rPr>
              <a:t>ABC</a:t>
            </a:r>
            <a:r>
              <a:rPr lang="en-US" b="1" i="1" baseline="30000" dirty="0" smtClean="0">
                <a:solidFill>
                  <a:srgbClr val="0000FF"/>
                </a:solidFill>
                <a:latin typeface="Times-Italic"/>
              </a:rPr>
              <a:t>’’</a:t>
            </a:r>
            <a:r>
              <a:rPr lang="en-US" b="1" dirty="0" smtClean="0">
                <a:solidFill>
                  <a:srgbClr val="0000FF"/>
                </a:solidFill>
                <a:latin typeface="MathematicalPi-One"/>
              </a:rPr>
              <a:t> </a:t>
            </a:r>
            <a:r>
              <a:rPr lang="en-US" b="1" u="sng" dirty="0">
                <a:solidFill>
                  <a:srgbClr val="FF0000"/>
                </a:solidFill>
                <a:effectLst>
                  <a:outerShdw blurRad="38100" dist="38100" dir="2700000" algn="tl">
                    <a:srgbClr val="000000">
                      <a:alpha val="43137"/>
                    </a:srgbClr>
                  </a:outerShdw>
                </a:effectLst>
                <a:latin typeface="Times-Roman"/>
              </a:rPr>
              <a:t>undergoes </a:t>
            </a:r>
            <a:r>
              <a:rPr lang="en-US" b="1" u="sng" dirty="0" smtClean="0">
                <a:solidFill>
                  <a:srgbClr val="FF0000"/>
                </a:solidFill>
                <a:effectLst>
                  <a:outerShdw blurRad="38100" dist="38100" dir="2700000" algn="tl">
                    <a:srgbClr val="000000">
                      <a:alpha val="43137"/>
                    </a:srgbClr>
                  </a:outerShdw>
                </a:effectLst>
                <a:latin typeface="Times-Roman"/>
              </a:rPr>
              <a:t>the same </a:t>
            </a:r>
            <a:r>
              <a:rPr lang="en-US" b="1" u="sng" dirty="0">
                <a:solidFill>
                  <a:srgbClr val="FF0000"/>
                </a:solidFill>
                <a:effectLst>
                  <a:outerShdw blurRad="38100" dist="38100" dir="2700000" algn="tl">
                    <a:srgbClr val="000000">
                      <a:alpha val="43137"/>
                    </a:srgbClr>
                  </a:outerShdw>
                </a:effectLst>
                <a:latin typeface="Times-Roman"/>
              </a:rPr>
              <a:t>unit deformation in the horizontal direction everywhere, which is equal to </a:t>
            </a:r>
            <a:r>
              <a:rPr lang="en-US" b="1" i="1" dirty="0" err="1" smtClean="0">
                <a:solidFill>
                  <a:srgbClr val="0B0BEF"/>
                </a:solidFill>
                <a:latin typeface="Symbol" panose="05050102010706020507" pitchFamily="18" charset="2"/>
              </a:rPr>
              <a:t>D</a:t>
            </a:r>
            <a:r>
              <a:rPr lang="en-US" b="1" i="1" dirty="0" err="1" smtClean="0">
                <a:solidFill>
                  <a:srgbClr val="0B0BEF"/>
                </a:solidFill>
                <a:latin typeface="Times-Italic"/>
              </a:rPr>
              <a:t>L</a:t>
            </a:r>
            <a:r>
              <a:rPr lang="en-US" b="1" i="1" baseline="-25000" dirty="0" err="1">
                <a:solidFill>
                  <a:srgbClr val="0B0BEF"/>
                </a:solidFill>
                <a:latin typeface="Times-Italic"/>
              </a:rPr>
              <a:t>p</a:t>
            </a:r>
            <a:r>
              <a:rPr lang="en-US" b="1" dirty="0" smtClean="0">
                <a:solidFill>
                  <a:srgbClr val="0B0BEF"/>
                </a:solidFill>
                <a:latin typeface="Times-Roman"/>
              </a:rPr>
              <a:t>/</a:t>
            </a:r>
            <a:r>
              <a:rPr lang="en-US" b="1" i="1" dirty="0" err="1" smtClean="0">
                <a:solidFill>
                  <a:srgbClr val="0B0BEF"/>
                </a:solidFill>
                <a:latin typeface="Times-Italic"/>
              </a:rPr>
              <a:t>L</a:t>
            </a:r>
            <a:r>
              <a:rPr lang="en-US" b="1" i="1" baseline="-25000" dirty="0" err="1" smtClean="0">
                <a:solidFill>
                  <a:srgbClr val="0B0BEF"/>
                </a:solidFill>
                <a:latin typeface="Times-Italic"/>
              </a:rPr>
              <a:t>’p</a:t>
            </a:r>
            <a:r>
              <a:rPr lang="en-US" b="1" dirty="0" smtClean="0">
                <a:solidFill>
                  <a:srgbClr val="FF0000"/>
                </a:solidFill>
                <a:latin typeface="Times-Roman"/>
              </a:rPr>
              <a:t>.</a:t>
            </a:r>
            <a:endParaRPr lang="en-US" b="1" dirty="0">
              <a:solidFill>
                <a:srgbClr val="FF0000"/>
              </a:solidFill>
            </a:endParaRPr>
          </a:p>
        </p:txBody>
      </p:sp>
      <p:sp>
        <p:nvSpPr>
          <p:cNvPr id="16" name="Arc 9"/>
          <p:cNvSpPr>
            <a:spLocks/>
          </p:cNvSpPr>
          <p:nvPr/>
        </p:nvSpPr>
        <p:spPr bwMode="auto">
          <a:xfrm>
            <a:off x="1768254" y="3884615"/>
            <a:ext cx="152400" cy="214313"/>
          </a:xfrm>
          <a:custGeom>
            <a:avLst/>
            <a:gdLst>
              <a:gd name="T0" fmla="*/ 0 w 21600"/>
              <a:gd name="T1" fmla="*/ 0 h 30207"/>
              <a:gd name="T2" fmla="*/ 0 w 21600"/>
              <a:gd name="T3" fmla="*/ 1 h 30207"/>
              <a:gd name="T4" fmla="*/ 0 w 21600"/>
              <a:gd name="T5" fmla="*/ 0 h 30207"/>
              <a:gd name="T6" fmla="*/ 0 60000 65536"/>
              <a:gd name="T7" fmla="*/ 0 60000 65536"/>
              <a:gd name="T8" fmla="*/ 0 60000 65536"/>
              <a:gd name="T9" fmla="*/ 0 w 21600"/>
              <a:gd name="T10" fmla="*/ 0 h 30207"/>
              <a:gd name="T11" fmla="*/ 21600 w 21600"/>
              <a:gd name="T12" fmla="*/ 30207 h 30207"/>
            </a:gdLst>
            <a:ahLst/>
            <a:cxnLst>
              <a:cxn ang="T6">
                <a:pos x="T0" y="T1"/>
              </a:cxn>
              <a:cxn ang="T7">
                <a:pos x="T2" y="T3"/>
              </a:cxn>
              <a:cxn ang="T8">
                <a:pos x="T4" y="T5"/>
              </a:cxn>
            </a:cxnLst>
            <a:rect l="T9" t="T10" r="T11" b="T12"/>
            <a:pathLst>
              <a:path w="21600" h="30207" fill="none" extrusionOk="0">
                <a:moveTo>
                  <a:pt x="-1" y="0"/>
                </a:moveTo>
                <a:cubicBezTo>
                  <a:pt x="11929" y="0"/>
                  <a:pt x="21600" y="9670"/>
                  <a:pt x="21600" y="21600"/>
                </a:cubicBezTo>
                <a:cubicBezTo>
                  <a:pt x="21600" y="24561"/>
                  <a:pt x="20991" y="27490"/>
                  <a:pt x="19811" y="30207"/>
                </a:cubicBezTo>
              </a:path>
              <a:path w="21600" h="30207" stroke="0" extrusionOk="0">
                <a:moveTo>
                  <a:pt x="-1" y="0"/>
                </a:moveTo>
                <a:cubicBezTo>
                  <a:pt x="11929" y="0"/>
                  <a:pt x="21600" y="9670"/>
                  <a:pt x="21600" y="21600"/>
                </a:cubicBezTo>
                <a:cubicBezTo>
                  <a:pt x="21600" y="24561"/>
                  <a:pt x="20991" y="27490"/>
                  <a:pt x="19811" y="30207"/>
                </a:cubicBezTo>
                <a:lnTo>
                  <a:pt x="0" y="21600"/>
                </a:lnTo>
                <a:close/>
              </a:path>
            </a:pathLst>
          </a:custGeom>
          <a:noFill/>
          <a:ln w="9525">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2504289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19930" y="61908"/>
            <a:ext cx="1875051" cy="461665"/>
          </a:xfrm>
          <a:prstGeom prst="rect">
            <a:avLst/>
          </a:prstGeom>
          <a:solidFill>
            <a:srgbClr val="FFFF00"/>
          </a:solidFill>
          <a:ln w="9525">
            <a:noFill/>
            <a:miter lim="800000"/>
            <a:headEnd/>
            <a:tailEnd/>
          </a:ln>
        </p:spPr>
        <p:txBody>
          <a:bodyPr wrap="square">
            <a:spAutoFit/>
          </a:bodyPr>
          <a:lstStyle/>
          <a:p>
            <a:pPr>
              <a:spcBef>
                <a:spcPct val="50000"/>
              </a:spcBef>
            </a:pPr>
            <a:r>
              <a:rPr lang="en-US" sz="2400" b="1" u="sng" dirty="0" smtClean="0">
                <a:solidFill>
                  <a:srgbClr val="FF0000"/>
                </a:solidFill>
              </a:rPr>
              <a:t>C – </a:t>
            </a:r>
            <a:r>
              <a:rPr lang="en-US" sz="2400" b="1" u="sng" dirty="0" smtClean="0">
                <a:solidFill>
                  <a:srgbClr val="FF0000"/>
                </a:solidFill>
                <a:latin typeface="Symbol" pitchFamily="18" charset="2"/>
              </a:rPr>
              <a:t>f</a:t>
            </a:r>
            <a:r>
              <a:rPr lang="en-US" sz="2400" b="1" u="sng" dirty="0">
                <a:solidFill>
                  <a:srgbClr val="FF0000"/>
                </a:solidFill>
              </a:rPr>
              <a:t> </a:t>
            </a:r>
            <a:r>
              <a:rPr lang="en-US" sz="2400" b="1" u="sng" dirty="0" smtClean="0">
                <a:solidFill>
                  <a:srgbClr val="FF0000"/>
                </a:solidFill>
              </a:rPr>
              <a:t> Soils</a:t>
            </a:r>
            <a:endParaRPr lang="en-AU" sz="2400" b="1" u="sng" dirty="0">
              <a:solidFill>
                <a:srgbClr val="00B050"/>
              </a:solidFill>
            </a:endParaRPr>
          </a:p>
        </p:txBody>
      </p:sp>
      <p:sp>
        <p:nvSpPr>
          <p:cNvPr id="13" name="Text Box 3"/>
          <p:cNvSpPr txBox="1">
            <a:spLocks noChangeArrowheads="1"/>
          </p:cNvSpPr>
          <p:nvPr/>
        </p:nvSpPr>
        <p:spPr bwMode="auto">
          <a:xfrm>
            <a:off x="-27098" y="424352"/>
            <a:ext cx="4280114"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rPr>
              <a:t>I. </a:t>
            </a:r>
            <a:r>
              <a:rPr lang="en-US" sz="2400" b="1" u="sng" dirty="0" smtClean="0">
                <a:solidFill>
                  <a:srgbClr val="00B050"/>
                </a:solidFill>
              </a:rPr>
              <a:t>Active earth pressure</a:t>
            </a:r>
            <a:endParaRPr lang="en-AU" sz="2400" b="1" u="sng" dirty="0">
              <a:solidFill>
                <a:srgbClr val="00B050"/>
              </a:solidFill>
            </a:endParaRPr>
          </a:p>
        </p:txBody>
      </p:sp>
      <p:sp>
        <p:nvSpPr>
          <p:cNvPr id="24" name="Arc 23"/>
          <p:cNvSpPr>
            <a:spLocks/>
          </p:cNvSpPr>
          <p:nvPr/>
        </p:nvSpPr>
        <p:spPr bwMode="auto">
          <a:xfrm rot="-5400000">
            <a:off x="2589812" y="2460011"/>
            <a:ext cx="414608" cy="733010"/>
          </a:xfrm>
          <a:custGeom>
            <a:avLst/>
            <a:gdLst>
              <a:gd name="T0" fmla="*/ 1126103 w 22138"/>
              <a:gd name="T1" fmla="*/ 0 h 43200"/>
              <a:gd name="T2" fmla="*/ 0 w 22138"/>
              <a:gd name="T3" fmla="*/ 83991574 h 43200"/>
              <a:gd name="T4" fmla="*/ 1126103 w 22138"/>
              <a:gd name="T5" fmla="*/ 42002600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28575">
            <a:solidFill>
              <a:schemeClr val="bg2">
                <a:lumMod val="10000"/>
              </a:schemeClr>
            </a:solidFill>
            <a:prstDash val="solid"/>
            <a:round/>
            <a:headEnd/>
            <a:tailEnd/>
          </a:ln>
        </p:spPr>
        <p:txBody>
          <a:bodyPr wrap="none" anchor="ctr"/>
          <a:lstStyle/>
          <a:p>
            <a:endParaRPr lang="en-US" dirty="0"/>
          </a:p>
        </p:txBody>
      </p:sp>
      <p:sp>
        <p:nvSpPr>
          <p:cNvPr id="25" name="Arc 23"/>
          <p:cNvSpPr>
            <a:spLocks/>
          </p:cNvSpPr>
          <p:nvPr/>
        </p:nvSpPr>
        <p:spPr bwMode="auto">
          <a:xfrm rot="-5400000">
            <a:off x="2509507" y="2342841"/>
            <a:ext cx="476120" cy="841762"/>
          </a:xfrm>
          <a:custGeom>
            <a:avLst/>
            <a:gdLst>
              <a:gd name="T0" fmla="*/ 1126103 w 22138"/>
              <a:gd name="T1" fmla="*/ 0 h 43200"/>
              <a:gd name="T2" fmla="*/ 0 w 22138"/>
              <a:gd name="T3" fmla="*/ 83991574 h 43200"/>
              <a:gd name="T4" fmla="*/ 1126103 w 22138"/>
              <a:gd name="T5" fmla="*/ 42002600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19050">
            <a:solidFill>
              <a:srgbClr val="00B050"/>
            </a:solidFill>
            <a:prstDash val="solid"/>
            <a:round/>
            <a:headEnd/>
            <a:tailEnd/>
          </a:ln>
        </p:spPr>
        <p:txBody>
          <a:bodyPr wrap="none" anchor="ctr"/>
          <a:lstStyle/>
          <a:p>
            <a:endParaRPr lang="en-US" dirty="0"/>
          </a:p>
        </p:txBody>
      </p:sp>
      <p:sp>
        <p:nvSpPr>
          <p:cNvPr id="26" name="Arc 23"/>
          <p:cNvSpPr>
            <a:spLocks/>
          </p:cNvSpPr>
          <p:nvPr/>
        </p:nvSpPr>
        <p:spPr bwMode="auto">
          <a:xfrm rot="-5400000">
            <a:off x="2292306" y="2149238"/>
            <a:ext cx="610188" cy="1078786"/>
          </a:xfrm>
          <a:custGeom>
            <a:avLst/>
            <a:gdLst>
              <a:gd name="T0" fmla="*/ 1126103 w 22138"/>
              <a:gd name="T1" fmla="*/ 0 h 43200"/>
              <a:gd name="T2" fmla="*/ 0 w 22138"/>
              <a:gd name="T3" fmla="*/ 83991574 h 43200"/>
              <a:gd name="T4" fmla="*/ 1126103 w 22138"/>
              <a:gd name="T5" fmla="*/ 42002600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19050">
            <a:solidFill>
              <a:srgbClr val="00B050"/>
            </a:solidFill>
            <a:prstDash val="solid"/>
            <a:round/>
            <a:headEnd/>
            <a:tailEnd/>
          </a:ln>
        </p:spPr>
        <p:txBody>
          <a:bodyPr wrap="none" anchor="ctr"/>
          <a:lstStyle/>
          <a:p>
            <a:endParaRPr lang="en-US" dirty="0"/>
          </a:p>
        </p:txBody>
      </p:sp>
      <p:sp>
        <p:nvSpPr>
          <p:cNvPr id="27" name="Arc 23"/>
          <p:cNvSpPr>
            <a:spLocks/>
          </p:cNvSpPr>
          <p:nvPr/>
        </p:nvSpPr>
        <p:spPr bwMode="auto">
          <a:xfrm rot="-5400000">
            <a:off x="2015936" y="1871739"/>
            <a:ext cx="838190" cy="1536080"/>
          </a:xfrm>
          <a:custGeom>
            <a:avLst/>
            <a:gdLst>
              <a:gd name="T0" fmla="*/ 1126103 w 22138"/>
              <a:gd name="T1" fmla="*/ 0 h 43200"/>
              <a:gd name="T2" fmla="*/ 0 w 22138"/>
              <a:gd name="T3" fmla="*/ 83991574 h 43200"/>
              <a:gd name="T4" fmla="*/ 1126103 w 22138"/>
              <a:gd name="T5" fmla="*/ 42002600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28575">
            <a:solidFill>
              <a:srgbClr val="FF0000"/>
            </a:solidFill>
            <a:prstDash val="solid"/>
            <a:round/>
            <a:headEnd/>
            <a:tailEnd/>
          </a:ln>
        </p:spPr>
        <p:txBody>
          <a:bodyPr wrap="none" anchor="ctr"/>
          <a:lstStyle/>
          <a:p>
            <a:endParaRPr lang="en-US" dirty="0"/>
          </a:p>
        </p:txBody>
      </p:sp>
      <p:cxnSp>
        <p:nvCxnSpPr>
          <p:cNvPr id="4" name="Straight Connector 3"/>
          <p:cNvCxnSpPr/>
          <p:nvPr/>
        </p:nvCxnSpPr>
        <p:spPr>
          <a:xfrm flipH="1">
            <a:off x="869354" y="1542413"/>
            <a:ext cx="3402949" cy="115540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91636" y="3003652"/>
            <a:ext cx="3788831" cy="433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73904" y="805958"/>
            <a:ext cx="35464" cy="22106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3098621" y="2686391"/>
                <a:ext cx="510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𝝈</m:t>
                          </m:r>
                        </m:e>
                        <m:sub>
                          <m:r>
                            <a:rPr lang="en-US" b="1" i="1" smtClean="0">
                              <a:solidFill>
                                <a:srgbClr val="00B050"/>
                              </a:solidFill>
                              <a:latin typeface="Cambria Math" panose="02040503050406030204" pitchFamily="18" charset="0"/>
                            </a:rPr>
                            <m:t>𝒗</m:t>
                          </m:r>
                        </m:sub>
                      </m:sSub>
                    </m:oMath>
                  </m:oMathPara>
                </a14:m>
                <a:endParaRPr lang="en-US" b="1" dirty="0">
                  <a:solidFill>
                    <a:srgbClr val="00B05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3098621" y="2686391"/>
                <a:ext cx="510011" cy="369332"/>
              </a:xfrm>
              <a:prstGeom prst="rect">
                <a:avLst/>
              </a:prstGeom>
              <a:blipFill rotWithShape="0">
                <a:blip r:embed="rId2"/>
                <a:stretch>
                  <a:fillRect/>
                </a:stretch>
              </a:blipFill>
            </p:spPr>
            <p:txBody>
              <a:bodyPr/>
              <a:lstStyle/>
              <a:p>
                <a:r>
                  <a:rPr lang="en-US">
                    <a:noFill/>
                  </a:rPr>
                  <a:t> </a:t>
                </a:r>
              </a:p>
            </p:txBody>
          </p:sp>
        </mc:Fallback>
      </mc:AlternateContent>
      <p:sp>
        <p:nvSpPr>
          <p:cNvPr id="28" name="AutoShape 39"/>
          <p:cNvSpPr>
            <a:spLocks noChangeArrowheads="1"/>
          </p:cNvSpPr>
          <p:nvPr/>
        </p:nvSpPr>
        <p:spPr bwMode="auto">
          <a:xfrm>
            <a:off x="2231006" y="3323124"/>
            <a:ext cx="1392392" cy="532230"/>
          </a:xfrm>
          <a:prstGeom prst="wedgeRoundRectCallout">
            <a:avLst>
              <a:gd name="adj1" fmla="val -36754"/>
              <a:gd name="adj2" fmla="val -105015"/>
              <a:gd name="adj3" fmla="val 16667"/>
            </a:avLst>
          </a:prstGeom>
          <a:solidFill>
            <a:srgbClr val="FFFFE3"/>
          </a:solidFill>
          <a:ln w="9525">
            <a:solidFill>
              <a:srgbClr val="FF3300"/>
            </a:solidFill>
            <a:miter lim="800000"/>
            <a:headEnd/>
            <a:tailEnd/>
          </a:ln>
        </p:spPr>
        <p:txBody>
          <a:bodyPr/>
          <a:lstStyle/>
          <a:p>
            <a:pPr algn="ctr"/>
            <a:r>
              <a:rPr lang="en-US" sz="1600" dirty="0" smtClean="0"/>
              <a:t>At-rest </a:t>
            </a:r>
            <a:r>
              <a:rPr lang="en-US" sz="1600" dirty="0"/>
              <a:t>earth pressure</a:t>
            </a:r>
            <a:endParaRPr lang="en-AU" sz="1600" dirty="0"/>
          </a:p>
        </p:txBody>
      </p:sp>
      <p:sp>
        <p:nvSpPr>
          <p:cNvPr id="29" name="AutoShape 39"/>
          <p:cNvSpPr>
            <a:spLocks noChangeArrowheads="1"/>
          </p:cNvSpPr>
          <p:nvPr/>
        </p:nvSpPr>
        <p:spPr bwMode="auto">
          <a:xfrm>
            <a:off x="497023" y="3311562"/>
            <a:ext cx="1389283" cy="543792"/>
          </a:xfrm>
          <a:prstGeom prst="wedgeRoundRectCallout">
            <a:avLst>
              <a:gd name="adj1" fmla="val 34300"/>
              <a:gd name="adj2" fmla="val -104871"/>
              <a:gd name="adj3" fmla="val 16667"/>
            </a:avLst>
          </a:prstGeom>
          <a:solidFill>
            <a:srgbClr val="FFFFE3"/>
          </a:solidFill>
          <a:ln w="9525">
            <a:solidFill>
              <a:srgbClr val="FF3300"/>
            </a:solidFill>
            <a:miter lim="800000"/>
            <a:headEnd/>
            <a:tailEnd/>
          </a:ln>
        </p:spPr>
        <p:txBody>
          <a:bodyPr/>
          <a:lstStyle/>
          <a:p>
            <a:pPr algn="ctr"/>
            <a:r>
              <a:rPr lang="en-US" sz="1600" dirty="0" smtClean="0"/>
              <a:t>Active </a:t>
            </a:r>
            <a:r>
              <a:rPr lang="en-US" sz="1600" dirty="0"/>
              <a:t>earth pressure</a:t>
            </a:r>
            <a:endParaRPr lang="en-AU" sz="1600" dirty="0"/>
          </a:p>
        </p:txBody>
      </p:sp>
      <mc:AlternateContent xmlns:mc="http://schemas.openxmlformats.org/markup-compatibility/2006" xmlns:a14="http://schemas.microsoft.com/office/drawing/2010/main">
        <mc:Choice Requires="a14">
          <p:sp>
            <p:nvSpPr>
              <p:cNvPr id="17" name="Rectangle 16"/>
              <p:cNvSpPr/>
              <p:nvPr/>
            </p:nvSpPr>
            <p:spPr>
              <a:xfrm>
                <a:off x="1271925" y="2674013"/>
                <a:ext cx="510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𝝈</m:t>
                          </m:r>
                        </m:e>
                        <m:sub>
                          <m:r>
                            <a:rPr lang="en-US" b="1" i="1" smtClean="0">
                              <a:solidFill>
                                <a:srgbClr val="00B050"/>
                              </a:solidFill>
                              <a:latin typeface="Cambria Math" panose="02040503050406030204" pitchFamily="18" charset="0"/>
                            </a:rPr>
                            <m:t>𝒂</m:t>
                          </m:r>
                        </m:sub>
                      </m:sSub>
                    </m:oMath>
                  </m:oMathPara>
                </a14:m>
                <a:endParaRPr lang="en-US" b="1" dirty="0">
                  <a:solidFill>
                    <a:srgbClr val="00B05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1271925" y="2674013"/>
                <a:ext cx="510011" cy="369332"/>
              </a:xfrm>
              <a:prstGeom prst="rect">
                <a:avLst/>
              </a:prstGeom>
              <a:blipFill rotWithShape="0">
                <a:blip r:embed="rId3"/>
                <a:stretch>
                  <a:fillRect/>
                </a:stretch>
              </a:blipFill>
            </p:spPr>
            <p:txBody>
              <a:bodyPr/>
              <a:lstStyle/>
              <a:p>
                <a:r>
                  <a:rPr lang="en-US">
                    <a:noFill/>
                  </a:rPr>
                  <a:t> </a:t>
                </a:r>
              </a:p>
            </p:txBody>
          </p:sp>
        </mc:Fallback>
      </mc:AlternateContent>
      <p:grpSp>
        <p:nvGrpSpPr>
          <p:cNvPr id="32" name="Group 31"/>
          <p:cNvGrpSpPr/>
          <p:nvPr/>
        </p:nvGrpSpPr>
        <p:grpSpPr>
          <a:xfrm>
            <a:off x="599279" y="4149881"/>
            <a:ext cx="2326201" cy="1016453"/>
            <a:chOff x="294116" y="1086660"/>
            <a:chExt cx="2614857" cy="1195365"/>
          </a:xfrm>
        </p:grpSpPr>
        <mc:AlternateContent xmlns:mc="http://schemas.openxmlformats.org/markup-compatibility/2006" xmlns:a14="http://schemas.microsoft.com/office/drawing/2010/main">
          <mc:Choice Requires="a14">
            <p:sp>
              <p:nvSpPr>
                <p:cNvPr id="33" name="TextBox 32"/>
                <p:cNvSpPr txBox="1"/>
                <p:nvPr/>
              </p:nvSpPr>
              <p:spPr bwMode="auto">
                <a:xfrm>
                  <a:off x="1439478" y="1086660"/>
                  <a:ext cx="954872" cy="558308"/>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f>
                          <m:fPr>
                            <m:ctrlPr>
                              <a:rPr lang="en-US" b="1" i="1" smtClean="0">
                                <a:solidFill>
                                  <a:schemeClr val="tx1"/>
                                </a:solidFill>
                                <a:latin typeface="Cambria Math" panose="02040503050406030204" pitchFamily="18" charset="0"/>
                              </a:rPr>
                            </m:ctrlPr>
                          </m:fPr>
                          <m:num>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ea typeface="Cambria Math" panose="02040503050406030204" pitchFamily="18" charset="0"/>
                                  </a:rPr>
                                  <m:t>𝝈</m:t>
                                </m:r>
                              </m:e>
                              <m:sub>
                                <m:r>
                                  <a:rPr lang="en-US" b="1" i="1" smtClean="0">
                                    <a:solidFill>
                                      <a:schemeClr val="tx1"/>
                                    </a:solidFill>
                                    <a:latin typeface="Cambria Math" panose="02040503050406030204" pitchFamily="18" charset="0"/>
                                  </a:rPr>
                                  <m:t>𝒗</m:t>
                                </m:r>
                              </m:sub>
                            </m:sSub>
                            <m:r>
                              <a:rPr lang="en-US" b="1" i="1" smtClean="0">
                                <a:solidFill>
                                  <a:schemeClr val="tx1"/>
                                </a:solidFill>
                                <a:latin typeface="Cambria Math" panose="02040503050406030204" pitchFamily="18" charset="0"/>
                              </a:rPr>
                              <m:t>−</m:t>
                            </m:r>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ea typeface="Cambria Math" panose="02040503050406030204" pitchFamily="18" charset="0"/>
                                  </a:rPr>
                                  <m:t>𝝈</m:t>
                                </m:r>
                              </m:e>
                              <m:sub>
                                <m:r>
                                  <a:rPr lang="en-US" b="1" i="1" smtClean="0">
                                    <a:solidFill>
                                      <a:schemeClr val="tx1"/>
                                    </a:solidFill>
                                    <a:latin typeface="Cambria Math" panose="02040503050406030204" pitchFamily="18" charset="0"/>
                                  </a:rPr>
                                  <m:t>𝒂</m:t>
                                </m:r>
                              </m:sub>
                            </m:sSub>
                          </m:num>
                          <m:den>
                            <m:r>
                              <a:rPr lang="en-US" b="1" i="1" smtClean="0">
                                <a:solidFill>
                                  <a:schemeClr val="tx1"/>
                                </a:solidFill>
                                <a:latin typeface="Cambria Math" panose="02040503050406030204" pitchFamily="18" charset="0"/>
                              </a:rPr>
                              <m:t>𝟐</m:t>
                            </m:r>
                          </m:den>
                        </m:f>
                      </m:oMath>
                    </m:oMathPara>
                  </a14:m>
                  <a:endParaRPr lang="en-US" b="1" dirty="0">
                    <a:solidFill>
                      <a:schemeClr val="tx1"/>
                    </a:solidFill>
                    <a:latin typeface="Times New Roman"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bwMode="auto">
                <a:xfrm>
                  <a:off x="1439478" y="1086660"/>
                  <a:ext cx="954872" cy="558308"/>
                </a:xfrm>
                <a:prstGeom prst="rect">
                  <a:avLst/>
                </a:prstGeom>
                <a:blipFill rotWithShape="0">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bwMode="auto">
                <a:xfrm>
                  <a:off x="1963110" y="1692422"/>
                  <a:ext cx="945863" cy="589603"/>
                </a:xfrm>
                <a:prstGeom prst="rect">
                  <a:avLst/>
                </a:prstGeom>
                <a:solidFill>
                  <a:schemeClr val="bg1"/>
                </a:solidFill>
                <a:ln>
                  <a:noFill/>
                </a:ln>
                <a:effectLst/>
              </p:spPr>
              <p:txBody>
                <a:bodyPr wrap="none" lIns="0" tIns="0" rIns="0" bIns="0" rtlCol="0">
                  <a:spAutoFit/>
                </a:bodyPr>
                <a:lstStyle>
                  <a:defPPr>
                    <a:defRPr lang="en-US"/>
                  </a:defPPr>
                  <a:lvl1pPr eaLnBrk="1" hangingPunct="1">
                    <a:spcBef>
                      <a:spcPct val="50000"/>
                    </a:spcBef>
                    <a:defRPr i="1">
                      <a:solidFill>
                        <a:srgbClr val="0000FF"/>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en-US" b="1" i="1" smtClean="0">
                                <a:solidFill>
                                  <a:schemeClr val="tx1"/>
                                </a:solidFill>
                                <a:latin typeface="Cambria Math" panose="02040503050406030204" pitchFamily="18" charset="0"/>
                              </a:rPr>
                            </m:ctrlPr>
                          </m:fPr>
                          <m:num>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𝝈</m:t>
                                </m:r>
                              </m:e>
                              <m:sub>
                                <m:r>
                                  <a:rPr lang="en-US" b="1" i="1" smtClean="0">
                                    <a:solidFill>
                                      <a:schemeClr val="tx1"/>
                                    </a:solidFill>
                                    <a:latin typeface="Cambria Math" panose="02040503050406030204" pitchFamily="18" charset="0"/>
                                  </a:rPr>
                                  <m:t>𝒗</m:t>
                                </m:r>
                              </m:sub>
                            </m:sSub>
                            <m:r>
                              <a:rPr lang="en-US" b="1">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𝝈</m:t>
                                </m:r>
                              </m:e>
                              <m:sub>
                                <m:r>
                                  <a:rPr lang="en-US" b="1" i="1" smtClean="0">
                                    <a:solidFill>
                                      <a:schemeClr val="tx1"/>
                                    </a:solidFill>
                                    <a:latin typeface="Cambria Math" panose="02040503050406030204" pitchFamily="18" charset="0"/>
                                  </a:rPr>
                                  <m:t>𝒂</m:t>
                                </m:r>
                              </m:sub>
                            </m:sSub>
                          </m:num>
                          <m:den>
                            <m:r>
                              <a:rPr lang="en-US" b="1" i="1">
                                <a:solidFill>
                                  <a:schemeClr val="tx1"/>
                                </a:solidFill>
                                <a:latin typeface="Cambria Math" panose="02040503050406030204" pitchFamily="18" charset="0"/>
                              </a:rPr>
                              <m:t>𝟐</m:t>
                            </m:r>
                          </m:den>
                        </m:f>
                      </m:oMath>
                    </m:oMathPara>
                  </a14:m>
                  <a:endParaRPr lang="en-US" b="1" dirty="0">
                    <a:solidFill>
                      <a:schemeClr val="tx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bwMode="auto">
                <a:xfrm>
                  <a:off x="1963110" y="1692422"/>
                  <a:ext cx="945863" cy="589603"/>
                </a:xfrm>
                <a:prstGeom prst="rect">
                  <a:avLst/>
                </a:prstGeom>
                <a:blipFill rotWithShape="0">
                  <a:blip r:embed="rId5"/>
                  <a:stretch>
                    <a:fillRect/>
                  </a:stretch>
                </a:blipFill>
                <a:ln>
                  <a:noFill/>
                </a:ln>
                <a:effectLst/>
              </p:spPr>
              <p:txBody>
                <a:bodyPr/>
                <a:lstStyle/>
                <a:p>
                  <a:r>
                    <a:rPr lang="en-US">
                      <a:noFill/>
                    </a:rPr>
                    <a:t> </a:t>
                  </a:r>
                </a:p>
              </p:txBody>
            </p:sp>
          </mc:Fallback>
        </mc:AlternateContent>
        <p:cxnSp>
          <p:nvCxnSpPr>
            <p:cNvPr id="35" name="Straight Connector 34"/>
            <p:cNvCxnSpPr/>
            <p:nvPr/>
          </p:nvCxnSpPr>
          <p:spPr>
            <a:xfrm>
              <a:off x="1189440" y="1658514"/>
              <a:ext cx="1491455" cy="65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bwMode="auto">
                <a:xfrm>
                  <a:off x="294116" y="1526575"/>
                  <a:ext cx="962225" cy="325755"/>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𝑺𝒊𝒏</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m:t>
                        </m:r>
                      </m:oMath>
                    </m:oMathPara>
                  </a14:m>
                  <a:endParaRPr lang="en-US" b="1" dirty="0">
                    <a:solidFill>
                      <a:schemeClr val="tx1"/>
                    </a:solidFill>
                    <a:latin typeface="Times New Roman"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bwMode="auto">
                <a:xfrm>
                  <a:off x="294116" y="1526575"/>
                  <a:ext cx="962225" cy="325755"/>
                </a:xfrm>
                <a:prstGeom prst="rect">
                  <a:avLst/>
                </a:prstGeom>
                <a:blipFill rotWithShape="0">
                  <a:blip r:embed="rId6"/>
                  <a:stretch>
                    <a:fillRect l="-5674" r="-2128" b="-1956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bwMode="auto">
                <a:xfrm>
                  <a:off x="901687" y="1808042"/>
                  <a:ext cx="1061422" cy="299375"/>
                </a:xfrm>
                <a:prstGeom prst="rect">
                  <a:avLst/>
                </a:prstGeom>
                <a:solidFill>
                  <a:schemeClr val="bg1"/>
                </a:solidFill>
                <a:ln>
                  <a:noFill/>
                </a:ln>
                <a:effectLst/>
              </p:spPr>
              <p:txBody>
                <a:bodyPr wrap="square" lIns="0" tIns="0" rIns="0" bIns="0" rtlCol="0">
                  <a:spAutoFit/>
                </a:bodyPr>
                <a:lstStyle/>
                <a:p>
                  <a:pPr eaLnBrk="1" hangingPunct="1">
                    <a:spcBef>
                      <a:spcPct val="50000"/>
                    </a:spcBef>
                  </a:pPr>
                  <a14:m>
                    <m:oMath xmlns:m="http://schemas.openxmlformats.org/officeDocument/2006/math">
                      <m:r>
                        <a:rPr lang="en-US" sz="1600" b="1" i="0" smtClean="0">
                          <a:solidFill>
                            <a:schemeClr val="tx1"/>
                          </a:solidFill>
                          <a:latin typeface="Cambria Math" panose="02040503050406030204" pitchFamily="18" charset="0"/>
                        </a:rPr>
                        <m:t>𝐂</m:t>
                      </m:r>
                      <m:r>
                        <a:rPr lang="en-US" sz="1600" b="1" i="0" smtClean="0">
                          <a:solidFill>
                            <a:schemeClr val="tx1"/>
                          </a:solidFill>
                          <a:latin typeface="Cambria Math" panose="02040503050406030204" pitchFamily="18" charset="0"/>
                        </a:rPr>
                        <m:t>.</m:t>
                      </m:r>
                      <m:r>
                        <a:rPr lang="en-US" sz="1600" b="1" i="0" smtClean="0">
                          <a:solidFill>
                            <a:schemeClr val="tx1"/>
                          </a:solidFill>
                          <a:latin typeface="Cambria Math" panose="02040503050406030204" pitchFamily="18" charset="0"/>
                        </a:rPr>
                        <m:t>𝐂𝐨𝐭</m:t>
                      </m:r>
                      <m:r>
                        <a:rPr lang="en-US" sz="1600" b="1" i="0" smtClean="0">
                          <a:solidFill>
                            <a:schemeClr val="tx1"/>
                          </a:solidFill>
                          <a:latin typeface="Cambria Math" panose="02040503050406030204" pitchFamily="18" charset="0"/>
                        </a:rPr>
                        <m:t> </m:t>
                      </m:r>
                      <m:r>
                        <a:rPr lang="en-US" sz="1600" b="1" i="0" smtClean="0">
                          <a:solidFill>
                            <a:schemeClr val="tx1"/>
                          </a:solidFill>
                          <a:latin typeface="Cambria Math" panose="02040503050406030204" pitchFamily="18" charset="0"/>
                          <a:ea typeface="Cambria Math" panose="02040503050406030204" pitchFamily="18" charset="0"/>
                        </a:rPr>
                        <m:t>∅</m:t>
                      </m:r>
                    </m:oMath>
                  </a14:m>
                  <a:r>
                    <a:rPr lang="en-US" sz="1600" b="1" dirty="0" smtClean="0">
                      <a:solidFill>
                        <a:schemeClr val="tx1"/>
                      </a:solidFill>
                      <a:latin typeface="Times New Roman" pitchFamily="18" charset="0"/>
                    </a:rPr>
                    <a:t>  +</a:t>
                  </a:r>
                  <a:endParaRPr lang="en-US" sz="1600" b="1" dirty="0">
                    <a:solidFill>
                      <a:schemeClr val="tx1"/>
                    </a:solidFill>
                    <a:latin typeface="Times New Roman"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bwMode="auto">
                <a:xfrm>
                  <a:off x="901687" y="1808042"/>
                  <a:ext cx="1061422" cy="299375"/>
                </a:xfrm>
                <a:prstGeom prst="rect">
                  <a:avLst/>
                </a:prstGeom>
                <a:blipFill rotWithShape="0">
                  <a:blip r:embed="rId7"/>
                  <a:stretch>
                    <a:fillRect l="-7742" t="-23810" r="-8387" b="-45238"/>
                  </a:stretch>
                </a:blipFill>
                <a:ln>
                  <a:noFill/>
                </a:ln>
                <a:effectLst/>
              </p:spPr>
              <p:txBody>
                <a:bodyPr/>
                <a:lstStyle/>
                <a:p>
                  <a:r>
                    <a:rPr lang="en-US">
                      <a:noFill/>
                    </a:rPr>
                    <a:t> </a:t>
                  </a:r>
                </a:p>
              </p:txBody>
            </p:sp>
          </mc:Fallback>
        </mc:AlternateContent>
      </p:grpSp>
      <p:cxnSp>
        <p:nvCxnSpPr>
          <p:cNvPr id="9" name="Straight Connector 8"/>
          <p:cNvCxnSpPr>
            <a:stCxn id="29" idx="4"/>
          </p:cNvCxnSpPr>
          <p:nvPr/>
        </p:nvCxnSpPr>
        <p:spPr>
          <a:xfrm flipV="1">
            <a:off x="1668189" y="1906183"/>
            <a:ext cx="695650" cy="110699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363839" y="805958"/>
            <a:ext cx="6636123" cy="2723160"/>
            <a:chOff x="-2210440" y="84819"/>
            <a:chExt cx="10692453" cy="4151485"/>
          </a:xfrm>
        </p:grpSpPr>
        <p:sp>
          <p:nvSpPr>
            <p:cNvPr id="39" name="Line 12"/>
            <p:cNvSpPr>
              <a:spLocks noChangeShapeType="1"/>
            </p:cNvSpPr>
            <p:nvPr/>
          </p:nvSpPr>
          <p:spPr bwMode="auto">
            <a:xfrm>
              <a:off x="1914525" y="3352800"/>
              <a:ext cx="6491288" cy="28575"/>
            </a:xfrm>
            <a:prstGeom prst="line">
              <a:avLst/>
            </a:prstGeom>
            <a:noFill/>
            <a:ln w="9525">
              <a:solidFill>
                <a:schemeClr val="tx1"/>
              </a:solidFill>
              <a:round/>
              <a:headEnd/>
              <a:tailEnd type="triangle" w="med" len="med"/>
            </a:ln>
          </p:spPr>
          <p:txBody>
            <a:bodyPr wrap="none"/>
            <a:lstStyle/>
            <a:p>
              <a:endParaRPr lang="en-US"/>
            </a:p>
          </p:txBody>
        </p:sp>
        <p:sp>
          <p:nvSpPr>
            <p:cNvPr id="40" name="Line 13"/>
            <p:cNvSpPr>
              <a:spLocks noChangeShapeType="1"/>
            </p:cNvSpPr>
            <p:nvPr/>
          </p:nvSpPr>
          <p:spPr bwMode="auto">
            <a:xfrm flipH="1" flipV="1">
              <a:off x="2913063" y="133350"/>
              <a:ext cx="15875" cy="3248025"/>
            </a:xfrm>
            <a:prstGeom prst="line">
              <a:avLst/>
            </a:prstGeom>
            <a:noFill/>
            <a:ln w="9525">
              <a:solidFill>
                <a:schemeClr val="tx1"/>
              </a:solidFill>
              <a:round/>
              <a:headEnd/>
              <a:tailEnd type="triangle" w="med" len="med"/>
            </a:ln>
          </p:spPr>
          <p:txBody>
            <a:bodyPr wrap="none"/>
            <a:lstStyle/>
            <a:p>
              <a:endParaRPr lang="en-US"/>
            </a:p>
          </p:txBody>
        </p:sp>
        <p:sp>
          <p:nvSpPr>
            <p:cNvPr id="41" name="Line 14"/>
            <p:cNvSpPr>
              <a:spLocks noChangeShapeType="1"/>
            </p:cNvSpPr>
            <p:nvPr/>
          </p:nvSpPr>
          <p:spPr bwMode="auto">
            <a:xfrm flipV="1">
              <a:off x="1909750" y="932532"/>
              <a:ext cx="5716199" cy="2404578"/>
            </a:xfrm>
            <a:prstGeom prst="line">
              <a:avLst/>
            </a:prstGeom>
            <a:noFill/>
            <a:ln w="28575">
              <a:solidFill>
                <a:srgbClr val="00B050"/>
              </a:solidFill>
              <a:round/>
              <a:headEnd/>
              <a:tailEnd/>
            </a:ln>
          </p:spPr>
          <p:txBody>
            <a:bodyPr wrap="none"/>
            <a:lstStyle/>
            <a:p>
              <a:endParaRPr lang="en-US"/>
            </a:p>
          </p:txBody>
        </p:sp>
        <p:sp>
          <p:nvSpPr>
            <p:cNvPr id="42" name="Text Box 16"/>
            <p:cNvSpPr txBox="1">
              <a:spLocks noChangeArrowheads="1"/>
            </p:cNvSpPr>
            <p:nvPr/>
          </p:nvSpPr>
          <p:spPr bwMode="auto">
            <a:xfrm>
              <a:off x="2538413" y="84819"/>
              <a:ext cx="381000" cy="457200"/>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43" name="Text Box 17"/>
            <p:cNvSpPr txBox="1">
              <a:spLocks noChangeArrowheads="1"/>
            </p:cNvSpPr>
            <p:nvPr/>
          </p:nvSpPr>
          <p:spPr bwMode="auto">
            <a:xfrm>
              <a:off x="8101013" y="3324225"/>
              <a:ext cx="381000" cy="457200"/>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44" name="Text Box 19"/>
            <p:cNvSpPr txBox="1">
              <a:spLocks noChangeArrowheads="1"/>
            </p:cNvSpPr>
            <p:nvPr/>
          </p:nvSpPr>
          <p:spPr bwMode="auto">
            <a:xfrm rot="20183658">
              <a:off x="3996395" y="1279183"/>
              <a:ext cx="3287263" cy="550795"/>
            </a:xfrm>
            <a:prstGeom prst="rect">
              <a:avLst/>
            </a:prstGeom>
            <a:noFill/>
            <a:ln w="9525">
              <a:noFill/>
              <a:miter lim="800000"/>
              <a:headEnd/>
              <a:tailEnd/>
            </a:ln>
          </p:spPr>
          <p:txBody>
            <a:bodyPr wrap="square">
              <a:spAutoFit/>
            </a:bodyPr>
            <a:lstStyle/>
            <a:p>
              <a:pPr rtl="1">
                <a:spcBef>
                  <a:spcPct val="50000"/>
                </a:spcBef>
              </a:pPr>
              <a:r>
                <a:rPr lang="en-US" sz="1600" b="1" dirty="0">
                  <a:solidFill>
                    <a:srgbClr val="FF0000"/>
                  </a:solidFill>
                </a:rPr>
                <a:t>failure envelope</a:t>
              </a:r>
              <a:endParaRPr lang="en-AU" sz="1600" b="1" dirty="0">
                <a:solidFill>
                  <a:srgbClr val="FF0000"/>
                </a:solidFill>
              </a:endParaRPr>
            </a:p>
          </p:txBody>
        </p:sp>
        <p:sp>
          <p:nvSpPr>
            <p:cNvPr id="45" name="Arc 23"/>
            <p:cNvSpPr>
              <a:spLocks/>
            </p:cNvSpPr>
            <p:nvPr/>
          </p:nvSpPr>
          <p:spPr bwMode="auto">
            <a:xfrm rot="-5400000">
              <a:off x="5127624" y="1039155"/>
              <a:ext cx="1641478" cy="3087416"/>
            </a:xfrm>
            <a:custGeom>
              <a:avLst/>
              <a:gdLst>
                <a:gd name="T0" fmla="*/ 1126103 w 22138"/>
                <a:gd name="T1" fmla="*/ 0 h 43200"/>
                <a:gd name="T2" fmla="*/ 0 w 22138"/>
                <a:gd name="T3" fmla="*/ 83991574 h 43200"/>
                <a:gd name="T4" fmla="*/ 1126103 w 22138"/>
                <a:gd name="T5" fmla="*/ 42002600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rgbClr val="FF0000"/>
              </a:solidFill>
              <a:round/>
              <a:headEnd/>
              <a:tailEnd/>
            </a:ln>
          </p:spPr>
          <p:txBody>
            <a:bodyPr wrap="none" anchor="ctr"/>
            <a:lstStyle/>
            <a:p>
              <a:endParaRPr lang="en-US"/>
            </a:p>
          </p:txBody>
        </p:sp>
        <p:cxnSp>
          <p:nvCxnSpPr>
            <p:cNvPr id="46" name="Straight Connector 45"/>
            <p:cNvCxnSpPr/>
            <p:nvPr/>
          </p:nvCxnSpPr>
          <p:spPr>
            <a:xfrm>
              <a:off x="5325020" y="1886671"/>
              <a:ext cx="718593" cy="1513755"/>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bwMode="auto">
            <a:xfrm>
              <a:off x="2359634" y="2888611"/>
              <a:ext cx="304892" cy="369332"/>
            </a:xfrm>
            <a:prstGeom prst="rect">
              <a:avLst/>
            </a:prstGeom>
            <a:noFill/>
            <a:ln>
              <a:noFill/>
            </a:ln>
            <a:effectLst/>
          </p:spPr>
          <p:txBody>
            <a:bodyPr wrap="none" rtlCol="0">
              <a:spAutoFit/>
            </a:bodyPr>
            <a:lstStyle/>
            <a:p>
              <a:pPr eaLnBrk="1" hangingPunct="1">
                <a:spcBef>
                  <a:spcPct val="50000"/>
                </a:spcBef>
              </a:pPr>
              <a:r>
                <a:rPr lang="en-US" dirty="0" smtClean="0">
                  <a:latin typeface="Symbol" panose="05050102010706020507" pitchFamily="18" charset="2"/>
                </a:rPr>
                <a:t>f</a:t>
              </a:r>
              <a:endParaRPr lang="en-US" dirty="0">
                <a:latin typeface="Symbol" panose="05050102010706020507" pitchFamily="18" charset="2"/>
              </a:endParaRPr>
            </a:p>
          </p:txBody>
        </p:sp>
        <p:cxnSp>
          <p:nvCxnSpPr>
            <p:cNvPr id="48" name="Straight Connector 47"/>
            <p:cNvCxnSpPr/>
            <p:nvPr/>
          </p:nvCxnSpPr>
          <p:spPr>
            <a:xfrm>
              <a:off x="6043613" y="3480255"/>
              <a:ext cx="0" cy="556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919413" y="3476625"/>
              <a:ext cx="0" cy="466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928938" y="3781425"/>
              <a:ext cx="3114675"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p:cNvSpPr txBox="1"/>
                <p:nvPr/>
              </p:nvSpPr>
              <p:spPr bwMode="auto">
                <a:xfrm>
                  <a:off x="3759496" y="3471982"/>
                  <a:ext cx="1055314" cy="764322"/>
                </a:xfrm>
                <a:prstGeom prst="rect">
                  <a:avLst/>
                </a:prstGeom>
                <a:solidFill>
                  <a:schemeClr val="bg1"/>
                </a:solidFill>
                <a:ln>
                  <a:noFill/>
                </a:ln>
                <a:effectLst/>
              </p:spPr>
              <p:txBody>
                <a:bodyPr wrap="square" lIns="0" tIns="0" rIns="0" bIns="0" rtlCol="0">
                  <a:spAutoFit/>
                </a:bodyPr>
                <a:lstStyle>
                  <a:defPPr>
                    <a:defRPr lang="en-US"/>
                  </a:defPPr>
                  <a:lvl1pPr eaLnBrk="1" hangingPunct="1">
                    <a:spcBef>
                      <a:spcPct val="50000"/>
                    </a:spcBef>
                    <a:defRPr i="1">
                      <a:solidFill>
                        <a:srgbClr val="0000FF"/>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𝜎</m:t>
                                </m:r>
                              </m:e>
                              <m:sub>
                                <m:r>
                                  <a:rPr lang="en-US">
                                    <a:latin typeface="Cambria Math" panose="02040503050406030204" pitchFamily="18" charset="0"/>
                                  </a:rPr>
                                  <m:t>𝑣</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𝜎</m:t>
                                </m:r>
                              </m:e>
                              <m:sub>
                                <m:r>
                                  <a:rPr lang="en-US" b="0" i="1" smtClean="0">
                                    <a:latin typeface="Cambria Math" panose="02040503050406030204" pitchFamily="18" charset="0"/>
                                  </a:rPr>
                                  <m:t>𝑎</m:t>
                                </m:r>
                              </m:sub>
                            </m:sSub>
                          </m:num>
                          <m:den>
                            <m:r>
                              <a:rPr lang="en-US">
                                <a:latin typeface="Cambria Math" panose="02040503050406030204" pitchFamily="18" charset="0"/>
                              </a:rPr>
                              <m:t>2</m:t>
                            </m:r>
                          </m:den>
                        </m:f>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bwMode="auto">
                <a:xfrm>
                  <a:off x="3759496" y="3471982"/>
                  <a:ext cx="1055314" cy="764322"/>
                </a:xfrm>
                <a:prstGeom prst="rect">
                  <a:avLst/>
                </a:prstGeom>
                <a:blipFill rotWithShape="0">
                  <a:blip r:embed="rId8"/>
                  <a:stretch>
                    <a:fillRect l="-935" r="-1215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bwMode="auto">
                <a:xfrm>
                  <a:off x="5206651" y="2362979"/>
                  <a:ext cx="797654" cy="470642"/>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f>
                          <m:fPr>
                            <m:ctrlPr>
                              <a:rPr lang="en-US" i="1" smtClean="0">
                                <a:solidFill>
                                  <a:srgbClr val="0000FF"/>
                                </a:solidFill>
                                <a:latin typeface="Cambria Math" panose="02040503050406030204" pitchFamily="18" charset="0"/>
                              </a:rPr>
                            </m:ctrlPr>
                          </m:fPr>
                          <m:num>
                            <m:sSub>
                              <m:sSubPr>
                                <m:ctrlPr>
                                  <a:rPr lang="en-US" i="1" smtClean="0">
                                    <a:solidFill>
                                      <a:srgbClr val="0000FF"/>
                                    </a:solidFill>
                                    <a:latin typeface="Cambria Math" panose="02040503050406030204" pitchFamily="18" charset="0"/>
                                  </a:rPr>
                                </m:ctrlPr>
                              </m:sSubPr>
                              <m:e>
                                <m:r>
                                  <a:rPr lang="en-US" i="1" smtClean="0">
                                    <a:solidFill>
                                      <a:srgbClr val="0000FF"/>
                                    </a:solidFill>
                                    <a:latin typeface="Cambria Math" panose="02040503050406030204" pitchFamily="18" charset="0"/>
                                    <a:ea typeface="Cambria Math" panose="02040503050406030204" pitchFamily="18" charset="0"/>
                                  </a:rPr>
                                  <m:t>𝜎</m:t>
                                </m:r>
                              </m:e>
                              <m:sub>
                                <m:r>
                                  <a:rPr lang="en-US" b="0" i="1" smtClean="0">
                                    <a:solidFill>
                                      <a:srgbClr val="0000FF"/>
                                    </a:solidFill>
                                    <a:latin typeface="Cambria Math" panose="02040503050406030204" pitchFamily="18" charset="0"/>
                                  </a:rPr>
                                  <m:t>𝑣</m:t>
                                </m:r>
                              </m:sub>
                            </m:sSub>
                            <m:r>
                              <a:rPr lang="en-US" b="0" i="1" smtClean="0">
                                <a:solidFill>
                                  <a:srgbClr val="0000FF"/>
                                </a:solidFill>
                                <a:latin typeface="Cambria Math" panose="02040503050406030204" pitchFamily="18" charset="0"/>
                              </a:rPr>
                              <m:t>−</m:t>
                            </m:r>
                            <m:sSub>
                              <m:sSubPr>
                                <m:ctrlPr>
                                  <a:rPr lang="en-US" b="0"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ea typeface="Cambria Math" panose="02040503050406030204" pitchFamily="18" charset="0"/>
                                  </a:rPr>
                                  <m:t>𝜎</m:t>
                                </m:r>
                              </m:e>
                              <m:sub>
                                <m:r>
                                  <a:rPr lang="en-US" b="0" i="1" smtClean="0">
                                    <a:solidFill>
                                      <a:srgbClr val="0000FF"/>
                                    </a:solidFill>
                                    <a:latin typeface="Cambria Math" panose="02040503050406030204" pitchFamily="18" charset="0"/>
                                  </a:rPr>
                                  <m:t>h</m:t>
                                </m:r>
                              </m:sub>
                            </m:sSub>
                          </m:num>
                          <m:den>
                            <m:r>
                              <a:rPr lang="en-US" b="0" i="1" smtClean="0">
                                <a:solidFill>
                                  <a:srgbClr val="0000FF"/>
                                </a:solidFill>
                                <a:latin typeface="Cambria Math" panose="02040503050406030204" pitchFamily="18" charset="0"/>
                              </a:rPr>
                              <m:t>2</m:t>
                            </m:r>
                          </m:den>
                        </m:f>
                      </m:oMath>
                    </m:oMathPara>
                  </a14:m>
                  <a:endParaRPr lang="en-US" dirty="0">
                    <a:solidFill>
                      <a:srgbClr val="0000FF"/>
                    </a:solidFill>
                    <a:latin typeface="Times New Roman"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bwMode="auto">
                <a:xfrm>
                  <a:off x="5206651" y="2362979"/>
                  <a:ext cx="797654" cy="470642"/>
                </a:xfrm>
                <a:prstGeom prst="rect">
                  <a:avLst/>
                </a:prstGeom>
                <a:blipFill rotWithShape="0">
                  <a:blip r:embed="rId9"/>
                  <a:stretch>
                    <a:fillRect l="-1235" r="-48148" b="-50980"/>
                  </a:stretch>
                </a:blipFill>
                <a:ln>
                  <a:noFill/>
                </a:ln>
                <a:effectLst/>
              </p:spPr>
              <p:txBody>
                <a:bodyPr/>
                <a:lstStyle/>
                <a:p>
                  <a:r>
                    <a:rPr lang="en-US">
                      <a:noFill/>
                    </a:rPr>
                    <a:t> </a:t>
                  </a:r>
                </a:p>
              </p:txBody>
            </p:sp>
          </mc:Fallback>
        </mc:AlternateContent>
        <p:cxnSp>
          <p:nvCxnSpPr>
            <p:cNvPr id="53" name="Straight Connector 52"/>
            <p:cNvCxnSpPr/>
            <p:nvPr/>
          </p:nvCxnSpPr>
          <p:spPr>
            <a:xfrm>
              <a:off x="2913063" y="2924175"/>
              <a:ext cx="642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234531" y="2924175"/>
              <a:ext cx="0" cy="442912"/>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 Box 21"/>
            <p:cNvSpPr txBox="1">
              <a:spLocks noChangeArrowheads="1"/>
            </p:cNvSpPr>
            <p:nvPr/>
          </p:nvSpPr>
          <p:spPr bwMode="auto">
            <a:xfrm>
              <a:off x="3160879" y="2925693"/>
              <a:ext cx="367835" cy="516129"/>
            </a:xfrm>
            <a:prstGeom prst="rect">
              <a:avLst/>
            </a:prstGeom>
            <a:noFill/>
            <a:ln w="9525">
              <a:noFill/>
              <a:miter lim="800000"/>
              <a:headEnd/>
              <a:tailEnd/>
            </a:ln>
          </p:spPr>
          <p:txBody>
            <a:bodyPr wrap="square">
              <a:spAutoFit/>
            </a:bodyPr>
            <a:lstStyle/>
            <a:p>
              <a:pPr rtl="1">
                <a:spcBef>
                  <a:spcPct val="50000"/>
                </a:spcBef>
              </a:pPr>
              <a:r>
                <a:rPr lang="en-US" sz="1600" b="1" dirty="0" smtClean="0">
                  <a:sym typeface="Symbol" pitchFamily="18" charset="2"/>
                </a:rPr>
                <a:t>C</a:t>
              </a:r>
              <a:endParaRPr lang="en-AU" sz="1600" b="1" dirty="0"/>
            </a:p>
          </p:txBody>
        </p:sp>
        <p:cxnSp>
          <p:nvCxnSpPr>
            <p:cNvPr id="56" name="Straight Connector 55"/>
            <p:cNvCxnSpPr/>
            <p:nvPr/>
          </p:nvCxnSpPr>
          <p:spPr>
            <a:xfrm>
              <a:off x="1914525" y="3400426"/>
              <a:ext cx="0" cy="542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909750" y="3762375"/>
              <a:ext cx="1017991" cy="19052"/>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bwMode="auto">
                <a:xfrm>
                  <a:off x="2029608" y="3906879"/>
                  <a:ext cx="709040" cy="246221"/>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m:rPr>
                            <m:sty m:val="p"/>
                          </m:rPr>
                          <a:rPr lang="en-US" sz="1600" i="0" smtClean="0">
                            <a:solidFill>
                              <a:srgbClr val="0000FF"/>
                            </a:solidFill>
                            <a:latin typeface="Cambria Math" panose="02040503050406030204" pitchFamily="18" charset="0"/>
                          </a:rPr>
                          <m:t>C</m:t>
                        </m:r>
                        <m:r>
                          <a:rPr lang="en-US" sz="1600" b="0" i="0" smtClean="0">
                            <a:solidFill>
                              <a:srgbClr val="0000FF"/>
                            </a:solidFill>
                            <a:latin typeface="Cambria Math" panose="02040503050406030204" pitchFamily="18" charset="0"/>
                          </a:rPr>
                          <m:t>.</m:t>
                        </m:r>
                        <m:r>
                          <m:rPr>
                            <m:sty m:val="p"/>
                          </m:rPr>
                          <a:rPr lang="en-US" sz="1600" b="0" i="0" smtClean="0">
                            <a:solidFill>
                              <a:srgbClr val="0000FF"/>
                            </a:solidFill>
                            <a:latin typeface="Cambria Math" panose="02040503050406030204" pitchFamily="18" charset="0"/>
                          </a:rPr>
                          <m:t>Cot</m:t>
                        </m:r>
                        <m:r>
                          <a:rPr lang="en-US" sz="1600" b="0" i="0" smtClean="0">
                            <a:solidFill>
                              <a:srgbClr val="0000FF"/>
                            </a:solidFill>
                            <a:latin typeface="Cambria Math" panose="02040503050406030204" pitchFamily="18" charset="0"/>
                          </a:rPr>
                          <m:t> </m:t>
                        </m:r>
                        <m:r>
                          <a:rPr lang="en-US" sz="1600" b="0" i="0" smtClean="0">
                            <a:solidFill>
                              <a:srgbClr val="0000FF"/>
                            </a:solidFill>
                            <a:latin typeface="Cambria Math" panose="02040503050406030204" pitchFamily="18" charset="0"/>
                            <a:ea typeface="Cambria Math" panose="02040503050406030204" pitchFamily="18" charset="0"/>
                          </a:rPr>
                          <m:t>∅</m:t>
                        </m:r>
                      </m:oMath>
                    </m:oMathPara>
                  </a14:m>
                  <a:endParaRPr lang="en-US" sz="1600" dirty="0">
                    <a:solidFill>
                      <a:srgbClr val="0000FF"/>
                    </a:solidFill>
                    <a:latin typeface="Times New Roman"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bwMode="auto">
                <a:xfrm>
                  <a:off x="2029608" y="3906879"/>
                  <a:ext cx="709040" cy="246221"/>
                </a:xfrm>
                <a:prstGeom prst="rect">
                  <a:avLst/>
                </a:prstGeom>
                <a:blipFill rotWithShape="0">
                  <a:blip r:embed="rId10"/>
                  <a:stretch>
                    <a:fillRect l="-15068" r="-65753" b="-8148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2210440" y="2974439"/>
                  <a:ext cx="510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𝝈</m:t>
                            </m:r>
                          </m:e>
                          <m:sub>
                            <m:r>
                              <a:rPr lang="en-US" b="1" i="1">
                                <a:solidFill>
                                  <a:srgbClr val="00B050"/>
                                </a:solidFill>
                                <a:latin typeface="Cambria Math" panose="02040503050406030204" pitchFamily="18" charset="0"/>
                              </a:rPr>
                              <m:t>𝒉</m:t>
                            </m:r>
                          </m:sub>
                        </m:sSub>
                      </m:oMath>
                    </m:oMathPara>
                  </a14:m>
                  <a:endParaRPr lang="en-US" b="1" dirty="0">
                    <a:solidFill>
                      <a:srgbClr val="00B050"/>
                    </a:solidFill>
                  </a:endParaRPr>
                </a:p>
              </p:txBody>
            </p:sp>
          </mc:Choice>
          <mc:Fallback xmlns="">
            <p:sp>
              <p:nvSpPr>
                <p:cNvPr id="59" name="Rectangle 58"/>
                <p:cNvSpPr>
                  <a:spLocks noRot="1" noChangeAspect="1" noMove="1" noResize="1" noEditPoints="1" noAdjustHandles="1" noChangeArrowheads="1" noChangeShapeType="1" noTextEdit="1"/>
                </p:cNvSpPr>
                <p:nvPr/>
              </p:nvSpPr>
              <p:spPr>
                <a:xfrm>
                  <a:off x="-2210440" y="2974439"/>
                  <a:ext cx="510011" cy="369332"/>
                </a:xfrm>
                <a:prstGeom prst="rect">
                  <a:avLst/>
                </a:prstGeom>
                <a:blipFill rotWithShape="0">
                  <a:blip r:embed="rId11"/>
                  <a:stretch>
                    <a:fillRect r="-28846" b="-5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417310" y="2908156"/>
                  <a:ext cx="5100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𝝈</m:t>
                            </m:r>
                          </m:e>
                          <m:sub>
                            <m:r>
                              <a:rPr lang="en-US" b="1" i="1" smtClean="0">
                                <a:solidFill>
                                  <a:srgbClr val="00B050"/>
                                </a:solidFill>
                                <a:latin typeface="Cambria Math" panose="02040503050406030204" pitchFamily="18" charset="0"/>
                              </a:rPr>
                              <m:t>𝒗</m:t>
                            </m:r>
                          </m:sub>
                        </m:sSub>
                      </m:oMath>
                    </m:oMathPara>
                  </a14:m>
                  <a:endParaRPr lang="en-US" b="1" dirty="0">
                    <a:solidFill>
                      <a:srgbClr val="00B050"/>
                    </a:solidFill>
                  </a:endParaRPr>
                </a:p>
              </p:txBody>
            </p:sp>
          </mc:Choice>
          <mc:Fallback xmlns="">
            <p:sp>
              <p:nvSpPr>
                <p:cNvPr id="60" name="Rectangle 59"/>
                <p:cNvSpPr>
                  <a:spLocks noRot="1" noChangeAspect="1" noMove="1" noResize="1" noEditPoints="1" noAdjustHandles="1" noChangeArrowheads="1" noChangeShapeType="1" noTextEdit="1"/>
                </p:cNvSpPr>
                <p:nvPr/>
              </p:nvSpPr>
              <p:spPr>
                <a:xfrm>
                  <a:off x="7417310" y="2908156"/>
                  <a:ext cx="510011" cy="369332"/>
                </a:xfrm>
                <a:prstGeom prst="rect">
                  <a:avLst/>
                </a:prstGeom>
                <a:blipFill rotWithShape="0">
                  <a:blip r:embed="rId12"/>
                  <a:stretch>
                    <a:fillRect r="-21154" b="-47500"/>
                  </a:stretch>
                </a:blipFill>
              </p:spPr>
              <p:txBody>
                <a:bodyPr/>
                <a:lstStyle/>
                <a:p>
                  <a:r>
                    <a:rPr lang="en-US">
                      <a:noFill/>
                    </a:rPr>
                    <a:t> </a:t>
                  </a:r>
                </a:p>
              </p:txBody>
            </p:sp>
          </mc:Fallback>
        </mc:AlternateContent>
      </p:grpSp>
      <p:cxnSp>
        <p:nvCxnSpPr>
          <p:cNvPr id="61" name="Elbow Connector 60"/>
          <p:cNvCxnSpPr/>
          <p:nvPr/>
        </p:nvCxnSpPr>
        <p:spPr>
          <a:xfrm rot="10800000" flipV="1">
            <a:off x="2927203" y="3625878"/>
            <a:ext cx="3384259" cy="1057554"/>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Rectangle 61"/>
              <p:cNvSpPr/>
              <p:nvPr/>
            </p:nvSpPr>
            <p:spPr>
              <a:xfrm>
                <a:off x="6073203" y="2609031"/>
                <a:ext cx="5084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𝝈</m:t>
                          </m:r>
                        </m:e>
                        <m:sub>
                          <m:r>
                            <a:rPr lang="en-US" b="1" i="1" smtClean="0">
                              <a:solidFill>
                                <a:srgbClr val="00B050"/>
                              </a:solidFill>
                              <a:latin typeface="Cambria Math" panose="02040503050406030204" pitchFamily="18" charset="0"/>
                            </a:rPr>
                            <m:t>𝒂</m:t>
                          </m:r>
                        </m:sub>
                      </m:sSub>
                    </m:oMath>
                  </m:oMathPara>
                </a14:m>
                <a:endParaRPr lang="en-US" b="1" dirty="0">
                  <a:solidFill>
                    <a:srgbClr val="00B050"/>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6073203" y="2609031"/>
                <a:ext cx="508409" cy="36933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bwMode="auto">
              <a:xfrm>
                <a:off x="353000" y="5186193"/>
                <a:ext cx="4189993" cy="909352"/>
              </a:xfrm>
              <a:prstGeom prst="rect">
                <a:avLst/>
              </a:prstGeom>
              <a:noFill/>
              <a:ln>
                <a:noFill/>
              </a:ln>
              <a:effectLst>
                <a:prstShdw prst="shdw16">
                  <a:schemeClr val="bg2"/>
                </a:prstShdw>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𝝈</m:t>
                          </m:r>
                        </m:e>
                        <m:sub>
                          <m:r>
                            <a:rPr lang="en-US" sz="2000" b="1" i="1" smtClean="0">
                              <a:latin typeface="Cambria Math" panose="02040503050406030204" pitchFamily="18" charset="0"/>
                            </a:rPr>
                            <m:t>𝒂</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d>
                            <m:dPr>
                              <m:ctrlPr>
                                <a:rPr lang="en-US" sz="2000" b="1" i="1">
                                  <a:latin typeface="Cambria Math" panose="02040503050406030204" pitchFamily="18" charset="0"/>
                                </a:rPr>
                              </m:ctrlPr>
                            </m:dPr>
                            <m:e>
                              <m:f>
                                <m:fPr>
                                  <m:ctrlPr>
                                    <a:rPr lang="en-US" sz="2000" b="1" i="1">
                                      <a:latin typeface="Cambria Math" panose="02040503050406030204" pitchFamily="18" charset="0"/>
                                    </a:rPr>
                                  </m:ctrlPr>
                                </m:fPr>
                                <m:num>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𝒔𝒊𝒏</m:t>
                                  </m:r>
                                  <m:r>
                                    <a:rPr lang="en-US" sz="2000" b="1" i="1">
                                      <a:latin typeface="Cambria Math" panose="02040503050406030204" pitchFamily="18" charset="0"/>
                                      <a:ea typeface="Cambria Math" panose="02040503050406030204" pitchFamily="18" charset="0"/>
                                    </a:rPr>
                                    <m:t>∅</m:t>
                                  </m:r>
                                </m:num>
                                <m:den>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𝒔𝒊𝒏</m:t>
                                  </m:r>
                                  <m:r>
                                    <a:rPr lang="en-US" sz="2000" b="1" i="1">
                                      <a:latin typeface="Cambria Math" panose="02040503050406030204" pitchFamily="18" charset="0"/>
                                      <a:ea typeface="Cambria Math" panose="02040503050406030204" pitchFamily="18" charset="0"/>
                                    </a:rPr>
                                    <m:t>∅</m:t>
                                  </m:r>
                                </m:den>
                              </m:f>
                            </m:e>
                          </m:d>
                          <m:r>
                            <a:rPr lang="en-US" sz="2000" b="1" i="1" smtClean="0">
                              <a:latin typeface="Cambria Math" panose="02040503050406030204" pitchFamily="18" charset="0"/>
                              <a:ea typeface="Cambria Math" panose="02040503050406030204" pitchFamily="18" charset="0"/>
                            </a:rPr>
                            <m:t>𝝈</m:t>
                          </m:r>
                        </m:e>
                        <m:sub>
                          <m:r>
                            <a:rPr lang="en-US" sz="2000" b="1" i="1" smtClean="0">
                              <a:latin typeface="Cambria Math" panose="02040503050406030204" pitchFamily="18" charset="0"/>
                            </a:rPr>
                            <m:t>𝒗</m:t>
                          </m:r>
                        </m:sub>
                      </m:sSub>
                      <m:r>
                        <a:rPr lang="en-US" sz="2000" b="1" i="1" smtClean="0">
                          <a:latin typeface="Cambria Math" panose="02040503050406030204" pitchFamily="18" charset="0"/>
                        </a:rPr>
                        <m:t>−</m:t>
                      </m:r>
                      <m:r>
                        <a:rPr lang="en-US" sz="2000" b="1" i="1" smtClean="0">
                          <a:latin typeface="Cambria Math" panose="02040503050406030204" pitchFamily="18" charset="0"/>
                        </a:rPr>
                        <m:t>𝟐</m:t>
                      </m:r>
                      <m:rad>
                        <m:radPr>
                          <m:degHide m:val="on"/>
                          <m:ctrlPr>
                            <a:rPr lang="en-US" sz="2000" b="1" i="1">
                              <a:latin typeface="Cambria Math" panose="02040503050406030204" pitchFamily="18" charset="0"/>
                            </a:rPr>
                          </m:ctrlPr>
                        </m:radPr>
                        <m:deg/>
                        <m:e>
                          <m:f>
                            <m:fPr>
                              <m:ctrlPr>
                                <a:rPr lang="en-US" sz="2000" b="1" i="1">
                                  <a:latin typeface="Cambria Math" panose="02040503050406030204" pitchFamily="18" charset="0"/>
                                </a:rPr>
                              </m:ctrlPr>
                            </m:fPr>
                            <m:num>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𝒔𝒊𝒏</m:t>
                              </m:r>
                              <m:r>
                                <a:rPr lang="en-US" sz="2000" b="1" i="1">
                                  <a:latin typeface="Cambria Math" panose="02040503050406030204" pitchFamily="18" charset="0"/>
                                  <a:ea typeface="Cambria Math" panose="02040503050406030204" pitchFamily="18" charset="0"/>
                                </a:rPr>
                                <m:t>∅</m:t>
                              </m:r>
                            </m:num>
                            <m:den>
                              <m:r>
                                <a:rPr lang="en-US" sz="2000" b="1" i="1">
                                  <a:latin typeface="Cambria Math" panose="02040503050406030204" pitchFamily="18" charset="0"/>
                                </a:rPr>
                                <m:t>𝟏</m:t>
                              </m:r>
                              <m:r>
                                <a:rPr lang="en-US" sz="2000" b="1" i="1">
                                  <a:latin typeface="Cambria Math" panose="02040503050406030204" pitchFamily="18" charset="0"/>
                                </a:rPr>
                                <m:t>+</m:t>
                              </m:r>
                              <m:r>
                                <a:rPr lang="en-US" sz="2000" b="1" i="1">
                                  <a:latin typeface="Cambria Math" panose="02040503050406030204" pitchFamily="18" charset="0"/>
                                </a:rPr>
                                <m:t>𝒔𝒊𝒏</m:t>
                              </m:r>
                              <m:r>
                                <a:rPr lang="en-US" sz="2000" b="1" i="1">
                                  <a:latin typeface="Cambria Math" panose="02040503050406030204" pitchFamily="18" charset="0"/>
                                  <a:ea typeface="Cambria Math" panose="02040503050406030204" pitchFamily="18" charset="0"/>
                                </a:rPr>
                                <m:t>∅</m:t>
                              </m:r>
                            </m:den>
                          </m:f>
                        </m:e>
                      </m:rad>
                      <m:r>
                        <a:rPr lang="en-US" sz="2000" b="1" i="1" smtClean="0">
                          <a:latin typeface="Cambria Math" panose="02040503050406030204" pitchFamily="18" charset="0"/>
                        </a:rPr>
                        <m:t>𝑪</m:t>
                      </m:r>
                    </m:oMath>
                  </m:oMathPara>
                </a14:m>
                <a:endParaRPr lang="en-US" sz="2000" b="1" dirty="0">
                  <a:latin typeface="Times New Roman" pitchFamily="18" charset="0"/>
                </a:endParaRPr>
              </a:p>
            </p:txBody>
          </p:sp>
        </mc:Choice>
        <mc:Fallback xmlns="">
          <p:sp>
            <p:nvSpPr>
              <p:cNvPr id="64" name="TextBox 63"/>
              <p:cNvSpPr txBox="1">
                <a:spLocks noRot="1" noChangeAspect="1" noMove="1" noResize="1" noEditPoints="1" noAdjustHandles="1" noChangeArrowheads="1" noChangeShapeType="1" noTextEdit="1"/>
              </p:cNvSpPr>
              <p:nvPr/>
            </p:nvSpPr>
            <p:spPr bwMode="auto">
              <a:xfrm>
                <a:off x="353000" y="5186193"/>
                <a:ext cx="4189993" cy="909352"/>
              </a:xfrm>
              <a:prstGeom prst="rect">
                <a:avLst/>
              </a:prstGeom>
              <a:blipFill rotWithShape="0">
                <a:blip r:embed="rId14"/>
                <a:stretch>
                  <a:fillRect/>
                </a:stretch>
              </a:blipFill>
              <a:ln>
                <a:noFill/>
              </a:ln>
              <a:effectLst>
                <a:prstShdw prst="shdw16">
                  <a:schemeClr val="bg2"/>
                </a:prst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bwMode="auto">
              <a:xfrm>
                <a:off x="5760231" y="5278737"/>
                <a:ext cx="2759858" cy="447238"/>
              </a:xfrm>
              <a:prstGeom prst="rect">
                <a:avLst/>
              </a:prstGeom>
              <a:solidFill>
                <a:srgbClr val="FFFF00"/>
              </a:solidFill>
              <a:ln>
                <a:solidFill>
                  <a:srgbClr val="FF0000"/>
                </a:solid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𝑎</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𝑎</m:t>
                              </m:r>
                            </m:sub>
                          </m:sSub>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𝑣</m:t>
                          </m:r>
                        </m:sub>
                      </m:sSub>
                      <m:r>
                        <a:rPr lang="en-US" sz="2400" b="0" i="1" smtClean="0">
                          <a:latin typeface="Cambria Math" panose="02040503050406030204" pitchFamily="18" charset="0"/>
                        </a:rPr>
                        <m:t>−</m:t>
                      </m:r>
                      <m:r>
                        <a:rPr lang="en-US" sz="2400" b="0" i="1" smtClean="0">
                          <a:latin typeface="Cambria Math" panose="02040503050406030204" pitchFamily="18" charset="0"/>
                        </a:rPr>
                        <m:t>2</m:t>
                      </m:r>
                      <m:rad>
                        <m:radPr>
                          <m:degHide m:val="on"/>
                          <m:ctrlPr>
                            <a:rPr lang="en-US" sz="2400" i="1">
                              <a:latin typeface="Cambria Math" panose="02040503050406030204" pitchFamily="18" charset="0"/>
                            </a:rPr>
                          </m:ctrlPr>
                        </m:radPr>
                        <m:deg/>
                        <m:e>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𝑎</m:t>
                              </m:r>
                            </m:sub>
                          </m:sSub>
                        </m:e>
                      </m:rad>
                      <m:r>
                        <a:rPr lang="en-US" sz="2400" b="0" i="1" smtClean="0">
                          <a:latin typeface="Cambria Math" panose="02040503050406030204" pitchFamily="18" charset="0"/>
                        </a:rPr>
                        <m:t>𝐶</m:t>
                      </m:r>
                    </m:oMath>
                  </m:oMathPara>
                </a14:m>
                <a:endParaRPr lang="en-US" sz="2400" dirty="0">
                  <a:latin typeface="Times New Roman" pitchFamily="18" charset="0"/>
                </a:endParaRPr>
              </a:p>
            </p:txBody>
          </p:sp>
        </mc:Choice>
        <mc:Fallback xmlns="">
          <p:sp>
            <p:nvSpPr>
              <p:cNvPr id="65" name="TextBox 64"/>
              <p:cNvSpPr txBox="1">
                <a:spLocks noRot="1" noChangeAspect="1" noMove="1" noResize="1" noEditPoints="1" noAdjustHandles="1" noChangeArrowheads="1" noChangeShapeType="1" noTextEdit="1"/>
              </p:cNvSpPr>
              <p:nvPr/>
            </p:nvSpPr>
            <p:spPr bwMode="auto">
              <a:xfrm>
                <a:off x="5760231" y="5278737"/>
                <a:ext cx="2759858" cy="447238"/>
              </a:xfrm>
              <a:prstGeom prst="rect">
                <a:avLst/>
              </a:prstGeom>
              <a:blipFill rotWithShape="0">
                <a:blip r:embed="rId15"/>
                <a:stretch>
                  <a:fillRect/>
                </a:stretch>
              </a:blipFill>
              <a:ln>
                <a:solidFill>
                  <a:srgbClr val="FF00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bwMode="auto">
              <a:xfrm>
                <a:off x="5877382" y="5906357"/>
                <a:ext cx="2326471" cy="829843"/>
              </a:xfrm>
              <a:prstGeom prst="rect">
                <a:avLst/>
              </a:prstGeom>
              <a:solidFill>
                <a:srgbClr val="FFFF00"/>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𝑎</m:t>
                          </m:r>
                        </m:sub>
                      </m:sSub>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𝑠𝑖𝑛</m:t>
                              </m:r>
                              <m:r>
                                <a:rPr lang="en-US" sz="2400" i="1">
                                  <a:latin typeface="Cambria Math" panose="02040503050406030204" pitchFamily="18" charset="0"/>
                                  <a:ea typeface="Cambria Math" panose="02040503050406030204" pitchFamily="18" charset="0"/>
                                </a:rPr>
                                <m:t>∅</m:t>
                              </m:r>
                            </m:den>
                          </m:f>
                        </m:e>
                      </m:d>
                    </m:oMath>
                  </m:oMathPara>
                </a14:m>
                <a:endParaRPr lang="en-US" sz="2400" dirty="0">
                  <a:latin typeface="Times New Roman"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bwMode="auto">
              <a:xfrm>
                <a:off x="5877382" y="5906357"/>
                <a:ext cx="2326471" cy="829843"/>
              </a:xfrm>
              <a:prstGeom prst="rect">
                <a:avLst/>
              </a:prstGeom>
              <a:blipFill rotWithShape="0">
                <a:blip r:embed="rId16"/>
                <a:stretch>
                  <a:fillRect/>
                </a:stretch>
              </a:blipFill>
              <a:ln>
                <a:noFill/>
              </a:ln>
              <a:effectLst/>
            </p:spPr>
            <p:txBody>
              <a:bodyPr/>
              <a:lstStyle/>
              <a:p>
                <a:r>
                  <a:rPr lang="en-US">
                    <a:noFill/>
                  </a:rPr>
                  <a:t> </a:t>
                </a:r>
              </a:p>
            </p:txBody>
          </p:sp>
        </mc:Fallback>
      </mc:AlternateContent>
      <p:sp>
        <p:nvSpPr>
          <p:cNvPr id="68" name="Right Arrow 67"/>
          <p:cNvSpPr/>
          <p:nvPr/>
        </p:nvSpPr>
        <p:spPr>
          <a:xfrm>
            <a:off x="4592207" y="5423653"/>
            <a:ext cx="933448" cy="241883"/>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Box 16"/>
          <p:cNvSpPr txBox="1">
            <a:spLocks noChangeArrowheads="1"/>
          </p:cNvSpPr>
          <p:nvPr/>
        </p:nvSpPr>
        <p:spPr bwMode="auto">
          <a:xfrm>
            <a:off x="585257" y="769150"/>
            <a:ext cx="236462" cy="299900"/>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70" name="Text Box 17"/>
          <p:cNvSpPr txBox="1">
            <a:spLocks noChangeArrowheads="1"/>
          </p:cNvSpPr>
          <p:nvPr/>
        </p:nvSpPr>
        <p:spPr bwMode="auto">
          <a:xfrm>
            <a:off x="4344348" y="2968329"/>
            <a:ext cx="236462" cy="299900"/>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Tree>
    <p:extLst>
      <p:ext uri="{BB962C8B-B14F-4D97-AF65-F5344CB8AC3E}">
        <p14:creationId xmlns:p14="http://schemas.microsoft.com/office/powerpoint/2010/main" val="2250576205"/>
      </p:ext>
    </p:extLst>
  </p:cSld>
  <p:clrMapOvr>
    <a:masterClrMapping/>
  </p:clrMapOvr>
  <p:transition advClick="0" advTm="3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righ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left)">
                                      <p:cBhvr>
                                        <p:cTn id="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66" grpId="0" animBg="1"/>
      <p:bldP spid="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913" y="2553904"/>
            <a:ext cx="8043862" cy="2677656"/>
          </a:xfrm>
          <a:prstGeom prst="rect">
            <a:avLst/>
          </a:prstGeom>
        </p:spPr>
        <p:txBody>
          <a:bodyPr wrap="square">
            <a:spAutoFit/>
          </a:bodyPr>
          <a:lstStyle/>
          <a:p>
            <a:pPr marL="342900" indent="-342900" algn="just">
              <a:buFont typeface="Wingdings" panose="05000000000000000000" pitchFamily="2" charset="2"/>
              <a:buChar char="q"/>
            </a:pPr>
            <a:r>
              <a:rPr lang="en-US" sz="2400" b="1" dirty="0" smtClean="0">
                <a:solidFill>
                  <a:srgbClr val="7030A0"/>
                </a:solidFill>
                <a:latin typeface="+mn-lt"/>
              </a:rPr>
              <a:t>The </a:t>
            </a:r>
            <a:r>
              <a:rPr lang="en-US" sz="2400" b="1" dirty="0" smtClean="0">
                <a:solidFill>
                  <a:srgbClr val="FF0000"/>
                </a:solidFill>
                <a:latin typeface="+mn-lt"/>
              </a:rPr>
              <a:t>shear</a:t>
            </a:r>
            <a:r>
              <a:rPr lang="en-US" sz="2400" b="1" dirty="0" smtClean="0">
                <a:solidFill>
                  <a:srgbClr val="7030A0"/>
                </a:solidFill>
                <a:latin typeface="+mn-lt"/>
              </a:rPr>
              <a:t> </a:t>
            </a:r>
            <a:r>
              <a:rPr lang="en-US" sz="2400" b="1" dirty="0" smtClean="0">
                <a:solidFill>
                  <a:srgbClr val="FF0000"/>
                </a:solidFill>
                <a:latin typeface="+mn-lt"/>
              </a:rPr>
              <a:t>strength</a:t>
            </a:r>
            <a:r>
              <a:rPr lang="en-US" sz="2400" b="1" dirty="0" smtClean="0">
                <a:solidFill>
                  <a:srgbClr val="7030A0"/>
                </a:solidFill>
                <a:latin typeface="+mn-lt"/>
              </a:rPr>
              <a:t> </a:t>
            </a:r>
            <a:r>
              <a:rPr lang="en-US" sz="2400" b="1" dirty="0">
                <a:solidFill>
                  <a:srgbClr val="7030A0"/>
                </a:solidFill>
                <a:latin typeface="+mn-lt"/>
              </a:rPr>
              <a:t>parameters of the soil being retained</a:t>
            </a:r>
            <a:r>
              <a:rPr lang="en-US" sz="2400" b="1" dirty="0" smtClean="0">
                <a:solidFill>
                  <a:srgbClr val="7030A0"/>
                </a:solidFill>
                <a:latin typeface="+mn-lt"/>
              </a:rPr>
              <a:t>,</a:t>
            </a:r>
          </a:p>
          <a:p>
            <a:pPr marL="342900" indent="-342900" algn="just">
              <a:buFont typeface="Wingdings" panose="05000000000000000000" pitchFamily="2" charset="2"/>
              <a:buChar char="q"/>
            </a:pPr>
            <a:r>
              <a:rPr lang="en-US" sz="2400" b="1" dirty="0" smtClean="0">
                <a:solidFill>
                  <a:srgbClr val="7030A0"/>
                </a:solidFill>
                <a:latin typeface="+mn-lt"/>
              </a:rPr>
              <a:t>The </a:t>
            </a:r>
            <a:r>
              <a:rPr lang="en-US" sz="2400" b="1" dirty="0">
                <a:solidFill>
                  <a:srgbClr val="FF0000"/>
                </a:solidFill>
                <a:latin typeface="+mn-lt"/>
              </a:rPr>
              <a:t>inclination</a:t>
            </a:r>
            <a:r>
              <a:rPr lang="en-US" sz="2400" b="1" dirty="0">
                <a:solidFill>
                  <a:srgbClr val="7030A0"/>
                </a:solidFill>
                <a:latin typeface="+mn-lt"/>
              </a:rPr>
              <a:t> of the surface of the </a:t>
            </a:r>
            <a:r>
              <a:rPr lang="en-US" sz="2400" b="1" dirty="0">
                <a:solidFill>
                  <a:srgbClr val="FF0000"/>
                </a:solidFill>
                <a:latin typeface="+mn-lt"/>
              </a:rPr>
              <a:t>backfill</a:t>
            </a:r>
            <a:r>
              <a:rPr lang="en-US" sz="2400" b="1" dirty="0" smtClean="0">
                <a:solidFill>
                  <a:srgbClr val="7030A0"/>
                </a:solidFill>
                <a:latin typeface="+mn-lt"/>
              </a:rPr>
              <a:t>,</a:t>
            </a:r>
          </a:p>
          <a:p>
            <a:pPr marL="342900" indent="-342900" algn="just">
              <a:buFont typeface="Wingdings" panose="05000000000000000000" pitchFamily="2" charset="2"/>
              <a:buChar char="q"/>
            </a:pPr>
            <a:r>
              <a:rPr lang="en-US" sz="2400" b="1" dirty="0" smtClean="0">
                <a:solidFill>
                  <a:srgbClr val="7030A0"/>
                </a:solidFill>
                <a:latin typeface="+mn-lt"/>
              </a:rPr>
              <a:t>The </a:t>
            </a:r>
            <a:r>
              <a:rPr lang="en-US" sz="2400" b="1" dirty="0">
                <a:solidFill>
                  <a:srgbClr val="FF0000"/>
                </a:solidFill>
                <a:latin typeface="+mn-lt"/>
              </a:rPr>
              <a:t>height</a:t>
            </a:r>
            <a:r>
              <a:rPr lang="en-US" sz="2400" b="1" dirty="0">
                <a:solidFill>
                  <a:srgbClr val="7030A0"/>
                </a:solidFill>
                <a:latin typeface="+mn-lt"/>
              </a:rPr>
              <a:t> and </a:t>
            </a:r>
            <a:r>
              <a:rPr lang="en-US" sz="2400" b="1" dirty="0">
                <a:solidFill>
                  <a:srgbClr val="FF0000"/>
                </a:solidFill>
                <a:latin typeface="+mn-lt"/>
              </a:rPr>
              <a:t>inclination</a:t>
            </a:r>
            <a:r>
              <a:rPr lang="en-US" sz="2400" b="1" dirty="0">
                <a:solidFill>
                  <a:srgbClr val="7030A0"/>
                </a:solidFill>
                <a:latin typeface="+mn-lt"/>
              </a:rPr>
              <a:t> of the </a:t>
            </a:r>
            <a:r>
              <a:rPr lang="en-US" sz="2400" b="1" dirty="0">
                <a:solidFill>
                  <a:srgbClr val="FF0000"/>
                </a:solidFill>
                <a:latin typeface="+mn-lt"/>
              </a:rPr>
              <a:t>retaining</a:t>
            </a:r>
            <a:r>
              <a:rPr lang="en-US" sz="2400" b="1" dirty="0">
                <a:solidFill>
                  <a:srgbClr val="7030A0"/>
                </a:solidFill>
                <a:latin typeface="+mn-lt"/>
              </a:rPr>
              <a:t> </a:t>
            </a:r>
            <a:r>
              <a:rPr lang="en-US" sz="2400" b="1" dirty="0">
                <a:solidFill>
                  <a:srgbClr val="FF0000"/>
                </a:solidFill>
                <a:latin typeface="+mn-lt"/>
              </a:rPr>
              <a:t>wall</a:t>
            </a:r>
            <a:r>
              <a:rPr lang="en-US" sz="2400" b="1" dirty="0">
                <a:solidFill>
                  <a:srgbClr val="7030A0"/>
                </a:solidFill>
                <a:latin typeface="+mn-lt"/>
              </a:rPr>
              <a:t> at the wall–backfill interface</a:t>
            </a:r>
            <a:r>
              <a:rPr lang="en-US" sz="2400" b="1" dirty="0" smtClean="0">
                <a:solidFill>
                  <a:srgbClr val="7030A0"/>
                </a:solidFill>
                <a:latin typeface="+mn-lt"/>
              </a:rPr>
              <a:t>,</a:t>
            </a:r>
          </a:p>
          <a:p>
            <a:pPr marL="342900" indent="-342900" algn="just">
              <a:buFont typeface="Wingdings" panose="05000000000000000000" pitchFamily="2" charset="2"/>
              <a:buChar char="q"/>
            </a:pPr>
            <a:r>
              <a:rPr lang="en-US" sz="2400" b="1" dirty="0" smtClean="0">
                <a:solidFill>
                  <a:srgbClr val="7030A0"/>
                </a:solidFill>
                <a:latin typeface="+mn-lt"/>
              </a:rPr>
              <a:t>The nature </a:t>
            </a:r>
            <a:r>
              <a:rPr lang="en-US" sz="2400" b="1" dirty="0">
                <a:solidFill>
                  <a:srgbClr val="7030A0"/>
                </a:solidFill>
                <a:latin typeface="+mn-lt"/>
              </a:rPr>
              <a:t>of </a:t>
            </a:r>
            <a:r>
              <a:rPr lang="en-US" sz="2400" b="1" dirty="0">
                <a:solidFill>
                  <a:srgbClr val="FF0000"/>
                </a:solidFill>
                <a:latin typeface="+mn-lt"/>
              </a:rPr>
              <a:t>wall</a:t>
            </a:r>
            <a:r>
              <a:rPr lang="en-US" sz="2400" b="1" dirty="0">
                <a:solidFill>
                  <a:srgbClr val="7030A0"/>
                </a:solidFill>
                <a:latin typeface="+mn-lt"/>
              </a:rPr>
              <a:t> </a:t>
            </a:r>
            <a:r>
              <a:rPr lang="en-US" sz="2400" b="1" dirty="0">
                <a:solidFill>
                  <a:srgbClr val="FF0000"/>
                </a:solidFill>
                <a:latin typeface="+mn-lt"/>
              </a:rPr>
              <a:t>movement</a:t>
            </a:r>
            <a:r>
              <a:rPr lang="en-US" sz="2400" b="1" dirty="0">
                <a:solidFill>
                  <a:srgbClr val="7030A0"/>
                </a:solidFill>
                <a:latin typeface="+mn-lt"/>
              </a:rPr>
              <a:t> under lateral pressure, </a:t>
            </a:r>
            <a:endParaRPr lang="en-US" sz="2400" b="1" dirty="0" smtClean="0">
              <a:solidFill>
                <a:srgbClr val="7030A0"/>
              </a:solidFill>
              <a:latin typeface="+mn-lt"/>
            </a:endParaRPr>
          </a:p>
          <a:p>
            <a:pPr marL="342900" indent="-342900" algn="just">
              <a:buFont typeface="Wingdings" panose="05000000000000000000" pitchFamily="2" charset="2"/>
              <a:buChar char="q"/>
            </a:pPr>
            <a:r>
              <a:rPr lang="en-US" sz="2400" b="1" dirty="0" smtClean="0">
                <a:solidFill>
                  <a:srgbClr val="7030A0"/>
                </a:solidFill>
                <a:latin typeface="+mn-lt"/>
              </a:rPr>
              <a:t>The </a:t>
            </a:r>
            <a:r>
              <a:rPr lang="en-US" sz="2400" b="1" dirty="0">
                <a:solidFill>
                  <a:srgbClr val="FF0000"/>
                </a:solidFill>
                <a:latin typeface="+mn-lt"/>
              </a:rPr>
              <a:t>adhesion</a:t>
            </a:r>
            <a:r>
              <a:rPr lang="en-US" sz="2400" b="1" dirty="0">
                <a:solidFill>
                  <a:srgbClr val="7030A0"/>
                </a:solidFill>
                <a:latin typeface="+mn-lt"/>
              </a:rPr>
              <a:t> and </a:t>
            </a:r>
            <a:r>
              <a:rPr lang="en-US" sz="2400" b="1" dirty="0">
                <a:solidFill>
                  <a:srgbClr val="FF0000"/>
                </a:solidFill>
                <a:latin typeface="+mn-lt"/>
              </a:rPr>
              <a:t>friction</a:t>
            </a:r>
            <a:r>
              <a:rPr lang="en-US" sz="2400" b="1" dirty="0">
                <a:solidFill>
                  <a:srgbClr val="7030A0"/>
                </a:solidFill>
                <a:latin typeface="+mn-lt"/>
              </a:rPr>
              <a:t> angle </a:t>
            </a:r>
            <a:r>
              <a:rPr lang="en-US" sz="2400" b="1" dirty="0" smtClean="0">
                <a:solidFill>
                  <a:srgbClr val="7030A0"/>
                </a:solidFill>
                <a:latin typeface="+mn-lt"/>
              </a:rPr>
              <a:t>at the </a:t>
            </a:r>
            <a:r>
              <a:rPr lang="en-US" sz="2400" b="1" dirty="0">
                <a:solidFill>
                  <a:srgbClr val="7030A0"/>
                </a:solidFill>
                <a:latin typeface="+mn-lt"/>
              </a:rPr>
              <a:t>wall–backfill interface.</a:t>
            </a:r>
          </a:p>
        </p:txBody>
      </p:sp>
      <p:sp>
        <p:nvSpPr>
          <p:cNvPr id="3" name="Rectangle 2"/>
          <p:cNvSpPr/>
          <p:nvPr/>
        </p:nvSpPr>
        <p:spPr>
          <a:xfrm>
            <a:off x="285746" y="1610034"/>
            <a:ext cx="8101014" cy="830997"/>
          </a:xfrm>
          <a:prstGeom prst="rect">
            <a:avLst/>
          </a:prstGeom>
        </p:spPr>
        <p:txBody>
          <a:bodyPr wrap="square">
            <a:spAutoFit/>
          </a:bodyPr>
          <a:lstStyle/>
          <a:p>
            <a:pPr algn="just"/>
            <a:r>
              <a:rPr lang="en-US" sz="2400" b="1" dirty="0">
                <a:latin typeface="+mn-lt"/>
              </a:rPr>
              <a:t>The magnitude and distribution of lateral earth pressure depends on many factors, such as:</a:t>
            </a:r>
            <a:endParaRPr lang="en-US" sz="2400" dirty="0">
              <a:latin typeface="+mn-lt"/>
            </a:endParaRPr>
          </a:p>
        </p:txBody>
      </p:sp>
      <p:sp>
        <p:nvSpPr>
          <p:cNvPr id="4" name="Rectangle 3"/>
          <p:cNvSpPr/>
          <p:nvPr/>
        </p:nvSpPr>
        <p:spPr>
          <a:xfrm>
            <a:off x="295274" y="666164"/>
            <a:ext cx="8396288" cy="830997"/>
          </a:xfrm>
          <a:prstGeom prst="rect">
            <a:avLst/>
          </a:prstGeom>
          <a:noFill/>
          <a:ln w="9525">
            <a:noFill/>
            <a:miter lim="800000"/>
            <a:headEnd/>
            <a:tailEnd/>
          </a:ln>
        </p:spPr>
        <p:txBody>
          <a:bodyPr wrap="square">
            <a:spAutoFit/>
          </a:bodyPr>
          <a:lstStyle/>
          <a:p>
            <a:pPr marL="342900" indent="-342900" algn="just">
              <a:spcBef>
                <a:spcPct val="50000"/>
              </a:spcBef>
              <a:buFont typeface="Courier New" panose="02070309020205020404" pitchFamily="49" charset="0"/>
              <a:buChar char="o"/>
            </a:pPr>
            <a:r>
              <a:rPr lang="en-US" sz="2400" b="1" dirty="0">
                <a:latin typeface="+mn-lt"/>
              </a:rPr>
              <a:t>We have to estimate the lateral soil pressures acting on these structures, to be able to design them. </a:t>
            </a:r>
            <a:endParaRPr lang="en-AU" sz="2400" b="1" dirty="0">
              <a:latin typeface="+mn-lt"/>
            </a:endParaRPr>
          </a:p>
        </p:txBody>
      </p:sp>
      <p:sp>
        <p:nvSpPr>
          <p:cNvPr id="5" name="Rectangle 4"/>
          <p:cNvSpPr/>
          <p:nvPr/>
        </p:nvSpPr>
        <p:spPr>
          <a:xfrm>
            <a:off x="309562" y="197641"/>
            <a:ext cx="8077200" cy="461665"/>
          </a:xfrm>
          <a:prstGeom prst="rect">
            <a:avLst/>
          </a:prstGeom>
          <a:noFill/>
          <a:ln w="9525">
            <a:noFill/>
            <a:miter lim="800000"/>
            <a:headEnd/>
            <a:tailEnd/>
          </a:ln>
        </p:spPr>
        <p:txBody>
          <a:bodyPr wrap="square">
            <a:spAutoFit/>
          </a:bodyPr>
          <a:lstStyle/>
          <a:p>
            <a:pPr marL="342900" indent="-342900" algn="just">
              <a:spcBef>
                <a:spcPct val="50000"/>
              </a:spcBef>
              <a:buFont typeface="Courier New" panose="02070309020205020404" pitchFamily="49" charset="0"/>
              <a:buChar char="o"/>
            </a:pPr>
            <a:r>
              <a:rPr lang="en-US" sz="2400" b="1" dirty="0">
                <a:latin typeface="+mn-lt"/>
              </a:rPr>
              <a:t>These lateral forces are caused by lateral earth pressure.</a:t>
            </a:r>
          </a:p>
        </p:txBody>
      </p:sp>
    </p:spTree>
    <p:extLst>
      <p:ext uri="{BB962C8B-B14F-4D97-AF65-F5344CB8AC3E}">
        <p14:creationId xmlns:p14="http://schemas.microsoft.com/office/powerpoint/2010/main" val="33917841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1037544"/>
            <a:ext cx="5943600" cy="3048000"/>
            <a:chOff x="1152" y="1440"/>
            <a:chExt cx="3744" cy="1920"/>
          </a:xfrm>
        </p:grpSpPr>
        <p:sp>
          <p:nvSpPr>
            <p:cNvPr id="230431" name="Line 5"/>
            <p:cNvSpPr>
              <a:spLocks noChangeShapeType="1"/>
            </p:cNvSpPr>
            <p:nvPr/>
          </p:nvSpPr>
          <p:spPr bwMode="auto">
            <a:xfrm>
              <a:off x="1392" y="3120"/>
              <a:ext cx="3456" cy="0"/>
            </a:xfrm>
            <a:prstGeom prst="line">
              <a:avLst/>
            </a:prstGeom>
            <a:noFill/>
            <a:ln w="9525">
              <a:solidFill>
                <a:schemeClr val="tx1"/>
              </a:solidFill>
              <a:round/>
              <a:headEnd/>
              <a:tailEnd type="triangle" w="med" len="med"/>
            </a:ln>
          </p:spPr>
          <p:txBody>
            <a:bodyPr wrap="none"/>
            <a:lstStyle/>
            <a:p>
              <a:endParaRPr lang="en-US"/>
            </a:p>
          </p:txBody>
        </p:sp>
        <p:sp>
          <p:nvSpPr>
            <p:cNvPr id="230432" name="Line 6"/>
            <p:cNvSpPr>
              <a:spLocks noChangeShapeType="1"/>
            </p:cNvSpPr>
            <p:nvPr/>
          </p:nvSpPr>
          <p:spPr bwMode="auto">
            <a:xfrm flipV="1">
              <a:off x="1392" y="1536"/>
              <a:ext cx="0" cy="1584"/>
            </a:xfrm>
            <a:prstGeom prst="line">
              <a:avLst/>
            </a:prstGeom>
            <a:noFill/>
            <a:ln w="9525">
              <a:solidFill>
                <a:schemeClr val="tx1"/>
              </a:solidFill>
              <a:round/>
              <a:headEnd/>
              <a:tailEnd type="triangle" w="med" len="med"/>
            </a:ln>
          </p:spPr>
          <p:txBody>
            <a:bodyPr wrap="none"/>
            <a:lstStyle/>
            <a:p>
              <a:endParaRPr lang="en-US"/>
            </a:p>
          </p:txBody>
        </p:sp>
        <p:sp>
          <p:nvSpPr>
            <p:cNvPr id="230433" name="Line 7"/>
            <p:cNvSpPr>
              <a:spLocks noChangeShapeType="1"/>
            </p:cNvSpPr>
            <p:nvPr/>
          </p:nvSpPr>
          <p:spPr bwMode="auto">
            <a:xfrm flipV="1">
              <a:off x="1392" y="2068"/>
              <a:ext cx="2589" cy="794"/>
            </a:xfrm>
            <a:prstGeom prst="line">
              <a:avLst/>
            </a:prstGeom>
            <a:noFill/>
            <a:ln w="15875">
              <a:solidFill>
                <a:srgbClr val="FF0000"/>
              </a:solidFill>
              <a:round/>
              <a:headEnd/>
              <a:tailEnd/>
            </a:ln>
          </p:spPr>
          <p:txBody>
            <a:bodyPr wrap="none"/>
            <a:lstStyle/>
            <a:p>
              <a:endParaRPr lang="en-US"/>
            </a:p>
          </p:txBody>
        </p:sp>
        <p:sp>
          <p:nvSpPr>
            <p:cNvPr id="230434" name="Text Box 8"/>
            <p:cNvSpPr txBox="1">
              <a:spLocks noChangeArrowheads="1"/>
            </p:cNvSpPr>
            <p:nvPr/>
          </p:nvSpPr>
          <p:spPr bwMode="auto">
            <a:xfrm>
              <a:off x="1152" y="1440"/>
              <a:ext cx="240" cy="288"/>
            </a:xfrm>
            <a:prstGeom prst="rect">
              <a:avLst/>
            </a:prstGeom>
            <a:noFill/>
            <a:ln w="9525">
              <a:noFill/>
              <a:miter lim="800000"/>
              <a:headEnd/>
              <a:tailEnd/>
            </a:ln>
          </p:spPr>
          <p:txBody>
            <a:bodyPr>
              <a:spAutoFit/>
            </a:bodyPr>
            <a:lstStyle/>
            <a:p>
              <a:pPr rtl="1">
                <a:spcBef>
                  <a:spcPct val="50000"/>
                </a:spcBef>
              </a:pPr>
              <a:r>
                <a:rPr lang="en-AU" sz="2400">
                  <a:sym typeface="Symbol" pitchFamily="18" charset="2"/>
                </a:rPr>
                <a:t></a:t>
              </a:r>
              <a:endParaRPr lang="en-AU" sz="2400"/>
            </a:p>
          </p:txBody>
        </p:sp>
        <p:sp>
          <p:nvSpPr>
            <p:cNvPr id="230435" name="Text Box 9"/>
            <p:cNvSpPr txBox="1">
              <a:spLocks noChangeArrowheads="1"/>
            </p:cNvSpPr>
            <p:nvPr/>
          </p:nvSpPr>
          <p:spPr bwMode="auto">
            <a:xfrm>
              <a:off x="4656" y="3072"/>
              <a:ext cx="240" cy="288"/>
            </a:xfrm>
            <a:prstGeom prst="rect">
              <a:avLst/>
            </a:prstGeom>
            <a:noFill/>
            <a:ln w="9525">
              <a:noFill/>
              <a:miter lim="800000"/>
              <a:headEnd/>
              <a:tailEnd/>
            </a:ln>
          </p:spPr>
          <p:txBody>
            <a:bodyPr>
              <a:spAutoFit/>
            </a:bodyPr>
            <a:lstStyle/>
            <a:p>
              <a:pPr rtl="1">
                <a:spcBef>
                  <a:spcPct val="50000"/>
                </a:spcBef>
              </a:pPr>
              <a:r>
                <a:rPr lang="en-AU" sz="2400">
                  <a:sym typeface="Symbol" pitchFamily="18" charset="2"/>
                </a:rPr>
                <a:t></a:t>
              </a:r>
              <a:endParaRPr lang="en-AU" sz="2400"/>
            </a:p>
          </p:txBody>
        </p:sp>
        <p:sp>
          <p:nvSpPr>
            <p:cNvPr id="230436" name="Text Box 10"/>
            <p:cNvSpPr txBox="1">
              <a:spLocks noChangeArrowheads="1"/>
            </p:cNvSpPr>
            <p:nvPr/>
          </p:nvSpPr>
          <p:spPr bwMode="auto">
            <a:xfrm rot="20465811">
              <a:off x="2788" y="2058"/>
              <a:ext cx="1109" cy="213"/>
            </a:xfrm>
            <a:prstGeom prst="rect">
              <a:avLst/>
            </a:prstGeom>
            <a:noFill/>
            <a:ln w="9525">
              <a:noFill/>
              <a:miter lim="800000"/>
              <a:headEnd/>
              <a:tailEnd/>
            </a:ln>
          </p:spPr>
          <p:txBody>
            <a:bodyPr wrap="square">
              <a:spAutoFit/>
            </a:bodyPr>
            <a:lstStyle/>
            <a:p>
              <a:pPr rtl="1">
                <a:spcBef>
                  <a:spcPct val="50000"/>
                </a:spcBef>
              </a:pPr>
              <a:r>
                <a:rPr lang="en-US" sz="1600" b="1" dirty="0">
                  <a:solidFill>
                    <a:srgbClr val="FF0000"/>
                  </a:solidFill>
                </a:rPr>
                <a:t>failure envelope</a:t>
              </a:r>
              <a:endParaRPr lang="en-AU" sz="1600" b="1" dirty="0">
                <a:solidFill>
                  <a:srgbClr val="FF0000"/>
                </a:solidFill>
              </a:endParaRPr>
            </a:p>
          </p:txBody>
        </p:sp>
      </p:grpSp>
      <p:sp>
        <p:nvSpPr>
          <p:cNvPr id="25612" name="Text Box 12"/>
          <p:cNvSpPr txBox="1">
            <a:spLocks noChangeArrowheads="1"/>
          </p:cNvSpPr>
          <p:nvPr/>
        </p:nvSpPr>
        <p:spPr bwMode="auto">
          <a:xfrm>
            <a:off x="2235198" y="3628344"/>
            <a:ext cx="609600" cy="457200"/>
          </a:xfrm>
          <a:prstGeom prst="rect">
            <a:avLst/>
          </a:prstGeom>
          <a:noFill/>
          <a:ln w="9525">
            <a:noFill/>
            <a:miter lim="800000"/>
            <a:headEnd/>
            <a:tailEnd/>
          </a:ln>
        </p:spPr>
        <p:txBody>
          <a:bodyPr>
            <a:spAutoFit/>
          </a:bodyPr>
          <a:lstStyle/>
          <a:p>
            <a:pPr rtl="1">
              <a:spcBef>
                <a:spcPct val="50000"/>
              </a:spcBef>
            </a:pPr>
            <a:r>
              <a:rPr lang="en-AU" sz="2400" dirty="0">
                <a:sym typeface="Symbol" pitchFamily="18" charset="2"/>
              </a:rPr>
              <a:t></a:t>
            </a:r>
            <a:r>
              <a:rPr lang="en-US" sz="2400" baseline="-25000" dirty="0" smtClean="0">
                <a:sym typeface="Symbol" pitchFamily="18" charset="2"/>
              </a:rPr>
              <a:t>v</a:t>
            </a:r>
            <a:endParaRPr lang="en-AU" sz="2400" dirty="0"/>
          </a:p>
        </p:txBody>
      </p:sp>
      <p:sp>
        <p:nvSpPr>
          <p:cNvPr id="25614" name="Arc 14"/>
          <p:cNvSpPr>
            <a:spLocks/>
          </p:cNvSpPr>
          <p:nvPr/>
        </p:nvSpPr>
        <p:spPr bwMode="auto">
          <a:xfrm rot="-5400000">
            <a:off x="2998787" y="1772557"/>
            <a:ext cx="1393825" cy="2514600"/>
          </a:xfrm>
          <a:custGeom>
            <a:avLst/>
            <a:gdLst>
              <a:gd name="T0" fmla="*/ 2132670 w 22138"/>
              <a:gd name="T1" fmla="*/ 0 h 43200"/>
              <a:gd name="T2" fmla="*/ 0 w 22138"/>
              <a:gd name="T3" fmla="*/ 146346931 h 43200"/>
              <a:gd name="T4" fmla="*/ 2132670 w 22138"/>
              <a:gd name="T5" fmla="*/ 73185340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rgbClr val="FF0000"/>
            </a:solidFill>
            <a:round/>
            <a:headEnd/>
            <a:tailEnd/>
          </a:ln>
        </p:spPr>
        <p:txBody>
          <a:bodyPr wrap="none" anchor="ctr"/>
          <a:lstStyle/>
          <a:p>
            <a:endParaRPr lang="en-US"/>
          </a:p>
        </p:txBody>
      </p:sp>
      <p:grpSp>
        <p:nvGrpSpPr>
          <p:cNvPr id="3" name="Group 20"/>
          <p:cNvGrpSpPr>
            <a:grpSpLocks/>
          </p:cNvGrpSpPr>
          <p:nvPr/>
        </p:nvGrpSpPr>
        <p:grpSpPr bwMode="auto">
          <a:xfrm>
            <a:off x="533400" y="1258201"/>
            <a:ext cx="2514600" cy="366713"/>
            <a:chOff x="3792" y="2101"/>
            <a:chExt cx="1584" cy="231"/>
          </a:xfrm>
        </p:grpSpPr>
        <p:sp>
          <p:nvSpPr>
            <p:cNvPr id="230429" name="Line 21"/>
            <p:cNvSpPr>
              <a:spLocks noChangeShapeType="1"/>
            </p:cNvSpPr>
            <p:nvPr/>
          </p:nvSpPr>
          <p:spPr bwMode="auto">
            <a:xfrm>
              <a:off x="3792" y="2256"/>
              <a:ext cx="240" cy="0"/>
            </a:xfrm>
            <a:prstGeom prst="line">
              <a:avLst/>
            </a:prstGeom>
            <a:noFill/>
            <a:ln w="9525">
              <a:solidFill>
                <a:srgbClr val="996600"/>
              </a:solidFill>
              <a:round/>
              <a:headEnd/>
              <a:tailEnd/>
            </a:ln>
          </p:spPr>
          <p:txBody>
            <a:bodyPr wrap="none"/>
            <a:lstStyle/>
            <a:p>
              <a:endParaRPr lang="en-US"/>
            </a:p>
          </p:txBody>
        </p:sp>
        <p:sp>
          <p:nvSpPr>
            <p:cNvPr id="230430" name="Text Box 22"/>
            <p:cNvSpPr txBox="1">
              <a:spLocks noChangeArrowheads="1"/>
            </p:cNvSpPr>
            <p:nvPr/>
          </p:nvSpPr>
          <p:spPr bwMode="auto">
            <a:xfrm>
              <a:off x="4032" y="2101"/>
              <a:ext cx="1344" cy="231"/>
            </a:xfrm>
            <a:prstGeom prst="rect">
              <a:avLst/>
            </a:prstGeom>
            <a:noFill/>
            <a:ln w="9525">
              <a:noFill/>
              <a:miter lim="800000"/>
              <a:headEnd/>
              <a:tailEnd/>
            </a:ln>
          </p:spPr>
          <p:txBody>
            <a:bodyPr>
              <a:spAutoFit/>
            </a:bodyPr>
            <a:lstStyle/>
            <a:p>
              <a:pPr rtl="1">
                <a:spcBef>
                  <a:spcPct val="50000"/>
                </a:spcBef>
              </a:pPr>
              <a:r>
                <a:rPr lang="en-US" b="1" dirty="0">
                  <a:solidFill>
                    <a:srgbClr val="996600"/>
                  </a:solidFill>
                </a:rPr>
                <a:t>Initially (K</a:t>
              </a:r>
              <a:r>
                <a:rPr lang="en-US" b="1" baseline="-25000" dirty="0">
                  <a:solidFill>
                    <a:srgbClr val="996600"/>
                  </a:solidFill>
                </a:rPr>
                <a:t>0</a:t>
              </a:r>
              <a:r>
                <a:rPr lang="en-US" b="1" dirty="0">
                  <a:solidFill>
                    <a:srgbClr val="996600"/>
                  </a:solidFill>
                </a:rPr>
                <a:t> state)</a:t>
              </a:r>
              <a:endParaRPr lang="en-AU" b="1" dirty="0">
                <a:solidFill>
                  <a:srgbClr val="996600"/>
                </a:solidFill>
              </a:endParaRPr>
            </a:p>
          </p:txBody>
        </p:sp>
      </p:grpSp>
      <p:grpSp>
        <p:nvGrpSpPr>
          <p:cNvPr id="4" name="Group 23"/>
          <p:cNvGrpSpPr>
            <a:grpSpLocks/>
          </p:cNvGrpSpPr>
          <p:nvPr/>
        </p:nvGrpSpPr>
        <p:grpSpPr bwMode="auto">
          <a:xfrm>
            <a:off x="533401" y="1656664"/>
            <a:ext cx="2843213" cy="369888"/>
            <a:chOff x="3792" y="2448"/>
            <a:chExt cx="1791" cy="233"/>
          </a:xfrm>
        </p:grpSpPr>
        <p:sp>
          <p:nvSpPr>
            <p:cNvPr id="230427" name="Text Box 24"/>
            <p:cNvSpPr txBox="1">
              <a:spLocks noChangeArrowheads="1"/>
            </p:cNvSpPr>
            <p:nvPr/>
          </p:nvSpPr>
          <p:spPr bwMode="auto">
            <a:xfrm>
              <a:off x="4032" y="2448"/>
              <a:ext cx="1551" cy="233"/>
            </a:xfrm>
            <a:prstGeom prst="rect">
              <a:avLst/>
            </a:prstGeom>
            <a:noFill/>
            <a:ln w="9525">
              <a:noFill/>
              <a:miter lim="800000"/>
              <a:headEnd/>
              <a:tailEnd/>
            </a:ln>
          </p:spPr>
          <p:txBody>
            <a:bodyPr wrap="square">
              <a:spAutoFit/>
            </a:bodyPr>
            <a:lstStyle/>
            <a:p>
              <a:pPr rtl="1">
                <a:spcBef>
                  <a:spcPct val="50000"/>
                </a:spcBef>
              </a:pPr>
              <a:r>
                <a:rPr lang="en-US" b="1" dirty="0">
                  <a:solidFill>
                    <a:srgbClr val="FF0000"/>
                  </a:solidFill>
                </a:rPr>
                <a:t>Failure (Active state)</a:t>
              </a:r>
              <a:endParaRPr lang="en-AU" b="1" dirty="0">
                <a:solidFill>
                  <a:srgbClr val="FF0000"/>
                </a:solidFill>
              </a:endParaRPr>
            </a:p>
          </p:txBody>
        </p:sp>
        <p:sp>
          <p:nvSpPr>
            <p:cNvPr id="230428" name="Line 25"/>
            <p:cNvSpPr>
              <a:spLocks noChangeShapeType="1"/>
            </p:cNvSpPr>
            <p:nvPr/>
          </p:nvSpPr>
          <p:spPr bwMode="auto">
            <a:xfrm>
              <a:off x="3792" y="2592"/>
              <a:ext cx="240" cy="0"/>
            </a:xfrm>
            <a:prstGeom prst="line">
              <a:avLst/>
            </a:prstGeom>
            <a:noFill/>
            <a:ln w="9525">
              <a:solidFill>
                <a:srgbClr val="FF0000"/>
              </a:solidFill>
              <a:round/>
              <a:headEnd/>
              <a:tailEnd/>
            </a:ln>
          </p:spPr>
          <p:txBody>
            <a:bodyPr wrap="none"/>
            <a:lstStyle/>
            <a:p>
              <a:endParaRPr lang="en-US"/>
            </a:p>
          </p:txBody>
        </p:sp>
      </p:grpSp>
      <p:sp>
        <p:nvSpPr>
          <p:cNvPr id="25627" name="Oval 27"/>
          <p:cNvSpPr>
            <a:spLocks noChangeArrowheads="1"/>
          </p:cNvSpPr>
          <p:nvPr/>
        </p:nvSpPr>
        <p:spPr bwMode="auto">
          <a:xfrm>
            <a:off x="4876800" y="3628344"/>
            <a:ext cx="152400" cy="152400"/>
          </a:xfrm>
          <a:prstGeom prst="ellipse">
            <a:avLst/>
          </a:prstGeom>
          <a:noFill/>
          <a:ln w="9525">
            <a:solidFill>
              <a:srgbClr val="0000FF"/>
            </a:solidFill>
            <a:round/>
            <a:headEnd/>
            <a:tailEnd/>
          </a:ln>
        </p:spPr>
        <p:txBody>
          <a:bodyPr wrap="none" anchor="ctr"/>
          <a:lstStyle/>
          <a:p>
            <a:pPr algn="r" rtl="1"/>
            <a:endParaRPr lang="en-US"/>
          </a:p>
        </p:txBody>
      </p:sp>
      <p:sp>
        <p:nvSpPr>
          <p:cNvPr id="25629" name="Arc 29"/>
          <p:cNvSpPr>
            <a:spLocks/>
          </p:cNvSpPr>
          <p:nvPr/>
        </p:nvSpPr>
        <p:spPr bwMode="auto">
          <a:xfrm rot="-5400000">
            <a:off x="2998787" y="1924957"/>
            <a:ext cx="1241425" cy="2362200"/>
          </a:xfrm>
          <a:custGeom>
            <a:avLst/>
            <a:gdLst>
              <a:gd name="T0" fmla="*/ 1691776 w 22138"/>
              <a:gd name="T1" fmla="*/ 0 h 43200"/>
              <a:gd name="T2" fmla="*/ 0 w 22138"/>
              <a:gd name="T3" fmla="*/ 129145419 h 43200"/>
              <a:gd name="T4" fmla="*/ 1691776 w 22138"/>
              <a:gd name="T5" fmla="*/ 64583208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chemeClr val="tx1"/>
            </a:solidFill>
            <a:round/>
            <a:headEnd/>
            <a:tailEnd/>
          </a:ln>
        </p:spPr>
        <p:txBody>
          <a:bodyPr wrap="none" anchor="ctr"/>
          <a:lstStyle/>
          <a:p>
            <a:endParaRPr lang="en-US"/>
          </a:p>
        </p:txBody>
      </p:sp>
      <p:sp>
        <p:nvSpPr>
          <p:cNvPr id="25631" name="Arc 31"/>
          <p:cNvSpPr>
            <a:spLocks/>
          </p:cNvSpPr>
          <p:nvPr/>
        </p:nvSpPr>
        <p:spPr bwMode="auto">
          <a:xfrm rot="-5400000">
            <a:off x="1823697" y="3112067"/>
            <a:ext cx="467406" cy="762000"/>
          </a:xfrm>
          <a:custGeom>
            <a:avLst/>
            <a:gdLst>
              <a:gd name="T0" fmla="*/ 178481 w 22138"/>
              <a:gd name="T1" fmla="*/ 0 h 43200"/>
              <a:gd name="T2" fmla="*/ 0 w 22138"/>
              <a:gd name="T3" fmla="*/ 13438663 h 43200"/>
              <a:gd name="T4" fmla="*/ 178481 w 22138"/>
              <a:gd name="T5" fmla="*/ 6720416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chemeClr val="tx1"/>
            </a:solidFill>
            <a:round/>
            <a:headEnd/>
            <a:tailEnd/>
          </a:ln>
        </p:spPr>
        <p:txBody>
          <a:bodyPr wrap="none" anchor="ctr"/>
          <a:lstStyle/>
          <a:p>
            <a:endParaRPr lang="en-US"/>
          </a:p>
        </p:txBody>
      </p:sp>
      <p:sp>
        <p:nvSpPr>
          <p:cNvPr id="25632" name="Oval 32"/>
          <p:cNvSpPr>
            <a:spLocks noChangeArrowheads="1"/>
          </p:cNvSpPr>
          <p:nvPr/>
        </p:nvSpPr>
        <p:spPr bwMode="auto">
          <a:xfrm>
            <a:off x="2400300" y="3666444"/>
            <a:ext cx="76200" cy="76200"/>
          </a:xfrm>
          <a:prstGeom prst="ellipse">
            <a:avLst/>
          </a:prstGeom>
          <a:solidFill>
            <a:schemeClr val="tx1"/>
          </a:solidFill>
          <a:ln w="9525">
            <a:solidFill>
              <a:schemeClr val="tx1"/>
            </a:solidFill>
            <a:round/>
            <a:headEnd/>
            <a:tailEnd/>
          </a:ln>
        </p:spPr>
        <p:txBody>
          <a:bodyPr wrap="none" anchor="ctr"/>
          <a:lstStyle/>
          <a:p>
            <a:pPr algn="r" rtl="1"/>
            <a:endParaRPr lang="en-US"/>
          </a:p>
        </p:txBody>
      </p:sp>
      <p:sp>
        <p:nvSpPr>
          <p:cNvPr id="25633" name="Arc 33"/>
          <p:cNvSpPr>
            <a:spLocks/>
          </p:cNvSpPr>
          <p:nvPr/>
        </p:nvSpPr>
        <p:spPr bwMode="auto">
          <a:xfrm rot="-5400000">
            <a:off x="2808287" y="2344057"/>
            <a:ext cx="1012825" cy="1752600"/>
          </a:xfrm>
          <a:custGeom>
            <a:avLst/>
            <a:gdLst>
              <a:gd name="T0" fmla="*/ 1126103 w 22138"/>
              <a:gd name="T1" fmla="*/ 0 h 43200"/>
              <a:gd name="T2" fmla="*/ 0 w 22138"/>
              <a:gd name="T3" fmla="*/ 71090481 h 43200"/>
              <a:gd name="T4" fmla="*/ 1126103 w 22138"/>
              <a:gd name="T5" fmla="*/ 35551001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chemeClr val="tx1"/>
            </a:solidFill>
            <a:round/>
            <a:headEnd/>
            <a:tailEnd/>
          </a:ln>
        </p:spPr>
        <p:txBody>
          <a:bodyPr wrap="none" anchor="ctr"/>
          <a:lstStyle/>
          <a:p>
            <a:endParaRPr lang="en-US"/>
          </a:p>
        </p:txBody>
      </p:sp>
      <p:sp>
        <p:nvSpPr>
          <p:cNvPr id="25634" name="Arc 34"/>
          <p:cNvSpPr>
            <a:spLocks/>
          </p:cNvSpPr>
          <p:nvPr/>
        </p:nvSpPr>
        <p:spPr bwMode="auto">
          <a:xfrm rot="-5400000">
            <a:off x="2655887" y="2877457"/>
            <a:ext cx="631825" cy="1066800"/>
          </a:xfrm>
          <a:custGeom>
            <a:avLst/>
            <a:gdLst>
              <a:gd name="T0" fmla="*/ 438236 w 22138"/>
              <a:gd name="T1" fmla="*/ 0 h 43200"/>
              <a:gd name="T2" fmla="*/ 0 w 22138"/>
              <a:gd name="T3" fmla="*/ 26339764 h 43200"/>
              <a:gd name="T4" fmla="*/ 438236 w 22138"/>
              <a:gd name="T5" fmla="*/ 13172018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chemeClr val="tx1"/>
            </a:solidFill>
            <a:round/>
            <a:headEnd/>
            <a:tailEnd/>
          </a:ln>
        </p:spPr>
        <p:txBody>
          <a:bodyPr wrap="none" anchor="ctr"/>
          <a:lstStyle/>
          <a:p>
            <a:endParaRPr lang="en-US"/>
          </a:p>
        </p:txBody>
      </p:sp>
      <p:sp>
        <p:nvSpPr>
          <p:cNvPr id="25635" name="Arc 35"/>
          <p:cNvSpPr>
            <a:spLocks/>
          </p:cNvSpPr>
          <p:nvPr/>
        </p:nvSpPr>
        <p:spPr bwMode="auto">
          <a:xfrm rot="-5400000">
            <a:off x="2617787" y="3144157"/>
            <a:ext cx="403225" cy="762000"/>
          </a:xfrm>
          <a:custGeom>
            <a:avLst/>
            <a:gdLst>
              <a:gd name="T0" fmla="*/ 178481 w 22138"/>
              <a:gd name="T1" fmla="*/ 0 h 43200"/>
              <a:gd name="T2" fmla="*/ 0 w 22138"/>
              <a:gd name="T3" fmla="*/ 13438663 h 43200"/>
              <a:gd name="T4" fmla="*/ 178481 w 22138"/>
              <a:gd name="T5" fmla="*/ 6720416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chemeClr val="tx1"/>
            </a:solidFill>
            <a:round/>
            <a:headEnd/>
            <a:tailEnd/>
          </a:ln>
        </p:spPr>
        <p:txBody>
          <a:bodyPr wrap="none" anchor="ctr"/>
          <a:lstStyle/>
          <a:p>
            <a:endParaRPr lang="en-US"/>
          </a:p>
        </p:txBody>
      </p:sp>
      <p:grpSp>
        <p:nvGrpSpPr>
          <p:cNvPr id="5" name="Group 37"/>
          <p:cNvGrpSpPr>
            <a:grpSpLocks/>
          </p:cNvGrpSpPr>
          <p:nvPr/>
        </p:nvGrpSpPr>
        <p:grpSpPr bwMode="auto">
          <a:xfrm>
            <a:off x="1676400" y="3834715"/>
            <a:ext cx="3276599" cy="710951"/>
            <a:chOff x="2064" y="3312"/>
            <a:chExt cx="2208" cy="381"/>
          </a:xfrm>
        </p:grpSpPr>
        <p:sp>
          <p:nvSpPr>
            <p:cNvPr id="230424" name="AutoShape 17"/>
            <p:cNvSpPr>
              <a:spLocks/>
            </p:cNvSpPr>
            <p:nvPr/>
          </p:nvSpPr>
          <p:spPr bwMode="auto">
            <a:xfrm rot="16200000" flipV="1">
              <a:off x="3046" y="2330"/>
              <a:ext cx="244" cy="2208"/>
            </a:xfrm>
            <a:prstGeom prst="leftBrace">
              <a:avLst>
                <a:gd name="adj1" fmla="val 127778"/>
                <a:gd name="adj2" fmla="val 50000"/>
              </a:avLst>
            </a:prstGeom>
            <a:noFill/>
            <a:ln w="9525">
              <a:solidFill>
                <a:schemeClr val="tx1"/>
              </a:solidFill>
              <a:round/>
              <a:headEnd/>
              <a:tailEnd/>
            </a:ln>
          </p:spPr>
          <p:txBody>
            <a:bodyPr wrap="none" anchor="ctr"/>
            <a:lstStyle/>
            <a:p>
              <a:pPr algn="r" rtl="1"/>
              <a:endParaRPr lang="en-US"/>
            </a:p>
          </p:txBody>
        </p:sp>
        <p:sp>
          <p:nvSpPr>
            <p:cNvPr id="230425" name="Text Box 18"/>
            <p:cNvSpPr txBox="1">
              <a:spLocks noChangeArrowheads="1"/>
            </p:cNvSpPr>
            <p:nvPr/>
          </p:nvSpPr>
          <p:spPr bwMode="auto">
            <a:xfrm>
              <a:off x="2552" y="3446"/>
              <a:ext cx="1536" cy="247"/>
            </a:xfrm>
            <a:prstGeom prst="rect">
              <a:avLst/>
            </a:prstGeom>
            <a:noFill/>
            <a:ln w="9525">
              <a:noFill/>
              <a:miter lim="800000"/>
              <a:headEnd/>
              <a:tailEnd/>
            </a:ln>
          </p:spPr>
          <p:txBody>
            <a:bodyPr wrap="square">
              <a:spAutoFit/>
            </a:bodyPr>
            <a:lstStyle/>
            <a:p>
              <a:pPr rtl="1">
                <a:spcBef>
                  <a:spcPct val="50000"/>
                </a:spcBef>
              </a:pPr>
              <a:r>
                <a:rPr lang="en-US" sz="2400" b="1" dirty="0">
                  <a:solidFill>
                    <a:srgbClr val="0000FF"/>
                  </a:solidFill>
                </a:rPr>
                <a:t>increasing</a:t>
              </a:r>
              <a:r>
                <a:rPr lang="en-US" sz="2400" b="1" dirty="0"/>
                <a:t> </a:t>
              </a:r>
              <a:r>
                <a:rPr lang="en-AU" sz="2400" b="1" dirty="0">
                  <a:solidFill>
                    <a:srgbClr val="0000FF"/>
                  </a:solidFill>
                  <a:sym typeface="Symbol" pitchFamily="18" charset="2"/>
                </a:rPr>
                <a:t></a:t>
              </a:r>
              <a:r>
                <a:rPr lang="en-US" sz="2400" b="1" baseline="-25000" dirty="0" smtClean="0">
                  <a:solidFill>
                    <a:srgbClr val="0000FF"/>
                  </a:solidFill>
                  <a:sym typeface="Symbol" pitchFamily="18" charset="2"/>
                </a:rPr>
                <a:t>h</a:t>
              </a:r>
              <a:r>
                <a:rPr lang="en-US" sz="2400" b="1" dirty="0" smtClean="0">
                  <a:solidFill>
                    <a:srgbClr val="0000FF"/>
                  </a:solidFill>
                </a:rPr>
                <a:t> </a:t>
              </a:r>
              <a:endParaRPr lang="en-AU" sz="2400" b="1" dirty="0">
                <a:solidFill>
                  <a:srgbClr val="0000FF"/>
                </a:solidFill>
              </a:endParaRPr>
            </a:p>
          </p:txBody>
        </p:sp>
      </p:grpSp>
      <p:sp>
        <p:nvSpPr>
          <p:cNvPr id="25638" name="AutoShape 38"/>
          <p:cNvSpPr>
            <a:spLocks noChangeArrowheads="1"/>
          </p:cNvSpPr>
          <p:nvPr/>
        </p:nvSpPr>
        <p:spPr bwMode="auto">
          <a:xfrm>
            <a:off x="3048000" y="4886059"/>
            <a:ext cx="1714501" cy="711880"/>
          </a:xfrm>
          <a:prstGeom prst="wedgeRoundRectCallout">
            <a:avLst>
              <a:gd name="adj1" fmla="val 62602"/>
              <a:gd name="adj2" fmla="val -203274"/>
              <a:gd name="adj3" fmla="val 16667"/>
            </a:avLst>
          </a:prstGeom>
          <a:solidFill>
            <a:srgbClr val="FFFFE3"/>
          </a:solidFill>
          <a:ln w="9525">
            <a:solidFill>
              <a:srgbClr val="0000FF"/>
            </a:solidFill>
            <a:miter lim="800000"/>
            <a:headEnd/>
            <a:tailEnd/>
          </a:ln>
        </p:spPr>
        <p:txBody>
          <a:bodyPr/>
          <a:lstStyle/>
          <a:p>
            <a:pPr algn="ctr"/>
            <a:r>
              <a:rPr lang="en-US" dirty="0"/>
              <a:t>passive earth pressure</a:t>
            </a:r>
            <a:endParaRPr lang="en-AU" dirty="0"/>
          </a:p>
        </p:txBody>
      </p:sp>
      <p:sp>
        <p:nvSpPr>
          <p:cNvPr id="33" name="AutoShape 39"/>
          <p:cNvSpPr>
            <a:spLocks noChangeArrowheads="1"/>
          </p:cNvSpPr>
          <p:nvPr/>
        </p:nvSpPr>
        <p:spPr bwMode="auto">
          <a:xfrm>
            <a:off x="110658" y="4159214"/>
            <a:ext cx="1719261" cy="633413"/>
          </a:xfrm>
          <a:prstGeom prst="wedgeRoundRectCallout">
            <a:avLst>
              <a:gd name="adj1" fmla="val 41581"/>
              <a:gd name="adj2" fmla="val -112383"/>
              <a:gd name="adj3" fmla="val 16667"/>
            </a:avLst>
          </a:prstGeom>
          <a:solidFill>
            <a:srgbClr val="FFFFE3"/>
          </a:solidFill>
          <a:ln w="9525">
            <a:solidFill>
              <a:srgbClr val="FF3300"/>
            </a:solidFill>
            <a:miter lim="800000"/>
            <a:headEnd/>
            <a:tailEnd/>
          </a:ln>
        </p:spPr>
        <p:txBody>
          <a:bodyPr/>
          <a:lstStyle/>
          <a:p>
            <a:pPr algn="ctr"/>
            <a:r>
              <a:rPr lang="en-US" dirty="0" smtClean="0"/>
              <a:t>At-rest </a:t>
            </a:r>
            <a:r>
              <a:rPr lang="en-US" dirty="0"/>
              <a:t>earth pressure</a:t>
            </a:r>
            <a:endParaRPr lang="en-AU" dirty="0"/>
          </a:p>
        </p:txBody>
      </p:sp>
      <p:sp>
        <p:nvSpPr>
          <p:cNvPr id="34" name="Text Box 12"/>
          <p:cNvSpPr txBox="1">
            <a:spLocks noChangeArrowheads="1"/>
          </p:cNvSpPr>
          <p:nvPr/>
        </p:nvSpPr>
        <p:spPr bwMode="auto">
          <a:xfrm>
            <a:off x="4909232" y="3246080"/>
            <a:ext cx="609600" cy="457200"/>
          </a:xfrm>
          <a:prstGeom prst="rect">
            <a:avLst/>
          </a:prstGeom>
          <a:noFill/>
          <a:ln w="9525">
            <a:noFill/>
            <a:miter lim="800000"/>
            <a:headEnd/>
            <a:tailEnd/>
          </a:ln>
        </p:spPr>
        <p:txBody>
          <a:bodyPr>
            <a:spAutoFit/>
          </a:bodyPr>
          <a:lstStyle/>
          <a:p>
            <a:pPr rtl="1">
              <a:spcBef>
                <a:spcPct val="50000"/>
              </a:spcBef>
            </a:pPr>
            <a:r>
              <a:rPr lang="en-AU" sz="2400" dirty="0" smtClean="0">
                <a:sym typeface="Symbol" pitchFamily="18" charset="2"/>
              </a:rPr>
              <a:t></a:t>
            </a:r>
            <a:r>
              <a:rPr lang="en-US" sz="2400" baseline="-25000" dirty="0" smtClean="0">
                <a:sym typeface="Symbol" pitchFamily="18" charset="2"/>
              </a:rPr>
              <a:t>p</a:t>
            </a:r>
            <a:endParaRPr lang="en-AU" sz="2400" dirty="0"/>
          </a:p>
        </p:txBody>
      </p:sp>
      <p:sp>
        <p:nvSpPr>
          <p:cNvPr id="35" name="Text Box 3"/>
          <p:cNvSpPr txBox="1">
            <a:spLocks noChangeArrowheads="1"/>
          </p:cNvSpPr>
          <p:nvPr/>
        </p:nvSpPr>
        <p:spPr bwMode="auto">
          <a:xfrm>
            <a:off x="110658" y="230747"/>
            <a:ext cx="1875051" cy="461665"/>
          </a:xfrm>
          <a:prstGeom prst="rect">
            <a:avLst/>
          </a:prstGeom>
          <a:solidFill>
            <a:srgbClr val="FFFF00"/>
          </a:solidFill>
          <a:ln w="9525">
            <a:noFill/>
            <a:miter lim="800000"/>
            <a:headEnd/>
            <a:tailEnd/>
          </a:ln>
        </p:spPr>
        <p:txBody>
          <a:bodyPr wrap="square">
            <a:spAutoFit/>
          </a:bodyPr>
          <a:lstStyle/>
          <a:p>
            <a:pPr>
              <a:spcBef>
                <a:spcPct val="50000"/>
              </a:spcBef>
            </a:pPr>
            <a:r>
              <a:rPr lang="en-US" sz="2400" b="1" u="sng" dirty="0" smtClean="0">
                <a:solidFill>
                  <a:srgbClr val="FF0000"/>
                </a:solidFill>
              </a:rPr>
              <a:t>C – </a:t>
            </a:r>
            <a:r>
              <a:rPr lang="en-US" sz="2400" b="1" u="sng" dirty="0" smtClean="0">
                <a:solidFill>
                  <a:srgbClr val="FF0000"/>
                </a:solidFill>
                <a:latin typeface="Symbol" pitchFamily="18" charset="2"/>
              </a:rPr>
              <a:t>f</a:t>
            </a:r>
            <a:r>
              <a:rPr lang="en-US" sz="2400" b="1" u="sng" dirty="0">
                <a:solidFill>
                  <a:srgbClr val="FF0000"/>
                </a:solidFill>
              </a:rPr>
              <a:t> </a:t>
            </a:r>
            <a:r>
              <a:rPr lang="en-US" sz="2400" b="1" u="sng" dirty="0" smtClean="0">
                <a:solidFill>
                  <a:srgbClr val="FF0000"/>
                </a:solidFill>
              </a:rPr>
              <a:t> Soils</a:t>
            </a:r>
            <a:endParaRPr lang="en-AU" sz="2400" b="1" u="sng" dirty="0">
              <a:solidFill>
                <a:srgbClr val="00B050"/>
              </a:solidFill>
            </a:endParaRPr>
          </a:p>
        </p:txBody>
      </p:sp>
      <p:sp>
        <p:nvSpPr>
          <p:cNvPr id="36" name="Text Box 3"/>
          <p:cNvSpPr txBox="1">
            <a:spLocks noChangeArrowheads="1"/>
          </p:cNvSpPr>
          <p:nvPr/>
        </p:nvSpPr>
        <p:spPr bwMode="auto">
          <a:xfrm>
            <a:off x="-164001" y="661867"/>
            <a:ext cx="4280114"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rPr>
              <a:t>II. </a:t>
            </a:r>
            <a:r>
              <a:rPr lang="en-US" sz="2400" b="1" u="sng" dirty="0" smtClean="0">
                <a:solidFill>
                  <a:srgbClr val="00B050"/>
                </a:solidFill>
              </a:rPr>
              <a:t>Passive earth pressure</a:t>
            </a:r>
            <a:endParaRPr lang="en-AU" sz="2400" b="1" u="sng" dirty="0">
              <a:solidFill>
                <a:srgbClr val="00B050"/>
              </a:solidFill>
            </a:endParaRPr>
          </a:p>
        </p:txBody>
      </p:sp>
      <p:grpSp>
        <p:nvGrpSpPr>
          <p:cNvPr id="46" name="Group 45"/>
          <p:cNvGrpSpPr/>
          <p:nvPr/>
        </p:nvGrpSpPr>
        <p:grpSpPr>
          <a:xfrm>
            <a:off x="4981746" y="108677"/>
            <a:ext cx="4078984" cy="2772134"/>
            <a:chOff x="4920978" y="805958"/>
            <a:chExt cx="4078984" cy="2772134"/>
          </a:xfrm>
        </p:grpSpPr>
        <p:grpSp>
          <p:nvGrpSpPr>
            <p:cNvPr id="47" name="Group 46"/>
            <p:cNvGrpSpPr/>
            <p:nvPr/>
          </p:nvGrpSpPr>
          <p:grpSpPr>
            <a:xfrm>
              <a:off x="4920978" y="805958"/>
              <a:ext cx="4078984" cy="2772134"/>
              <a:chOff x="1909750" y="84819"/>
              <a:chExt cx="6572263" cy="4226145"/>
            </a:xfrm>
          </p:grpSpPr>
          <p:sp>
            <p:nvSpPr>
              <p:cNvPr id="49" name="Line 12"/>
              <p:cNvSpPr>
                <a:spLocks noChangeShapeType="1"/>
              </p:cNvSpPr>
              <p:nvPr/>
            </p:nvSpPr>
            <p:spPr bwMode="auto">
              <a:xfrm>
                <a:off x="1914525" y="3352800"/>
                <a:ext cx="6491288" cy="28575"/>
              </a:xfrm>
              <a:prstGeom prst="line">
                <a:avLst/>
              </a:prstGeom>
              <a:noFill/>
              <a:ln w="9525">
                <a:solidFill>
                  <a:schemeClr val="tx1"/>
                </a:solidFill>
                <a:round/>
                <a:headEnd/>
                <a:tailEnd type="triangle" w="med" len="med"/>
              </a:ln>
            </p:spPr>
            <p:txBody>
              <a:bodyPr wrap="none"/>
              <a:lstStyle/>
              <a:p>
                <a:endParaRPr lang="en-US"/>
              </a:p>
            </p:txBody>
          </p:sp>
          <p:sp>
            <p:nvSpPr>
              <p:cNvPr id="50" name="Line 13"/>
              <p:cNvSpPr>
                <a:spLocks noChangeShapeType="1"/>
              </p:cNvSpPr>
              <p:nvPr/>
            </p:nvSpPr>
            <p:spPr bwMode="auto">
              <a:xfrm flipH="1" flipV="1">
                <a:off x="2913063" y="133350"/>
                <a:ext cx="15875" cy="3248025"/>
              </a:xfrm>
              <a:prstGeom prst="line">
                <a:avLst/>
              </a:prstGeom>
              <a:noFill/>
              <a:ln w="9525">
                <a:solidFill>
                  <a:schemeClr val="tx1"/>
                </a:solidFill>
                <a:round/>
                <a:headEnd/>
                <a:tailEnd type="triangle" w="med" len="med"/>
              </a:ln>
            </p:spPr>
            <p:txBody>
              <a:bodyPr wrap="none"/>
              <a:lstStyle/>
              <a:p>
                <a:endParaRPr lang="en-US"/>
              </a:p>
            </p:txBody>
          </p:sp>
          <p:sp>
            <p:nvSpPr>
              <p:cNvPr id="51" name="Line 14"/>
              <p:cNvSpPr>
                <a:spLocks noChangeShapeType="1"/>
              </p:cNvSpPr>
              <p:nvPr/>
            </p:nvSpPr>
            <p:spPr bwMode="auto">
              <a:xfrm flipV="1">
                <a:off x="1909750" y="932532"/>
                <a:ext cx="5716199" cy="2404578"/>
              </a:xfrm>
              <a:prstGeom prst="line">
                <a:avLst/>
              </a:prstGeom>
              <a:noFill/>
              <a:ln w="28575">
                <a:solidFill>
                  <a:srgbClr val="00B050"/>
                </a:solidFill>
                <a:round/>
                <a:headEnd/>
                <a:tailEnd/>
              </a:ln>
            </p:spPr>
            <p:txBody>
              <a:bodyPr wrap="none"/>
              <a:lstStyle/>
              <a:p>
                <a:endParaRPr lang="en-US"/>
              </a:p>
            </p:txBody>
          </p:sp>
          <p:sp>
            <p:nvSpPr>
              <p:cNvPr id="52" name="Text Box 16"/>
              <p:cNvSpPr txBox="1">
                <a:spLocks noChangeArrowheads="1"/>
              </p:cNvSpPr>
              <p:nvPr/>
            </p:nvSpPr>
            <p:spPr bwMode="auto">
              <a:xfrm>
                <a:off x="2538413" y="84819"/>
                <a:ext cx="381000" cy="457200"/>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53" name="Text Box 17"/>
              <p:cNvSpPr txBox="1">
                <a:spLocks noChangeArrowheads="1"/>
              </p:cNvSpPr>
              <p:nvPr/>
            </p:nvSpPr>
            <p:spPr bwMode="auto">
              <a:xfrm>
                <a:off x="8101013" y="3324225"/>
                <a:ext cx="381000" cy="457200"/>
              </a:xfrm>
              <a:prstGeom prst="rect">
                <a:avLst/>
              </a:prstGeom>
              <a:noFill/>
              <a:ln w="9525">
                <a:noFill/>
                <a:miter lim="800000"/>
                <a:headEnd/>
                <a:tailEnd/>
              </a:ln>
            </p:spPr>
            <p:txBody>
              <a:bodyPr>
                <a:spAutoFit/>
              </a:bodyPr>
              <a:lstStyle/>
              <a:p>
                <a:pPr rtl="1">
                  <a:spcBef>
                    <a:spcPct val="50000"/>
                  </a:spcBef>
                </a:pPr>
                <a:r>
                  <a:rPr lang="en-AU" sz="2400" b="1" dirty="0">
                    <a:sym typeface="Symbol" pitchFamily="18" charset="2"/>
                  </a:rPr>
                  <a:t></a:t>
                </a:r>
                <a:endParaRPr lang="en-AU" sz="2400" b="1" dirty="0"/>
              </a:p>
            </p:txBody>
          </p:sp>
          <p:sp>
            <p:nvSpPr>
              <p:cNvPr id="54" name="Text Box 19"/>
              <p:cNvSpPr txBox="1">
                <a:spLocks noChangeArrowheads="1"/>
              </p:cNvSpPr>
              <p:nvPr/>
            </p:nvSpPr>
            <p:spPr bwMode="auto">
              <a:xfrm rot="20183658">
                <a:off x="3996395" y="1279183"/>
                <a:ext cx="3287263" cy="550795"/>
              </a:xfrm>
              <a:prstGeom prst="rect">
                <a:avLst/>
              </a:prstGeom>
              <a:noFill/>
              <a:ln w="9525">
                <a:noFill/>
                <a:miter lim="800000"/>
                <a:headEnd/>
                <a:tailEnd/>
              </a:ln>
            </p:spPr>
            <p:txBody>
              <a:bodyPr wrap="square">
                <a:spAutoFit/>
              </a:bodyPr>
              <a:lstStyle/>
              <a:p>
                <a:pPr rtl="1">
                  <a:spcBef>
                    <a:spcPct val="50000"/>
                  </a:spcBef>
                </a:pPr>
                <a:r>
                  <a:rPr lang="en-US" sz="1600" b="1" dirty="0">
                    <a:solidFill>
                      <a:srgbClr val="FF0000"/>
                    </a:solidFill>
                  </a:rPr>
                  <a:t>failure envelope</a:t>
                </a:r>
                <a:endParaRPr lang="en-AU" sz="1600" b="1" dirty="0">
                  <a:solidFill>
                    <a:srgbClr val="FF0000"/>
                  </a:solidFill>
                </a:endParaRPr>
              </a:p>
            </p:txBody>
          </p:sp>
          <p:sp>
            <p:nvSpPr>
              <p:cNvPr id="55" name="Arc 23"/>
              <p:cNvSpPr>
                <a:spLocks/>
              </p:cNvSpPr>
              <p:nvPr/>
            </p:nvSpPr>
            <p:spPr bwMode="auto">
              <a:xfrm rot="-5400000">
                <a:off x="5127624" y="1039155"/>
                <a:ext cx="1641478" cy="3087416"/>
              </a:xfrm>
              <a:custGeom>
                <a:avLst/>
                <a:gdLst>
                  <a:gd name="T0" fmla="*/ 1126103 w 22138"/>
                  <a:gd name="T1" fmla="*/ 0 h 43200"/>
                  <a:gd name="T2" fmla="*/ 0 w 22138"/>
                  <a:gd name="T3" fmla="*/ 83991574 h 43200"/>
                  <a:gd name="T4" fmla="*/ 1126103 w 22138"/>
                  <a:gd name="T5" fmla="*/ 42002600 h 43200"/>
                  <a:gd name="T6" fmla="*/ 0 60000 65536"/>
                  <a:gd name="T7" fmla="*/ 0 60000 65536"/>
                  <a:gd name="T8" fmla="*/ 0 60000 65536"/>
                  <a:gd name="T9" fmla="*/ 0 w 22138"/>
                  <a:gd name="T10" fmla="*/ 0 h 43200"/>
                  <a:gd name="T11" fmla="*/ 22138 w 22138"/>
                  <a:gd name="T12" fmla="*/ 43200 h 43200"/>
                </a:gdLst>
                <a:ahLst/>
                <a:cxnLst>
                  <a:cxn ang="T6">
                    <a:pos x="T0" y="T1"/>
                  </a:cxn>
                  <a:cxn ang="T7">
                    <a:pos x="T2" y="T3"/>
                  </a:cxn>
                  <a:cxn ang="T8">
                    <a:pos x="T4" y="T5"/>
                  </a:cxn>
                </a:cxnLst>
                <a:rect l="T9" t="T10" r="T11" b="T12"/>
                <a:pathLst>
                  <a:path w="22138" h="43200" fill="none" extrusionOk="0">
                    <a:moveTo>
                      <a:pt x="537" y="0"/>
                    </a:moveTo>
                    <a:cubicBezTo>
                      <a:pt x="12467" y="0"/>
                      <a:pt x="22138" y="9670"/>
                      <a:pt x="22138" y="21600"/>
                    </a:cubicBezTo>
                    <a:cubicBezTo>
                      <a:pt x="22138" y="33529"/>
                      <a:pt x="12467" y="43200"/>
                      <a:pt x="538" y="43200"/>
                    </a:cubicBezTo>
                    <a:cubicBezTo>
                      <a:pt x="358" y="43200"/>
                      <a:pt x="179" y="43197"/>
                      <a:pt x="-1" y="43193"/>
                    </a:cubicBezTo>
                  </a:path>
                  <a:path w="22138" h="43200" stroke="0" extrusionOk="0">
                    <a:moveTo>
                      <a:pt x="537" y="0"/>
                    </a:moveTo>
                    <a:cubicBezTo>
                      <a:pt x="12467" y="0"/>
                      <a:pt x="22138" y="9670"/>
                      <a:pt x="22138" y="21600"/>
                    </a:cubicBezTo>
                    <a:cubicBezTo>
                      <a:pt x="22138" y="33529"/>
                      <a:pt x="12467" y="43200"/>
                      <a:pt x="538" y="43200"/>
                    </a:cubicBezTo>
                    <a:cubicBezTo>
                      <a:pt x="358" y="43200"/>
                      <a:pt x="179" y="43197"/>
                      <a:pt x="-1" y="43193"/>
                    </a:cubicBezTo>
                    <a:lnTo>
                      <a:pt x="538" y="21600"/>
                    </a:lnTo>
                    <a:close/>
                  </a:path>
                </a:pathLst>
              </a:custGeom>
              <a:noFill/>
              <a:ln w="9525">
                <a:solidFill>
                  <a:srgbClr val="FF0000"/>
                </a:solidFill>
                <a:round/>
                <a:headEnd/>
                <a:tailEnd/>
              </a:ln>
            </p:spPr>
            <p:txBody>
              <a:bodyPr wrap="none" anchor="ctr"/>
              <a:lstStyle/>
              <a:p>
                <a:endParaRPr lang="en-US"/>
              </a:p>
            </p:txBody>
          </p:sp>
          <p:cxnSp>
            <p:nvCxnSpPr>
              <p:cNvPr id="56" name="Straight Connector 55"/>
              <p:cNvCxnSpPr/>
              <p:nvPr/>
            </p:nvCxnSpPr>
            <p:spPr>
              <a:xfrm>
                <a:off x="5325020" y="1886671"/>
                <a:ext cx="718593" cy="1513755"/>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bwMode="auto">
              <a:xfrm>
                <a:off x="2373276" y="2901520"/>
                <a:ext cx="304892" cy="369332"/>
              </a:xfrm>
              <a:prstGeom prst="rect">
                <a:avLst/>
              </a:prstGeom>
              <a:noFill/>
              <a:ln>
                <a:noFill/>
              </a:ln>
              <a:effectLst/>
            </p:spPr>
            <p:txBody>
              <a:bodyPr wrap="none" rtlCol="0">
                <a:spAutoFit/>
              </a:bodyPr>
              <a:lstStyle/>
              <a:p>
                <a:pPr eaLnBrk="1" hangingPunct="1">
                  <a:spcBef>
                    <a:spcPct val="50000"/>
                  </a:spcBef>
                </a:pPr>
                <a:r>
                  <a:rPr lang="en-US" dirty="0" smtClean="0">
                    <a:latin typeface="Symbol" panose="05050102010706020507" pitchFamily="18" charset="2"/>
                  </a:rPr>
                  <a:t>f</a:t>
                </a:r>
                <a:endParaRPr lang="en-US" dirty="0">
                  <a:latin typeface="Symbol" panose="05050102010706020507" pitchFamily="18" charset="2"/>
                </a:endParaRPr>
              </a:p>
            </p:txBody>
          </p:sp>
          <p:cxnSp>
            <p:nvCxnSpPr>
              <p:cNvPr id="58" name="Straight Connector 57"/>
              <p:cNvCxnSpPr/>
              <p:nvPr/>
            </p:nvCxnSpPr>
            <p:spPr>
              <a:xfrm>
                <a:off x="6043613" y="3480255"/>
                <a:ext cx="0" cy="556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19413" y="3476625"/>
                <a:ext cx="0" cy="466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928938" y="3781425"/>
                <a:ext cx="3114675"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bwMode="auto">
                  <a:xfrm>
                    <a:off x="4017154" y="3535890"/>
                    <a:ext cx="1273856" cy="775074"/>
                  </a:xfrm>
                  <a:prstGeom prst="rect">
                    <a:avLst/>
                  </a:prstGeom>
                  <a:solidFill>
                    <a:schemeClr val="bg1"/>
                  </a:solidFill>
                  <a:ln>
                    <a:noFill/>
                  </a:ln>
                  <a:effectLst/>
                </p:spPr>
                <p:txBody>
                  <a:bodyPr wrap="none" lIns="0" tIns="0" rIns="0" bIns="0" rtlCol="0">
                    <a:spAutoFit/>
                  </a:bodyPr>
                  <a:lstStyle>
                    <a:defPPr>
                      <a:defRPr lang="en-US"/>
                    </a:defPPr>
                    <a:lvl1pPr eaLnBrk="1" hangingPunct="1">
                      <a:spcBef>
                        <a:spcPct val="50000"/>
                      </a:spcBef>
                      <a:defRPr i="1">
                        <a:solidFill>
                          <a:srgbClr val="0000FF"/>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𝜎</m:t>
                                  </m:r>
                                </m:e>
                                <m:sub>
                                  <m:r>
                                    <a:rPr lang="en-US" b="0" i="1" smtClean="0">
                                      <a:latin typeface="Cambria Math" panose="02040503050406030204" pitchFamily="18" charset="0"/>
                                    </a:rPr>
                                    <m:t>𝑝</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𝜎</m:t>
                                  </m:r>
                                </m:e>
                                <m:sub>
                                  <m:r>
                                    <a:rPr lang="en-US" b="0" i="1" smtClean="0">
                                      <a:latin typeface="Cambria Math" panose="02040503050406030204" pitchFamily="18" charset="0"/>
                                    </a:rPr>
                                    <m:t>𝑣</m:t>
                                  </m:r>
                                </m:sub>
                              </m:sSub>
                            </m:num>
                            <m:den>
                              <m:r>
                                <a:rPr lang="en-US">
                                  <a:latin typeface="Cambria Math" panose="02040503050406030204" pitchFamily="18" charset="0"/>
                                </a:rPr>
                                <m:t>2</m:t>
                              </m:r>
                            </m:den>
                          </m:f>
                        </m:oMath>
                      </m:oMathPara>
                    </a14:m>
                    <a:endParaRPr lang="en-US" dirty="0"/>
                  </a:p>
                </p:txBody>
              </p:sp>
            </mc:Choice>
            <mc:Fallback xmlns="">
              <p:sp>
                <p:nvSpPr>
                  <p:cNvPr id="61" name="TextBox 60"/>
                  <p:cNvSpPr txBox="1">
                    <a:spLocks noRot="1" noChangeAspect="1" noMove="1" noResize="1" noEditPoints="1" noAdjustHandles="1" noChangeArrowheads="1" noChangeShapeType="1" noTextEdit="1"/>
                  </p:cNvSpPr>
                  <p:nvPr/>
                </p:nvSpPr>
                <p:spPr bwMode="auto">
                  <a:xfrm>
                    <a:off x="4017154" y="3535890"/>
                    <a:ext cx="1273856" cy="775074"/>
                  </a:xfrm>
                  <a:prstGeom prst="rect">
                    <a:avLst/>
                  </a:prstGeom>
                  <a:blipFill rotWithShape="0">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bwMode="auto">
                  <a:xfrm>
                    <a:off x="5206651" y="2362979"/>
                    <a:ext cx="1284187" cy="728251"/>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f>
                            <m:fPr>
                              <m:ctrlPr>
                                <a:rPr lang="en-US" i="1" smtClean="0">
                                  <a:solidFill>
                                    <a:srgbClr val="0000FF"/>
                                  </a:solidFill>
                                  <a:latin typeface="Cambria Math" panose="02040503050406030204" pitchFamily="18" charset="0"/>
                                </a:rPr>
                              </m:ctrlPr>
                            </m:fPr>
                            <m:num>
                              <m:sSub>
                                <m:sSubPr>
                                  <m:ctrlPr>
                                    <a:rPr lang="en-US" i="1" smtClean="0">
                                      <a:solidFill>
                                        <a:srgbClr val="0000FF"/>
                                      </a:solidFill>
                                      <a:latin typeface="Cambria Math" panose="02040503050406030204" pitchFamily="18" charset="0"/>
                                    </a:rPr>
                                  </m:ctrlPr>
                                </m:sSubPr>
                                <m:e>
                                  <m:r>
                                    <a:rPr lang="en-US" i="1" smtClean="0">
                                      <a:solidFill>
                                        <a:srgbClr val="0000FF"/>
                                      </a:solidFill>
                                      <a:latin typeface="Cambria Math" panose="02040503050406030204" pitchFamily="18" charset="0"/>
                                      <a:ea typeface="Cambria Math" panose="02040503050406030204" pitchFamily="18" charset="0"/>
                                    </a:rPr>
                                    <m:t>𝜎</m:t>
                                  </m:r>
                                </m:e>
                                <m:sub>
                                  <m:r>
                                    <a:rPr lang="en-US" b="0" i="1" smtClean="0">
                                      <a:solidFill>
                                        <a:srgbClr val="0000FF"/>
                                      </a:solidFill>
                                      <a:latin typeface="Cambria Math" panose="02040503050406030204" pitchFamily="18" charset="0"/>
                                      <a:ea typeface="Cambria Math" panose="02040503050406030204" pitchFamily="18" charset="0"/>
                                    </a:rPr>
                                    <m:t>𝑝</m:t>
                                  </m:r>
                                </m:sub>
                              </m:sSub>
                              <m:r>
                                <a:rPr lang="en-US" b="0" i="1" smtClean="0">
                                  <a:solidFill>
                                    <a:srgbClr val="0000FF"/>
                                  </a:solidFill>
                                  <a:latin typeface="Cambria Math" panose="02040503050406030204" pitchFamily="18" charset="0"/>
                                </a:rPr>
                                <m:t>−</m:t>
                              </m:r>
                              <m:sSub>
                                <m:sSubPr>
                                  <m:ctrlPr>
                                    <a:rPr lang="en-US" b="0"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ea typeface="Cambria Math" panose="02040503050406030204" pitchFamily="18" charset="0"/>
                                    </a:rPr>
                                    <m:t>𝜎</m:t>
                                  </m:r>
                                </m:e>
                                <m:sub>
                                  <m:r>
                                    <a:rPr lang="en-US" b="0" i="1" smtClean="0">
                                      <a:solidFill>
                                        <a:srgbClr val="0000FF"/>
                                      </a:solidFill>
                                      <a:latin typeface="Cambria Math" panose="02040503050406030204" pitchFamily="18" charset="0"/>
                                      <a:ea typeface="Cambria Math" panose="02040503050406030204" pitchFamily="18" charset="0"/>
                                    </a:rPr>
                                    <m:t>𝑣</m:t>
                                  </m:r>
                                </m:sub>
                              </m:sSub>
                            </m:num>
                            <m:den>
                              <m:r>
                                <a:rPr lang="en-US" b="0" i="1" smtClean="0">
                                  <a:solidFill>
                                    <a:srgbClr val="0000FF"/>
                                  </a:solidFill>
                                  <a:latin typeface="Cambria Math" panose="02040503050406030204" pitchFamily="18" charset="0"/>
                                </a:rPr>
                                <m:t>2</m:t>
                              </m:r>
                            </m:den>
                          </m:f>
                        </m:oMath>
                      </m:oMathPara>
                    </a14:m>
                    <a:endParaRPr lang="en-US" dirty="0">
                      <a:solidFill>
                        <a:srgbClr val="0000FF"/>
                      </a:solidFill>
                      <a:latin typeface="Times New Roman"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bwMode="auto">
                  <a:xfrm>
                    <a:off x="5206651" y="2362979"/>
                    <a:ext cx="1284187" cy="728251"/>
                  </a:xfrm>
                  <a:prstGeom prst="rect">
                    <a:avLst/>
                  </a:prstGeom>
                  <a:blipFill rotWithShape="0">
                    <a:blip r:embed="rId3"/>
                    <a:stretch>
                      <a:fillRect/>
                    </a:stretch>
                  </a:blipFill>
                  <a:ln>
                    <a:noFill/>
                  </a:ln>
                  <a:effectLst/>
                </p:spPr>
                <p:txBody>
                  <a:bodyPr/>
                  <a:lstStyle/>
                  <a:p>
                    <a:r>
                      <a:rPr lang="en-US">
                        <a:noFill/>
                      </a:rPr>
                      <a:t> </a:t>
                    </a:r>
                  </a:p>
                </p:txBody>
              </p:sp>
            </mc:Fallback>
          </mc:AlternateContent>
          <p:cxnSp>
            <p:nvCxnSpPr>
              <p:cNvPr id="63" name="Straight Connector 62"/>
              <p:cNvCxnSpPr/>
              <p:nvPr/>
            </p:nvCxnSpPr>
            <p:spPr>
              <a:xfrm>
                <a:off x="2913063" y="2924175"/>
                <a:ext cx="6429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34531" y="2924175"/>
                <a:ext cx="0" cy="442912"/>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Text Box 21"/>
              <p:cNvSpPr txBox="1">
                <a:spLocks noChangeArrowheads="1"/>
              </p:cNvSpPr>
              <p:nvPr/>
            </p:nvSpPr>
            <p:spPr bwMode="auto">
              <a:xfrm>
                <a:off x="3133594" y="2964416"/>
                <a:ext cx="367835" cy="422288"/>
              </a:xfrm>
              <a:prstGeom prst="rect">
                <a:avLst/>
              </a:prstGeom>
              <a:noFill/>
              <a:ln w="9525">
                <a:noFill/>
                <a:miter lim="800000"/>
                <a:headEnd/>
                <a:tailEnd/>
              </a:ln>
            </p:spPr>
            <p:txBody>
              <a:bodyPr wrap="square">
                <a:spAutoFit/>
              </a:bodyPr>
              <a:lstStyle/>
              <a:p>
                <a:pPr rtl="1">
                  <a:spcBef>
                    <a:spcPct val="50000"/>
                  </a:spcBef>
                </a:pPr>
                <a:r>
                  <a:rPr lang="en-US" sz="1200" b="1" dirty="0" smtClean="0">
                    <a:sym typeface="Symbol" pitchFamily="18" charset="2"/>
                  </a:rPr>
                  <a:t>C</a:t>
                </a:r>
                <a:endParaRPr lang="en-AU" sz="1200" b="1" dirty="0"/>
              </a:p>
            </p:txBody>
          </p:sp>
          <p:cxnSp>
            <p:nvCxnSpPr>
              <p:cNvPr id="66" name="Straight Connector 65"/>
              <p:cNvCxnSpPr/>
              <p:nvPr/>
            </p:nvCxnSpPr>
            <p:spPr>
              <a:xfrm>
                <a:off x="1914525" y="3400426"/>
                <a:ext cx="0" cy="542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909750" y="3762375"/>
                <a:ext cx="1017991" cy="19052"/>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p:cNvSpPr txBox="1"/>
                  <p:nvPr/>
                </p:nvSpPr>
                <p:spPr bwMode="auto">
                  <a:xfrm>
                    <a:off x="2029608" y="3906879"/>
                    <a:ext cx="709040" cy="246221"/>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m:rPr>
                              <m:sty m:val="p"/>
                            </m:rPr>
                            <a:rPr lang="en-US" sz="1600" i="0" smtClean="0">
                              <a:solidFill>
                                <a:srgbClr val="0000FF"/>
                              </a:solidFill>
                              <a:latin typeface="Cambria Math" panose="02040503050406030204" pitchFamily="18" charset="0"/>
                            </a:rPr>
                            <m:t>C</m:t>
                          </m:r>
                          <m:r>
                            <a:rPr lang="en-US" sz="1600" b="0" i="0" smtClean="0">
                              <a:solidFill>
                                <a:srgbClr val="0000FF"/>
                              </a:solidFill>
                              <a:latin typeface="Cambria Math" panose="02040503050406030204" pitchFamily="18" charset="0"/>
                            </a:rPr>
                            <m:t>.</m:t>
                          </m:r>
                          <m:r>
                            <m:rPr>
                              <m:sty m:val="p"/>
                            </m:rPr>
                            <a:rPr lang="en-US" sz="1600" b="0" i="0" smtClean="0">
                              <a:solidFill>
                                <a:srgbClr val="0000FF"/>
                              </a:solidFill>
                              <a:latin typeface="Cambria Math" panose="02040503050406030204" pitchFamily="18" charset="0"/>
                            </a:rPr>
                            <m:t>Cot</m:t>
                          </m:r>
                          <m:r>
                            <a:rPr lang="en-US" sz="1600" b="0" i="0" smtClean="0">
                              <a:solidFill>
                                <a:srgbClr val="0000FF"/>
                              </a:solidFill>
                              <a:latin typeface="Cambria Math" panose="02040503050406030204" pitchFamily="18" charset="0"/>
                            </a:rPr>
                            <m:t> </m:t>
                          </m:r>
                          <m:r>
                            <a:rPr lang="en-US" sz="1600" b="0" i="0" smtClean="0">
                              <a:solidFill>
                                <a:srgbClr val="0000FF"/>
                              </a:solidFill>
                              <a:latin typeface="Cambria Math" panose="02040503050406030204" pitchFamily="18" charset="0"/>
                              <a:ea typeface="Cambria Math" panose="02040503050406030204" pitchFamily="18" charset="0"/>
                            </a:rPr>
                            <m:t>∅</m:t>
                          </m:r>
                        </m:oMath>
                      </m:oMathPara>
                    </a14:m>
                    <a:endParaRPr lang="en-US" sz="1600" dirty="0">
                      <a:solidFill>
                        <a:srgbClr val="0000FF"/>
                      </a:solidFill>
                      <a:latin typeface="Times New Roman"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bwMode="auto">
                  <a:xfrm>
                    <a:off x="2029608" y="3906879"/>
                    <a:ext cx="709040" cy="246221"/>
                  </a:xfrm>
                  <a:prstGeom prst="rect">
                    <a:avLst/>
                  </a:prstGeom>
                  <a:blipFill rotWithShape="0">
                    <a:blip r:embed="rId10"/>
                    <a:stretch>
                      <a:fillRect l="-15068" r="-65753" b="-81481"/>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7417310" y="2908156"/>
                    <a:ext cx="819174" cy="6009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𝝈</m:t>
                              </m:r>
                            </m:e>
                            <m:sub>
                              <m:r>
                                <a:rPr lang="en-US" b="1" i="1" smtClean="0">
                                  <a:solidFill>
                                    <a:srgbClr val="00B050"/>
                                  </a:solidFill>
                                  <a:latin typeface="Cambria Math" panose="02040503050406030204" pitchFamily="18" charset="0"/>
                                </a:rPr>
                                <m:t>𝒑</m:t>
                              </m:r>
                            </m:sub>
                          </m:sSub>
                        </m:oMath>
                      </m:oMathPara>
                    </a14:m>
                    <a:endParaRPr lang="en-US" b="1" dirty="0">
                      <a:solidFill>
                        <a:srgbClr val="00B050"/>
                      </a:solidFill>
                    </a:endParaRPr>
                  </a:p>
                </p:txBody>
              </p:sp>
            </mc:Choice>
            <mc:Fallback xmlns="">
              <p:sp>
                <p:nvSpPr>
                  <p:cNvPr id="69" name="Rectangle 68"/>
                  <p:cNvSpPr>
                    <a:spLocks noRot="1" noChangeAspect="1" noMove="1" noResize="1" noEditPoints="1" noAdjustHandles="1" noChangeArrowheads="1" noChangeShapeType="1" noTextEdit="1"/>
                  </p:cNvSpPr>
                  <p:nvPr/>
                </p:nvSpPr>
                <p:spPr>
                  <a:xfrm>
                    <a:off x="7417310" y="2908156"/>
                    <a:ext cx="819174" cy="600977"/>
                  </a:xfrm>
                  <a:prstGeom prst="rect">
                    <a:avLst/>
                  </a:prstGeom>
                  <a:blipFill rotWithShape="0">
                    <a:blip r:embed="rId11"/>
                    <a:stretch>
                      <a:fillRect b="-62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8" name="Rectangle 47"/>
                <p:cNvSpPr/>
                <p:nvPr/>
              </p:nvSpPr>
              <p:spPr>
                <a:xfrm>
                  <a:off x="6073203" y="2609031"/>
                  <a:ext cx="5052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𝝈</m:t>
                            </m:r>
                          </m:e>
                          <m:sub>
                            <m:r>
                              <a:rPr lang="en-US" b="1" i="1" smtClean="0">
                                <a:solidFill>
                                  <a:srgbClr val="00B050"/>
                                </a:solidFill>
                                <a:latin typeface="Cambria Math" panose="02040503050406030204" pitchFamily="18" charset="0"/>
                              </a:rPr>
                              <m:t>𝒗</m:t>
                            </m:r>
                          </m:sub>
                        </m:sSub>
                      </m:oMath>
                    </m:oMathPara>
                  </a14:m>
                  <a:endParaRPr lang="en-US" b="1" dirty="0">
                    <a:solidFill>
                      <a:srgbClr val="00B050"/>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6073203" y="2609031"/>
                  <a:ext cx="505202" cy="369332"/>
                </a:xfrm>
                <a:prstGeom prst="rect">
                  <a:avLst/>
                </a:prstGeom>
                <a:blipFill rotWithShape="0">
                  <a:blip r:embed="rId12"/>
                  <a:stretch>
                    <a:fillRect/>
                  </a:stretch>
                </a:blipFill>
              </p:spPr>
              <p:txBody>
                <a:bodyPr/>
                <a:lstStyle/>
                <a:p>
                  <a:r>
                    <a:rPr lang="en-US">
                      <a:noFill/>
                    </a:rPr>
                    <a:t> </a:t>
                  </a:r>
                </a:p>
              </p:txBody>
            </p:sp>
          </mc:Fallback>
        </mc:AlternateContent>
      </p:grpSp>
      <p:grpSp>
        <p:nvGrpSpPr>
          <p:cNvPr id="70" name="Group 69"/>
          <p:cNvGrpSpPr/>
          <p:nvPr/>
        </p:nvGrpSpPr>
        <p:grpSpPr>
          <a:xfrm>
            <a:off x="6241104" y="2918627"/>
            <a:ext cx="2583164" cy="1118432"/>
            <a:chOff x="294116" y="1086660"/>
            <a:chExt cx="2616117" cy="1232526"/>
          </a:xfrm>
        </p:grpSpPr>
        <mc:AlternateContent xmlns:mc="http://schemas.openxmlformats.org/markup-compatibility/2006" xmlns:a14="http://schemas.microsoft.com/office/drawing/2010/main">
          <mc:Choice Requires="a14">
            <p:sp>
              <p:nvSpPr>
                <p:cNvPr id="71" name="TextBox 70"/>
                <p:cNvSpPr txBox="1"/>
                <p:nvPr/>
              </p:nvSpPr>
              <p:spPr bwMode="auto">
                <a:xfrm>
                  <a:off x="1439478" y="1086660"/>
                  <a:ext cx="955239" cy="594260"/>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ea typeface="Cambria Math" panose="02040503050406030204" pitchFamily="18" charset="0"/>
                                  </a:rPr>
                                  <m:t>𝝈</m:t>
                                </m:r>
                              </m:e>
                              <m:sub>
                                <m:r>
                                  <a:rPr lang="en-US" sz="2000" b="1" i="1" smtClean="0">
                                    <a:solidFill>
                                      <a:schemeClr val="tx1"/>
                                    </a:solidFill>
                                    <a:latin typeface="Cambria Math" panose="02040503050406030204" pitchFamily="18" charset="0"/>
                                  </a:rPr>
                                  <m:t>𝒑</m:t>
                                </m:r>
                              </m:sub>
                            </m:sSub>
                            <m:r>
                              <a:rPr lang="en-US" sz="2000" b="1" i="1" smtClean="0">
                                <a:solidFill>
                                  <a:schemeClr val="tx1"/>
                                </a:solidFill>
                                <a:latin typeface="Cambria Math" panose="02040503050406030204" pitchFamily="18" charset="0"/>
                              </a:rPr>
                              <m:t>−</m:t>
                            </m:r>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ea typeface="Cambria Math" panose="02040503050406030204" pitchFamily="18" charset="0"/>
                                  </a:rPr>
                                  <m:t>𝝈</m:t>
                                </m:r>
                              </m:e>
                              <m:sub>
                                <m:r>
                                  <a:rPr lang="en-US" sz="2000" b="1" i="1" smtClean="0">
                                    <a:solidFill>
                                      <a:schemeClr val="tx1"/>
                                    </a:solidFill>
                                    <a:latin typeface="Cambria Math" panose="02040503050406030204" pitchFamily="18" charset="0"/>
                                  </a:rPr>
                                  <m:t>𝒗</m:t>
                                </m:r>
                              </m:sub>
                            </m:sSub>
                          </m:num>
                          <m:den>
                            <m:r>
                              <a:rPr lang="en-US" sz="2000" b="1" i="1" smtClean="0">
                                <a:solidFill>
                                  <a:schemeClr val="tx1"/>
                                </a:solidFill>
                                <a:latin typeface="Cambria Math" panose="02040503050406030204" pitchFamily="18" charset="0"/>
                              </a:rPr>
                              <m:t>𝟐</m:t>
                            </m:r>
                          </m:den>
                        </m:f>
                      </m:oMath>
                    </m:oMathPara>
                  </a14:m>
                  <a:endParaRPr lang="en-US" sz="2000" b="1" dirty="0">
                    <a:solidFill>
                      <a:schemeClr val="tx1"/>
                    </a:solidFill>
                    <a:latin typeface="Times New Roman"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bwMode="auto">
                <a:xfrm>
                  <a:off x="1439478" y="1086660"/>
                  <a:ext cx="955239" cy="594260"/>
                </a:xfrm>
                <a:prstGeom prst="rect">
                  <a:avLst/>
                </a:prstGeom>
                <a:blipFill rotWithShape="0">
                  <a:blip r:embed="rId1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bwMode="auto">
                <a:xfrm>
                  <a:off x="1963111" y="1692422"/>
                  <a:ext cx="947122" cy="626764"/>
                </a:xfrm>
                <a:prstGeom prst="rect">
                  <a:avLst/>
                </a:prstGeom>
                <a:solidFill>
                  <a:schemeClr val="bg1"/>
                </a:solidFill>
                <a:ln>
                  <a:noFill/>
                </a:ln>
                <a:effectLst/>
              </p:spPr>
              <p:txBody>
                <a:bodyPr wrap="none" lIns="0" tIns="0" rIns="0" bIns="0" rtlCol="0">
                  <a:spAutoFit/>
                </a:bodyPr>
                <a:lstStyle>
                  <a:defPPr>
                    <a:defRPr lang="en-US"/>
                  </a:defPPr>
                  <a:lvl1pPr eaLnBrk="1" hangingPunct="1">
                    <a:spcBef>
                      <a:spcPct val="50000"/>
                    </a:spcBef>
                    <a:defRPr i="1">
                      <a:solidFill>
                        <a:srgbClr val="0000FF"/>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en-US" sz="2000" b="1" i="1" smtClean="0">
                                <a:solidFill>
                                  <a:schemeClr val="tx1"/>
                                </a:solidFill>
                                <a:latin typeface="Cambria Math" panose="02040503050406030204" pitchFamily="18" charset="0"/>
                              </a:rPr>
                            </m:ctrlPr>
                          </m:fPr>
                          <m:num>
                            <m:sSub>
                              <m:sSubPr>
                                <m:ctrlPr>
                                  <a:rPr lang="en-US" sz="2000" b="1" i="1">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𝝈</m:t>
                                </m:r>
                              </m:e>
                              <m:sub>
                                <m:r>
                                  <a:rPr lang="en-US" sz="2000" b="1" i="1" smtClean="0">
                                    <a:solidFill>
                                      <a:schemeClr val="tx1"/>
                                    </a:solidFill>
                                    <a:latin typeface="Cambria Math" panose="02040503050406030204" pitchFamily="18" charset="0"/>
                                  </a:rPr>
                                  <m:t>𝒑</m:t>
                                </m:r>
                              </m:sub>
                            </m:sSub>
                            <m:r>
                              <a:rPr lang="en-US" sz="2000" b="1">
                                <a:solidFill>
                                  <a:schemeClr val="tx1"/>
                                </a:solidFill>
                                <a:latin typeface="Cambria Math" panose="02040503050406030204" pitchFamily="18" charset="0"/>
                              </a:rPr>
                              <m:t>+</m:t>
                            </m:r>
                            <m:sSub>
                              <m:sSubPr>
                                <m:ctrlPr>
                                  <a:rPr lang="en-US" sz="2000" b="1" i="1">
                                    <a:solidFill>
                                      <a:schemeClr val="tx1"/>
                                    </a:solidFill>
                                    <a:latin typeface="Cambria Math" panose="02040503050406030204" pitchFamily="18" charset="0"/>
                                  </a:rPr>
                                </m:ctrlPr>
                              </m:sSubPr>
                              <m:e>
                                <m:r>
                                  <a:rPr lang="en-US" sz="2000" b="1" i="1">
                                    <a:solidFill>
                                      <a:schemeClr val="tx1"/>
                                    </a:solidFill>
                                    <a:latin typeface="Cambria Math" panose="02040503050406030204" pitchFamily="18" charset="0"/>
                                  </a:rPr>
                                  <m:t>𝝈</m:t>
                                </m:r>
                              </m:e>
                              <m:sub>
                                <m:r>
                                  <a:rPr lang="en-US" sz="2000" b="1" i="1" smtClean="0">
                                    <a:solidFill>
                                      <a:schemeClr val="tx1"/>
                                    </a:solidFill>
                                    <a:latin typeface="Cambria Math" panose="02040503050406030204" pitchFamily="18" charset="0"/>
                                  </a:rPr>
                                  <m:t>𝒗</m:t>
                                </m:r>
                              </m:sub>
                            </m:sSub>
                          </m:num>
                          <m:den>
                            <m:r>
                              <a:rPr lang="en-US" sz="2000" b="1" i="1">
                                <a:solidFill>
                                  <a:schemeClr val="tx1"/>
                                </a:solidFill>
                                <a:latin typeface="Cambria Math" panose="02040503050406030204" pitchFamily="18" charset="0"/>
                              </a:rPr>
                              <m:t>𝟐</m:t>
                            </m:r>
                          </m:den>
                        </m:f>
                      </m:oMath>
                    </m:oMathPara>
                  </a14:m>
                  <a:endParaRPr lang="en-US" sz="2000" b="1" dirty="0">
                    <a:solidFill>
                      <a:schemeClr val="tx1"/>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bwMode="auto">
                <a:xfrm>
                  <a:off x="1963111" y="1692422"/>
                  <a:ext cx="947122" cy="626764"/>
                </a:xfrm>
                <a:prstGeom prst="rect">
                  <a:avLst/>
                </a:prstGeom>
                <a:blipFill rotWithShape="0">
                  <a:blip r:embed="rId14"/>
                  <a:stretch>
                    <a:fillRect/>
                  </a:stretch>
                </a:blipFill>
                <a:ln>
                  <a:noFill/>
                </a:ln>
                <a:effectLst/>
              </p:spPr>
              <p:txBody>
                <a:bodyPr/>
                <a:lstStyle/>
                <a:p>
                  <a:r>
                    <a:rPr lang="en-US">
                      <a:noFill/>
                    </a:rPr>
                    <a:t> </a:t>
                  </a:r>
                </a:p>
              </p:txBody>
            </p:sp>
          </mc:Fallback>
        </mc:AlternateContent>
        <p:cxnSp>
          <p:nvCxnSpPr>
            <p:cNvPr id="73" name="Straight Connector 72"/>
            <p:cNvCxnSpPr/>
            <p:nvPr/>
          </p:nvCxnSpPr>
          <p:spPr>
            <a:xfrm>
              <a:off x="1189440" y="1658514"/>
              <a:ext cx="1491455" cy="65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p:cNvSpPr txBox="1"/>
                <p:nvPr/>
              </p:nvSpPr>
              <p:spPr bwMode="auto">
                <a:xfrm>
                  <a:off x="294116" y="1526576"/>
                  <a:ext cx="963421" cy="339174"/>
                </a:xfrm>
                <a:prstGeom prst="rect">
                  <a:avLst/>
                </a:prstGeom>
                <a:solidFill>
                  <a:schemeClr val="bg1"/>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rPr>
                          <m:t>𝑺𝒊𝒏</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ea typeface="Cambria Math" panose="02040503050406030204" pitchFamily="18" charset="0"/>
                          </a:rPr>
                          <m:t>∅</m:t>
                        </m:r>
                        <m:r>
                          <a:rPr lang="en-US" sz="2000" b="1" i="1" smtClean="0">
                            <a:solidFill>
                              <a:schemeClr val="tx1"/>
                            </a:solidFill>
                            <a:latin typeface="Cambria Math" panose="02040503050406030204" pitchFamily="18" charset="0"/>
                            <a:ea typeface="Cambria Math" panose="02040503050406030204" pitchFamily="18" charset="0"/>
                          </a:rPr>
                          <m:t>=</m:t>
                        </m:r>
                      </m:oMath>
                    </m:oMathPara>
                  </a14:m>
                  <a:endParaRPr lang="en-US" sz="2000" b="1" dirty="0">
                    <a:solidFill>
                      <a:schemeClr val="tx1"/>
                    </a:solidFill>
                    <a:latin typeface="Times New Roman"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bwMode="auto">
                <a:xfrm>
                  <a:off x="294116" y="1526576"/>
                  <a:ext cx="963421" cy="339174"/>
                </a:xfrm>
                <a:prstGeom prst="rect">
                  <a:avLst/>
                </a:prstGeom>
                <a:blipFill rotWithShape="0">
                  <a:blip r:embed="rId4"/>
                  <a:stretch>
                    <a:fillRect l="-5769" r="-1923" b="-1800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bwMode="auto">
                <a:xfrm>
                  <a:off x="901687" y="1808041"/>
                  <a:ext cx="1061422" cy="305256"/>
                </a:xfrm>
                <a:prstGeom prst="rect">
                  <a:avLst/>
                </a:prstGeom>
                <a:solidFill>
                  <a:schemeClr val="bg1"/>
                </a:solidFill>
                <a:ln>
                  <a:noFill/>
                </a:ln>
                <a:effectLst/>
              </p:spPr>
              <p:txBody>
                <a:bodyPr wrap="square" lIns="0" tIns="0" rIns="0" bIns="0" rtlCol="0">
                  <a:spAutoFit/>
                </a:bodyPr>
                <a:lstStyle/>
                <a:p>
                  <a:pPr eaLnBrk="1" hangingPunct="1">
                    <a:spcBef>
                      <a:spcPct val="50000"/>
                    </a:spcBef>
                  </a:pPr>
                  <a14:m>
                    <m:oMath xmlns:m="http://schemas.openxmlformats.org/officeDocument/2006/math">
                      <m:r>
                        <a:rPr lang="en-US" b="1" i="0" smtClean="0">
                          <a:solidFill>
                            <a:schemeClr val="tx1"/>
                          </a:solidFill>
                          <a:latin typeface="Cambria Math" panose="02040503050406030204" pitchFamily="18" charset="0"/>
                        </a:rPr>
                        <m:t>𝐂</m:t>
                      </m:r>
                      <m:r>
                        <a:rPr lang="en-US" b="1" i="0"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𝐂𝐨𝐭</m:t>
                      </m:r>
                      <m:r>
                        <a:rPr lang="en-US" b="1" i="0" smtClean="0">
                          <a:solidFill>
                            <a:schemeClr val="tx1"/>
                          </a:solidFill>
                          <a:latin typeface="Cambria Math" panose="02040503050406030204" pitchFamily="18" charset="0"/>
                        </a:rPr>
                        <m:t> </m:t>
                      </m:r>
                      <m:r>
                        <a:rPr lang="en-US" b="1" i="0" smtClean="0">
                          <a:solidFill>
                            <a:schemeClr val="tx1"/>
                          </a:solidFill>
                          <a:latin typeface="Cambria Math" panose="02040503050406030204" pitchFamily="18" charset="0"/>
                          <a:ea typeface="Cambria Math" panose="02040503050406030204" pitchFamily="18" charset="0"/>
                        </a:rPr>
                        <m:t>∅</m:t>
                      </m:r>
                    </m:oMath>
                  </a14:m>
                  <a:r>
                    <a:rPr lang="en-US" b="1" dirty="0" smtClean="0">
                      <a:solidFill>
                        <a:schemeClr val="tx1"/>
                      </a:solidFill>
                      <a:latin typeface="Times New Roman" pitchFamily="18" charset="0"/>
                    </a:rPr>
                    <a:t>  +</a:t>
                  </a:r>
                  <a:endParaRPr lang="en-US" b="1" dirty="0">
                    <a:solidFill>
                      <a:schemeClr val="tx1"/>
                    </a:solidFill>
                    <a:latin typeface="Times New Roman" pitchFamily="18" charset="0"/>
                  </a:endParaRPr>
                </a:p>
              </p:txBody>
            </p:sp>
          </mc:Choice>
          <mc:Fallback xmlns="">
            <p:sp>
              <p:nvSpPr>
                <p:cNvPr id="42" name="TextBox 41"/>
                <p:cNvSpPr txBox="1">
                  <a:spLocks noRot="1" noChangeAspect="1" noMove="1" noResize="1" noEditPoints="1" noAdjustHandles="1" noChangeArrowheads="1" noChangeShapeType="1" noTextEdit="1"/>
                </p:cNvSpPr>
                <p:nvPr/>
              </p:nvSpPr>
              <p:spPr bwMode="auto">
                <a:xfrm>
                  <a:off x="901687" y="1808041"/>
                  <a:ext cx="1061422" cy="305256"/>
                </a:xfrm>
                <a:prstGeom prst="rect">
                  <a:avLst/>
                </a:prstGeom>
                <a:blipFill rotWithShape="0">
                  <a:blip r:embed="rId5"/>
                  <a:stretch>
                    <a:fillRect l="-7558" t="-28261" r="-11047" b="-50000"/>
                  </a:stretch>
                </a:blipFill>
                <a:ln>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6" name="TextBox 75"/>
              <p:cNvSpPr txBox="1"/>
              <p:nvPr/>
            </p:nvSpPr>
            <p:spPr bwMode="auto">
              <a:xfrm>
                <a:off x="4933726" y="4083704"/>
                <a:ext cx="4188391" cy="909352"/>
              </a:xfrm>
              <a:prstGeom prst="rect">
                <a:avLst/>
              </a:prstGeom>
              <a:noFill/>
              <a:ln>
                <a:noFill/>
              </a:ln>
              <a:effectLst>
                <a:prstShdw prst="shdw16">
                  <a:schemeClr val="bg2"/>
                </a:prstShdw>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𝝈</m:t>
                          </m:r>
                        </m:e>
                        <m:sub>
                          <m:r>
                            <a:rPr lang="en-US" sz="2000" b="1" i="1" smtClean="0">
                              <a:latin typeface="Cambria Math" panose="02040503050406030204" pitchFamily="18" charset="0"/>
                            </a:rPr>
                            <m:t>𝒑</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d>
                            <m:dPr>
                              <m:ctrlPr>
                                <a:rPr lang="en-US" sz="2000" b="1" i="1">
                                  <a:latin typeface="Cambria Math" panose="02040503050406030204" pitchFamily="18" charset="0"/>
                                </a:rPr>
                              </m:ctrlPr>
                            </m:dPr>
                            <m:e>
                              <m:f>
                                <m:fPr>
                                  <m:ctrlPr>
                                    <a:rPr lang="en-US" sz="2000" b="1" i="1">
                                      <a:latin typeface="Cambria Math" panose="02040503050406030204" pitchFamily="18" charset="0"/>
                                    </a:rPr>
                                  </m:ctrlPr>
                                </m:fPr>
                                <m:num>
                                  <m:r>
                                    <a:rPr lang="en-US" sz="2000" b="1" i="1">
                                      <a:latin typeface="Cambria Math" panose="02040503050406030204" pitchFamily="18" charset="0"/>
                                    </a:rPr>
                                    <m:t>𝟏</m:t>
                                  </m:r>
                                  <m:r>
                                    <a:rPr lang="en-US" sz="2000" b="1" i="1" smtClean="0">
                                      <a:latin typeface="Cambria Math" panose="02040503050406030204" pitchFamily="18" charset="0"/>
                                    </a:rPr>
                                    <m:t>+</m:t>
                                  </m:r>
                                  <m:r>
                                    <a:rPr lang="en-US" sz="2000" b="1" i="1">
                                      <a:latin typeface="Cambria Math" panose="02040503050406030204" pitchFamily="18" charset="0"/>
                                    </a:rPr>
                                    <m:t>𝒔𝒊𝒏</m:t>
                                  </m:r>
                                  <m:r>
                                    <a:rPr lang="en-US" sz="2000" b="1" i="1">
                                      <a:latin typeface="Cambria Math" panose="02040503050406030204" pitchFamily="18" charset="0"/>
                                      <a:ea typeface="Cambria Math" panose="02040503050406030204" pitchFamily="18" charset="0"/>
                                    </a:rPr>
                                    <m:t>∅</m:t>
                                  </m:r>
                                </m:num>
                                <m:den>
                                  <m:r>
                                    <a:rPr lang="en-US" sz="2000" b="1" i="1">
                                      <a:latin typeface="Cambria Math" panose="02040503050406030204" pitchFamily="18" charset="0"/>
                                    </a:rPr>
                                    <m:t>𝟏</m:t>
                                  </m:r>
                                  <m:r>
                                    <a:rPr lang="en-US" sz="2000" b="1" i="1" smtClean="0">
                                      <a:latin typeface="Cambria Math" panose="02040503050406030204" pitchFamily="18" charset="0"/>
                                    </a:rPr>
                                    <m:t>−</m:t>
                                  </m:r>
                                  <m:r>
                                    <a:rPr lang="en-US" sz="2000" b="1" i="1">
                                      <a:latin typeface="Cambria Math" panose="02040503050406030204" pitchFamily="18" charset="0"/>
                                    </a:rPr>
                                    <m:t>𝒔𝒊𝒏</m:t>
                                  </m:r>
                                  <m:r>
                                    <a:rPr lang="en-US" sz="2000" b="1" i="1">
                                      <a:latin typeface="Cambria Math" panose="02040503050406030204" pitchFamily="18" charset="0"/>
                                      <a:ea typeface="Cambria Math" panose="02040503050406030204" pitchFamily="18" charset="0"/>
                                    </a:rPr>
                                    <m:t>∅</m:t>
                                  </m:r>
                                </m:den>
                              </m:f>
                            </m:e>
                          </m:d>
                          <m:r>
                            <a:rPr lang="en-US" sz="2000" b="1" i="1" smtClean="0">
                              <a:latin typeface="Cambria Math" panose="02040503050406030204" pitchFamily="18" charset="0"/>
                              <a:ea typeface="Cambria Math" panose="02040503050406030204" pitchFamily="18" charset="0"/>
                            </a:rPr>
                            <m:t>𝝈</m:t>
                          </m:r>
                        </m:e>
                        <m:sub>
                          <m:r>
                            <a:rPr lang="en-US" sz="2000" b="1" i="1" smtClean="0">
                              <a:latin typeface="Cambria Math" panose="02040503050406030204" pitchFamily="18" charset="0"/>
                            </a:rPr>
                            <m:t>𝒗</m:t>
                          </m:r>
                        </m:sub>
                      </m:sSub>
                      <m:r>
                        <a:rPr lang="en-US" sz="2000" b="1" i="1" smtClean="0">
                          <a:latin typeface="Cambria Math" panose="02040503050406030204" pitchFamily="18" charset="0"/>
                        </a:rPr>
                        <m:t>+</m:t>
                      </m:r>
                      <m:r>
                        <a:rPr lang="en-US" sz="2000" b="1" i="1" smtClean="0">
                          <a:latin typeface="Cambria Math" panose="02040503050406030204" pitchFamily="18" charset="0"/>
                        </a:rPr>
                        <m:t>𝟐</m:t>
                      </m:r>
                      <m:rad>
                        <m:radPr>
                          <m:degHide m:val="on"/>
                          <m:ctrlPr>
                            <a:rPr lang="en-US" sz="2000" b="1" i="1">
                              <a:latin typeface="Cambria Math" panose="02040503050406030204" pitchFamily="18" charset="0"/>
                            </a:rPr>
                          </m:ctrlPr>
                        </m:radPr>
                        <m:deg/>
                        <m:e>
                          <m:f>
                            <m:fPr>
                              <m:ctrlPr>
                                <a:rPr lang="en-US" sz="2000" b="1" i="1">
                                  <a:latin typeface="Cambria Math" panose="02040503050406030204" pitchFamily="18" charset="0"/>
                                </a:rPr>
                              </m:ctrlPr>
                            </m:fPr>
                            <m:num>
                              <m:r>
                                <a:rPr lang="en-US" sz="2000" b="1" i="1">
                                  <a:latin typeface="Cambria Math" panose="02040503050406030204" pitchFamily="18" charset="0"/>
                                </a:rPr>
                                <m:t>𝟏</m:t>
                              </m:r>
                              <m:r>
                                <a:rPr lang="en-US" sz="2000" b="1" i="1" smtClean="0">
                                  <a:latin typeface="Cambria Math" panose="02040503050406030204" pitchFamily="18" charset="0"/>
                                </a:rPr>
                                <m:t>+</m:t>
                              </m:r>
                              <m:r>
                                <a:rPr lang="en-US" sz="2000" b="1" i="1">
                                  <a:latin typeface="Cambria Math" panose="02040503050406030204" pitchFamily="18" charset="0"/>
                                </a:rPr>
                                <m:t>𝒔𝒊𝒏</m:t>
                              </m:r>
                              <m:r>
                                <a:rPr lang="en-US" sz="2000" b="1" i="1">
                                  <a:latin typeface="Cambria Math" panose="02040503050406030204" pitchFamily="18" charset="0"/>
                                  <a:ea typeface="Cambria Math" panose="02040503050406030204" pitchFamily="18" charset="0"/>
                                </a:rPr>
                                <m:t>∅</m:t>
                              </m:r>
                            </m:num>
                            <m:den>
                              <m:r>
                                <a:rPr lang="en-US" sz="2000" b="1" i="1">
                                  <a:latin typeface="Cambria Math" panose="02040503050406030204" pitchFamily="18" charset="0"/>
                                </a:rPr>
                                <m:t>𝟏</m:t>
                              </m:r>
                              <m:r>
                                <a:rPr lang="en-US" sz="2000" b="1" i="1" smtClean="0">
                                  <a:latin typeface="Cambria Math" panose="02040503050406030204" pitchFamily="18" charset="0"/>
                                </a:rPr>
                                <m:t>−</m:t>
                              </m:r>
                              <m:r>
                                <a:rPr lang="en-US" sz="2000" b="1" i="1">
                                  <a:latin typeface="Cambria Math" panose="02040503050406030204" pitchFamily="18" charset="0"/>
                                </a:rPr>
                                <m:t>𝒔𝒊𝒏</m:t>
                              </m:r>
                              <m:r>
                                <a:rPr lang="en-US" sz="2000" b="1" i="1">
                                  <a:latin typeface="Cambria Math" panose="02040503050406030204" pitchFamily="18" charset="0"/>
                                  <a:ea typeface="Cambria Math" panose="02040503050406030204" pitchFamily="18" charset="0"/>
                                </a:rPr>
                                <m:t>∅</m:t>
                              </m:r>
                            </m:den>
                          </m:f>
                        </m:e>
                      </m:rad>
                      <m:r>
                        <a:rPr lang="en-US" sz="2000" b="1" i="1" smtClean="0">
                          <a:latin typeface="Cambria Math" panose="02040503050406030204" pitchFamily="18" charset="0"/>
                        </a:rPr>
                        <m:t>𝑪</m:t>
                      </m:r>
                    </m:oMath>
                  </m:oMathPara>
                </a14:m>
                <a:endParaRPr lang="en-US" sz="2000" b="1" dirty="0">
                  <a:latin typeface="Times New Roman" pitchFamily="18" charset="0"/>
                </a:endParaRPr>
              </a:p>
            </p:txBody>
          </p:sp>
        </mc:Choice>
        <mc:Fallback xmlns="">
          <p:sp>
            <p:nvSpPr>
              <p:cNvPr id="76" name="TextBox 75"/>
              <p:cNvSpPr txBox="1">
                <a:spLocks noRot="1" noChangeAspect="1" noMove="1" noResize="1" noEditPoints="1" noAdjustHandles="1" noChangeArrowheads="1" noChangeShapeType="1" noTextEdit="1"/>
              </p:cNvSpPr>
              <p:nvPr/>
            </p:nvSpPr>
            <p:spPr bwMode="auto">
              <a:xfrm>
                <a:off x="4933726" y="4083704"/>
                <a:ext cx="4188391" cy="909352"/>
              </a:xfrm>
              <a:prstGeom prst="rect">
                <a:avLst/>
              </a:prstGeom>
              <a:blipFill rotWithShape="0">
                <a:blip r:embed="rId15"/>
                <a:stretch>
                  <a:fillRect/>
                </a:stretch>
              </a:blipFill>
              <a:ln>
                <a:noFill/>
              </a:ln>
              <a:effectLst>
                <a:prstShdw prst="shdw16">
                  <a:schemeClr val="bg2"/>
                </a:prst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bwMode="auto">
              <a:xfrm>
                <a:off x="5839824" y="5067063"/>
                <a:ext cx="2914131" cy="751552"/>
              </a:xfrm>
              <a:prstGeom prst="rect">
                <a:avLst/>
              </a:prstGeom>
              <a:solidFill>
                <a:srgbClr val="FFFF00"/>
              </a:solidFill>
              <a:ln>
                <a:solidFill>
                  <a:srgbClr val="FF0000"/>
                </a:solid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𝒑</m:t>
                          </m:r>
                        </m:sub>
                      </m:sSub>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𝑲</m:t>
                              </m:r>
                            </m:e>
                            <m:sub>
                              <m:r>
                                <a:rPr lang="en-US" sz="2400" b="1" i="1" smtClean="0">
                                  <a:latin typeface="Cambria Math" panose="02040503050406030204" pitchFamily="18" charset="0"/>
                                </a:rPr>
                                <m:t>𝒑</m:t>
                              </m:r>
                            </m:sub>
                          </m:sSub>
                          <m:r>
                            <a:rPr lang="en-US" sz="2400" b="1" i="1" smtClean="0">
                              <a:latin typeface="Cambria Math" panose="02040503050406030204" pitchFamily="18" charset="0"/>
                              <a:ea typeface="Cambria Math" panose="02040503050406030204" pitchFamily="18" charset="0"/>
                            </a:rPr>
                            <m:t>𝝈</m:t>
                          </m:r>
                        </m:e>
                        <m:sub>
                          <m:r>
                            <a:rPr lang="en-US" sz="2400" b="1" i="1" smtClean="0">
                              <a:latin typeface="Cambria Math" panose="02040503050406030204" pitchFamily="18" charset="0"/>
                            </a:rPr>
                            <m:t>𝒗</m:t>
                          </m:r>
                        </m:sub>
                      </m:sSub>
                      <m:r>
                        <a:rPr lang="en-US" sz="2400" b="1" i="1" smtClean="0">
                          <a:latin typeface="Cambria Math" panose="02040503050406030204" pitchFamily="18" charset="0"/>
                        </a:rPr>
                        <m:t>+</m:t>
                      </m:r>
                      <m:r>
                        <a:rPr lang="en-US" sz="2400" b="1" i="1" smtClean="0">
                          <a:latin typeface="Cambria Math" panose="02040503050406030204" pitchFamily="18" charset="0"/>
                        </a:rPr>
                        <m:t>𝟐</m:t>
                      </m:r>
                      <m:rad>
                        <m:radPr>
                          <m:degHide m:val="on"/>
                          <m:ctrlPr>
                            <a:rPr lang="en-US" sz="2400" b="1" i="1">
                              <a:latin typeface="Cambria Math" panose="02040503050406030204" pitchFamily="18" charset="0"/>
                            </a:rPr>
                          </m:ctrlPr>
                        </m:radPr>
                        <m:deg/>
                        <m:e>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𝑲</m:t>
                              </m:r>
                            </m:e>
                            <m:sub>
                              <m:r>
                                <a:rPr lang="en-US" sz="2400" b="1" i="1" smtClean="0">
                                  <a:latin typeface="Cambria Math" panose="02040503050406030204" pitchFamily="18" charset="0"/>
                                </a:rPr>
                                <m:t>𝒑</m:t>
                              </m:r>
                            </m:sub>
                          </m:sSub>
                        </m:e>
                      </m:rad>
                      <m:r>
                        <a:rPr lang="en-US" sz="2400" b="1" i="1" smtClean="0">
                          <a:latin typeface="Cambria Math" panose="02040503050406030204" pitchFamily="18" charset="0"/>
                        </a:rPr>
                        <m:t>𝑪</m:t>
                      </m:r>
                    </m:oMath>
                  </m:oMathPara>
                </a14:m>
                <a:endParaRPr lang="en-US" sz="2400" b="1" dirty="0">
                  <a:latin typeface="Times New Roman" pitchFamily="18" charset="0"/>
                </a:endParaRPr>
              </a:p>
            </p:txBody>
          </p:sp>
        </mc:Choice>
        <mc:Fallback xmlns="">
          <p:sp>
            <p:nvSpPr>
              <p:cNvPr id="77" name="TextBox 76"/>
              <p:cNvSpPr txBox="1">
                <a:spLocks noRot="1" noChangeAspect="1" noMove="1" noResize="1" noEditPoints="1" noAdjustHandles="1" noChangeArrowheads="1" noChangeShapeType="1" noTextEdit="1"/>
              </p:cNvSpPr>
              <p:nvPr/>
            </p:nvSpPr>
            <p:spPr bwMode="auto">
              <a:xfrm>
                <a:off x="5839824" y="5067063"/>
                <a:ext cx="2914131" cy="751552"/>
              </a:xfrm>
              <a:prstGeom prst="rect">
                <a:avLst/>
              </a:prstGeom>
              <a:blipFill rotWithShape="0">
                <a:blip r:embed="rId16"/>
                <a:stretch>
                  <a:fillRect/>
                </a:stretch>
              </a:blipFill>
              <a:ln>
                <a:solidFill>
                  <a:srgbClr val="FF0000"/>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bwMode="auto">
              <a:xfrm>
                <a:off x="6186453" y="5892622"/>
                <a:ext cx="2411365" cy="829843"/>
              </a:xfrm>
              <a:prstGeom prst="rect">
                <a:avLst/>
              </a:prstGeom>
              <a:solidFill>
                <a:srgbClr val="FFFF00"/>
              </a:solidFill>
              <a:ln>
                <a:noFill/>
              </a:ln>
              <a:effectLst/>
            </p:spPr>
            <p:txBody>
              <a:bodyPr wrap="none" lIns="0" tIns="0" rIns="0" bIns="0"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𝑲</m:t>
                          </m:r>
                        </m:e>
                        <m:sub>
                          <m:r>
                            <a:rPr lang="en-US" sz="2400" b="1" i="1" smtClean="0">
                              <a:latin typeface="Cambria Math" panose="02040503050406030204" pitchFamily="18" charset="0"/>
                            </a:rPr>
                            <m:t>𝒑</m:t>
                          </m:r>
                        </m:sub>
                      </m:sSub>
                      <m:r>
                        <a:rPr lang="en-US" sz="2400" b="1" i="1" smtClean="0">
                          <a:latin typeface="Cambria Math" panose="02040503050406030204" pitchFamily="18" charset="0"/>
                        </a:rPr>
                        <m:t>=</m:t>
                      </m:r>
                      <m:d>
                        <m:dPr>
                          <m:ctrlPr>
                            <a:rPr lang="en-US" sz="2400" b="1" i="1">
                              <a:latin typeface="Cambria Math" panose="02040503050406030204" pitchFamily="18" charset="0"/>
                            </a:rPr>
                          </m:ctrlPr>
                        </m:dPr>
                        <m:e>
                          <m:f>
                            <m:fPr>
                              <m:ctrlPr>
                                <a:rPr lang="en-US" sz="2400" b="1" i="1">
                                  <a:latin typeface="Cambria Math" panose="02040503050406030204" pitchFamily="18" charset="0"/>
                                </a:rPr>
                              </m:ctrlPr>
                            </m:fPr>
                            <m:num>
                              <m:r>
                                <a:rPr lang="en-US" sz="2400" b="1" i="1">
                                  <a:latin typeface="Cambria Math" panose="02040503050406030204" pitchFamily="18" charset="0"/>
                                </a:rPr>
                                <m:t>𝟏</m:t>
                              </m:r>
                              <m:r>
                                <a:rPr lang="en-US" sz="2400" b="1" i="1" smtClean="0">
                                  <a:latin typeface="Cambria Math" panose="02040503050406030204" pitchFamily="18" charset="0"/>
                                </a:rPr>
                                <m:t>+</m:t>
                              </m:r>
                              <m:r>
                                <a:rPr lang="en-US" sz="2400" b="1" i="1">
                                  <a:latin typeface="Cambria Math" panose="02040503050406030204" pitchFamily="18" charset="0"/>
                                </a:rPr>
                                <m:t>𝒔𝒊𝒏</m:t>
                              </m:r>
                              <m:r>
                                <a:rPr lang="en-US" sz="2400" b="1" i="1">
                                  <a:latin typeface="Cambria Math" panose="02040503050406030204" pitchFamily="18" charset="0"/>
                                  <a:ea typeface="Cambria Math" panose="02040503050406030204" pitchFamily="18" charset="0"/>
                                </a:rPr>
                                <m:t>∅</m:t>
                              </m:r>
                            </m:num>
                            <m:den>
                              <m:r>
                                <a:rPr lang="en-US" sz="2400" b="1" i="1">
                                  <a:latin typeface="Cambria Math" panose="02040503050406030204" pitchFamily="18" charset="0"/>
                                </a:rPr>
                                <m:t>𝟏</m:t>
                              </m:r>
                              <m:r>
                                <a:rPr lang="en-US" sz="2400" b="1" i="1" smtClean="0">
                                  <a:latin typeface="Cambria Math" panose="02040503050406030204" pitchFamily="18" charset="0"/>
                                </a:rPr>
                                <m:t>−</m:t>
                              </m:r>
                              <m:r>
                                <a:rPr lang="en-US" sz="2400" b="1" i="1">
                                  <a:latin typeface="Cambria Math" panose="02040503050406030204" pitchFamily="18" charset="0"/>
                                </a:rPr>
                                <m:t>𝒔𝒊𝒏</m:t>
                              </m:r>
                              <m:r>
                                <a:rPr lang="en-US" sz="2400" b="1" i="1">
                                  <a:latin typeface="Cambria Math" panose="02040503050406030204" pitchFamily="18" charset="0"/>
                                  <a:ea typeface="Cambria Math" panose="02040503050406030204" pitchFamily="18" charset="0"/>
                                </a:rPr>
                                <m:t>∅</m:t>
                              </m:r>
                            </m:den>
                          </m:f>
                        </m:e>
                      </m:d>
                    </m:oMath>
                  </m:oMathPara>
                </a14:m>
                <a:endParaRPr lang="en-US" sz="2400" b="1" dirty="0">
                  <a:latin typeface="Times New Roman" pitchFamily="18" charset="0"/>
                </a:endParaRPr>
              </a:p>
            </p:txBody>
          </p:sp>
        </mc:Choice>
        <mc:Fallback xmlns="">
          <p:sp>
            <p:nvSpPr>
              <p:cNvPr id="78" name="TextBox 77"/>
              <p:cNvSpPr txBox="1">
                <a:spLocks noRot="1" noChangeAspect="1" noMove="1" noResize="1" noEditPoints="1" noAdjustHandles="1" noChangeArrowheads="1" noChangeShapeType="1" noTextEdit="1"/>
              </p:cNvSpPr>
              <p:nvPr/>
            </p:nvSpPr>
            <p:spPr bwMode="auto">
              <a:xfrm>
                <a:off x="6186453" y="5892622"/>
                <a:ext cx="2411365" cy="829843"/>
              </a:xfrm>
              <a:prstGeom prst="rect">
                <a:avLst/>
              </a:prstGeom>
              <a:blipFill rotWithShape="0">
                <a:blip r:embed="rId17"/>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4062389174"/>
      </p:ext>
    </p:extLst>
  </p:cSld>
  <p:clrMapOvr>
    <a:masterClrMapping/>
  </p:clrMapOvr>
  <p:transition advClick="0" advTm="4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left)">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301101" y="568218"/>
            <a:ext cx="8158163" cy="1569660"/>
          </a:xfrm>
          <a:prstGeom prst="rect">
            <a:avLst/>
          </a:prstGeom>
          <a:solidFill>
            <a:schemeClr val="bg1"/>
          </a:solidFill>
          <a:ln>
            <a:noFill/>
          </a:ln>
          <a:effectLst/>
        </p:spPr>
        <p:txBody>
          <a:bodyPr wrap="square" rtlCol="0">
            <a:spAutoFit/>
          </a:bodyPr>
          <a:lstStyle/>
          <a:p>
            <a:pPr marL="342900" indent="-342900" algn="just" eaLnBrk="1" hangingPunct="1">
              <a:spcBef>
                <a:spcPct val="50000"/>
              </a:spcBef>
              <a:buFont typeface="Courier New" panose="02070309020205020404" pitchFamily="49" charset="0"/>
              <a:buChar char="o"/>
            </a:pPr>
            <a:r>
              <a:rPr lang="en-US" sz="2400" b="1" dirty="0" smtClean="0">
                <a:latin typeface="+mn-lt"/>
              </a:rPr>
              <a:t>Expression for </a:t>
            </a:r>
            <a:r>
              <a:rPr lang="en-US" sz="2400" b="1" dirty="0" err="1" smtClean="0">
                <a:solidFill>
                  <a:srgbClr val="0B0BEF"/>
                </a:solidFill>
                <a:latin typeface="+mn-lt"/>
              </a:rPr>
              <a:t>K</a:t>
            </a:r>
            <a:r>
              <a:rPr lang="en-US" sz="2400" b="1" baseline="-25000" dirty="0" err="1" smtClean="0">
                <a:solidFill>
                  <a:srgbClr val="0B0BEF"/>
                </a:solidFill>
                <a:latin typeface="+mn-lt"/>
              </a:rPr>
              <a:t>a</a:t>
            </a:r>
            <a:r>
              <a:rPr lang="en-US" sz="2400" b="1" dirty="0" smtClean="0">
                <a:latin typeface="+mn-lt"/>
              </a:rPr>
              <a:t> and </a:t>
            </a:r>
            <a:r>
              <a:rPr lang="en-US" sz="2400" b="1" dirty="0" err="1" smtClean="0">
                <a:solidFill>
                  <a:srgbClr val="0B0BEF"/>
                </a:solidFill>
                <a:latin typeface="+mn-lt"/>
              </a:rPr>
              <a:t>K</a:t>
            </a:r>
            <a:r>
              <a:rPr lang="en-US" sz="2400" b="1" baseline="-25000" dirty="0" err="1" smtClean="0">
                <a:solidFill>
                  <a:srgbClr val="0B0BEF"/>
                </a:solidFill>
                <a:latin typeface="+mn-lt"/>
              </a:rPr>
              <a:t>p</a:t>
            </a:r>
            <a:r>
              <a:rPr lang="en-US" sz="2400" b="1" baseline="-25000" dirty="0" smtClean="0">
                <a:solidFill>
                  <a:srgbClr val="0B0BEF"/>
                </a:solidFill>
                <a:latin typeface="+mn-lt"/>
              </a:rPr>
              <a:t> </a:t>
            </a:r>
            <a:r>
              <a:rPr lang="en-US" sz="2400" b="1" dirty="0" smtClean="0">
                <a:latin typeface="+mn-lt"/>
              </a:rPr>
              <a:t>are found </a:t>
            </a:r>
            <a:r>
              <a:rPr lang="en-US" sz="2400" b="1" dirty="0" smtClean="0">
                <a:solidFill>
                  <a:srgbClr val="0000FF"/>
                </a:solidFill>
                <a:latin typeface="+mn-lt"/>
              </a:rPr>
              <a:t>theoretically</a:t>
            </a:r>
            <a:r>
              <a:rPr lang="en-US" sz="2400" b="1" dirty="0" smtClean="0">
                <a:latin typeface="+mn-lt"/>
              </a:rPr>
              <a:t> using </a:t>
            </a:r>
            <a:r>
              <a:rPr lang="en-US" sz="2400" b="1" dirty="0" err="1" smtClean="0">
                <a:latin typeface="+mn-lt"/>
              </a:rPr>
              <a:t>Rankine’s</a:t>
            </a:r>
            <a:r>
              <a:rPr lang="en-US" sz="2400" b="1" dirty="0" smtClean="0">
                <a:latin typeface="+mn-lt"/>
              </a:rPr>
              <a:t> theory or as we see later from Coulomb Theory. </a:t>
            </a:r>
            <a:r>
              <a:rPr lang="en-US" sz="2400" b="1" dirty="0">
                <a:latin typeface="+mn-lt"/>
              </a:rPr>
              <a:t>However, </a:t>
            </a:r>
            <a:r>
              <a:rPr lang="en-US" sz="2400" b="1" dirty="0">
                <a:solidFill>
                  <a:srgbClr val="0B0BEF"/>
                </a:solidFill>
                <a:latin typeface="+mn-lt"/>
              </a:rPr>
              <a:t>K</a:t>
            </a:r>
            <a:r>
              <a:rPr lang="en-US" sz="2400" b="1" baseline="-25000" dirty="0">
                <a:solidFill>
                  <a:srgbClr val="0B0BEF"/>
                </a:solidFill>
                <a:latin typeface="+mn-lt"/>
              </a:rPr>
              <a:t>0</a:t>
            </a:r>
            <a:r>
              <a:rPr lang="en-US" sz="2400" b="1" dirty="0">
                <a:solidFill>
                  <a:srgbClr val="0B0BEF"/>
                </a:solidFill>
                <a:latin typeface="+mn-lt"/>
              </a:rPr>
              <a:t> i</a:t>
            </a:r>
            <a:r>
              <a:rPr lang="en-US" sz="2400" b="1" dirty="0">
                <a:latin typeface="+mn-lt"/>
              </a:rPr>
              <a:t>s evaluated only </a:t>
            </a:r>
            <a:r>
              <a:rPr lang="en-US" sz="2400" b="1" dirty="0">
                <a:solidFill>
                  <a:srgbClr val="0000FF"/>
                </a:solidFill>
                <a:latin typeface="+mn-lt"/>
              </a:rPr>
              <a:t>empirically</a:t>
            </a:r>
            <a:r>
              <a:rPr lang="en-US" sz="2400" b="1" dirty="0">
                <a:latin typeface="+mn-lt"/>
              </a:rPr>
              <a:t>. Therefore, the difficulty for at rest is in </a:t>
            </a:r>
            <a:r>
              <a:rPr lang="en-US" sz="2400" b="1" dirty="0" smtClean="0">
                <a:latin typeface="+mn-lt"/>
              </a:rPr>
              <a:t>the evaluation </a:t>
            </a:r>
            <a:r>
              <a:rPr lang="en-US" sz="2400" b="1" dirty="0">
                <a:latin typeface="+mn-lt"/>
              </a:rPr>
              <a:t>of </a:t>
            </a:r>
            <a:r>
              <a:rPr lang="en-US" sz="2400" b="1" dirty="0">
                <a:solidFill>
                  <a:srgbClr val="0B0BEF"/>
                </a:solidFill>
                <a:latin typeface="+mn-lt"/>
              </a:rPr>
              <a:t>K</a:t>
            </a:r>
            <a:r>
              <a:rPr lang="en-US" sz="2400" b="1" baseline="-25000" dirty="0">
                <a:solidFill>
                  <a:srgbClr val="0B0BEF"/>
                </a:solidFill>
                <a:latin typeface="+mn-lt"/>
              </a:rPr>
              <a:t>0</a:t>
            </a:r>
            <a:r>
              <a:rPr lang="en-US" sz="2400" b="1" dirty="0">
                <a:solidFill>
                  <a:srgbClr val="0B0BEF"/>
                </a:solidFill>
                <a:latin typeface="+mn-lt"/>
              </a:rPr>
              <a:t>.</a:t>
            </a:r>
            <a:r>
              <a:rPr lang="en-US" sz="2400" b="1" dirty="0" smtClean="0">
                <a:latin typeface="+mn-lt"/>
              </a:rPr>
              <a:t> </a:t>
            </a:r>
            <a:endParaRPr lang="en-US" sz="2800" b="1" dirty="0">
              <a:latin typeface="+mn-lt"/>
            </a:endParaRPr>
          </a:p>
        </p:txBody>
      </p:sp>
      <p:sp>
        <p:nvSpPr>
          <p:cNvPr id="5" name="Rectangle 4"/>
          <p:cNvSpPr/>
          <p:nvPr/>
        </p:nvSpPr>
        <p:spPr>
          <a:xfrm>
            <a:off x="301101" y="2213481"/>
            <a:ext cx="8158162" cy="1200329"/>
          </a:xfrm>
          <a:prstGeom prst="rect">
            <a:avLst/>
          </a:prstGeom>
        </p:spPr>
        <p:txBody>
          <a:bodyPr wrap="square">
            <a:spAutoFit/>
          </a:bodyPr>
          <a:lstStyle/>
          <a:p>
            <a:pPr marL="342900" indent="-342900" algn="just">
              <a:buFont typeface="Courier New" panose="02070309020205020404" pitchFamily="49" charset="0"/>
              <a:buChar char="o"/>
            </a:pPr>
            <a:r>
              <a:rPr lang="en-US" sz="2400" b="1" dirty="0">
                <a:latin typeface="+mn-lt"/>
              </a:rPr>
              <a:t>For active and passive the soil has reached </a:t>
            </a:r>
            <a:r>
              <a:rPr lang="en-US" sz="2400" b="1" dirty="0">
                <a:solidFill>
                  <a:srgbClr val="0000FF"/>
                </a:solidFill>
                <a:latin typeface="+mn-lt"/>
              </a:rPr>
              <a:t>limit</a:t>
            </a:r>
            <a:r>
              <a:rPr lang="en-US" sz="2400" b="1" dirty="0">
                <a:latin typeface="+mn-lt"/>
              </a:rPr>
              <a:t> </a:t>
            </a:r>
            <a:r>
              <a:rPr lang="en-US" sz="2400" b="1" dirty="0">
                <a:solidFill>
                  <a:srgbClr val="0000FF"/>
                </a:solidFill>
                <a:latin typeface="+mn-lt"/>
              </a:rPr>
              <a:t>state</a:t>
            </a:r>
            <a:r>
              <a:rPr lang="en-US" sz="2400" b="1" dirty="0">
                <a:latin typeface="+mn-lt"/>
              </a:rPr>
              <a:t> and we apply the </a:t>
            </a:r>
            <a:r>
              <a:rPr lang="en-US" sz="2400" b="1" dirty="0">
                <a:solidFill>
                  <a:srgbClr val="0000FF"/>
                </a:solidFill>
                <a:latin typeface="+mn-lt"/>
              </a:rPr>
              <a:t>failure</a:t>
            </a:r>
            <a:r>
              <a:rPr lang="en-US" sz="2400" b="1" dirty="0">
                <a:latin typeface="+mn-lt"/>
              </a:rPr>
              <a:t> </a:t>
            </a:r>
            <a:r>
              <a:rPr lang="en-US" sz="2400" b="1" dirty="0">
                <a:solidFill>
                  <a:srgbClr val="0000FF"/>
                </a:solidFill>
                <a:latin typeface="+mn-lt"/>
              </a:rPr>
              <a:t>theory</a:t>
            </a:r>
            <a:r>
              <a:rPr lang="en-US" sz="2400" b="1" dirty="0">
                <a:latin typeface="+mn-lt"/>
              </a:rPr>
              <a:t>. However, </a:t>
            </a:r>
            <a:r>
              <a:rPr lang="en-US" sz="2400" b="1" dirty="0" smtClean="0">
                <a:latin typeface="+mn-lt"/>
              </a:rPr>
              <a:t>at-rest </a:t>
            </a:r>
            <a:r>
              <a:rPr lang="en-US" sz="2400" b="1" dirty="0">
                <a:latin typeface="+mn-lt"/>
              </a:rPr>
              <a:t>we could not figure out what exactly </a:t>
            </a:r>
            <a:r>
              <a:rPr lang="en-US" sz="2400" b="1" dirty="0" smtClean="0">
                <a:latin typeface="+mn-lt"/>
              </a:rPr>
              <a:t>is </a:t>
            </a:r>
            <a:r>
              <a:rPr lang="en-US" sz="2400" b="1" dirty="0">
                <a:latin typeface="+mn-lt"/>
              </a:rPr>
              <a:t>the case of the soil. </a:t>
            </a:r>
            <a:endParaRPr lang="en-US" sz="2400" dirty="0">
              <a:latin typeface="+mn-lt"/>
            </a:endParaRPr>
          </a:p>
        </p:txBody>
      </p:sp>
      <p:sp>
        <p:nvSpPr>
          <p:cNvPr id="9" name="TextBox 8"/>
          <p:cNvSpPr txBox="1"/>
          <p:nvPr/>
        </p:nvSpPr>
        <p:spPr bwMode="auto">
          <a:xfrm>
            <a:off x="301101" y="3601309"/>
            <a:ext cx="8158163" cy="1938992"/>
          </a:xfrm>
          <a:prstGeom prst="rect">
            <a:avLst/>
          </a:prstGeom>
          <a:solidFill>
            <a:schemeClr val="bg1"/>
          </a:solidFill>
          <a:ln>
            <a:noFill/>
          </a:ln>
          <a:effectLst/>
        </p:spPr>
        <p:txBody>
          <a:bodyPr wrap="square" rtlCol="0">
            <a:spAutoFit/>
          </a:bodyPr>
          <a:lstStyle/>
          <a:p>
            <a:pPr marL="342900" indent="-342900" algn="just" eaLnBrk="1" hangingPunct="1">
              <a:spcBef>
                <a:spcPct val="50000"/>
              </a:spcBef>
              <a:buFont typeface="Courier New" panose="02070309020205020404" pitchFamily="49" charset="0"/>
              <a:buChar char="o"/>
            </a:pPr>
            <a:r>
              <a:rPr lang="en-US" sz="2400" b="1" dirty="0" smtClean="0">
                <a:latin typeface="Times New Roman" pitchFamily="18" charset="0"/>
              </a:rPr>
              <a:t>Since the </a:t>
            </a:r>
            <a:r>
              <a:rPr lang="en-US" sz="2400" b="1" dirty="0" smtClean="0">
                <a:solidFill>
                  <a:srgbClr val="0000FF"/>
                </a:solidFill>
                <a:latin typeface="Times New Roman" pitchFamily="18" charset="0"/>
              </a:rPr>
              <a:t>at-rest</a:t>
            </a:r>
            <a:r>
              <a:rPr lang="en-US" sz="2400" b="1" dirty="0" smtClean="0">
                <a:latin typeface="Times New Roman" pitchFamily="18" charset="0"/>
              </a:rPr>
              <a:t> condition does not involve failure of the soil (it represents a state of </a:t>
            </a:r>
            <a:r>
              <a:rPr lang="en-US" sz="2400" b="1" dirty="0" smtClean="0">
                <a:solidFill>
                  <a:srgbClr val="0000FF"/>
                </a:solidFill>
                <a:latin typeface="Times New Roman" pitchFamily="18" charset="0"/>
              </a:rPr>
              <a:t>elastic</a:t>
            </a:r>
            <a:r>
              <a:rPr lang="en-US" sz="2400" b="1" dirty="0" smtClean="0">
                <a:latin typeface="Times New Roman" pitchFamily="18" charset="0"/>
              </a:rPr>
              <a:t> </a:t>
            </a:r>
            <a:r>
              <a:rPr lang="en-US" sz="2400" b="1" dirty="0" smtClean="0">
                <a:solidFill>
                  <a:srgbClr val="0000FF"/>
                </a:solidFill>
                <a:latin typeface="Times New Roman" pitchFamily="18" charset="0"/>
              </a:rPr>
              <a:t>equilibrium</a:t>
            </a:r>
            <a:r>
              <a:rPr lang="en-US" sz="2400" b="1" dirty="0" smtClean="0">
                <a:latin typeface="Times New Roman" pitchFamily="18" charset="0"/>
              </a:rPr>
              <a:t>) the Mohr circle representing the vertical and horizontal stresses does not touch the failure envelope and the </a:t>
            </a:r>
            <a:r>
              <a:rPr lang="en-US" sz="2400" b="1" dirty="0" smtClean="0">
                <a:solidFill>
                  <a:srgbClr val="0000FF"/>
                </a:solidFill>
                <a:latin typeface="Times New Roman" pitchFamily="18" charset="0"/>
              </a:rPr>
              <a:t>horizontal</a:t>
            </a:r>
            <a:r>
              <a:rPr lang="en-US" sz="2400" b="1" dirty="0" smtClean="0">
                <a:latin typeface="Times New Roman" pitchFamily="18" charset="0"/>
              </a:rPr>
              <a:t> </a:t>
            </a:r>
            <a:r>
              <a:rPr lang="en-US" sz="2400" b="1" dirty="0" smtClean="0">
                <a:solidFill>
                  <a:srgbClr val="0000FF"/>
                </a:solidFill>
                <a:latin typeface="Times New Roman" pitchFamily="18" charset="0"/>
              </a:rPr>
              <a:t>stress cannot be evaluated</a:t>
            </a:r>
            <a:r>
              <a:rPr lang="en-US" sz="2400" b="1" dirty="0" smtClean="0">
                <a:latin typeface="Times New Roman" pitchFamily="18" charset="0"/>
              </a:rPr>
              <a:t>.</a:t>
            </a:r>
            <a:endParaRPr lang="en-US" sz="2800" b="1" dirty="0">
              <a:latin typeface="Times New Roman" pitchFamily="18" charset="0"/>
            </a:endParaRPr>
          </a:p>
        </p:txBody>
      </p:sp>
      <p:sp>
        <p:nvSpPr>
          <p:cNvPr id="15" name="TextBox 14"/>
          <p:cNvSpPr txBox="1"/>
          <p:nvPr/>
        </p:nvSpPr>
        <p:spPr bwMode="auto">
          <a:xfrm>
            <a:off x="158217" y="72542"/>
            <a:ext cx="1208546" cy="523220"/>
          </a:xfrm>
          <a:prstGeom prst="rect">
            <a:avLst/>
          </a:prstGeom>
          <a:solidFill>
            <a:srgbClr val="FFC000"/>
          </a:solidFill>
          <a:ln>
            <a:noFill/>
          </a:ln>
          <a:effectLst/>
        </p:spPr>
        <p:txBody>
          <a:bodyPr wrap="square" rtlCol="0">
            <a:spAutoFit/>
          </a:bodyPr>
          <a:lstStyle/>
          <a:p>
            <a:pPr eaLnBrk="1" hangingPunct="1">
              <a:spcBef>
                <a:spcPct val="50000"/>
              </a:spcBef>
            </a:pPr>
            <a:r>
              <a:rPr lang="en-US" sz="2800" b="1" u="sng" dirty="0" smtClean="0">
                <a:latin typeface="Times New Roman" pitchFamily="18" charset="0"/>
              </a:rPr>
              <a:t>Notes</a:t>
            </a:r>
            <a:endParaRPr lang="en-US" sz="3200" b="1" u="sng" dirty="0">
              <a:latin typeface="Times New Roman" pitchFamily="18" charset="0"/>
            </a:endParaRPr>
          </a:p>
        </p:txBody>
      </p:sp>
    </p:spTree>
    <p:extLst>
      <p:ext uri="{BB962C8B-B14F-4D97-AF65-F5344CB8AC3E}">
        <p14:creationId xmlns:p14="http://schemas.microsoft.com/office/powerpoint/2010/main" val="563694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0815" y="633065"/>
            <a:ext cx="8158162" cy="830997"/>
          </a:xfrm>
          <a:prstGeom prst="rect">
            <a:avLst/>
          </a:prstGeom>
        </p:spPr>
        <p:txBody>
          <a:bodyPr wrap="square">
            <a:spAutoFit/>
          </a:bodyPr>
          <a:lstStyle/>
          <a:p>
            <a:pPr marL="342900" indent="-342900" algn="just">
              <a:buFont typeface="Courier New" panose="02070309020205020404" pitchFamily="49" charset="0"/>
              <a:buChar char="o"/>
            </a:pPr>
            <a:r>
              <a:rPr lang="en-US" sz="2400" b="1" dirty="0">
                <a:latin typeface="+mn-lt"/>
              </a:rPr>
              <a:t>What also complicate </a:t>
            </a:r>
            <a:r>
              <a:rPr lang="en-US" sz="2400" b="1" dirty="0" smtClean="0">
                <a:solidFill>
                  <a:srgbClr val="0000FF"/>
                </a:solidFill>
                <a:latin typeface="+mn-lt"/>
              </a:rPr>
              <a:t>at-rest</a:t>
            </a:r>
            <a:r>
              <a:rPr lang="en-US" sz="2400" b="1" dirty="0" smtClean="0">
                <a:latin typeface="+mn-lt"/>
              </a:rPr>
              <a:t> </a:t>
            </a:r>
            <a:r>
              <a:rPr lang="en-US" sz="2400" b="1" dirty="0">
                <a:latin typeface="+mn-lt"/>
              </a:rPr>
              <a:t>condition is the fact that </a:t>
            </a:r>
            <a:r>
              <a:rPr lang="en-US" sz="2400" b="1" dirty="0">
                <a:solidFill>
                  <a:srgbClr val="0B0BEF"/>
                </a:solidFill>
                <a:latin typeface="+mn-lt"/>
              </a:rPr>
              <a:t>K</a:t>
            </a:r>
            <a:r>
              <a:rPr lang="en-US" sz="2400" b="1" baseline="-25000" dirty="0">
                <a:solidFill>
                  <a:srgbClr val="0B0BEF"/>
                </a:solidFill>
                <a:latin typeface="+mn-lt"/>
              </a:rPr>
              <a:t>0</a:t>
            </a:r>
            <a:r>
              <a:rPr lang="en-US" sz="2400" b="1" dirty="0">
                <a:latin typeface="+mn-lt"/>
              </a:rPr>
              <a:t> is not constant but rather change with time.</a:t>
            </a:r>
            <a:r>
              <a:rPr lang="en-US" sz="2400" b="1" baseline="-25000" dirty="0">
                <a:latin typeface="+mn-lt"/>
              </a:rPr>
              <a:t> </a:t>
            </a:r>
            <a:endParaRPr lang="en-US" sz="2400" dirty="0">
              <a:latin typeface="+mn-lt"/>
            </a:endParaRPr>
          </a:p>
        </p:txBody>
      </p:sp>
      <p:sp>
        <p:nvSpPr>
          <p:cNvPr id="10" name="TextBox 9"/>
          <p:cNvSpPr txBox="1"/>
          <p:nvPr/>
        </p:nvSpPr>
        <p:spPr bwMode="auto">
          <a:xfrm>
            <a:off x="360814" y="1541950"/>
            <a:ext cx="8158163" cy="1569660"/>
          </a:xfrm>
          <a:prstGeom prst="rect">
            <a:avLst/>
          </a:prstGeom>
          <a:solidFill>
            <a:schemeClr val="bg1"/>
          </a:solidFill>
          <a:ln>
            <a:noFill/>
          </a:ln>
          <a:effectLst/>
        </p:spPr>
        <p:txBody>
          <a:bodyPr wrap="square" rtlCol="0">
            <a:spAutoFit/>
          </a:bodyPr>
          <a:lstStyle/>
          <a:p>
            <a:pPr marL="342900" indent="-342900" algn="just" eaLnBrk="1" hangingPunct="1">
              <a:spcBef>
                <a:spcPct val="50000"/>
              </a:spcBef>
              <a:buFont typeface="Courier New" panose="02070309020205020404" pitchFamily="49" charset="0"/>
              <a:buChar char="o"/>
            </a:pPr>
            <a:r>
              <a:rPr lang="en-US" sz="2400" b="1" dirty="0" smtClean="0">
                <a:solidFill>
                  <a:srgbClr val="0B0BEF"/>
                </a:solidFill>
                <a:latin typeface="Times New Roman" pitchFamily="18" charset="0"/>
              </a:rPr>
              <a:t>K</a:t>
            </a:r>
            <a:r>
              <a:rPr lang="en-US" sz="2400" b="1" baseline="-25000" dirty="0" smtClean="0">
                <a:solidFill>
                  <a:srgbClr val="0B0BEF"/>
                </a:solidFill>
                <a:latin typeface="Times New Roman" pitchFamily="18" charset="0"/>
              </a:rPr>
              <a:t>0</a:t>
            </a:r>
            <a:r>
              <a:rPr lang="en-US" sz="2400" b="1" dirty="0" smtClean="0">
                <a:latin typeface="Times New Roman" pitchFamily="18" charset="0"/>
              </a:rPr>
              <a:t> is very sensitive to the geologic and engineering stress history. It can be as low as </a:t>
            </a:r>
            <a:r>
              <a:rPr lang="en-US" sz="2400" b="1" dirty="0" smtClean="0">
                <a:solidFill>
                  <a:srgbClr val="0B0BEF"/>
                </a:solidFill>
                <a:latin typeface="Times New Roman" pitchFamily="18" charset="0"/>
              </a:rPr>
              <a:t>0.4 or 0.5 </a:t>
            </a:r>
            <a:r>
              <a:rPr lang="en-US" sz="2400" b="1" dirty="0" smtClean="0">
                <a:latin typeface="Times New Roman" pitchFamily="18" charset="0"/>
              </a:rPr>
              <a:t>for sedimentary deposits that have never been preloaded or up to </a:t>
            </a:r>
            <a:r>
              <a:rPr lang="en-US" sz="2400" b="1" dirty="0" smtClean="0">
                <a:solidFill>
                  <a:srgbClr val="0B0BEF"/>
                </a:solidFill>
                <a:latin typeface="Times New Roman" pitchFamily="18" charset="0"/>
              </a:rPr>
              <a:t>3.0</a:t>
            </a:r>
            <a:r>
              <a:rPr lang="en-US" sz="2400" b="1" dirty="0" smtClean="0">
                <a:latin typeface="Times New Roman" pitchFamily="18" charset="0"/>
              </a:rPr>
              <a:t> or greater for some very heavily preloaded deposits.</a:t>
            </a:r>
            <a:endParaRPr lang="en-US" sz="2800" b="1" dirty="0">
              <a:latin typeface="Times New Roman" pitchFamily="18" charset="0"/>
            </a:endParaRPr>
          </a:p>
        </p:txBody>
      </p:sp>
      <p:sp>
        <p:nvSpPr>
          <p:cNvPr id="12" name="TextBox 11"/>
          <p:cNvSpPr txBox="1"/>
          <p:nvPr/>
        </p:nvSpPr>
        <p:spPr bwMode="auto">
          <a:xfrm>
            <a:off x="360814" y="3262796"/>
            <a:ext cx="8158163" cy="461665"/>
          </a:xfrm>
          <a:prstGeom prst="rect">
            <a:avLst/>
          </a:prstGeom>
          <a:solidFill>
            <a:schemeClr val="bg1"/>
          </a:solidFill>
          <a:ln>
            <a:noFill/>
          </a:ln>
          <a:effectLst/>
        </p:spPr>
        <p:txBody>
          <a:bodyPr wrap="square" rtlCol="0">
            <a:spAutoFit/>
          </a:bodyPr>
          <a:lstStyle/>
          <a:p>
            <a:pPr marL="342900" indent="-342900" algn="just" eaLnBrk="1" hangingPunct="1">
              <a:spcBef>
                <a:spcPct val="50000"/>
              </a:spcBef>
              <a:buFont typeface="Courier New" panose="02070309020205020404" pitchFamily="49" charset="0"/>
              <a:buChar char="o"/>
            </a:pPr>
            <a:r>
              <a:rPr lang="en-US" sz="2400" b="1" dirty="0" err="1" smtClean="0">
                <a:solidFill>
                  <a:srgbClr val="0B0BEF"/>
                </a:solidFill>
                <a:latin typeface="+mn-lt"/>
              </a:rPr>
              <a:t>K</a:t>
            </a:r>
            <a:r>
              <a:rPr lang="en-US" sz="2400" b="1" baseline="-25000" dirty="0" err="1" smtClean="0">
                <a:solidFill>
                  <a:srgbClr val="0B0BEF"/>
                </a:solidFill>
                <a:latin typeface="+mn-lt"/>
              </a:rPr>
              <a:t>a</a:t>
            </a:r>
            <a:r>
              <a:rPr lang="en-US" sz="2400" b="1" dirty="0" smtClean="0">
                <a:latin typeface="+mn-lt"/>
              </a:rPr>
              <a:t> and </a:t>
            </a:r>
            <a:r>
              <a:rPr lang="en-US" sz="2400" b="1" dirty="0" err="1" smtClean="0">
                <a:solidFill>
                  <a:srgbClr val="0B0BEF"/>
                </a:solidFill>
                <a:latin typeface="+mn-lt"/>
              </a:rPr>
              <a:t>K</a:t>
            </a:r>
            <a:r>
              <a:rPr lang="en-US" sz="2400" b="1" baseline="-25000" dirty="0" err="1" smtClean="0">
                <a:solidFill>
                  <a:srgbClr val="0B0BEF"/>
                </a:solidFill>
                <a:latin typeface="+mn-lt"/>
              </a:rPr>
              <a:t>p</a:t>
            </a:r>
            <a:r>
              <a:rPr lang="en-US" sz="2400" b="1" dirty="0" smtClean="0">
                <a:latin typeface="+mn-lt"/>
              </a:rPr>
              <a:t> are function only of </a:t>
            </a:r>
            <a:r>
              <a:rPr lang="en-US" sz="2400" b="1" dirty="0" smtClean="0">
                <a:solidFill>
                  <a:srgbClr val="0B0BEF"/>
                </a:solidFill>
                <a:latin typeface="Symbol" panose="05050102010706020507" pitchFamily="18" charset="2"/>
              </a:rPr>
              <a:t>f</a:t>
            </a:r>
            <a:r>
              <a:rPr lang="en-US" sz="2400" b="1" dirty="0" smtClean="0">
                <a:solidFill>
                  <a:srgbClr val="0B0BEF"/>
                </a:solidFill>
                <a:latin typeface="+mn-lt"/>
              </a:rPr>
              <a:t>.</a:t>
            </a:r>
            <a:r>
              <a:rPr lang="en-US" sz="2400" b="1" dirty="0" smtClean="0">
                <a:latin typeface="+mn-lt"/>
              </a:rPr>
              <a:t>  </a:t>
            </a:r>
            <a:r>
              <a:rPr lang="en-US" sz="2400" b="1" dirty="0" smtClean="0">
                <a:solidFill>
                  <a:srgbClr val="0B0BEF"/>
                </a:solidFill>
                <a:latin typeface="+mn-lt"/>
              </a:rPr>
              <a:t>C</a:t>
            </a:r>
            <a:r>
              <a:rPr lang="en-US" sz="2400" b="1" dirty="0" smtClean="0">
                <a:latin typeface="+mn-lt"/>
              </a:rPr>
              <a:t> has no effect on them.</a:t>
            </a:r>
            <a:endParaRPr lang="en-US" sz="2800" b="1" dirty="0">
              <a:latin typeface="+mn-lt"/>
            </a:endParaRPr>
          </a:p>
        </p:txBody>
      </p:sp>
      <p:sp>
        <p:nvSpPr>
          <p:cNvPr id="13" name="Rectangle 12"/>
          <p:cNvSpPr/>
          <p:nvPr/>
        </p:nvSpPr>
        <p:spPr>
          <a:xfrm>
            <a:off x="360814" y="4045243"/>
            <a:ext cx="2200279" cy="461665"/>
          </a:xfrm>
          <a:prstGeom prst="rect">
            <a:avLst/>
          </a:prstGeom>
        </p:spPr>
        <p:txBody>
          <a:bodyPr wrap="square">
            <a:spAutoFit/>
          </a:bodyPr>
          <a:lstStyle/>
          <a:p>
            <a:pPr marL="342900" indent="-342900" algn="just">
              <a:buFont typeface="Courier New" panose="02070309020205020404" pitchFamily="49" charset="0"/>
              <a:buChar char="o"/>
            </a:pPr>
            <a:r>
              <a:rPr lang="en-US" sz="2400" b="1" dirty="0" err="1" smtClean="0">
                <a:latin typeface="+mn-lt"/>
              </a:rPr>
              <a:t>K</a:t>
            </a:r>
            <a:r>
              <a:rPr lang="en-US" sz="2400" b="1" baseline="-25000" dirty="0" err="1" smtClean="0">
                <a:latin typeface="+mn-lt"/>
              </a:rPr>
              <a:t>a</a:t>
            </a:r>
            <a:r>
              <a:rPr lang="en-US" sz="2400" b="1" dirty="0" smtClean="0">
                <a:latin typeface="+mn-lt"/>
              </a:rPr>
              <a:t> &lt; K</a:t>
            </a:r>
            <a:r>
              <a:rPr lang="en-US" sz="2400" b="1" baseline="-25000" dirty="0" smtClean="0">
                <a:latin typeface="+mn-lt"/>
              </a:rPr>
              <a:t>0</a:t>
            </a:r>
            <a:r>
              <a:rPr lang="en-US" sz="2400" b="1" dirty="0" smtClean="0">
                <a:latin typeface="+mn-lt"/>
              </a:rPr>
              <a:t> &lt; </a:t>
            </a:r>
            <a:r>
              <a:rPr lang="en-US" sz="2400" b="1" dirty="0" err="1" smtClean="0">
                <a:latin typeface="+mn-lt"/>
              </a:rPr>
              <a:t>K</a:t>
            </a:r>
            <a:r>
              <a:rPr lang="en-US" sz="2400" b="1" baseline="-25000" dirty="0" err="1" smtClean="0">
                <a:latin typeface="+mn-lt"/>
              </a:rPr>
              <a:t>p</a:t>
            </a:r>
            <a:endParaRPr lang="en-US" sz="2400" dirty="0">
              <a:latin typeface="+mn-lt"/>
            </a:endParaRPr>
          </a:p>
        </p:txBody>
      </p:sp>
      <mc:AlternateContent xmlns:mc="http://schemas.openxmlformats.org/markup-compatibility/2006" xmlns:a14="http://schemas.microsoft.com/office/drawing/2010/main">
        <mc:Choice Requires="a14">
          <p:sp>
            <p:nvSpPr>
              <p:cNvPr id="14" name="Rectangle 13"/>
              <p:cNvSpPr/>
              <p:nvPr/>
            </p:nvSpPr>
            <p:spPr>
              <a:xfrm>
                <a:off x="733914" y="4799116"/>
                <a:ext cx="5465308" cy="820738"/>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r>
                            <a:rPr lang="en-US" sz="2400" b="1" i="1" smtClean="0">
                              <a:latin typeface="Cambria Math" panose="02040503050406030204" pitchFamily="18" charset="0"/>
                            </a:rPr>
                            <m:t>−</m:t>
                          </m:r>
                          <m:r>
                            <a:rPr lang="en-US" sz="2400" b="1" i="1" smtClean="0">
                              <a:latin typeface="Cambria Math" panose="02040503050406030204" pitchFamily="18" charset="0"/>
                            </a:rPr>
                            <m:t>𝒔𝒊𝒏</m:t>
                          </m:r>
                          <m:r>
                            <a:rPr lang="en-US" sz="2400" b="1"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m:t>
                          </m:r>
                        </m:num>
                        <m:den>
                          <m:r>
                            <a:rPr lang="en-US" sz="2400" b="1" i="1" smtClean="0">
                              <a:latin typeface="Cambria Math" panose="02040503050406030204" pitchFamily="18" charset="0"/>
                            </a:rPr>
                            <m:t>𝟏</m:t>
                          </m:r>
                          <m:r>
                            <a:rPr lang="en-US" sz="2400" b="1" i="1" smtClean="0">
                              <a:latin typeface="Cambria Math" panose="02040503050406030204" pitchFamily="18" charset="0"/>
                            </a:rPr>
                            <m:t>+</m:t>
                          </m:r>
                          <m:r>
                            <a:rPr lang="en-US" sz="2400" b="1" i="1" smtClean="0">
                              <a:latin typeface="Cambria Math" panose="02040503050406030204" pitchFamily="18" charset="0"/>
                            </a:rPr>
                            <m:t>𝒔𝒊𝒏</m:t>
                          </m:r>
                          <m:r>
                            <a:rPr lang="en-US" sz="2400" b="1" i="1" smtClean="0">
                              <a:latin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m:t>
                          </m:r>
                        </m:den>
                      </m:f>
                      <m:r>
                        <a:rPr lang="en-US" sz="2400" b="1" i="1" smtClean="0">
                          <a:latin typeface="Cambria Math" panose="02040503050406030204" pitchFamily="18" charset="0"/>
                          <a:ea typeface="Cambria Math" panose="02040503050406030204" pitchFamily="18" charset="0"/>
                        </a:rPr>
                        <m:t>&lt;</m:t>
                      </m:r>
                      <m:r>
                        <a:rPr lang="en-US" sz="2400" b="1" i="1" smtClean="0">
                          <a:latin typeface="Cambria Math" panose="02040503050406030204" pitchFamily="18" charset="0"/>
                          <a:ea typeface="Cambria Math" panose="02040503050406030204" pitchFamily="18" charset="0"/>
                        </a:rPr>
                        <m:t>𝟏</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𝒔𝒊𝒏</m:t>
                      </m:r>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&lt;</m:t>
                      </m:r>
                      <m:f>
                        <m:fPr>
                          <m:ctrlPr>
                            <a:rPr lang="en-US" sz="2400" b="1" i="1">
                              <a:latin typeface="Cambria Math" panose="02040503050406030204" pitchFamily="18" charset="0"/>
                            </a:rPr>
                          </m:ctrlPr>
                        </m:fPr>
                        <m:num>
                          <m:r>
                            <a:rPr lang="en-US" sz="2400" b="1" i="1">
                              <a:latin typeface="Cambria Math" panose="02040503050406030204" pitchFamily="18" charset="0"/>
                            </a:rPr>
                            <m:t>𝟏</m:t>
                          </m:r>
                          <m:r>
                            <a:rPr lang="en-US" sz="2400" b="1" i="1" smtClean="0">
                              <a:latin typeface="Cambria Math" panose="02040503050406030204" pitchFamily="18" charset="0"/>
                            </a:rPr>
                            <m:t>+</m:t>
                          </m:r>
                          <m:r>
                            <a:rPr lang="en-US" sz="2400" b="1" i="1">
                              <a:latin typeface="Cambria Math" panose="02040503050406030204" pitchFamily="18" charset="0"/>
                            </a:rPr>
                            <m:t>𝒔𝒊𝒏</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m:t>
                          </m:r>
                        </m:num>
                        <m:den>
                          <m:r>
                            <a:rPr lang="en-US" sz="2400" b="1" i="1">
                              <a:latin typeface="Cambria Math" panose="02040503050406030204" pitchFamily="18" charset="0"/>
                            </a:rPr>
                            <m:t>𝟏</m:t>
                          </m:r>
                          <m:r>
                            <a:rPr lang="en-US" sz="2400" b="1" i="1" smtClean="0">
                              <a:latin typeface="Cambria Math" panose="02040503050406030204" pitchFamily="18" charset="0"/>
                            </a:rPr>
                            <m:t>−</m:t>
                          </m:r>
                          <m:r>
                            <a:rPr lang="en-US" sz="2400" b="1" i="1">
                              <a:latin typeface="Cambria Math" panose="02040503050406030204" pitchFamily="18" charset="0"/>
                            </a:rPr>
                            <m:t>𝒔𝒊𝒏</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m:t>
                          </m:r>
                        </m:den>
                      </m:f>
                    </m:oMath>
                  </m:oMathPara>
                </a14:m>
                <a:endParaRPr lang="en-US" sz="2400" dirty="0">
                  <a:latin typeface="+mn-lt"/>
                </a:endParaRPr>
              </a:p>
            </p:txBody>
          </p:sp>
        </mc:Choice>
        <mc:Fallback xmlns="">
          <p:sp>
            <p:nvSpPr>
              <p:cNvPr id="14" name="Rectangle 13"/>
              <p:cNvSpPr>
                <a:spLocks noRot="1" noChangeAspect="1" noMove="1" noResize="1" noEditPoints="1" noAdjustHandles="1" noChangeArrowheads="1" noChangeShapeType="1" noTextEdit="1"/>
              </p:cNvSpPr>
              <p:nvPr/>
            </p:nvSpPr>
            <p:spPr>
              <a:xfrm>
                <a:off x="733914" y="4799116"/>
                <a:ext cx="5465308" cy="820738"/>
              </a:xfrm>
              <a:prstGeom prst="rect">
                <a:avLst/>
              </a:prstGeom>
              <a:blipFill rotWithShape="0">
                <a:blip r:embed="rId2"/>
                <a:stretch>
                  <a:fillRect/>
                </a:stretch>
              </a:blipFill>
            </p:spPr>
            <p:txBody>
              <a:bodyPr/>
              <a:lstStyle/>
              <a:p>
                <a:r>
                  <a:rPr lang="en-US">
                    <a:noFill/>
                  </a:rPr>
                  <a:t> </a:t>
                </a:r>
              </a:p>
            </p:txBody>
          </p:sp>
        </mc:Fallback>
      </mc:AlternateContent>
      <p:sp>
        <p:nvSpPr>
          <p:cNvPr id="15" name="TextBox 14"/>
          <p:cNvSpPr txBox="1"/>
          <p:nvPr/>
        </p:nvSpPr>
        <p:spPr bwMode="auto">
          <a:xfrm>
            <a:off x="158217" y="72542"/>
            <a:ext cx="2402876" cy="523220"/>
          </a:xfrm>
          <a:prstGeom prst="rect">
            <a:avLst/>
          </a:prstGeom>
          <a:solidFill>
            <a:srgbClr val="FFC000"/>
          </a:solidFill>
          <a:ln>
            <a:noFill/>
          </a:ln>
          <a:effectLst/>
        </p:spPr>
        <p:txBody>
          <a:bodyPr wrap="square" rtlCol="0">
            <a:spAutoFit/>
          </a:bodyPr>
          <a:lstStyle/>
          <a:p>
            <a:pPr eaLnBrk="1" hangingPunct="1">
              <a:spcBef>
                <a:spcPct val="50000"/>
              </a:spcBef>
            </a:pPr>
            <a:r>
              <a:rPr lang="en-US" sz="2800" b="1" u="sng" dirty="0" smtClean="0">
                <a:latin typeface="Times New Roman" pitchFamily="18" charset="0"/>
              </a:rPr>
              <a:t>Notes (</a:t>
            </a:r>
            <a:r>
              <a:rPr lang="en-US" sz="2800" b="1" u="sng" dirty="0" err="1" smtClean="0">
                <a:latin typeface="Times New Roman" pitchFamily="18" charset="0"/>
              </a:rPr>
              <a:t>cont</a:t>
            </a:r>
            <a:r>
              <a:rPr lang="en-US" sz="2800" b="1" u="sng" dirty="0" smtClean="0">
                <a:latin typeface="Times New Roman" pitchFamily="18" charset="0"/>
              </a:rPr>
              <a:t>)</a:t>
            </a:r>
            <a:endParaRPr lang="en-US" sz="3200" b="1" u="sng" dirty="0">
              <a:latin typeface="Times New Roman" pitchFamily="18" charset="0"/>
            </a:endParaRPr>
          </a:p>
        </p:txBody>
      </p:sp>
    </p:spTree>
    <p:extLst>
      <p:ext uri="{BB962C8B-B14F-4D97-AF65-F5344CB8AC3E}">
        <p14:creationId xmlns:p14="http://schemas.microsoft.com/office/powerpoint/2010/main" val="30819573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66800" y="375745"/>
            <a:ext cx="6629400" cy="1143000"/>
          </a:xfrm>
          <a:prstGeom prst="rect">
            <a:avLst/>
          </a:prstGeom>
        </p:spPr>
        <p:txBody>
          <a:bodyPr anchor="ctr"/>
          <a:lstStyle/>
          <a:p>
            <a:pPr algn="ctr" fontAlgn="auto">
              <a:spcBef>
                <a:spcPts val="0"/>
              </a:spcBef>
              <a:spcAft>
                <a:spcPts val="0"/>
              </a:spcAft>
              <a:defRPr/>
            </a:pPr>
            <a:r>
              <a:rPr lang="en-US" sz="3200" b="1" dirty="0">
                <a:solidFill>
                  <a:srgbClr val="00B0F0"/>
                </a:solidFill>
                <a:latin typeface="+mn-lt"/>
                <a:cs typeface="Times New Roman" pitchFamily="18" charset="0"/>
              </a:rPr>
              <a:t>Topics</a:t>
            </a:r>
            <a:endParaRPr lang="en-US" sz="3200" b="1"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299545"/>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ubtitle 2"/>
          <p:cNvSpPr txBox="1">
            <a:spLocks/>
          </p:cNvSpPr>
          <p:nvPr/>
        </p:nvSpPr>
        <p:spPr bwMode="auto">
          <a:xfrm>
            <a:off x="685800" y="2209800"/>
            <a:ext cx="8458200" cy="4267200"/>
          </a:xfrm>
          <a:prstGeom prst="rect">
            <a:avLst/>
          </a:prstGeom>
          <a:noFill/>
          <a:ln w="9525">
            <a:noFill/>
            <a:miter lim="800000"/>
            <a:headEnd/>
            <a:tailEnd/>
          </a:ln>
        </p:spPr>
        <p:txBody>
          <a:bodyPr/>
          <a:lstStyle/>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en-US" altLang="ar-SA" sz="24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ubtitle 2"/>
          <p:cNvSpPr>
            <a:spLocks noGrp="1"/>
          </p:cNvSpPr>
          <p:nvPr>
            <p:ph type="subTitle" idx="1"/>
          </p:nvPr>
        </p:nvSpPr>
        <p:spPr>
          <a:xfrm>
            <a:off x="342900" y="1334814"/>
            <a:ext cx="8458200" cy="3680099"/>
          </a:xfrm>
        </p:spPr>
        <p:txBody>
          <a:bodyPr rtlCol="0">
            <a:noAutofit/>
          </a:bodyPr>
          <a:lstStyle/>
          <a:p>
            <a:pPr marL="539750" indent="-357188" algn="l">
              <a:lnSpc>
                <a:spcPct val="120000"/>
              </a:lnSpc>
              <a:spcBef>
                <a:spcPts val="0"/>
              </a:spcBef>
              <a:buFont typeface="Wingdings" pitchFamily="2" charset="2"/>
              <a:buChar char="q"/>
              <a:defRPr/>
            </a:pPr>
            <a:r>
              <a:rPr lang="en-US" sz="2400" b="1" dirty="0" smtClean="0">
                <a:solidFill>
                  <a:schemeClr val="tx1"/>
                </a:solidFill>
              </a:rPr>
              <a:t>Introduction</a:t>
            </a:r>
            <a:endParaRPr lang="en-US" sz="2400" b="1" dirty="0">
              <a:solidFill>
                <a:schemeClr val="tx1"/>
              </a:solidFill>
            </a:endParaRPr>
          </a:p>
          <a:p>
            <a:pPr marL="539750" indent="-357188" algn="l">
              <a:lnSpc>
                <a:spcPct val="120000"/>
              </a:lnSpc>
              <a:spcBef>
                <a:spcPts val="0"/>
              </a:spcBef>
              <a:buFont typeface="Wingdings" pitchFamily="2" charset="2"/>
              <a:buChar char="q"/>
              <a:defRPr/>
            </a:pPr>
            <a:r>
              <a:rPr lang="en-US" sz="2400" b="1" dirty="0">
                <a:solidFill>
                  <a:schemeClr val="tx1"/>
                </a:solidFill>
              </a:rPr>
              <a:t>Coefficient of Lateral Earth Pressure </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smtClean="0">
                <a:solidFill>
                  <a:schemeClr val="tx1"/>
                </a:solidFill>
              </a:rPr>
              <a:t>Types and Conditions of Lateral Earth Pressures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a:t>
            </a:r>
            <a:r>
              <a:rPr lang="en-US" sz="2400" b="1" dirty="0">
                <a:solidFill>
                  <a:schemeClr val="tx1"/>
                </a:solidFill>
              </a:rPr>
              <a:t>pressure Theories</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err="1" smtClean="0">
                <a:solidFill>
                  <a:schemeClr val="tx1"/>
                </a:solidFill>
              </a:rPr>
              <a:t>Rankine’s</a:t>
            </a:r>
            <a:r>
              <a:rPr lang="en-US" sz="2400" b="1" dirty="0" smtClean="0">
                <a:solidFill>
                  <a:schemeClr val="tx1"/>
                </a:solidFill>
              </a:rPr>
              <a:t> Lateral Earth Pressure Theory </a:t>
            </a:r>
          </a:p>
          <a:p>
            <a:pPr marL="539750" indent="-357188" algn="l">
              <a:lnSpc>
                <a:spcPct val="120000"/>
              </a:lnSpc>
              <a:spcBef>
                <a:spcPts val="0"/>
              </a:spcBef>
              <a:buFont typeface="Wingdings" pitchFamily="2" charset="2"/>
              <a:buChar char="q"/>
              <a:defRPr/>
            </a:pPr>
            <a:r>
              <a:rPr lang="en-US" sz="2400" b="1" dirty="0" smtClean="0">
                <a:solidFill>
                  <a:srgbClr val="FF0000"/>
                </a:solidFill>
              </a:rPr>
              <a:t>Lateral Earth Pressure Distribution </a:t>
            </a:r>
            <a:r>
              <a:rPr lang="en-US" sz="2400" b="1" dirty="0" smtClean="0">
                <a:solidFill>
                  <a:schemeClr val="tx1"/>
                </a:solidFill>
              </a:rPr>
              <a:t>– </a:t>
            </a:r>
            <a:r>
              <a:rPr lang="en-US" sz="2400" b="1" dirty="0" smtClean="0">
                <a:solidFill>
                  <a:srgbClr val="00B050"/>
                </a:solidFill>
              </a:rPr>
              <a:t>Cohesionless Soils</a:t>
            </a:r>
          </a:p>
          <a:p>
            <a:pPr marL="539750" indent="-357188" algn="l">
              <a:lnSpc>
                <a:spcPct val="120000"/>
              </a:lnSpc>
              <a:spcBef>
                <a:spcPts val="0"/>
              </a:spcBef>
              <a:buFont typeface="Wingdings" pitchFamily="2" charset="2"/>
              <a:buChar char="q"/>
              <a:defRPr/>
            </a:pPr>
            <a:r>
              <a:rPr lang="en-US" sz="2400" b="1" dirty="0">
                <a:solidFill>
                  <a:schemeClr val="tx1"/>
                </a:solidFill>
              </a:rPr>
              <a:t>Lateral Earth Pressure Distribution – C – </a:t>
            </a:r>
            <a:r>
              <a:rPr lang="en-US" sz="2400" b="1" dirty="0">
                <a:solidFill>
                  <a:schemeClr val="tx1"/>
                </a:solidFill>
                <a:latin typeface="Symbol" pitchFamily="18" charset="2"/>
              </a:rPr>
              <a:t>f</a:t>
            </a:r>
            <a:r>
              <a:rPr lang="en-US" sz="2400" b="1" dirty="0">
                <a:solidFill>
                  <a:schemeClr val="tx1"/>
                </a:solidFill>
              </a:rPr>
              <a:t>  Soils</a:t>
            </a:r>
          </a:p>
          <a:p>
            <a:pPr marL="539750" indent="-357188" algn="l">
              <a:lnSpc>
                <a:spcPct val="120000"/>
              </a:lnSpc>
              <a:spcBef>
                <a:spcPts val="0"/>
              </a:spcBef>
              <a:buFont typeface="Wingdings" pitchFamily="2" charset="2"/>
              <a:buChar char="q"/>
              <a:defRPr/>
            </a:pPr>
            <a:r>
              <a:rPr lang="en-US" sz="2400" b="1" dirty="0" smtClean="0">
                <a:solidFill>
                  <a:schemeClr val="tx1"/>
                </a:solidFill>
              </a:rPr>
              <a:t>Coulomb’s Lateral Earth Pressure Theory </a:t>
            </a:r>
          </a:p>
          <a:p>
            <a:pPr algn="l" fontAlgn="auto">
              <a:spcAft>
                <a:spcPts val="0"/>
              </a:spcAft>
              <a:buFont typeface="Arial" pitchFamily="34" charset="0"/>
              <a:buNone/>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it-IT" sz="2400" b="1" dirty="0" smtClean="0">
              <a:solidFill>
                <a:schemeClr val="tx1"/>
              </a:solidFill>
              <a:latin typeface="+mj-lt"/>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p:txBody>
      </p:sp>
    </p:spTree>
    <p:extLst>
      <p:ext uri="{BB962C8B-B14F-4D97-AF65-F5344CB8AC3E}">
        <p14:creationId xmlns:p14="http://schemas.microsoft.com/office/powerpoint/2010/main" val="3161851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719138" y="2239963"/>
            <a:ext cx="284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90600" y="3573463"/>
            <a:ext cx="376238" cy="3984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342023" name="AutoShape 4" descr="Light horizontal"/>
          <p:cNvSpPr>
            <a:spLocks noChangeArrowheads="1"/>
          </p:cNvSpPr>
          <p:nvPr/>
        </p:nvSpPr>
        <p:spPr bwMode="auto">
          <a:xfrm>
            <a:off x="2222500" y="2239963"/>
            <a:ext cx="1233488" cy="3165475"/>
          </a:xfrm>
          <a:prstGeom prst="rtTriangle">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2024" name="Line 17"/>
          <p:cNvSpPr>
            <a:spLocks noChangeShapeType="1"/>
          </p:cNvSpPr>
          <p:nvPr/>
        </p:nvSpPr>
        <p:spPr bwMode="auto">
          <a:xfrm>
            <a:off x="2222500" y="4365625"/>
            <a:ext cx="1628775" cy="0"/>
          </a:xfrm>
          <a:prstGeom prst="line">
            <a:avLst/>
          </a:prstGeom>
          <a:noFill/>
          <a:ln w="38100">
            <a:solidFill>
              <a:srgbClr val="800000"/>
            </a:solidFill>
            <a:round/>
            <a:headEnd type="triangle" w="lg" len="lg"/>
            <a:tailEnd/>
          </a:ln>
        </p:spPr>
        <p:txBody>
          <a:bodyPr/>
          <a:lstStyle/>
          <a:p>
            <a:endParaRPr lang="en-US"/>
          </a:p>
        </p:txBody>
      </p:sp>
      <p:cxnSp>
        <p:nvCxnSpPr>
          <p:cNvPr id="31" name="Straight Connector 30"/>
          <p:cNvCxnSpPr/>
          <p:nvPr/>
        </p:nvCxnSpPr>
        <p:spPr>
          <a:xfrm rot="5400000">
            <a:off x="1584325" y="2239963"/>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92275" y="2239963"/>
            <a:ext cx="215900" cy="2159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2"/>
          <p:cNvSpPr>
            <a:spLocks noGrp="1" noChangeArrowheads="1"/>
          </p:cNvSpPr>
          <p:nvPr>
            <p:ph type="title"/>
          </p:nvPr>
        </p:nvSpPr>
        <p:spPr>
          <a:xfrm>
            <a:off x="144463" y="42863"/>
            <a:ext cx="4841875" cy="465138"/>
          </a:xfrm>
        </p:spPr>
        <p:txBody>
          <a:bodyPr/>
          <a:lstStyle/>
          <a:p>
            <a:pPr algn="l">
              <a:spcBef>
                <a:spcPct val="50000"/>
              </a:spcBef>
              <a:defRPr/>
            </a:pPr>
            <a:r>
              <a:rPr lang="en-US" sz="2800" b="1" u="sng" dirty="0" smtClean="0">
                <a:solidFill>
                  <a:srgbClr val="00B0F0"/>
                </a:solidFill>
                <a:latin typeface="Arial" charset="0"/>
                <a:ea typeface="+mn-ea"/>
                <a:cs typeface="Arial" charset="0"/>
              </a:rPr>
              <a:t>Earth Pressure Distribution</a:t>
            </a:r>
            <a:endParaRPr lang="en-AU" sz="2000" b="1" u="sng" dirty="0">
              <a:solidFill>
                <a:srgbClr val="FF0000"/>
              </a:solidFill>
              <a:effectLst>
                <a:outerShdw blurRad="38100" dist="38100" dir="2700000" algn="tl">
                  <a:srgbClr val="000000">
                    <a:alpha val="43137"/>
                  </a:srgbClr>
                </a:outerShdw>
              </a:effectLst>
              <a:latin typeface="Arial" charset="0"/>
              <a:ea typeface="+mn-ea"/>
              <a:cs typeface="Arial" charset="0"/>
            </a:endParaRPr>
          </a:p>
        </p:txBody>
      </p:sp>
      <p:cxnSp>
        <p:nvCxnSpPr>
          <p:cNvPr id="35" name="Straight Arrow Connector 34"/>
          <p:cNvCxnSpPr/>
          <p:nvPr/>
        </p:nvCxnSpPr>
        <p:spPr>
          <a:xfrm rot="5400000">
            <a:off x="-1062037" y="3806825"/>
            <a:ext cx="3132138"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2029" name="TextBox 36"/>
          <p:cNvSpPr txBox="1">
            <a:spLocks noChangeArrowheads="1"/>
          </p:cNvSpPr>
          <p:nvPr/>
        </p:nvSpPr>
        <p:spPr bwMode="auto">
          <a:xfrm>
            <a:off x="1116013" y="2852738"/>
            <a:ext cx="539750" cy="369887"/>
          </a:xfrm>
          <a:prstGeom prst="rect">
            <a:avLst/>
          </a:prstGeom>
          <a:noFill/>
          <a:ln w="9525">
            <a:noFill/>
            <a:miter lim="800000"/>
            <a:headEnd/>
            <a:tailEnd/>
          </a:ln>
        </p:spPr>
        <p:txBody>
          <a:bodyPr>
            <a:spAutoFit/>
          </a:bodyPr>
          <a:lstStyle/>
          <a:p>
            <a:r>
              <a:rPr lang="en-US" b="1" dirty="0" err="1" smtClean="0">
                <a:latin typeface="Symbol" pitchFamily="18" charset="2"/>
              </a:rPr>
              <a:t>s</a:t>
            </a:r>
            <a:r>
              <a:rPr lang="en-US" b="1" baseline="-25000" dirty="0" err="1" smtClean="0"/>
              <a:t>v</a:t>
            </a:r>
            <a:endParaRPr lang="en-US" b="1" baseline="-25000" dirty="0"/>
          </a:p>
        </p:txBody>
      </p:sp>
      <p:sp>
        <p:nvSpPr>
          <p:cNvPr id="342030" name="TextBox 37"/>
          <p:cNvSpPr txBox="1">
            <a:spLocks noChangeArrowheads="1"/>
          </p:cNvSpPr>
          <p:nvPr/>
        </p:nvSpPr>
        <p:spPr bwMode="auto">
          <a:xfrm>
            <a:off x="1511074" y="3738563"/>
            <a:ext cx="539750" cy="369887"/>
          </a:xfrm>
          <a:prstGeom prst="rect">
            <a:avLst/>
          </a:prstGeom>
          <a:noFill/>
          <a:ln w="9525">
            <a:noFill/>
            <a:miter lim="800000"/>
            <a:headEnd/>
            <a:tailEnd/>
          </a:ln>
        </p:spPr>
        <p:txBody>
          <a:bodyPr>
            <a:spAutoFit/>
          </a:bodyPr>
          <a:lstStyle/>
          <a:p>
            <a:r>
              <a:rPr lang="en-US" b="1" dirty="0" err="1" smtClean="0">
                <a:latin typeface="Symbol" pitchFamily="18" charset="2"/>
              </a:rPr>
              <a:t>s</a:t>
            </a:r>
            <a:r>
              <a:rPr lang="en-US" b="1" baseline="-25000" dirty="0" err="1" smtClean="0"/>
              <a:t>h</a:t>
            </a:r>
            <a:endParaRPr lang="en-US" b="1" baseline="-25000" dirty="0"/>
          </a:p>
        </p:txBody>
      </p:sp>
      <p:sp>
        <p:nvSpPr>
          <p:cNvPr id="342031" name="TextBox 38"/>
          <p:cNvSpPr txBox="1">
            <a:spLocks noChangeArrowheads="1"/>
          </p:cNvSpPr>
          <p:nvPr/>
        </p:nvSpPr>
        <p:spPr bwMode="auto">
          <a:xfrm>
            <a:off x="304801" y="3494542"/>
            <a:ext cx="342899" cy="369888"/>
          </a:xfrm>
          <a:prstGeom prst="rect">
            <a:avLst/>
          </a:prstGeom>
          <a:solidFill>
            <a:schemeClr val="bg1"/>
          </a:solidFill>
          <a:ln w="9525">
            <a:noFill/>
            <a:miter lim="800000"/>
            <a:headEnd/>
            <a:tailEnd/>
          </a:ln>
        </p:spPr>
        <p:txBody>
          <a:bodyPr wrap="square">
            <a:spAutoFit/>
          </a:bodyPr>
          <a:lstStyle/>
          <a:p>
            <a:r>
              <a:rPr lang="en-US" b="1" dirty="0">
                <a:latin typeface="Symbol" pitchFamily="18" charset="2"/>
              </a:rPr>
              <a:t>H</a:t>
            </a:r>
            <a:endParaRPr lang="en-US" b="1" baseline="-25000" dirty="0"/>
          </a:p>
        </p:txBody>
      </p:sp>
      <p:cxnSp>
        <p:nvCxnSpPr>
          <p:cNvPr id="41" name="Straight Connector 40"/>
          <p:cNvCxnSpPr/>
          <p:nvPr/>
        </p:nvCxnSpPr>
        <p:spPr>
          <a:xfrm rot="16200000" flipH="1">
            <a:off x="1782762" y="2259013"/>
            <a:ext cx="214313"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889919" y="2258219"/>
            <a:ext cx="21590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024188" y="2239963"/>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132138" y="2239963"/>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21832" y="2258219"/>
            <a:ext cx="215900" cy="1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330576" y="2257425"/>
            <a:ext cx="214312" cy="179387"/>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23"/>
          <p:cNvSpPr txBox="1">
            <a:spLocks noChangeArrowheads="1"/>
          </p:cNvSpPr>
          <p:nvPr/>
        </p:nvSpPr>
        <p:spPr bwMode="auto">
          <a:xfrm>
            <a:off x="414339" y="1306810"/>
            <a:ext cx="3930650" cy="461665"/>
          </a:xfrm>
          <a:prstGeom prst="rect">
            <a:avLst/>
          </a:prstGeom>
          <a:noFill/>
          <a:ln w="9525">
            <a:noFill/>
            <a:miter lim="800000"/>
            <a:headEnd/>
            <a:tailEnd/>
          </a:ln>
          <a:effectLst/>
        </p:spPr>
        <p:txBody>
          <a:bodyPr wrap="square">
            <a:spAutoFit/>
          </a:bodyPr>
          <a:lstStyle/>
          <a:p>
            <a:pPr>
              <a:spcBef>
                <a:spcPct val="50000"/>
              </a:spcBef>
              <a:defRPr/>
            </a:pPr>
            <a:r>
              <a:rPr lang="en-US" sz="2400" b="1" u="sng" dirty="0" smtClean="0">
                <a:solidFill>
                  <a:srgbClr val="0B0BEF"/>
                </a:solidFill>
                <a:latin typeface="+mn-lt"/>
              </a:rPr>
              <a:t>1. Horizontal </a:t>
            </a:r>
            <a:r>
              <a:rPr lang="en-US" sz="2400" b="1" u="sng" dirty="0">
                <a:solidFill>
                  <a:srgbClr val="0B0BEF"/>
                </a:solidFill>
                <a:latin typeface="+mn-lt"/>
              </a:rPr>
              <a:t>Ground Surface </a:t>
            </a:r>
            <a:endParaRPr lang="en-AU" sz="2400" b="1" u="sng" dirty="0">
              <a:solidFill>
                <a:srgbClr val="0B0BEF"/>
              </a:solidFill>
              <a:latin typeface="+mn-lt"/>
            </a:endParaRPr>
          </a:p>
        </p:txBody>
      </p:sp>
      <p:cxnSp>
        <p:nvCxnSpPr>
          <p:cNvPr id="79" name="Straight Arrow Connector 78"/>
          <p:cNvCxnSpPr/>
          <p:nvPr/>
        </p:nvCxnSpPr>
        <p:spPr>
          <a:xfrm rot="5400000">
            <a:off x="936626" y="3324225"/>
            <a:ext cx="4302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1366838" y="3786188"/>
            <a:ext cx="28733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 Box 23"/>
          <p:cNvSpPr txBox="1">
            <a:spLocks noChangeArrowheads="1"/>
          </p:cNvSpPr>
          <p:nvPr/>
        </p:nvSpPr>
        <p:spPr bwMode="auto">
          <a:xfrm>
            <a:off x="4344988" y="2000180"/>
            <a:ext cx="4479697" cy="4124206"/>
          </a:xfrm>
          <a:prstGeom prst="rect">
            <a:avLst/>
          </a:prstGeom>
          <a:noFill/>
          <a:ln w="9525">
            <a:noFill/>
            <a:miter lim="800000"/>
            <a:headEnd/>
            <a:tailEnd/>
          </a:ln>
          <a:effectLst/>
        </p:spPr>
        <p:txBody>
          <a:bodyPr wrap="square">
            <a:spAutoFit/>
          </a:bodyPr>
          <a:lstStyle/>
          <a:p>
            <a:pPr>
              <a:spcBef>
                <a:spcPct val="50000"/>
              </a:spcBef>
              <a:defRPr/>
            </a:pPr>
            <a:r>
              <a:rPr lang="en-US" sz="2800" b="1" u="sng" dirty="0">
                <a:solidFill>
                  <a:srgbClr val="00B050"/>
                </a:solidFill>
                <a:effectLst>
                  <a:outerShdw blurRad="38100" dist="38100" dir="2700000" algn="tl">
                    <a:srgbClr val="000000">
                      <a:alpha val="43137"/>
                    </a:srgbClr>
                  </a:outerShdw>
                </a:effectLst>
                <a:latin typeface="+mn-lt"/>
              </a:rPr>
              <a:t>Active Case:</a:t>
            </a:r>
          </a:p>
          <a:p>
            <a:pPr>
              <a:spcBef>
                <a:spcPct val="50000"/>
              </a:spcBef>
              <a:defRPr/>
            </a:pPr>
            <a:r>
              <a:rPr lang="en-US" sz="2000" b="1" dirty="0">
                <a:solidFill>
                  <a:srgbClr val="C00000"/>
                </a:solidFill>
                <a:effectLst>
                  <a:outerShdw blurRad="38100" dist="38100" dir="2700000" algn="tl">
                    <a:srgbClr val="000000">
                      <a:alpha val="43137"/>
                    </a:srgbClr>
                  </a:outerShdw>
                </a:effectLst>
              </a:rPr>
              <a:t>The total Lateral Earth </a:t>
            </a:r>
            <a:r>
              <a:rPr lang="en-US" sz="2000" b="1" dirty="0" smtClean="0">
                <a:solidFill>
                  <a:srgbClr val="C00000"/>
                </a:solidFill>
                <a:effectLst>
                  <a:outerShdw blurRad="38100" dist="38100" dir="2700000" algn="tl">
                    <a:srgbClr val="000000">
                      <a:alpha val="43137"/>
                    </a:srgbClr>
                  </a:outerShdw>
                </a:effectLst>
              </a:rPr>
              <a:t>Active  </a:t>
            </a:r>
            <a:r>
              <a:rPr lang="en-US" sz="2000" b="1" dirty="0">
                <a:solidFill>
                  <a:srgbClr val="C00000"/>
                </a:solidFill>
                <a:effectLst>
                  <a:outerShdw blurRad="38100" dist="38100" dir="2700000" algn="tl">
                    <a:srgbClr val="000000">
                      <a:alpha val="43137"/>
                    </a:srgbClr>
                  </a:outerShdw>
                </a:effectLst>
              </a:rPr>
              <a:t>force per unit length of the wall </a:t>
            </a:r>
            <a:r>
              <a:rPr lang="en-US" sz="2400" b="1" dirty="0" smtClean="0">
                <a:solidFill>
                  <a:srgbClr val="C00000"/>
                </a:solidFill>
                <a:effectLst>
                  <a:outerShdw blurRad="38100" dist="38100" dir="2700000" algn="tl">
                    <a:srgbClr val="000000">
                      <a:alpha val="43137"/>
                    </a:srgbClr>
                  </a:outerShdw>
                </a:effectLst>
                <a:latin typeface="+mn-lt"/>
              </a:rPr>
              <a:t>(</a:t>
            </a:r>
            <a:r>
              <a:rPr lang="en-US" sz="2400" b="1" dirty="0">
                <a:solidFill>
                  <a:srgbClr val="C00000"/>
                </a:solidFill>
                <a:effectLst>
                  <a:outerShdw blurRad="38100" dist="38100" dir="2700000" algn="tl">
                    <a:srgbClr val="000000">
                      <a:alpha val="43137"/>
                    </a:srgbClr>
                  </a:outerShdw>
                </a:effectLst>
                <a:latin typeface="+mn-lt"/>
              </a:rPr>
              <a:t>P</a:t>
            </a:r>
            <a:r>
              <a:rPr lang="en-US" sz="2400" b="1" baseline="-25000" dirty="0">
                <a:solidFill>
                  <a:srgbClr val="C00000"/>
                </a:solidFill>
                <a:effectLst>
                  <a:outerShdw blurRad="38100" dist="38100" dir="2700000" algn="tl">
                    <a:srgbClr val="000000">
                      <a:alpha val="43137"/>
                    </a:srgbClr>
                  </a:outerShdw>
                </a:effectLst>
                <a:latin typeface="+mn-lt"/>
              </a:rPr>
              <a:t>a</a:t>
            </a:r>
            <a:r>
              <a:rPr lang="en-US" sz="2400" b="1" dirty="0">
                <a:solidFill>
                  <a:srgbClr val="C00000"/>
                </a:solidFill>
                <a:effectLst>
                  <a:outerShdw blurRad="38100" dist="38100" dir="2700000" algn="tl">
                    <a:srgbClr val="000000">
                      <a:alpha val="43137"/>
                    </a:srgbClr>
                  </a:outerShdw>
                </a:effectLst>
                <a:latin typeface="+mn-lt"/>
              </a:rPr>
              <a:t> )</a:t>
            </a:r>
          </a:p>
          <a:p>
            <a:pPr>
              <a:spcBef>
                <a:spcPct val="50000"/>
              </a:spcBef>
              <a:defRPr/>
            </a:pPr>
            <a:r>
              <a:rPr lang="en-US" sz="2400" b="1" dirty="0">
                <a:latin typeface="+mn-lt"/>
              </a:rPr>
              <a:t>= Area of Earth pressure diagram </a:t>
            </a:r>
          </a:p>
          <a:p>
            <a:pPr>
              <a:spcBef>
                <a:spcPct val="50000"/>
              </a:spcBef>
              <a:defRPr/>
            </a:pPr>
            <a:r>
              <a:rPr lang="en-US" sz="2400" b="1" dirty="0">
                <a:latin typeface="+mn-lt"/>
              </a:rPr>
              <a:t>=  ½ x K</a:t>
            </a:r>
            <a:r>
              <a:rPr lang="en-US" sz="2400" b="1" baseline="-25000" dirty="0">
                <a:latin typeface="+mn-lt"/>
              </a:rPr>
              <a:t>a</a:t>
            </a:r>
            <a:r>
              <a:rPr lang="en-US" sz="2400" b="1" dirty="0">
                <a:latin typeface="+mn-lt"/>
              </a:rPr>
              <a:t> x </a:t>
            </a:r>
            <a:r>
              <a:rPr lang="en-US" sz="2400" b="1" dirty="0">
                <a:latin typeface="Symbol" pitchFamily="18" charset="2"/>
              </a:rPr>
              <a:t>g</a:t>
            </a:r>
            <a:r>
              <a:rPr lang="en-US" sz="2400" b="1" dirty="0">
                <a:latin typeface="+mn-lt"/>
              </a:rPr>
              <a:t> x H</a:t>
            </a:r>
            <a:r>
              <a:rPr lang="en-US" sz="2400" b="1" baseline="30000" dirty="0">
                <a:latin typeface="+mn-lt"/>
              </a:rPr>
              <a:t>2</a:t>
            </a:r>
            <a:r>
              <a:rPr lang="en-US" sz="2400" b="1" dirty="0">
                <a:latin typeface="+mn-lt"/>
              </a:rPr>
              <a:t> </a:t>
            </a:r>
          </a:p>
          <a:p>
            <a:pPr>
              <a:spcBef>
                <a:spcPct val="50000"/>
              </a:spcBef>
              <a:defRPr/>
            </a:pPr>
            <a:endParaRPr lang="en-US" sz="2400" b="1" dirty="0" smtClean="0">
              <a:latin typeface="+mn-lt"/>
            </a:endParaRPr>
          </a:p>
          <a:p>
            <a:pPr>
              <a:spcBef>
                <a:spcPct val="50000"/>
              </a:spcBef>
              <a:defRPr/>
            </a:pPr>
            <a:r>
              <a:rPr lang="en-US" sz="2400" b="1" dirty="0" smtClean="0">
                <a:solidFill>
                  <a:srgbClr val="C00000"/>
                </a:solidFill>
                <a:effectLst>
                  <a:outerShdw blurRad="38100" dist="38100" dir="2700000" algn="tl">
                    <a:srgbClr val="000000">
                      <a:alpha val="43137"/>
                    </a:srgbClr>
                  </a:outerShdw>
                </a:effectLst>
                <a:latin typeface="+mn-lt"/>
              </a:rPr>
              <a:t>Point </a:t>
            </a:r>
            <a:r>
              <a:rPr lang="en-US" sz="2400" b="1" dirty="0">
                <a:solidFill>
                  <a:srgbClr val="C00000"/>
                </a:solidFill>
                <a:effectLst>
                  <a:outerShdw blurRad="38100" dist="38100" dir="2700000" algn="tl">
                    <a:srgbClr val="000000">
                      <a:alpha val="43137"/>
                    </a:srgbClr>
                  </a:outerShdw>
                </a:effectLst>
                <a:latin typeface="+mn-lt"/>
              </a:rPr>
              <a:t>of application of P</a:t>
            </a:r>
            <a:r>
              <a:rPr lang="en-US" sz="2400" b="1" baseline="-25000" dirty="0">
                <a:solidFill>
                  <a:srgbClr val="C00000"/>
                </a:solidFill>
                <a:effectLst>
                  <a:outerShdw blurRad="38100" dist="38100" dir="2700000" algn="tl">
                    <a:srgbClr val="000000">
                      <a:alpha val="43137"/>
                    </a:srgbClr>
                  </a:outerShdw>
                </a:effectLst>
                <a:latin typeface="+mn-lt"/>
              </a:rPr>
              <a:t>a</a:t>
            </a:r>
          </a:p>
          <a:p>
            <a:pPr>
              <a:spcBef>
                <a:spcPct val="50000"/>
              </a:spcBef>
              <a:defRPr/>
            </a:pPr>
            <a:r>
              <a:rPr lang="en-US" sz="2400" b="1" dirty="0">
                <a:latin typeface="+mn-lt"/>
              </a:rPr>
              <a:t>H/3 from the base</a:t>
            </a:r>
            <a:endParaRPr lang="en-AU" sz="2000" b="1" dirty="0">
              <a:latin typeface="+mn-lt"/>
            </a:endParaRPr>
          </a:p>
        </p:txBody>
      </p:sp>
      <p:sp>
        <p:nvSpPr>
          <p:cNvPr id="86" name="TextBox 85"/>
          <p:cNvSpPr txBox="1"/>
          <p:nvPr/>
        </p:nvSpPr>
        <p:spPr>
          <a:xfrm>
            <a:off x="2222500" y="5405438"/>
            <a:ext cx="1233488" cy="369887"/>
          </a:xfrm>
          <a:prstGeom prst="rect">
            <a:avLst/>
          </a:prstGeom>
          <a:noFill/>
        </p:spPr>
        <p:txBody>
          <a:bodyPr>
            <a:spAutoFit/>
          </a:bodyPr>
          <a:lstStyle/>
          <a:p>
            <a:pPr algn="ctr">
              <a:defRPr/>
            </a:pPr>
            <a:r>
              <a:rPr lang="en-US" b="1" dirty="0" smtClean="0">
                <a:latin typeface="+mn-lt"/>
              </a:rPr>
              <a:t> </a:t>
            </a:r>
            <a:r>
              <a:rPr lang="en-US" b="1" dirty="0">
                <a:latin typeface="+mn-lt"/>
              </a:rPr>
              <a:t>K</a:t>
            </a:r>
            <a:r>
              <a:rPr lang="en-US" b="1" baseline="-25000" dirty="0">
                <a:latin typeface="+mn-lt"/>
              </a:rPr>
              <a:t>a</a:t>
            </a:r>
            <a:r>
              <a:rPr lang="en-US" b="1" dirty="0">
                <a:latin typeface="+mn-lt"/>
              </a:rPr>
              <a:t> </a:t>
            </a:r>
            <a:r>
              <a:rPr lang="en-US" b="1" dirty="0">
                <a:latin typeface="Symbol" pitchFamily="18" charset="2"/>
              </a:rPr>
              <a:t>g</a:t>
            </a:r>
            <a:r>
              <a:rPr lang="en-US" b="1" dirty="0">
                <a:latin typeface="+mn-lt"/>
              </a:rPr>
              <a:t> H</a:t>
            </a:r>
          </a:p>
        </p:txBody>
      </p:sp>
      <p:sp>
        <p:nvSpPr>
          <p:cNvPr id="87" name="TextBox 86"/>
          <p:cNvSpPr txBox="1"/>
          <p:nvPr/>
        </p:nvSpPr>
        <p:spPr>
          <a:xfrm>
            <a:off x="3357619" y="3894691"/>
            <a:ext cx="647700" cy="461665"/>
          </a:xfrm>
          <a:prstGeom prst="rect">
            <a:avLst/>
          </a:prstGeom>
          <a:noFill/>
        </p:spPr>
        <p:txBody>
          <a:bodyPr>
            <a:spAutoFit/>
          </a:bodyPr>
          <a:lstStyle/>
          <a:p>
            <a:pPr>
              <a:defRPr/>
            </a:pPr>
            <a:r>
              <a:rPr lang="en-US" sz="2400" b="1" dirty="0">
                <a:latin typeface="+mn-lt"/>
              </a:rPr>
              <a:t>P</a:t>
            </a:r>
            <a:r>
              <a:rPr lang="en-US" sz="2400" b="1" baseline="-25000" dirty="0">
                <a:latin typeface="+mn-lt"/>
              </a:rPr>
              <a:t>a</a:t>
            </a:r>
          </a:p>
        </p:txBody>
      </p:sp>
      <p:cxnSp>
        <p:nvCxnSpPr>
          <p:cNvPr id="90" name="Straight Arrow Connector 89"/>
          <p:cNvCxnSpPr>
            <a:stCxn id="87" idx="2"/>
          </p:cNvCxnSpPr>
          <p:nvPr/>
        </p:nvCxnSpPr>
        <p:spPr>
          <a:xfrm>
            <a:off x="3681469" y="4356356"/>
            <a:ext cx="4706" cy="10490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2195513" y="2203450"/>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93" name="Oval 92"/>
          <p:cNvSpPr/>
          <p:nvPr/>
        </p:nvSpPr>
        <p:spPr>
          <a:xfrm>
            <a:off x="2185988" y="5368925"/>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94" name="TextBox 93"/>
          <p:cNvSpPr txBox="1"/>
          <p:nvPr/>
        </p:nvSpPr>
        <p:spPr>
          <a:xfrm>
            <a:off x="2016125" y="1952625"/>
            <a:ext cx="206375" cy="307975"/>
          </a:xfrm>
          <a:prstGeom prst="rect">
            <a:avLst/>
          </a:prstGeom>
          <a:noFill/>
        </p:spPr>
        <p:txBody>
          <a:bodyPr>
            <a:spAutoFit/>
          </a:bodyPr>
          <a:lstStyle/>
          <a:p>
            <a:pPr>
              <a:defRPr/>
            </a:pPr>
            <a:r>
              <a:rPr lang="en-US" sz="1400" dirty="0">
                <a:latin typeface="+mn-lt"/>
              </a:rPr>
              <a:t>1</a:t>
            </a:r>
          </a:p>
        </p:txBody>
      </p:sp>
      <p:sp>
        <p:nvSpPr>
          <p:cNvPr id="95" name="TextBox 94"/>
          <p:cNvSpPr txBox="1"/>
          <p:nvPr/>
        </p:nvSpPr>
        <p:spPr>
          <a:xfrm>
            <a:off x="1979613" y="5337175"/>
            <a:ext cx="431800" cy="307975"/>
          </a:xfrm>
          <a:prstGeom prst="rect">
            <a:avLst/>
          </a:prstGeom>
          <a:noFill/>
        </p:spPr>
        <p:txBody>
          <a:bodyPr>
            <a:spAutoFit/>
          </a:bodyPr>
          <a:lstStyle/>
          <a:p>
            <a:pPr>
              <a:defRPr/>
            </a:pPr>
            <a:r>
              <a:rPr lang="en-US" sz="1400" dirty="0">
                <a:latin typeface="+mn-lt"/>
              </a:rPr>
              <a:t>2</a:t>
            </a:r>
          </a:p>
        </p:txBody>
      </p:sp>
      <p:sp>
        <p:nvSpPr>
          <p:cNvPr id="3" name="Rectangle 2"/>
          <p:cNvSpPr/>
          <p:nvPr/>
        </p:nvSpPr>
        <p:spPr>
          <a:xfrm>
            <a:off x="248397" y="625574"/>
            <a:ext cx="4089581" cy="461665"/>
          </a:xfrm>
          <a:prstGeom prst="rect">
            <a:avLst/>
          </a:prstGeom>
          <a:solidFill>
            <a:srgbClr val="FFFF00"/>
          </a:solidFill>
          <a:ln w="9525">
            <a:solidFill>
              <a:srgbClr val="0B0BEF"/>
            </a:solidFill>
            <a:miter lim="800000"/>
            <a:headEnd/>
            <a:tailEnd/>
          </a:ln>
        </p:spPr>
        <p:txBody>
          <a:bodyPr vert="horz" wrap="none" lIns="91440" tIns="45720" rIns="91440" bIns="45720" numCol="1" anchor="ctr" anchorCtr="0" compatLnSpc="1">
            <a:prstTxWarp prst="textNoShape">
              <a:avLst/>
            </a:prstTxWarp>
            <a:spAutoFit/>
          </a:bodyPr>
          <a:lstStyle/>
          <a:p>
            <a:pPr eaLnBrk="0" hangingPunct="0"/>
            <a:r>
              <a:rPr lang="en-US" sz="2400" b="1" dirty="0">
                <a:effectLst>
                  <a:outerShdw blurRad="38100" dist="38100" dir="2700000" algn="tl">
                    <a:srgbClr val="000000">
                      <a:alpha val="43137"/>
                    </a:srgbClr>
                  </a:outerShdw>
                </a:effectLst>
              </a:rPr>
              <a:t>I</a:t>
            </a:r>
            <a:r>
              <a:rPr lang="en-US" sz="2400" b="1" dirty="0" smtClean="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Cohesionless </a:t>
            </a:r>
            <a:r>
              <a:rPr lang="en-US" sz="2400" b="1" dirty="0" smtClean="0">
                <a:effectLst>
                  <a:outerShdw blurRad="38100" dist="38100" dir="2700000" algn="tl">
                    <a:srgbClr val="000000">
                      <a:alpha val="43137"/>
                    </a:srgbClr>
                  </a:outerShdw>
                </a:effectLst>
              </a:rPr>
              <a:t>soils (C=0)</a:t>
            </a:r>
            <a:endParaRPr lang="en-US" sz="2400" b="1" dirty="0">
              <a:effectLst>
                <a:outerShdw blurRad="38100" dist="38100" dir="2700000" algn="tl">
                  <a:srgbClr val="000000">
                    <a:alpha val="43137"/>
                  </a:srgbClr>
                </a:outerShdw>
              </a:effectLst>
            </a:endParaRPr>
          </a:p>
        </p:txBody>
      </p:sp>
      <p:cxnSp>
        <p:nvCxnSpPr>
          <p:cNvPr id="4" name="Straight Connector 3"/>
          <p:cNvCxnSpPr/>
          <p:nvPr/>
        </p:nvCxnSpPr>
        <p:spPr>
          <a:xfrm>
            <a:off x="3447824" y="5405438"/>
            <a:ext cx="503237"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3473960" y="4706938"/>
            <a:ext cx="647700" cy="369888"/>
          </a:xfrm>
          <a:prstGeom prst="rect">
            <a:avLst/>
          </a:prstGeom>
          <a:solidFill>
            <a:schemeClr val="bg1"/>
          </a:solidFill>
        </p:spPr>
        <p:txBody>
          <a:bodyPr>
            <a:spAutoFit/>
          </a:bodyPr>
          <a:lstStyle/>
          <a:p>
            <a:pPr>
              <a:defRPr/>
            </a:pPr>
            <a:r>
              <a:rPr lang="en-US" b="1" dirty="0">
                <a:latin typeface="+mn-lt"/>
              </a:rPr>
              <a:t>H/3</a:t>
            </a:r>
          </a:p>
        </p:txBody>
      </p:sp>
      <p:sp>
        <p:nvSpPr>
          <p:cNvPr id="34" name="Rectangle 16"/>
          <p:cNvSpPr/>
          <p:nvPr/>
        </p:nvSpPr>
        <p:spPr>
          <a:xfrm rot="21092986">
            <a:off x="690788" y="2232248"/>
            <a:ext cx="503691" cy="3162754"/>
          </a:xfrm>
          <a:custGeom>
            <a:avLst/>
            <a:gdLst>
              <a:gd name="connsiteX0" fmla="*/ 0 w 271463"/>
              <a:gd name="connsiteY0" fmla="*/ 0 h 3133725"/>
              <a:gd name="connsiteX1" fmla="*/ 271463 w 271463"/>
              <a:gd name="connsiteY1" fmla="*/ 0 h 3133725"/>
              <a:gd name="connsiteX2" fmla="*/ 271463 w 271463"/>
              <a:gd name="connsiteY2" fmla="*/ 3133725 h 3133725"/>
              <a:gd name="connsiteX3" fmla="*/ 0 w 271463"/>
              <a:gd name="connsiteY3" fmla="*/ 3133725 h 3133725"/>
              <a:gd name="connsiteX4" fmla="*/ 0 w 271463"/>
              <a:gd name="connsiteY4" fmla="*/ 0 h 3133725"/>
              <a:gd name="connsiteX0" fmla="*/ 232228 w 503691"/>
              <a:gd name="connsiteY0" fmla="*/ 0 h 3133725"/>
              <a:gd name="connsiteX1" fmla="*/ 503691 w 503691"/>
              <a:gd name="connsiteY1" fmla="*/ 0 h 3133725"/>
              <a:gd name="connsiteX2" fmla="*/ 503691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62754"/>
              <a:gd name="connsiteX1" fmla="*/ 503691 w 503691"/>
              <a:gd name="connsiteY1" fmla="*/ 29029 h 3162754"/>
              <a:gd name="connsiteX2" fmla="*/ 256948 w 503691"/>
              <a:gd name="connsiteY2" fmla="*/ 3162754 h 3162754"/>
              <a:gd name="connsiteX3" fmla="*/ 0 w 503691"/>
              <a:gd name="connsiteY3" fmla="*/ 3133726 h 3162754"/>
              <a:gd name="connsiteX4" fmla="*/ 232228 w 503691"/>
              <a:gd name="connsiteY4" fmla="*/ 0 h 31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91" h="3162754">
                <a:moveTo>
                  <a:pt x="232228" y="0"/>
                </a:moveTo>
                <a:lnTo>
                  <a:pt x="503691" y="29029"/>
                </a:lnTo>
                <a:lnTo>
                  <a:pt x="256948" y="3162754"/>
                </a:lnTo>
                <a:lnTo>
                  <a:pt x="0" y="3133726"/>
                </a:lnTo>
                <a:lnTo>
                  <a:pt x="232228" y="0"/>
                </a:lnTo>
                <a:close/>
              </a:path>
            </a:pathLst>
          </a:cu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Tree>
    <p:extLst>
      <p:ext uri="{BB962C8B-B14F-4D97-AF65-F5344CB8AC3E}">
        <p14:creationId xmlns:p14="http://schemas.microsoft.com/office/powerpoint/2010/main" val="136520662"/>
      </p:ext>
    </p:extLst>
  </p:cSld>
  <p:clrMapOvr>
    <a:masterClrMapping/>
  </p:clrMapOvr>
  <p:transition advClick="0" advTm="30000">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790575" y="925513"/>
            <a:ext cx="284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062037" y="2259013"/>
            <a:ext cx="376238" cy="3984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343047" name="AutoShape 4" descr="Light horizontal"/>
          <p:cNvSpPr>
            <a:spLocks noChangeArrowheads="1"/>
          </p:cNvSpPr>
          <p:nvPr/>
        </p:nvSpPr>
        <p:spPr bwMode="auto">
          <a:xfrm>
            <a:off x="2293937" y="925513"/>
            <a:ext cx="1233488" cy="3165475"/>
          </a:xfrm>
          <a:prstGeom prst="rtTriangle">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3048" name="Line 17"/>
          <p:cNvSpPr>
            <a:spLocks noChangeShapeType="1"/>
          </p:cNvSpPr>
          <p:nvPr/>
        </p:nvSpPr>
        <p:spPr bwMode="auto">
          <a:xfrm>
            <a:off x="2293937" y="3051175"/>
            <a:ext cx="1628775" cy="0"/>
          </a:xfrm>
          <a:prstGeom prst="line">
            <a:avLst/>
          </a:prstGeom>
          <a:noFill/>
          <a:ln w="38100">
            <a:solidFill>
              <a:srgbClr val="800000"/>
            </a:solidFill>
            <a:round/>
            <a:headEnd type="triangle" w="lg" len="lg"/>
            <a:tailEnd/>
          </a:ln>
        </p:spPr>
        <p:txBody>
          <a:bodyPr/>
          <a:lstStyle/>
          <a:p>
            <a:endParaRPr lang="en-US"/>
          </a:p>
        </p:txBody>
      </p:sp>
      <p:cxnSp>
        <p:nvCxnSpPr>
          <p:cNvPr id="31" name="Straight Connector 30"/>
          <p:cNvCxnSpPr/>
          <p:nvPr/>
        </p:nvCxnSpPr>
        <p:spPr>
          <a:xfrm rot="5400000">
            <a:off x="1655762" y="925513"/>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763712" y="925513"/>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990600" y="2492375"/>
            <a:ext cx="3132138"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3053" name="TextBox 36"/>
          <p:cNvSpPr txBox="1">
            <a:spLocks noChangeArrowheads="1"/>
          </p:cNvSpPr>
          <p:nvPr/>
        </p:nvSpPr>
        <p:spPr bwMode="auto">
          <a:xfrm>
            <a:off x="1187450" y="1538288"/>
            <a:ext cx="539750" cy="369887"/>
          </a:xfrm>
          <a:prstGeom prst="rect">
            <a:avLst/>
          </a:prstGeom>
          <a:noFill/>
          <a:ln w="9525">
            <a:noFill/>
            <a:miter lim="800000"/>
            <a:headEnd/>
            <a:tailEnd/>
          </a:ln>
        </p:spPr>
        <p:txBody>
          <a:bodyPr>
            <a:spAutoFit/>
          </a:bodyPr>
          <a:lstStyle/>
          <a:p>
            <a:r>
              <a:rPr lang="en-US" b="1" dirty="0" err="1" smtClean="0">
                <a:latin typeface="Symbol" pitchFamily="18" charset="2"/>
              </a:rPr>
              <a:t>s</a:t>
            </a:r>
            <a:r>
              <a:rPr lang="en-US" b="1" baseline="-25000" dirty="0" err="1" smtClean="0"/>
              <a:t>v</a:t>
            </a:r>
            <a:endParaRPr lang="en-US" b="1" baseline="-25000" dirty="0"/>
          </a:p>
        </p:txBody>
      </p:sp>
      <p:sp>
        <p:nvSpPr>
          <p:cNvPr id="343054" name="TextBox 37"/>
          <p:cNvSpPr txBox="1">
            <a:spLocks noChangeArrowheads="1"/>
          </p:cNvSpPr>
          <p:nvPr/>
        </p:nvSpPr>
        <p:spPr bwMode="auto">
          <a:xfrm>
            <a:off x="1582737" y="2392818"/>
            <a:ext cx="539750" cy="369887"/>
          </a:xfrm>
          <a:prstGeom prst="rect">
            <a:avLst/>
          </a:prstGeom>
          <a:noFill/>
          <a:ln w="9525">
            <a:noFill/>
            <a:miter lim="800000"/>
            <a:headEnd/>
            <a:tailEnd/>
          </a:ln>
        </p:spPr>
        <p:txBody>
          <a:bodyPr>
            <a:spAutoFit/>
          </a:bodyPr>
          <a:lstStyle/>
          <a:p>
            <a:r>
              <a:rPr lang="en-US" b="1" dirty="0" err="1" smtClean="0">
                <a:latin typeface="Symbol" pitchFamily="18" charset="2"/>
              </a:rPr>
              <a:t>s</a:t>
            </a:r>
            <a:r>
              <a:rPr lang="en-US" b="1" baseline="-25000" dirty="0" err="1" smtClean="0"/>
              <a:t>h</a:t>
            </a:r>
            <a:endParaRPr lang="en-US" b="1" baseline="-25000" dirty="0"/>
          </a:p>
        </p:txBody>
      </p:sp>
      <p:sp>
        <p:nvSpPr>
          <p:cNvPr id="343055" name="TextBox 38"/>
          <p:cNvSpPr txBox="1">
            <a:spLocks noChangeArrowheads="1"/>
          </p:cNvSpPr>
          <p:nvPr/>
        </p:nvSpPr>
        <p:spPr bwMode="auto">
          <a:xfrm>
            <a:off x="362007" y="2215243"/>
            <a:ext cx="372269" cy="369888"/>
          </a:xfrm>
          <a:prstGeom prst="rect">
            <a:avLst/>
          </a:prstGeom>
          <a:solidFill>
            <a:schemeClr val="bg1"/>
          </a:solidFill>
          <a:ln w="9525">
            <a:noFill/>
            <a:miter lim="800000"/>
            <a:headEnd/>
            <a:tailEnd/>
          </a:ln>
        </p:spPr>
        <p:txBody>
          <a:bodyPr wrap="square">
            <a:spAutoFit/>
          </a:bodyPr>
          <a:lstStyle/>
          <a:p>
            <a:r>
              <a:rPr lang="en-US" b="1" dirty="0">
                <a:latin typeface="Symbol" pitchFamily="18" charset="2"/>
              </a:rPr>
              <a:t>H</a:t>
            </a:r>
            <a:endParaRPr lang="en-US" b="1" baseline="-25000" dirty="0"/>
          </a:p>
        </p:txBody>
      </p:sp>
      <p:cxnSp>
        <p:nvCxnSpPr>
          <p:cNvPr id="41" name="Straight Connector 40"/>
          <p:cNvCxnSpPr/>
          <p:nvPr/>
        </p:nvCxnSpPr>
        <p:spPr>
          <a:xfrm rot="16200000" flipH="1">
            <a:off x="1854199" y="944563"/>
            <a:ext cx="214313"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961356" y="943769"/>
            <a:ext cx="21590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095625" y="925513"/>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203575" y="925513"/>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93269" y="943769"/>
            <a:ext cx="215900" cy="1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402013" y="942975"/>
            <a:ext cx="214312" cy="179387"/>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23"/>
          <p:cNvSpPr txBox="1">
            <a:spLocks noChangeArrowheads="1"/>
          </p:cNvSpPr>
          <p:nvPr/>
        </p:nvSpPr>
        <p:spPr bwMode="auto">
          <a:xfrm>
            <a:off x="466725" y="206375"/>
            <a:ext cx="3949700" cy="461963"/>
          </a:xfrm>
          <a:prstGeom prst="rect">
            <a:avLst/>
          </a:prstGeom>
          <a:noFill/>
          <a:ln w="9525">
            <a:noFill/>
            <a:miter lim="800000"/>
            <a:headEnd/>
            <a:tailEnd/>
          </a:ln>
          <a:effectLst/>
        </p:spPr>
        <p:txBody>
          <a:bodyPr wrap="square">
            <a:spAutoFit/>
          </a:bodyPr>
          <a:lstStyle/>
          <a:p>
            <a:pPr>
              <a:spcBef>
                <a:spcPct val="50000"/>
              </a:spcBef>
              <a:defRPr/>
            </a:pPr>
            <a:r>
              <a:rPr lang="en-US" sz="2400" b="1" u="sng" dirty="0">
                <a:solidFill>
                  <a:srgbClr val="0B0BEF"/>
                </a:solidFill>
                <a:latin typeface="+mn-lt"/>
              </a:rPr>
              <a:t>1</a:t>
            </a:r>
            <a:r>
              <a:rPr lang="en-US" sz="2400" b="1" u="sng" dirty="0" smtClean="0">
                <a:solidFill>
                  <a:srgbClr val="0B0BEF"/>
                </a:solidFill>
                <a:latin typeface="+mn-lt"/>
              </a:rPr>
              <a:t>. Horizontal </a:t>
            </a:r>
            <a:r>
              <a:rPr lang="en-US" sz="2400" b="1" u="sng" dirty="0">
                <a:solidFill>
                  <a:srgbClr val="0B0BEF"/>
                </a:solidFill>
                <a:latin typeface="+mn-lt"/>
              </a:rPr>
              <a:t>Ground Surface</a:t>
            </a:r>
            <a:endParaRPr lang="en-AU" sz="2400" b="1" u="sng" dirty="0">
              <a:solidFill>
                <a:srgbClr val="0B0BEF"/>
              </a:solidFill>
              <a:latin typeface="+mn-lt"/>
            </a:endParaRPr>
          </a:p>
        </p:txBody>
      </p:sp>
      <p:cxnSp>
        <p:nvCxnSpPr>
          <p:cNvPr id="79" name="Straight Arrow Connector 78"/>
          <p:cNvCxnSpPr/>
          <p:nvPr/>
        </p:nvCxnSpPr>
        <p:spPr>
          <a:xfrm rot="5400000">
            <a:off x="1008063" y="2009775"/>
            <a:ext cx="4302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1438275" y="2471738"/>
            <a:ext cx="28733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 Box 23"/>
          <p:cNvSpPr txBox="1">
            <a:spLocks noChangeArrowheads="1"/>
          </p:cNvSpPr>
          <p:nvPr/>
        </p:nvSpPr>
        <p:spPr bwMode="auto">
          <a:xfrm>
            <a:off x="4416425" y="925513"/>
            <a:ext cx="4001861" cy="3600986"/>
          </a:xfrm>
          <a:prstGeom prst="rect">
            <a:avLst/>
          </a:prstGeom>
          <a:noFill/>
          <a:ln w="9525">
            <a:noFill/>
            <a:miter lim="800000"/>
            <a:headEnd/>
            <a:tailEnd/>
          </a:ln>
          <a:effectLst/>
        </p:spPr>
        <p:txBody>
          <a:bodyPr wrap="square">
            <a:spAutoFit/>
          </a:bodyPr>
          <a:lstStyle/>
          <a:p>
            <a:pPr>
              <a:spcBef>
                <a:spcPct val="50000"/>
              </a:spcBef>
              <a:defRPr/>
            </a:pPr>
            <a:r>
              <a:rPr lang="en-US" sz="2800" b="1" u="sng" dirty="0">
                <a:solidFill>
                  <a:srgbClr val="00B050"/>
                </a:solidFill>
                <a:effectLst>
                  <a:outerShdw blurRad="38100" dist="38100" dir="2700000" algn="tl">
                    <a:srgbClr val="000000">
                      <a:alpha val="43137"/>
                    </a:srgbClr>
                  </a:outerShdw>
                </a:effectLst>
                <a:latin typeface="+mn-lt"/>
              </a:rPr>
              <a:t>Passive Case:</a:t>
            </a:r>
          </a:p>
          <a:p>
            <a:pPr>
              <a:spcBef>
                <a:spcPct val="50000"/>
              </a:spcBef>
              <a:defRPr/>
            </a:pPr>
            <a:r>
              <a:rPr lang="en-US" sz="2000" b="1" dirty="0" smtClean="0">
                <a:solidFill>
                  <a:srgbClr val="C00000"/>
                </a:solidFill>
                <a:effectLst>
                  <a:outerShdw blurRad="38100" dist="38100" dir="2700000" algn="tl">
                    <a:srgbClr val="000000">
                      <a:alpha val="43137"/>
                    </a:srgbClr>
                  </a:outerShdw>
                </a:effectLst>
                <a:latin typeface="+mn-lt"/>
              </a:rPr>
              <a:t>The total Lateral Earth Passive  </a:t>
            </a:r>
            <a:r>
              <a:rPr lang="en-US" sz="2000" b="1" dirty="0">
                <a:solidFill>
                  <a:srgbClr val="C00000"/>
                </a:solidFill>
                <a:effectLst>
                  <a:outerShdw blurRad="38100" dist="38100" dir="2700000" algn="tl">
                    <a:srgbClr val="000000">
                      <a:alpha val="43137"/>
                    </a:srgbClr>
                  </a:outerShdw>
                </a:effectLst>
                <a:latin typeface="+mn-lt"/>
              </a:rPr>
              <a:t>force </a:t>
            </a:r>
            <a:r>
              <a:rPr lang="en-US" sz="2000" b="1" dirty="0" smtClean="0">
                <a:solidFill>
                  <a:srgbClr val="C00000"/>
                </a:solidFill>
                <a:effectLst>
                  <a:outerShdw blurRad="38100" dist="38100" dir="2700000" algn="tl">
                    <a:srgbClr val="000000">
                      <a:alpha val="43137"/>
                    </a:srgbClr>
                  </a:outerShdw>
                </a:effectLst>
                <a:latin typeface="+mn-lt"/>
              </a:rPr>
              <a:t>per unit length of the wall (</a:t>
            </a:r>
            <a:r>
              <a:rPr lang="en-US" sz="2000" b="1" dirty="0" err="1" smtClean="0">
                <a:solidFill>
                  <a:srgbClr val="C00000"/>
                </a:solidFill>
                <a:effectLst>
                  <a:outerShdw blurRad="38100" dist="38100" dir="2700000" algn="tl">
                    <a:srgbClr val="000000">
                      <a:alpha val="43137"/>
                    </a:srgbClr>
                  </a:outerShdw>
                </a:effectLst>
                <a:latin typeface="+mn-lt"/>
              </a:rPr>
              <a:t>P</a:t>
            </a:r>
            <a:r>
              <a:rPr lang="en-US" sz="2000" b="1" baseline="-25000" dirty="0" err="1" smtClean="0">
                <a:solidFill>
                  <a:srgbClr val="C00000"/>
                </a:solidFill>
                <a:effectLst>
                  <a:outerShdw blurRad="38100" dist="38100" dir="2700000" algn="tl">
                    <a:srgbClr val="000000">
                      <a:alpha val="43137"/>
                    </a:srgbClr>
                  </a:outerShdw>
                </a:effectLst>
                <a:latin typeface="+mn-lt"/>
              </a:rPr>
              <a:t>p</a:t>
            </a:r>
            <a:r>
              <a:rPr lang="en-US" sz="2000" b="1" dirty="0" smtClean="0">
                <a:solidFill>
                  <a:srgbClr val="C00000"/>
                </a:solidFill>
                <a:effectLst>
                  <a:outerShdw blurRad="38100" dist="38100" dir="2700000" algn="tl">
                    <a:srgbClr val="000000">
                      <a:alpha val="43137"/>
                    </a:srgbClr>
                  </a:outerShdw>
                </a:effectLst>
                <a:latin typeface="+mn-lt"/>
              </a:rPr>
              <a:t> </a:t>
            </a:r>
            <a:r>
              <a:rPr lang="en-US" sz="2000" b="1" dirty="0">
                <a:solidFill>
                  <a:srgbClr val="C00000"/>
                </a:solidFill>
                <a:effectLst>
                  <a:outerShdw blurRad="38100" dist="38100" dir="2700000" algn="tl">
                    <a:srgbClr val="000000">
                      <a:alpha val="43137"/>
                    </a:srgbClr>
                  </a:outerShdw>
                </a:effectLst>
                <a:latin typeface="+mn-lt"/>
              </a:rPr>
              <a:t>)</a:t>
            </a:r>
          </a:p>
          <a:p>
            <a:pPr>
              <a:spcBef>
                <a:spcPct val="50000"/>
              </a:spcBef>
              <a:defRPr/>
            </a:pPr>
            <a:r>
              <a:rPr lang="en-US" sz="2000" b="1" dirty="0">
                <a:latin typeface="+mn-lt"/>
              </a:rPr>
              <a:t>= Area of Earth pressure diagram </a:t>
            </a:r>
          </a:p>
          <a:p>
            <a:pPr>
              <a:spcBef>
                <a:spcPct val="50000"/>
              </a:spcBef>
              <a:defRPr/>
            </a:pPr>
            <a:r>
              <a:rPr lang="en-US" sz="2000" b="1" dirty="0">
                <a:latin typeface="+mn-lt"/>
              </a:rPr>
              <a:t>=  ½ x </a:t>
            </a:r>
            <a:r>
              <a:rPr lang="en-US" sz="2000" b="1" dirty="0" err="1">
                <a:latin typeface="+mn-lt"/>
              </a:rPr>
              <a:t>K</a:t>
            </a:r>
            <a:r>
              <a:rPr lang="en-US" sz="2000" b="1" baseline="-25000" dirty="0" err="1">
                <a:latin typeface="+mn-lt"/>
              </a:rPr>
              <a:t>p</a:t>
            </a:r>
            <a:r>
              <a:rPr lang="en-US" sz="2000" b="1" dirty="0">
                <a:latin typeface="+mn-lt"/>
              </a:rPr>
              <a:t> x </a:t>
            </a:r>
            <a:r>
              <a:rPr lang="en-US" sz="2000" b="1" dirty="0">
                <a:latin typeface="Symbol" pitchFamily="18" charset="2"/>
              </a:rPr>
              <a:t>g</a:t>
            </a:r>
            <a:r>
              <a:rPr lang="en-US" sz="2000" b="1" dirty="0">
                <a:latin typeface="+mn-lt"/>
              </a:rPr>
              <a:t> x H</a:t>
            </a:r>
            <a:r>
              <a:rPr lang="en-US" sz="2000" b="1" baseline="30000" dirty="0">
                <a:latin typeface="+mn-lt"/>
              </a:rPr>
              <a:t>2</a:t>
            </a:r>
            <a:r>
              <a:rPr lang="en-US" sz="2000" b="1" dirty="0">
                <a:latin typeface="+mn-lt"/>
              </a:rPr>
              <a:t> </a:t>
            </a:r>
          </a:p>
          <a:p>
            <a:pPr>
              <a:spcBef>
                <a:spcPct val="50000"/>
              </a:spcBef>
              <a:defRPr/>
            </a:pPr>
            <a:endParaRPr lang="en-US" sz="2000" b="1" dirty="0">
              <a:latin typeface="+mn-lt"/>
            </a:endParaRPr>
          </a:p>
          <a:p>
            <a:pPr>
              <a:spcBef>
                <a:spcPct val="50000"/>
              </a:spcBef>
              <a:defRPr/>
            </a:pPr>
            <a:r>
              <a:rPr lang="en-US" sz="2000" b="1" dirty="0">
                <a:solidFill>
                  <a:srgbClr val="C00000"/>
                </a:solidFill>
                <a:effectLst>
                  <a:outerShdw blurRad="38100" dist="38100" dir="2700000" algn="tl">
                    <a:srgbClr val="000000">
                      <a:alpha val="43137"/>
                    </a:srgbClr>
                  </a:outerShdw>
                </a:effectLst>
                <a:latin typeface="+mn-lt"/>
              </a:rPr>
              <a:t>Point of application of P</a:t>
            </a:r>
            <a:r>
              <a:rPr lang="en-US" sz="2000" b="1" baseline="-25000" dirty="0">
                <a:solidFill>
                  <a:srgbClr val="C00000"/>
                </a:solidFill>
                <a:effectLst>
                  <a:outerShdw blurRad="38100" dist="38100" dir="2700000" algn="tl">
                    <a:srgbClr val="000000">
                      <a:alpha val="43137"/>
                    </a:srgbClr>
                  </a:outerShdw>
                </a:effectLst>
                <a:latin typeface="+mn-lt"/>
              </a:rPr>
              <a:t>p</a:t>
            </a:r>
          </a:p>
          <a:p>
            <a:pPr>
              <a:spcBef>
                <a:spcPct val="50000"/>
              </a:spcBef>
              <a:defRPr/>
            </a:pPr>
            <a:r>
              <a:rPr lang="en-US" sz="2000" b="1" dirty="0">
                <a:latin typeface="+mn-lt"/>
              </a:rPr>
              <a:t>H/3 from the base</a:t>
            </a:r>
            <a:endParaRPr lang="en-AU" sz="2000" b="1" dirty="0">
              <a:latin typeface="+mn-lt"/>
            </a:endParaRPr>
          </a:p>
        </p:txBody>
      </p:sp>
      <p:sp>
        <p:nvSpPr>
          <p:cNvPr id="86" name="TextBox 85"/>
          <p:cNvSpPr txBox="1"/>
          <p:nvPr/>
        </p:nvSpPr>
        <p:spPr>
          <a:xfrm>
            <a:off x="2293937" y="4090988"/>
            <a:ext cx="1233488" cy="400110"/>
          </a:xfrm>
          <a:prstGeom prst="rect">
            <a:avLst/>
          </a:prstGeom>
          <a:noFill/>
        </p:spPr>
        <p:txBody>
          <a:bodyPr>
            <a:spAutoFit/>
          </a:bodyPr>
          <a:lstStyle/>
          <a:p>
            <a:pPr algn="ctr">
              <a:defRPr/>
            </a:pPr>
            <a:r>
              <a:rPr lang="en-US" sz="2000" b="1" dirty="0" smtClean="0">
                <a:latin typeface="+mn-lt"/>
              </a:rPr>
              <a:t>  </a:t>
            </a:r>
            <a:r>
              <a:rPr lang="en-US" sz="2000" b="1" dirty="0" err="1">
                <a:latin typeface="+mn-lt"/>
              </a:rPr>
              <a:t>K</a:t>
            </a:r>
            <a:r>
              <a:rPr lang="en-US" sz="2000" b="1" baseline="-25000" dirty="0" err="1">
                <a:latin typeface="+mn-lt"/>
              </a:rPr>
              <a:t>p</a:t>
            </a:r>
            <a:r>
              <a:rPr lang="en-US" sz="2000" b="1" dirty="0">
                <a:latin typeface="+mn-lt"/>
              </a:rPr>
              <a:t> </a:t>
            </a:r>
            <a:r>
              <a:rPr lang="en-US" sz="2000" b="1" dirty="0">
                <a:latin typeface="Symbol" pitchFamily="18" charset="2"/>
              </a:rPr>
              <a:t>g</a:t>
            </a:r>
            <a:r>
              <a:rPr lang="en-US" sz="2000" b="1" dirty="0">
                <a:latin typeface="+mn-lt"/>
              </a:rPr>
              <a:t> H</a:t>
            </a:r>
          </a:p>
        </p:txBody>
      </p:sp>
      <p:sp>
        <p:nvSpPr>
          <p:cNvPr id="87" name="TextBox 86"/>
          <p:cNvSpPr txBox="1"/>
          <p:nvPr/>
        </p:nvSpPr>
        <p:spPr>
          <a:xfrm>
            <a:off x="3516766" y="2564946"/>
            <a:ext cx="647700" cy="461665"/>
          </a:xfrm>
          <a:prstGeom prst="rect">
            <a:avLst/>
          </a:prstGeom>
          <a:noFill/>
        </p:spPr>
        <p:txBody>
          <a:bodyPr>
            <a:spAutoFit/>
          </a:bodyPr>
          <a:lstStyle/>
          <a:p>
            <a:pPr>
              <a:defRPr/>
            </a:pPr>
            <a:r>
              <a:rPr lang="en-US" sz="2400" b="1" dirty="0">
                <a:latin typeface="+mn-lt"/>
              </a:rPr>
              <a:t>P</a:t>
            </a:r>
            <a:r>
              <a:rPr lang="en-US" sz="2400" b="1" baseline="-25000" dirty="0">
                <a:latin typeface="+mn-lt"/>
              </a:rPr>
              <a:t>p</a:t>
            </a:r>
          </a:p>
        </p:txBody>
      </p:sp>
      <p:cxnSp>
        <p:nvCxnSpPr>
          <p:cNvPr id="90" name="Straight Arrow Connector 89"/>
          <p:cNvCxnSpPr/>
          <p:nvPr/>
        </p:nvCxnSpPr>
        <p:spPr>
          <a:xfrm>
            <a:off x="3773717" y="3051175"/>
            <a:ext cx="47397" cy="10604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3070" name="TextBox 33"/>
          <p:cNvSpPr txBox="1">
            <a:spLocks noChangeArrowheads="1"/>
          </p:cNvSpPr>
          <p:nvPr/>
        </p:nvSpPr>
        <p:spPr bwMode="auto">
          <a:xfrm>
            <a:off x="2874508" y="1494632"/>
            <a:ext cx="539750" cy="646112"/>
          </a:xfrm>
          <a:prstGeom prst="rect">
            <a:avLst/>
          </a:prstGeom>
          <a:noFill/>
          <a:ln w="9525">
            <a:noFill/>
            <a:miter lim="800000"/>
            <a:headEnd/>
            <a:tailEnd/>
          </a:ln>
        </p:spPr>
        <p:txBody>
          <a:bodyPr>
            <a:spAutoFit/>
          </a:bodyPr>
          <a:lstStyle/>
          <a:p>
            <a:pPr algn="ctr"/>
            <a:r>
              <a:rPr lang="en-US" sz="2000" b="1" dirty="0">
                <a:latin typeface="Symbol" pitchFamily="18" charset="2"/>
              </a:rPr>
              <a:t>g</a:t>
            </a:r>
          </a:p>
          <a:p>
            <a:pPr algn="ctr"/>
            <a:r>
              <a:rPr lang="en-US" sz="2400" b="1" i="1" baseline="-25000" dirty="0">
                <a:latin typeface="Symbol" pitchFamily="18" charset="2"/>
              </a:rPr>
              <a:t>f</a:t>
            </a:r>
            <a:endParaRPr lang="en-US" sz="2400" b="1" i="1" baseline="-25000" dirty="0"/>
          </a:p>
        </p:txBody>
      </p:sp>
      <p:sp>
        <p:nvSpPr>
          <p:cNvPr id="36" name="Oval 35"/>
          <p:cNvSpPr/>
          <p:nvPr/>
        </p:nvSpPr>
        <p:spPr>
          <a:xfrm>
            <a:off x="2266950" y="889000"/>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40" name="TextBox 39"/>
          <p:cNvSpPr txBox="1"/>
          <p:nvPr/>
        </p:nvSpPr>
        <p:spPr>
          <a:xfrm>
            <a:off x="2087562" y="638175"/>
            <a:ext cx="206375" cy="307975"/>
          </a:xfrm>
          <a:prstGeom prst="rect">
            <a:avLst/>
          </a:prstGeom>
          <a:noFill/>
        </p:spPr>
        <p:txBody>
          <a:bodyPr>
            <a:spAutoFit/>
          </a:bodyPr>
          <a:lstStyle/>
          <a:p>
            <a:pPr>
              <a:defRPr/>
            </a:pPr>
            <a:r>
              <a:rPr lang="en-US" sz="1400" dirty="0">
                <a:latin typeface="+mn-lt"/>
              </a:rPr>
              <a:t>1</a:t>
            </a:r>
          </a:p>
        </p:txBody>
      </p:sp>
      <p:sp>
        <p:nvSpPr>
          <p:cNvPr id="42" name="Oval 41"/>
          <p:cNvSpPr/>
          <p:nvPr/>
        </p:nvSpPr>
        <p:spPr>
          <a:xfrm>
            <a:off x="2266950" y="4038600"/>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43" name="TextBox 42"/>
          <p:cNvSpPr txBox="1"/>
          <p:nvPr/>
        </p:nvSpPr>
        <p:spPr>
          <a:xfrm>
            <a:off x="2019300" y="4094163"/>
            <a:ext cx="207962" cy="307975"/>
          </a:xfrm>
          <a:prstGeom prst="rect">
            <a:avLst/>
          </a:prstGeom>
          <a:noFill/>
        </p:spPr>
        <p:txBody>
          <a:bodyPr>
            <a:spAutoFit/>
          </a:bodyPr>
          <a:lstStyle/>
          <a:p>
            <a:pPr>
              <a:defRPr/>
            </a:pPr>
            <a:r>
              <a:rPr lang="en-US" sz="1400" dirty="0">
                <a:latin typeface="+mn-lt"/>
              </a:rPr>
              <a:t>2</a:t>
            </a:r>
          </a:p>
        </p:txBody>
      </p:sp>
      <p:sp>
        <p:nvSpPr>
          <p:cNvPr id="88" name="TextBox 87"/>
          <p:cNvSpPr txBox="1"/>
          <p:nvPr/>
        </p:nvSpPr>
        <p:spPr>
          <a:xfrm>
            <a:off x="3482637" y="3359944"/>
            <a:ext cx="647700" cy="369888"/>
          </a:xfrm>
          <a:prstGeom prst="rect">
            <a:avLst/>
          </a:prstGeom>
          <a:solidFill>
            <a:schemeClr val="bg1"/>
          </a:solidFill>
        </p:spPr>
        <p:txBody>
          <a:bodyPr>
            <a:spAutoFit/>
          </a:bodyPr>
          <a:lstStyle>
            <a:defPPr>
              <a:defRPr lang="en-US"/>
            </a:defPPr>
            <a:lvl1pPr>
              <a:defRPr b="1">
                <a:latin typeface="+mn-lt"/>
              </a:defRPr>
            </a:lvl1pPr>
          </a:lstStyle>
          <a:p>
            <a:r>
              <a:rPr lang="en-US" dirty="0"/>
              <a:t>H/3</a:t>
            </a:r>
          </a:p>
        </p:txBody>
      </p:sp>
      <p:cxnSp>
        <p:nvCxnSpPr>
          <p:cNvPr id="6" name="Straight Connector 5"/>
          <p:cNvCxnSpPr/>
          <p:nvPr/>
        </p:nvCxnSpPr>
        <p:spPr>
          <a:xfrm>
            <a:off x="3657601" y="4111625"/>
            <a:ext cx="45822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2007" y="5224019"/>
            <a:ext cx="8056279" cy="707886"/>
          </a:xfrm>
          <a:prstGeom prst="rect">
            <a:avLst/>
          </a:prstGeom>
        </p:spPr>
        <p:txBody>
          <a:bodyPr wrap="square">
            <a:spAutoFit/>
          </a:bodyPr>
          <a:lstStyle/>
          <a:p>
            <a:pPr algn="just"/>
            <a:r>
              <a:rPr lang="en-US" sz="2000" b="1" dirty="0">
                <a:solidFill>
                  <a:srgbClr val="0B0BEF"/>
                </a:solidFill>
                <a:effectLst>
                  <a:outerShdw blurRad="38100" dist="38100" dir="2700000" algn="tl">
                    <a:srgbClr val="000000">
                      <a:alpha val="43137"/>
                    </a:srgbClr>
                  </a:outerShdw>
                </a:effectLst>
                <a:latin typeface="Times-Roman"/>
              </a:rPr>
              <a:t>The total lateral passive force per unit length of the wall is the area of the diagram</a:t>
            </a:r>
            <a:endParaRPr lang="en-US" sz="2000" b="1" dirty="0">
              <a:solidFill>
                <a:srgbClr val="0B0BEF"/>
              </a:solidFill>
              <a:effectLst>
                <a:outerShdw blurRad="38100" dist="38100" dir="2700000" algn="tl">
                  <a:srgbClr val="000000">
                    <a:alpha val="43137"/>
                  </a:srgbClr>
                </a:outerShdw>
              </a:effectLst>
            </a:endParaRPr>
          </a:p>
        </p:txBody>
      </p:sp>
      <p:sp>
        <p:nvSpPr>
          <p:cNvPr id="34" name="Rectangle 16"/>
          <p:cNvSpPr/>
          <p:nvPr/>
        </p:nvSpPr>
        <p:spPr>
          <a:xfrm>
            <a:off x="632448" y="926873"/>
            <a:ext cx="503691" cy="3162754"/>
          </a:xfrm>
          <a:custGeom>
            <a:avLst/>
            <a:gdLst>
              <a:gd name="connsiteX0" fmla="*/ 0 w 271463"/>
              <a:gd name="connsiteY0" fmla="*/ 0 h 3133725"/>
              <a:gd name="connsiteX1" fmla="*/ 271463 w 271463"/>
              <a:gd name="connsiteY1" fmla="*/ 0 h 3133725"/>
              <a:gd name="connsiteX2" fmla="*/ 271463 w 271463"/>
              <a:gd name="connsiteY2" fmla="*/ 3133725 h 3133725"/>
              <a:gd name="connsiteX3" fmla="*/ 0 w 271463"/>
              <a:gd name="connsiteY3" fmla="*/ 3133725 h 3133725"/>
              <a:gd name="connsiteX4" fmla="*/ 0 w 271463"/>
              <a:gd name="connsiteY4" fmla="*/ 0 h 3133725"/>
              <a:gd name="connsiteX0" fmla="*/ 232228 w 503691"/>
              <a:gd name="connsiteY0" fmla="*/ 0 h 3133725"/>
              <a:gd name="connsiteX1" fmla="*/ 503691 w 503691"/>
              <a:gd name="connsiteY1" fmla="*/ 0 h 3133725"/>
              <a:gd name="connsiteX2" fmla="*/ 503691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62754"/>
              <a:gd name="connsiteX1" fmla="*/ 503691 w 503691"/>
              <a:gd name="connsiteY1" fmla="*/ 29029 h 3162754"/>
              <a:gd name="connsiteX2" fmla="*/ 256948 w 503691"/>
              <a:gd name="connsiteY2" fmla="*/ 3162754 h 3162754"/>
              <a:gd name="connsiteX3" fmla="*/ 0 w 503691"/>
              <a:gd name="connsiteY3" fmla="*/ 3133726 h 3162754"/>
              <a:gd name="connsiteX4" fmla="*/ 232228 w 503691"/>
              <a:gd name="connsiteY4" fmla="*/ 0 h 31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91" h="3162754">
                <a:moveTo>
                  <a:pt x="232228" y="0"/>
                </a:moveTo>
                <a:lnTo>
                  <a:pt x="503691" y="29029"/>
                </a:lnTo>
                <a:lnTo>
                  <a:pt x="256948" y="3162754"/>
                </a:lnTo>
                <a:lnTo>
                  <a:pt x="0" y="3133726"/>
                </a:lnTo>
                <a:lnTo>
                  <a:pt x="232228" y="0"/>
                </a:lnTo>
                <a:close/>
              </a:path>
            </a:pathLst>
          </a:cu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Tree>
    <p:extLst>
      <p:ext uri="{BB962C8B-B14F-4D97-AF65-F5344CB8AC3E}">
        <p14:creationId xmlns:p14="http://schemas.microsoft.com/office/powerpoint/2010/main" val="1591291158"/>
      </p:ext>
    </p:extLst>
  </p:cSld>
  <p:clrMapOvr>
    <a:masterClrMapping/>
  </p:clrMapOvr>
  <p:transition advClick="0" advTm="30000">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574675" y="2187575"/>
            <a:ext cx="284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46138" y="3522663"/>
            <a:ext cx="376237" cy="3968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344074" name="AutoShape 4" descr="Light horizontal"/>
          <p:cNvSpPr>
            <a:spLocks noChangeArrowheads="1"/>
          </p:cNvSpPr>
          <p:nvPr/>
        </p:nvSpPr>
        <p:spPr bwMode="auto">
          <a:xfrm>
            <a:off x="2767013" y="2192338"/>
            <a:ext cx="1233487" cy="3167062"/>
          </a:xfrm>
          <a:prstGeom prst="rtTriangle">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4075" name="Line 17"/>
          <p:cNvSpPr>
            <a:spLocks noChangeShapeType="1"/>
          </p:cNvSpPr>
          <p:nvPr/>
        </p:nvSpPr>
        <p:spPr bwMode="auto">
          <a:xfrm>
            <a:off x="2725738" y="4313238"/>
            <a:ext cx="1630362" cy="0"/>
          </a:xfrm>
          <a:prstGeom prst="line">
            <a:avLst/>
          </a:prstGeom>
          <a:noFill/>
          <a:ln w="38100">
            <a:solidFill>
              <a:srgbClr val="800000"/>
            </a:solidFill>
            <a:round/>
            <a:headEnd type="triangle" w="lg" len="lg"/>
            <a:tailEnd/>
          </a:ln>
        </p:spPr>
        <p:txBody>
          <a:bodyPr/>
          <a:lstStyle/>
          <a:p>
            <a:endParaRPr lang="en-US"/>
          </a:p>
        </p:txBody>
      </p:sp>
      <p:cxnSp>
        <p:nvCxnSpPr>
          <p:cNvPr id="31" name="Straight Connector 30"/>
          <p:cNvCxnSpPr/>
          <p:nvPr/>
        </p:nvCxnSpPr>
        <p:spPr>
          <a:xfrm rot="5400000">
            <a:off x="1439863" y="2187575"/>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547813" y="2187575"/>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1207294" y="3755232"/>
            <a:ext cx="3133725" cy="158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344080" name="TextBox 36"/>
          <p:cNvSpPr txBox="1">
            <a:spLocks noChangeArrowheads="1"/>
          </p:cNvSpPr>
          <p:nvPr/>
        </p:nvSpPr>
        <p:spPr bwMode="auto">
          <a:xfrm>
            <a:off x="971550" y="2800350"/>
            <a:ext cx="539750" cy="369332"/>
          </a:xfrm>
          <a:prstGeom prst="rect">
            <a:avLst/>
          </a:prstGeom>
          <a:noFill/>
          <a:ln w="9525">
            <a:noFill/>
            <a:miter lim="800000"/>
            <a:headEnd/>
            <a:tailEnd/>
          </a:ln>
        </p:spPr>
        <p:txBody>
          <a:bodyPr>
            <a:spAutoFit/>
          </a:bodyPr>
          <a:lstStyle/>
          <a:p>
            <a:r>
              <a:rPr lang="en-US" b="1" dirty="0" err="1" smtClean="0">
                <a:latin typeface="Symbol" pitchFamily="18" charset="2"/>
              </a:rPr>
              <a:t>s</a:t>
            </a:r>
            <a:r>
              <a:rPr lang="en-US" b="1" baseline="-25000" dirty="0" err="1">
                <a:latin typeface="+mn-lt"/>
              </a:rPr>
              <a:t>v</a:t>
            </a:r>
            <a:endParaRPr lang="en-US" b="1" baseline="-25000" dirty="0">
              <a:latin typeface="+mn-lt"/>
            </a:endParaRPr>
          </a:p>
        </p:txBody>
      </p:sp>
      <p:sp>
        <p:nvSpPr>
          <p:cNvPr id="344081" name="TextBox 38"/>
          <p:cNvSpPr txBox="1">
            <a:spLocks noChangeArrowheads="1"/>
          </p:cNvSpPr>
          <p:nvPr/>
        </p:nvSpPr>
        <p:spPr bwMode="auto">
          <a:xfrm>
            <a:off x="130174" y="3436143"/>
            <a:ext cx="385762" cy="369887"/>
          </a:xfrm>
          <a:prstGeom prst="rect">
            <a:avLst/>
          </a:prstGeom>
          <a:solidFill>
            <a:schemeClr val="bg1"/>
          </a:solidFill>
          <a:ln w="9525">
            <a:noFill/>
            <a:miter lim="800000"/>
            <a:headEnd/>
            <a:tailEnd/>
          </a:ln>
        </p:spPr>
        <p:txBody>
          <a:bodyPr wrap="square">
            <a:spAutoFit/>
          </a:bodyPr>
          <a:lstStyle/>
          <a:p>
            <a:r>
              <a:rPr lang="en-US" b="1" dirty="0">
                <a:latin typeface="Symbol" pitchFamily="18" charset="2"/>
              </a:rPr>
              <a:t>H</a:t>
            </a:r>
            <a:endParaRPr lang="en-US" b="1" baseline="-25000" dirty="0"/>
          </a:p>
        </p:txBody>
      </p:sp>
      <p:cxnSp>
        <p:nvCxnSpPr>
          <p:cNvPr id="41" name="Straight Connector 40"/>
          <p:cNvCxnSpPr/>
          <p:nvPr/>
        </p:nvCxnSpPr>
        <p:spPr>
          <a:xfrm rot="16200000" flipH="1">
            <a:off x="1638301" y="2206625"/>
            <a:ext cx="214312" cy="1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745457" y="2205831"/>
            <a:ext cx="215900" cy="1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879725" y="2187575"/>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987675" y="2187575"/>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077369" y="2205831"/>
            <a:ext cx="21590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186112" y="2205038"/>
            <a:ext cx="214313" cy="179388"/>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23"/>
          <p:cNvSpPr txBox="1">
            <a:spLocks noChangeArrowheads="1"/>
          </p:cNvSpPr>
          <p:nvPr/>
        </p:nvSpPr>
        <p:spPr bwMode="auto">
          <a:xfrm>
            <a:off x="297656" y="292399"/>
            <a:ext cx="3056731" cy="461665"/>
          </a:xfrm>
          <a:prstGeom prst="rect">
            <a:avLst/>
          </a:prstGeom>
          <a:noFill/>
          <a:ln w="9525">
            <a:noFill/>
            <a:miter lim="800000"/>
            <a:headEnd/>
            <a:tailEnd/>
          </a:ln>
          <a:effectLst/>
        </p:spPr>
        <p:txBody>
          <a:bodyPr wrap="square">
            <a:spAutoFit/>
          </a:bodyPr>
          <a:lstStyle/>
          <a:p>
            <a:pPr>
              <a:spcBef>
                <a:spcPct val="50000"/>
              </a:spcBef>
              <a:defRPr/>
            </a:pPr>
            <a:r>
              <a:rPr lang="en-US" sz="2400" b="1" u="sng" dirty="0">
                <a:solidFill>
                  <a:srgbClr val="0B0BEF"/>
                </a:solidFill>
                <a:latin typeface="+mn-lt"/>
              </a:rPr>
              <a:t>2</a:t>
            </a:r>
            <a:r>
              <a:rPr lang="en-US" sz="2400" b="1" u="sng" dirty="0" smtClean="0">
                <a:solidFill>
                  <a:srgbClr val="0B0BEF"/>
                </a:solidFill>
                <a:latin typeface="+mn-lt"/>
              </a:rPr>
              <a:t>. Effect </a:t>
            </a:r>
            <a:r>
              <a:rPr lang="en-US" sz="2400" b="1" u="sng" dirty="0">
                <a:solidFill>
                  <a:srgbClr val="0B0BEF"/>
                </a:solidFill>
                <a:latin typeface="+mn-lt"/>
              </a:rPr>
              <a:t>of Surcharge</a:t>
            </a:r>
            <a:endParaRPr lang="en-AU" sz="2400" b="1" u="sng" dirty="0">
              <a:solidFill>
                <a:srgbClr val="0B0BEF"/>
              </a:solidFill>
              <a:latin typeface="+mn-lt"/>
            </a:endParaRPr>
          </a:p>
        </p:txBody>
      </p:sp>
      <p:cxnSp>
        <p:nvCxnSpPr>
          <p:cNvPr id="79" name="Straight Arrow Connector 78"/>
          <p:cNvCxnSpPr/>
          <p:nvPr/>
        </p:nvCxnSpPr>
        <p:spPr>
          <a:xfrm rot="5400000">
            <a:off x="791369" y="3272631"/>
            <a:ext cx="43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 Box 23"/>
          <p:cNvSpPr txBox="1">
            <a:spLocks noChangeArrowheads="1"/>
          </p:cNvSpPr>
          <p:nvPr/>
        </p:nvSpPr>
        <p:spPr bwMode="auto">
          <a:xfrm>
            <a:off x="4824414" y="1006475"/>
            <a:ext cx="4119562" cy="4031873"/>
          </a:xfrm>
          <a:prstGeom prst="rect">
            <a:avLst/>
          </a:prstGeom>
          <a:noFill/>
          <a:ln w="9525">
            <a:noFill/>
            <a:miter lim="800000"/>
            <a:headEnd/>
            <a:tailEnd/>
          </a:ln>
          <a:effectLst/>
        </p:spPr>
        <p:txBody>
          <a:bodyPr wrap="square">
            <a:spAutoFit/>
          </a:bodyPr>
          <a:lstStyle/>
          <a:p>
            <a:pPr>
              <a:spcBef>
                <a:spcPct val="50000"/>
              </a:spcBef>
              <a:defRPr/>
            </a:pPr>
            <a:r>
              <a:rPr lang="en-US" sz="2800" b="1" u="sng" dirty="0">
                <a:solidFill>
                  <a:srgbClr val="00B050"/>
                </a:solidFill>
                <a:effectLst>
                  <a:outerShdw blurRad="38100" dist="38100" dir="2700000" algn="tl">
                    <a:srgbClr val="000000">
                      <a:alpha val="43137"/>
                    </a:srgbClr>
                  </a:outerShdw>
                </a:effectLst>
                <a:latin typeface="+mn-lt"/>
              </a:rPr>
              <a:t>Active Case:</a:t>
            </a:r>
          </a:p>
          <a:p>
            <a:pPr>
              <a:spcBef>
                <a:spcPct val="50000"/>
              </a:spcBef>
              <a:defRPr/>
            </a:pPr>
            <a:r>
              <a:rPr lang="en-US" sz="2400" b="1" dirty="0">
                <a:latin typeface="+mn-lt"/>
              </a:rPr>
              <a:t>P</a:t>
            </a:r>
            <a:r>
              <a:rPr lang="en-US" sz="2400" b="1" baseline="-25000" dirty="0">
                <a:latin typeface="+mn-lt"/>
              </a:rPr>
              <a:t>a1</a:t>
            </a:r>
            <a:r>
              <a:rPr lang="en-US" sz="2400" b="1" dirty="0">
                <a:latin typeface="+mn-lt"/>
              </a:rPr>
              <a:t> = ½ x K</a:t>
            </a:r>
            <a:r>
              <a:rPr lang="en-US" sz="2400" b="1" baseline="-25000" dirty="0">
                <a:latin typeface="+mn-lt"/>
              </a:rPr>
              <a:t>a</a:t>
            </a:r>
            <a:r>
              <a:rPr lang="en-US" sz="2400" b="1" dirty="0">
                <a:latin typeface="+mn-lt"/>
              </a:rPr>
              <a:t> x </a:t>
            </a:r>
            <a:r>
              <a:rPr lang="en-US" sz="2400" b="1" dirty="0">
                <a:latin typeface="Symbol" pitchFamily="18" charset="2"/>
              </a:rPr>
              <a:t>g</a:t>
            </a:r>
            <a:r>
              <a:rPr lang="en-US" sz="2400" b="1" dirty="0">
                <a:latin typeface="+mn-lt"/>
              </a:rPr>
              <a:t> x H</a:t>
            </a:r>
            <a:r>
              <a:rPr lang="en-US" sz="2400" b="1" baseline="30000" dirty="0">
                <a:latin typeface="+mn-lt"/>
              </a:rPr>
              <a:t>2</a:t>
            </a:r>
            <a:r>
              <a:rPr lang="en-US" sz="2400" b="1" dirty="0">
                <a:latin typeface="+mn-lt"/>
              </a:rPr>
              <a:t> </a:t>
            </a:r>
          </a:p>
          <a:p>
            <a:pPr>
              <a:spcBef>
                <a:spcPct val="50000"/>
              </a:spcBef>
              <a:defRPr/>
            </a:pPr>
            <a:r>
              <a:rPr lang="en-US" sz="2400" b="1" dirty="0">
                <a:solidFill>
                  <a:srgbClr val="0000FF"/>
                </a:solidFill>
                <a:latin typeface="+mn-lt"/>
              </a:rPr>
              <a:t>P</a:t>
            </a:r>
            <a:r>
              <a:rPr lang="en-US" sz="2400" b="1" baseline="-25000" dirty="0">
                <a:solidFill>
                  <a:srgbClr val="0000FF"/>
                </a:solidFill>
                <a:latin typeface="+mn-lt"/>
              </a:rPr>
              <a:t>a2</a:t>
            </a:r>
            <a:r>
              <a:rPr lang="en-US" sz="2400" b="1" dirty="0">
                <a:solidFill>
                  <a:srgbClr val="0000FF"/>
                </a:solidFill>
                <a:latin typeface="+mn-lt"/>
              </a:rPr>
              <a:t> = </a:t>
            </a:r>
            <a:r>
              <a:rPr lang="en-US" sz="2400" b="1" dirty="0" err="1" smtClean="0">
                <a:solidFill>
                  <a:srgbClr val="0000FF"/>
                </a:solidFill>
                <a:latin typeface="+mn-lt"/>
              </a:rPr>
              <a:t>K</a:t>
            </a:r>
            <a:r>
              <a:rPr lang="en-US" sz="2400" b="1" baseline="-25000" dirty="0" err="1" smtClean="0">
                <a:solidFill>
                  <a:srgbClr val="0000FF"/>
                </a:solidFill>
                <a:latin typeface="+mn-lt"/>
              </a:rPr>
              <a:t>a</a:t>
            </a:r>
            <a:r>
              <a:rPr lang="en-US" sz="2400" b="1" dirty="0">
                <a:solidFill>
                  <a:srgbClr val="0000FF"/>
                </a:solidFill>
              </a:rPr>
              <a:t> </a:t>
            </a:r>
            <a:r>
              <a:rPr lang="en-US" sz="2400" b="1" dirty="0" smtClean="0">
                <a:solidFill>
                  <a:srgbClr val="0000FF"/>
                </a:solidFill>
              </a:rPr>
              <a:t>x q</a:t>
            </a:r>
            <a:r>
              <a:rPr lang="en-US" sz="2400" b="1" dirty="0" smtClean="0">
                <a:solidFill>
                  <a:srgbClr val="0000FF"/>
                </a:solidFill>
                <a:latin typeface="+mn-lt"/>
              </a:rPr>
              <a:t> </a:t>
            </a:r>
            <a:r>
              <a:rPr lang="en-US" sz="2400" b="1" dirty="0">
                <a:solidFill>
                  <a:srgbClr val="0000FF"/>
                </a:solidFill>
                <a:latin typeface="+mn-lt"/>
              </a:rPr>
              <a:t>x H</a:t>
            </a:r>
          </a:p>
          <a:p>
            <a:pPr marL="342900" indent="-342900">
              <a:spcBef>
                <a:spcPct val="50000"/>
              </a:spcBef>
              <a:buFont typeface="Courier New" panose="02070309020205020404" pitchFamily="49" charset="0"/>
              <a:buChar char="o"/>
              <a:defRPr/>
            </a:pPr>
            <a:r>
              <a:rPr lang="en-US" sz="2400" b="1" dirty="0">
                <a:solidFill>
                  <a:srgbClr val="C00000"/>
                </a:solidFill>
                <a:effectLst>
                  <a:outerShdw blurRad="38100" dist="38100" dir="2700000" algn="tl">
                    <a:srgbClr val="000000">
                      <a:alpha val="43137"/>
                    </a:srgbClr>
                  </a:outerShdw>
                </a:effectLst>
                <a:latin typeface="+mn-lt"/>
              </a:rPr>
              <a:t>The resultant Force acting on the wall</a:t>
            </a:r>
          </a:p>
          <a:p>
            <a:pPr>
              <a:spcBef>
                <a:spcPct val="50000"/>
              </a:spcBef>
              <a:defRPr/>
            </a:pPr>
            <a:r>
              <a:rPr lang="en-US" sz="2400" b="1" dirty="0">
                <a:latin typeface="+mn-lt"/>
              </a:rPr>
              <a:t>R</a:t>
            </a:r>
            <a:r>
              <a:rPr lang="en-US" sz="2400" b="1" baseline="-25000" dirty="0">
                <a:latin typeface="+mn-lt"/>
              </a:rPr>
              <a:t>a</a:t>
            </a:r>
            <a:r>
              <a:rPr lang="en-US" sz="2400" b="1" dirty="0">
                <a:latin typeface="+mn-lt"/>
              </a:rPr>
              <a:t> = P</a:t>
            </a:r>
            <a:r>
              <a:rPr lang="en-US" sz="2400" b="1" baseline="-25000" dirty="0">
                <a:latin typeface="+mn-lt"/>
              </a:rPr>
              <a:t>a1</a:t>
            </a:r>
            <a:r>
              <a:rPr lang="en-US" sz="2400" b="1" dirty="0">
                <a:latin typeface="+mn-lt"/>
              </a:rPr>
              <a:t> + P</a:t>
            </a:r>
            <a:r>
              <a:rPr lang="en-US" sz="2400" b="1" baseline="-25000" dirty="0">
                <a:latin typeface="+mn-lt"/>
              </a:rPr>
              <a:t>a2</a:t>
            </a:r>
          </a:p>
          <a:p>
            <a:pPr marL="342900" indent="-342900">
              <a:spcBef>
                <a:spcPct val="50000"/>
              </a:spcBef>
              <a:buFont typeface="Courier New" panose="02070309020205020404" pitchFamily="49" charset="0"/>
              <a:buChar char="o"/>
              <a:defRPr/>
            </a:pPr>
            <a:r>
              <a:rPr lang="en-US" sz="2400" b="1" dirty="0">
                <a:solidFill>
                  <a:srgbClr val="C00000"/>
                </a:solidFill>
                <a:effectLst>
                  <a:outerShdw blurRad="38100" dist="38100" dir="2700000" algn="tl">
                    <a:srgbClr val="000000">
                      <a:alpha val="43137"/>
                    </a:srgbClr>
                  </a:outerShdw>
                </a:effectLst>
                <a:latin typeface="+mn-lt"/>
              </a:rPr>
              <a:t>Point of application of Resultant</a:t>
            </a:r>
          </a:p>
        </p:txBody>
      </p:sp>
      <p:sp>
        <p:nvSpPr>
          <p:cNvPr id="87" name="TextBox 86"/>
          <p:cNvSpPr txBox="1"/>
          <p:nvPr/>
        </p:nvSpPr>
        <p:spPr>
          <a:xfrm>
            <a:off x="4098130" y="4217362"/>
            <a:ext cx="647700" cy="461665"/>
          </a:xfrm>
          <a:prstGeom prst="rect">
            <a:avLst/>
          </a:prstGeom>
          <a:noFill/>
        </p:spPr>
        <p:txBody>
          <a:bodyPr>
            <a:spAutoFit/>
          </a:bodyPr>
          <a:lstStyle/>
          <a:p>
            <a:pPr>
              <a:defRPr/>
            </a:pPr>
            <a:r>
              <a:rPr lang="en-US" sz="2400" b="1" dirty="0">
                <a:latin typeface="+mn-lt"/>
              </a:rPr>
              <a:t>P</a:t>
            </a:r>
            <a:r>
              <a:rPr lang="en-US" sz="2400" b="1" baseline="-25000" dirty="0">
                <a:latin typeface="+mn-lt"/>
              </a:rPr>
              <a:t>a1</a:t>
            </a:r>
          </a:p>
        </p:txBody>
      </p:sp>
      <p:cxnSp>
        <p:nvCxnSpPr>
          <p:cNvPr id="90" name="Straight Arrow Connector 89"/>
          <p:cNvCxnSpPr/>
          <p:nvPr/>
        </p:nvCxnSpPr>
        <p:spPr>
          <a:xfrm rot="5400000">
            <a:off x="3571875" y="4848225"/>
            <a:ext cx="101123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49288" y="1993900"/>
            <a:ext cx="3921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813594" y="1993107"/>
            <a:ext cx="3905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967581" y="1994694"/>
            <a:ext cx="3905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1130301" y="1993900"/>
            <a:ext cx="39211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282700" y="1995488"/>
            <a:ext cx="3921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1447006" y="1994694"/>
            <a:ext cx="3905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1600994" y="1996282"/>
            <a:ext cx="3905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1763712" y="1995488"/>
            <a:ext cx="3921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1928019" y="1988344"/>
            <a:ext cx="3905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2090738" y="1987550"/>
            <a:ext cx="3921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2244725" y="1989138"/>
            <a:ext cx="3921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2409031" y="1988344"/>
            <a:ext cx="3905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2561431" y="1989932"/>
            <a:ext cx="3905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2724150" y="1989138"/>
            <a:ext cx="3921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2878138" y="1990725"/>
            <a:ext cx="3921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3042444" y="1989932"/>
            <a:ext cx="3905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574801" y="1416050"/>
            <a:ext cx="1260475" cy="400110"/>
          </a:xfrm>
          <a:prstGeom prst="rect">
            <a:avLst/>
          </a:prstGeom>
          <a:noFill/>
        </p:spPr>
        <p:txBody>
          <a:bodyPr>
            <a:spAutoFit/>
          </a:bodyPr>
          <a:lstStyle/>
          <a:p>
            <a:pPr>
              <a:defRPr/>
            </a:pPr>
            <a:r>
              <a:rPr lang="en-US" sz="2000" b="1" dirty="0">
                <a:latin typeface="+mn-lt"/>
              </a:rPr>
              <a:t>q (</a:t>
            </a:r>
            <a:r>
              <a:rPr lang="en-US" sz="2000" b="1" dirty="0" err="1">
                <a:latin typeface="+mn-lt"/>
              </a:rPr>
              <a:t>kN</a:t>
            </a:r>
            <a:r>
              <a:rPr lang="en-US" sz="2000" b="1" dirty="0">
                <a:latin typeface="+mn-lt"/>
              </a:rPr>
              <a:t>/m</a:t>
            </a:r>
            <a:r>
              <a:rPr lang="en-US" sz="2000" b="1" baseline="30000" dirty="0">
                <a:latin typeface="+mn-lt"/>
              </a:rPr>
              <a:t>2</a:t>
            </a:r>
            <a:r>
              <a:rPr lang="en-US" sz="2000" b="1" dirty="0">
                <a:latin typeface="+mn-lt"/>
              </a:rPr>
              <a:t>)</a:t>
            </a:r>
          </a:p>
        </p:txBody>
      </p:sp>
      <p:sp>
        <p:nvSpPr>
          <p:cNvPr id="63" name="TextBox 62"/>
          <p:cNvSpPr txBox="1"/>
          <p:nvPr/>
        </p:nvSpPr>
        <p:spPr>
          <a:xfrm>
            <a:off x="2172992" y="5325154"/>
            <a:ext cx="1498911" cy="400110"/>
          </a:xfrm>
          <a:prstGeom prst="rect">
            <a:avLst/>
          </a:prstGeom>
          <a:noFill/>
        </p:spPr>
        <p:txBody>
          <a:bodyPr wrap="square">
            <a:spAutoFit/>
          </a:bodyPr>
          <a:lstStyle/>
          <a:p>
            <a:pPr>
              <a:defRPr/>
            </a:pPr>
            <a:r>
              <a:rPr lang="en-US" sz="2000" b="1" dirty="0" err="1" smtClean="0">
                <a:latin typeface="+mn-lt"/>
              </a:rPr>
              <a:t>Ka</a:t>
            </a:r>
            <a:r>
              <a:rPr lang="en-US" sz="2000" b="1" dirty="0" smtClean="0">
                <a:latin typeface="+mn-lt"/>
              </a:rPr>
              <a:t>(q+</a:t>
            </a:r>
            <a:r>
              <a:rPr lang="en-US" sz="2000" b="1" dirty="0">
                <a:latin typeface="Symbol" pitchFamily="18" charset="2"/>
              </a:rPr>
              <a:t> g</a:t>
            </a:r>
            <a:r>
              <a:rPr lang="en-US" sz="2000" b="1" dirty="0"/>
              <a:t> </a:t>
            </a:r>
            <a:r>
              <a:rPr lang="en-US" sz="2000" b="1" dirty="0" smtClean="0"/>
              <a:t>H)</a:t>
            </a:r>
            <a:endParaRPr lang="en-US" sz="2000" b="1" dirty="0">
              <a:latin typeface="+mn-lt"/>
            </a:endParaRPr>
          </a:p>
        </p:txBody>
      </p:sp>
      <p:sp>
        <p:nvSpPr>
          <p:cNvPr id="65" name="TextBox 64"/>
          <p:cNvSpPr txBox="1"/>
          <p:nvPr/>
        </p:nvSpPr>
        <p:spPr>
          <a:xfrm>
            <a:off x="3354725" y="3209504"/>
            <a:ext cx="647700" cy="461665"/>
          </a:xfrm>
          <a:prstGeom prst="rect">
            <a:avLst/>
          </a:prstGeom>
          <a:noFill/>
        </p:spPr>
        <p:txBody>
          <a:bodyPr>
            <a:spAutoFit/>
          </a:bodyPr>
          <a:lstStyle/>
          <a:p>
            <a:pPr>
              <a:defRPr/>
            </a:pPr>
            <a:r>
              <a:rPr lang="en-US" sz="2400" b="1" dirty="0">
                <a:latin typeface="+mn-lt"/>
              </a:rPr>
              <a:t>P</a:t>
            </a:r>
            <a:r>
              <a:rPr lang="en-US" sz="2400" b="1" baseline="-25000" dirty="0">
                <a:latin typeface="+mn-lt"/>
              </a:rPr>
              <a:t>a2</a:t>
            </a:r>
          </a:p>
        </p:txBody>
      </p:sp>
      <p:cxnSp>
        <p:nvCxnSpPr>
          <p:cNvPr id="66" name="Straight Arrow Connector 65"/>
          <p:cNvCxnSpPr/>
          <p:nvPr/>
        </p:nvCxnSpPr>
        <p:spPr>
          <a:xfrm rot="5400000">
            <a:off x="933450" y="4492625"/>
            <a:ext cx="165893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12422" y="4272995"/>
            <a:ext cx="647700" cy="369887"/>
          </a:xfrm>
          <a:prstGeom prst="rect">
            <a:avLst/>
          </a:prstGeom>
          <a:solidFill>
            <a:schemeClr val="bg1"/>
          </a:solidFill>
        </p:spPr>
        <p:txBody>
          <a:bodyPr>
            <a:spAutoFit/>
          </a:bodyPr>
          <a:lstStyle/>
          <a:p>
            <a:pPr>
              <a:defRPr/>
            </a:pPr>
            <a:r>
              <a:rPr lang="en-US" b="1" dirty="0">
                <a:latin typeface="+mn-lt"/>
              </a:rPr>
              <a:t>H/2</a:t>
            </a:r>
          </a:p>
        </p:txBody>
      </p:sp>
      <p:sp>
        <p:nvSpPr>
          <p:cNvPr id="70" name="TextBox 69"/>
          <p:cNvSpPr txBox="1"/>
          <p:nvPr/>
        </p:nvSpPr>
        <p:spPr>
          <a:xfrm>
            <a:off x="4294188" y="3705225"/>
            <a:ext cx="527050" cy="368300"/>
          </a:xfrm>
          <a:prstGeom prst="rect">
            <a:avLst/>
          </a:prstGeom>
          <a:noFill/>
        </p:spPr>
        <p:txBody>
          <a:bodyPr>
            <a:spAutoFit/>
          </a:bodyPr>
          <a:lstStyle/>
          <a:p>
            <a:pPr>
              <a:defRPr/>
            </a:pPr>
            <a:r>
              <a:rPr lang="en-US" b="1" dirty="0">
                <a:latin typeface="+mn-lt"/>
              </a:rPr>
              <a:t>Ra</a:t>
            </a:r>
            <a:endParaRPr lang="en-US" b="1" baseline="-25000" dirty="0">
              <a:latin typeface="+mn-lt"/>
            </a:endParaRPr>
          </a:p>
        </p:txBody>
      </p:sp>
      <p:cxnSp>
        <p:nvCxnSpPr>
          <p:cNvPr id="72" name="Straight Arrow Connector 71"/>
          <p:cNvCxnSpPr/>
          <p:nvPr/>
        </p:nvCxnSpPr>
        <p:spPr>
          <a:xfrm rot="5400000">
            <a:off x="4000496" y="4710114"/>
            <a:ext cx="1331913"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44067" name="Object 3"/>
          <p:cNvGraphicFramePr>
            <a:graphicFrameLocks noChangeAspect="1"/>
          </p:cNvGraphicFramePr>
          <p:nvPr>
            <p:extLst>
              <p:ext uri="{D42A27DB-BD31-4B8C-83A1-F6EECF244321}">
                <p14:modId xmlns:p14="http://schemas.microsoft.com/office/powerpoint/2010/main" val="1560894595"/>
              </p:ext>
            </p:extLst>
          </p:nvPr>
        </p:nvGraphicFramePr>
        <p:xfrm>
          <a:off x="5210620" y="5189537"/>
          <a:ext cx="2818956" cy="1111251"/>
        </p:xfrm>
        <a:graphic>
          <a:graphicData uri="http://schemas.openxmlformats.org/presentationml/2006/ole">
            <mc:AlternateContent xmlns:mc="http://schemas.openxmlformats.org/markup-compatibility/2006">
              <mc:Choice xmlns:v="urn:schemas-microsoft-com:vml" Requires="v">
                <p:oleObj spid="_x0000_s404582" name="Equation" r:id="rId3" imgW="1447560" imgH="571320" progId="Equation.3">
                  <p:embed/>
                </p:oleObj>
              </mc:Choice>
              <mc:Fallback>
                <p:oleObj name="Equation" r:id="rId3" imgW="1447560" imgH="571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0620" y="5189537"/>
                        <a:ext cx="2818956" cy="1111251"/>
                      </a:xfrm>
                      <a:prstGeom prst="rect">
                        <a:avLst/>
                      </a:prstGeom>
                      <a:noFill/>
                      <a:extLst/>
                    </p:spPr>
                  </p:pic>
                </p:oleObj>
              </mc:Fallback>
            </mc:AlternateContent>
          </a:graphicData>
        </a:graphic>
      </p:graphicFrame>
      <p:sp>
        <p:nvSpPr>
          <p:cNvPr id="75" name="Oval 74"/>
          <p:cNvSpPr/>
          <p:nvPr/>
        </p:nvSpPr>
        <p:spPr>
          <a:xfrm>
            <a:off x="1938338" y="2159000"/>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76" name="TextBox 75"/>
          <p:cNvSpPr txBox="1"/>
          <p:nvPr/>
        </p:nvSpPr>
        <p:spPr>
          <a:xfrm>
            <a:off x="1752600" y="2368550"/>
            <a:ext cx="206375" cy="307975"/>
          </a:xfrm>
          <a:prstGeom prst="rect">
            <a:avLst/>
          </a:prstGeom>
          <a:noFill/>
        </p:spPr>
        <p:txBody>
          <a:bodyPr>
            <a:spAutoFit/>
          </a:bodyPr>
          <a:lstStyle/>
          <a:p>
            <a:pPr>
              <a:defRPr/>
            </a:pPr>
            <a:r>
              <a:rPr lang="en-US" sz="1400" b="1" dirty="0">
                <a:latin typeface="+mn-lt"/>
              </a:rPr>
              <a:t>1</a:t>
            </a:r>
          </a:p>
        </p:txBody>
      </p:sp>
      <p:sp>
        <p:nvSpPr>
          <p:cNvPr id="77" name="Oval 76"/>
          <p:cNvSpPr/>
          <p:nvPr/>
        </p:nvSpPr>
        <p:spPr>
          <a:xfrm>
            <a:off x="1939925" y="5322888"/>
            <a:ext cx="73025" cy="71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78" name="TextBox 77"/>
          <p:cNvSpPr txBox="1"/>
          <p:nvPr/>
        </p:nvSpPr>
        <p:spPr>
          <a:xfrm>
            <a:off x="1693863" y="5378450"/>
            <a:ext cx="206375" cy="307975"/>
          </a:xfrm>
          <a:prstGeom prst="rect">
            <a:avLst/>
          </a:prstGeom>
          <a:noFill/>
        </p:spPr>
        <p:txBody>
          <a:bodyPr>
            <a:spAutoFit/>
          </a:bodyPr>
          <a:lstStyle/>
          <a:p>
            <a:pPr>
              <a:defRPr/>
            </a:pPr>
            <a:r>
              <a:rPr lang="en-US" sz="1400" b="1" dirty="0">
                <a:latin typeface="+mn-lt"/>
              </a:rPr>
              <a:t>2</a:t>
            </a:r>
          </a:p>
        </p:txBody>
      </p:sp>
      <p:sp>
        <p:nvSpPr>
          <p:cNvPr id="344112" name="Rectangle 2" descr="Light horizontal"/>
          <p:cNvSpPr>
            <a:spLocks noChangeArrowheads="1"/>
          </p:cNvSpPr>
          <p:nvPr/>
        </p:nvSpPr>
        <p:spPr bwMode="auto">
          <a:xfrm>
            <a:off x="1979613" y="2192338"/>
            <a:ext cx="771525" cy="3167062"/>
          </a:xfrm>
          <a:prstGeom prst="rect">
            <a:avLst/>
          </a:prstGeom>
          <a:pattFill prst="ltHorz">
            <a:fgClr>
              <a:srgbClr val="000000"/>
            </a:fgClr>
            <a:bgClr>
              <a:srgbClr val="FFFFFF"/>
            </a:bgClr>
          </a:pattFill>
          <a:ln w="9525">
            <a:solidFill>
              <a:srgbClr val="C00000"/>
            </a:solidFill>
            <a:miter lim="800000"/>
            <a:headEnd/>
            <a:tailEnd/>
          </a:ln>
        </p:spPr>
        <p:txBody>
          <a:bodyPr/>
          <a:lstStyle/>
          <a:p>
            <a:pPr algn="r" rtl="1"/>
            <a:endParaRPr lang="en-US"/>
          </a:p>
        </p:txBody>
      </p:sp>
      <p:sp>
        <p:nvSpPr>
          <p:cNvPr id="88" name="TextBox 87"/>
          <p:cNvSpPr txBox="1"/>
          <p:nvPr/>
        </p:nvSpPr>
        <p:spPr>
          <a:xfrm>
            <a:off x="3830636" y="4630739"/>
            <a:ext cx="649287" cy="368300"/>
          </a:xfrm>
          <a:prstGeom prst="rect">
            <a:avLst/>
          </a:prstGeom>
          <a:solidFill>
            <a:schemeClr val="bg1"/>
          </a:solidFill>
        </p:spPr>
        <p:txBody>
          <a:bodyPr>
            <a:spAutoFit/>
          </a:bodyPr>
          <a:lstStyle/>
          <a:p>
            <a:pPr>
              <a:defRPr/>
            </a:pPr>
            <a:r>
              <a:rPr lang="en-US" b="1" dirty="0">
                <a:latin typeface="+mn-lt"/>
              </a:rPr>
              <a:t>H/3</a:t>
            </a:r>
          </a:p>
        </p:txBody>
      </p:sp>
      <p:sp>
        <p:nvSpPr>
          <p:cNvPr id="344114" name="Line 17"/>
          <p:cNvSpPr>
            <a:spLocks noChangeShapeType="1"/>
          </p:cNvSpPr>
          <p:nvPr/>
        </p:nvSpPr>
        <p:spPr bwMode="auto">
          <a:xfrm>
            <a:off x="1979613" y="3705225"/>
            <a:ext cx="1943100" cy="0"/>
          </a:xfrm>
          <a:prstGeom prst="line">
            <a:avLst/>
          </a:prstGeom>
          <a:noFill/>
          <a:ln w="38100">
            <a:solidFill>
              <a:srgbClr val="800000"/>
            </a:solidFill>
            <a:round/>
            <a:headEnd type="triangle" w="lg" len="lg"/>
            <a:tailEnd/>
          </a:ln>
        </p:spPr>
        <p:txBody>
          <a:bodyPr/>
          <a:lstStyle/>
          <a:p>
            <a:endParaRPr lang="en-US"/>
          </a:p>
        </p:txBody>
      </p:sp>
      <p:sp>
        <p:nvSpPr>
          <p:cNvPr id="344118" name="Line 17"/>
          <p:cNvSpPr>
            <a:spLocks noChangeShapeType="1"/>
          </p:cNvSpPr>
          <p:nvPr/>
        </p:nvSpPr>
        <p:spPr bwMode="auto">
          <a:xfrm>
            <a:off x="1952621" y="4016375"/>
            <a:ext cx="2720975" cy="0"/>
          </a:xfrm>
          <a:prstGeom prst="line">
            <a:avLst/>
          </a:prstGeom>
          <a:noFill/>
          <a:ln w="38100">
            <a:solidFill>
              <a:srgbClr val="0B0BEF"/>
            </a:solidFill>
            <a:round/>
            <a:headEnd type="triangle" w="lg" len="lg"/>
            <a:tailEnd/>
          </a:ln>
        </p:spPr>
        <p:txBody>
          <a:bodyPr/>
          <a:lstStyle/>
          <a:p>
            <a:endParaRPr lang="en-US"/>
          </a:p>
        </p:txBody>
      </p:sp>
      <p:sp>
        <p:nvSpPr>
          <p:cNvPr id="71" name="TextBox 70"/>
          <p:cNvSpPr txBox="1"/>
          <p:nvPr/>
        </p:nvSpPr>
        <p:spPr>
          <a:xfrm>
            <a:off x="4535490" y="4506911"/>
            <a:ext cx="364787" cy="369887"/>
          </a:xfrm>
          <a:prstGeom prst="rect">
            <a:avLst/>
          </a:prstGeom>
          <a:solidFill>
            <a:schemeClr val="bg1"/>
          </a:solidFill>
        </p:spPr>
        <p:txBody>
          <a:bodyPr wrap="square">
            <a:spAutoFit/>
          </a:bodyPr>
          <a:lstStyle/>
          <a:p>
            <a:pPr>
              <a:defRPr/>
            </a:pPr>
            <a:r>
              <a:rPr lang="en-US" b="1" dirty="0">
                <a:latin typeface="+mn-lt"/>
              </a:rPr>
              <a:t>Z</a:t>
            </a:r>
          </a:p>
        </p:txBody>
      </p:sp>
      <p:sp>
        <p:nvSpPr>
          <p:cNvPr id="64" name="Rectangle 16"/>
          <p:cNvSpPr/>
          <p:nvPr/>
        </p:nvSpPr>
        <p:spPr>
          <a:xfrm rot="21092986">
            <a:off x="444045" y="2188706"/>
            <a:ext cx="503691" cy="3162754"/>
          </a:xfrm>
          <a:custGeom>
            <a:avLst/>
            <a:gdLst>
              <a:gd name="connsiteX0" fmla="*/ 0 w 271463"/>
              <a:gd name="connsiteY0" fmla="*/ 0 h 3133725"/>
              <a:gd name="connsiteX1" fmla="*/ 271463 w 271463"/>
              <a:gd name="connsiteY1" fmla="*/ 0 h 3133725"/>
              <a:gd name="connsiteX2" fmla="*/ 271463 w 271463"/>
              <a:gd name="connsiteY2" fmla="*/ 3133725 h 3133725"/>
              <a:gd name="connsiteX3" fmla="*/ 0 w 271463"/>
              <a:gd name="connsiteY3" fmla="*/ 3133725 h 3133725"/>
              <a:gd name="connsiteX4" fmla="*/ 0 w 271463"/>
              <a:gd name="connsiteY4" fmla="*/ 0 h 3133725"/>
              <a:gd name="connsiteX0" fmla="*/ 232228 w 503691"/>
              <a:gd name="connsiteY0" fmla="*/ 0 h 3133725"/>
              <a:gd name="connsiteX1" fmla="*/ 503691 w 503691"/>
              <a:gd name="connsiteY1" fmla="*/ 0 h 3133725"/>
              <a:gd name="connsiteX2" fmla="*/ 503691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62754"/>
              <a:gd name="connsiteX1" fmla="*/ 503691 w 503691"/>
              <a:gd name="connsiteY1" fmla="*/ 29029 h 3162754"/>
              <a:gd name="connsiteX2" fmla="*/ 256948 w 503691"/>
              <a:gd name="connsiteY2" fmla="*/ 3162754 h 3162754"/>
              <a:gd name="connsiteX3" fmla="*/ 0 w 503691"/>
              <a:gd name="connsiteY3" fmla="*/ 3133726 h 3162754"/>
              <a:gd name="connsiteX4" fmla="*/ 232228 w 503691"/>
              <a:gd name="connsiteY4" fmla="*/ 0 h 31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91" h="3162754">
                <a:moveTo>
                  <a:pt x="232228" y="0"/>
                </a:moveTo>
                <a:lnTo>
                  <a:pt x="503691" y="29029"/>
                </a:lnTo>
                <a:lnTo>
                  <a:pt x="256948" y="3162754"/>
                </a:lnTo>
                <a:lnTo>
                  <a:pt x="0" y="3133726"/>
                </a:lnTo>
                <a:lnTo>
                  <a:pt x="232228" y="0"/>
                </a:lnTo>
                <a:close/>
              </a:path>
            </a:pathLst>
          </a:cu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Tree>
    <p:extLst>
      <p:ext uri="{BB962C8B-B14F-4D97-AF65-F5344CB8AC3E}">
        <p14:creationId xmlns:p14="http://schemas.microsoft.com/office/powerpoint/2010/main" val="2066644699"/>
      </p:ext>
    </p:extLst>
  </p:cSld>
  <p:clrMapOvr>
    <a:masterClrMapping/>
  </p:clrMapOvr>
  <p:transition advClick="0" advTm="30000">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658811" y="2114095"/>
            <a:ext cx="28448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46138" y="3451225"/>
            <a:ext cx="376237" cy="3968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345097" name="AutoShape 4" descr="Light horizontal"/>
          <p:cNvSpPr>
            <a:spLocks noChangeArrowheads="1"/>
          </p:cNvSpPr>
          <p:nvPr/>
        </p:nvSpPr>
        <p:spPr bwMode="auto">
          <a:xfrm>
            <a:off x="2767013" y="2120900"/>
            <a:ext cx="1233487" cy="3167062"/>
          </a:xfrm>
          <a:prstGeom prst="rtTriangle">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5098" name="Line 17"/>
          <p:cNvSpPr>
            <a:spLocks noChangeShapeType="1"/>
          </p:cNvSpPr>
          <p:nvPr/>
        </p:nvSpPr>
        <p:spPr bwMode="auto">
          <a:xfrm>
            <a:off x="2725738" y="4241800"/>
            <a:ext cx="1630362" cy="0"/>
          </a:xfrm>
          <a:prstGeom prst="line">
            <a:avLst/>
          </a:prstGeom>
          <a:noFill/>
          <a:ln w="38100">
            <a:solidFill>
              <a:srgbClr val="800000"/>
            </a:solidFill>
            <a:round/>
            <a:headEnd type="triangle" w="lg" len="lg"/>
            <a:tailEnd/>
          </a:ln>
        </p:spPr>
        <p:txBody>
          <a:bodyPr/>
          <a:lstStyle/>
          <a:p>
            <a:endParaRPr lang="en-US"/>
          </a:p>
        </p:txBody>
      </p:sp>
      <p:cxnSp>
        <p:nvCxnSpPr>
          <p:cNvPr id="31" name="Straight Connector 30"/>
          <p:cNvCxnSpPr/>
          <p:nvPr/>
        </p:nvCxnSpPr>
        <p:spPr>
          <a:xfrm rot="5400000">
            <a:off x="1439863" y="2116137"/>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547813" y="2116137"/>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1207294" y="3683794"/>
            <a:ext cx="313372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5103" name="TextBox 36"/>
          <p:cNvSpPr txBox="1">
            <a:spLocks noChangeArrowheads="1"/>
          </p:cNvSpPr>
          <p:nvPr/>
        </p:nvSpPr>
        <p:spPr bwMode="auto">
          <a:xfrm>
            <a:off x="971550" y="2728912"/>
            <a:ext cx="539750" cy="369888"/>
          </a:xfrm>
          <a:prstGeom prst="rect">
            <a:avLst/>
          </a:prstGeom>
          <a:noFill/>
          <a:ln w="9525">
            <a:noFill/>
            <a:miter lim="800000"/>
            <a:headEnd/>
            <a:tailEnd/>
          </a:ln>
        </p:spPr>
        <p:txBody>
          <a:bodyPr>
            <a:spAutoFit/>
          </a:bodyPr>
          <a:lstStyle/>
          <a:p>
            <a:r>
              <a:rPr lang="en-US" b="1" dirty="0" err="1" smtClean="0">
                <a:latin typeface="Symbol" pitchFamily="18" charset="2"/>
              </a:rPr>
              <a:t>s</a:t>
            </a:r>
            <a:r>
              <a:rPr lang="en-US" b="1" baseline="-25000" dirty="0" err="1" smtClean="0"/>
              <a:t>v</a:t>
            </a:r>
            <a:endParaRPr lang="en-US" b="1" baseline="-25000" dirty="0"/>
          </a:p>
        </p:txBody>
      </p:sp>
      <p:sp>
        <p:nvSpPr>
          <p:cNvPr id="345104" name="TextBox 38"/>
          <p:cNvSpPr txBox="1">
            <a:spLocks noChangeArrowheads="1"/>
          </p:cNvSpPr>
          <p:nvPr/>
        </p:nvSpPr>
        <p:spPr bwMode="auto">
          <a:xfrm>
            <a:off x="159544" y="3417887"/>
            <a:ext cx="539750" cy="369887"/>
          </a:xfrm>
          <a:prstGeom prst="rect">
            <a:avLst/>
          </a:prstGeom>
          <a:solidFill>
            <a:schemeClr val="bg1"/>
          </a:solidFill>
          <a:ln w="9525">
            <a:noFill/>
            <a:miter lim="800000"/>
            <a:headEnd/>
            <a:tailEnd/>
          </a:ln>
        </p:spPr>
        <p:txBody>
          <a:bodyPr>
            <a:spAutoFit/>
          </a:bodyPr>
          <a:lstStyle/>
          <a:p>
            <a:r>
              <a:rPr lang="en-US" b="1" dirty="0">
                <a:latin typeface="Symbol" pitchFamily="18" charset="2"/>
              </a:rPr>
              <a:t>H</a:t>
            </a:r>
            <a:endParaRPr lang="en-US" b="1" baseline="-25000" dirty="0"/>
          </a:p>
        </p:txBody>
      </p:sp>
      <p:cxnSp>
        <p:nvCxnSpPr>
          <p:cNvPr id="41" name="Straight Connector 40"/>
          <p:cNvCxnSpPr/>
          <p:nvPr/>
        </p:nvCxnSpPr>
        <p:spPr>
          <a:xfrm rot="16200000" flipH="1">
            <a:off x="1638301" y="2135187"/>
            <a:ext cx="214312" cy="1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745457" y="2134393"/>
            <a:ext cx="215900" cy="1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879725" y="2116137"/>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987675" y="2116137"/>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077369" y="2134393"/>
            <a:ext cx="21590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186112" y="2133600"/>
            <a:ext cx="214313" cy="179388"/>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23"/>
          <p:cNvSpPr txBox="1">
            <a:spLocks noChangeArrowheads="1"/>
          </p:cNvSpPr>
          <p:nvPr/>
        </p:nvSpPr>
        <p:spPr bwMode="auto">
          <a:xfrm>
            <a:off x="212726" y="174623"/>
            <a:ext cx="3024187" cy="461963"/>
          </a:xfrm>
          <a:prstGeom prst="rect">
            <a:avLst/>
          </a:prstGeom>
          <a:noFill/>
          <a:ln w="9525">
            <a:noFill/>
            <a:miter lim="800000"/>
            <a:headEnd/>
            <a:tailEnd/>
          </a:ln>
          <a:effectLst/>
        </p:spPr>
        <p:txBody>
          <a:bodyPr wrap="square">
            <a:spAutoFit/>
          </a:bodyPr>
          <a:lstStyle/>
          <a:p>
            <a:pPr>
              <a:spcBef>
                <a:spcPct val="50000"/>
              </a:spcBef>
              <a:defRPr/>
            </a:pPr>
            <a:r>
              <a:rPr lang="en-US" sz="2400" b="1" u="sng" dirty="0">
                <a:solidFill>
                  <a:srgbClr val="0B0BEF"/>
                </a:solidFill>
                <a:latin typeface="+mn-lt"/>
              </a:rPr>
              <a:t>2</a:t>
            </a:r>
            <a:r>
              <a:rPr lang="en-US" sz="2400" b="1" u="sng" dirty="0" smtClean="0">
                <a:solidFill>
                  <a:srgbClr val="0B0BEF"/>
                </a:solidFill>
                <a:latin typeface="+mn-lt"/>
              </a:rPr>
              <a:t>. Effect </a:t>
            </a:r>
            <a:r>
              <a:rPr lang="en-US" sz="2400" b="1" u="sng" dirty="0">
                <a:solidFill>
                  <a:srgbClr val="0B0BEF"/>
                </a:solidFill>
                <a:latin typeface="+mn-lt"/>
              </a:rPr>
              <a:t>of Surcharge</a:t>
            </a:r>
            <a:endParaRPr lang="en-AU" sz="2400" b="1" u="sng" dirty="0">
              <a:solidFill>
                <a:srgbClr val="0B0BEF"/>
              </a:solidFill>
              <a:latin typeface="+mn-lt"/>
            </a:endParaRPr>
          </a:p>
        </p:txBody>
      </p:sp>
      <p:cxnSp>
        <p:nvCxnSpPr>
          <p:cNvPr id="79" name="Straight Arrow Connector 78"/>
          <p:cNvCxnSpPr/>
          <p:nvPr/>
        </p:nvCxnSpPr>
        <p:spPr>
          <a:xfrm rot="5400000">
            <a:off x="791369" y="3201193"/>
            <a:ext cx="431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 Box 23"/>
          <p:cNvSpPr txBox="1">
            <a:spLocks noChangeArrowheads="1"/>
          </p:cNvSpPr>
          <p:nvPr/>
        </p:nvSpPr>
        <p:spPr bwMode="auto">
          <a:xfrm>
            <a:off x="4824413" y="935037"/>
            <a:ext cx="4162425" cy="4031873"/>
          </a:xfrm>
          <a:prstGeom prst="rect">
            <a:avLst/>
          </a:prstGeom>
          <a:noFill/>
          <a:ln w="9525">
            <a:noFill/>
            <a:miter lim="800000"/>
            <a:headEnd/>
            <a:tailEnd/>
          </a:ln>
          <a:effectLst/>
        </p:spPr>
        <p:txBody>
          <a:bodyPr wrap="square">
            <a:spAutoFit/>
          </a:bodyPr>
          <a:lstStyle/>
          <a:p>
            <a:pPr>
              <a:spcBef>
                <a:spcPct val="50000"/>
              </a:spcBef>
              <a:defRPr/>
            </a:pPr>
            <a:r>
              <a:rPr lang="en-US" sz="2800" b="1" u="sng" dirty="0">
                <a:solidFill>
                  <a:srgbClr val="00B050"/>
                </a:solidFill>
                <a:effectLst>
                  <a:outerShdw blurRad="38100" dist="38100" dir="2700000" algn="tl">
                    <a:srgbClr val="000000">
                      <a:alpha val="43137"/>
                    </a:srgbClr>
                  </a:outerShdw>
                </a:effectLst>
                <a:latin typeface="+mn-lt"/>
              </a:rPr>
              <a:t>Passive Case:</a:t>
            </a:r>
          </a:p>
          <a:p>
            <a:pPr>
              <a:spcBef>
                <a:spcPct val="50000"/>
              </a:spcBef>
              <a:defRPr/>
            </a:pPr>
            <a:r>
              <a:rPr lang="en-US" sz="2400" b="1" dirty="0">
                <a:latin typeface="+mn-lt"/>
              </a:rPr>
              <a:t>Pp</a:t>
            </a:r>
            <a:r>
              <a:rPr lang="en-US" sz="2400" b="1" baseline="-25000" dirty="0">
                <a:latin typeface="+mn-lt"/>
              </a:rPr>
              <a:t>1</a:t>
            </a:r>
            <a:r>
              <a:rPr lang="en-US" sz="2400" b="1" dirty="0">
                <a:latin typeface="+mn-lt"/>
              </a:rPr>
              <a:t> = ½ x </a:t>
            </a:r>
            <a:r>
              <a:rPr lang="en-US" sz="2400" b="1" dirty="0" err="1">
                <a:latin typeface="+mn-lt"/>
              </a:rPr>
              <a:t>K</a:t>
            </a:r>
            <a:r>
              <a:rPr lang="en-US" sz="2400" b="1" baseline="-25000" dirty="0" err="1">
                <a:latin typeface="+mn-lt"/>
              </a:rPr>
              <a:t>p</a:t>
            </a:r>
            <a:r>
              <a:rPr lang="en-US" sz="2400" b="1" dirty="0">
                <a:latin typeface="+mn-lt"/>
              </a:rPr>
              <a:t> x </a:t>
            </a:r>
            <a:r>
              <a:rPr lang="en-US" sz="2400" b="1" dirty="0">
                <a:latin typeface="Symbol" pitchFamily="18" charset="2"/>
              </a:rPr>
              <a:t>g</a:t>
            </a:r>
            <a:r>
              <a:rPr lang="en-US" sz="2400" b="1" dirty="0">
                <a:latin typeface="+mn-lt"/>
              </a:rPr>
              <a:t> x H</a:t>
            </a:r>
            <a:r>
              <a:rPr lang="en-US" sz="2400" b="1" baseline="30000" dirty="0">
                <a:latin typeface="+mn-lt"/>
              </a:rPr>
              <a:t>2</a:t>
            </a:r>
            <a:r>
              <a:rPr lang="en-US" sz="2400" b="1" dirty="0">
                <a:latin typeface="+mn-lt"/>
              </a:rPr>
              <a:t> </a:t>
            </a:r>
          </a:p>
          <a:p>
            <a:pPr>
              <a:spcBef>
                <a:spcPct val="50000"/>
              </a:spcBef>
              <a:defRPr/>
            </a:pPr>
            <a:r>
              <a:rPr lang="en-US" sz="2400" b="1" dirty="0">
                <a:solidFill>
                  <a:srgbClr val="0000FF"/>
                </a:solidFill>
                <a:latin typeface="+mn-lt"/>
              </a:rPr>
              <a:t>Pp</a:t>
            </a:r>
            <a:r>
              <a:rPr lang="en-US" sz="2400" b="1" baseline="-25000" dirty="0">
                <a:solidFill>
                  <a:srgbClr val="0000FF"/>
                </a:solidFill>
                <a:latin typeface="+mn-lt"/>
              </a:rPr>
              <a:t>2</a:t>
            </a:r>
            <a:r>
              <a:rPr lang="en-US" sz="2400" b="1" dirty="0">
                <a:solidFill>
                  <a:srgbClr val="0000FF"/>
                </a:solidFill>
                <a:latin typeface="+mn-lt"/>
              </a:rPr>
              <a:t> = </a:t>
            </a:r>
            <a:r>
              <a:rPr lang="en-US" sz="2400" b="1" dirty="0" smtClean="0">
                <a:solidFill>
                  <a:srgbClr val="0000FF"/>
                </a:solidFill>
                <a:latin typeface="+mn-lt"/>
              </a:rPr>
              <a:t> </a:t>
            </a:r>
            <a:r>
              <a:rPr lang="en-US" sz="2400" b="1" dirty="0" err="1">
                <a:solidFill>
                  <a:srgbClr val="0000FF"/>
                </a:solidFill>
                <a:latin typeface="+mn-lt"/>
              </a:rPr>
              <a:t>K</a:t>
            </a:r>
            <a:r>
              <a:rPr lang="en-US" sz="2400" b="1" baseline="-25000" dirty="0" err="1">
                <a:solidFill>
                  <a:srgbClr val="0000FF"/>
                </a:solidFill>
                <a:latin typeface="+mn-lt"/>
              </a:rPr>
              <a:t>p</a:t>
            </a:r>
            <a:r>
              <a:rPr lang="en-US" sz="2400" b="1" dirty="0">
                <a:solidFill>
                  <a:srgbClr val="0000FF"/>
                </a:solidFill>
                <a:latin typeface="+mn-lt"/>
              </a:rPr>
              <a:t> x </a:t>
            </a:r>
            <a:r>
              <a:rPr lang="en-US" sz="2400" b="1" dirty="0" smtClean="0">
                <a:solidFill>
                  <a:srgbClr val="0000FF"/>
                </a:solidFill>
                <a:latin typeface="+mn-lt"/>
              </a:rPr>
              <a:t>q x H</a:t>
            </a:r>
            <a:endParaRPr lang="en-US" sz="2400" b="1" dirty="0">
              <a:solidFill>
                <a:srgbClr val="0000FF"/>
              </a:solidFill>
              <a:latin typeface="+mn-lt"/>
            </a:endParaRPr>
          </a:p>
          <a:p>
            <a:pPr marL="290513" indent="-231775">
              <a:spcBef>
                <a:spcPct val="50000"/>
              </a:spcBef>
              <a:buFont typeface="Courier New" panose="02070309020205020404" pitchFamily="49" charset="0"/>
              <a:buChar char="o"/>
              <a:defRPr/>
            </a:pPr>
            <a:r>
              <a:rPr lang="en-US" sz="2400" b="1" dirty="0">
                <a:solidFill>
                  <a:srgbClr val="C00000"/>
                </a:solidFill>
                <a:effectLst>
                  <a:outerShdw blurRad="38100" dist="38100" dir="2700000" algn="tl">
                    <a:srgbClr val="000000">
                      <a:alpha val="43137"/>
                    </a:srgbClr>
                  </a:outerShdw>
                </a:effectLst>
                <a:latin typeface="+mn-lt"/>
              </a:rPr>
              <a:t>The resultant Force acting on the wall</a:t>
            </a:r>
          </a:p>
          <a:p>
            <a:pPr>
              <a:spcBef>
                <a:spcPct val="50000"/>
              </a:spcBef>
              <a:defRPr/>
            </a:pPr>
            <a:r>
              <a:rPr lang="en-US" sz="2400" b="1" dirty="0" err="1">
                <a:latin typeface="+mn-lt"/>
              </a:rPr>
              <a:t>R</a:t>
            </a:r>
            <a:r>
              <a:rPr lang="en-US" sz="2400" b="1" baseline="-25000" dirty="0" err="1">
                <a:latin typeface="+mn-lt"/>
              </a:rPr>
              <a:t>p</a:t>
            </a:r>
            <a:r>
              <a:rPr lang="en-US" sz="2400" b="1" dirty="0">
                <a:latin typeface="+mn-lt"/>
              </a:rPr>
              <a:t> = P</a:t>
            </a:r>
            <a:r>
              <a:rPr lang="en-US" sz="2400" b="1" baseline="-25000" dirty="0">
                <a:latin typeface="+mn-lt"/>
              </a:rPr>
              <a:t>p1</a:t>
            </a:r>
            <a:r>
              <a:rPr lang="en-US" sz="2400" b="1" dirty="0">
                <a:latin typeface="+mn-lt"/>
              </a:rPr>
              <a:t> + P</a:t>
            </a:r>
            <a:r>
              <a:rPr lang="en-US" sz="2400" b="1" baseline="-25000" dirty="0">
                <a:latin typeface="+mn-lt"/>
              </a:rPr>
              <a:t>p2</a:t>
            </a:r>
          </a:p>
          <a:p>
            <a:pPr marL="231775" indent="-231775">
              <a:spcBef>
                <a:spcPct val="50000"/>
              </a:spcBef>
              <a:buFont typeface="Courier New" panose="02070309020205020404" pitchFamily="49" charset="0"/>
              <a:buChar char="o"/>
              <a:defRPr/>
            </a:pPr>
            <a:r>
              <a:rPr lang="en-US" sz="2400" b="1" dirty="0">
                <a:solidFill>
                  <a:srgbClr val="C00000"/>
                </a:solidFill>
                <a:effectLst>
                  <a:outerShdw blurRad="38100" dist="38100" dir="2700000" algn="tl">
                    <a:srgbClr val="000000">
                      <a:alpha val="43137"/>
                    </a:srgbClr>
                  </a:outerShdw>
                </a:effectLst>
                <a:latin typeface="+mn-lt"/>
              </a:rPr>
              <a:t>Point of application of Resultant</a:t>
            </a:r>
          </a:p>
        </p:txBody>
      </p:sp>
      <p:sp>
        <p:nvSpPr>
          <p:cNvPr id="87" name="TextBox 86"/>
          <p:cNvSpPr txBox="1"/>
          <p:nvPr/>
        </p:nvSpPr>
        <p:spPr>
          <a:xfrm>
            <a:off x="4067175" y="4202112"/>
            <a:ext cx="647700" cy="369888"/>
          </a:xfrm>
          <a:prstGeom prst="rect">
            <a:avLst/>
          </a:prstGeom>
          <a:noFill/>
        </p:spPr>
        <p:txBody>
          <a:bodyPr>
            <a:spAutoFit/>
          </a:bodyPr>
          <a:lstStyle/>
          <a:p>
            <a:pPr>
              <a:defRPr/>
            </a:pPr>
            <a:r>
              <a:rPr lang="en-US" b="1" dirty="0">
                <a:latin typeface="+mn-lt"/>
              </a:rPr>
              <a:t>Pp</a:t>
            </a:r>
            <a:r>
              <a:rPr lang="en-US" b="1" baseline="-25000" dirty="0">
                <a:latin typeface="+mn-lt"/>
              </a:rPr>
              <a:t>1</a:t>
            </a:r>
          </a:p>
        </p:txBody>
      </p:sp>
      <p:cxnSp>
        <p:nvCxnSpPr>
          <p:cNvPr id="90" name="Straight Arrow Connector 89"/>
          <p:cNvCxnSpPr/>
          <p:nvPr/>
        </p:nvCxnSpPr>
        <p:spPr>
          <a:xfrm rot="5400000">
            <a:off x="3571875" y="4776787"/>
            <a:ext cx="101123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49288" y="1922462"/>
            <a:ext cx="3921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813594" y="1921669"/>
            <a:ext cx="3905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967581" y="1923256"/>
            <a:ext cx="3905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1130301" y="1922462"/>
            <a:ext cx="39211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282700" y="1924050"/>
            <a:ext cx="3921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1447006" y="1923256"/>
            <a:ext cx="3905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1600994" y="1924844"/>
            <a:ext cx="3905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1763712" y="1924050"/>
            <a:ext cx="3921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1928019" y="1916906"/>
            <a:ext cx="3905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2090738" y="1916112"/>
            <a:ext cx="3921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2244725" y="1917700"/>
            <a:ext cx="3921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2409031" y="1916906"/>
            <a:ext cx="3905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2561431" y="1918494"/>
            <a:ext cx="39052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2724150" y="1917700"/>
            <a:ext cx="3921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a:off x="2878138" y="1919287"/>
            <a:ext cx="3921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a:off x="3042444" y="1918494"/>
            <a:ext cx="39052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234282" y="1287434"/>
            <a:ext cx="1554162" cy="400110"/>
          </a:xfrm>
          <a:prstGeom prst="rect">
            <a:avLst/>
          </a:prstGeom>
          <a:noFill/>
        </p:spPr>
        <p:txBody>
          <a:bodyPr wrap="square">
            <a:spAutoFit/>
          </a:bodyPr>
          <a:lstStyle/>
          <a:p>
            <a:pPr>
              <a:defRPr/>
            </a:pPr>
            <a:r>
              <a:rPr lang="en-US" sz="2000" b="1" dirty="0">
                <a:latin typeface="+mn-lt"/>
              </a:rPr>
              <a:t>q (</a:t>
            </a:r>
            <a:r>
              <a:rPr lang="en-US" sz="2000" b="1" dirty="0" err="1">
                <a:latin typeface="+mn-lt"/>
              </a:rPr>
              <a:t>kN</a:t>
            </a:r>
            <a:r>
              <a:rPr lang="en-US" sz="2000" b="1" dirty="0">
                <a:latin typeface="+mn-lt"/>
              </a:rPr>
              <a:t>/m</a:t>
            </a:r>
            <a:r>
              <a:rPr lang="en-US" sz="2000" b="1" baseline="30000" dirty="0">
                <a:latin typeface="+mn-lt"/>
              </a:rPr>
              <a:t>2</a:t>
            </a:r>
            <a:r>
              <a:rPr lang="en-US" sz="2000" b="1" dirty="0">
                <a:latin typeface="+mn-lt"/>
              </a:rPr>
              <a:t>)</a:t>
            </a:r>
          </a:p>
        </p:txBody>
      </p:sp>
      <p:sp>
        <p:nvSpPr>
          <p:cNvPr id="345135" name="Rectangle 2" descr="Light horizontal"/>
          <p:cNvSpPr>
            <a:spLocks noChangeArrowheads="1"/>
          </p:cNvSpPr>
          <p:nvPr/>
        </p:nvSpPr>
        <p:spPr bwMode="auto">
          <a:xfrm>
            <a:off x="1979613" y="2120900"/>
            <a:ext cx="771525" cy="3167062"/>
          </a:xfrm>
          <a:prstGeom prst="rect">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5137" name="Line 17"/>
          <p:cNvSpPr>
            <a:spLocks noChangeShapeType="1"/>
          </p:cNvSpPr>
          <p:nvPr/>
        </p:nvSpPr>
        <p:spPr bwMode="auto">
          <a:xfrm>
            <a:off x="1979613" y="3633787"/>
            <a:ext cx="1943100" cy="0"/>
          </a:xfrm>
          <a:prstGeom prst="line">
            <a:avLst/>
          </a:prstGeom>
          <a:noFill/>
          <a:ln w="38100">
            <a:solidFill>
              <a:srgbClr val="800000"/>
            </a:solidFill>
            <a:round/>
            <a:headEnd type="triangle" w="lg" len="lg"/>
            <a:tailEnd/>
          </a:ln>
        </p:spPr>
        <p:txBody>
          <a:bodyPr/>
          <a:lstStyle/>
          <a:p>
            <a:endParaRPr lang="en-US"/>
          </a:p>
        </p:txBody>
      </p:sp>
      <p:sp>
        <p:nvSpPr>
          <p:cNvPr id="65" name="TextBox 64"/>
          <p:cNvSpPr txBox="1"/>
          <p:nvPr/>
        </p:nvSpPr>
        <p:spPr>
          <a:xfrm>
            <a:off x="3382963" y="3222625"/>
            <a:ext cx="647700" cy="400110"/>
          </a:xfrm>
          <a:prstGeom prst="rect">
            <a:avLst/>
          </a:prstGeom>
          <a:noFill/>
        </p:spPr>
        <p:txBody>
          <a:bodyPr>
            <a:spAutoFit/>
          </a:bodyPr>
          <a:lstStyle/>
          <a:p>
            <a:pPr>
              <a:defRPr/>
            </a:pPr>
            <a:r>
              <a:rPr lang="en-US" sz="2000" b="1" dirty="0">
                <a:latin typeface="+mn-lt"/>
              </a:rPr>
              <a:t>Pp</a:t>
            </a:r>
            <a:r>
              <a:rPr lang="en-US" sz="2000" b="1" baseline="-25000" dirty="0">
                <a:latin typeface="+mn-lt"/>
              </a:rPr>
              <a:t>2</a:t>
            </a:r>
          </a:p>
        </p:txBody>
      </p:sp>
      <p:cxnSp>
        <p:nvCxnSpPr>
          <p:cNvPr id="66" name="Straight Arrow Connector 65"/>
          <p:cNvCxnSpPr/>
          <p:nvPr/>
        </p:nvCxnSpPr>
        <p:spPr>
          <a:xfrm rot="5400000">
            <a:off x="933450" y="4421187"/>
            <a:ext cx="1658938"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295400" y="4156075"/>
            <a:ext cx="647700" cy="369887"/>
          </a:xfrm>
          <a:prstGeom prst="rect">
            <a:avLst/>
          </a:prstGeom>
          <a:solidFill>
            <a:schemeClr val="bg1"/>
          </a:solidFill>
        </p:spPr>
        <p:txBody>
          <a:bodyPr>
            <a:spAutoFit/>
          </a:bodyPr>
          <a:lstStyle/>
          <a:p>
            <a:pPr>
              <a:defRPr/>
            </a:pPr>
            <a:r>
              <a:rPr lang="en-US" b="1" dirty="0">
                <a:latin typeface="+mn-lt"/>
              </a:rPr>
              <a:t>H/2</a:t>
            </a:r>
          </a:p>
        </p:txBody>
      </p:sp>
      <p:sp>
        <p:nvSpPr>
          <p:cNvPr id="345141" name="Line 17"/>
          <p:cNvSpPr>
            <a:spLocks noChangeShapeType="1"/>
          </p:cNvSpPr>
          <p:nvPr/>
        </p:nvSpPr>
        <p:spPr bwMode="auto">
          <a:xfrm>
            <a:off x="1958975" y="3959225"/>
            <a:ext cx="2720975" cy="0"/>
          </a:xfrm>
          <a:prstGeom prst="line">
            <a:avLst/>
          </a:prstGeom>
          <a:noFill/>
          <a:ln w="38100">
            <a:solidFill>
              <a:srgbClr val="0B0BEF"/>
            </a:solidFill>
            <a:round/>
            <a:headEnd type="triangle" w="lg" len="lg"/>
            <a:tailEnd/>
          </a:ln>
        </p:spPr>
        <p:txBody>
          <a:bodyPr/>
          <a:lstStyle/>
          <a:p>
            <a:endParaRPr lang="en-US"/>
          </a:p>
        </p:txBody>
      </p:sp>
      <p:sp>
        <p:nvSpPr>
          <p:cNvPr id="70" name="TextBox 69"/>
          <p:cNvSpPr txBox="1"/>
          <p:nvPr/>
        </p:nvSpPr>
        <p:spPr>
          <a:xfrm>
            <a:off x="4192588" y="3569435"/>
            <a:ext cx="503237" cy="400110"/>
          </a:xfrm>
          <a:prstGeom prst="rect">
            <a:avLst/>
          </a:prstGeom>
          <a:noFill/>
        </p:spPr>
        <p:txBody>
          <a:bodyPr>
            <a:spAutoFit/>
          </a:bodyPr>
          <a:lstStyle/>
          <a:p>
            <a:pPr>
              <a:defRPr/>
            </a:pPr>
            <a:r>
              <a:rPr lang="en-US" sz="2000" b="1" dirty="0" err="1">
                <a:latin typeface="+mn-lt"/>
              </a:rPr>
              <a:t>R</a:t>
            </a:r>
            <a:r>
              <a:rPr lang="en-US" sz="2000" b="1" baseline="-25000" dirty="0" err="1">
                <a:latin typeface="+mn-lt"/>
              </a:rPr>
              <a:t>p</a:t>
            </a:r>
            <a:endParaRPr lang="en-US" sz="2000" b="1" baseline="-25000" dirty="0">
              <a:latin typeface="+mn-lt"/>
            </a:endParaRPr>
          </a:p>
        </p:txBody>
      </p:sp>
      <p:sp>
        <p:nvSpPr>
          <p:cNvPr id="71" name="TextBox 70"/>
          <p:cNvSpPr txBox="1"/>
          <p:nvPr/>
        </p:nvSpPr>
        <p:spPr>
          <a:xfrm>
            <a:off x="4464050" y="4492625"/>
            <a:ext cx="647700" cy="369887"/>
          </a:xfrm>
          <a:prstGeom prst="rect">
            <a:avLst/>
          </a:prstGeom>
          <a:noFill/>
        </p:spPr>
        <p:txBody>
          <a:bodyPr>
            <a:spAutoFit/>
          </a:bodyPr>
          <a:lstStyle/>
          <a:p>
            <a:pPr>
              <a:defRPr/>
            </a:pPr>
            <a:r>
              <a:rPr lang="en-US" dirty="0">
                <a:latin typeface="+mn-lt"/>
              </a:rPr>
              <a:t>Z</a:t>
            </a:r>
          </a:p>
        </p:txBody>
      </p:sp>
      <p:cxnSp>
        <p:nvCxnSpPr>
          <p:cNvPr id="72" name="Straight Arrow Connector 71"/>
          <p:cNvCxnSpPr/>
          <p:nvPr/>
        </p:nvCxnSpPr>
        <p:spPr>
          <a:xfrm rot="5400000">
            <a:off x="4013200" y="4625975"/>
            <a:ext cx="1331913"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45090" name="Object 2"/>
          <p:cNvGraphicFramePr>
            <a:graphicFrameLocks noChangeAspect="1"/>
          </p:cNvGraphicFramePr>
          <p:nvPr>
            <p:extLst>
              <p:ext uri="{D42A27DB-BD31-4B8C-83A1-F6EECF244321}">
                <p14:modId xmlns:p14="http://schemas.microsoft.com/office/powerpoint/2010/main" val="4153105328"/>
              </p:ext>
            </p:extLst>
          </p:nvPr>
        </p:nvGraphicFramePr>
        <p:xfrm>
          <a:off x="5465763" y="5138737"/>
          <a:ext cx="2520950" cy="1038225"/>
        </p:xfrm>
        <a:graphic>
          <a:graphicData uri="http://schemas.openxmlformats.org/presentationml/2006/ole">
            <mc:AlternateContent xmlns:mc="http://schemas.openxmlformats.org/markup-compatibility/2006">
              <mc:Choice xmlns:v="urn:schemas-microsoft-com:vml" Requires="v">
                <p:oleObj spid="_x0000_s405611" name="Equation" r:id="rId3" imgW="1447560" imgH="596880" progId="Equation.3">
                  <p:embed/>
                </p:oleObj>
              </mc:Choice>
              <mc:Fallback>
                <p:oleObj name="Equation" r:id="rId3" imgW="1447560" imgH="596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763" y="5138737"/>
                        <a:ext cx="2520950"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Oval 66"/>
          <p:cNvSpPr/>
          <p:nvPr/>
        </p:nvSpPr>
        <p:spPr>
          <a:xfrm>
            <a:off x="1979613" y="5256212"/>
            <a:ext cx="71437"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TextBox 72"/>
          <p:cNvSpPr txBox="1"/>
          <p:nvPr/>
        </p:nvSpPr>
        <p:spPr>
          <a:xfrm>
            <a:off x="1731963" y="5311775"/>
            <a:ext cx="206375" cy="307975"/>
          </a:xfrm>
          <a:prstGeom prst="rect">
            <a:avLst/>
          </a:prstGeom>
          <a:noFill/>
        </p:spPr>
        <p:txBody>
          <a:bodyPr>
            <a:spAutoFit/>
          </a:bodyPr>
          <a:lstStyle/>
          <a:p>
            <a:pPr>
              <a:defRPr/>
            </a:pPr>
            <a:r>
              <a:rPr lang="en-US" sz="1400" dirty="0">
                <a:latin typeface="+mn-lt"/>
              </a:rPr>
              <a:t>2</a:t>
            </a:r>
          </a:p>
        </p:txBody>
      </p:sp>
      <p:sp>
        <p:nvSpPr>
          <p:cNvPr id="75" name="Oval 74"/>
          <p:cNvSpPr/>
          <p:nvPr/>
        </p:nvSpPr>
        <p:spPr>
          <a:xfrm>
            <a:off x="1938338" y="2087562"/>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76" name="TextBox 75"/>
          <p:cNvSpPr txBox="1"/>
          <p:nvPr/>
        </p:nvSpPr>
        <p:spPr>
          <a:xfrm>
            <a:off x="1773238" y="2266950"/>
            <a:ext cx="206375" cy="307975"/>
          </a:xfrm>
          <a:prstGeom prst="rect">
            <a:avLst/>
          </a:prstGeom>
          <a:noFill/>
        </p:spPr>
        <p:txBody>
          <a:bodyPr>
            <a:spAutoFit/>
          </a:bodyPr>
          <a:lstStyle/>
          <a:p>
            <a:pPr>
              <a:defRPr/>
            </a:pPr>
            <a:r>
              <a:rPr lang="en-US" sz="1400" dirty="0">
                <a:latin typeface="+mn-lt"/>
              </a:rPr>
              <a:t>2</a:t>
            </a:r>
          </a:p>
        </p:txBody>
      </p:sp>
      <p:sp>
        <p:nvSpPr>
          <p:cNvPr id="88" name="TextBox 87"/>
          <p:cNvSpPr txBox="1"/>
          <p:nvPr/>
        </p:nvSpPr>
        <p:spPr>
          <a:xfrm>
            <a:off x="3859666" y="4540310"/>
            <a:ext cx="649287" cy="368300"/>
          </a:xfrm>
          <a:prstGeom prst="rect">
            <a:avLst/>
          </a:prstGeom>
          <a:solidFill>
            <a:schemeClr val="bg1"/>
          </a:solidFill>
        </p:spPr>
        <p:txBody>
          <a:bodyPr>
            <a:spAutoFit/>
          </a:bodyPr>
          <a:lstStyle/>
          <a:p>
            <a:pPr>
              <a:defRPr/>
            </a:pPr>
            <a:r>
              <a:rPr lang="en-US" b="1" dirty="0">
                <a:latin typeface="+mn-lt"/>
              </a:rPr>
              <a:t>H/3</a:t>
            </a:r>
          </a:p>
        </p:txBody>
      </p:sp>
      <p:sp>
        <p:nvSpPr>
          <p:cNvPr id="17" name="Rectangle 16"/>
          <p:cNvSpPr/>
          <p:nvPr/>
        </p:nvSpPr>
        <p:spPr>
          <a:xfrm>
            <a:off x="444045" y="2116136"/>
            <a:ext cx="503691" cy="3162754"/>
          </a:xfrm>
          <a:custGeom>
            <a:avLst/>
            <a:gdLst>
              <a:gd name="connsiteX0" fmla="*/ 0 w 271463"/>
              <a:gd name="connsiteY0" fmla="*/ 0 h 3133725"/>
              <a:gd name="connsiteX1" fmla="*/ 271463 w 271463"/>
              <a:gd name="connsiteY1" fmla="*/ 0 h 3133725"/>
              <a:gd name="connsiteX2" fmla="*/ 271463 w 271463"/>
              <a:gd name="connsiteY2" fmla="*/ 3133725 h 3133725"/>
              <a:gd name="connsiteX3" fmla="*/ 0 w 271463"/>
              <a:gd name="connsiteY3" fmla="*/ 3133725 h 3133725"/>
              <a:gd name="connsiteX4" fmla="*/ 0 w 271463"/>
              <a:gd name="connsiteY4" fmla="*/ 0 h 3133725"/>
              <a:gd name="connsiteX0" fmla="*/ 232228 w 503691"/>
              <a:gd name="connsiteY0" fmla="*/ 0 h 3133725"/>
              <a:gd name="connsiteX1" fmla="*/ 503691 w 503691"/>
              <a:gd name="connsiteY1" fmla="*/ 0 h 3133725"/>
              <a:gd name="connsiteX2" fmla="*/ 503691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62754"/>
              <a:gd name="connsiteX1" fmla="*/ 503691 w 503691"/>
              <a:gd name="connsiteY1" fmla="*/ 29029 h 3162754"/>
              <a:gd name="connsiteX2" fmla="*/ 256948 w 503691"/>
              <a:gd name="connsiteY2" fmla="*/ 3162754 h 3162754"/>
              <a:gd name="connsiteX3" fmla="*/ 0 w 503691"/>
              <a:gd name="connsiteY3" fmla="*/ 3133726 h 3162754"/>
              <a:gd name="connsiteX4" fmla="*/ 232228 w 503691"/>
              <a:gd name="connsiteY4" fmla="*/ 0 h 31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91" h="3162754">
                <a:moveTo>
                  <a:pt x="232228" y="0"/>
                </a:moveTo>
                <a:lnTo>
                  <a:pt x="503691" y="29029"/>
                </a:lnTo>
                <a:lnTo>
                  <a:pt x="256948" y="3162754"/>
                </a:lnTo>
                <a:lnTo>
                  <a:pt x="0" y="3133726"/>
                </a:lnTo>
                <a:lnTo>
                  <a:pt x="232228" y="0"/>
                </a:lnTo>
                <a:close/>
              </a:path>
            </a:pathLst>
          </a:cu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64" name="TextBox 63"/>
          <p:cNvSpPr txBox="1"/>
          <p:nvPr/>
        </p:nvSpPr>
        <p:spPr>
          <a:xfrm>
            <a:off x="2172227" y="5343526"/>
            <a:ext cx="1633538" cy="400110"/>
          </a:xfrm>
          <a:prstGeom prst="rect">
            <a:avLst/>
          </a:prstGeom>
          <a:noFill/>
        </p:spPr>
        <p:txBody>
          <a:bodyPr wrap="square">
            <a:spAutoFit/>
          </a:bodyPr>
          <a:lstStyle/>
          <a:p>
            <a:pPr>
              <a:defRPr/>
            </a:pPr>
            <a:r>
              <a:rPr lang="en-US" sz="2000" b="1" dirty="0" err="1">
                <a:latin typeface="+mn-lt"/>
              </a:rPr>
              <a:t>K</a:t>
            </a:r>
            <a:r>
              <a:rPr lang="en-US" sz="2000" b="1" baseline="-25000" dirty="0" err="1">
                <a:latin typeface="+mn-lt"/>
              </a:rPr>
              <a:t>p</a:t>
            </a:r>
            <a:r>
              <a:rPr lang="en-US" sz="2000" b="1" dirty="0">
                <a:latin typeface="+mn-lt"/>
              </a:rPr>
              <a:t> </a:t>
            </a:r>
            <a:r>
              <a:rPr lang="en-US" sz="2000" b="1" dirty="0" smtClean="0">
                <a:latin typeface="+mn-lt"/>
              </a:rPr>
              <a:t>(q + </a:t>
            </a:r>
            <a:r>
              <a:rPr lang="en-US" sz="2000" b="1" dirty="0" smtClean="0">
                <a:latin typeface="Symbol" pitchFamily="18" charset="2"/>
              </a:rPr>
              <a:t>g</a:t>
            </a:r>
            <a:r>
              <a:rPr lang="en-US" sz="2000" b="1" dirty="0" smtClean="0">
                <a:latin typeface="+mn-lt"/>
              </a:rPr>
              <a:t> H)</a:t>
            </a:r>
            <a:endParaRPr lang="en-US" sz="2000" b="1" dirty="0">
              <a:latin typeface="+mn-lt"/>
            </a:endParaRPr>
          </a:p>
        </p:txBody>
      </p:sp>
      <p:cxnSp>
        <p:nvCxnSpPr>
          <p:cNvPr id="5" name="Straight Connector 4"/>
          <p:cNvCxnSpPr>
            <a:stCxn id="345097" idx="2"/>
            <a:endCxn id="345097" idx="0"/>
          </p:cNvCxnSpPr>
          <p:nvPr/>
        </p:nvCxnSpPr>
        <p:spPr>
          <a:xfrm flipV="1">
            <a:off x="2767013" y="2120900"/>
            <a:ext cx="0" cy="3167062"/>
          </a:xfrm>
          <a:prstGeom prst="line">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807561"/>
      </p:ext>
    </p:extLst>
  </p:cSld>
  <p:clrMapOvr>
    <a:masterClrMapping/>
  </p:clrMapOvr>
  <p:transition advClick="0" advTm="30000">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644414" y="808033"/>
            <a:ext cx="284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46120" name="AutoShape 4" descr="Light horizontal"/>
          <p:cNvSpPr>
            <a:spLocks noChangeArrowheads="1"/>
          </p:cNvSpPr>
          <p:nvPr/>
        </p:nvSpPr>
        <p:spPr bwMode="auto">
          <a:xfrm>
            <a:off x="1107964" y="819372"/>
            <a:ext cx="796925" cy="1479550"/>
          </a:xfrm>
          <a:prstGeom prst="rtTriangle">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6121" name="Line 17"/>
          <p:cNvSpPr>
            <a:spLocks noChangeShapeType="1"/>
          </p:cNvSpPr>
          <p:nvPr/>
        </p:nvSpPr>
        <p:spPr bwMode="auto">
          <a:xfrm>
            <a:off x="1107964" y="1820858"/>
            <a:ext cx="1630362" cy="0"/>
          </a:xfrm>
          <a:prstGeom prst="line">
            <a:avLst/>
          </a:prstGeom>
          <a:noFill/>
          <a:ln w="38100">
            <a:solidFill>
              <a:srgbClr val="800000"/>
            </a:solidFill>
            <a:round/>
            <a:headEnd type="triangle" w="lg" len="lg"/>
            <a:tailEnd/>
          </a:ln>
        </p:spPr>
        <p:txBody>
          <a:bodyPr/>
          <a:lstStyle/>
          <a:p>
            <a:endParaRPr lang="en-US"/>
          </a:p>
        </p:txBody>
      </p:sp>
      <p:cxnSp>
        <p:nvCxnSpPr>
          <p:cNvPr id="31" name="Straight Connector 30"/>
          <p:cNvCxnSpPr/>
          <p:nvPr/>
        </p:nvCxnSpPr>
        <p:spPr>
          <a:xfrm rot="5400000">
            <a:off x="1508014" y="808033"/>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15964" y="808033"/>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07292" y="1547014"/>
            <a:ext cx="1473200"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6126" name="TextBox 38"/>
          <p:cNvSpPr txBox="1">
            <a:spLocks noChangeArrowheads="1"/>
          </p:cNvSpPr>
          <p:nvPr/>
        </p:nvSpPr>
        <p:spPr bwMode="auto">
          <a:xfrm>
            <a:off x="199120" y="1326235"/>
            <a:ext cx="541338" cy="369887"/>
          </a:xfrm>
          <a:prstGeom prst="rect">
            <a:avLst/>
          </a:prstGeom>
          <a:solidFill>
            <a:schemeClr val="bg1"/>
          </a:solidFill>
          <a:ln w="9525">
            <a:noFill/>
            <a:miter lim="800000"/>
            <a:headEnd/>
            <a:tailEnd/>
          </a:ln>
        </p:spPr>
        <p:txBody>
          <a:bodyPr>
            <a:spAutoFit/>
          </a:bodyPr>
          <a:lstStyle/>
          <a:p>
            <a:r>
              <a:rPr lang="en-US" b="1" dirty="0">
                <a:latin typeface="Symbol" pitchFamily="18" charset="2"/>
              </a:rPr>
              <a:t>H</a:t>
            </a:r>
            <a:r>
              <a:rPr lang="en-US" b="1" baseline="-25000" dirty="0">
                <a:latin typeface="Symbol" pitchFamily="18" charset="2"/>
              </a:rPr>
              <a:t>1</a:t>
            </a:r>
            <a:endParaRPr lang="en-US" b="1" baseline="-25000" dirty="0"/>
          </a:p>
        </p:txBody>
      </p:sp>
      <p:cxnSp>
        <p:nvCxnSpPr>
          <p:cNvPr id="41" name="Straight Connector 40"/>
          <p:cNvCxnSpPr/>
          <p:nvPr/>
        </p:nvCxnSpPr>
        <p:spPr>
          <a:xfrm rot="16200000" flipH="1">
            <a:off x="1707246" y="826289"/>
            <a:ext cx="214312"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814402" y="825495"/>
            <a:ext cx="21590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947876" y="808033"/>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55826" y="808033"/>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146314" y="825495"/>
            <a:ext cx="21590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255057" y="824702"/>
            <a:ext cx="214313" cy="180975"/>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23"/>
          <p:cNvSpPr txBox="1">
            <a:spLocks noChangeArrowheads="1"/>
          </p:cNvSpPr>
          <p:nvPr/>
        </p:nvSpPr>
        <p:spPr bwMode="auto">
          <a:xfrm>
            <a:off x="380491" y="19108"/>
            <a:ext cx="2705894" cy="461963"/>
          </a:xfrm>
          <a:prstGeom prst="rect">
            <a:avLst/>
          </a:prstGeom>
          <a:noFill/>
          <a:ln w="9525">
            <a:noFill/>
            <a:miter lim="800000"/>
            <a:headEnd/>
            <a:tailEnd/>
          </a:ln>
          <a:effectLst/>
        </p:spPr>
        <p:txBody>
          <a:bodyPr wrap="square">
            <a:spAutoFit/>
          </a:bodyPr>
          <a:lstStyle/>
          <a:p>
            <a:pPr>
              <a:spcBef>
                <a:spcPct val="50000"/>
              </a:spcBef>
              <a:defRPr/>
            </a:pPr>
            <a:r>
              <a:rPr lang="en-US" sz="2400" b="1" u="sng" dirty="0">
                <a:solidFill>
                  <a:srgbClr val="0B0BEF"/>
                </a:solidFill>
                <a:latin typeface="+mn-lt"/>
              </a:rPr>
              <a:t>3</a:t>
            </a:r>
            <a:r>
              <a:rPr lang="en-US" sz="2400" b="1" u="sng" dirty="0" smtClean="0">
                <a:solidFill>
                  <a:srgbClr val="0B0BEF"/>
                </a:solidFill>
                <a:latin typeface="+mn-lt"/>
              </a:rPr>
              <a:t>. Effect </a:t>
            </a:r>
            <a:r>
              <a:rPr lang="en-US" sz="2400" b="1" u="sng" dirty="0">
                <a:solidFill>
                  <a:srgbClr val="0B0BEF"/>
                </a:solidFill>
                <a:latin typeface="+mn-lt"/>
              </a:rPr>
              <a:t>of G.W.T</a:t>
            </a:r>
            <a:endParaRPr lang="en-AU" sz="2400" b="1" u="sng" dirty="0">
              <a:solidFill>
                <a:srgbClr val="0B0BEF"/>
              </a:solidFill>
              <a:latin typeface="+mn-lt"/>
            </a:endParaRPr>
          </a:p>
        </p:txBody>
      </p:sp>
      <p:sp>
        <p:nvSpPr>
          <p:cNvPr id="85" name="Text Box 23"/>
          <p:cNvSpPr txBox="1">
            <a:spLocks noChangeArrowheads="1"/>
          </p:cNvSpPr>
          <p:nvPr/>
        </p:nvSpPr>
        <p:spPr bwMode="auto">
          <a:xfrm>
            <a:off x="4927487" y="70700"/>
            <a:ext cx="4319587" cy="3293209"/>
          </a:xfrm>
          <a:prstGeom prst="rect">
            <a:avLst/>
          </a:prstGeom>
          <a:noFill/>
          <a:ln w="9525">
            <a:noFill/>
            <a:miter lim="800000"/>
            <a:headEnd/>
            <a:tailEnd/>
          </a:ln>
          <a:effectLst/>
        </p:spPr>
        <p:txBody>
          <a:bodyPr>
            <a:spAutoFit/>
          </a:bodyPr>
          <a:lstStyle/>
          <a:p>
            <a:pPr>
              <a:spcBef>
                <a:spcPct val="50000"/>
              </a:spcBef>
              <a:defRPr/>
            </a:pPr>
            <a:r>
              <a:rPr lang="en-US" sz="2800" b="1" u="sng" dirty="0">
                <a:solidFill>
                  <a:srgbClr val="92D050"/>
                </a:solidFill>
                <a:effectLst>
                  <a:outerShdw blurRad="38100" dist="38100" dir="2700000" algn="tl">
                    <a:srgbClr val="000000">
                      <a:alpha val="43137"/>
                    </a:srgbClr>
                  </a:outerShdw>
                </a:effectLst>
                <a:latin typeface="+mn-lt"/>
              </a:rPr>
              <a:t>Active Case:</a:t>
            </a:r>
          </a:p>
          <a:p>
            <a:pPr>
              <a:spcBef>
                <a:spcPct val="50000"/>
              </a:spcBef>
              <a:defRPr/>
            </a:pPr>
            <a:r>
              <a:rPr lang="en-US" sz="2000" b="1" dirty="0">
                <a:latin typeface="+mn-lt"/>
              </a:rPr>
              <a:t>P</a:t>
            </a:r>
            <a:r>
              <a:rPr lang="en-US" sz="2000" b="1" baseline="-25000" dirty="0">
                <a:latin typeface="+mn-lt"/>
              </a:rPr>
              <a:t>a1</a:t>
            </a:r>
            <a:r>
              <a:rPr lang="en-US" sz="2000" b="1" dirty="0">
                <a:latin typeface="+mn-lt"/>
              </a:rPr>
              <a:t> = ½ x K</a:t>
            </a:r>
            <a:r>
              <a:rPr lang="en-US" sz="2000" b="1" baseline="-25000" dirty="0">
                <a:latin typeface="+mn-lt"/>
              </a:rPr>
              <a:t>a</a:t>
            </a:r>
            <a:r>
              <a:rPr lang="en-US" sz="2000" b="1" dirty="0">
                <a:latin typeface="+mn-lt"/>
              </a:rPr>
              <a:t> x </a:t>
            </a:r>
            <a:r>
              <a:rPr lang="en-US" sz="2000" b="1" dirty="0">
                <a:latin typeface="Symbol" pitchFamily="18" charset="2"/>
              </a:rPr>
              <a:t>g</a:t>
            </a:r>
            <a:r>
              <a:rPr lang="en-US" sz="2000" b="1" dirty="0">
                <a:latin typeface="+mn-lt"/>
              </a:rPr>
              <a:t> x H</a:t>
            </a:r>
            <a:r>
              <a:rPr lang="en-US" sz="2000" b="1" baseline="-25000" dirty="0">
                <a:latin typeface="+mn-lt"/>
              </a:rPr>
              <a:t>1</a:t>
            </a:r>
            <a:r>
              <a:rPr lang="en-US" sz="2000" b="1" baseline="30000" dirty="0">
                <a:latin typeface="+mn-lt"/>
              </a:rPr>
              <a:t>2</a:t>
            </a:r>
            <a:r>
              <a:rPr lang="en-US" sz="2000" b="1" dirty="0">
                <a:latin typeface="+mn-lt"/>
              </a:rPr>
              <a:t> </a:t>
            </a:r>
          </a:p>
          <a:p>
            <a:pPr>
              <a:spcBef>
                <a:spcPct val="50000"/>
              </a:spcBef>
              <a:defRPr/>
            </a:pPr>
            <a:r>
              <a:rPr lang="en-US" sz="2000" b="1" dirty="0">
                <a:latin typeface="+mn-lt"/>
              </a:rPr>
              <a:t>P</a:t>
            </a:r>
            <a:r>
              <a:rPr lang="en-US" sz="2000" b="1" baseline="-25000" dirty="0">
                <a:latin typeface="+mn-lt"/>
              </a:rPr>
              <a:t>a2</a:t>
            </a:r>
            <a:r>
              <a:rPr lang="en-US" sz="2000" b="1" dirty="0">
                <a:latin typeface="+mn-lt"/>
              </a:rPr>
              <a:t> = </a:t>
            </a:r>
            <a:r>
              <a:rPr lang="en-US" sz="2000" b="1" dirty="0" err="1" smtClean="0">
                <a:latin typeface="+mn-lt"/>
              </a:rPr>
              <a:t>K</a:t>
            </a:r>
            <a:r>
              <a:rPr lang="en-US" sz="2000" b="1" baseline="-25000" dirty="0" err="1" smtClean="0">
                <a:latin typeface="+mn-lt"/>
              </a:rPr>
              <a:t>a</a:t>
            </a:r>
            <a:r>
              <a:rPr lang="en-US" sz="2000" b="1" dirty="0" smtClean="0">
                <a:latin typeface="+mn-lt"/>
              </a:rPr>
              <a:t> </a:t>
            </a:r>
            <a:r>
              <a:rPr lang="en-US" sz="2000" b="1" dirty="0">
                <a:latin typeface="+mn-lt"/>
              </a:rPr>
              <a:t>x </a:t>
            </a:r>
            <a:r>
              <a:rPr lang="en-US" sz="2000" b="1" dirty="0">
                <a:latin typeface="Symbol" pitchFamily="18" charset="2"/>
              </a:rPr>
              <a:t>g</a:t>
            </a:r>
            <a:r>
              <a:rPr lang="en-US" sz="2000" b="1" dirty="0"/>
              <a:t> </a:t>
            </a:r>
            <a:r>
              <a:rPr lang="en-US" sz="2000" b="1" dirty="0">
                <a:latin typeface="+mn-lt"/>
              </a:rPr>
              <a:t>x</a:t>
            </a:r>
            <a:r>
              <a:rPr lang="en-US" sz="2000" b="1" dirty="0"/>
              <a:t> </a:t>
            </a:r>
            <a:r>
              <a:rPr lang="en-US" sz="2000" b="1" dirty="0" smtClean="0">
                <a:latin typeface="+mn-lt"/>
              </a:rPr>
              <a:t>H</a:t>
            </a:r>
            <a:r>
              <a:rPr lang="en-US" sz="2000" b="1" baseline="-25000" dirty="0" smtClean="0">
                <a:latin typeface="+mn-lt"/>
              </a:rPr>
              <a:t>1</a:t>
            </a:r>
            <a:r>
              <a:rPr lang="en-US" sz="2000" b="1" dirty="0" smtClean="0">
                <a:latin typeface="+mn-lt"/>
              </a:rPr>
              <a:t> </a:t>
            </a:r>
            <a:r>
              <a:rPr lang="en-US" sz="2000" b="1" dirty="0">
                <a:latin typeface="+mn-lt"/>
              </a:rPr>
              <a:t>x H</a:t>
            </a:r>
            <a:r>
              <a:rPr lang="en-US" sz="2000" b="1" baseline="-25000" dirty="0">
                <a:latin typeface="+mn-lt"/>
              </a:rPr>
              <a:t>2</a:t>
            </a:r>
          </a:p>
          <a:p>
            <a:pPr>
              <a:spcBef>
                <a:spcPct val="50000"/>
              </a:spcBef>
              <a:defRPr/>
            </a:pPr>
            <a:r>
              <a:rPr lang="en-US" sz="2000" b="1" dirty="0">
                <a:latin typeface="+mn-lt"/>
              </a:rPr>
              <a:t>P</a:t>
            </a:r>
            <a:r>
              <a:rPr lang="en-US" sz="2000" b="1" baseline="-25000" dirty="0">
                <a:latin typeface="+mn-lt"/>
              </a:rPr>
              <a:t>a3</a:t>
            </a:r>
            <a:r>
              <a:rPr lang="en-US" sz="2000" b="1" dirty="0">
                <a:latin typeface="+mn-lt"/>
              </a:rPr>
              <a:t> = ½ x K</a:t>
            </a:r>
            <a:r>
              <a:rPr lang="en-US" sz="2000" b="1" baseline="-25000" dirty="0">
                <a:latin typeface="+mn-lt"/>
              </a:rPr>
              <a:t>a</a:t>
            </a:r>
            <a:r>
              <a:rPr lang="en-US" sz="2000" b="1" dirty="0">
                <a:latin typeface="+mn-lt"/>
              </a:rPr>
              <a:t> x </a:t>
            </a:r>
            <a:r>
              <a:rPr lang="en-US" sz="2000" b="1" dirty="0" err="1">
                <a:latin typeface="Symbol" pitchFamily="18" charset="2"/>
              </a:rPr>
              <a:t>g</a:t>
            </a:r>
            <a:r>
              <a:rPr lang="en-US" sz="2000" b="1" baseline="-25000" dirty="0" err="1">
                <a:latin typeface="+mn-lt"/>
              </a:rPr>
              <a:t>sub</a:t>
            </a:r>
            <a:r>
              <a:rPr lang="en-US" sz="2000" b="1" dirty="0">
                <a:latin typeface="+mn-lt"/>
              </a:rPr>
              <a:t> x H</a:t>
            </a:r>
            <a:r>
              <a:rPr lang="en-US" sz="2000" b="1" baseline="-25000" dirty="0">
                <a:latin typeface="+mn-lt"/>
              </a:rPr>
              <a:t>2</a:t>
            </a:r>
            <a:r>
              <a:rPr lang="en-US" sz="2000" b="1" baseline="30000" dirty="0">
                <a:latin typeface="+mn-lt"/>
              </a:rPr>
              <a:t>2</a:t>
            </a:r>
            <a:r>
              <a:rPr lang="en-US" sz="2000" b="1" dirty="0">
                <a:latin typeface="+mn-lt"/>
              </a:rPr>
              <a:t> </a:t>
            </a:r>
          </a:p>
          <a:p>
            <a:pPr>
              <a:spcBef>
                <a:spcPct val="50000"/>
              </a:spcBef>
              <a:defRPr/>
            </a:pPr>
            <a:r>
              <a:rPr lang="en-US" sz="2000" b="1" dirty="0">
                <a:latin typeface="+mn-lt"/>
              </a:rPr>
              <a:t>P</a:t>
            </a:r>
            <a:r>
              <a:rPr lang="en-US" sz="2000" b="1" baseline="-25000" dirty="0">
                <a:latin typeface="+mn-lt"/>
              </a:rPr>
              <a:t>w</a:t>
            </a:r>
            <a:r>
              <a:rPr lang="en-US" sz="2000" b="1" dirty="0">
                <a:latin typeface="+mn-lt"/>
              </a:rPr>
              <a:t> = ½ x </a:t>
            </a:r>
            <a:r>
              <a:rPr lang="en-US" sz="2000" b="1" dirty="0" err="1" smtClean="0">
                <a:latin typeface="Symbol" pitchFamily="18" charset="2"/>
              </a:rPr>
              <a:t>g</a:t>
            </a:r>
            <a:r>
              <a:rPr lang="en-US" sz="2000" b="1" baseline="-25000" dirty="0" err="1" smtClean="0">
                <a:latin typeface="+mn-lt"/>
              </a:rPr>
              <a:t>w</a:t>
            </a:r>
            <a:r>
              <a:rPr lang="en-US" sz="2000" b="1" dirty="0" smtClean="0">
                <a:latin typeface="+mn-lt"/>
              </a:rPr>
              <a:t> </a:t>
            </a:r>
            <a:r>
              <a:rPr lang="en-US" sz="2000" b="1" dirty="0">
                <a:latin typeface="+mn-lt"/>
              </a:rPr>
              <a:t>x H</a:t>
            </a:r>
            <a:r>
              <a:rPr lang="en-US" sz="2000" b="1" baseline="-25000" dirty="0">
                <a:latin typeface="+mn-lt"/>
              </a:rPr>
              <a:t>2</a:t>
            </a:r>
            <a:r>
              <a:rPr lang="en-US" sz="2000" b="1" baseline="30000" dirty="0">
                <a:latin typeface="+mn-lt"/>
              </a:rPr>
              <a:t>2</a:t>
            </a:r>
            <a:endParaRPr lang="en-US" sz="2000" b="1" dirty="0">
              <a:latin typeface="+mn-lt"/>
            </a:endParaRPr>
          </a:p>
          <a:p>
            <a:pPr>
              <a:spcBef>
                <a:spcPct val="50000"/>
              </a:spcBef>
              <a:defRPr/>
            </a:pPr>
            <a:r>
              <a:rPr lang="en-US" sz="2000" b="1" dirty="0">
                <a:solidFill>
                  <a:srgbClr val="C00000"/>
                </a:solidFill>
                <a:effectLst>
                  <a:outerShdw blurRad="38100" dist="38100" dir="2700000" algn="tl">
                    <a:srgbClr val="000000">
                      <a:alpha val="43137"/>
                    </a:srgbClr>
                  </a:outerShdw>
                </a:effectLst>
                <a:latin typeface="+mn-lt"/>
              </a:rPr>
              <a:t>The resultant Force acting on the wall</a:t>
            </a:r>
          </a:p>
          <a:p>
            <a:pPr>
              <a:spcBef>
                <a:spcPct val="50000"/>
              </a:spcBef>
              <a:defRPr/>
            </a:pPr>
            <a:r>
              <a:rPr lang="en-US" sz="2000" b="1" dirty="0">
                <a:latin typeface="+mn-lt"/>
              </a:rPr>
              <a:t>R</a:t>
            </a:r>
            <a:r>
              <a:rPr lang="en-US" sz="2000" b="1" baseline="-25000" dirty="0">
                <a:latin typeface="+mn-lt"/>
              </a:rPr>
              <a:t>a</a:t>
            </a:r>
            <a:r>
              <a:rPr lang="en-US" sz="2000" b="1" dirty="0">
                <a:latin typeface="+mn-lt"/>
              </a:rPr>
              <a:t> = P</a:t>
            </a:r>
            <a:r>
              <a:rPr lang="en-US" sz="2000" b="1" baseline="-25000" dirty="0">
                <a:latin typeface="+mn-lt"/>
              </a:rPr>
              <a:t>a1</a:t>
            </a:r>
            <a:r>
              <a:rPr lang="en-US" sz="2000" b="1" dirty="0">
                <a:latin typeface="+mn-lt"/>
              </a:rPr>
              <a:t> + P</a:t>
            </a:r>
            <a:r>
              <a:rPr lang="en-US" sz="2000" b="1" baseline="-25000" dirty="0">
                <a:latin typeface="+mn-lt"/>
              </a:rPr>
              <a:t>a2 </a:t>
            </a:r>
            <a:r>
              <a:rPr lang="en-US" sz="2000" b="1" dirty="0">
                <a:latin typeface="+mn-lt"/>
              </a:rPr>
              <a:t>+ P</a:t>
            </a:r>
            <a:r>
              <a:rPr lang="en-US" sz="2000" b="1" baseline="-25000" dirty="0">
                <a:latin typeface="+mn-lt"/>
              </a:rPr>
              <a:t>a3</a:t>
            </a:r>
            <a:r>
              <a:rPr lang="en-US" sz="2000" b="1" dirty="0">
                <a:latin typeface="+mn-lt"/>
              </a:rPr>
              <a:t> + P</a:t>
            </a:r>
            <a:r>
              <a:rPr lang="en-US" sz="2000" b="1" baseline="-25000" dirty="0">
                <a:latin typeface="+mn-lt"/>
              </a:rPr>
              <a:t>w</a:t>
            </a:r>
          </a:p>
        </p:txBody>
      </p:sp>
      <p:sp>
        <p:nvSpPr>
          <p:cNvPr id="86" name="TextBox 85"/>
          <p:cNvSpPr txBox="1"/>
          <p:nvPr/>
        </p:nvSpPr>
        <p:spPr>
          <a:xfrm>
            <a:off x="1104857" y="1965037"/>
            <a:ext cx="1233488" cy="338554"/>
          </a:xfrm>
          <a:prstGeom prst="rect">
            <a:avLst/>
          </a:prstGeom>
          <a:noFill/>
        </p:spPr>
        <p:txBody>
          <a:bodyPr>
            <a:spAutoFit/>
          </a:bodyPr>
          <a:lstStyle/>
          <a:p>
            <a:pPr>
              <a:defRPr/>
            </a:pPr>
            <a:r>
              <a:rPr lang="en-US" sz="1600" b="1" dirty="0">
                <a:latin typeface="+mn-lt"/>
              </a:rPr>
              <a:t>K</a:t>
            </a:r>
            <a:r>
              <a:rPr lang="en-US" sz="1600" b="1" baseline="-25000" dirty="0">
                <a:latin typeface="+mn-lt"/>
              </a:rPr>
              <a:t>a</a:t>
            </a:r>
            <a:r>
              <a:rPr lang="en-US" sz="1600" b="1" dirty="0">
                <a:latin typeface="+mn-lt"/>
              </a:rPr>
              <a:t> </a:t>
            </a:r>
            <a:r>
              <a:rPr lang="en-US" sz="1600" b="1" dirty="0">
                <a:latin typeface="Symbol" pitchFamily="18" charset="2"/>
              </a:rPr>
              <a:t>g</a:t>
            </a:r>
            <a:r>
              <a:rPr lang="en-US" sz="1600" b="1" dirty="0">
                <a:latin typeface="+mn-lt"/>
              </a:rPr>
              <a:t> H</a:t>
            </a:r>
            <a:r>
              <a:rPr lang="en-US" sz="1600" b="1" baseline="-25000" dirty="0">
                <a:latin typeface="+mn-lt"/>
              </a:rPr>
              <a:t>1</a:t>
            </a:r>
          </a:p>
        </p:txBody>
      </p:sp>
      <p:sp>
        <p:nvSpPr>
          <p:cNvPr id="87" name="TextBox 86"/>
          <p:cNvSpPr txBox="1"/>
          <p:nvPr/>
        </p:nvSpPr>
        <p:spPr>
          <a:xfrm>
            <a:off x="2625614" y="3248021"/>
            <a:ext cx="647700" cy="369332"/>
          </a:xfrm>
          <a:prstGeom prst="rect">
            <a:avLst/>
          </a:prstGeom>
          <a:noFill/>
        </p:spPr>
        <p:txBody>
          <a:bodyPr>
            <a:spAutoFit/>
          </a:bodyPr>
          <a:lstStyle/>
          <a:p>
            <a:pPr>
              <a:defRPr/>
            </a:pPr>
            <a:r>
              <a:rPr lang="en-US" b="1" dirty="0">
                <a:latin typeface="+mn-lt"/>
              </a:rPr>
              <a:t>Pa</a:t>
            </a:r>
            <a:r>
              <a:rPr lang="en-US" b="1" baseline="-25000" dirty="0">
                <a:latin typeface="+mn-lt"/>
              </a:rPr>
              <a:t>3</a:t>
            </a:r>
          </a:p>
        </p:txBody>
      </p:sp>
      <p:cxnSp>
        <p:nvCxnSpPr>
          <p:cNvPr id="90" name="Straight Arrow Connector 89"/>
          <p:cNvCxnSpPr/>
          <p:nvPr/>
        </p:nvCxnSpPr>
        <p:spPr>
          <a:xfrm rot="5400000">
            <a:off x="2734357" y="3767927"/>
            <a:ext cx="42862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516076" y="1420808"/>
            <a:ext cx="647700" cy="369332"/>
          </a:xfrm>
          <a:prstGeom prst="rect">
            <a:avLst/>
          </a:prstGeom>
          <a:noFill/>
        </p:spPr>
        <p:txBody>
          <a:bodyPr>
            <a:spAutoFit/>
          </a:bodyPr>
          <a:lstStyle/>
          <a:p>
            <a:pPr>
              <a:defRPr/>
            </a:pPr>
            <a:r>
              <a:rPr lang="en-US" b="1" dirty="0">
                <a:latin typeface="+mn-lt"/>
              </a:rPr>
              <a:t>Pa</a:t>
            </a:r>
            <a:r>
              <a:rPr lang="en-US" b="1" baseline="-25000" dirty="0">
                <a:latin typeface="+mn-lt"/>
              </a:rPr>
              <a:t>1</a:t>
            </a:r>
          </a:p>
        </p:txBody>
      </p:sp>
      <p:sp>
        <p:nvSpPr>
          <p:cNvPr id="70" name="TextBox 69"/>
          <p:cNvSpPr txBox="1"/>
          <p:nvPr/>
        </p:nvSpPr>
        <p:spPr>
          <a:xfrm>
            <a:off x="3249501" y="2284408"/>
            <a:ext cx="477838" cy="369332"/>
          </a:xfrm>
          <a:prstGeom prst="rect">
            <a:avLst/>
          </a:prstGeom>
          <a:noFill/>
        </p:spPr>
        <p:txBody>
          <a:bodyPr>
            <a:spAutoFit/>
          </a:bodyPr>
          <a:lstStyle/>
          <a:p>
            <a:pPr>
              <a:defRPr/>
            </a:pPr>
            <a:r>
              <a:rPr lang="en-US" b="1" dirty="0">
                <a:latin typeface="+mn-lt"/>
              </a:rPr>
              <a:t>Ra</a:t>
            </a:r>
            <a:endParaRPr lang="en-US" b="1" baseline="-25000" dirty="0">
              <a:latin typeface="+mn-lt"/>
            </a:endParaRPr>
          </a:p>
        </p:txBody>
      </p:sp>
      <p:sp>
        <p:nvSpPr>
          <p:cNvPr id="71" name="TextBox 70"/>
          <p:cNvSpPr txBox="1"/>
          <p:nvPr/>
        </p:nvSpPr>
        <p:spPr>
          <a:xfrm>
            <a:off x="3381264" y="3062283"/>
            <a:ext cx="254000" cy="307777"/>
          </a:xfrm>
          <a:prstGeom prst="rect">
            <a:avLst/>
          </a:prstGeom>
          <a:noFill/>
        </p:spPr>
        <p:txBody>
          <a:bodyPr>
            <a:spAutoFit/>
          </a:bodyPr>
          <a:lstStyle/>
          <a:p>
            <a:pPr>
              <a:defRPr/>
            </a:pPr>
            <a:r>
              <a:rPr lang="en-US" sz="1400" b="1" dirty="0">
                <a:latin typeface="+mn-lt"/>
              </a:rPr>
              <a:t>Z</a:t>
            </a:r>
          </a:p>
        </p:txBody>
      </p:sp>
      <p:cxnSp>
        <p:nvCxnSpPr>
          <p:cNvPr id="72" name="Straight Arrow Connector 71"/>
          <p:cNvCxnSpPr/>
          <p:nvPr/>
        </p:nvCxnSpPr>
        <p:spPr>
          <a:xfrm rot="5400000">
            <a:off x="2734357" y="3298027"/>
            <a:ext cx="136842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46114" name="Object 2"/>
          <p:cNvGraphicFramePr>
            <a:graphicFrameLocks noChangeAspect="1"/>
          </p:cNvGraphicFramePr>
          <p:nvPr>
            <p:extLst>
              <p:ext uri="{D42A27DB-BD31-4B8C-83A1-F6EECF244321}">
                <p14:modId xmlns:p14="http://schemas.microsoft.com/office/powerpoint/2010/main" val="2035641370"/>
              </p:ext>
            </p:extLst>
          </p:nvPr>
        </p:nvGraphicFramePr>
        <p:xfrm>
          <a:off x="4248037" y="4255737"/>
          <a:ext cx="4870450" cy="835025"/>
        </p:xfrm>
        <a:graphic>
          <a:graphicData uri="http://schemas.openxmlformats.org/presentationml/2006/ole">
            <mc:AlternateContent xmlns:mc="http://schemas.openxmlformats.org/markup-compatibility/2006">
              <mc:Choice xmlns:v="urn:schemas-microsoft-com:vml" Requires="v">
                <p:oleObj spid="_x0000_s406632" name="Equation" r:id="rId3" imgW="3340080" imgH="571320" progId="Equation.3">
                  <p:embed/>
                </p:oleObj>
              </mc:Choice>
              <mc:Fallback>
                <p:oleObj name="Equation" r:id="rId3" imgW="3340080" imgH="571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037" y="4255737"/>
                        <a:ext cx="4870450" cy="835025"/>
                      </a:xfrm>
                      <a:prstGeom prst="rect">
                        <a:avLst/>
                      </a:prstGeom>
                      <a:noFill/>
                      <a:ln>
                        <a:solidFill>
                          <a:srgbClr val="FF0000"/>
                        </a:solidFill>
                      </a:ln>
                      <a:extLst/>
                    </p:spPr>
                  </p:pic>
                </p:oleObj>
              </mc:Fallback>
            </mc:AlternateContent>
          </a:graphicData>
        </a:graphic>
      </p:graphicFrame>
      <p:cxnSp>
        <p:nvCxnSpPr>
          <p:cNvPr id="76" name="Straight Connector 75"/>
          <p:cNvCxnSpPr/>
          <p:nvPr/>
        </p:nvCxnSpPr>
        <p:spPr>
          <a:xfrm>
            <a:off x="904311" y="2284408"/>
            <a:ext cx="3059112" cy="0"/>
          </a:xfrm>
          <a:prstGeom prst="line">
            <a:avLst/>
          </a:prstGeom>
          <a:ln w="22225">
            <a:solidFill>
              <a:srgbClr val="0B0BEF"/>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400955" y="3112289"/>
            <a:ext cx="165735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6145" name="AutoShape 4" descr="Light horizontal"/>
          <p:cNvSpPr>
            <a:spLocks noChangeArrowheads="1"/>
          </p:cNvSpPr>
          <p:nvPr/>
        </p:nvSpPr>
        <p:spPr bwMode="auto">
          <a:xfrm>
            <a:off x="1904889" y="2284408"/>
            <a:ext cx="643844" cy="1671865"/>
          </a:xfrm>
          <a:custGeom>
            <a:avLst/>
            <a:gdLst>
              <a:gd name="connsiteX0" fmla="*/ 0 w 890587"/>
              <a:gd name="connsiteY0" fmla="*/ 1657350 h 1657350"/>
              <a:gd name="connsiteX1" fmla="*/ 0 w 890587"/>
              <a:gd name="connsiteY1" fmla="*/ 0 h 1657350"/>
              <a:gd name="connsiteX2" fmla="*/ 890587 w 890587"/>
              <a:gd name="connsiteY2" fmla="*/ 1657350 h 1657350"/>
              <a:gd name="connsiteX3" fmla="*/ 0 w 890587"/>
              <a:gd name="connsiteY3" fmla="*/ 1657350 h 1657350"/>
              <a:gd name="connsiteX0" fmla="*/ 0 w 745444"/>
              <a:gd name="connsiteY0" fmla="*/ 1657350 h 1657350"/>
              <a:gd name="connsiteX1" fmla="*/ 0 w 745444"/>
              <a:gd name="connsiteY1" fmla="*/ 0 h 1657350"/>
              <a:gd name="connsiteX2" fmla="*/ 745444 w 745444"/>
              <a:gd name="connsiteY2" fmla="*/ 1657350 h 1657350"/>
              <a:gd name="connsiteX3" fmla="*/ 0 w 745444"/>
              <a:gd name="connsiteY3" fmla="*/ 1657350 h 1657350"/>
              <a:gd name="connsiteX0" fmla="*/ 0 w 643844"/>
              <a:gd name="connsiteY0" fmla="*/ 1657350 h 1671865"/>
              <a:gd name="connsiteX1" fmla="*/ 0 w 643844"/>
              <a:gd name="connsiteY1" fmla="*/ 0 h 1671865"/>
              <a:gd name="connsiteX2" fmla="*/ 643844 w 643844"/>
              <a:gd name="connsiteY2" fmla="*/ 1671865 h 1671865"/>
              <a:gd name="connsiteX3" fmla="*/ 0 w 643844"/>
              <a:gd name="connsiteY3" fmla="*/ 1657350 h 1671865"/>
            </a:gdLst>
            <a:ahLst/>
            <a:cxnLst>
              <a:cxn ang="0">
                <a:pos x="connsiteX0" y="connsiteY0"/>
              </a:cxn>
              <a:cxn ang="0">
                <a:pos x="connsiteX1" y="connsiteY1"/>
              </a:cxn>
              <a:cxn ang="0">
                <a:pos x="connsiteX2" y="connsiteY2"/>
              </a:cxn>
              <a:cxn ang="0">
                <a:pos x="connsiteX3" y="connsiteY3"/>
              </a:cxn>
            </a:cxnLst>
            <a:rect l="l" t="t" r="r" b="b"/>
            <a:pathLst>
              <a:path w="643844" h="1671865">
                <a:moveTo>
                  <a:pt x="0" y="1657350"/>
                </a:moveTo>
                <a:lnTo>
                  <a:pt x="0" y="0"/>
                </a:lnTo>
                <a:lnTo>
                  <a:pt x="643844" y="1671865"/>
                </a:lnTo>
                <a:lnTo>
                  <a:pt x="0" y="1657350"/>
                </a:lnTo>
                <a:close/>
              </a:path>
            </a:pathLst>
          </a:cu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6146" name="Rectangle 2" descr="Light horizontal"/>
          <p:cNvSpPr>
            <a:spLocks noChangeArrowheads="1"/>
          </p:cNvSpPr>
          <p:nvPr/>
        </p:nvSpPr>
        <p:spPr bwMode="auto">
          <a:xfrm>
            <a:off x="1107964" y="2284408"/>
            <a:ext cx="796925" cy="1657350"/>
          </a:xfrm>
          <a:prstGeom prst="rect">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6147" name="Line 17"/>
          <p:cNvSpPr>
            <a:spLocks noChangeShapeType="1"/>
          </p:cNvSpPr>
          <p:nvPr/>
        </p:nvSpPr>
        <p:spPr bwMode="auto">
          <a:xfrm>
            <a:off x="1090501" y="3167587"/>
            <a:ext cx="1628775" cy="0"/>
          </a:xfrm>
          <a:prstGeom prst="line">
            <a:avLst/>
          </a:prstGeom>
          <a:noFill/>
          <a:ln w="38100">
            <a:solidFill>
              <a:srgbClr val="800000"/>
            </a:solidFill>
            <a:round/>
            <a:headEnd type="triangle" w="lg" len="lg"/>
            <a:tailEnd/>
          </a:ln>
        </p:spPr>
        <p:txBody>
          <a:bodyPr/>
          <a:lstStyle/>
          <a:p>
            <a:endParaRPr lang="en-US"/>
          </a:p>
        </p:txBody>
      </p:sp>
      <p:sp>
        <p:nvSpPr>
          <p:cNvPr id="84" name="TextBox 83"/>
          <p:cNvSpPr txBox="1"/>
          <p:nvPr/>
        </p:nvSpPr>
        <p:spPr>
          <a:xfrm>
            <a:off x="2383520" y="2830272"/>
            <a:ext cx="647700" cy="369332"/>
          </a:xfrm>
          <a:prstGeom prst="rect">
            <a:avLst/>
          </a:prstGeom>
          <a:noFill/>
        </p:spPr>
        <p:txBody>
          <a:bodyPr>
            <a:spAutoFit/>
          </a:bodyPr>
          <a:lstStyle/>
          <a:p>
            <a:pPr>
              <a:defRPr/>
            </a:pPr>
            <a:r>
              <a:rPr lang="en-US" b="1" dirty="0">
                <a:latin typeface="+mn-lt"/>
              </a:rPr>
              <a:t>Pa</a:t>
            </a:r>
            <a:r>
              <a:rPr lang="en-US" b="1" baseline="-25000" dirty="0">
                <a:latin typeface="+mn-lt"/>
              </a:rPr>
              <a:t>2</a:t>
            </a:r>
          </a:p>
        </p:txBody>
      </p:sp>
      <p:sp>
        <p:nvSpPr>
          <p:cNvPr id="89" name="TextBox 88"/>
          <p:cNvSpPr txBox="1"/>
          <p:nvPr/>
        </p:nvSpPr>
        <p:spPr>
          <a:xfrm>
            <a:off x="2912951" y="3603621"/>
            <a:ext cx="647700" cy="338554"/>
          </a:xfrm>
          <a:prstGeom prst="rect">
            <a:avLst/>
          </a:prstGeom>
          <a:noFill/>
        </p:spPr>
        <p:txBody>
          <a:bodyPr>
            <a:spAutoFit/>
          </a:bodyPr>
          <a:lstStyle/>
          <a:p>
            <a:pPr>
              <a:defRPr/>
            </a:pPr>
            <a:r>
              <a:rPr lang="en-US" sz="1600" b="1" dirty="0">
                <a:latin typeface="+mn-lt"/>
              </a:rPr>
              <a:t>H</a:t>
            </a:r>
            <a:r>
              <a:rPr lang="en-US" sz="1600" b="1" baseline="-25000" dirty="0">
                <a:latin typeface="+mn-lt"/>
              </a:rPr>
              <a:t>2</a:t>
            </a:r>
            <a:r>
              <a:rPr lang="en-US" sz="1600" b="1" dirty="0">
                <a:latin typeface="+mn-lt"/>
              </a:rPr>
              <a:t>/3</a:t>
            </a:r>
          </a:p>
        </p:txBody>
      </p:sp>
      <p:sp>
        <p:nvSpPr>
          <p:cNvPr id="346150" name="Line 17"/>
          <p:cNvSpPr>
            <a:spLocks noChangeShapeType="1"/>
          </p:cNvSpPr>
          <p:nvPr/>
        </p:nvSpPr>
        <p:spPr bwMode="auto">
          <a:xfrm>
            <a:off x="1903301" y="3552821"/>
            <a:ext cx="1152525" cy="0"/>
          </a:xfrm>
          <a:prstGeom prst="line">
            <a:avLst/>
          </a:prstGeom>
          <a:noFill/>
          <a:ln w="38100">
            <a:solidFill>
              <a:srgbClr val="800000"/>
            </a:solidFill>
            <a:round/>
            <a:headEnd type="triangle" w="lg" len="lg"/>
            <a:tailEnd/>
          </a:ln>
        </p:spPr>
        <p:txBody>
          <a:bodyPr/>
          <a:lstStyle/>
          <a:p>
            <a:endParaRPr lang="en-US"/>
          </a:p>
        </p:txBody>
      </p:sp>
      <p:sp>
        <p:nvSpPr>
          <p:cNvPr id="346151" name="AutoShape 3" descr="Light horizontal"/>
          <p:cNvSpPr>
            <a:spLocks noChangeArrowheads="1"/>
          </p:cNvSpPr>
          <p:nvPr/>
        </p:nvSpPr>
        <p:spPr bwMode="auto">
          <a:xfrm>
            <a:off x="3922601" y="2284408"/>
            <a:ext cx="1219200" cy="1698625"/>
          </a:xfrm>
          <a:prstGeom prst="rtTriangle">
            <a:avLst/>
          </a:prstGeom>
          <a:pattFill prst="ltHorz">
            <a:fgClr>
              <a:srgbClr val="0000FF"/>
            </a:fgClr>
            <a:bgClr>
              <a:srgbClr val="FFFFFF"/>
            </a:bgClr>
          </a:pattFill>
          <a:ln w="9525">
            <a:solidFill>
              <a:srgbClr val="000000"/>
            </a:solidFill>
            <a:miter lim="800000"/>
            <a:headEnd/>
            <a:tailEnd/>
          </a:ln>
        </p:spPr>
        <p:txBody>
          <a:bodyPr/>
          <a:lstStyle/>
          <a:p>
            <a:pPr algn="r" rtl="1"/>
            <a:endParaRPr lang="en-US"/>
          </a:p>
        </p:txBody>
      </p:sp>
      <p:sp>
        <p:nvSpPr>
          <p:cNvPr id="93" name="TextBox 92"/>
          <p:cNvSpPr txBox="1"/>
          <p:nvPr/>
        </p:nvSpPr>
        <p:spPr>
          <a:xfrm>
            <a:off x="3071701" y="1266821"/>
            <a:ext cx="395288" cy="554037"/>
          </a:xfrm>
          <a:prstGeom prst="rect">
            <a:avLst/>
          </a:prstGeom>
          <a:solidFill>
            <a:srgbClr val="FFFF00"/>
          </a:solidFill>
        </p:spPr>
        <p:txBody>
          <a:bodyPr>
            <a:spAutoFit/>
          </a:bodyPr>
          <a:lstStyle/>
          <a:p>
            <a:pPr>
              <a:defRPr/>
            </a:pPr>
            <a:r>
              <a:rPr lang="en-US" dirty="0">
                <a:latin typeface="Symbol" pitchFamily="18" charset="2"/>
              </a:rPr>
              <a:t>g </a:t>
            </a:r>
          </a:p>
          <a:p>
            <a:pPr>
              <a:defRPr/>
            </a:pPr>
            <a:r>
              <a:rPr lang="en-US" i="1" baseline="-25000" dirty="0">
                <a:latin typeface="Symbol" pitchFamily="18" charset="2"/>
              </a:rPr>
              <a:t>f </a:t>
            </a:r>
            <a:r>
              <a:rPr lang="en-US" baseline="-25000" dirty="0">
                <a:latin typeface="+mn-lt"/>
              </a:rPr>
              <a:t>’</a:t>
            </a:r>
            <a:endParaRPr lang="en-US" baseline="-25000" dirty="0">
              <a:latin typeface="Symbol" pitchFamily="18" charset="2"/>
            </a:endParaRPr>
          </a:p>
        </p:txBody>
      </p:sp>
      <p:sp>
        <p:nvSpPr>
          <p:cNvPr id="94" name="TextBox 93"/>
          <p:cNvSpPr txBox="1"/>
          <p:nvPr/>
        </p:nvSpPr>
        <p:spPr>
          <a:xfrm>
            <a:off x="2841514" y="2632071"/>
            <a:ext cx="487362" cy="553998"/>
          </a:xfrm>
          <a:prstGeom prst="rect">
            <a:avLst/>
          </a:prstGeom>
          <a:solidFill>
            <a:srgbClr val="FFFF00"/>
          </a:solidFill>
        </p:spPr>
        <p:txBody>
          <a:bodyPr>
            <a:spAutoFit/>
          </a:bodyPr>
          <a:lstStyle/>
          <a:p>
            <a:pPr>
              <a:defRPr/>
            </a:pPr>
            <a:r>
              <a:rPr lang="en-US" b="1" dirty="0" err="1">
                <a:latin typeface="Symbol" pitchFamily="18" charset="2"/>
              </a:rPr>
              <a:t>g</a:t>
            </a:r>
            <a:r>
              <a:rPr lang="en-US" b="1" baseline="-25000" dirty="0" err="1">
                <a:latin typeface="+mn-lt"/>
              </a:rPr>
              <a:t>sat</a:t>
            </a:r>
            <a:r>
              <a:rPr lang="en-US" b="1" dirty="0">
                <a:latin typeface="Symbol" pitchFamily="18" charset="2"/>
              </a:rPr>
              <a:t> </a:t>
            </a:r>
          </a:p>
          <a:p>
            <a:pPr>
              <a:defRPr/>
            </a:pPr>
            <a:r>
              <a:rPr lang="en-US" b="1" i="1" baseline="-25000" dirty="0">
                <a:latin typeface="Symbol" pitchFamily="18" charset="2"/>
              </a:rPr>
              <a:t>f </a:t>
            </a:r>
            <a:r>
              <a:rPr lang="en-US" b="1" baseline="-25000" dirty="0">
                <a:latin typeface="+mn-lt"/>
              </a:rPr>
              <a:t>’</a:t>
            </a:r>
            <a:endParaRPr lang="en-US" b="1" baseline="-25000" dirty="0">
              <a:latin typeface="Symbol" pitchFamily="18" charset="2"/>
            </a:endParaRPr>
          </a:p>
        </p:txBody>
      </p:sp>
      <p:sp>
        <p:nvSpPr>
          <p:cNvPr id="346154" name="Line 17"/>
          <p:cNvSpPr>
            <a:spLocks noChangeShapeType="1"/>
          </p:cNvSpPr>
          <p:nvPr/>
        </p:nvSpPr>
        <p:spPr bwMode="auto">
          <a:xfrm>
            <a:off x="3922601" y="3529008"/>
            <a:ext cx="1479550" cy="0"/>
          </a:xfrm>
          <a:prstGeom prst="line">
            <a:avLst/>
          </a:prstGeom>
          <a:noFill/>
          <a:ln w="38100">
            <a:solidFill>
              <a:srgbClr val="0B0BEF"/>
            </a:solidFill>
            <a:round/>
            <a:headEnd type="triangle" w="lg" len="lg"/>
            <a:tailEnd/>
          </a:ln>
        </p:spPr>
        <p:txBody>
          <a:bodyPr/>
          <a:lstStyle/>
          <a:p>
            <a:endParaRPr lang="en-US"/>
          </a:p>
        </p:txBody>
      </p:sp>
      <p:cxnSp>
        <p:nvCxnSpPr>
          <p:cNvPr id="97" name="Straight Arrow Connector 96"/>
          <p:cNvCxnSpPr/>
          <p:nvPr/>
        </p:nvCxnSpPr>
        <p:spPr>
          <a:xfrm rot="5400000">
            <a:off x="5048932" y="3726652"/>
            <a:ext cx="42862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624026" y="1893657"/>
            <a:ext cx="647700" cy="338554"/>
          </a:xfrm>
          <a:prstGeom prst="rect">
            <a:avLst/>
          </a:prstGeom>
          <a:noFill/>
        </p:spPr>
        <p:txBody>
          <a:bodyPr>
            <a:spAutoFit/>
          </a:bodyPr>
          <a:lstStyle/>
          <a:p>
            <a:pPr>
              <a:defRPr/>
            </a:pPr>
            <a:r>
              <a:rPr lang="en-US" sz="1600" b="1" dirty="0">
                <a:latin typeface="+mn-lt"/>
              </a:rPr>
              <a:t>H</a:t>
            </a:r>
            <a:r>
              <a:rPr lang="en-US" sz="1600" b="1" baseline="-25000" dirty="0">
                <a:latin typeface="+mn-lt"/>
              </a:rPr>
              <a:t>1</a:t>
            </a:r>
            <a:r>
              <a:rPr lang="en-US" sz="1600" b="1" dirty="0">
                <a:latin typeface="+mn-lt"/>
              </a:rPr>
              <a:t>/3</a:t>
            </a:r>
          </a:p>
        </p:txBody>
      </p:sp>
      <p:cxnSp>
        <p:nvCxnSpPr>
          <p:cNvPr id="99" name="Straight Arrow Connector 98"/>
          <p:cNvCxnSpPr/>
          <p:nvPr/>
        </p:nvCxnSpPr>
        <p:spPr>
          <a:xfrm rot="5400000">
            <a:off x="2375583" y="2051839"/>
            <a:ext cx="463550"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1018270" y="4000363"/>
            <a:ext cx="1894682" cy="369332"/>
          </a:xfrm>
          <a:prstGeom prst="rect">
            <a:avLst/>
          </a:prstGeom>
          <a:noFill/>
        </p:spPr>
        <p:txBody>
          <a:bodyPr wrap="square">
            <a:spAutoFit/>
          </a:bodyPr>
          <a:lstStyle/>
          <a:p>
            <a:pPr>
              <a:defRPr/>
            </a:pPr>
            <a:r>
              <a:rPr lang="en-US" b="1" dirty="0" err="1" smtClean="0"/>
              <a:t>K</a:t>
            </a:r>
            <a:r>
              <a:rPr lang="en-US" b="1" baseline="-25000" dirty="0" err="1" smtClean="0"/>
              <a:t>a</a:t>
            </a:r>
            <a:r>
              <a:rPr lang="en-US" b="1" dirty="0" smtClean="0">
                <a:latin typeface="+mn-lt"/>
              </a:rPr>
              <a:t>(</a:t>
            </a:r>
            <a:r>
              <a:rPr lang="en-US" b="1" dirty="0" smtClean="0">
                <a:latin typeface="Symbol" pitchFamily="18" charset="2"/>
              </a:rPr>
              <a:t>g</a:t>
            </a:r>
            <a:r>
              <a:rPr lang="en-US" b="1" dirty="0" smtClean="0">
                <a:latin typeface="+mn-lt"/>
              </a:rPr>
              <a:t> </a:t>
            </a:r>
            <a:r>
              <a:rPr lang="en-US" b="1" dirty="0">
                <a:latin typeface="+mn-lt"/>
              </a:rPr>
              <a:t>H</a:t>
            </a:r>
            <a:r>
              <a:rPr lang="en-US" b="1" baseline="-25000" dirty="0">
                <a:latin typeface="+mn-lt"/>
              </a:rPr>
              <a:t>1 </a:t>
            </a:r>
            <a:r>
              <a:rPr lang="en-US" b="1" dirty="0">
                <a:latin typeface="+mn-lt"/>
              </a:rPr>
              <a:t>+ </a:t>
            </a:r>
            <a:r>
              <a:rPr lang="en-US" b="1" dirty="0" err="1">
                <a:latin typeface="Symbol" pitchFamily="18" charset="2"/>
              </a:rPr>
              <a:t>g</a:t>
            </a:r>
            <a:r>
              <a:rPr lang="en-US" b="1" baseline="-25000" dirty="0" err="1">
                <a:latin typeface="+mn-lt"/>
              </a:rPr>
              <a:t>sub</a:t>
            </a:r>
            <a:r>
              <a:rPr lang="en-US" b="1" dirty="0"/>
              <a:t> H</a:t>
            </a:r>
            <a:r>
              <a:rPr lang="en-US" b="1" baseline="-25000" dirty="0"/>
              <a:t>2</a:t>
            </a:r>
            <a:r>
              <a:rPr lang="en-US" b="1" dirty="0" smtClean="0">
                <a:latin typeface="+mn-lt"/>
              </a:rPr>
              <a:t>)</a:t>
            </a:r>
            <a:endParaRPr lang="en-US" b="1" baseline="-25000" dirty="0">
              <a:latin typeface="+mn-lt"/>
            </a:endParaRPr>
          </a:p>
        </p:txBody>
      </p:sp>
      <p:sp>
        <p:nvSpPr>
          <p:cNvPr id="346159" name="Line 17"/>
          <p:cNvSpPr>
            <a:spLocks noChangeShapeType="1"/>
          </p:cNvSpPr>
          <p:nvPr/>
        </p:nvSpPr>
        <p:spPr bwMode="auto">
          <a:xfrm>
            <a:off x="1107964" y="2563808"/>
            <a:ext cx="2236787" cy="0"/>
          </a:xfrm>
          <a:prstGeom prst="line">
            <a:avLst/>
          </a:prstGeom>
          <a:noFill/>
          <a:ln w="38100">
            <a:solidFill>
              <a:srgbClr val="0B0BEF"/>
            </a:solidFill>
            <a:round/>
            <a:headEnd type="triangle" w="lg" len="lg"/>
            <a:tailEnd/>
          </a:ln>
        </p:spPr>
        <p:txBody>
          <a:bodyPr/>
          <a:lstStyle/>
          <a:p>
            <a:endParaRPr lang="en-US"/>
          </a:p>
        </p:txBody>
      </p:sp>
      <p:cxnSp>
        <p:nvCxnSpPr>
          <p:cNvPr id="105" name="Straight Connector 104"/>
          <p:cNvCxnSpPr/>
          <p:nvPr/>
        </p:nvCxnSpPr>
        <p:spPr>
          <a:xfrm>
            <a:off x="2625614" y="2335208"/>
            <a:ext cx="538162" cy="0"/>
          </a:xfrm>
          <a:prstGeom prst="line">
            <a:avLst/>
          </a:prstGeom>
          <a:ln w="22225">
            <a:solidFill>
              <a:srgbClr val="0B0BE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751026" y="2398708"/>
            <a:ext cx="269875" cy="0"/>
          </a:xfrm>
          <a:prstGeom prst="line">
            <a:avLst/>
          </a:prstGeom>
          <a:ln w="22225">
            <a:solidFill>
              <a:srgbClr val="0B0BEF"/>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335476" y="3384546"/>
            <a:ext cx="647700" cy="338554"/>
          </a:xfrm>
          <a:prstGeom prst="rect">
            <a:avLst/>
          </a:prstGeom>
          <a:noFill/>
        </p:spPr>
        <p:txBody>
          <a:bodyPr>
            <a:spAutoFit/>
          </a:bodyPr>
          <a:lstStyle/>
          <a:p>
            <a:pPr>
              <a:defRPr/>
            </a:pPr>
            <a:r>
              <a:rPr lang="en-US" sz="1600" b="1" dirty="0">
                <a:latin typeface="+mn-lt"/>
              </a:rPr>
              <a:t>P</a:t>
            </a:r>
            <a:r>
              <a:rPr lang="en-US" sz="1600" b="1" baseline="-25000" dirty="0">
                <a:latin typeface="+mn-lt"/>
              </a:rPr>
              <a:t>w</a:t>
            </a:r>
          </a:p>
        </p:txBody>
      </p:sp>
      <p:sp>
        <p:nvSpPr>
          <p:cNvPr id="110" name="TextBox 109"/>
          <p:cNvSpPr txBox="1"/>
          <p:nvPr/>
        </p:nvSpPr>
        <p:spPr>
          <a:xfrm>
            <a:off x="4183630" y="3896265"/>
            <a:ext cx="1616075" cy="338554"/>
          </a:xfrm>
          <a:prstGeom prst="rect">
            <a:avLst/>
          </a:prstGeom>
          <a:noFill/>
        </p:spPr>
        <p:txBody>
          <a:bodyPr>
            <a:spAutoFit/>
          </a:bodyPr>
          <a:lstStyle/>
          <a:p>
            <a:pPr>
              <a:defRPr/>
            </a:pPr>
            <a:r>
              <a:rPr lang="en-US" sz="1600" b="1" dirty="0" smtClean="0">
                <a:latin typeface="Symbol" pitchFamily="18" charset="2"/>
              </a:rPr>
              <a:t>g</a:t>
            </a:r>
            <a:r>
              <a:rPr lang="en-US" sz="1600" b="1" baseline="-25000" dirty="0" smtClean="0">
                <a:latin typeface="+mn-lt"/>
              </a:rPr>
              <a:t>w</a:t>
            </a:r>
            <a:r>
              <a:rPr lang="en-US" sz="1600" b="1" dirty="0" smtClean="0"/>
              <a:t>H</a:t>
            </a:r>
            <a:r>
              <a:rPr lang="en-US" sz="1600" b="1" baseline="-25000" dirty="0" smtClean="0"/>
              <a:t>2</a:t>
            </a:r>
            <a:endParaRPr lang="en-US" sz="1600" b="1" dirty="0">
              <a:latin typeface="+mn-lt"/>
            </a:endParaRPr>
          </a:p>
        </p:txBody>
      </p:sp>
      <p:sp>
        <p:nvSpPr>
          <p:cNvPr id="111" name="Rectangle 110"/>
          <p:cNvSpPr/>
          <p:nvPr/>
        </p:nvSpPr>
        <p:spPr>
          <a:xfrm>
            <a:off x="39687" y="4568010"/>
            <a:ext cx="3520964" cy="400110"/>
          </a:xfrm>
          <a:prstGeom prst="rect">
            <a:avLst/>
          </a:prstGeom>
        </p:spPr>
        <p:txBody>
          <a:bodyPr wrap="none">
            <a:spAutoFit/>
          </a:bodyPr>
          <a:lstStyle/>
          <a:p>
            <a:pPr>
              <a:spcBef>
                <a:spcPct val="50000"/>
              </a:spcBef>
              <a:defRPr/>
            </a:pPr>
            <a:r>
              <a:rPr lang="en-US" sz="2000" dirty="0">
                <a:solidFill>
                  <a:srgbClr val="C00000"/>
                </a:solidFill>
                <a:effectLst>
                  <a:outerShdw blurRad="38100" dist="38100" dir="2700000" algn="tl">
                    <a:srgbClr val="000000">
                      <a:alpha val="43137"/>
                    </a:srgbClr>
                  </a:outerShdw>
                </a:effectLst>
                <a:latin typeface="+mn-lt"/>
              </a:rPr>
              <a:t>Point of application of Resultant</a:t>
            </a:r>
          </a:p>
        </p:txBody>
      </p:sp>
      <p:sp>
        <p:nvSpPr>
          <p:cNvPr id="3" name="TextBox 2"/>
          <p:cNvSpPr txBox="1"/>
          <p:nvPr/>
        </p:nvSpPr>
        <p:spPr bwMode="auto">
          <a:xfrm>
            <a:off x="86071" y="5109441"/>
            <a:ext cx="8390844" cy="1631216"/>
          </a:xfrm>
          <a:prstGeom prst="rect">
            <a:avLst/>
          </a:prstGeom>
          <a:solidFill>
            <a:schemeClr val="bg1"/>
          </a:solidFill>
          <a:ln>
            <a:noFill/>
          </a:ln>
          <a:effectLst/>
        </p:spPr>
        <p:txBody>
          <a:bodyPr wrap="square" rtlCol="0">
            <a:spAutoFit/>
          </a:bodyPr>
          <a:lstStyle/>
          <a:p>
            <a:pPr eaLnBrk="1" hangingPunct="1">
              <a:spcBef>
                <a:spcPts val="0"/>
              </a:spcBef>
            </a:pPr>
            <a:r>
              <a:rPr lang="en-US" sz="2000" b="1" dirty="0" smtClean="0">
                <a:latin typeface="Times New Roman" pitchFamily="18" charset="0"/>
              </a:rPr>
              <a:t>The presence of water will have two effects:</a:t>
            </a:r>
          </a:p>
          <a:p>
            <a:pPr marL="171450" indent="-171450" eaLnBrk="1" hangingPunct="1">
              <a:spcBef>
                <a:spcPts val="0"/>
              </a:spcBef>
              <a:buFont typeface="Arial" panose="020B0604020202020204" pitchFamily="34" charset="0"/>
              <a:buChar char="•"/>
            </a:pPr>
            <a:r>
              <a:rPr lang="en-US" sz="2000" b="1" dirty="0" smtClean="0">
                <a:solidFill>
                  <a:srgbClr val="7030A0"/>
                </a:solidFill>
                <a:latin typeface="+mn-lt"/>
              </a:rPr>
              <a:t>The use of effective unit weight when calculating the lateral pressure for the given submerged soil.</a:t>
            </a:r>
          </a:p>
          <a:p>
            <a:pPr marL="171450" indent="-171450" eaLnBrk="1" hangingPunct="1">
              <a:spcBef>
                <a:spcPts val="0"/>
              </a:spcBef>
              <a:buFont typeface="Arial" panose="020B0604020202020204" pitchFamily="34" charset="0"/>
              <a:buChar char="•"/>
            </a:pPr>
            <a:r>
              <a:rPr lang="en-US" sz="2000" b="1" dirty="0" smtClean="0">
                <a:solidFill>
                  <a:srgbClr val="7030A0"/>
                </a:solidFill>
                <a:latin typeface="+mn-lt"/>
              </a:rPr>
              <a:t>In addition to the lateral force for the soil we add P</a:t>
            </a:r>
            <a:r>
              <a:rPr lang="en-US" sz="2000" b="1" baseline="-25000" dirty="0" smtClean="0">
                <a:solidFill>
                  <a:srgbClr val="7030A0"/>
                </a:solidFill>
                <a:latin typeface="+mn-lt"/>
              </a:rPr>
              <a:t>w</a:t>
            </a:r>
            <a:r>
              <a:rPr lang="en-US" sz="2000" b="1" dirty="0" smtClean="0">
                <a:solidFill>
                  <a:srgbClr val="7030A0"/>
                </a:solidFill>
                <a:latin typeface="+mn-lt"/>
              </a:rPr>
              <a:t>.</a:t>
            </a:r>
          </a:p>
          <a:p>
            <a:pPr eaLnBrk="1" hangingPunct="1">
              <a:spcBef>
                <a:spcPts val="0"/>
              </a:spcBef>
            </a:pPr>
            <a:r>
              <a:rPr lang="en-US" sz="2000" b="1" dirty="0" smtClean="0">
                <a:latin typeface="+mn-lt"/>
              </a:rPr>
              <a:t>The effect of water is the same for at-rest, active, or passive</a:t>
            </a:r>
            <a:r>
              <a:rPr lang="en-US" sz="2000" b="1" dirty="0" smtClean="0">
                <a:latin typeface="Times New Roman" pitchFamily="18" charset="0"/>
              </a:rPr>
              <a:t>.</a:t>
            </a:r>
            <a:endParaRPr lang="en-US" sz="2000" b="1" dirty="0">
              <a:latin typeface="Times New Roman" pitchFamily="18" charset="0"/>
            </a:endParaRPr>
          </a:p>
        </p:txBody>
      </p:sp>
      <p:sp>
        <p:nvSpPr>
          <p:cNvPr id="346142" name="TextBox 66"/>
          <p:cNvSpPr txBox="1">
            <a:spLocks noChangeArrowheads="1"/>
          </p:cNvSpPr>
          <p:nvPr/>
        </p:nvSpPr>
        <p:spPr bwMode="auto">
          <a:xfrm>
            <a:off x="126888" y="2750133"/>
            <a:ext cx="541338" cy="369888"/>
          </a:xfrm>
          <a:prstGeom prst="rect">
            <a:avLst/>
          </a:prstGeom>
          <a:solidFill>
            <a:schemeClr val="bg1"/>
          </a:solidFill>
          <a:ln w="9525">
            <a:noFill/>
            <a:miter lim="800000"/>
            <a:headEnd/>
            <a:tailEnd/>
          </a:ln>
        </p:spPr>
        <p:txBody>
          <a:bodyPr>
            <a:spAutoFit/>
          </a:bodyPr>
          <a:lstStyle/>
          <a:p>
            <a:r>
              <a:rPr lang="en-US" b="1" dirty="0">
                <a:latin typeface="Symbol" pitchFamily="18" charset="2"/>
              </a:rPr>
              <a:t>H</a:t>
            </a:r>
            <a:r>
              <a:rPr lang="en-US" b="1" baseline="-25000" dirty="0">
                <a:latin typeface="Symbol" pitchFamily="18" charset="2"/>
              </a:rPr>
              <a:t>2</a:t>
            </a:r>
            <a:endParaRPr lang="en-US" b="1" baseline="-25000" dirty="0"/>
          </a:p>
        </p:txBody>
      </p:sp>
      <p:sp>
        <p:nvSpPr>
          <p:cNvPr id="2" name="TextBox 1"/>
          <p:cNvSpPr txBox="1"/>
          <p:nvPr/>
        </p:nvSpPr>
        <p:spPr bwMode="auto">
          <a:xfrm>
            <a:off x="3052720" y="2003424"/>
            <a:ext cx="686406" cy="338554"/>
          </a:xfrm>
          <a:prstGeom prst="rect">
            <a:avLst/>
          </a:prstGeom>
          <a:noFill/>
          <a:ln>
            <a:noFill/>
          </a:ln>
          <a:effectLst/>
        </p:spPr>
        <p:txBody>
          <a:bodyPr wrap="none" rtlCol="0">
            <a:spAutoFit/>
          </a:bodyPr>
          <a:lstStyle/>
          <a:p>
            <a:pPr eaLnBrk="1" hangingPunct="1">
              <a:spcBef>
                <a:spcPct val="50000"/>
              </a:spcBef>
            </a:pPr>
            <a:r>
              <a:rPr lang="en-US" sz="1600" b="1" dirty="0" smtClean="0">
                <a:solidFill>
                  <a:srgbClr val="FF0000"/>
                </a:solidFill>
                <a:latin typeface="Times New Roman" pitchFamily="18" charset="0"/>
              </a:rPr>
              <a:t>GWT</a:t>
            </a:r>
            <a:endParaRPr lang="en-US" sz="1600" b="1" dirty="0">
              <a:solidFill>
                <a:srgbClr val="FF0000"/>
              </a:solidFill>
              <a:latin typeface="Times New Roman" pitchFamily="18" charset="0"/>
            </a:endParaRPr>
          </a:p>
        </p:txBody>
      </p:sp>
      <p:sp>
        <p:nvSpPr>
          <p:cNvPr id="54" name="Rectangle 16"/>
          <p:cNvSpPr/>
          <p:nvPr/>
        </p:nvSpPr>
        <p:spPr>
          <a:xfrm rot="21092986">
            <a:off x="517697" y="808429"/>
            <a:ext cx="503691" cy="3162754"/>
          </a:xfrm>
          <a:custGeom>
            <a:avLst/>
            <a:gdLst>
              <a:gd name="connsiteX0" fmla="*/ 0 w 271463"/>
              <a:gd name="connsiteY0" fmla="*/ 0 h 3133725"/>
              <a:gd name="connsiteX1" fmla="*/ 271463 w 271463"/>
              <a:gd name="connsiteY1" fmla="*/ 0 h 3133725"/>
              <a:gd name="connsiteX2" fmla="*/ 271463 w 271463"/>
              <a:gd name="connsiteY2" fmla="*/ 3133725 h 3133725"/>
              <a:gd name="connsiteX3" fmla="*/ 0 w 271463"/>
              <a:gd name="connsiteY3" fmla="*/ 3133725 h 3133725"/>
              <a:gd name="connsiteX4" fmla="*/ 0 w 271463"/>
              <a:gd name="connsiteY4" fmla="*/ 0 h 3133725"/>
              <a:gd name="connsiteX0" fmla="*/ 232228 w 503691"/>
              <a:gd name="connsiteY0" fmla="*/ 0 h 3133725"/>
              <a:gd name="connsiteX1" fmla="*/ 503691 w 503691"/>
              <a:gd name="connsiteY1" fmla="*/ 0 h 3133725"/>
              <a:gd name="connsiteX2" fmla="*/ 503691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62754"/>
              <a:gd name="connsiteX1" fmla="*/ 503691 w 503691"/>
              <a:gd name="connsiteY1" fmla="*/ 29029 h 3162754"/>
              <a:gd name="connsiteX2" fmla="*/ 256948 w 503691"/>
              <a:gd name="connsiteY2" fmla="*/ 3162754 h 3162754"/>
              <a:gd name="connsiteX3" fmla="*/ 0 w 503691"/>
              <a:gd name="connsiteY3" fmla="*/ 3133726 h 3162754"/>
              <a:gd name="connsiteX4" fmla="*/ 232228 w 503691"/>
              <a:gd name="connsiteY4" fmla="*/ 0 h 31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91" h="3162754">
                <a:moveTo>
                  <a:pt x="232228" y="0"/>
                </a:moveTo>
                <a:lnTo>
                  <a:pt x="503691" y="29029"/>
                </a:lnTo>
                <a:lnTo>
                  <a:pt x="256948" y="3162754"/>
                </a:lnTo>
                <a:lnTo>
                  <a:pt x="0" y="3133726"/>
                </a:lnTo>
                <a:lnTo>
                  <a:pt x="232228" y="0"/>
                </a:lnTo>
                <a:close/>
              </a:path>
            </a:pathLst>
          </a:cu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cxnSp>
        <p:nvCxnSpPr>
          <p:cNvPr id="55" name="Straight Connector 54"/>
          <p:cNvCxnSpPr/>
          <p:nvPr/>
        </p:nvCxnSpPr>
        <p:spPr>
          <a:xfrm flipH="1" flipV="1">
            <a:off x="1893102" y="2275940"/>
            <a:ext cx="17460" cy="166911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059403"/>
      </p:ext>
    </p:extLst>
  </p:cSld>
  <p:clrMapOvr>
    <a:masterClrMapping/>
  </p:clrMapOvr>
  <p:transition advClick="0" advTm="30000">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576263" y="1550988"/>
            <a:ext cx="284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47142" name="AutoShape 4" descr="Light horizontal"/>
          <p:cNvSpPr>
            <a:spLocks noChangeArrowheads="1"/>
          </p:cNvSpPr>
          <p:nvPr/>
        </p:nvSpPr>
        <p:spPr bwMode="auto">
          <a:xfrm>
            <a:off x="1039813" y="1547813"/>
            <a:ext cx="796925" cy="1479550"/>
          </a:xfrm>
          <a:prstGeom prst="rtTriangle">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7143" name="Line 17"/>
          <p:cNvSpPr>
            <a:spLocks noChangeShapeType="1"/>
          </p:cNvSpPr>
          <p:nvPr/>
        </p:nvSpPr>
        <p:spPr bwMode="auto">
          <a:xfrm>
            <a:off x="1039813" y="2563813"/>
            <a:ext cx="1630362" cy="0"/>
          </a:xfrm>
          <a:prstGeom prst="line">
            <a:avLst/>
          </a:prstGeom>
          <a:noFill/>
          <a:ln w="38100">
            <a:solidFill>
              <a:srgbClr val="800000"/>
            </a:solidFill>
            <a:round/>
            <a:headEnd type="triangle" w="lg" len="lg"/>
            <a:tailEnd/>
          </a:ln>
        </p:spPr>
        <p:txBody>
          <a:bodyPr/>
          <a:lstStyle/>
          <a:p>
            <a:endParaRPr lang="en-US"/>
          </a:p>
        </p:txBody>
      </p:sp>
      <p:cxnSp>
        <p:nvCxnSpPr>
          <p:cNvPr id="31" name="Straight Connector 30"/>
          <p:cNvCxnSpPr/>
          <p:nvPr/>
        </p:nvCxnSpPr>
        <p:spPr>
          <a:xfrm rot="5400000">
            <a:off x="1439863" y="1550988"/>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547813" y="1550988"/>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75443" y="2289969"/>
            <a:ext cx="1473200"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7148" name="TextBox 38"/>
          <p:cNvSpPr txBox="1">
            <a:spLocks noChangeArrowheads="1"/>
          </p:cNvSpPr>
          <p:nvPr/>
        </p:nvSpPr>
        <p:spPr bwMode="auto">
          <a:xfrm>
            <a:off x="119404" y="2105932"/>
            <a:ext cx="427830" cy="369887"/>
          </a:xfrm>
          <a:prstGeom prst="rect">
            <a:avLst/>
          </a:prstGeom>
          <a:solidFill>
            <a:schemeClr val="bg1"/>
          </a:solidFill>
          <a:ln w="9525">
            <a:noFill/>
            <a:miter lim="800000"/>
            <a:headEnd/>
            <a:tailEnd/>
          </a:ln>
        </p:spPr>
        <p:txBody>
          <a:bodyPr wrap="square">
            <a:spAutoFit/>
          </a:bodyPr>
          <a:lstStyle/>
          <a:p>
            <a:r>
              <a:rPr lang="en-US" b="1" dirty="0">
                <a:latin typeface="Symbol" pitchFamily="18" charset="2"/>
              </a:rPr>
              <a:t>H</a:t>
            </a:r>
            <a:r>
              <a:rPr lang="en-US" b="1" baseline="-25000" dirty="0">
                <a:latin typeface="Symbol" pitchFamily="18" charset="2"/>
              </a:rPr>
              <a:t>1</a:t>
            </a:r>
            <a:endParaRPr lang="en-US" b="1" baseline="-25000" dirty="0"/>
          </a:p>
        </p:txBody>
      </p:sp>
      <p:cxnSp>
        <p:nvCxnSpPr>
          <p:cNvPr id="41" name="Straight Connector 40"/>
          <p:cNvCxnSpPr/>
          <p:nvPr/>
        </p:nvCxnSpPr>
        <p:spPr>
          <a:xfrm rot="16200000" flipH="1">
            <a:off x="1639095" y="1569244"/>
            <a:ext cx="214312"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746251" y="1568450"/>
            <a:ext cx="21590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879725" y="1550988"/>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987675" y="1550988"/>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078163" y="1568450"/>
            <a:ext cx="21590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186906" y="1567657"/>
            <a:ext cx="214313" cy="180975"/>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23"/>
          <p:cNvSpPr txBox="1">
            <a:spLocks noChangeArrowheads="1"/>
          </p:cNvSpPr>
          <p:nvPr/>
        </p:nvSpPr>
        <p:spPr bwMode="auto">
          <a:xfrm>
            <a:off x="358775" y="404813"/>
            <a:ext cx="2535237" cy="461963"/>
          </a:xfrm>
          <a:prstGeom prst="rect">
            <a:avLst/>
          </a:prstGeom>
          <a:noFill/>
          <a:ln w="9525">
            <a:noFill/>
            <a:miter lim="800000"/>
            <a:headEnd/>
            <a:tailEnd/>
          </a:ln>
          <a:effectLst/>
        </p:spPr>
        <p:txBody>
          <a:bodyPr wrap="square">
            <a:spAutoFit/>
          </a:bodyPr>
          <a:lstStyle/>
          <a:p>
            <a:pPr>
              <a:spcBef>
                <a:spcPct val="50000"/>
              </a:spcBef>
              <a:defRPr/>
            </a:pPr>
            <a:r>
              <a:rPr lang="en-US" sz="2400" b="1" u="sng" dirty="0">
                <a:solidFill>
                  <a:srgbClr val="0B0BEF"/>
                </a:solidFill>
                <a:latin typeface="+mn-lt"/>
              </a:rPr>
              <a:t>3</a:t>
            </a:r>
            <a:r>
              <a:rPr lang="en-US" sz="2400" b="1" u="sng" dirty="0" smtClean="0">
                <a:solidFill>
                  <a:srgbClr val="0B0BEF"/>
                </a:solidFill>
                <a:latin typeface="+mn-lt"/>
              </a:rPr>
              <a:t>. Effect </a:t>
            </a:r>
            <a:r>
              <a:rPr lang="en-US" sz="2400" b="1" u="sng" dirty="0">
                <a:solidFill>
                  <a:srgbClr val="0B0BEF"/>
                </a:solidFill>
                <a:latin typeface="+mn-lt"/>
              </a:rPr>
              <a:t>of G.W.T</a:t>
            </a:r>
            <a:endParaRPr lang="en-AU" sz="2400" b="1" u="sng" dirty="0">
              <a:solidFill>
                <a:srgbClr val="0B0BEF"/>
              </a:solidFill>
              <a:latin typeface="+mn-lt"/>
            </a:endParaRPr>
          </a:p>
        </p:txBody>
      </p:sp>
      <p:sp>
        <p:nvSpPr>
          <p:cNvPr id="85" name="Text Box 23"/>
          <p:cNvSpPr txBox="1">
            <a:spLocks noChangeArrowheads="1"/>
          </p:cNvSpPr>
          <p:nvPr/>
        </p:nvSpPr>
        <p:spPr bwMode="auto">
          <a:xfrm>
            <a:off x="4662487" y="1192561"/>
            <a:ext cx="4075114" cy="1446550"/>
          </a:xfrm>
          <a:prstGeom prst="rect">
            <a:avLst/>
          </a:prstGeom>
          <a:noFill/>
          <a:ln w="9525">
            <a:noFill/>
            <a:miter lim="800000"/>
            <a:headEnd/>
            <a:tailEnd/>
          </a:ln>
          <a:effectLst/>
        </p:spPr>
        <p:txBody>
          <a:bodyPr wrap="square">
            <a:spAutoFit/>
          </a:bodyPr>
          <a:lstStyle/>
          <a:p>
            <a:pPr>
              <a:spcBef>
                <a:spcPct val="50000"/>
              </a:spcBef>
              <a:defRPr/>
            </a:pPr>
            <a:r>
              <a:rPr lang="en-US" sz="2800" b="1" u="sng" dirty="0">
                <a:solidFill>
                  <a:srgbClr val="92D050"/>
                </a:solidFill>
                <a:effectLst>
                  <a:outerShdw blurRad="38100" dist="38100" dir="2700000" algn="tl">
                    <a:srgbClr val="000000">
                      <a:alpha val="43137"/>
                    </a:srgbClr>
                  </a:outerShdw>
                </a:effectLst>
                <a:latin typeface="+mn-lt"/>
              </a:rPr>
              <a:t>Passive Case:</a:t>
            </a:r>
          </a:p>
          <a:p>
            <a:pPr>
              <a:spcBef>
                <a:spcPct val="50000"/>
              </a:spcBef>
              <a:defRPr/>
            </a:pPr>
            <a:r>
              <a:rPr lang="en-US" sz="2400" b="1" dirty="0" smtClean="0">
                <a:latin typeface="+mn-lt"/>
              </a:rPr>
              <a:t>Same </a:t>
            </a:r>
            <a:r>
              <a:rPr lang="en-US" sz="2400" b="1" dirty="0">
                <a:latin typeface="+mn-lt"/>
              </a:rPr>
              <a:t>as before except K</a:t>
            </a:r>
            <a:r>
              <a:rPr lang="en-US" sz="2400" b="1" baseline="-25000" dirty="0">
                <a:latin typeface="+mn-lt"/>
              </a:rPr>
              <a:t>a</a:t>
            </a:r>
            <a:r>
              <a:rPr lang="en-US" sz="2400" b="1" dirty="0">
                <a:latin typeface="+mn-lt"/>
              </a:rPr>
              <a:t> is replaced with </a:t>
            </a:r>
            <a:r>
              <a:rPr lang="en-US" sz="2400" b="1" dirty="0" err="1">
                <a:latin typeface="+mn-lt"/>
              </a:rPr>
              <a:t>K</a:t>
            </a:r>
            <a:r>
              <a:rPr lang="en-US" sz="2400" b="1" baseline="-25000" dirty="0" err="1">
                <a:latin typeface="+mn-lt"/>
              </a:rPr>
              <a:t>p</a:t>
            </a:r>
            <a:endParaRPr lang="en-US" sz="2400" b="1" baseline="-25000" dirty="0">
              <a:latin typeface="+mn-lt"/>
            </a:endParaRPr>
          </a:p>
        </p:txBody>
      </p:sp>
      <p:sp>
        <p:nvSpPr>
          <p:cNvPr id="86" name="TextBox 85"/>
          <p:cNvSpPr txBox="1"/>
          <p:nvPr/>
        </p:nvSpPr>
        <p:spPr>
          <a:xfrm>
            <a:off x="1089761" y="2725445"/>
            <a:ext cx="1233488" cy="307975"/>
          </a:xfrm>
          <a:prstGeom prst="rect">
            <a:avLst/>
          </a:prstGeom>
          <a:noFill/>
        </p:spPr>
        <p:txBody>
          <a:bodyPr>
            <a:spAutoFit/>
          </a:bodyPr>
          <a:lstStyle/>
          <a:p>
            <a:pPr>
              <a:defRPr/>
            </a:pPr>
            <a:r>
              <a:rPr lang="en-US" sz="1400" b="1" dirty="0" err="1">
                <a:latin typeface="+mn-lt"/>
              </a:rPr>
              <a:t>K</a:t>
            </a:r>
            <a:r>
              <a:rPr lang="en-US" sz="1400" b="1" baseline="-25000" dirty="0" err="1">
                <a:latin typeface="+mn-lt"/>
              </a:rPr>
              <a:t>p</a:t>
            </a:r>
            <a:r>
              <a:rPr lang="en-US" sz="1400" b="1" dirty="0">
                <a:latin typeface="+mn-lt"/>
              </a:rPr>
              <a:t> </a:t>
            </a:r>
            <a:r>
              <a:rPr lang="en-US" sz="1400" b="1" dirty="0">
                <a:latin typeface="Symbol" pitchFamily="18" charset="2"/>
              </a:rPr>
              <a:t>g</a:t>
            </a:r>
            <a:r>
              <a:rPr lang="en-US" sz="1400" b="1" dirty="0">
                <a:latin typeface="+mn-lt"/>
              </a:rPr>
              <a:t> H</a:t>
            </a:r>
            <a:r>
              <a:rPr lang="en-US" sz="1400" b="1" baseline="-25000" dirty="0">
                <a:latin typeface="+mn-lt"/>
              </a:rPr>
              <a:t>1</a:t>
            </a:r>
          </a:p>
        </p:txBody>
      </p:sp>
      <p:sp>
        <p:nvSpPr>
          <p:cNvPr id="87" name="TextBox 86"/>
          <p:cNvSpPr txBox="1"/>
          <p:nvPr/>
        </p:nvSpPr>
        <p:spPr>
          <a:xfrm>
            <a:off x="2557463" y="3990976"/>
            <a:ext cx="647700" cy="338137"/>
          </a:xfrm>
          <a:prstGeom prst="rect">
            <a:avLst/>
          </a:prstGeom>
          <a:noFill/>
        </p:spPr>
        <p:txBody>
          <a:bodyPr>
            <a:spAutoFit/>
          </a:bodyPr>
          <a:lstStyle/>
          <a:p>
            <a:pPr>
              <a:defRPr/>
            </a:pPr>
            <a:r>
              <a:rPr lang="en-US" sz="1600" b="1" dirty="0">
                <a:latin typeface="+mn-lt"/>
              </a:rPr>
              <a:t>Pp</a:t>
            </a:r>
            <a:r>
              <a:rPr lang="en-US" sz="1600" b="1" baseline="-25000" dirty="0">
                <a:latin typeface="+mn-lt"/>
              </a:rPr>
              <a:t>3</a:t>
            </a:r>
          </a:p>
        </p:txBody>
      </p:sp>
      <p:cxnSp>
        <p:nvCxnSpPr>
          <p:cNvPr id="90" name="Straight Arrow Connector 89"/>
          <p:cNvCxnSpPr/>
          <p:nvPr/>
        </p:nvCxnSpPr>
        <p:spPr>
          <a:xfrm rot="5400000">
            <a:off x="2666206" y="4510882"/>
            <a:ext cx="42862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447925" y="2163763"/>
            <a:ext cx="647700" cy="369332"/>
          </a:xfrm>
          <a:prstGeom prst="rect">
            <a:avLst/>
          </a:prstGeom>
          <a:noFill/>
        </p:spPr>
        <p:txBody>
          <a:bodyPr>
            <a:spAutoFit/>
          </a:bodyPr>
          <a:lstStyle/>
          <a:p>
            <a:pPr>
              <a:defRPr/>
            </a:pPr>
            <a:r>
              <a:rPr lang="en-US" b="1" dirty="0">
                <a:latin typeface="+mn-lt"/>
              </a:rPr>
              <a:t>Pp</a:t>
            </a:r>
            <a:r>
              <a:rPr lang="en-US" b="1" baseline="-25000" dirty="0">
                <a:latin typeface="+mn-lt"/>
              </a:rPr>
              <a:t>1</a:t>
            </a:r>
          </a:p>
        </p:txBody>
      </p:sp>
      <p:sp>
        <p:nvSpPr>
          <p:cNvPr id="70" name="TextBox 69"/>
          <p:cNvSpPr txBox="1"/>
          <p:nvPr/>
        </p:nvSpPr>
        <p:spPr>
          <a:xfrm>
            <a:off x="3267868" y="2996307"/>
            <a:ext cx="538163" cy="461665"/>
          </a:xfrm>
          <a:prstGeom prst="rect">
            <a:avLst/>
          </a:prstGeom>
          <a:noFill/>
        </p:spPr>
        <p:txBody>
          <a:bodyPr>
            <a:spAutoFit/>
          </a:bodyPr>
          <a:lstStyle/>
          <a:p>
            <a:pPr>
              <a:defRPr/>
            </a:pPr>
            <a:r>
              <a:rPr lang="en-US" sz="2400" b="1" dirty="0" err="1">
                <a:latin typeface="+mn-lt"/>
              </a:rPr>
              <a:t>R</a:t>
            </a:r>
            <a:r>
              <a:rPr lang="en-US" sz="2400" b="1" baseline="-25000" dirty="0" err="1">
                <a:latin typeface="+mn-lt"/>
              </a:rPr>
              <a:t>p</a:t>
            </a:r>
            <a:endParaRPr lang="en-US" sz="2400" b="1" baseline="-25000" dirty="0">
              <a:latin typeface="+mn-lt"/>
            </a:endParaRPr>
          </a:p>
        </p:txBody>
      </p:sp>
      <p:sp>
        <p:nvSpPr>
          <p:cNvPr id="71" name="TextBox 70"/>
          <p:cNvSpPr txBox="1"/>
          <p:nvPr/>
        </p:nvSpPr>
        <p:spPr>
          <a:xfrm>
            <a:off x="3313113" y="3805238"/>
            <a:ext cx="647700" cy="369332"/>
          </a:xfrm>
          <a:prstGeom prst="rect">
            <a:avLst/>
          </a:prstGeom>
          <a:noFill/>
        </p:spPr>
        <p:txBody>
          <a:bodyPr>
            <a:spAutoFit/>
          </a:bodyPr>
          <a:lstStyle/>
          <a:p>
            <a:pPr>
              <a:defRPr/>
            </a:pPr>
            <a:r>
              <a:rPr lang="en-US" b="1" dirty="0">
                <a:latin typeface="+mn-lt"/>
              </a:rPr>
              <a:t>Z</a:t>
            </a:r>
          </a:p>
        </p:txBody>
      </p:sp>
      <p:cxnSp>
        <p:nvCxnSpPr>
          <p:cNvPr id="72" name="Straight Arrow Connector 71"/>
          <p:cNvCxnSpPr/>
          <p:nvPr/>
        </p:nvCxnSpPr>
        <p:spPr>
          <a:xfrm rot="5400000">
            <a:off x="2666206" y="4040982"/>
            <a:ext cx="136842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07132" y="3027363"/>
            <a:ext cx="3059112" cy="0"/>
          </a:xfrm>
          <a:prstGeom prst="line">
            <a:avLst/>
          </a:prstGeom>
          <a:ln w="22225">
            <a:solidFill>
              <a:srgbClr val="0B0BEF"/>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469106" y="3855244"/>
            <a:ext cx="165735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7167" name="AutoShape 4" descr="Light horizontal"/>
          <p:cNvSpPr>
            <a:spLocks noChangeArrowheads="1"/>
          </p:cNvSpPr>
          <p:nvPr/>
        </p:nvSpPr>
        <p:spPr bwMode="auto">
          <a:xfrm>
            <a:off x="1836738" y="3027363"/>
            <a:ext cx="716415" cy="1671865"/>
          </a:xfrm>
          <a:custGeom>
            <a:avLst/>
            <a:gdLst>
              <a:gd name="connsiteX0" fmla="*/ 0 w 890587"/>
              <a:gd name="connsiteY0" fmla="*/ 1657350 h 1657350"/>
              <a:gd name="connsiteX1" fmla="*/ 0 w 890587"/>
              <a:gd name="connsiteY1" fmla="*/ 0 h 1657350"/>
              <a:gd name="connsiteX2" fmla="*/ 890587 w 890587"/>
              <a:gd name="connsiteY2" fmla="*/ 1657350 h 1657350"/>
              <a:gd name="connsiteX3" fmla="*/ 0 w 890587"/>
              <a:gd name="connsiteY3" fmla="*/ 1657350 h 1657350"/>
              <a:gd name="connsiteX0" fmla="*/ 0 w 716415"/>
              <a:gd name="connsiteY0" fmla="*/ 1657350 h 1671865"/>
              <a:gd name="connsiteX1" fmla="*/ 0 w 716415"/>
              <a:gd name="connsiteY1" fmla="*/ 0 h 1671865"/>
              <a:gd name="connsiteX2" fmla="*/ 716415 w 716415"/>
              <a:gd name="connsiteY2" fmla="*/ 1671865 h 1671865"/>
              <a:gd name="connsiteX3" fmla="*/ 0 w 716415"/>
              <a:gd name="connsiteY3" fmla="*/ 1657350 h 1671865"/>
            </a:gdLst>
            <a:ahLst/>
            <a:cxnLst>
              <a:cxn ang="0">
                <a:pos x="connsiteX0" y="connsiteY0"/>
              </a:cxn>
              <a:cxn ang="0">
                <a:pos x="connsiteX1" y="connsiteY1"/>
              </a:cxn>
              <a:cxn ang="0">
                <a:pos x="connsiteX2" y="connsiteY2"/>
              </a:cxn>
              <a:cxn ang="0">
                <a:pos x="connsiteX3" y="connsiteY3"/>
              </a:cxn>
            </a:cxnLst>
            <a:rect l="l" t="t" r="r" b="b"/>
            <a:pathLst>
              <a:path w="716415" h="1671865">
                <a:moveTo>
                  <a:pt x="0" y="1657350"/>
                </a:moveTo>
                <a:lnTo>
                  <a:pt x="0" y="0"/>
                </a:lnTo>
                <a:lnTo>
                  <a:pt x="716415" y="1671865"/>
                </a:lnTo>
                <a:lnTo>
                  <a:pt x="0" y="1657350"/>
                </a:lnTo>
                <a:close/>
              </a:path>
            </a:pathLst>
          </a:cu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7168" name="Rectangle 2" descr="Light horizontal"/>
          <p:cNvSpPr>
            <a:spLocks noChangeArrowheads="1"/>
          </p:cNvSpPr>
          <p:nvPr/>
        </p:nvSpPr>
        <p:spPr bwMode="auto">
          <a:xfrm>
            <a:off x="1039813" y="3027363"/>
            <a:ext cx="796925" cy="1657350"/>
          </a:xfrm>
          <a:prstGeom prst="rect">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7169" name="Line 17"/>
          <p:cNvSpPr>
            <a:spLocks noChangeShapeType="1"/>
          </p:cNvSpPr>
          <p:nvPr/>
        </p:nvSpPr>
        <p:spPr bwMode="auto">
          <a:xfrm>
            <a:off x="1022350" y="3927476"/>
            <a:ext cx="1628775" cy="0"/>
          </a:xfrm>
          <a:prstGeom prst="line">
            <a:avLst/>
          </a:prstGeom>
          <a:noFill/>
          <a:ln w="38100">
            <a:solidFill>
              <a:srgbClr val="800000"/>
            </a:solidFill>
            <a:round/>
            <a:headEnd type="triangle" w="lg" len="lg"/>
            <a:tailEnd/>
          </a:ln>
        </p:spPr>
        <p:txBody>
          <a:bodyPr/>
          <a:lstStyle/>
          <a:p>
            <a:endParaRPr lang="en-US"/>
          </a:p>
        </p:txBody>
      </p:sp>
      <p:sp>
        <p:nvSpPr>
          <p:cNvPr id="84" name="TextBox 83"/>
          <p:cNvSpPr txBox="1"/>
          <p:nvPr/>
        </p:nvSpPr>
        <p:spPr>
          <a:xfrm>
            <a:off x="2344738" y="3589338"/>
            <a:ext cx="647700" cy="339725"/>
          </a:xfrm>
          <a:prstGeom prst="rect">
            <a:avLst/>
          </a:prstGeom>
          <a:noFill/>
        </p:spPr>
        <p:txBody>
          <a:bodyPr>
            <a:spAutoFit/>
          </a:bodyPr>
          <a:lstStyle/>
          <a:p>
            <a:pPr>
              <a:defRPr/>
            </a:pPr>
            <a:r>
              <a:rPr lang="en-US" sz="1600" b="1" dirty="0">
                <a:latin typeface="+mn-lt"/>
              </a:rPr>
              <a:t>Pp</a:t>
            </a:r>
            <a:r>
              <a:rPr lang="en-US" sz="1600" b="1" baseline="-25000" dirty="0">
                <a:latin typeface="+mn-lt"/>
              </a:rPr>
              <a:t>2</a:t>
            </a:r>
          </a:p>
        </p:txBody>
      </p:sp>
      <p:sp>
        <p:nvSpPr>
          <p:cNvPr id="89" name="TextBox 88"/>
          <p:cNvSpPr txBox="1"/>
          <p:nvPr/>
        </p:nvSpPr>
        <p:spPr>
          <a:xfrm>
            <a:off x="2786517" y="4346159"/>
            <a:ext cx="647700" cy="338554"/>
          </a:xfrm>
          <a:prstGeom prst="rect">
            <a:avLst/>
          </a:prstGeom>
          <a:noFill/>
        </p:spPr>
        <p:txBody>
          <a:bodyPr>
            <a:spAutoFit/>
          </a:bodyPr>
          <a:lstStyle/>
          <a:p>
            <a:pPr>
              <a:defRPr/>
            </a:pPr>
            <a:r>
              <a:rPr lang="en-US" sz="1600" b="1" dirty="0">
                <a:latin typeface="+mn-lt"/>
              </a:rPr>
              <a:t>H</a:t>
            </a:r>
            <a:r>
              <a:rPr lang="en-US" sz="1600" b="1" baseline="-25000" dirty="0">
                <a:latin typeface="+mn-lt"/>
              </a:rPr>
              <a:t>2</a:t>
            </a:r>
            <a:r>
              <a:rPr lang="en-US" sz="1600" b="1" dirty="0">
                <a:latin typeface="+mn-lt"/>
              </a:rPr>
              <a:t>/3</a:t>
            </a:r>
          </a:p>
        </p:txBody>
      </p:sp>
      <p:sp>
        <p:nvSpPr>
          <p:cNvPr id="347172" name="Line 17"/>
          <p:cNvSpPr>
            <a:spLocks noChangeShapeType="1"/>
          </p:cNvSpPr>
          <p:nvPr/>
        </p:nvSpPr>
        <p:spPr bwMode="auto">
          <a:xfrm>
            <a:off x="1835150" y="4295776"/>
            <a:ext cx="1152525" cy="0"/>
          </a:xfrm>
          <a:prstGeom prst="line">
            <a:avLst/>
          </a:prstGeom>
          <a:noFill/>
          <a:ln w="38100">
            <a:solidFill>
              <a:srgbClr val="800000"/>
            </a:solidFill>
            <a:round/>
            <a:headEnd type="triangle" w="lg" len="lg"/>
            <a:tailEnd/>
          </a:ln>
        </p:spPr>
        <p:txBody>
          <a:bodyPr/>
          <a:lstStyle/>
          <a:p>
            <a:endParaRPr lang="en-US" b="1"/>
          </a:p>
        </p:txBody>
      </p:sp>
      <p:sp>
        <p:nvSpPr>
          <p:cNvPr id="347173" name="AutoShape 3" descr="Light horizontal"/>
          <p:cNvSpPr>
            <a:spLocks noChangeArrowheads="1"/>
          </p:cNvSpPr>
          <p:nvPr/>
        </p:nvSpPr>
        <p:spPr bwMode="auto">
          <a:xfrm>
            <a:off x="3854450" y="3027363"/>
            <a:ext cx="1219200" cy="1698625"/>
          </a:xfrm>
          <a:prstGeom prst="rtTriangle">
            <a:avLst/>
          </a:prstGeom>
          <a:pattFill prst="ltHorz">
            <a:fgClr>
              <a:srgbClr val="0000FF"/>
            </a:fgClr>
            <a:bgClr>
              <a:srgbClr val="FFFFFF"/>
            </a:bgClr>
          </a:pattFill>
          <a:ln w="9525">
            <a:solidFill>
              <a:srgbClr val="000000"/>
            </a:solidFill>
            <a:miter lim="800000"/>
            <a:headEnd/>
            <a:tailEnd/>
          </a:ln>
        </p:spPr>
        <p:txBody>
          <a:bodyPr/>
          <a:lstStyle/>
          <a:p>
            <a:pPr algn="r" rtl="1"/>
            <a:endParaRPr lang="en-US"/>
          </a:p>
        </p:txBody>
      </p:sp>
      <p:sp>
        <p:nvSpPr>
          <p:cNvPr id="93" name="TextBox 92"/>
          <p:cNvSpPr txBox="1"/>
          <p:nvPr/>
        </p:nvSpPr>
        <p:spPr>
          <a:xfrm>
            <a:off x="3003550" y="2009776"/>
            <a:ext cx="395288" cy="554037"/>
          </a:xfrm>
          <a:prstGeom prst="rect">
            <a:avLst/>
          </a:prstGeom>
          <a:solidFill>
            <a:srgbClr val="FFFF00"/>
          </a:solidFill>
        </p:spPr>
        <p:txBody>
          <a:bodyPr>
            <a:spAutoFit/>
          </a:bodyPr>
          <a:lstStyle/>
          <a:p>
            <a:pPr>
              <a:defRPr/>
            </a:pPr>
            <a:r>
              <a:rPr lang="en-US" b="1" dirty="0">
                <a:latin typeface="Symbol" pitchFamily="18" charset="2"/>
              </a:rPr>
              <a:t>g </a:t>
            </a:r>
          </a:p>
          <a:p>
            <a:pPr>
              <a:defRPr/>
            </a:pPr>
            <a:r>
              <a:rPr lang="en-US" b="1" i="1" baseline="-25000" dirty="0">
                <a:latin typeface="Symbol" pitchFamily="18" charset="2"/>
              </a:rPr>
              <a:t>f </a:t>
            </a:r>
            <a:r>
              <a:rPr lang="en-US" b="1" baseline="-25000" dirty="0">
                <a:latin typeface="+mn-lt"/>
              </a:rPr>
              <a:t>’</a:t>
            </a:r>
            <a:endParaRPr lang="en-US" b="1" baseline="-25000" dirty="0">
              <a:latin typeface="Symbol" pitchFamily="18" charset="2"/>
            </a:endParaRPr>
          </a:p>
        </p:txBody>
      </p:sp>
      <p:sp>
        <p:nvSpPr>
          <p:cNvPr id="94" name="TextBox 93"/>
          <p:cNvSpPr txBox="1"/>
          <p:nvPr/>
        </p:nvSpPr>
        <p:spPr>
          <a:xfrm>
            <a:off x="2763838" y="3429308"/>
            <a:ext cx="577850" cy="554038"/>
          </a:xfrm>
          <a:prstGeom prst="rect">
            <a:avLst/>
          </a:prstGeom>
          <a:solidFill>
            <a:srgbClr val="FFFF00"/>
          </a:solidFill>
        </p:spPr>
        <p:txBody>
          <a:bodyPr>
            <a:spAutoFit/>
          </a:bodyPr>
          <a:lstStyle/>
          <a:p>
            <a:pPr>
              <a:defRPr/>
            </a:pPr>
            <a:r>
              <a:rPr lang="en-US" b="1" dirty="0" err="1">
                <a:latin typeface="Symbol" pitchFamily="18" charset="2"/>
              </a:rPr>
              <a:t>g</a:t>
            </a:r>
            <a:r>
              <a:rPr lang="en-US" b="1" baseline="-25000" dirty="0" err="1">
                <a:latin typeface="+mn-lt"/>
              </a:rPr>
              <a:t>sat</a:t>
            </a:r>
            <a:r>
              <a:rPr lang="en-US" b="1" dirty="0">
                <a:latin typeface="Symbol" pitchFamily="18" charset="2"/>
              </a:rPr>
              <a:t> </a:t>
            </a:r>
          </a:p>
          <a:p>
            <a:pPr>
              <a:defRPr/>
            </a:pPr>
            <a:r>
              <a:rPr lang="en-US" b="1" i="1" baseline="-25000" dirty="0">
                <a:latin typeface="Symbol" pitchFamily="18" charset="2"/>
              </a:rPr>
              <a:t>f </a:t>
            </a:r>
            <a:r>
              <a:rPr lang="en-US" b="1" baseline="-25000" dirty="0">
                <a:latin typeface="+mn-lt"/>
              </a:rPr>
              <a:t>’</a:t>
            </a:r>
            <a:endParaRPr lang="en-US" b="1" baseline="-25000" dirty="0">
              <a:latin typeface="Symbol" pitchFamily="18" charset="2"/>
            </a:endParaRPr>
          </a:p>
        </p:txBody>
      </p:sp>
      <p:sp>
        <p:nvSpPr>
          <p:cNvPr id="347176" name="Line 17"/>
          <p:cNvSpPr>
            <a:spLocks noChangeShapeType="1"/>
          </p:cNvSpPr>
          <p:nvPr/>
        </p:nvSpPr>
        <p:spPr bwMode="auto">
          <a:xfrm>
            <a:off x="3854450" y="4271963"/>
            <a:ext cx="1479550" cy="0"/>
          </a:xfrm>
          <a:prstGeom prst="line">
            <a:avLst/>
          </a:prstGeom>
          <a:noFill/>
          <a:ln w="38100">
            <a:solidFill>
              <a:srgbClr val="0B0BEF"/>
            </a:solidFill>
            <a:round/>
            <a:headEnd type="triangle" w="lg" len="lg"/>
            <a:tailEnd/>
          </a:ln>
        </p:spPr>
        <p:txBody>
          <a:bodyPr/>
          <a:lstStyle/>
          <a:p>
            <a:endParaRPr lang="en-US"/>
          </a:p>
        </p:txBody>
      </p:sp>
      <p:cxnSp>
        <p:nvCxnSpPr>
          <p:cNvPr id="97" name="Straight Arrow Connector 96"/>
          <p:cNvCxnSpPr/>
          <p:nvPr/>
        </p:nvCxnSpPr>
        <p:spPr>
          <a:xfrm rot="5400000">
            <a:off x="4980781" y="4469607"/>
            <a:ext cx="42862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555875" y="2651126"/>
            <a:ext cx="647700" cy="338554"/>
          </a:xfrm>
          <a:prstGeom prst="rect">
            <a:avLst/>
          </a:prstGeom>
          <a:noFill/>
        </p:spPr>
        <p:txBody>
          <a:bodyPr>
            <a:spAutoFit/>
          </a:bodyPr>
          <a:lstStyle/>
          <a:p>
            <a:pPr>
              <a:defRPr/>
            </a:pPr>
            <a:r>
              <a:rPr lang="en-US" sz="1600" b="1" dirty="0">
                <a:latin typeface="+mn-lt"/>
              </a:rPr>
              <a:t>H</a:t>
            </a:r>
            <a:r>
              <a:rPr lang="en-US" sz="1600" b="1" baseline="-25000" dirty="0">
                <a:latin typeface="+mn-lt"/>
              </a:rPr>
              <a:t>1</a:t>
            </a:r>
            <a:r>
              <a:rPr lang="en-US" sz="1600" b="1" dirty="0">
                <a:latin typeface="+mn-lt"/>
              </a:rPr>
              <a:t>/3</a:t>
            </a:r>
          </a:p>
        </p:txBody>
      </p:sp>
      <p:cxnSp>
        <p:nvCxnSpPr>
          <p:cNvPr id="99" name="Straight Arrow Connector 98"/>
          <p:cNvCxnSpPr/>
          <p:nvPr/>
        </p:nvCxnSpPr>
        <p:spPr>
          <a:xfrm rot="5400000">
            <a:off x="2307432" y="2794794"/>
            <a:ext cx="463550"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1111250" y="4725988"/>
            <a:ext cx="1647826" cy="338554"/>
          </a:xfrm>
          <a:prstGeom prst="rect">
            <a:avLst/>
          </a:prstGeom>
          <a:noFill/>
        </p:spPr>
        <p:txBody>
          <a:bodyPr wrap="square">
            <a:spAutoFit/>
          </a:bodyPr>
          <a:lstStyle/>
          <a:p>
            <a:pPr>
              <a:defRPr/>
            </a:pPr>
            <a:r>
              <a:rPr lang="en-US" sz="1600" b="1" dirty="0" err="1" smtClean="0"/>
              <a:t>K</a:t>
            </a:r>
            <a:r>
              <a:rPr lang="en-US" sz="1600" b="1" baseline="-25000" dirty="0" err="1" smtClean="0"/>
              <a:t>p</a:t>
            </a:r>
            <a:r>
              <a:rPr lang="en-US" sz="1600" b="1" dirty="0" smtClean="0">
                <a:latin typeface="+mn-lt"/>
              </a:rPr>
              <a:t>(</a:t>
            </a:r>
            <a:r>
              <a:rPr lang="en-US" sz="1600" b="1" dirty="0" smtClean="0">
                <a:latin typeface="Symbol" pitchFamily="18" charset="2"/>
              </a:rPr>
              <a:t>g</a:t>
            </a:r>
            <a:r>
              <a:rPr lang="en-US" sz="1600" b="1" dirty="0" smtClean="0">
                <a:latin typeface="+mn-lt"/>
              </a:rPr>
              <a:t> </a:t>
            </a:r>
            <a:r>
              <a:rPr lang="en-US" sz="1600" b="1" dirty="0">
                <a:latin typeface="+mn-lt"/>
              </a:rPr>
              <a:t>H</a:t>
            </a:r>
            <a:r>
              <a:rPr lang="en-US" sz="1600" b="1" baseline="-25000" dirty="0">
                <a:latin typeface="+mn-lt"/>
              </a:rPr>
              <a:t>1 </a:t>
            </a:r>
            <a:r>
              <a:rPr lang="en-US" sz="1600" b="1" dirty="0">
                <a:latin typeface="+mn-lt"/>
              </a:rPr>
              <a:t>+ </a:t>
            </a:r>
            <a:r>
              <a:rPr lang="en-US" sz="1600" b="1" dirty="0" err="1">
                <a:latin typeface="Symbol" pitchFamily="18" charset="2"/>
              </a:rPr>
              <a:t>g</a:t>
            </a:r>
            <a:r>
              <a:rPr lang="en-US" sz="1600" b="1" baseline="-25000" dirty="0" err="1">
                <a:latin typeface="+mn-lt"/>
              </a:rPr>
              <a:t>sub</a:t>
            </a:r>
            <a:r>
              <a:rPr lang="en-US" sz="1600" b="1" dirty="0"/>
              <a:t> H</a:t>
            </a:r>
            <a:r>
              <a:rPr lang="en-US" sz="1600" b="1" baseline="-25000" dirty="0"/>
              <a:t>2</a:t>
            </a:r>
            <a:r>
              <a:rPr lang="en-US" sz="1600" b="1" dirty="0" smtClean="0">
                <a:latin typeface="+mn-lt"/>
              </a:rPr>
              <a:t>)</a:t>
            </a:r>
            <a:endParaRPr lang="en-US" sz="1600" b="1" baseline="-25000" dirty="0">
              <a:latin typeface="+mn-lt"/>
            </a:endParaRPr>
          </a:p>
        </p:txBody>
      </p:sp>
      <p:sp>
        <p:nvSpPr>
          <p:cNvPr id="347181" name="Line 17"/>
          <p:cNvSpPr>
            <a:spLocks noChangeShapeType="1"/>
          </p:cNvSpPr>
          <p:nvPr/>
        </p:nvSpPr>
        <p:spPr bwMode="auto">
          <a:xfrm>
            <a:off x="1039813" y="3306763"/>
            <a:ext cx="2236787" cy="0"/>
          </a:xfrm>
          <a:prstGeom prst="line">
            <a:avLst/>
          </a:prstGeom>
          <a:noFill/>
          <a:ln w="57150">
            <a:solidFill>
              <a:srgbClr val="FF0000"/>
            </a:solidFill>
            <a:round/>
            <a:headEnd type="triangle" w="lg" len="lg"/>
            <a:tailEnd/>
          </a:ln>
        </p:spPr>
        <p:txBody>
          <a:bodyPr/>
          <a:lstStyle/>
          <a:p>
            <a:endParaRPr lang="en-US"/>
          </a:p>
        </p:txBody>
      </p:sp>
      <p:cxnSp>
        <p:nvCxnSpPr>
          <p:cNvPr id="105" name="Straight Connector 104"/>
          <p:cNvCxnSpPr/>
          <p:nvPr/>
        </p:nvCxnSpPr>
        <p:spPr>
          <a:xfrm>
            <a:off x="2557463" y="3078163"/>
            <a:ext cx="538162" cy="0"/>
          </a:xfrm>
          <a:prstGeom prst="line">
            <a:avLst/>
          </a:prstGeom>
          <a:ln w="22225">
            <a:solidFill>
              <a:srgbClr val="0B0BE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682875" y="3141663"/>
            <a:ext cx="269875" cy="0"/>
          </a:xfrm>
          <a:prstGeom prst="line">
            <a:avLst/>
          </a:prstGeom>
          <a:ln w="22225">
            <a:solidFill>
              <a:srgbClr val="0B0BEF"/>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267325" y="4127501"/>
            <a:ext cx="647700" cy="339725"/>
          </a:xfrm>
          <a:prstGeom prst="rect">
            <a:avLst/>
          </a:prstGeom>
          <a:noFill/>
        </p:spPr>
        <p:txBody>
          <a:bodyPr>
            <a:spAutoFit/>
          </a:bodyPr>
          <a:lstStyle/>
          <a:p>
            <a:pPr>
              <a:defRPr/>
            </a:pPr>
            <a:r>
              <a:rPr lang="en-US" sz="1600" b="1" dirty="0">
                <a:latin typeface="+mn-lt"/>
              </a:rPr>
              <a:t>P</a:t>
            </a:r>
            <a:r>
              <a:rPr lang="en-US" sz="1600" b="1" baseline="-25000" dirty="0">
                <a:latin typeface="+mn-lt"/>
              </a:rPr>
              <a:t>w</a:t>
            </a:r>
          </a:p>
        </p:txBody>
      </p:sp>
      <p:sp>
        <p:nvSpPr>
          <p:cNvPr id="110" name="TextBox 109"/>
          <p:cNvSpPr txBox="1"/>
          <p:nvPr/>
        </p:nvSpPr>
        <p:spPr>
          <a:xfrm>
            <a:off x="3854450" y="4725988"/>
            <a:ext cx="1616075" cy="338554"/>
          </a:xfrm>
          <a:prstGeom prst="rect">
            <a:avLst/>
          </a:prstGeom>
          <a:noFill/>
        </p:spPr>
        <p:txBody>
          <a:bodyPr>
            <a:spAutoFit/>
          </a:bodyPr>
          <a:lstStyle/>
          <a:p>
            <a:pPr>
              <a:defRPr/>
            </a:pPr>
            <a:r>
              <a:rPr lang="en-US" sz="1600" b="1" dirty="0" err="1">
                <a:latin typeface="Symbol" pitchFamily="18" charset="2"/>
              </a:rPr>
              <a:t>g</a:t>
            </a:r>
            <a:r>
              <a:rPr lang="en-US" sz="1600" b="1" baseline="-25000" dirty="0" err="1">
                <a:latin typeface="+mn-lt"/>
              </a:rPr>
              <a:t>water</a:t>
            </a:r>
            <a:r>
              <a:rPr lang="en-US" sz="1600" b="1" dirty="0">
                <a:latin typeface="+mn-lt"/>
              </a:rPr>
              <a:t> </a:t>
            </a:r>
            <a:r>
              <a:rPr lang="en-US" sz="1600" b="1" dirty="0"/>
              <a:t> H</a:t>
            </a:r>
            <a:r>
              <a:rPr lang="en-US" sz="1600" b="1" baseline="-25000" dirty="0"/>
              <a:t>2</a:t>
            </a:r>
            <a:endParaRPr lang="en-US" sz="1600" b="1" dirty="0">
              <a:latin typeface="+mn-lt"/>
            </a:endParaRPr>
          </a:p>
        </p:txBody>
      </p:sp>
      <p:sp>
        <p:nvSpPr>
          <p:cNvPr id="347164" name="TextBox 66"/>
          <p:cNvSpPr txBox="1">
            <a:spLocks noChangeArrowheads="1"/>
          </p:cNvSpPr>
          <p:nvPr/>
        </p:nvSpPr>
        <p:spPr bwMode="auto">
          <a:xfrm>
            <a:off x="86067" y="3626076"/>
            <a:ext cx="454025" cy="369888"/>
          </a:xfrm>
          <a:prstGeom prst="rect">
            <a:avLst/>
          </a:prstGeom>
          <a:solidFill>
            <a:schemeClr val="bg1"/>
          </a:solidFill>
          <a:ln w="9525">
            <a:noFill/>
            <a:miter lim="800000"/>
            <a:headEnd/>
            <a:tailEnd/>
          </a:ln>
        </p:spPr>
        <p:txBody>
          <a:bodyPr wrap="square">
            <a:spAutoFit/>
          </a:bodyPr>
          <a:lstStyle/>
          <a:p>
            <a:r>
              <a:rPr lang="en-US" b="1" dirty="0">
                <a:latin typeface="Symbol" pitchFamily="18" charset="2"/>
              </a:rPr>
              <a:t>H</a:t>
            </a:r>
            <a:r>
              <a:rPr lang="en-US" b="1" baseline="-25000" dirty="0">
                <a:latin typeface="Symbol" pitchFamily="18" charset="2"/>
              </a:rPr>
              <a:t>2</a:t>
            </a:r>
            <a:endParaRPr lang="en-US" b="1" baseline="-25000" dirty="0"/>
          </a:p>
        </p:txBody>
      </p:sp>
      <p:sp>
        <p:nvSpPr>
          <p:cNvPr id="47" name="TextBox 46"/>
          <p:cNvSpPr txBox="1"/>
          <p:nvPr/>
        </p:nvSpPr>
        <p:spPr bwMode="auto">
          <a:xfrm>
            <a:off x="3213589" y="2729498"/>
            <a:ext cx="686406" cy="338554"/>
          </a:xfrm>
          <a:prstGeom prst="rect">
            <a:avLst/>
          </a:prstGeom>
          <a:noFill/>
          <a:ln>
            <a:noFill/>
          </a:ln>
          <a:effectLst/>
        </p:spPr>
        <p:txBody>
          <a:bodyPr wrap="none" rtlCol="0">
            <a:spAutoFit/>
          </a:bodyPr>
          <a:lstStyle/>
          <a:p>
            <a:pPr eaLnBrk="1" hangingPunct="1">
              <a:spcBef>
                <a:spcPct val="50000"/>
              </a:spcBef>
            </a:pPr>
            <a:r>
              <a:rPr lang="en-US" sz="1600" b="1" dirty="0" smtClean="0">
                <a:solidFill>
                  <a:srgbClr val="FF0000"/>
                </a:solidFill>
                <a:latin typeface="Times New Roman" pitchFamily="18" charset="0"/>
              </a:rPr>
              <a:t>GWT</a:t>
            </a:r>
            <a:endParaRPr lang="en-US" sz="1600" b="1" dirty="0">
              <a:solidFill>
                <a:srgbClr val="FF0000"/>
              </a:solidFill>
              <a:latin typeface="Times New Roman" pitchFamily="18" charset="0"/>
            </a:endParaRPr>
          </a:p>
        </p:txBody>
      </p:sp>
      <p:sp>
        <p:nvSpPr>
          <p:cNvPr id="54" name="Rectangle 16"/>
          <p:cNvSpPr/>
          <p:nvPr/>
        </p:nvSpPr>
        <p:spPr>
          <a:xfrm>
            <a:off x="413827" y="1567654"/>
            <a:ext cx="503691" cy="3162754"/>
          </a:xfrm>
          <a:custGeom>
            <a:avLst/>
            <a:gdLst>
              <a:gd name="connsiteX0" fmla="*/ 0 w 271463"/>
              <a:gd name="connsiteY0" fmla="*/ 0 h 3133725"/>
              <a:gd name="connsiteX1" fmla="*/ 271463 w 271463"/>
              <a:gd name="connsiteY1" fmla="*/ 0 h 3133725"/>
              <a:gd name="connsiteX2" fmla="*/ 271463 w 271463"/>
              <a:gd name="connsiteY2" fmla="*/ 3133725 h 3133725"/>
              <a:gd name="connsiteX3" fmla="*/ 0 w 271463"/>
              <a:gd name="connsiteY3" fmla="*/ 3133725 h 3133725"/>
              <a:gd name="connsiteX4" fmla="*/ 0 w 271463"/>
              <a:gd name="connsiteY4" fmla="*/ 0 h 3133725"/>
              <a:gd name="connsiteX0" fmla="*/ 232228 w 503691"/>
              <a:gd name="connsiteY0" fmla="*/ 0 h 3133725"/>
              <a:gd name="connsiteX1" fmla="*/ 503691 w 503691"/>
              <a:gd name="connsiteY1" fmla="*/ 0 h 3133725"/>
              <a:gd name="connsiteX2" fmla="*/ 503691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62754"/>
              <a:gd name="connsiteX1" fmla="*/ 503691 w 503691"/>
              <a:gd name="connsiteY1" fmla="*/ 29029 h 3162754"/>
              <a:gd name="connsiteX2" fmla="*/ 256948 w 503691"/>
              <a:gd name="connsiteY2" fmla="*/ 3162754 h 3162754"/>
              <a:gd name="connsiteX3" fmla="*/ 0 w 503691"/>
              <a:gd name="connsiteY3" fmla="*/ 3133726 h 3162754"/>
              <a:gd name="connsiteX4" fmla="*/ 232228 w 503691"/>
              <a:gd name="connsiteY4" fmla="*/ 0 h 31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91" h="3162754">
                <a:moveTo>
                  <a:pt x="232228" y="0"/>
                </a:moveTo>
                <a:lnTo>
                  <a:pt x="503691" y="29029"/>
                </a:lnTo>
                <a:lnTo>
                  <a:pt x="256948" y="3162754"/>
                </a:lnTo>
                <a:lnTo>
                  <a:pt x="0" y="3133726"/>
                </a:lnTo>
                <a:lnTo>
                  <a:pt x="232228" y="0"/>
                </a:lnTo>
                <a:close/>
              </a:path>
            </a:pathLst>
          </a:cu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cxnSp>
        <p:nvCxnSpPr>
          <p:cNvPr id="55" name="Straight Connector 54"/>
          <p:cNvCxnSpPr>
            <a:stCxn id="347167" idx="0"/>
          </p:cNvCxnSpPr>
          <p:nvPr/>
        </p:nvCxnSpPr>
        <p:spPr>
          <a:xfrm flipH="1" flipV="1">
            <a:off x="1836513" y="2988468"/>
            <a:ext cx="225" cy="1696245"/>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968760"/>
      </p:ext>
    </p:extLst>
  </p:cSld>
  <p:clrMapOvr>
    <a:masterClrMapping/>
  </p:clrMapOvr>
  <p:transition advClick="0" advTm="30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822368" y="92076"/>
            <a:ext cx="1033488" cy="584775"/>
          </a:xfrm>
          <a:prstGeom prst="rect">
            <a:avLst/>
          </a:prstGeom>
          <a:ln>
            <a:solidFill>
              <a:srgbClr val="0000FF"/>
            </a:solidFill>
          </a:ln>
          <a:effectLst>
            <a:glow rad="139700">
              <a:schemeClr val="accent6">
                <a:satMod val="175000"/>
                <a:alpha val="40000"/>
              </a:schemeClr>
            </a:glow>
            <a:innerShdw blurRad="63500" dist="50800" dir="13500000">
              <a:prstClr val="black">
                <a:alpha val="50000"/>
              </a:prstClr>
            </a:innerShdw>
            <a:softEdge rad="12700"/>
          </a:effectLst>
        </p:spPr>
        <p:style>
          <a:lnRef idx="1">
            <a:schemeClr val="dk1"/>
          </a:lnRef>
          <a:fillRef idx="1001">
            <a:schemeClr val="lt2"/>
          </a:fillRef>
          <a:effectRef idx="2">
            <a:schemeClr val="dk1"/>
          </a:effectRef>
          <a:fontRef idx="minor">
            <a:schemeClr val="lt1"/>
          </a:fontRef>
        </p:style>
        <p:txBody>
          <a:bodyPr wrap="none" rtlCol="0">
            <a:spAutoFit/>
          </a:bodyPr>
          <a:lstStyle>
            <a:defPPr>
              <a:defRPr lang="en-US"/>
            </a:defPPr>
            <a:lvl1pPr>
              <a:defRPr sz="3200">
                <a:solidFill>
                  <a:srgbClr val="A50021"/>
                </a:solidFill>
                <a:effectLst>
                  <a:outerShdw blurRad="38100" dist="38100" dir="2700000" algn="tl">
                    <a:srgbClr val="000000">
                      <a:alpha val="43137"/>
                    </a:srgbClr>
                  </a:outerShdw>
                </a:effectLst>
              </a:defRPr>
            </a:lvl1pPr>
          </a:lstStyle>
          <a:p>
            <a:r>
              <a:rPr lang="en-US" dirty="0"/>
              <a:t>Extra</a:t>
            </a:r>
          </a:p>
        </p:txBody>
      </p:sp>
    </p:spTree>
    <p:extLst>
      <p:ext uri="{BB962C8B-B14F-4D97-AF65-F5344CB8AC3E}">
        <p14:creationId xmlns:p14="http://schemas.microsoft.com/office/powerpoint/2010/main" val="1936623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646113" y="1536700"/>
            <a:ext cx="2941637" cy="3175"/>
          </a:xfrm>
          <a:prstGeom prst="line">
            <a:avLst/>
          </a:prstGeom>
        </p:spPr>
        <p:style>
          <a:lnRef idx="1">
            <a:schemeClr val="accent1"/>
          </a:lnRef>
          <a:fillRef idx="0">
            <a:schemeClr val="accent1"/>
          </a:fillRef>
          <a:effectRef idx="0">
            <a:schemeClr val="accent1"/>
          </a:effectRef>
          <a:fontRef idx="minor">
            <a:schemeClr val="tx1"/>
          </a:fontRef>
        </p:style>
      </p:cxnSp>
      <p:sp>
        <p:nvSpPr>
          <p:cNvPr id="348166" name="AutoShape 4" descr="Light horizontal"/>
          <p:cNvSpPr>
            <a:spLocks noChangeArrowheads="1"/>
          </p:cNvSpPr>
          <p:nvPr/>
        </p:nvSpPr>
        <p:spPr bwMode="auto">
          <a:xfrm>
            <a:off x="1109663" y="1533525"/>
            <a:ext cx="796925" cy="1479550"/>
          </a:xfrm>
          <a:prstGeom prst="rtTriangle">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8167" name="Line 17"/>
          <p:cNvSpPr>
            <a:spLocks noChangeShapeType="1"/>
          </p:cNvSpPr>
          <p:nvPr/>
        </p:nvSpPr>
        <p:spPr bwMode="auto">
          <a:xfrm>
            <a:off x="1109663" y="2549525"/>
            <a:ext cx="1630362" cy="0"/>
          </a:xfrm>
          <a:prstGeom prst="line">
            <a:avLst/>
          </a:prstGeom>
          <a:noFill/>
          <a:ln w="38100">
            <a:solidFill>
              <a:srgbClr val="800000"/>
            </a:solidFill>
            <a:round/>
            <a:headEnd type="triangle" w="lg" len="lg"/>
            <a:tailEnd/>
          </a:ln>
        </p:spPr>
        <p:txBody>
          <a:bodyPr/>
          <a:lstStyle/>
          <a:p>
            <a:endParaRPr lang="en-US"/>
          </a:p>
        </p:txBody>
      </p:sp>
      <p:cxnSp>
        <p:nvCxnSpPr>
          <p:cNvPr id="31" name="Straight Connector 30"/>
          <p:cNvCxnSpPr/>
          <p:nvPr/>
        </p:nvCxnSpPr>
        <p:spPr>
          <a:xfrm rot="5400000">
            <a:off x="1509713" y="1536700"/>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17663" y="1536700"/>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05593" y="2275681"/>
            <a:ext cx="1473200"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8172" name="TextBox 38"/>
          <p:cNvSpPr txBox="1">
            <a:spLocks noChangeArrowheads="1"/>
          </p:cNvSpPr>
          <p:nvPr/>
        </p:nvSpPr>
        <p:spPr bwMode="auto">
          <a:xfrm>
            <a:off x="69850" y="2051052"/>
            <a:ext cx="541338" cy="369887"/>
          </a:xfrm>
          <a:prstGeom prst="rect">
            <a:avLst/>
          </a:prstGeom>
          <a:noFill/>
          <a:ln w="9525">
            <a:noFill/>
            <a:miter lim="800000"/>
            <a:headEnd/>
            <a:tailEnd/>
          </a:ln>
        </p:spPr>
        <p:txBody>
          <a:bodyPr>
            <a:spAutoFit/>
          </a:bodyPr>
          <a:lstStyle/>
          <a:p>
            <a:r>
              <a:rPr lang="en-US" b="1" dirty="0">
                <a:latin typeface="Symbol" pitchFamily="18" charset="2"/>
              </a:rPr>
              <a:t>H</a:t>
            </a:r>
            <a:r>
              <a:rPr lang="en-US" b="1" baseline="-25000" dirty="0">
                <a:latin typeface="Symbol" pitchFamily="18" charset="2"/>
              </a:rPr>
              <a:t>1</a:t>
            </a:r>
            <a:endParaRPr lang="en-US" b="1" baseline="-25000" dirty="0"/>
          </a:p>
        </p:txBody>
      </p:sp>
      <p:cxnSp>
        <p:nvCxnSpPr>
          <p:cNvPr id="41" name="Straight Connector 40"/>
          <p:cNvCxnSpPr/>
          <p:nvPr/>
        </p:nvCxnSpPr>
        <p:spPr>
          <a:xfrm rot="16200000" flipH="1">
            <a:off x="1708945" y="1554956"/>
            <a:ext cx="214312"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816101" y="1554162"/>
            <a:ext cx="21590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949575" y="1536700"/>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57525" y="1536700"/>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148013" y="1554162"/>
            <a:ext cx="21590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256756" y="1553369"/>
            <a:ext cx="214313" cy="180975"/>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23"/>
          <p:cNvSpPr txBox="1">
            <a:spLocks noChangeArrowheads="1"/>
          </p:cNvSpPr>
          <p:nvPr/>
        </p:nvSpPr>
        <p:spPr bwMode="auto">
          <a:xfrm>
            <a:off x="315912" y="264575"/>
            <a:ext cx="2524263" cy="461665"/>
          </a:xfrm>
          <a:prstGeom prst="rect">
            <a:avLst/>
          </a:prstGeom>
          <a:noFill/>
          <a:ln w="9525">
            <a:noFill/>
            <a:miter lim="800000"/>
            <a:headEnd/>
            <a:tailEnd/>
          </a:ln>
          <a:effectLst/>
        </p:spPr>
        <p:txBody>
          <a:bodyPr wrap="square">
            <a:spAutoFit/>
          </a:bodyPr>
          <a:lstStyle/>
          <a:p>
            <a:pPr>
              <a:spcBef>
                <a:spcPct val="50000"/>
              </a:spcBef>
              <a:defRPr/>
            </a:pPr>
            <a:r>
              <a:rPr lang="en-US" sz="2400" b="1" u="sng" dirty="0">
                <a:solidFill>
                  <a:srgbClr val="0B0BEF"/>
                </a:solidFill>
                <a:latin typeface="+mn-lt"/>
              </a:rPr>
              <a:t>4</a:t>
            </a:r>
            <a:r>
              <a:rPr lang="en-US" sz="2400" b="1" u="sng" dirty="0" smtClean="0">
                <a:solidFill>
                  <a:srgbClr val="0B0BEF"/>
                </a:solidFill>
                <a:latin typeface="+mn-lt"/>
              </a:rPr>
              <a:t>. Layered </a:t>
            </a:r>
            <a:r>
              <a:rPr lang="en-US" sz="2400" b="1" u="sng" dirty="0">
                <a:solidFill>
                  <a:srgbClr val="0B0BEF"/>
                </a:solidFill>
                <a:latin typeface="+mn-lt"/>
              </a:rPr>
              <a:t>P</a:t>
            </a:r>
            <a:r>
              <a:rPr lang="en-US" sz="2400" b="1" u="sng" dirty="0" smtClean="0">
                <a:solidFill>
                  <a:srgbClr val="0B0BEF"/>
                </a:solidFill>
                <a:latin typeface="+mn-lt"/>
              </a:rPr>
              <a:t>rofile</a:t>
            </a:r>
            <a:endParaRPr lang="en-AU" sz="2400" b="1" u="sng" dirty="0">
              <a:solidFill>
                <a:srgbClr val="0B0BEF"/>
              </a:solidFill>
              <a:latin typeface="+mn-lt"/>
            </a:endParaRPr>
          </a:p>
        </p:txBody>
      </p:sp>
      <p:sp>
        <p:nvSpPr>
          <p:cNvPr id="85" name="Text Box 23"/>
          <p:cNvSpPr txBox="1">
            <a:spLocks noChangeArrowheads="1"/>
          </p:cNvSpPr>
          <p:nvPr/>
        </p:nvSpPr>
        <p:spPr bwMode="auto">
          <a:xfrm>
            <a:off x="4237037" y="495557"/>
            <a:ext cx="4503737" cy="5324535"/>
          </a:xfrm>
          <a:prstGeom prst="rect">
            <a:avLst/>
          </a:prstGeom>
          <a:noFill/>
          <a:ln w="9525">
            <a:noFill/>
            <a:miter lim="800000"/>
            <a:headEnd/>
            <a:tailEnd/>
          </a:ln>
          <a:effectLst/>
        </p:spPr>
        <p:txBody>
          <a:bodyPr wrap="square">
            <a:spAutoFit/>
          </a:bodyPr>
          <a:lstStyle/>
          <a:p>
            <a:pPr>
              <a:spcBef>
                <a:spcPct val="50000"/>
              </a:spcBef>
              <a:defRPr/>
            </a:pPr>
            <a:r>
              <a:rPr lang="en-US" sz="2800" b="1" u="sng" dirty="0">
                <a:solidFill>
                  <a:srgbClr val="92D050"/>
                </a:solidFill>
                <a:effectLst>
                  <a:outerShdw blurRad="38100" dist="38100" dir="2700000" algn="tl">
                    <a:srgbClr val="000000">
                      <a:alpha val="43137"/>
                    </a:srgbClr>
                  </a:outerShdw>
                </a:effectLst>
                <a:latin typeface="+mn-lt"/>
              </a:rPr>
              <a:t>Active Case:</a:t>
            </a:r>
          </a:p>
          <a:p>
            <a:pPr>
              <a:spcBef>
                <a:spcPts val="0"/>
              </a:spcBef>
              <a:defRPr/>
            </a:pPr>
            <a:r>
              <a:rPr lang="en-US" sz="2400" b="1" dirty="0">
                <a:latin typeface="+mn-lt"/>
              </a:rPr>
              <a:t>Because of different </a:t>
            </a:r>
            <a:r>
              <a:rPr lang="en-US" sz="2400" b="1" i="1" dirty="0">
                <a:latin typeface="Symbol" pitchFamily="18" charset="2"/>
              </a:rPr>
              <a:t>f</a:t>
            </a:r>
            <a:r>
              <a:rPr lang="en-US" sz="2400" b="1" dirty="0">
                <a:latin typeface="+mn-lt"/>
              </a:rPr>
              <a:t>, the upper and lower layer will have different lateral earth coefficients. </a:t>
            </a:r>
            <a:r>
              <a:rPr lang="en-US" sz="2000" b="1" dirty="0">
                <a:latin typeface="+mn-lt"/>
              </a:rPr>
              <a:t> </a:t>
            </a:r>
          </a:p>
          <a:p>
            <a:pPr>
              <a:spcBef>
                <a:spcPct val="50000"/>
              </a:spcBef>
              <a:defRPr/>
            </a:pPr>
            <a:r>
              <a:rPr lang="en-US" sz="2400" b="1" dirty="0">
                <a:latin typeface="+mn-lt"/>
              </a:rPr>
              <a:t>P</a:t>
            </a:r>
            <a:r>
              <a:rPr lang="en-US" sz="2400" b="1" baseline="-25000" dirty="0">
                <a:latin typeface="+mn-lt"/>
              </a:rPr>
              <a:t>a1</a:t>
            </a:r>
            <a:r>
              <a:rPr lang="en-US" sz="2400" b="1" dirty="0">
                <a:latin typeface="+mn-lt"/>
              </a:rPr>
              <a:t> = ½ x K</a:t>
            </a:r>
            <a:r>
              <a:rPr lang="en-US" sz="2400" b="1" baseline="-25000" dirty="0">
                <a:latin typeface="+mn-lt"/>
              </a:rPr>
              <a:t>a1</a:t>
            </a:r>
            <a:r>
              <a:rPr lang="en-US" sz="2400" b="1" dirty="0">
                <a:latin typeface="+mn-lt"/>
              </a:rPr>
              <a:t> x </a:t>
            </a:r>
            <a:r>
              <a:rPr lang="en-US" sz="2400" b="1" dirty="0" smtClean="0">
                <a:latin typeface="Symbol" pitchFamily="18" charset="2"/>
              </a:rPr>
              <a:t>g</a:t>
            </a:r>
            <a:r>
              <a:rPr lang="en-US" sz="2400" b="1" baseline="-25000" dirty="0" smtClean="0">
                <a:latin typeface="Symbol" pitchFamily="18" charset="2"/>
              </a:rPr>
              <a:t>1</a:t>
            </a:r>
            <a:r>
              <a:rPr lang="en-US" sz="2400" b="1" dirty="0" smtClean="0">
                <a:latin typeface="+mn-lt"/>
              </a:rPr>
              <a:t> </a:t>
            </a:r>
            <a:r>
              <a:rPr lang="en-US" sz="2400" b="1" dirty="0">
                <a:latin typeface="+mn-lt"/>
              </a:rPr>
              <a:t>x H</a:t>
            </a:r>
            <a:r>
              <a:rPr lang="en-US" sz="2400" b="1" baseline="-25000" dirty="0">
                <a:latin typeface="+mn-lt"/>
              </a:rPr>
              <a:t>1</a:t>
            </a:r>
            <a:r>
              <a:rPr lang="en-US" sz="2400" b="1" baseline="30000" dirty="0">
                <a:latin typeface="+mn-lt"/>
              </a:rPr>
              <a:t>2</a:t>
            </a:r>
            <a:r>
              <a:rPr lang="en-US" sz="2400" b="1" dirty="0">
                <a:latin typeface="+mn-lt"/>
              </a:rPr>
              <a:t> </a:t>
            </a:r>
          </a:p>
          <a:p>
            <a:pPr>
              <a:spcBef>
                <a:spcPct val="50000"/>
              </a:spcBef>
              <a:defRPr/>
            </a:pPr>
            <a:r>
              <a:rPr lang="en-US" sz="2400" b="1" dirty="0">
                <a:latin typeface="+mn-lt"/>
              </a:rPr>
              <a:t>P</a:t>
            </a:r>
            <a:r>
              <a:rPr lang="en-US" sz="2400" b="1" baseline="-25000" dirty="0">
                <a:latin typeface="+mn-lt"/>
              </a:rPr>
              <a:t>a2</a:t>
            </a:r>
            <a:r>
              <a:rPr lang="en-US" sz="2400" b="1" dirty="0">
                <a:latin typeface="+mn-lt"/>
              </a:rPr>
              <a:t> = </a:t>
            </a:r>
            <a:r>
              <a:rPr lang="en-US" sz="2400" b="1" dirty="0"/>
              <a:t>K</a:t>
            </a:r>
            <a:r>
              <a:rPr lang="en-US" sz="2400" b="1" baseline="-25000" dirty="0"/>
              <a:t>a2 </a:t>
            </a:r>
            <a:r>
              <a:rPr lang="en-US" sz="2400" b="1" dirty="0">
                <a:latin typeface="+mj-lt"/>
              </a:rPr>
              <a:t>x</a:t>
            </a:r>
            <a:r>
              <a:rPr lang="en-US" sz="2400" b="1" dirty="0"/>
              <a:t> </a:t>
            </a:r>
            <a:r>
              <a:rPr lang="en-US" sz="2400" b="1" dirty="0" smtClean="0">
                <a:latin typeface="Symbol" pitchFamily="18" charset="2"/>
              </a:rPr>
              <a:t>g</a:t>
            </a:r>
            <a:r>
              <a:rPr lang="en-US" sz="2400" b="1" baseline="-25000" dirty="0" smtClean="0">
                <a:latin typeface="Symbol" pitchFamily="18" charset="2"/>
              </a:rPr>
              <a:t>1</a:t>
            </a:r>
            <a:r>
              <a:rPr lang="en-US" sz="2400" b="1" dirty="0" smtClean="0">
                <a:latin typeface="+mn-lt"/>
              </a:rPr>
              <a:t> x </a:t>
            </a:r>
            <a:r>
              <a:rPr lang="en-US" sz="2400" b="1" dirty="0">
                <a:latin typeface="+mn-lt"/>
              </a:rPr>
              <a:t>H</a:t>
            </a:r>
            <a:r>
              <a:rPr lang="en-US" sz="2400" b="1" baseline="-25000" dirty="0">
                <a:latin typeface="+mn-lt"/>
              </a:rPr>
              <a:t>1</a:t>
            </a:r>
            <a:r>
              <a:rPr lang="en-US" sz="2400" b="1" dirty="0">
                <a:latin typeface="+mn-lt"/>
              </a:rPr>
              <a:t> X H</a:t>
            </a:r>
            <a:r>
              <a:rPr lang="en-US" sz="2400" b="1" baseline="-25000" dirty="0">
                <a:latin typeface="+mn-lt"/>
              </a:rPr>
              <a:t>2</a:t>
            </a:r>
            <a:endParaRPr lang="en-US" sz="2400" b="1" dirty="0">
              <a:latin typeface="+mn-lt"/>
            </a:endParaRPr>
          </a:p>
          <a:p>
            <a:pPr>
              <a:spcBef>
                <a:spcPct val="50000"/>
              </a:spcBef>
              <a:defRPr/>
            </a:pPr>
            <a:r>
              <a:rPr lang="en-US" sz="2400" b="1" dirty="0">
                <a:latin typeface="+mn-lt"/>
              </a:rPr>
              <a:t>P</a:t>
            </a:r>
            <a:r>
              <a:rPr lang="en-US" sz="2400" b="1" baseline="-25000" dirty="0">
                <a:latin typeface="+mn-lt"/>
              </a:rPr>
              <a:t>a3</a:t>
            </a:r>
            <a:r>
              <a:rPr lang="en-US" sz="2400" b="1" dirty="0">
                <a:latin typeface="+mn-lt"/>
              </a:rPr>
              <a:t> = ½ x </a:t>
            </a:r>
            <a:r>
              <a:rPr lang="en-US" sz="2400" b="1" dirty="0" smtClean="0">
                <a:latin typeface="+mn-lt"/>
              </a:rPr>
              <a:t>K</a:t>
            </a:r>
            <a:r>
              <a:rPr lang="en-US" sz="2400" b="1" baseline="-25000" dirty="0" smtClean="0">
                <a:latin typeface="+mn-lt"/>
              </a:rPr>
              <a:t>a2</a:t>
            </a:r>
            <a:r>
              <a:rPr lang="en-US" sz="2400" b="1" dirty="0" smtClean="0">
                <a:latin typeface="+mn-lt"/>
              </a:rPr>
              <a:t> </a:t>
            </a:r>
            <a:r>
              <a:rPr lang="en-US" sz="2400" b="1" dirty="0">
                <a:latin typeface="+mn-lt"/>
              </a:rPr>
              <a:t>x </a:t>
            </a:r>
            <a:r>
              <a:rPr lang="en-US" sz="2400" b="1" dirty="0">
                <a:latin typeface="Symbol" pitchFamily="18" charset="2"/>
              </a:rPr>
              <a:t>g</a:t>
            </a:r>
            <a:r>
              <a:rPr lang="en-US" sz="2400" b="1" baseline="-25000" dirty="0">
                <a:latin typeface="+mn-lt"/>
              </a:rPr>
              <a:t>2 </a:t>
            </a:r>
            <a:r>
              <a:rPr lang="en-US" sz="2400" b="1" dirty="0">
                <a:latin typeface="+mn-lt"/>
              </a:rPr>
              <a:t>x H</a:t>
            </a:r>
            <a:r>
              <a:rPr lang="en-US" sz="2400" b="1" baseline="-25000" dirty="0">
                <a:latin typeface="+mn-lt"/>
              </a:rPr>
              <a:t>2</a:t>
            </a:r>
            <a:r>
              <a:rPr lang="en-US" sz="2400" b="1" baseline="30000" dirty="0">
                <a:latin typeface="+mn-lt"/>
              </a:rPr>
              <a:t>2</a:t>
            </a:r>
            <a:r>
              <a:rPr lang="en-US" sz="2400" b="1" dirty="0">
                <a:latin typeface="+mn-lt"/>
              </a:rPr>
              <a:t> </a:t>
            </a:r>
          </a:p>
          <a:p>
            <a:pPr>
              <a:spcBef>
                <a:spcPct val="50000"/>
              </a:spcBef>
              <a:defRPr/>
            </a:pPr>
            <a:r>
              <a:rPr lang="en-US" sz="2400" b="1" dirty="0">
                <a:solidFill>
                  <a:srgbClr val="C00000"/>
                </a:solidFill>
                <a:effectLst>
                  <a:outerShdw blurRad="38100" dist="38100" dir="2700000" algn="tl">
                    <a:srgbClr val="000000">
                      <a:alpha val="43137"/>
                    </a:srgbClr>
                  </a:outerShdw>
                </a:effectLst>
                <a:latin typeface="+mn-lt"/>
              </a:rPr>
              <a:t>The Resultant Force acting on the wall</a:t>
            </a:r>
          </a:p>
          <a:p>
            <a:pPr>
              <a:spcBef>
                <a:spcPct val="50000"/>
              </a:spcBef>
              <a:defRPr/>
            </a:pPr>
            <a:r>
              <a:rPr lang="en-US" sz="2400" b="1" dirty="0">
                <a:latin typeface="+mn-lt"/>
              </a:rPr>
              <a:t>R</a:t>
            </a:r>
            <a:r>
              <a:rPr lang="en-US" sz="2400" b="1" baseline="-25000" dirty="0">
                <a:latin typeface="+mn-lt"/>
              </a:rPr>
              <a:t>a </a:t>
            </a:r>
            <a:r>
              <a:rPr lang="en-US" sz="2400" b="1" dirty="0">
                <a:latin typeface="+mn-lt"/>
              </a:rPr>
              <a:t>= P</a:t>
            </a:r>
            <a:r>
              <a:rPr lang="en-US" sz="2400" b="1" baseline="-25000" dirty="0">
                <a:latin typeface="+mn-lt"/>
              </a:rPr>
              <a:t>a1</a:t>
            </a:r>
            <a:r>
              <a:rPr lang="en-US" sz="2400" b="1" dirty="0">
                <a:latin typeface="+mn-lt"/>
              </a:rPr>
              <a:t> + P</a:t>
            </a:r>
            <a:r>
              <a:rPr lang="en-US" sz="2400" b="1" baseline="-25000" dirty="0">
                <a:latin typeface="+mn-lt"/>
              </a:rPr>
              <a:t>a2 </a:t>
            </a:r>
            <a:r>
              <a:rPr lang="en-US" sz="2400" b="1" dirty="0">
                <a:latin typeface="+mn-lt"/>
              </a:rPr>
              <a:t>+ P</a:t>
            </a:r>
            <a:r>
              <a:rPr lang="en-US" sz="2400" b="1" baseline="-25000" dirty="0">
                <a:latin typeface="+mn-lt"/>
              </a:rPr>
              <a:t>a3</a:t>
            </a:r>
            <a:r>
              <a:rPr lang="en-US" sz="2400" b="1" dirty="0">
                <a:latin typeface="+mn-lt"/>
              </a:rPr>
              <a:t> </a:t>
            </a:r>
          </a:p>
        </p:txBody>
      </p:sp>
      <p:sp>
        <p:nvSpPr>
          <p:cNvPr id="86" name="TextBox 85"/>
          <p:cNvSpPr txBox="1"/>
          <p:nvPr/>
        </p:nvSpPr>
        <p:spPr>
          <a:xfrm>
            <a:off x="1050869" y="2659895"/>
            <a:ext cx="1233488" cy="369332"/>
          </a:xfrm>
          <a:prstGeom prst="rect">
            <a:avLst/>
          </a:prstGeom>
          <a:noFill/>
        </p:spPr>
        <p:txBody>
          <a:bodyPr>
            <a:spAutoFit/>
          </a:bodyPr>
          <a:lstStyle/>
          <a:p>
            <a:pPr>
              <a:defRPr/>
            </a:pPr>
            <a:r>
              <a:rPr lang="en-US" b="1" dirty="0">
                <a:latin typeface="+mn-lt"/>
              </a:rPr>
              <a:t>K</a:t>
            </a:r>
            <a:r>
              <a:rPr lang="en-US" b="1" baseline="-25000" dirty="0">
                <a:latin typeface="+mn-lt"/>
              </a:rPr>
              <a:t>a1</a:t>
            </a:r>
            <a:r>
              <a:rPr lang="en-US" b="1" dirty="0">
                <a:latin typeface="+mn-lt"/>
              </a:rPr>
              <a:t> </a:t>
            </a:r>
            <a:r>
              <a:rPr lang="en-US" b="1" dirty="0">
                <a:latin typeface="Symbol" pitchFamily="18" charset="2"/>
              </a:rPr>
              <a:t>g</a:t>
            </a:r>
            <a:r>
              <a:rPr lang="en-US" b="1" baseline="-25000" dirty="0">
                <a:latin typeface="Symbol" pitchFamily="18" charset="2"/>
              </a:rPr>
              <a:t>1</a:t>
            </a:r>
            <a:r>
              <a:rPr lang="en-US" b="1" dirty="0">
                <a:latin typeface="+mn-lt"/>
              </a:rPr>
              <a:t> H</a:t>
            </a:r>
            <a:r>
              <a:rPr lang="en-US" b="1" baseline="-25000" dirty="0">
                <a:latin typeface="+mn-lt"/>
              </a:rPr>
              <a:t>1</a:t>
            </a:r>
          </a:p>
        </p:txBody>
      </p:sp>
      <p:sp>
        <p:nvSpPr>
          <p:cNvPr id="87" name="TextBox 86"/>
          <p:cNvSpPr txBox="1"/>
          <p:nvPr/>
        </p:nvSpPr>
        <p:spPr>
          <a:xfrm>
            <a:off x="2627313" y="3976688"/>
            <a:ext cx="647700" cy="369332"/>
          </a:xfrm>
          <a:prstGeom prst="rect">
            <a:avLst/>
          </a:prstGeom>
          <a:noFill/>
        </p:spPr>
        <p:txBody>
          <a:bodyPr>
            <a:spAutoFit/>
          </a:bodyPr>
          <a:lstStyle/>
          <a:p>
            <a:pPr>
              <a:defRPr/>
            </a:pPr>
            <a:r>
              <a:rPr lang="en-US" b="1" dirty="0">
                <a:latin typeface="+mn-lt"/>
              </a:rPr>
              <a:t>Pa</a:t>
            </a:r>
            <a:r>
              <a:rPr lang="en-US" b="1" baseline="-25000" dirty="0">
                <a:latin typeface="+mn-lt"/>
              </a:rPr>
              <a:t>3</a:t>
            </a:r>
          </a:p>
        </p:txBody>
      </p:sp>
      <p:sp>
        <p:nvSpPr>
          <p:cNvPr id="65" name="TextBox 64"/>
          <p:cNvSpPr txBox="1"/>
          <p:nvPr/>
        </p:nvSpPr>
        <p:spPr>
          <a:xfrm>
            <a:off x="2517775" y="2149475"/>
            <a:ext cx="647700" cy="369332"/>
          </a:xfrm>
          <a:prstGeom prst="rect">
            <a:avLst/>
          </a:prstGeom>
          <a:noFill/>
        </p:spPr>
        <p:txBody>
          <a:bodyPr>
            <a:spAutoFit/>
          </a:bodyPr>
          <a:lstStyle/>
          <a:p>
            <a:pPr>
              <a:defRPr/>
            </a:pPr>
            <a:r>
              <a:rPr lang="en-US" b="1" dirty="0">
                <a:latin typeface="+mn-lt"/>
              </a:rPr>
              <a:t>Pa</a:t>
            </a:r>
            <a:r>
              <a:rPr lang="en-US" b="1" baseline="-25000" dirty="0">
                <a:latin typeface="+mn-lt"/>
              </a:rPr>
              <a:t>1</a:t>
            </a:r>
          </a:p>
        </p:txBody>
      </p:sp>
      <p:sp>
        <p:nvSpPr>
          <p:cNvPr id="348184" name="TextBox 66"/>
          <p:cNvSpPr txBox="1">
            <a:spLocks noChangeArrowheads="1"/>
          </p:cNvSpPr>
          <p:nvPr/>
        </p:nvSpPr>
        <p:spPr bwMode="auto">
          <a:xfrm>
            <a:off x="69850" y="3421067"/>
            <a:ext cx="541338" cy="369888"/>
          </a:xfrm>
          <a:prstGeom prst="rect">
            <a:avLst/>
          </a:prstGeom>
          <a:noFill/>
          <a:ln w="9525">
            <a:noFill/>
            <a:miter lim="800000"/>
            <a:headEnd/>
            <a:tailEnd/>
          </a:ln>
        </p:spPr>
        <p:txBody>
          <a:bodyPr>
            <a:spAutoFit/>
          </a:bodyPr>
          <a:lstStyle/>
          <a:p>
            <a:r>
              <a:rPr lang="en-US" b="1" dirty="0">
                <a:latin typeface="Symbol" pitchFamily="18" charset="2"/>
              </a:rPr>
              <a:t>H</a:t>
            </a:r>
            <a:r>
              <a:rPr lang="en-US" b="1" baseline="-25000" dirty="0">
                <a:latin typeface="Symbol" pitchFamily="18" charset="2"/>
              </a:rPr>
              <a:t>2</a:t>
            </a:r>
            <a:endParaRPr lang="en-US" b="1" baseline="-25000" dirty="0"/>
          </a:p>
        </p:txBody>
      </p:sp>
      <p:cxnSp>
        <p:nvCxnSpPr>
          <p:cNvPr id="78" name="Straight Arrow Connector 77"/>
          <p:cNvCxnSpPr/>
          <p:nvPr/>
        </p:nvCxnSpPr>
        <p:spPr>
          <a:xfrm rot="5400000">
            <a:off x="-399256" y="3840956"/>
            <a:ext cx="165735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8187" name="AutoShape 4" descr="Light horizontal"/>
          <p:cNvSpPr>
            <a:spLocks noChangeArrowheads="1"/>
          </p:cNvSpPr>
          <p:nvPr/>
        </p:nvSpPr>
        <p:spPr bwMode="auto">
          <a:xfrm>
            <a:off x="1727200" y="3013075"/>
            <a:ext cx="890588" cy="1657350"/>
          </a:xfrm>
          <a:prstGeom prst="rtTriangle">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8188" name="Rectangle 2" descr="Light horizontal"/>
          <p:cNvSpPr>
            <a:spLocks noChangeArrowheads="1"/>
          </p:cNvSpPr>
          <p:nvPr/>
        </p:nvSpPr>
        <p:spPr bwMode="auto">
          <a:xfrm>
            <a:off x="1109663" y="3013075"/>
            <a:ext cx="615950" cy="1657350"/>
          </a:xfrm>
          <a:prstGeom prst="rect">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8189" name="Line 17"/>
          <p:cNvSpPr>
            <a:spLocks noChangeShapeType="1"/>
          </p:cNvSpPr>
          <p:nvPr/>
        </p:nvSpPr>
        <p:spPr bwMode="auto">
          <a:xfrm>
            <a:off x="1092200" y="3913188"/>
            <a:ext cx="1628775" cy="0"/>
          </a:xfrm>
          <a:prstGeom prst="line">
            <a:avLst/>
          </a:prstGeom>
          <a:noFill/>
          <a:ln w="38100">
            <a:solidFill>
              <a:srgbClr val="800000"/>
            </a:solidFill>
            <a:round/>
            <a:headEnd type="triangle" w="lg" len="lg"/>
            <a:tailEnd/>
          </a:ln>
        </p:spPr>
        <p:txBody>
          <a:bodyPr/>
          <a:lstStyle/>
          <a:p>
            <a:endParaRPr lang="en-US"/>
          </a:p>
        </p:txBody>
      </p:sp>
      <p:sp>
        <p:nvSpPr>
          <p:cNvPr id="84" name="TextBox 83"/>
          <p:cNvSpPr txBox="1"/>
          <p:nvPr/>
        </p:nvSpPr>
        <p:spPr>
          <a:xfrm>
            <a:off x="2414588" y="3575050"/>
            <a:ext cx="647700" cy="369332"/>
          </a:xfrm>
          <a:prstGeom prst="rect">
            <a:avLst/>
          </a:prstGeom>
          <a:noFill/>
        </p:spPr>
        <p:txBody>
          <a:bodyPr>
            <a:spAutoFit/>
          </a:bodyPr>
          <a:lstStyle/>
          <a:p>
            <a:pPr>
              <a:defRPr/>
            </a:pPr>
            <a:r>
              <a:rPr lang="en-US" b="1" dirty="0">
                <a:latin typeface="+mn-lt"/>
              </a:rPr>
              <a:t>Pa</a:t>
            </a:r>
            <a:r>
              <a:rPr lang="en-US" b="1" baseline="-25000" dirty="0">
                <a:latin typeface="+mn-lt"/>
              </a:rPr>
              <a:t>2</a:t>
            </a:r>
          </a:p>
        </p:txBody>
      </p:sp>
      <p:sp>
        <p:nvSpPr>
          <p:cNvPr id="348191" name="Line 17"/>
          <p:cNvSpPr>
            <a:spLocks noChangeShapeType="1"/>
          </p:cNvSpPr>
          <p:nvPr/>
        </p:nvSpPr>
        <p:spPr bwMode="auto">
          <a:xfrm>
            <a:off x="1905000" y="4281488"/>
            <a:ext cx="1152525" cy="0"/>
          </a:xfrm>
          <a:prstGeom prst="line">
            <a:avLst/>
          </a:prstGeom>
          <a:noFill/>
          <a:ln w="38100">
            <a:solidFill>
              <a:srgbClr val="800000"/>
            </a:solidFill>
            <a:round/>
            <a:headEnd type="triangle" w="lg" len="lg"/>
            <a:tailEnd/>
          </a:ln>
        </p:spPr>
        <p:txBody>
          <a:bodyPr/>
          <a:lstStyle/>
          <a:p>
            <a:endParaRPr lang="en-US"/>
          </a:p>
        </p:txBody>
      </p:sp>
      <p:sp>
        <p:nvSpPr>
          <p:cNvPr id="93" name="TextBox 92"/>
          <p:cNvSpPr txBox="1"/>
          <p:nvPr/>
        </p:nvSpPr>
        <p:spPr>
          <a:xfrm>
            <a:off x="3219450" y="2149475"/>
            <a:ext cx="519906" cy="584775"/>
          </a:xfrm>
          <a:prstGeom prst="rect">
            <a:avLst/>
          </a:prstGeom>
          <a:solidFill>
            <a:srgbClr val="FFFF00"/>
          </a:solidFill>
        </p:spPr>
        <p:txBody>
          <a:bodyPr wrap="square">
            <a:spAutoFit/>
          </a:bodyPr>
          <a:lstStyle/>
          <a:p>
            <a:pPr>
              <a:defRPr/>
            </a:pPr>
            <a:r>
              <a:rPr lang="en-US" sz="1600" b="1" dirty="0">
                <a:latin typeface="Symbol" pitchFamily="18" charset="2"/>
              </a:rPr>
              <a:t>g</a:t>
            </a:r>
            <a:r>
              <a:rPr lang="en-US" sz="1600" b="1" baseline="-25000" dirty="0">
                <a:latin typeface="Symbol" pitchFamily="18" charset="2"/>
              </a:rPr>
              <a:t>1</a:t>
            </a:r>
            <a:r>
              <a:rPr lang="en-US" sz="1600" b="1" dirty="0">
                <a:latin typeface="Symbol" pitchFamily="18" charset="2"/>
              </a:rPr>
              <a:t> </a:t>
            </a:r>
          </a:p>
          <a:p>
            <a:pPr>
              <a:defRPr/>
            </a:pPr>
            <a:r>
              <a:rPr lang="en-US" sz="1600" b="1" i="1" dirty="0">
                <a:latin typeface="Symbol" pitchFamily="18" charset="2"/>
              </a:rPr>
              <a:t>f</a:t>
            </a:r>
            <a:r>
              <a:rPr lang="en-US" sz="1600" b="1" i="1" baseline="-25000" dirty="0">
                <a:latin typeface="Symbol" pitchFamily="18" charset="2"/>
              </a:rPr>
              <a:t>1 </a:t>
            </a:r>
            <a:r>
              <a:rPr lang="en-US" sz="1600" b="1" dirty="0">
                <a:latin typeface="+mn-lt"/>
              </a:rPr>
              <a:t>’</a:t>
            </a:r>
            <a:endParaRPr lang="en-US" sz="1600" b="1" dirty="0">
              <a:latin typeface="Symbol" pitchFamily="18" charset="2"/>
            </a:endParaRPr>
          </a:p>
        </p:txBody>
      </p:sp>
      <p:sp>
        <p:nvSpPr>
          <p:cNvPr id="101" name="TextBox 100"/>
          <p:cNvSpPr txBox="1"/>
          <p:nvPr/>
        </p:nvSpPr>
        <p:spPr>
          <a:xfrm>
            <a:off x="1109663" y="4683126"/>
            <a:ext cx="1730513" cy="338554"/>
          </a:xfrm>
          <a:prstGeom prst="rect">
            <a:avLst/>
          </a:prstGeom>
          <a:noFill/>
        </p:spPr>
        <p:txBody>
          <a:bodyPr wrap="square">
            <a:spAutoFit/>
          </a:bodyPr>
          <a:lstStyle/>
          <a:p>
            <a:pPr>
              <a:defRPr/>
            </a:pPr>
            <a:r>
              <a:rPr lang="en-US" sz="1600" b="1" dirty="0" smtClean="0"/>
              <a:t>K</a:t>
            </a:r>
            <a:r>
              <a:rPr lang="en-US" sz="1600" b="1" baseline="-25000" dirty="0" smtClean="0"/>
              <a:t>a2 </a:t>
            </a:r>
            <a:r>
              <a:rPr lang="en-US" sz="1600" b="1" dirty="0" smtClean="0">
                <a:latin typeface="+mn-lt"/>
              </a:rPr>
              <a:t>(</a:t>
            </a:r>
            <a:r>
              <a:rPr lang="en-US" sz="1600" b="1" dirty="0" smtClean="0">
                <a:latin typeface="Symbol" pitchFamily="18" charset="2"/>
              </a:rPr>
              <a:t>g</a:t>
            </a:r>
            <a:r>
              <a:rPr lang="en-US" sz="1600" b="1" baseline="-25000" dirty="0" smtClean="0">
                <a:latin typeface="Symbol" pitchFamily="18" charset="2"/>
              </a:rPr>
              <a:t>1</a:t>
            </a:r>
            <a:r>
              <a:rPr lang="en-US" sz="1600" b="1" dirty="0" smtClean="0">
                <a:latin typeface="+mn-lt"/>
              </a:rPr>
              <a:t> </a:t>
            </a:r>
            <a:r>
              <a:rPr lang="en-US" sz="1600" b="1" dirty="0">
                <a:latin typeface="+mn-lt"/>
              </a:rPr>
              <a:t>H</a:t>
            </a:r>
            <a:r>
              <a:rPr lang="en-US" sz="1600" b="1" baseline="-25000" dirty="0">
                <a:latin typeface="+mn-lt"/>
              </a:rPr>
              <a:t>1 </a:t>
            </a:r>
            <a:r>
              <a:rPr lang="en-US" sz="1600" b="1" dirty="0">
                <a:latin typeface="+mn-lt"/>
              </a:rPr>
              <a:t>+ </a:t>
            </a:r>
            <a:r>
              <a:rPr lang="en-US" sz="1600" b="1" dirty="0">
                <a:latin typeface="Symbol" pitchFamily="18" charset="2"/>
              </a:rPr>
              <a:t>g</a:t>
            </a:r>
            <a:r>
              <a:rPr lang="en-US" sz="1600" b="1" baseline="-25000" dirty="0">
                <a:latin typeface="+mn-lt"/>
              </a:rPr>
              <a:t>2</a:t>
            </a:r>
            <a:r>
              <a:rPr lang="en-US" sz="1600" b="1" dirty="0"/>
              <a:t> H</a:t>
            </a:r>
            <a:r>
              <a:rPr lang="en-US" sz="1600" b="1" baseline="-25000" dirty="0"/>
              <a:t>2</a:t>
            </a:r>
            <a:r>
              <a:rPr lang="en-US" sz="1600" b="1" dirty="0" smtClean="0">
                <a:latin typeface="+mn-lt"/>
              </a:rPr>
              <a:t>)</a:t>
            </a:r>
            <a:endParaRPr lang="en-US" sz="1600" b="1" baseline="-25000" dirty="0">
              <a:latin typeface="+mn-lt"/>
            </a:endParaRPr>
          </a:p>
        </p:txBody>
      </p:sp>
      <p:sp>
        <p:nvSpPr>
          <p:cNvPr id="54" name="TextBox 53"/>
          <p:cNvSpPr txBox="1"/>
          <p:nvPr/>
        </p:nvSpPr>
        <p:spPr>
          <a:xfrm>
            <a:off x="3165475" y="3260725"/>
            <a:ext cx="523875" cy="584775"/>
          </a:xfrm>
          <a:prstGeom prst="rect">
            <a:avLst/>
          </a:prstGeom>
          <a:solidFill>
            <a:srgbClr val="FFFF00"/>
          </a:solidFill>
        </p:spPr>
        <p:txBody>
          <a:bodyPr wrap="square">
            <a:spAutoFit/>
          </a:bodyPr>
          <a:lstStyle/>
          <a:p>
            <a:pPr>
              <a:defRPr/>
            </a:pPr>
            <a:r>
              <a:rPr lang="en-US" sz="1600" b="1" dirty="0">
                <a:latin typeface="Symbol" pitchFamily="18" charset="2"/>
              </a:rPr>
              <a:t>g</a:t>
            </a:r>
            <a:r>
              <a:rPr lang="en-US" sz="1600" b="1" baseline="-25000" dirty="0">
                <a:latin typeface="Symbol" pitchFamily="18" charset="2"/>
              </a:rPr>
              <a:t>2</a:t>
            </a:r>
            <a:r>
              <a:rPr lang="en-US" sz="1600" b="1" dirty="0">
                <a:latin typeface="Symbol" pitchFamily="18" charset="2"/>
              </a:rPr>
              <a:t> </a:t>
            </a:r>
          </a:p>
          <a:p>
            <a:pPr>
              <a:defRPr/>
            </a:pPr>
            <a:r>
              <a:rPr lang="en-US" sz="1600" b="1" i="1" dirty="0">
                <a:latin typeface="Symbol" pitchFamily="18" charset="2"/>
              </a:rPr>
              <a:t>f</a:t>
            </a:r>
            <a:r>
              <a:rPr lang="en-US" sz="1600" b="1" i="1" baseline="-25000" dirty="0">
                <a:latin typeface="Symbol" pitchFamily="18" charset="2"/>
              </a:rPr>
              <a:t>2 </a:t>
            </a:r>
            <a:r>
              <a:rPr lang="en-US" sz="1600" b="1" dirty="0">
                <a:latin typeface="+mn-lt"/>
              </a:rPr>
              <a:t>’</a:t>
            </a:r>
            <a:endParaRPr lang="en-US" sz="1600" b="1" dirty="0">
              <a:latin typeface="Symbol" pitchFamily="18" charset="2"/>
            </a:endParaRPr>
          </a:p>
        </p:txBody>
      </p:sp>
      <p:sp>
        <p:nvSpPr>
          <p:cNvPr id="55" name="TextBox 54"/>
          <p:cNvSpPr txBox="1"/>
          <p:nvPr/>
        </p:nvSpPr>
        <p:spPr>
          <a:xfrm>
            <a:off x="1048473" y="2950645"/>
            <a:ext cx="1233488" cy="369332"/>
          </a:xfrm>
          <a:prstGeom prst="rect">
            <a:avLst/>
          </a:prstGeom>
          <a:noFill/>
        </p:spPr>
        <p:txBody>
          <a:bodyPr>
            <a:spAutoFit/>
          </a:bodyPr>
          <a:lstStyle/>
          <a:p>
            <a:pPr>
              <a:defRPr/>
            </a:pPr>
            <a:r>
              <a:rPr lang="en-US" b="1" dirty="0">
                <a:latin typeface="+mn-lt"/>
              </a:rPr>
              <a:t>K</a:t>
            </a:r>
            <a:r>
              <a:rPr lang="en-US" b="1" baseline="-25000" dirty="0">
                <a:latin typeface="+mn-lt"/>
              </a:rPr>
              <a:t>a2</a:t>
            </a:r>
            <a:r>
              <a:rPr lang="en-US" b="1" dirty="0">
                <a:latin typeface="+mn-lt"/>
              </a:rPr>
              <a:t> </a:t>
            </a:r>
            <a:r>
              <a:rPr lang="en-US" b="1" dirty="0">
                <a:latin typeface="Symbol" pitchFamily="18" charset="2"/>
              </a:rPr>
              <a:t>g</a:t>
            </a:r>
            <a:r>
              <a:rPr lang="en-US" b="1" baseline="-25000" dirty="0">
                <a:latin typeface="Symbol" pitchFamily="18" charset="2"/>
              </a:rPr>
              <a:t>1</a:t>
            </a:r>
            <a:r>
              <a:rPr lang="en-US" b="1" dirty="0">
                <a:latin typeface="+mn-lt"/>
              </a:rPr>
              <a:t> H</a:t>
            </a:r>
            <a:r>
              <a:rPr lang="en-US" b="1" baseline="-25000" dirty="0">
                <a:latin typeface="+mn-lt"/>
              </a:rPr>
              <a:t>1</a:t>
            </a:r>
          </a:p>
        </p:txBody>
      </p:sp>
      <p:cxnSp>
        <p:nvCxnSpPr>
          <p:cNvPr id="76" name="Straight Connector 75"/>
          <p:cNvCxnSpPr/>
          <p:nvPr/>
        </p:nvCxnSpPr>
        <p:spPr>
          <a:xfrm>
            <a:off x="876982" y="3013075"/>
            <a:ext cx="3059112" cy="0"/>
          </a:xfrm>
          <a:prstGeom prst="line">
            <a:avLst/>
          </a:prstGeom>
          <a:ln w="22225">
            <a:solidFill>
              <a:srgbClr val="0B0BEF"/>
            </a:solidFill>
          </a:ln>
        </p:spPr>
        <p:style>
          <a:lnRef idx="1">
            <a:schemeClr val="accent1"/>
          </a:lnRef>
          <a:fillRef idx="0">
            <a:schemeClr val="accent1"/>
          </a:fillRef>
          <a:effectRef idx="0">
            <a:schemeClr val="accent1"/>
          </a:effectRef>
          <a:fontRef idx="minor">
            <a:schemeClr val="tx1"/>
          </a:fontRef>
        </p:style>
      </p:cxnSp>
      <p:sp>
        <p:nvSpPr>
          <p:cNvPr id="33" name="Rectangle 16"/>
          <p:cNvSpPr/>
          <p:nvPr/>
        </p:nvSpPr>
        <p:spPr>
          <a:xfrm rot="21092986">
            <a:off x="487587" y="1550078"/>
            <a:ext cx="503691" cy="3162754"/>
          </a:xfrm>
          <a:custGeom>
            <a:avLst/>
            <a:gdLst>
              <a:gd name="connsiteX0" fmla="*/ 0 w 271463"/>
              <a:gd name="connsiteY0" fmla="*/ 0 h 3133725"/>
              <a:gd name="connsiteX1" fmla="*/ 271463 w 271463"/>
              <a:gd name="connsiteY1" fmla="*/ 0 h 3133725"/>
              <a:gd name="connsiteX2" fmla="*/ 271463 w 271463"/>
              <a:gd name="connsiteY2" fmla="*/ 3133725 h 3133725"/>
              <a:gd name="connsiteX3" fmla="*/ 0 w 271463"/>
              <a:gd name="connsiteY3" fmla="*/ 3133725 h 3133725"/>
              <a:gd name="connsiteX4" fmla="*/ 0 w 271463"/>
              <a:gd name="connsiteY4" fmla="*/ 0 h 3133725"/>
              <a:gd name="connsiteX0" fmla="*/ 232228 w 503691"/>
              <a:gd name="connsiteY0" fmla="*/ 0 h 3133725"/>
              <a:gd name="connsiteX1" fmla="*/ 503691 w 503691"/>
              <a:gd name="connsiteY1" fmla="*/ 0 h 3133725"/>
              <a:gd name="connsiteX2" fmla="*/ 503691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62754"/>
              <a:gd name="connsiteX1" fmla="*/ 503691 w 503691"/>
              <a:gd name="connsiteY1" fmla="*/ 29029 h 3162754"/>
              <a:gd name="connsiteX2" fmla="*/ 256948 w 503691"/>
              <a:gd name="connsiteY2" fmla="*/ 3162754 h 3162754"/>
              <a:gd name="connsiteX3" fmla="*/ 0 w 503691"/>
              <a:gd name="connsiteY3" fmla="*/ 3133726 h 3162754"/>
              <a:gd name="connsiteX4" fmla="*/ 232228 w 503691"/>
              <a:gd name="connsiteY4" fmla="*/ 0 h 31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91" h="3162754">
                <a:moveTo>
                  <a:pt x="232228" y="0"/>
                </a:moveTo>
                <a:lnTo>
                  <a:pt x="503691" y="29029"/>
                </a:lnTo>
                <a:lnTo>
                  <a:pt x="256948" y="3162754"/>
                </a:lnTo>
                <a:lnTo>
                  <a:pt x="0" y="3133726"/>
                </a:lnTo>
                <a:lnTo>
                  <a:pt x="232228" y="0"/>
                </a:lnTo>
                <a:close/>
              </a:path>
            </a:pathLst>
          </a:cu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cxnSp>
        <p:nvCxnSpPr>
          <p:cNvPr id="36" name="Straight Connector 35"/>
          <p:cNvCxnSpPr/>
          <p:nvPr/>
        </p:nvCxnSpPr>
        <p:spPr>
          <a:xfrm flipH="1" flipV="1">
            <a:off x="1734914" y="2988467"/>
            <a:ext cx="15987" cy="173514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227008"/>
      </p:ext>
    </p:extLst>
  </p:cSld>
  <p:clrMapOvr>
    <a:masterClrMapping/>
  </p:clrMapOvr>
  <p:transition advClick="0" advTm="30000">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576263" y="1493837"/>
            <a:ext cx="2941637" cy="3175"/>
          </a:xfrm>
          <a:prstGeom prst="line">
            <a:avLst/>
          </a:prstGeom>
        </p:spPr>
        <p:style>
          <a:lnRef idx="1">
            <a:schemeClr val="accent1"/>
          </a:lnRef>
          <a:fillRef idx="0">
            <a:schemeClr val="accent1"/>
          </a:fillRef>
          <a:effectRef idx="0">
            <a:schemeClr val="accent1"/>
          </a:effectRef>
          <a:fontRef idx="minor">
            <a:schemeClr val="tx1"/>
          </a:fontRef>
        </p:style>
      </p:cxnSp>
      <p:sp>
        <p:nvSpPr>
          <p:cNvPr id="352262" name="AutoShape 4" descr="Light horizontal"/>
          <p:cNvSpPr>
            <a:spLocks noChangeArrowheads="1"/>
          </p:cNvSpPr>
          <p:nvPr/>
        </p:nvSpPr>
        <p:spPr bwMode="auto">
          <a:xfrm>
            <a:off x="1039813" y="1490662"/>
            <a:ext cx="796925" cy="1479550"/>
          </a:xfrm>
          <a:prstGeom prst="rtTriangle">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52263" name="Line 17"/>
          <p:cNvSpPr>
            <a:spLocks noChangeShapeType="1"/>
          </p:cNvSpPr>
          <p:nvPr/>
        </p:nvSpPr>
        <p:spPr bwMode="auto">
          <a:xfrm>
            <a:off x="1039813" y="2506662"/>
            <a:ext cx="1630362" cy="0"/>
          </a:xfrm>
          <a:prstGeom prst="line">
            <a:avLst/>
          </a:prstGeom>
          <a:noFill/>
          <a:ln w="38100">
            <a:solidFill>
              <a:srgbClr val="800000"/>
            </a:solidFill>
            <a:round/>
            <a:headEnd type="triangle" w="lg" len="lg"/>
            <a:tailEnd/>
          </a:ln>
        </p:spPr>
        <p:txBody>
          <a:bodyPr/>
          <a:lstStyle/>
          <a:p>
            <a:endParaRPr lang="en-US"/>
          </a:p>
        </p:txBody>
      </p:sp>
      <p:cxnSp>
        <p:nvCxnSpPr>
          <p:cNvPr id="31" name="Straight Connector 30"/>
          <p:cNvCxnSpPr/>
          <p:nvPr/>
        </p:nvCxnSpPr>
        <p:spPr>
          <a:xfrm rot="5400000">
            <a:off x="1439863" y="1493837"/>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547813" y="1493837"/>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375443" y="2232818"/>
            <a:ext cx="1473200"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52268" name="TextBox 38"/>
          <p:cNvSpPr txBox="1">
            <a:spLocks noChangeArrowheads="1"/>
          </p:cNvSpPr>
          <p:nvPr/>
        </p:nvSpPr>
        <p:spPr bwMode="auto">
          <a:xfrm>
            <a:off x="106363" y="2049349"/>
            <a:ext cx="541338" cy="369887"/>
          </a:xfrm>
          <a:prstGeom prst="rect">
            <a:avLst/>
          </a:prstGeom>
          <a:solidFill>
            <a:schemeClr val="bg1"/>
          </a:solidFill>
          <a:ln w="9525">
            <a:noFill/>
            <a:miter lim="800000"/>
            <a:headEnd/>
            <a:tailEnd/>
          </a:ln>
        </p:spPr>
        <p:txBody>
          <a:bodyPr>
            <a:spAutoFit/>
          </a:bodyPr>
          <a:lstStyle/>
          <a:p>
            <a:r>
              <a:rPr lang="en-US" b="1" dirty="0">
                <a:latin typeface="Symbol" pitchFamily="18" charset="2"/>
              </a:rPr>
              <a:t>H</a:t>
            </a:r>
            <a:r>
              <a:rPr lang="en-US" b="1" baseline="-25000" dirty="0">
                <a:latin typeface="Symbol" pitchFamily="18" charset="2"/>
              </a:rPr>
              <a:t>1</a:t>
            </a:r>
            <a:endParaRPr lang="en-US" b="1" baseline="-25000" dirty="0"/>
          </a:p>
        </p:txBody>
      </p:sp>
      <p:cxnSp>
        <p:nvCxnSpPr>
          <p:cNvPr id="41" name="Straight Connector 40"/>
          <p:cNvCxnSpPr/>
          <p:nvPr/>
        </p:nvCxnSpPr>
        <p:spPr>
          <a:xfrm rot="16200000" flipH="1">
            <a:off x="1639095" y="1512093"/>
            <a:ext cx="214312"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746251" y="1511299"/>
            <a:ext cx="21590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879725" y="1493837"/>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2987675" y="1493837"/>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078163" y="1511299"/>
            <a:ext cx="21590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186906" y="1510506"/>
            <a:ext cx="214313" cy="180975"/>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23"/>
          <p:cNvSpPr txBox="1">
            <a:spLocks noChangeArrowheads="1"/>
          </p:cNvSpPr>
          <p:nvPr/>
        </p:nvSpPr>
        <p:spPr bwMode="auto">
          <a:xfrm>
            <a:off x="66675" y="233362"/>
            <a:ext cx="2381250" cy="461665"/>
          </a:xfrm>
          <a:prstGeom prst="rect">
            <a:avLst/>
          </a:prstGeom>
          <a:noFill/>
          <a:ln w="9525">
            <a:noFill/>
            <a:miter lim="800000"/>
            <a:headEnd/>
            <a:tailEnd/>
          </a:ln>
          <a:effectLst/>
        </p:spPr>
        <p:txBody>
          <a:bodyPr wrap="square">
            <a:spAutoFit/>
          </a:bodyPr>
          <a:lstStyle/>
          <a:p>
            <a:pPr>
              <a:spcBef>
                <a:spcPct val="50000"/>
              </a:spcBef>
              <a:defRPr/>
            </a:pPr>
            <a:r>
              <a:rPr lang="en-US" sz="2400" b="1" u="sng" dirty="0">
                <a:solidFill>
                  <a:srgbClr val="0B0BEF"/>
                </a:solidFill>
                <a:latin typeface="+mn-lt"/>
              </a:rPr>
              <a:t>4</a:t>
            </a:r>
            <a:r>
              <a:rPr lang="en-US" sz="2400" b="1" u="sng" dirty="0" smtClean="0">
                <a:solidFill>
                  <a:srgbClr val="0B0BEF"/>
                </a:solidFill>
                <a:latin typeface="+mn-lt"/>
              </a:rPr>
              <a:t>. Layered Profile</a:t>
            </a:r>
            <a:endParaRPr lang="en-AU" sz="2400" b="1" u="sng" dirty="0">
              <a:solidFill>
                <a:srgbClr val="0B0BEF"/>
              </a:solidFill>
              <a:latin typeface="+mn-lt"/>
            </a:endParaRPr>
          </a:p>
        </p:txBody>
      </p:sp>
      <p:sp>
        <p:nvSpPr>
          <p:cNvPr id="85" name="Text Box 23"/>
          <p:cNvSpPr txBox="1">
            <a:spLocks noChangeArrowheads="1"/>
          </p:cNvSpPr>
          <p:nvPr/>
        </p:nvSpPr>
        <p:spPr bwMode="auto">
          <a:xfrm>
            <a:off x="4203700" y="1104900"/>
            <a:ext cx="4183063" cy="1446550"/>
          </a:xfrm>
          <a:prstGeom prst="rect">
            <a:avLst/>
          </a:prstGeom>
          <a:noFill/>
          <a:ln w="9525">
            <a:noFill/>
            <a:miter lim="800000"/>
            <a:headEnd/>
            <a:tailEnd/>
          </a:ln>
          <a:effectLst/>
        </p:spPr>
        <p:txBody>
          <a:bodyPr wrap="square">
            <a:spAutoFit/>
          </a:bodyPr>
          <a:lstStyle/>
          <a:p>
            <a:pPr>
              <a:spcBef>
                <a:spcPct val="50000"/>
              </a:spcBef>
              <a:defRPr/>
            </a:pPr>
            <a:r>
              <a:rPr lang="en-US" sz="2800" b="1" u="sng" dirty="0">
                <a:solidFill>
                  <a:srgbClr val="92D050"/>
                </a:solidFill>
                <a:effectLst>
                  <a:outerShdw blurRad="38100" dist="38100" dir="2700000" algn="tl">
                    <a:srgbClr val="000000">
                      <a:alpha val="43137"/>
                    </a:srgbClr>
                  </a:outerShdw>
                </a:effectLst>
                <a:latin typeface="+mn-lt"/>
              </a:rPr>
              <a:t>Passive Case:</a:t>
            </a:r>
          </a:p>
          <a:p>
            <a:pPr marL="342900" indent="-342900">
              <a:spcBef>
                <a:spcPct val="50000"/>
              </a:spcBef>
              <a:buFont typeface="Courier New" panose="02070309020205020404" pitchFamily="49" charset="0"/>
              <a:buChar char="o"/>
              <a:defRPr/>
            </a:pPr>
            <a:r>
              <a:rPr lang="en-US" sz="2400" b="1" dirty="0" smtClean="0">
                <a:latin typeface="+mn-lt"/>
              </a:rPr>
              <a:t>Same </a:t>
            </a:r>
            <a:r>
              <a:rPr lang="en-US" sz="2400" b="1" dirty="0">
                <a:latin typeface="+mn-lt"/>
              </a:rPr>
              <a:t>as before except K</a:t>
            </a:r>
            <a:r>
              <a:rPr lang="en-US" sz="2400" b="1" baseline="-25000" dirty="0">
                <a:latin typeface="+mn-lt"/>
              </a:rPr>
              <a:t>a</a:t>
            </a:r>
            <a:r>
              <a:rPr lang="en-US" sz="2400" b="1" dirty="0">
                <a:latin typeface="+mn-lt"/>
              </a:rPr>
              <a:t> is replaced with </a:t>
            </a:r>
            <a:r>
              <a:rPr lang="en-US" sz="2400" b="1" dirty="0" err="1">
                <a:latin typeface="+mn-lt"/>
              </a:rPr>
              <a:t>K</a:t>
            </a:r>
            <a:r>
              <a:rPr lang="en-US" sz="2400" b="1" baseline="-25000" dirty="0" err="1">
                <a:latin typeface="+mn-lt"/>
              </a:rPr>
              <a:t>p</a:t>
            </a:r>
            <a:endParaRPr lang="en-US" sz="2800" b="1" dirty="0">
              <a:latin typeface="+mn-lt"/>
            </a:endParaRPr>
          </a:p>
        </p:txBody>
      </p:sp>
      <p:sp>
        <p:nvSpPr>
          <p:cNvPr id="86" name="TextBox 85"/>
          <p:cNvSpPr txBox="1"/>
          <p:nvPr/>
        </p:nvSpPr>
        <p:spPr>
          <a:xfrm>
            <a:off x="968375" y="2606726"/>
            <a:ext cx="1233488" cy="369332"/>
          </a:xfrm>
          <a:prstGeom prst="rect">
            <a:avLst/>
          </a:prstGeom>
          <a:noFill/>
        </p:spPr>
        <p:txBody>
          <a:bodyPr>
            <a:spAutoFit/>
          </a:bodyPr>
          <a:lstStyle/>
          <a:p>
            <a:pPr>
              <a:defRPr/>
            </a:pPr>
            <a:r>
              <a:rPr lang="en-US" b="1" dirty="0">
                <a:latin typeface="+mn-lt"/>
              </a:rPr>
              <a:t>K</a:t>
            </a:r>
            <a:r>
              <a:rPr lang="en-US" b="1" baseline="-25000" dirty="0">
                <a:latin typeface="+mn-lt"/>
              </a:rPr>
              <a:t>p1</a:t>
            </a:r>
            <a:r>
              <a:rPr lang="en-US" b="1" dirty="0">
                <a:latin typeface="+mn-lt"/>
              </a:rPr>
              <a:t> </a:t>
            </a:r>
            <a:r>
              <a:rPr lang="en-US" b="1" dirty="0">
                <a:latin typeface="Symbol" pitchFamily="18" charset="2"/>
              </a:rPr>
              <a:t>g</a:t>
            </a:r>
            <a:r>
              <a:rPr lang="en-US" b="1" baseline="-25000" dirty="0">
                <a:latin typeface="Symbol" pitchFamily="18" charset="2"/>
              </a:rPr>
              <a:t>1</a:t>
            </a:r>
            <a:r>
              <a:rPr lang="en-US" b="1" dirty="0">
                <a:latin typeface="+mn-lt"/>
              </a:rPr>
              <a:t> H</a:t>
            </a:r>
            <a:r>
              <a:rPr lang="en-US" b="1" baseline="-25000" dirty="0">
                <a:latin typeface="+mn-lt"/>
              </a:rPr>
              <a:t>1</a:t>
            </a:r>
          </a:p>
        </p:txBody>
      </p:sp>
      <p:sp>
        <p:nvSpPr>
          <p:cNvPr id="87" name="TextBox 86"/>
          <p:cNvSpPr txBox="1"/>
          <p:nvPr/>
        </p:nvSpPr>
        <p:spPr>
          <a:xfrm>
            <a:off x="2557463" y="3890961"/>
            <a:ext cx="647700" cy="369332"/>
          </a:xfrm>
          <a:prstGeom prst="rect">
            <a:avLst/>
          </a:prstGeom>
          <a:noFill/>
        </p:spPr>
        <p:txBody>
          <a:bodyPr>
            <a:spAutoFit/>
          </a:bodyPr>
          <a:lstStyle/>
          <a:p>
            <a:pPr>
              <a:defRPr/>
            </a:pPr>
            <a:r>
              <a:rPr lang="en-US" b="1" dirty="0">
                <a:latin typeface="+mn-lt"/>
              </a:rPr>
              <a:t>Pp</a:t>
            </a:r>
            <a:r>
              <a:rPr lang="en-US" b="1" baseline="-25000" dirty="0">
                <a:latin typeface="+mn-lt"/>
              </a:rPr>
              <a:t>3</a:t>
            </a:r>
          </a:p>
        </p:txBody>
      </p:sp>
      <p:sp>
        <p:nvSpPr>
          <p:cNvPr id="65" name="TextBox 64"/>
          <p:cNvSpPr txBox="1"/>
          <p:nvPr/>
        </p:nvSpPr>
        <p:spPr>
          <a:xfrm>
            <a:off x="2447925" y="2106612"/>
            <a:ext cx="647700" cy="369332"/>
          </a:xfrm>
          <a:prstGeom prst="rect">
            <a:avLst/>
          </a:prstGeom>
          <a:noFill/>
        </p:spPr>
        <p:txBody>
          <a:bodyPr>
            <a:spAutoFit/>
          </a:bodyPr>
          <a:lstStyle/>
          <a:p>
            <a:pPr>
              <a:defRPr/>
            </a:pPr>
            <a:r>
              <a:rPr lang="en-US" b="1" dirty="0">
                <a:latin typeface="+mn-lt"/>
              </a:rPr>
              <a:t>Pp</a:t>
            </a:r>
            <a:r>
              <a:rPr lang="en-US" b="1" baseline="-25000" dirty="0">
                <a:latin typeface="+mn-lt"/>
              </a:rPr>
              <a:t>1</a:t>
            </a:r>
          </a:p>
        </p:txBody>
      </p:sp>
      <p:cxnSp>
        <p:nvCxnSpPr>
          <p:cNvPr id="76" name="Straight Connector 75"/>
          <p:cNvCxnSpPr/>
          <p:nvPr/>
        </p:nvCxnSpPr>
        <p:spPr>
          <a:xfrm>
            <a:off x="865188" y="2970212"/>
            <a:ext cx="3059112" cy="0"/>
          </a:xfrm>
          <a:prstGeom prst="line">
            <a:avLst/>
          </a:prstGeom>
          <a:ln w="22225">
            <a:solidFill>
              <a:srgbClr val="0B0BEF"/>
            </a:solidFil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469106" y="3798093"/>
            <a:ext cx="165735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52283" name="AutoShape 4" descr="Light horizontal"/>
          <p:cNvSpPr>
            <a:spLocks noChangeArrowheads="1"/>
          </p:cNvSpPr>
          <p:nvPr/>
        </p:nvSpPr>
        <p:spPr bwMode="auto">
          <a:xfrm>
            <a:off x="1657350" y="2970212"/>
            <a:ext cx="890588" cy="1657350"/>
          </a:xfrm>
          <a:prstGeom prst="rtTriangle">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52284" name="Rectangle 2" descr="Light horizontal"/>
          <p:cNvSpPr>
            <a:spLocks noChangeArrowheads="1"/>
          </p:cNvSpPr>
          <p:nvPr/>
        </p:nvSpPr>
        <p:spPr bwMode="auto">
          <a:xfrm>
            <a:off x="1039813" y="2970212"/>
            <a:ext cx="615950" cy="1657350"/>
          </a:xfrm>
          <a:prstGeom prst="rect">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52285" name="Line 17"/>
          <p:cNvSpPr>
            <a:spLocks noChangeShapeType="1"/>
          </p:cNvSpPr>
          <p:nvPr/>
        </p:nvSpPr>
        <p:spPr bwMode="auto">
          <a:xfrm>
            <a:off x="1022350" y="3870325"/>
            <a:ext cx="1628775" cy="0"/>
          </a:xfrm>
          <a:prstGeom prst="line">
            <a:avLst/>
          </a:prstGeom>
          <a:noFill/>
          <a:ln w="38100">
            <a:solidFill>
              <a:srgbClr val="800000"/>
            </a:solidFill>
            <a:round/>
            <a:headEnd type="triangle" w="lg" len="lg"/>
            <a:tailEnd/>
          </a:ln>
        </p:spPr>
        <p:txBody>
          <a:bodyPr/>
          <a:lstStyle/>
          <a:p>
            <a:endParaRPr lang="en-US"/>
          </a:p>
        </p:txBody>
      </p:sp>
      <p:sp>
        <p:nvSpPr>
          <p:cNvPr id="84" name="TextBox 83"/>
          <p:cNvSpPr txBox="1"/>
          <p:nvPr/>
        </p:nvSpPr>
        <p:spPr>
          <a:xfrm>
            <a:off x="2344738" y="3532187"/>
            <a:ext cx="647700" cy="369332"/>
          </a:xfrm>
          <a:prstGeom prst="rect">
            <a:avLst/>
          </a:prstGeom>
          <a:noFill/>
        </p:spPr>
        <p:txBody>
          <a:bodyPr>
            <a:spAutoFit/>
          </a:bodyPr>
          <a:lstStyle/>
          <a:p>
            <a:pPr>
              <a:defRPr/>
            </a:pPr>
            <a:r>
              <a:rPr lang="en-US" b="1" dirty="0">
                <a:latin typeface="+mn-lt"/>
              </a:rPr>
              <a:t>Pp</a:t>
            </a:r>
            <a:r>
              <a:rPr lang="en-US" b="1" baseline="-25000" dirty="0">
                <a:latin typeface="+mn-lt"/>
              </a:rPr>
              <a:t>2</a:t>
            </a:r>
          </a:p>
        </p:txBody>
      </p:sp>
      <p:sp>
        <p:nvSpPr>
          <p:cNvPr id="352287" name="Line 17"/>
          <p:cNvSpPr>
            <a:spLocks noChangeShapeType="1"/>
          </p:cNvSpPr>
          <p:nvPr/>
        </p:nvSpPr>
        <p:spPr bwMode="auto">
          <a:xfrm>
            <a:off x="1835150" y="4238625"/>
            <a:ext cx="1152525" cy="0"/>
          </a:xfrm>
          <a:prstGeom prst="line">
            <a:avLst/>
          </a:prstGeom>
          <a:noFill/>
          <a:ln w="38100">
            <a:solidFill>
              <a:srgbClr val="800000"/>
            </a:solidFill>
            <a:round/>
            <a:headEnd type="triangle" w="lg" len="lg"/>
            <a:tailEnd/>
          </a:ln>
        </p:spPr>
        <p:txBody>
          <a:bodyPr/>
          <a:lstStyle/>
          <a:p>
            <a:endParaRPr lang="en-US"/>
          </a:p>
        </p:txBody>
      </p:sp>
      <p:sp>
        <p:nvSpPr>
          <p:cNvPr id="93" name="TextBox 92"/>
          <p:cNvSpPr txBox="1"/>
          <p:nvPr/>
        </p:nvSpPr>
        <p:spPr>
          <a:xfrm>
            <a:off x="3302000" y="2106612"/>
            <a:ext cx="431800" cy="523220"/>
          </a:xfrm>
          <a:prstGeom prst="rect">
            <a:avLst/>
          </a:prstGeom>
          <a:solidFill>
            <a:srgbClr val="FFFF00"/>
          </a:solidFill>
        </p:spPr>
        <p:txBody>
          <a:bodyPr>
            <a:spAutoFit/>
          </a:bodyPr>
          <a:lstStyle/>
          <a:p>
            <a:pPr>
              <a:defRPr/>
            </a:pPr>
            <a:r>
              <a:rPr lang="en-US" sz="1400" b="1" dirty="0">
                <a:latin typeface="Symbol" pitchFamily="18" charset="2"/>
              </a:rPr>
              <a:t>g</a:t>
            </a:r>
            <a:r>
              <a:rPr lang="en-US" sz="1400" b="1" baseline="-25000" dirty="0">
                <a:latin typeface="Symbol" pitchFamily="18" charset="2"/>
              </a:rPr>
              <a:t>1</a:t>
            </a:r>
            <a:r>
              <a:rPr lang="en-US" sz="1400" b="1" dirty="0">
                <a:latin typeface="Symbol" pitchFamily="18" charset="2"/>
              </a:rPr>
              <a:t> </a:t>
            </a:r>
          </a:p>
          <a:p>
            <a:pPr>
              <a:defRPr/>
            </a:pPr>
            <a:r>
              <a:rPr lang="en-US" sz="1400" b="1" i="1" dirty="0">
                <a:latin typeface="Symbol" pitchFamily="18" charset="2"/>
              </a:rPr>
              <a:t>f</a:t>
            </a:r>
            <a:r>
              <a:rPr lang="en-US" sz="1400" b="1" i="1" baseline="-25000" dirty="0">
                <a:latin typeface="Symbol" pitchFamily="18" charset="2"/>
              </a:rPr>
              <a:t>1 </a:t>
            </a:r>
            <a:r>
              <a:rPr lang="en-US" sz="1400" b="1" dirty="0">
                <a:latin typeface="+mn-lt"/>
              </a:rPr>
              <a:t>’</a:t>
            </a:r>
            <a:endParaRPr lang="en-US" sz="1400" b="1" dirty="0">
              <a:latin typeface="Symbol" pitchFamily="18" charset="2"/>
            </a:endParaRPr>
          </a:p>
        </p:txBody>
      </p:sp>
      <p:sp>
        <p:nvSpPr>
          <p:cNvPr id="101" name="TextBox 100"/>
          <p:cNvSpPr txBox="1"/>
          <p:nvPr/>
        </p:nvSpPr>
        <p:spPr>
          <a:xfrm>
            <a:off x="952501" y="4680465"/>
            <a:ext cx="1984375" cy="369332"/>
          </a:xfrm>
          <a:prstGeom prst="rect">
            <a:avLst/>
          </a:prstGeom>
          <a:noFill/>
        </p:spPr>
        <p:txBody>
          <a:bodyPr wrap="square">
            <a:spAutoFit/>
          </a:bodyPr>
          <a:lstStyle/>
          <a:p>
            <a:pPr>
              <a:defRPr/>
            </a:pPr>
            <a:r>
              <a:rPr lang="en-US" b="1" dirty="0"/>
              <a:t>K</a:t>
            </a:r>
            <a:r>
              <a:rPr lang="en-US" b="1" baseline="-25000" dirty="0"/>
              <a:t>p2</a:t>
            </a:r>
            <a:r>
              <a:rPr lang="en-US" b="1" dirty="0" smtClean="0">
                <a:latin typeface="+mn-lt"/>
              </a:rPr>
              <a:t>(</a:t>
            </a:r>
            <a:r>
              <a:rPr lang="en-US" b="1" dirty="0" smtClean="0">
                <a:latin typeface="Symbol" pitchFamily="18" charset="2"/>
              </a:rPr>
              <a:t>g</a:t>
            </a:r>
            <a:r>
              <a:rPr lang="en-US" b="1" baseline="-25000" dirty="0" smtClean="0">
                <a:latin typeface="Symbol" pitchFamily="18" charset="2"/>
              </a:rPr>
              <a:t>1</a:t>
            </a:r>
            <a:r>
              <a:rPr lang="en-US" b="1" dirty="0" smtClean="0">
                <a:latin typeface="+mn-lt"/>
              </a:rPr>
              <a:t> </a:t>
            </a:r>
            <a:r>
              <a:rPr lang="en-US" b="1" dirty="0">
                <a:latin typeface="+mn-lt"/>
              </a:rPr>
              <a:t>H</a:t>
            </a:r>
            <a:r>
              <a:rPr lang="en-US" b="1" baseline="-25000" dirty="0">
                <a:latin typeface="+mn-lt"/>
              </a:rPr>
              <a:t>1 </a:t>
            </a:r>
            <a:r>
              <a:rPr lang="en-US" b="1" dirty="0">
                <a:latin typeface="+mn-lt"/>
              </a:rPr>
              <a:t>+ </a:t>
            </a:r>
            <a:r>
              <a:rPr lang="en-US" b="1" dirty="0">
                <a:latin typeface="Symbol" pitchFamily="18" charset="2"/>
              </a:rPr>
              <a:t>g</a:t>
            </a:r>
            <a:r>
              <a:rPr lang="en-US" b="1" baseline="-25000" dirty="0">
                <a:latin typeface="+mn-lt"/>
              </a:rPr>
              <a:t>2</a:t>
            </a:r>
            <a:r>
              <a:rPr lang="en-US" b="1" dirty="0"/>
              <a:t> H</a:t>
            </a:r>
            <a:r>
              <a:rPr lang="en-US" b="1" baseline="-25000" dirty="0"/>
              <a:t>2</a:t>
            </a:r>
            <a:r>
              <a:rPr lang="en-US" b="1" dirty="0" smtClean="0">
                <a:latin typeface="+mn-lt"/>
              </a:rPr>
              <a:t>)</a:t>
            </a:r>
            <a:endParaRPr lang="en-US" b="1" baseline="-25000" dirty="0">
              <a:latin typeface="+mn-lt"/>
            </a:endParaRPr>
          </a:p>
        </p:txBody>
      </p:sp>
      <p:sp>
        <p:nvSpPr>
          <p:cNvPr id="54" name="TextBox 53"/>
          <p:cNvSpPr txBox="1"/>
          <p:nvPr/>
        </p:nvSpPr>
        <p:spPr>
          <a:xfrm>
            <a:off x="3276600" y="3217862"/>
            <a:ext cx="431800" cy="523875"/>
          </a:xfrm>
          <a:prstGeom prst="rect">
            <a:avLst/>
          </a:prstGeom>
          <a:solidFill>
            <a:srgbClr val="FFFF00"/>
          </a:solidFill>
        </p:spPr>
        <p:txBody>
          <a:bodyPr>
            <a:spAutoFit/>
          </a:bodyPr>
          <a:lstStyle/>
          <a:p>
            <a:pPr>
              <a:defRPr/>
            </a:pPr>
            <a:r>
              <a:rPr lang="en-US" sz="1400" b="1" dirty="0">
                <a:latin typeface="Symbol" pitchFamily="18" charset="2"/>
              </a:rPr>
              <a:t>g</a:t>
            </a:r>
            <a:r>
              <a:rPr lang="en-US" sz="1400" b="1" baseline="-25000" dirty="0">
                <a:latin typeface="Symbol" pitchFamily="18" charset="2"/>
              </a:rPr>
              <a:t>2</a:t>
            </a:r>
            <a:r>
              <a:rPr lang="en-US" sz="1400" b="1" dirty="0">
                <a:latin typeface="Symbol" pitchFamily="18" charset="2"/>
              </a:rPr>
              <a:t> </a:t>
            </a:r>
          </a:p>
          <a:p>
            <a:pPr>
              <a:defRPr/>
            </a:pPr>
            <a:r>
              <a:rPr lang="en-US" sz="1400" b="1" i="1" dirty="0">
                <a:latin typeface="Symbol" pitchFamily="18" charset="2"/>
              </a:rPr>
              <a:t>f</a:t>
            </a:r>
            <a:r>
              <a:rPr lang="en-US" sz="1400" b="1" i="1" baseline="-25000" dirty="0">
                <a:latin typeface="Symbol" pitchFamily="18" charset="2"/>
              </a:rPr>
              <a:t>2 </a:t>
            </a:r>
            <a:r>
              <a:rPr lang="en-US" sz="1400" b="1" dirty="0">
                <a:latin typeface="+mn-lt"/>
              </a:rPr>
              <a:t>’</a:t>
            </a:r>
            <a:endParaRPr lang="en-US" sz="1400" b="1" dirty="0">
              <a:latin typeface="Symbol" pitchFamily="18" charset="2"/>
            </a:endParaRPr>
          </a:p>
        </p:txBody>
      </p:sp>
      <p:sp>
        <p:nvSpPr>
          <p:cNvPr id="55" name="TextBox 54"/>
          <p:cNvSpPr txBox="1"/>
          <p:nvPr/>
        </p:nvSpPr>
        <p:spPr>
          <a:xfrm>
            <a:off x="1023674" y="2916034"/>
            <a:ext cx="1079500" cy="369332"/>
          </a:xfrm>
          <a:prstGeom prst="rect">
            <a:avLst/>
          </a:prstGeom>
          <a:noFill/>
        </p:spPr>
        <p:txBody>
          <a:bodyPr>
            <a:spAutoFit/>
          </a:bodyPr>
          <a:lstStyle/>
          <a:p>
            <a:pPr>
              <a:defRPr/>
            </a:pPr>
            <a:r>
              <a:rPr lang="en-US" b="1" dirty="0">
                <a:latin typeface="+mn-lt"/>
              </a:rPr>
              <a:t>K</a:t>
            </a:r>
            <a:r>
              <a:rPr lang="en-US" b="1" baseline="-25000" dirty="0">
                <a:latin typeface="+mn-lt"/>
              </a:rPr>
              <a:t>p2</a:t>
            </a:r>
            <a:r>
              <a:rPr lang="en-US" b="1" dirty="0">
                <a:latin typeface="+mn-lt"/>
              </a:rPr>
              <a:t> </a:t>
            </a:r>
            <a:r>
              <a:rPr lang="en-US" b="1" dirty="0">
                <a:latin typeface="Symbol" pitchFamily="18" charset="2"/>
              </a:rPr>
              <a:t>g</a:t>
            </a:r>
            <a:r>
              <a:rPr lang="en-US" b="1" baseline="-25000" dirty="0">
                <a:latin typeface="Symbol" pitchFamily="18" charset="2"/>
              </a:rPr>
              <a:t>1</a:t>
            </a:r>
            <a:r>
              <a:rPr lang="en-US" b="1" dirty="0">
                <a:latin typeface="+mn-lt"/>
              </a:rPr>
              <a:t> H</a:t>
            </a:r>
            <a:r>
              <a:rPr lang="en-US" b="1" baseline="-25000" dirty="0">
                <a:latin typeface="+mn-lt"/>
              </a:rPr>
              <a:t>1</a:t>
            </a:r>
          </a:p>
        </p:txBody>
      </p:sp>
      <p:sp>
        <p:nvSpPr>
          <p:cNvPr id="352280" name="TextBox 66"/>
          <p:cNvSpPr txBox="1">
            <a:spLocks noChangeArrowheads="1"/>
          </p:cNvSpPr>
          <p:nvPr/>
        </p:nvSpPr>
        <p:spPr bwMode="auto">
          <a:xfrm>
            <a:off x="42296" y="3412215"/>
            <a:ext cx="541338" cy="369888"/>
          </a:xfrm>
          <a:prstGeom prst="rect">
            <a:avLst/>
          </a:prstGeom>
          <a:solidFill>
            <a:schemeClr val="bg1"/>
          </a:solidFill>
          <a:ln w="9525">
            <a:noFill/>
            <a:miter lim="800000"/>
            <a:headEnd/>
            <a:tailEnd/>
          </a:ln>
        </p:spPr>
        <p:txBody>
          <a:bodyPr>
            <a:spAutoFit/>
          </a:bodyPr>
          <a:lstStyle/>
          <a:p>
            <a:r>
              <a:rPr lang="en-US" b="1" dirty="0">
                <a:latin typeface="Symbol" pitchFamily="18" charset="2"/>
              </a:rPr>
              <a:t>H</a:t>
            </a:r>
            <a:r>
              <a:rPr lang="en-US" b="1" baseline="-25000" dirty="0">
                <a:latin typeface="Symbol" pitchFamily="18" charset="2"/>
              </a:rPr>
              <a:t>2</a:t>
            </a:r>
            <a:endParaRPr lang="en-US" b="1" baseline="-25000" dirty="0"/>
          </a:p>
        </p:txBody>
      </p:sp>
      <p:sp>
        <p:nvSpPr>
          <p:cNvPr id="33" name="Rectangle 16"/>
          <p:cNvSpPr/>
          <p:nvPr/>
        </p:nvSpPr>
        <p:spPr>
          <a:xfrm>
            <a:off x="470692" y="1502858"/>
            <a:ext cx="503691" cy="3162754"/>
          </a:xfrm>
          <a:custGeom>
            <a:avLst/>
            <a:gdLst>
              <a:gd name="connsiteX0" fmla="*/ 0 w 271463"/>
              <a:gd name="connsiteY0" fmla="*/ 0 h 3133725"/>
              <a:gd name="connsiteX1" fmla="*/ 271463 w 271463"/>
              <a:gd name="connsiteY1" fmla="*/ 0 h 3133725"/>
              <a:gd name="connsiteX2" fmla="*/ 271463 w 271463"/>
              <a:gd name="connsiteY2" fmla="*/ 3133725 h 3133725"/>
              <a:gd name="connsiteX3" fmla="*/ 0 w 271463"/>
              <a:gd name="connsiteY3" fmla="*/ 3133725 h 3133725"/>
              <a:gd name="connsiteX4" fmla="*/ 0 w 271463"/>
              <a:gd name="connsiteY4" fmla="*/ 0 h 3133725"/>
              <a:gd name="connsiteX0" fmla="*/ 232228 w 503691"/>
              <a:gd name="connsiteY0" fmla="*/ 0 h 3133725"/>
              <a:gd name="connsiteX1" fmla="*/ 503691 w 503691"/>
              <a:gd name="connsiteY1" fmla="*/ 0 h 3133725"/>
              <a:gd name="connsiteX2" fmla="*/ 503691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62754"/>
              <a:gd name="connsiteX1" fmla="*/ 503691 w 503691"/>
              <a:gd name="connsiteY1" fmla="*/ 29029 h 3162754"/>
              <a:gd name="connsiteX2" fmla="*/ 256948 w 503691"/>
              <a:gd name="connsiteY2" fmla="*/ 3162754 h 3162754"/>
              <a:gd name="connsiteX3" fmla="*/ 0 w 503691"/>
              <a:gd name="connsiteY3" fmla="*/ 3133726 h 3162754"/>
              <a:gd name="connsiteX4" fmla="*/ 232228 w 503691"/>
              <a:gd name="connsiteY4" fmla="*/ 0 h 31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91" h="3162754">
                <a:moveTo>
                  <a:pt x="232228" y="0"/>
                </a:moveTo>
                <a:lnTo>
                  <a:pt x="503691" y="29029"/>
                </a:lnTo>
                <a:lnTo>
                  <a:pt x="256948" y="3162754"/>
                </a:lnTo>
                <a:lnTo>
                  <a:pt x="0" y="3133726"/>
                </a:lnTo>
                <a:lnTo>
                  <a:pt x="232228" y="0"/>
                </a:lnTo>
                <a:close/>
              </a:path>
            </a:pathLst>
          </a:cu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cxnSp>
        <p:nvCxnSpPr>
          <p:cNvPr id="34" name="Straight Connector 33"/>
          <p:cNvCxnSpPr/>
          <p:nvPr/>
        </p:nvCxnSpPr>
        <p:spPr>
          <a:xfrm flipH="1" flipV="1">
            <a:off x="1647830" y="2973953"/>
            <a:ext cx="15987" cy="1735141"/>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258814"/>
      </p:ext>
    </p:extLst>
  </p:cSld>
  <p:clrMapOvr>
    <a:masterClrMapping/>
  </p:clrMapOvr>
  <p:transition advClick="0" advTm="30000">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315913" y="264575"/>
            <a:ext cx="4836658" cy="461665"/>
          </a:xfrm>
          <a:prstGeom prst="rect">
            <a:avLst/>
          </a:prstGeom>
          <a:noFill/>
          <a:ln w="9525">
            <a:noFill/>
            <a:miter lim="800000"/>
            <a:headEnd/>
            <a:tailEnd/>
          </a:ln>
          <a:effectLst/>
        </p:spPr>
        <p:txBody>
          <a:bodyPr wrap="square">
            <a:spAutoFit/>
          </a:bodyPr>
          <a:lstStyle/>
          <a:p>
            <a:pPr>
              <a:spcBef>
                <a:spcPct val="50000"/>
              </a:spcBef>
              <a:defRPr/>
            </a:pPr>
            <a:r>
              <a:rPr lang="en-US" sz="2400" b="1" u="sng" dirty="0" smtClean="0">
                <a:solidFill>
                  <a:srgbClr val="0B0BEF"/>
                </a:solidFill>
                <a:latin typeface="+mn-lt"/>
              </a:rPr>
              <a:t>5. Combination of all these cases</a:t>
            </a:r>
            <a:endParaRPr lang="en-AU" sz="2400" b="1" u="sng" dirty="0">
              <a:solidFill>
                <a:srgbClr val="0B0BEF"/>
              </a:solidFill>
              <a:latin typeface="+mn-lt"/>
            </a:endParaRPr>
          </a:p>
        </p:txBody>
      </p:sp>
      <p:sp>
        <p:nvSpPr>
          <p:cNvPr id="3" name="Text Box 23"/>
          <p:cNvSpPr txBox="1">
            <a:spLocks noChangeArrowheads="1"/>
          </p:cNvSpPr>
          <p:nvPr/>
        </p:nvSpPr>
        <p:spPr bwMode="auto">
          <a:xfrm>
            <a:off x="315913" y="859661"/>
            <a:ext cx="4299629" cy="461665"/>
          </a:xfrm>
          <a:prstGeom prst="rect">
            <a:avLst/>
          </a:prstGeom>
          <a:noFill/>
          <a:ln w="9525">
            <a:noFill/>
            <a:miter lim="800000"/>
            <a:headEnd/>
            <a:tailEnd/>
          </a:ln>
          <a:effectLst/>
        </p:spPr>
        <p:txBody>
          <a:bodyPr wrap="square">
            <a:spAutoFit/>
          </a:bodyPr>
          <a:lstStyle/>
          <a:p>
            <a:pPr marL="342900" indent="-342900">
              <a:spcBef>
                <a:spcPct val="50000"/>
              </a:spcBef>
              <a:buFont typeface="Courier New" panose="02070309020205020404" pitchFamily="49" charset="0"/>
              <a:buChar char="o"/>
              <a:defRPr/>
            </a:pPr>
            <a:r>
              <a:rPr lang="en-US" sz="2400" b="1" dirty="0" smtClean="0">
                <a:solidFill>
                  <a:srgbClr val="7030A0"/>
                </a:solidFill>
                <a:latin typeface="+mn-lt"/>
              </a:rPr>
              <a:t>Surcharge + Layered profile</a:t>
            </a:r>
            <a:endParaRPr lang="en-AU" sz="2400" b="1" dirty="0">
              <a:solidFill>
                <a:srgbClr val="7030A0"/>
              </a:solidFill>
              <a:latin typeface="+mn-lt"/>
            </a:endParaRPr>
          </a:p>
        </p:txBody>
      </p:sp>
      <p:sp>
        <p:nvSpPr>
          <p:cNvPr id="4" name="Text Box 23"/>
          <p:cNvSpPr txBox="1">
            <a:spLocks noChangeArrowheads="1"/>
          </p:cNvSpPr>
          <p:nvPr/>
        </p:nvSpPr>
        <p:spPr bwMode="auto">
          <a:xfrm>
            <a:off x="315914" y="1321326"/>
            <a:ext cx="3980315" cy="461665"/>
          </a:xfrm>
          <a:prstGeom prst="rect">
            <a:avLst/>
          </a:prstGeom>
          <a:noFill/>
          <a:ln w="9525">
            <a:noFill/>
            <a:miter lim="800000"/>
            <a:headEnd/>
            <a:tailEnd/>
          </a:ln>
          <a:effectLst/>
        </p:spPr>
        <p:txBody>
          <a:bodyPr wrap="square">
            <a:spAutoFit/>
          </a:bodyPr>
          <a:lstStyle/>
          <a:p>
            <a:pPr marL="342900" indent="-342900">
              <a:spcBef>
                <a:spcPct val="50000"/>
              </a:spcBef>
              <a:buFont typeface="Courier New" panose="02070309020205020404" pitchFamily="49" charset="0"/>
              <a:buChar char="o"/>
              <a:defRPr/>
            </a:pPr>
            <a:r>
              <a:rPr lang="en-US" sz="2400" b="1" dirty="0" smtClean="0">
                <a:solidFill>
                  <a:srgbClr val="7030A0"/>
                </a:solidFill>
                <a:latin typeface="+mn-lt"/>
              </a:rPr>
              <a:t>Surcharge + G.W.T</a:t>
            </a:r>
            <a:endParaRPr lang="en-AU" sz="2400" b="1" dirty="0">
              <a:solidFill>
                <a:srgbClr val="7030A0"/>
              </a:solidFill>
              <a:latin typeface="+mn-lt"/>
            </a:endParaRPr>
          </a:p>
        </p:txBody>
      </p:sp>
      <p:sp>
        <p:nvSpPr>
          <p:cNvPr id="5" name="Text Box 23"/>
          <p:cNvSpPr txBox="1">
            <a:spLocks noChangeArrowheads="1"/>
          </p:cNvSpPr>
          <p:nvPr/>
        </p:nvSpPr>
        <p:spPr bwMode="auto">
          <a:xfrm>
            <a:off x="315913" y="1782991"/>
            <a:ext cx="3864201" cy="461665"/>
          </a:xfrm>
          <a:prstGeom prst="rect">
            <a:avLst/>
          </a:prstGeom>
          <a:noFill/>
          <a:ln w="9525">
            <a:noFill/>
            <a:miter lim="800000"/>
            <a:headEnd/>
            <a:tailEnd/>
          </a:ln>
          <a:effectLst/>
        </p:spPr>
        <p:txBody>
          <a:bodyPr wrap="square">
            <a:spAutoFit/>
          </a:bodyPr>
          <a:lstStyle/>
          <a:p>
            <a:pPr marL="342900" indent="-342900">
              <a:spcBef>
                <a:spcPct val="50000"/>
              </a:spcBef>
              <a:buFont typeface="Courier New" panose="02070309020205020404" pitchFamily="49" charset="0"/>
              <a:buChar char="o"/>
              <a:defRPr/>
            </a:pPr>
            <a:r>
              <a:rPr lang="en-US" sz="2400" b="1" dirty="0" smtClean="0">
                <a:solidFill>
                  <a:srgbClr val="7030A0"/>
                </a:solidFill>
                <a:latin typeface="+mn-lt"/>
              </a:rPr>
              <a:t>Layered profile + G.W.T</a:t>
            </a:r>
            <a:endParaRPr lang="en-AU" sz="2400" b="1" dirty="0">
              <a:solidFill>
                <a:srgbClr val="7030A0"/>
              </a:solidFill>
              <a:latin typeface="+mn-lt"/>
            </a:endParaRPr>
          </a:p>
        </p:txBody>
      </p:sp>
      <p:sp>
        <p:nvSpPr>
          <p:cNvPr id="6" name="Text Box 23"/>
          <p:cNvSpPr txBox="1">
            <a:spLocks noChangeArrowheads="1"/>
          </p:cNvSpPr>
          <p:nvPr/>
        </p:nvSpPr>
        <p:spPr bwMode="auto">
          <a:xfrm>
            <a:off x="315913" y="2359374"/>
            <a:ext cx="1324201" cy="461665"/>
          </a:xfrm>
          <a:prstGeom prst="rect">
            <a:avLst/>
          </a:prstGeom>
          <a:noFill/>
          <a:ln w="9525">
            <a:noFill/>
            <a:miter lim="800000"/>
            <a:headEnd/>
            <a:tailEnd/>
          </a:ln>
          <a:effectLst/>
        </p:spPr>
        <p:txBody>
          <a:bodyPr wrap="square">
            <a:spAutoFit/>
          </a:bodyPr>
          <a:lstStyle/>
          <a:p>
            <a:pPr marL="342900" indent="-342900">
              <a:spcBef>
                <a:spcPct val="50000"/>
              </a:spcBef>
              <a:buFont typeface="Courier New" panose="02070309020205020404" pitchFamily="49" charset="0"/>
              <a:buChar char="o"/>
              <a:defRPr/>
            </a:pPr>
            <a:r>
              <a:rPr lang="en-US" sz="2400" b="1" dirty="0" smtClean="0">
                <a:solidFill>
                  <a:srgbClr val="7030A0"/>
                </a:solidFill>
                <a:latin typeface="+mn-lt"/>
              </a:rPr>
              <a:t>Etc.</a:t>
            </a:r>
            <a:endParaRPr lang="en-AU" sz="2400" b="1" dirty="0">
              <a:solidFill>
                <a:srgbClr val="7030A0"/>
              </a:solidFill>
              <a:latin typeface="+mn-lt"/>
            </a:endParaRPr>
          </a:p>
        </p:txBody>
      </p:sp>
      <p:sp>
        <p:nvSpPr>
          <p:cNvPr id="7" name="Text Box 23"/>
          <p:cNvSpPr txBox="1">
            <a:spLocks noChangeArrowheads="1"/>
          </p:cNvSpPr>
          <p:nvPr/>
        </p:nvSpPr>
        <p:spPr bwMode="auto">
          <a:xfrm>
            <a:off x="156256" y="3421432"/>
            <a:ext cx="5562373" cy="461665"/>
          </a:xfrm>
          <a:prstGeom prst="rect">
            <a:avLst/>
          </a:prstGeom>
          <a:noFill/>
          <a:ln w="9525">
            <a:noFill/>
            <a:miter lim="800000"/>
            <a:headEnd/>
            <a:tailEnd/>
          </a:ln>
          <a:effectLst/>
        </p:spPr>
        <p:txBody>
          <a:bodyPr wrap="square">
            <a:spAutoFit/>
          </a:bodyPr>
          <a:lstStyle/>
          <a:p>
            <a:pPr marL="342900" indent="-342900">
              <a:spcBef>
                <a:spcPct val="50000"/>
              </a:spcBef>
              <a:buFont typeface="Courier New" panose="02070309020205020404" pitchFamily="49" charset="0"/>
              <a:buChar char="o"/>
              <a:defRPr/>
            </a:pPr>
            <a:r>
              <a:rPr lang="en-US" sz="2400" b="1" dirty="0" smtClean="0">
                <a:solidFill>
                  <a:srgbClr val="7030A0"/>
                </a:solidFill>
                <a:latin typeface="+mn-lt"/>
              </a:rPr>
              <a:t>Surcharge + Layered profile + G.W.T.</a:t>
            </a:r>
            <a:endParaRPr lang="en-AU" sz="2400" b="1" dirty="0">
              <a:solidFill>
                <a:srgbClr val="7030A0"/>
              </a:solidFill>
              <a:latin typeface="+mn-lt"/>
            </a:endParaRPr>
          </a:p>
        </p:txBody>
      </p:sp>
      <p:cxnSp>
        <p:nvCxnSpPr>
          <p:cNvPr id="9" name="Elbow Connector 8"/>
          <p:cNvCxnSpPr/>
          <p:nvPr/>
        </p:nvCxnSpPr>
        <p:spPr>
          <a:xfrm rot="16200000" flipV="1">
            <a:off x="3833704" y="4266912"/>
            <a:ext cx="1453774" cy="4851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803183" y="4598208"/>
            <a:ext cx="1148071" cy="646331"/>
          </a:xfrm>
          <a:prstGeom prst="rect">
            <a:avLst/>
          </a:prstGeom>
        </p:spPr>
        <p:txBody>
          <a:bodyPr wrap="none">
            <a:spAutoFit/>
          </a:bodyPr>
          <a:lstStyle/>
          <a:p>
            <a:pPr marL="174625" indent="-174625">
              <a:spcBef>
                <a:spcPts val="0"/>
              </a:spcBef>
              <a:buFont typeface="Courier New" panose="02070309020205020404" pitchFamily="49" charset="0"/>
              <a:buChar char="o"/>
              <a:defRPr/>
            </a:pPr>
            <a:r>
              <a:rPr lang="en-US" b="1" dirty="0" smtClean="0">
                <a:solidFill>
                  <a:srgbClr val="FF0000"/>
                </a:solidFill>
              </a:rPr>
              <a:t>Add P</a:t>
            </a:r>
            <a:r>
              <a:rPr lang="en-US" b="1" baseline="-25000" dirty="0" smtClean="0">
                <a:solidFill>
                  <a:srgbClr val="FF0000"/>
                </a:solidFill>
              </a:rPr>
              <a:t>w</a:t>
            </a:r>
            <a:endParaRPr lang="en-US" b="1" dirty="0" smtClean="0">
              <a:solidFill>
                <a:srgbClr val="FF0000"/>
              </a:solidFill>
            </a:endParaRPr>
          </a:p>
          <a:p>
            <a:pPr marL="174625" indent="-174625">
              <a:spcBef>
                <a:spcPts val="0"/>
              </a:spcBef>
              <a:buFont typeface="Courier New" panose="02070309020205020404" pitchFamily="49" charset="0"/>
              <a:buChar char="o"/>
              <a:defRPr/>
            </a:pPr>
            <a:r>
              <a:rPr lang="en-US" b="1" dirty="0" smtClean="0">
                <a:solidFill>
                  <a:srgbClr val="FF0000"/>
                </a:solidFill>
              </a:rPr>
              <a:t>Use </a:t>
            </a:r>
            <a:r>
              <a:rPr lang="en-US" b="1" dirty="0" smtClean="0">
                <a:solidFill>
                  <a:srgbClr val="FF0000"/>
                </a:solidFill>
                <a:latin typeface="Symbol" panose="05050102010706020507" pitchFamily="18" charset="2"/>
              </a:rPr>
              <a:t>g</a:t>
            </a:r>
            <a:r>
              <a:rPr lang="en-US" b="1" baseline="30000" dirty="0" smtClean="0">
                <a:solidFill>
                  <a:srgbClr val="FF0000"/>
                </a:solidFill>
              </a:rPr>
              <a:t>’</a:t>
            </a:r>
            <a:endParaRPr lang="en-AU" b="1" dirty="0">
              <a:solidFill>
                <a:srgbClr val="FF0000"/>
              </a:solidFill>
            </a:endParaRPr>
          </a:p>
        </p:txBody>
      </p:sp>
      <p:cxnSp>
        <p:nvCxnSpPr>
          <p:cNvPr id="14" name="Elbow Connector 13"/>
          <p:cNvCxnSpPr/>
          <p:nvPr/>
        </p:nvCxnSpPr>
        <p:spPr>
          <a:xfrm rot="16200000" flipV="1">
            <a:off x="2237224" y="4229222"/>
            <a:ext cx="1233326" cy="4279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67876" y="4867059"/>
            <a:ext cx="1380506" cy="369332"/>
          </a:xfrm>
          <a:prstGeom prst="rect">
            <a:avLst/>
          </a:prstGeom>
        </p:spPr>
        <p:txBody>
          <a:bodyPr wrap="none">
            <a:spAutoFit/>
          </a:bodyPr>
          <a:lstStyle/>
          <a:p>
            <a:pPr marL="231775" indent="-231775">
              <a:spcBef>
                <a:spcPts val="0"/>
              </a:spcBef>
              <a:buFont typeface="Courier New" panose="02070309020205020404" pitchFamily="49" charset="0"/>
              <a:buChar char="o"/>
              <a:defRPr/>
            </a:pPr>
            <a:r>
              <a:rPr lang="en-US" b="1" dirty="0" smtClean="0">
                <a:solidFill>
                  <a:srgbClr val="FF0000"/>
                </a:solidFill>
              </a:rPr>
              <a:t>Interface</a:t>
            </a:r>
            <a:endParaRPr lang="en-AU" b="1" dirty="0">
              <a:solidFill>
                <a:srgbClr val="FF0000"/>
              </a:solidFill>
            </a:endParaRPr>
          </a:p>
        </p:txBody>
      </p:sp>
      <p:cxnSp>
        <p:nvCxnSpPr>
          <p:cNvPr id="21" name="Elbow Connector 20"/>
          <p:cNvCxnSpPr/>
          <p:nvPr/>
        </p:nvCxnSpPr>
        <p:spPr>
          <a:xfrm rot="5400000" flipH="1" flipV="1">
            <a:off x="463898" y="4173942"/>
            <a:ext cx="1176776" cy="5950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01575" y="4774726"/>
            <a:ext cx="1483522" cy="923330"/>
          </a:xfrm>
          <a:prstGeom prst="rect">
            <a:avLst/>
          </a:prstGeom>
        </p:spPr>
        <p:txBody>
          <a:bodyPr wrap="square">
            <a:spAutoFit/>
          </a:bodyPr>
          <a:lstStyle/>
          <a:p>
            <a:pPr marL="231775" indent="-231775" algn="ctr">
              <a:spcBef>
                <a:spcPts val="0"/>
              </a:spcBef>
              <a:buFont typeface="Courier New" panose="02070309020205020404" pitchFamily="49" charset="0"/>
              <a:buChar char="o"/>
              <a:defRPr/>
            </a:pPr>
            <a:r>
              <a:rPr lang="en-US" b="1" dirty="0" smtClean="0">
                <a:solidFill>
                  <a:srgbClr val="FF0000"/>
                </a:solidFill>
              </a:rPr>
              <a:t>Constant with depth</a:t>
            </a:r>
            <a:endParaRPr lang="en-AU" b="1" dirty="0">
              <a:solidFill>
                <a:srgbClr val="FF0000"/>
              </a:solidFill>
            </a:endParaRPr>
          </a:p>
        </p:txBody>
      </p:sp>
    </p:spTree>
    <p:extLst>
      <p:ext uri="{BB962C8B-B14F-4D97-AF65-F5344CB8AC3E}">
        <p14:creationId xmlns:p14="http://schemas.microsoft.com/office/powerpoint/2010/main" val="436719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6550"/>
            <a:ext cx="8858250" cy="538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5"/>
          <p:cNvSpPr>
            <a:spLocks noChangeArrowheads="1"/>
          </p:cNvSpPr>
          <p:nvPr/>
        </p:nvSpPr>
        <p:spPr bwMode="auto">
          <a:xfrm>
            <a:off x="228600" y="0"/>
            <a:ext cx="838676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altLang="en-US" sz="2800" b="1" u="sng" dirty="0" smtClean="0">
                <a:solidFill>
                  <a:srgbClr val="0B0BEF"/>
                </a:solidFill>
              </a:rPr>
              <a:t>Example 1:</a:t>
            </a:r>
            <a:r>
              <a:rPr lang="en-US" altLang="en-US" sz="2800" b="1" u="sng" dirty="0" smtClean="0">
                <a:solidFill>
                  <a:srgbClr val="FF0000"/>
                </a:solidFill>
              </a:rPr>
              <a:t> </a:t>
            </a:r>
          </a:p>
          <a:p>
            <a:pPr algn="just" eaLnBrk="1" hangingPunct="1"/>
            <a:r>
              <a:rPr lang="en-US" altLang="en-US" sz="2000" b="1" dirty="0" smtClean="0">
                <a:solidFill>
                  <a:srgbClr val="FF0000"/>
                </a:solidFill>
              </a:rPr>
              <a:t>Draw </a:t>
            </a:r>
            <a:r>
              <a:rPr lang="en-US" altLang="en-US" sz="2000" b="1" dirty="0">
                <a:solidFill>
                  <a:srgbClr val="FF0000"/>
                </a:solidFill>
              </a:rPr>
              <a:t>the pressure diagram on the wall in an </a:t>
            </a:r>
            <a:r>
              <a:rPr lang="en-US" altLang="en-US" sz="2000" b="1" dirty="0">
                <a:solidFill>
                  <a:srgbClr val="0000FF"/>
                </a:solidFill>
              </a:rPr>
              <a:t>active</a:t>
            </a:r>
            <a:r>
              <a:rPr lang="en-US" altLang="en-US" sz="2000" b="1" dirty="0">
                <a:solidFill>
                  <a:srgbClr val="FF0000"/>
                </a:solidFill>
              </a:rPr>
              <a:t> pressure condition, and find the total resultant </a:t>
            </a:r>
            <a:r>
              <a:rPr lang="en-US" altLang="en-US" sz="2000" b="1" dirty="0">
                <a:solidFill>
                  <a:srgbClr val="0000FF"/>
                </a:solidFill>
              </a:rPr>
              <a:t>F</a:t>
            </a:r>
            <a:r>
              <a:rPr lang="en-US" altLang="en-US" sz="2000" b="1" dirty="0">
                <a:solidFill>
                  <a:srgbClr val="FF0000"/>
                </a:solidFill>
              </a:rPr>
              <a:t> </a:t>
            </a:r>
            <a:r>
              <a:rPr lang="en-US" altLang="en-US" sz="2000" b="1" dirty="0" smtClean="0">
                <a:solidFill>
                  <a:srgbClr val="FF0000"/>
                </a:solidFill>
              </a:rPr>
              <a:t>on </a:t>
            </a:r>
            <a:r>
              <a:rPr lang="en-US" altLang="en-US" sz="2000" b="1" dirty="0">
                <a:solidFill>
                  <a:srgbClr val="FF0000"/>
                </a:solidFill>
              </a:rPr>
              <a:t>the wall and its </a:t>
            </a:r>
            <a:r>
              <a:rPr lang="en-US" altLang="en-US" sz="2000" b="1" dirty="0">
                <a:solidFill>
                  <a:srgbClr val="0000FF"/>
                </a:solidFill>
              </a:rPr>
              <a:t>location</a:t>
            </a:r>
            <a:r>
              <a:rPr lang="en-US" altLang="en-US" sz="2000" b="1" dirty="0">
                <a:solidFill>
                  <a:srgbClr val="FF0000"/>
                </a:solidFill>
              </a:rPr>
              <a:t> with respect to the bottom of the wall.</a:t>
            </a:r>
          </a:p>
        </p:txBody>
      </p:sp>
      <p:sp>
        <p:nvSpPr>
          <p:cNvPr id="2" name="TextBox 1"/>
          <p:cNvSpPr txBox="1"/>
          <p:nvPr/>
        </p:nvSpPr>
        <p:spPr bwMode="auto">
          <a:xfrm>
            <a:off x="2371725" y="3660308"/>
            <a:ext cx="1141659" cy="338554"/>
          </a:xfrm>
          <a:prstGeom prst="rect">
            <a:avLst/>
          </a:prstGeom>
          <a:solidFill>
            <a:schemeClr val="bg1"/>
          </a:solidFill>
          <a:ln>
            <a:noFill/>
          </a:ln>
          <a:effectLst>
            <a:prstShdw prst="shdw16">
              <a:schemeClr val="bg2"/>
            </a:prstShdw>
          </a:effectLst>
        </p:spPr>
        <p:txBody>
          <a:bodyPr wrap="none" rtlCol="0">
            <a:spAutoFit/>
          </a:bodyPr>
          <a:lstStyle/>
          <a:p>
            <a:pPr eaLnBrk="1" hangingPunct="1">
              <a:spcBef>
                <a:spcPct val="50000"/>
              </a:spcBef>
            </a:pPr>
            <a:r>
              <a:rPr lang="en-US" sz="1600" dirty="0" smtClean="0">
                <a:latin typeface="Times New Roman" pitchFamily="18" charset="0"/>
              </a:rPr>
              <a:t>K</a:t>
            </a:r>
            <a:r>
              <a:rPr lang="en-US" sz="1600" baseline="-25000" dirty="0" smtClean="0">
                <a:latin typeface="Times New Roman" pitchFamily="18" charset="0"/>
              </a:rPr>
              <a:t>a1</a:t>
            </a:r>
            <a:r>
              <a:rPr lang="en-US" sz="1600" dirty="0" smtClean="0">
                <a:latin typeface="Times New Roman" pitchFamily="18" charset="0"/>
              </a:rPr>
              <a:t> = 0.333</a:t>
            </a:r>
            <a:endParaRPr lang="en-US" sz="1600" dirty="0">
              <a:latin typeface="Times New Roman" pitchFamily="18" charset="0"/>
            </a:endParaRPr>
          </a:p>
        </p:txBody>
      </p:sp>
      <p:sp>
        <p:nvSpPr>
          <p:cNvPr id="5" name="TextBox 4"/>
          <p:cNvSpPr txBox="1"/>
          <p:nvPr/>
        </p:nvSpPr>
        <p:spPr bwMode="auto">
          <a:xfrm>
            <a:off x="2166938" y="5474522"/>
            <a:ext cx="1141659" cy="338554"/>
          </a:xfrm>
          <a:prstGeom prst="rect">
            <a:avLst/>
          </a:prstGeom>
          <a:solidFill>
            <a:schemeClr val="bg1"/>
          </a:solidFill>
          <a:ln>
            <a:noFill/>
          </a:ln>
          <a:effectLst>
            <a:prstShdw prst="shdw16">
              <a:schemeClr val="bg2"/>
            </a:prstShdw>
          </a:effectLst>
        </p:spPr>
        <p:txBody>
          <a:bodyPr wrap="none" rtlCol="0">
            <a:spAutoFit/>
          </a:bodyPr>
          <a:lstStyle/>
          <a:p>
            <a:pPr eaLnBrk="1" hangingPunct="1">
              <a:spcBef>
                <a:spcPct val="50000"/>
              </a:spcBef>
            </a:pPr>
            <a:r>
              <a:rPr lang="en-US" sz="1600" dirty="0" smtClean="0">
                <a:latin typeface="Times New Roman" pitchFamily="18" charset="0"/>
              </a:rPr>
              <a:t>K</a:t>
            </a:r>
            <a:r>
              <a:rPr lang="en-US" sz="1600" baseline="-25000" dirty="0" smtClean="0">
                <a:latin typeface="Times New Roman" pitchFamily="18" charset="0"/>
              </a:rPr>
              <a:t>a2</a:t>
            </a:r>
            <a:r>
              <a:rPr lang="en-US" sz="1600" dirty="0" smtClean="0">
                <a:latin typeface="Times New Roman" pitchFamily="18" charset="0"/>
              </a:rPr>
              <a:t> = 0.217</a:t>
            </a:r>
            <a:endParaRPr lang="en-US" sz="1600" dirty="0">
              <a:latin typeface="Times New Roman" pitchFamily="18" charset="0"/>
            </a:endParaRPr>
          </a:p>
        </p:txBody>
      </p:sp>
      <p:sp>
        <p:nvSpPr>
          <p:cNvPr id="3" name="Oval 2"/>
          <p:cNvSpPr/>
          <p:nvPr/>
        </p:nvSpPr>
        <p:spPr>
          <a:xfrm>
            <a:off x="4986335" y="4171950"/>
            <a:ext cx="785813" cy="58578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5514970" y="1628775"/>
            <a:ext cx="2457450" cy="2543175"/>
          </a:xfrm>
          <a:prstGeom prst="straightConnector1">
            <a:avLst/>
          </a:prstGeom>
          <a:ln>
            <a:solidFill>
              <a:srgbClr val="00CC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6521970" y="1358029"/>
            <a:ext cx="2457724" cy="338554"/>
          </a:xfrm>
          <a:prstGeom prst="rect">
            <a:avLst/>
          </a:prstGeom>
          <a:noFill/>
          <a:ln>
            <a:solidFill>
              <a:srgbClr val="00CC00"/>
            </a:solidFill>
          </a:ln>
          <a:effectLst>
            <a:prstShdw prst="shdw16">
              <a:schemeClr val="bg2"/>
            </a:prstShdw>
          </a:effectLst>
        </p:spPr>
        <p:txBody>
          <a:bodyPr wrap="none" rtlCol="0">
            <a:spAutoFit/>
          </a:bodyPr>
          <a:lstStyle/>
          <a:p>
            <a:pPr eaLnBrk="1" hangingPunct="1">
              <a:spcBef>
                <a:spcPct val="50000"/>
              </a:spcBef>
            </a:pPr>
            <a:r>
              <a:rPr lang="en-US" sz="1600" dirty="0" smtClean="0">
                <a:latin typeface="Times New Roman" pitchFamily="18" charset="0"/>
              </a:rPr>
              <a:t>=(39.96+8.18)/0.333x0.217</a:t>
            </a:r>
            <a:endParaRPr lang="en-US" sz="1600" dirty="0">
              <a:latin typeface="Times New Roman" pitchFamily="18" charset="0"/>
            </a:endParaRPr>
          </a:p>
        </p:txBody>
      </p:sp>
      <p:sp>
        <p:nvSpPr>
          <p:cNvPr id="10" name="Oval 9"/>
          <p:cNvSpPr/>
          <p:nvPr/>
        </p:nvSpPr>
        <p:spPr>
          <a:xfrm>
            <a:off x="6171927" y="3746124"/>
            <a:ext cx="785813" cy="58578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6743696" y="2486025"/>
            <a:ext cx="1343029" cy="1264328"/>
          </a:xfrm>
          <a:prstGeom prst="straightConnector1">
            <a:avLst/>
          </a:prstGeom>
          <a:ln>
            <a:solidFill>
              <a:srgbClr val="00CC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auto">
          <a:xfrm>
            <a:off x="7272058" y="2314250"/>
            <a:ext cx="1840568" cy="338554"/>
          </a:xfrm>
          <a:prstGeom prst="rect">
            <a:avLst/>
          </a:prstGeom>
          <a:noFill/>
          <a:ln>
            <a:solidFill>
              <a:srgbClr val="00CC00"/>
            </a:solidFill>
          </a:ln>
          <a:effectLst>
            <a:prstShdw prst="shdw16">
              <a:schemeClr val="bg2"/>
            </a:prstShdw>
          </a:effectLst>
        </p:spPr>
        <p:txBody>
          <a:bodyPr wrap="none" rtlCol="0">
            <a:spAutoFit/>
          </a:bodyPr>
          <a:lstStyle/>
          <a:p>
            <a:pPr eaLnBrk="1" hangingPunct="1">
              <a:spcBef>
                <a:spcPct val="50000"/>
              </a:spcBef>
            </a:pPr>
            <a:r>
              <a:rPr lang="en-US" sz="1600" dirty="0" smtClean="0">
                <a:latin typeface="Times New Roman" pitchFamily="18" charset="0"/>
              </a:rPr>
              <a:t>=0.333x(18-9.81)x3</a:t>
            </a:r>
            <a:endParaRPr lang="en-US" sz="1600" dirty="0">
              <a:latin typeface="Times New Roman" pitchFamily="18" charset="0"/>
            </a:endParaRPr>
          </a:p>
        </p:txBody>
      </p:sp>
      <p:sp>
        <p:nvSpPr>
          <p:cNvPr id="16" name="Oval 15"/>
          <p:cNvSpPr/>
          <p:nvPr/>
        </p:nvSpPr>
        <p:spPr>
          <a:xfrm>
            <a:off x="5721869" y="5967829"/>
            <a:ext cx="785813" cy="58578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6284249" y="4982243"/>
            <a:ext cx="394879" cy="984190"/>
          </a:xfrm>
          <a:prstGeom prst="straightConnector1">
            <a:avLst/>
          </a:prstGeom>
          <a:ln>
            <a:solidFill>
              <a:srgbClr val="00CC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5837424" y="4588461"/>
            <a:ext cx="1994457" cy="338554"/>
          </a:xfrm>
          <a:prstGeom prst="rect">
            <a:avLst/>
          </a:prstGeom>
          <a:noFill/>
          <a:ln>
            <a:solidFill>
              <a:srgbClr val="00CC00"/>
            </a:solidFill>
          </a:ln>
          <a:effectLst>
            <a:prstShdw prst="shdw16">
              <a:schemeClr val="bg2"/>
            </a:prstShdw>
          </a:effectLst>
        </p:spPr>
        <p:txBody>
          <a:bodyPr wrap="none" rtlCol="0">
            <a:spAutoFit/>
          </a:bodyPr>
          <a:lstStyle/>
          <a:p>
            <a:pPr eaLnBrk="1" hangingPunct="1">
              <a:spcBef>
                <a:spcPct val="50000"/>
              </a:spcBef>
            </a:pPr>
            <a:r>
              <a:rPr lang="en-US" sz="1600" dirty="0" smtClean="0">
                <a:latin typeface="Times New Roman" pitchFamily="18" charset="0"/>
              </a:rPr>
              <a:t>=0.217x(19.6-9.81)x3</a:t>
            </a:r>
            <a:endParaRPr lang="en-US" sz="1600" dirty="0">
              <a:latin typeface="Times New Roman" pitchFamily="18" charset="0"/>
            </a:endParaRPr>
          </a:p>
        </p:txBody>
      </p:sp>
    </p:spTree>
    <p:extLst>
      <p:ext uri="{BB962C8B-B14F-4D97-AF65-F5344CB8AC3E}">
        <p14:creationId xmlns:p14="http://schemas.microsoft.com/office/powerpoint/2010/main" val="31599040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4"/>
          <p:cNvGraphicFramePr>
            <a:graphicFrameLocks noGrp="1" noChangeAspect="1"/>
          </p:cNvGraphicFramePr>
          <p:nvPr>
            <p:ph idx="1"/>
            <p:extLst>
              <p:ext uri="{D42A27DB-BD31-4B8C-83A1-F6EECF244321}">
                <p14:modId xmlns:p14="http://schemas.microsoft.com/office/powerpoint/2010/main" val="2499771950"/>
              </p:ext>
            </p:extLst>
          </p:nvPr>
        </p:nvGraphicFramePr>
        <p:xfrm>
          <a:off x="529990" y="442423"/>
          <a:ext cx="6651171" cy="5769691"/>
        </p:xfrm>
        <a:graphic>
          <a:graphicData uri="http://schemas.openxmlformats.org/presentationml/2006/ole">
            <mc:AlternateContent xmlns:mc="http://schemas.openxmlformats.org/markup-compatibility/2006">
              <mc:Choice xmlns:v="urn:schemas-microsoft-com:vml" Requires="v">
                <p:oleObj spid="_x0000_s431172" name="Bitmap Image" r:id="rId3" imgW="4009524" imgH="4048690" progId="Paint.Picture">
                  <p:embed/>
                </p:oleObj>
              </mc:Choice>
              <mc:Fallback>
                <p:oleObj name="Bitmap Image" r:id="rId3" imgW="4009524" imgH="404869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90" y="442423"/>
                        <a:ext cx="6651171" cy="5769691"/>
                      </a:xfrm>
                      <a:prstGeom prst="rect">
                        <a:avLst/>
                      </a:prstGeom>
                      <a:noFill/>
                      <a:ln>
                        <a:noFill/>
                      </a:ln>
                      <a:effectLst/>
                      <a:extLst/>
                    </p:spPr>
                  </p:pic>
                </p:oleObj>
              </mc:Fallback>
            </mc:AlternateContent>
          </a:graphicData>
        </a:graphic>
      </p:graphicFrame>
      <p:sp>
        <p:nvSpPr>
          <p:cNvPr id="3" name="Rectangle 2"/>
          <p:cNvSpPr/>
          <p:nvPr/>
        </p:nvSpPr>
        <p:spPr>
          <a:xfrm>
            <a:off x="529990" y="413848"/>
            <a:ext cx="855898" cy="38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9510" y="1794988"/>
            <a:ext cx="855898" cy="38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069888" y="3709987"/>
            <a:ext cx="828675" cy="142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10600" y="2767012"/>
            <a:ext cx="1173625" cy="47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069888" y="4648199"/>
            <a:ext cx="828675" cy="142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924549" y="5514975"/>
            <a:ext cx="1033464" cy="95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943220" y="6010763"/>
            <a:ext cx="1033464" cy="95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2706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54" y="592204"/>
            <a:ext cx="8229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2854" y="556727"/>
            <a:ext cx="855898" cy="38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9600" y="4100022"/>
            <a:ext cx="855898" cy="38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1281112" y="3686175"/>
            <a:ext cx="1847850" cy="142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0462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323316" y="557182"/>
            <a:ext cx="8158163" cy="400110"/>
          </a:xfrm>
          <a:prstGeom prst="rect">
            <a:avLst/>
          </a:prstGeom>
          <a:solidFill>
            <a:schemeClr val="bg1"/>
          </a:solidFill>
          <a:ln>
            <a:noFill/>
          </a:ln>
          <a:effectLst/>
        </p:spPr>
        <p:txBody>
          <a:bodyPr wrap="square" rtlCol="0">
            <a:spAutoFit/>
          </a:bodyPr>
          <a:lstStyle>
            <a:defPPr>
              <a:defRPr lang="en-US"/>
            </a:defPPr>
            <a:lvl1pPr marL="342900" indent="-342900" algn="just" eaLnBrk="1" hangingPunct="1">
              <a:spcBef>
                <a:spcPct val="50000"/>
              </a:spcBef>
              <a:buFont typeface="Courier New" panose="02070309020205020404" pitchFamily="49" charset="0"/>
              <a:buChar char="o"/>
              <a:defRPr sz="2000" b="1">
                <a:latin typeface="Times New Roman" pitchFamily="18" charset="0"/>
              </a:defRPr>
            </a:lvl1pPr>
          </a:lstStyle>
          <a:p>
            <a:r>
              <a:rPr lang="en-US" dirty="0">
                <a:latin typeface="+mn-lt"/>
              </a:rPr>
              <a:t>The distribution of lateral pressure will be one triangle (no bends) if:</a:t>
            </a:r>
          </a:p>
        </p:txBody>
      </p:sp>
      <p:sp>
        <p:nvSpPr>
          <p:cNvPr id="4" name="TextBox 3"/>
          <p:cNvSpPr txBox="1"/>
          <p:nvPr/>
        </p:nvSpPr>
        <p:spPr bwMode="auto">
          <a:xfrm>
            <a:off x="1041890" y="973009"/>
            <a:ext cx="5957889" cy="1015663"/>
          </a:xfrm>
          <a:prstGeom prst="rect">
            <a:avLst/>
          </a:prstGeom>
          <a:solidFill>
            <a:schemeClr val="bg1"/>
          </a:solidFill>
          <a:ln>
            <a:noFill/>
          </a:ln>
          <a:effectLst/>
        </p:spPr>
        <p:txBody>
          <a:bodyPr wrap="square" rtlCol="0">
            <a:spAutoFit/>
          </a:bodyPr>
          <a:lstStyle/>
          <a:p>
            <a:pPr marL="171450" indent="-171450" eaLnBrk="1" hangingPunct="1">
              <a:spcBef>
                <a:spcPts val="0"/>
              </a:spcBef>
              <a:buFont typeface="Arial" panose="020B0604020202020204" pitchFamily="34" charset="0"/>
              <a:buChar char="•"/>
            </a:pPr>
            <a:r>
              <a:rPr lang="en-US" sz="2000" b="1" dirty="0" smtClean="0">
                <a:solidFill>
                  <a:srgbClr val="0000FF"/>
                </a:solidFill>
                <a:latin typeface="Times New Roman" pitchFamily="18" charset="0"/>
              </a:rPr>
              <a:t>K is the same for all layers behind the wall.</a:t>
            </a:r>
          </a:p>
          <a:p>
            <a:pPr marL="171450" indent="-171450" eaLnBrk="1" hangingPunct="1">
              <a:spcBef>
                <a:spcPts val="0"/>
              </a:spcBef>
              <a:buFont typeface="Arial" panose="020B0604020202020204" pitchFamily="34" charset="0"/>
              <a:buChar char="•"/>
            </a:pPr>
            <a:r>
              <a:rPr lang="en-US" sz="2000" b="1" dirty="0" smtClean="0">
                <a:solidFill>
                  <a:srgbClr val="0000FF"/>
                </a:solidFill>
                <a:latin typeface="Times New Roman" pitchFamily="18" charset="0"/>
              </a:rPr>
              <a:t>No water or water is at the surface.</a:t>
            </a:r>
          </a:p>
          <a:p>
            <a:pPr marL="171450" indent="-171450" eaLnBrk="1" hangingPunct="1">
              <a:spcBef>
                <a:spcPts val="0"/>
              </a:spcBef>
              <a:buFont typeface="Arial" panose="020B0604020202020204" pitchFamily="34" charset="0"/>
              <a:buChar char="•"/>
            </a:pPr>
            <a:r>
              <a:rPr lang="en-US" sz="2000" b="1" dirty="0" smtClean="0">
                <a:solidFill>
                  <a:srgbClr val="0000FF"/>
                </a:solidFill>
                <a:latin typeface="Times New Roman" pitchFamily="18" charset="0"/>
              </a:rPr>
              <a:t>The same </a:t>
            </a:r>
            <a:r>
              <a:rPr lang="en-US" sz="2000" b="1" dirty="0" smtClean="0">
                <a:solidFill>
                  <a:srgbClr val="0000FF"/>
                </a:solidFill>
                <a:latin typeface="Symbol" panose="05050102010706020507" pitchFamily="18" charset="2"/>
              </a:rPr>
              <a:t>g</a:t>
            </a:r>
            <a:endParaRPr lang="en-US" sz="2400" b="1" dirty="0">
              <a:solidFill>
                <a:srgbClr val="0000FF"/>
              </a:solidFill>
              <a:latin typeface="Times New Roman" pitchFamily="18" charset="0"/>
            </a:endParaRPr>
          </a:p>
        </p:txBody>
      </p:sp>
      <p:sp>
        <p:nvSpPr>
          <p:cNvPr id="5" name="TextBox 4"/>
          <p:cNvSpPr txBox="1"/>
          <p:nvPr/>
        </p:nvSpPr>
        <p:spPr bwMode="auto">
          <a:xfrm>
            <a:off x="323316" y="2034627"/>
            <a:ext cx="8158163" cy="1323439"/>
          </a:xfrm>
          <a:prstGeom prst="rect">
            <a:avLst/>
          </a:prstGeom>
          <a:solidFill>
            <a:schemeClr val="bg1"/>
          </a:solidFill>
          <a:ln>
            <a:noFill/>
          </a:ln>
          <a:effectLst/>
        </p:spPr>
        <p:txBody>
          <a:bodyPr wrap="square" rtlCol="0">
            <a:spAutoFit/>
          </a:bodyPr>
          <a:lstStyle/>
          <a:p>
            <a:pPr marL="342900" indent="-342900" algn="just" eaLnBrk="1" hangingPunct="1">
              <a:spcBef>
                <a:spcPct val="50000"/>
              </a:spcBef>
              <a:buFont typeface="Courier New" panose="02070309020205020404" pitchFamily="49" charset="0"/>
              <a:buChar char="o"/>
            </a:pPr>
            <a:r>
              <a:rPr lang="en-US" sz="2000" b="1" dirty="0" smtClean="0">
                <a:latin typeface="+mn-lt"/>
              </a:rPr>
              <a:t>If we have </a:t>
            </a:r>
            <a:r>
              <a:rPr lang="en-US" sz="2000" b="1" dirty="0" smtClean="0">
                <a:solidFill>
                  <a:srgbClr val="0B0BEF"/>
                </a:solidFill>
                <a:latin typeface="+mn-lt"/>
              </a:rPr>
              <a:t>K</a:t>
            </a:r>
            <a:r>
              <a:rPr lang="en-US" sz="2000" b="1" baseline="-25000" dirty="0" smtClean="0">
                <a:solidFill>
                  <a:srgbClr val="0B0BEF"/>
                </a:solidFill>
                <a:latin typeface="+mn-lt"/>
              </a:rPr>
              <a:t>0</a:t>
            </a:r>
            <a:r>
              <a:rPr lang="en-US" sz="2000" b="1" dirty="0" smtClean="0">
                <a:latin typeface="+mn-lt"/>
              </a:rPr>
              <a:t> (or even </a:t>
            </a:r>
            <a:r>
              <a:rPr lang="en-US" sz="2000" b="1" dirty="0" err="1" smtClean="0">
                <a:solidFill>
                  <a:srgbClr val="0B0BEF"/>
                </a:solidFill>
                <a:latin typeface="+mn-lt"/>
              </a:rPr>
              <a:t>K</a:t>
            </a:r>
            <a:r>
              <a:rPr lang="en-US" sz="2000" b="1" baseline="-25000" dirty="0" err="1" smtClean="0">
                <a:solidFill>
                  <a:srgbClr val="0B0BEF"/>
                </a:solidFill>
                <a:latin typeface="+mn-lt"/>
              </a:rPr>
              <a:t>a</a:t>
            </a:r>
            <a:r>
              <a:rPr lang="en-US" sz="2000" b="1" dirty="0" smtClean="0">
                <a:latin typeface="+mn-lt"/>
              </a:rPr>
              <a:t> and </a:t>
            </a:r>
            <a:r>
              <a:rPr lang="en-US" sz="2000" b="1" dirty="0" err="1" smtClean="0">
                <a:solidFill>
                  <a:srgbClr val="0B0BEF"/>
                </a:solidFill>
                <a:latin typeface="+mn-lt"/>
              </a:rPr>
              <a:t>K</a:t>
            </a:r>
            <a:r>
              <a:rPr lang="en-US" sz="2000" b="1" baseline="-25000" dirty="0" err="1" smtClean="0">
                <a:solidFill>
                  <a:srgbClr val="0B0BEF"/>
                </a:solidFill>
                <a:latin typeface="+mn-lt"/>
              </a:rPr>
              <a:t>p</a:t>
            </a:r>
            <a:r>
              <a:rPr lang="en-US" sz="2000" b="1" dirty="0" smtClean="0">
                <a:latin typeface="+mn-lt"/>
              </a:rPr>
              <a:t>) different, then we calculate the lateral pressure at the interface of the two layers </a:t>
            </a:r>
            <a:r>
              <a:rPr lang="en-US" sz="2000" b="1" dirty="0" smtClean="0">
                <a:solidFill>
                  <a:srgbClr val="FF0000"/>
                </a:solidFill>
                <a:latin typeface="+mn-lt"/>
              </a:rPr>
              <a:t>twice</a:t>
            </a:r>
            <a:r>
              <a:rPr lang="en-US" sz="2000" b="1" dirty="0" smtClean="0">
                <a:latin typeface="+mn-lt"/>
              </a:rPr>
              <a:t>. First we use </a:t>
            </a:r>
            <a:r>
              <a:rPr lang="en-US" sz="2000" b="1" dirty="0" smtClean="0">
                <a:solidFill>
                  <a:srgbClr val="0B0BEF"/>
                </a:solidFill>
                <a:latin typeface="+mn-lt"/>
              </a:rPr>
              <a:t>K</a:t>
            </a:r>
            <a:r>
              <a:rPr lang="en-US" sz="2000" b="1" dirty="0" smtClean="0">
                <a:latin typeface="+mn-lt"/>
              </a:rPr>
              <a:t> of the upper layer then K of the lower layer. In both we have the same </a:t>
            </a:r>
            <a:r>
              <a:rPr lang="en-US" sz="2000" b="1" dirty="0" err="1" smtClean="0">
                <a:latin typeface="+mn-lt"/>
              </a:rPr>
              <a:t>s</a:t>
            </a:r>
            <a:r>
              <a:rPr lang="en-US" sz="2000" b="1" baseline="-25000" dirty="0" err="1" smtClean="0">
                <a:latin typeface="+mn-lt"/>
              </a:rPr>
              <a:t>v</a:t>
            </a:r>
            <a:r>
              <a:rPr lang="en-US" sz="2000" b="1" dirty="0">
                <a:latin typeface="+mn-lt"/>
              </a:rPr>
              <a:t>,</a:t>
            </a:r>
            <a:r>
              <a:rPr lang="en-US" sz="2000" b="1" dirty="0" smtClean="0">
                <a:latin typeface="+mn-lt"/>
              </a:rPr>
              <a:t> but since </a:t>
            </a:r>
            <a:r>
              <a:rPr lang="en-US" sz="2000" b="1" dirty="0" smtClean="0">
                <a:solidFill>
                  <a:srgbClr val="0B0BEF"/>
                </a:solidFill>
                <a:latin typeface="+mn-lt"/>
              </a:rPr>
              <a:t>K</a:t>
            </a:r>
            <a:r>
              <a:rPr lang="en-US" sz="2000" b="1" dirty="0" smtClean="0">
                <a:latin typeface="+mn-lt"/>
              </a:rPr>
              <a:t> is different we will have two different lateral pressures.</a:t>
            </a:r>
            <a:endParaRPr lang="en-US" sz="2400" b="1" dirty="0">
              <a:latin typeface="+mn-lt"/>
            </a:endParaRPr>
          </a:p>
        </p:txBody>
      </p:sp>
      <p:sp>
        <p:nvSpPr>
          <p:cNvPr id="11" name="Rectangle 10"/>
          <p:cNvSpPr/>
          <p:nvPr/>
        </p:nvSpPr>
        <p:spPr>
          <a:xfrm>
            <a:off x="323317" y="3443786"/>
            <a:ext cx="8158162" cy="1015663"/>
          </a:xfrm>
          <a:prstGeom prst="rect">
            <a:avLst/>
          </a:prstGeom>
        </p:spPr>
        <p:txBody>
          <a:bodyPr wrap="square">
            <a:spAutoFit/>
          </a:bodyPr>
          <a:lstStyle/>
          <a:p>
            <a:pPr marL="342900" indent="-342900" algn="just">
              <a:buFont typeface="Courier New" panose="02070309020205020404" pitchFamily="49" charset="0"/>
              <a:buChar char="o"/>
            </a:pPr>
            <a:r>
              <a:rPr lang="en-US" sz="2000" b="1" dirty="0" smtClean="0">
                <a:latin typeface="+mn-lt"/>
              </a:rPr>
              <a:t>Since there can be no lateral transfer of weight if the surface is horizontal no shear stresses exist on horizontal and vertical planes. The vertical and horizontal stresses, therefore are principal stresses.</a:t>
            </a:r>
            <a:r>
              <a:rPr lang="en-US" sz="2000" b="1" baseline="-25000" dirty="0" smtClean="0">
                <a:latin typeface="+mn-lt"/>
              </a:rPr>
              <a:t> </a:t>
            </a:r>
            <a:endParaRPr lang="en-US" sz="2000" dirty="0">
              <a:latin typeface="+mn-lt"/>
            </a:endParaRPr>
          </a:p>
        </p:txBody>
      </p:sp>
      <p:sp>
        <p:nvSpPr>
          <p:cNvPr id="12" name="Rectangle 11"/>
          <p:cNvSpPr/>
          <p:nvPr/>
        </p:nvSpPr>
        <p:spPr>
          <a:xfrm>
            <a:off x="323317" y="4602329"/>
            <a:ext cx="8158162" cy="707886"/>
          </a:xfrm>
          <a:prstGeom prst="rect">
            <a:avLst/>
          </a:prstGeom>
        </p:spPr>
        <p:txBody>
          <a:bodyPr wrap="square">
            <a:spAutoFit/>
          </a:bodyPr>
          <a:lstStyle/>
          <a:p>
            <a:pPr marL="342900" indent="-342900" algn="just">
              <a:buFont typeface="Courier New" panose="02070309020205020404" pitchFamily="49" charset="0"/>
              <a:buChar char="o"/>
            </a:pPr>
            <a:r>
              <a:rPr lang="en-US" sz="2000" b="1" dirty="0" err="1" smtClean="0">
                <a:latin typeface="+mn-lt"/>
              </a:rPr>
              <a:t>Rankine’s</a:t>
            </a:r>
            <a:r>
              <a:rPr lang="en-US" sz="2000" b="1" dirty="0" smtClean="0">
                <a:latin typeface="+mn-lt"/>
              </a:rPr>
              <a:t> theory </a:t>
            </a:r>
            <a:r>
              <a:rPr lang="en-US" sz="2000" b="1" u="sng" dirty="0" smtClean="0">
                <a:solidFill>
                  <a:srgbClr val="0B0BEF"/>
                </a:solidFill>
                <a:latin typeface="+mn-lt"/>
              </a:rPr>
              <a:t>overestimates</a:t>
            </a:r>
            <a:r>
              <a:rPr lang="en-US" sz="2000" b="1" dirty="0" smtClean="0">
                <a:latin typeface="+mn-lt"/>
              </a:rPr>
              <a:t> </a:t>
            </a:r>
            <a:r>
              <a:rPr lang="en-US" sz="2000" b="1" dirty="0" smtClean="0">
                <a:solidFill>
                  <a:srgbClr val="FF0000"/>
                </a:solidFill>
                <a:latin typeface="+mn-lt"/>
              </a:rPr>
              <a:t>active</a:t>
            </a:r>
            <a:r>
              <a:rPr lang="en-US" sz="2000" b="1" dirty="0" smtClean="0">
                <a:latin typeface="+mn-lt"/>
              </a:rPr>
              <a:t> pressure and </a:t>
            </a:r>
            <a:r>
              <a:rPr lang="en-US" sz="2000" b="1" u="sng" dirty="0" smtClean="0">
                <a:solidFill>
                  <a:srgbClr val="0000FF"/>
                </a:solidFill>
                <a:latin typeface="+mn-lt"/>
              </a:rPr>
              <a:t>underestimates</a:t>
            </a:r>
            <a:r>
              <a:rPr lang="en-US" sz="2000" b="1" dirty="0" smtClean="0">
                <a:latin typeface="+mn-lt"/>
              </a:rPr>
              <a:t> </a:t>
            </a:r>
            <a:r>
              <a:rPr lang="en-US" sz="2000" b="1" dirty="0" smtClean="0">
                <a:solidFill>
                  <a:srgbClr val="FF0000"/>
                </a:solidFill>
                <a:latin typeface="+mn-lt"/>
              </a:rPr>
              <a:t>passive</a:t>
            </a:r>
            <a:r>
              <a:rPr lang="en-US" sz="2000" b="1" dirty="0" smtClean="0">
                <a:latin typeface="+mn-lt"/>
              </a:rPr>
              <a:t> pressure because it assumes frictionless wall.</a:t>
            </a:r>
            <a:r>
              <a:rPr lang="en-US" sz="2000" b="1" baseline="-25000" dirty="0" smtClean="0">
                <a:latin typeface="+mn-lt"/>
              </a:rPr>
              <a:t> </a:t>
            </a:r>
            <a:endParaRPr lang="en-US" sz="2000" dirty="0">
              <a:latin typeface="+mn-lt"/>
            </a:endParaRPr>
          </a:p>
        </p:txBody>
      </p:sp>
      <p:sp>
        <p:nvSpPr>
          <p:cNvPr id="14" name="TextBox 13"/>
          <p:cNvSpPr txBox="1"/>
          <p:nvPr/>
        </p:nvSpPr>
        <p:spPr bwMode="auto">
          <a:xfrm>
            <a:off x="158217" y="72542"/>
            <a:ext cx="1208546" cy="523220"/>
          </a:xfrm>
          <a:prstGeom prst="rect">
            <a:avLst/>
          </a:prstGeom>
          <a:solidFill>
            <a:srgbClr val="FFC000"/>
          </a:solidFill>
          <a:ln>
            <a:noFill/>
          </a:ln>
          <a:effectLst/>
        </p:spPr>
        <p:txBody>
          <a:bodyPr wrap="square" rtlCol="0">
            <a:spAutoFit/>
          </a:bodyPr>
          <a:lstStyle/>
          <a:p>
            <a:pPr eaLnBrk="1" hangingPunct="1">
              <a:spcBef>
                <a:spcPct val="50000"/>
              </a:spcBef>
            </a:pPr>
            <a:r>
              <a:rPr lang="en-US" sz="2800" b="1" u="sng" dirty="0" smtClean="0">
                <a:latin typeface="Times New Roman" pitchFamily="18" charset="0"/>
              </a:rPr>
              <a:t>Notes</a:t>
            </a:r>
            <a:endParaRPr lang="en-US" sz="3200" b="1" u="sng" dirty="0">
              <a:latin typeface="Times New Roman" pitchFamily="18" charset="0"/>
            </a:endParaRPr>
          </a:p>
        </p:txBody>
      </p:sp>
    </p:spTree>
    <p:extLst>
      <p:ext uri="{BB962C8B-B14F-4D97-AF65-F5344CB8AC3E}">
        <p14:creationId xmlns:p14="http://schemas.microsoft.com/office/powerpoint/2010/main" val="10946606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66800" y="375745"/>
            <a:ext cx="6629400" cy="1143000"/>
          </a:xfrm>
          <a:prstGeom prst="rect">
            <a:avLst/>
          </a:prstGeom>
        </p:spPr>
        <p:txBody>
          <a:bodyPr anchor="ctr"/>
          <a:lstStyle/>
          <a:p>
            <a:pPr algn="ctr" fontAlgn="auto">
              <a:spcBef>
                <a:spcPts val="0"/>
              </a:spcBef>
              <a:spcAft>
                <a:spcPts val="0"/>
              </a:spcAft>
              <a:defRPr/>
            </a:pPr>
            <a:r>
              <a:rPr lang="en-US" sz="3200" b="1" dirty="0">
                <a:solidFill>
                  <a:srgbClr val="00B0F0"/>
                </a:solidFill>
                <a:latin typeface="+mn-lt"/>
                <a:cs typeface="Times New Roman" pitchFamily="18" charset="0"/>
              </a:rPr>
              <a:t>Topics</a:t>
            </a:r>
            <a:endParaRPr lang="en-US" sz="3200" b="1"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299545"/>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ubtitle 2"/>
          <p:cNvSpPr txBox="1">
            <a:spLocks/>
          </p:cNvSpPr>
          <p:nvPr/>
        </p:nvSpPr>
        <p:spPr bwMode="auto">
          <a:xfrm>
            <a:off x="685800" y="2209800"/>
            <a:ext cx="8458200" cy="4267200"/>
          </a:xfrm>
          <a:prstGeom prst="rect">
            <a:avLst/>
          </a:prstGeom>
          <a:noFill/>
          <a:ln w="9525">
            <a:noFill/>
            <a:miter lim="800000"/>
            <a:headEnd/>
            <a:tailEnd/>
          </a:ln>
        </p:spPr>
        <p:txBody>
          <a:bodyPr/>
          <a:lstStyle/>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en-US" altLang="ar-SA" sz="24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ubtitle 2"/>
          <p:cNvSpPr>
            <a:spLocks noGrp="1"/>
          </p:cNvSpPr>
          <p:nvPr>
            <p:ph type="subTitle" idx="1"/>
          </p:nvPr>
        </p:nvSpPr>
        <p:spPr>
          <a:xfrm>
            <a:off x="342900" y="1334814"/>
            <a:ext cx="8458200" cy="3680099"/>
          </a:xfrm>
        </p:spPr>
        <p:txBody>
          <a:bodyPr rtlCol="0">
            <a:noAutofit/>
          </a:bodyPr>
          <a:lstStyle/>
          <a:p>
            <a:pPr marL="539750" indent="-357188" algn="l">
              <a:lnSpc>
                <a:spcPct val="120000"/>
              </a:lnSpc>
              <a:spcBef>
                <a:spcPts val="0"/>
              </a:spcBef>
              <a:buFont typeface="Wingdings" pitchFamily="2" charset="2"/>
              <a:buChar char="q"/>
              <a:defRPr/>
            </a:pPr>
            <a:r>
              <a:rPr lang="en-US" sz="2400" b="1" dirty="0" smtClean="0">
                <a:solidFill>
                  <a:schemeClr val="tx1"/>
                </a:solidFill>
              </a:rPr>
              <a:t>Introduction</a:t>
            </a:r>
            <a:endParaRPr lang="en-US" sz="2400" b="1" dirty="0">
              <a:solidFill>
                <a:schemeClr val="tx1"/>
              </a:solidFill>
            </a:endParaRPr>
          </a:p>
          <a:p>
            <a:pPr marL="539750" indent="-357188" algn="l">
              <a:lnSpc>
                <a:spcPct val="120000"/>
              </a:lnSpc>
              <a:spcBef>
                <a:spcPts val="0"/>
              </a:spcBef>
              <a:buFont typeface="Wingdings" pitchFamily="2" charset="2"/>
              <a:buChar char="q"/>
              <a:defRPr/>
            </a:pPr>
            <a:r>
              <a:rPr lang="en-US" sz="2400" b="1" dirty="0">
                <a:solidFill>
                  <a:schemeClr val="tx1"/>
                </a:solidFill>
              </a:rPr>
              <a:t>Coefficient of Lateral Earth Pressure </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smtClean="0">
                <a:solidFill>
                  <a:schemeClr val="tx1"/>
                </a:solidFill>
              </a:rPr>
              <a:t>Types and Conditions of Lateral Earth Pressures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a:t>
            </a:r>
            <a:r>
              <a:rPr lang="en-US" sz="2400" b="1" dirty="0">
                <a:solidFill>
                  <a:schemeClr val="tx1"/>
                </a:solidFill>
              </a:rPr>
              <a:t>pressure Theories</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err="1" smtClean="0">
                <a:solidFill>
                  <a:schemeClr val="tx1"/>
                </a:solidFill>
              </a:rPr>
              <a:t>Rankine’s</a:t>
            </a:r>
            <a:r>
              <a:rPr lang="en-US" sz="2400" b="1" dirty="0" smtClean="0">
                <a:solidFill>
                  <a:schemeClr val="tx1"/>
                </a:solidFill>
              </a:rPr>
              <a:t> Lateral Earth Pressure Theory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Pressure Distribution – Cohesionless Soils</a:t>
            </a:r>
          </a:p>
          <a:p>
            <a:pPr marL="539750" indent="-357188" algn="l">
              <a:lnSpc>
                <a:spcPct val="120000"/>
              </a:lnSpc>
              <a:spcBef>
                <a:spcPts val="0"/>
              </a:spcBef>
              <a:buFont typeface="Wingdings" pitchFamily="2" charset="2"/>
              <a:buChar char="q"/>
              <a:defRPr/>
            </a:pPr>
            <a:r>
              <a:rPr lang="en-US" sz="2400" b="1" dirty="0">
                <a:solidFill>
                  <a:srgbClr val="FF0000"/>
                </a:solidFill>
              </a:rPr>
              <a:t>Lateral Earth Pressure Distribution</a:t>
            </a:r>
            <a:r>
              <a:rPr lang="en-US" sz="2400" b="1" dirty="0">
                <a:solidFill>
                  <a:schemeClr val="tx1"/>
                </a:solidFill>
              </a:rPr>
              <a:t> – </a:t>
            </a:r>
            <a:r>
              <a:rPr lang="en-US" sz="2400" b="1" dirty="0">
                <a:solidFill>
                  <a:srgbClr val="00CC00"/>
                </a:solidFill>
              </a:rPr>
              <a:t>C – </a:t>
            </a:r>
            <a:r>
              <a:rPr lang="en-US" sz="2400" b="1" dirty="0">
                <a:solidFill>
                  <a:srgbClr val="00CC00"/>
                </a:solidFill>
                <a:latin typeface="Symbol" pitchFamily="18" charset="2"/>
              </a:rPr>
              <a:t>f</a:t>
            </a:r>
            <a:r>
              <a:rPr lang="en-US" sz="2400" b="1" dirty="0">
                <a:solidFill>
                  <a:srgbClr val="00CC00"/>
                </a:solidFill>
              </a:rPr>
              <a:t>  Soils</a:t>
            </a:r>
          </a:p>
          <a:p>
            <a:pPr marL="539750" indent="-357188" algn="l">
              <a:lnSpc>
                <a:spcPct val="120000"/>
              </a:lnSpc>
              <a:spcBef>
                <a:spcPts val="0"/>
              </a:spcBef>
              <a:buFont typeface="Wingdings" pitchFamily="2" charset="2"/>
              <a:buChar char="q"/>
              <a:defRPr/>
            </a:pPr>
            <a:r>
              <a:rPr lang="en-US" sz="2400" b="1" dirty="0" smtClean="0">
                <a:solidFill>
                  <a:schemeClr val="tx1"/>
                </a:solidFill>
              </a:rPr>
              <a:t>Coulomb’s Lateral Earth Pressure Theory </a:t>
            </a:r>
          </a:p>
          <a:p>
            <a:pPr algn="l" fontAlgn="auto">
              <a:spcAft>
                <a:spcPts val="0"/>
              </a:spcAft>
              <a:buFont typeface="Arial" pitchFamily="34" charset="0"/>
              <a:buNone/>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it-IT" sz="2400" b="1" dirty="0" smtClean="0">
              <a:solidFill>
                <a:schemeClr val="tx1"/>
              </a:solidFill>
              <a:latin typeface="+mj-lt"/>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p:txBody>
      </p:sp>
    </p:spTree>
    <p:extLst>
      <p:ext uri="{BB962C8B-B14F-4D97-AF65-F5344CB8AC3E}">
        <p14:creationId xmlns:p14="http://schemas.microsoft.com/office/powerpoint/2010/main" val="6882629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719138" y="2797175"/>
            <a:ext cx="284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49197" name="AutoShape 4" descr="Light horizontal"/>
          <p:cNvSpPr>
            <a:spLocks noChangeArrowheads="1"/>
          </p:cNvSpPr>
          <p:nvPr/>
        </p:nvSpPr>
        <p:spPr bwMode="auto">
          <a:xfrm>
            <a:off x="2222500" y="3665538"/>
            <a:ext cx="1233488" cy="2295525"/>
          </a:xfrm>
          <a:prstGeom prst="rtTriangle">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49198" name="Line 17"/>
          <p:cNvSpPr>
            <a:spLocks noChangeShapeType="1"/>
          </p:cNvSpPr>
          <p:nvPr/>
        </p:nvSpPr>
        <p:spPr bwMode="auto">
          <a:xfrm>
            <a:off x="2222500" y="5373688"/>
            <a:ext cx="1628775" cy="0"/>
          </a:xfrm>
          <a:prstGeom prst="line">
            <a:avLst/>
          </a:prstGeom>
          <a:noFill/>
          <a:ln w="38100">
            <a:solidFill>
              <a:srgbClr val="800000"/>
            </a:solidFill>
            <a:round/>
            <a:headEnd type="triangle" w="lg" len="lg"/>
            <a:tailEnd/>
          </a:ln>
        </p:spPr>
        <p:txBody>
          <a:bodyPr/>
          <a:lstStyle/>
          <a:p>
            <a:endParaRPr lang="en-US"/>
          </a:p>
        </p:txBody>
      </p:sp>
      <p:cxnSp>
        <p:nvCxnSpPr>
          <p:cNvPr id="31" name="Straight Connector 30"/>
          <p:cNvCxnSpPr/>
          <p:nvPr/>
        </p:nvCxnSpPr>
        <p:spPr>
          <a:xfrm rot="5400000">
            <a:off x="1584325" y="2797175"/>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692275" y="2797175"/>
            <a:ext cx="215900" cy="2159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2"/>
          <p:cNvSpPr>
            <a:spLocks noGrp="1" noChangeArrowheads="1"/>
          </p:cNvSpPr>
          <p:nvPr>
            <p:ph type="title"/>
          </p:nvPr>
        </p:nvSpPr>
        <p:spPr>
          <a:xfrm>
            <a:off x="133205" y="889656"/>
            <a:ext cx="2206053" cy="523220"/>
          </a:xfrm>
          <a:solidFill>
            <a:srgbClr val="FFFF00"/>
          </a:solidFill>
          <a:ln>
            <a:solidFill>
              <a:srgbClr val="0B0BEF"/>
            </a:solidFill>
          </a:ln>
        </p:spPr>
        <p:txBody>
          <a:bodyPr wrap="none">
            <a:spAutoFit/>
          </a:bodyPr>
          <a:lstStyle/>
          <a:p>
            <a:pPr algn="l"/>
            <a:r>
              <a:rPr lang="en-US" sz="2800" b="1" dirty="0">
                <a:effectLst>
                  <a:outerShdw blurRad="38100" dist="38100" dir="2700000" algn="tl">
                    <a:srgbClr val="000000">
                      <a:alpha val="43137"/>
                    </a:srgbClr>
                  </a:outerShdw>
                </a:effectLst>
                <a:latin typeface="Arial" charset="0"/>
                <a:ea typeface="+mn-ea"/>
                <a:cs typeface="Arial" charset="0"/>
              </a:rPr>
              <a:t>ii. </a:t>
            </a:r>
            <a:r>
              <a:rPr lang="en-US" sz="2800" b="1" dirty="0" smtClean="0">
                <a:effectLst>
                  <a:outerShdw blurRad="38100" dist="38100" dir="2700000" algn="tl">
                    <a:srgbClr val="000000">
                      <a:alpha val="43137"/>
                    </a:srgbClr>
                  </a:outerShdw>
                </a:effectLst>
                <a:latin typeface="Arial" charset="0"/>
                <a:ea typeface="+mn-ea"/>
                <a:cs typeface="Arial" charset="0"/>
              </a:rPr>
              <a:t>C- </a:t>
            </a:r>
            <a:r>
              <a:rPr lang="en-US" sz="2800" b="1" dirty="0" smtClean="0">
                <a:effectLst>
                  <a:outerShdw blurRad="38100" dist="38100" dir="2700000" algn="tl">
                    <a:srgbClr val="000000">
                      <a:alpha val="43137"/>
                    </a:srgbClr>
                  </a:outerShdw>
                </a:effectLst>
                <a:latin typeface="Symbol" panose="05050102010706020507" pitchFamily="18" charset="2"/>
                <a:ea typeface="+mn-ea"/>
                <a:cs typeface="Arial" charset="0"/>
              </a:rPr>
              <a:t>f</a:t>
            </a:r>
            <a:r>
              <a:rPr lang="en-US" sz="2800" b="1" dirty="0" smtClean="0">
                <a:effectLst>
                  <a:outerShdw blurRad="38100" dist="38100" dir="2700000" algn="tl">
                    <a:srgbClr val="000000">
                      <a:alpha val="43137"/>
                    </a:srgbClr>
                  </a:outerShdw>
                </a:effectLst>
                <a:latin typeface="Arial" charset="0"/>
                <a:ea typeface="+mn-ea"/>
                <a:cs typeface="Arial" charset="0"/>
              </a:rPr>
              <a:t> Soils</a:t>
            </a:r>
            <a:endParaRPr lang="en-AU" sz="2800" b="1" dirty="0">
              <a:effectLst>
                <a:outerShdw blurRad="38100" dist="38100" dir="2700000" algn="tl">
                  <a:srgbClr val="000000">
                    <a:alpha val="43137"/>
                  </a:srgbClr>
                </a:outerShdw>
              </a:effectLst>
              <a:latin typeface="Arial" charset="0"/>
              <a:ea typeface="+mn-ea"/>
              <a:cs typeface="Arial" charset="0"/>
            </a:endParaRPr>
          </a:p>
        </p:txBody>
      </p:sp>
      <p:cxnSp>
        <p:nvCxnSpPr>
          <p:cNvPr id="35" name="Straight Arrow Connector 34"/>
          <p:cNvCxnSpPr/>
          <p:nvPr/>
        </p:nvCxnSpPr>
        <p:spPr>
          <a:xfrm rot="5400000">
            <a:off x="-1062037" y="4364038"/>
            <a:ext cx="3132137"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9203" name="TextBox 38"/>
          <p:cNvSpPr txBox="1">
            <a:spLocks noChangeArrowheads="1"/>
          </p:cNvSpPr>
          <p:nvPr/>
        </p:nvSpPr>
        <p:spPr bwMode="auto">
          <a:xfrm>
            <a:off x="144463" y="3819525"/>
            <a:ext cx="539750" cy="369888"/>
          </a:xfrm>
          <a:prstGeom prst="rect">
            <a:avLst/>
          </a:prstGeom>
          <a:noFill/>
          <a:ln w="9525">
            <a:noFill/>
            <a:miter lim="800000"/>
            <a:headEnd/>
            <a:tailEnd/>
          </a:ln>
        </p:spPr>
        <p:txBody>
          <a:bodyPr>
            <a:spAutoFit/>
          </a:bodyPr>
          <a:lstStyle/>
          <a:p>
            <a:r>
              <a:rPr lang="en-US" b="1">
                <a:latin typeface="Symbol" pitchFamily="18" charset="2"/>
              </a:rPr>
              <a:t>H</a:t>
            </a:r>
            <a:endParaRPr lang="en-US" b="1" baseline="-25000"/>
          </a:p>
        </p:txBody>
      </p:sp>
      <p:cxnSp>
        <p:nvCxnSpPr>
          <p:cNvPr id="41" name="Straight Connector 40"/>
          <p:cNvCxnSpPr/>
          <p:nvPr/>
        </p:nvCxnSpPr>
        <p:spPr>
          <a:xfrm rot="16200000" flipH="1">
            <a:off x="1781969" y="2815431"/>
            <a:ext cx="21590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890712" y="2814638"/>
            <a:ext cx="214313"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024188" y="2795588"/>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132138" y="2795588"/>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22625" y="2814638"/>
            <a:ext cx="214313" cy="1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329782" y="2813844"/>
            <a:ext cx="215900" cy="179387"/>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23"/>
          <p:cNvSpPr txBox="1">
            <a:spLocks noChangeArrowheads="1"/>
          </p:cNvSpPr>
          <p:nvPr/>
        </p:nvSpPr>
        <p:spPr bwMode="auto">
          <a:xfrm>
            <a:off x="395288" y="1520825"/>
            <a:ext cx="4076700" cy="461665"/>
          </a:xfrm>
          <a:prstGeom prst="rect">
            <a:avLst/>
          </a:prstGeom>
          <a:solidFill>
            <a:schemeClr val="accent6">
              <a:lumMod val="20000"/>
              <a:lumOff val="80000"/>
            </a:schemeClr>
          </a:solidFill>
          <a:ln w="9525">
            <a:noFill/>
            <a:miter lim="800000"/>
            <a:headEnd/>
            <a:tailEnd/>
          </a:ln>
          <a:effectLst/>
        </p:spPr>
        <p:txBody>
          <a:bodyPr wrap="square">
            <a:spAutoFit/>
          </a:bodyPr>
          <a:lstStyle/>
          <a:p>
            <a:pPr>
              <a:spcBef>
                <a:spcPct val="50000"/>
              </a:spcBef>
              <a:defRPr/>
            </a:pPr>
            <a:r>
              <a:rPr lang="en-US" sz="2400" b="1" dirty="0" smtClean="0">
                <a:solidFill>
                  <a:srgbClr val="0B0BEF"/>
                </a:solidFill>
                <a:latin typeface="+mn-lt"/>
              </a:rPr>
              <a:t>1. Horizontal </a:t>
            </a:r>
            <a:r>
              <a:rPr lang="en-US" sz="2400" b="1" dirty="0">
                <a:solidFill>
                  <a:srgbClr val="0B0BEF"/>
                </a:solidFill>
                <a:latin typeface="+mn-lt"/>
              </a:rPr>
              <a:t>Ground Surface</a:t>
            </a:r>
            <a:endParaRPr lang="en-AU" sz="2400" b="1" dirty="0">
              <a:solidFill>
                <a:srgbClr val="0B0BEF"/>
              </a:solidFill>
              <a:latin typeface="+mn-lt"/>
            </a:endParaRPr>
          </a:p>
        </p:txBody>
      </p:sp>
      <p:sp>
        <p:nvSpPr>
          <p:cNvPr id="85" name="Text Box 23"/>
          <p:cNvSpPr txBox="1">
            <a:spLocks noChangeArrowheads="1"/>
          </p:cNvSpPr>
          <p:nvPr/>
        </p:nvSpPr>
        <p:spPr bwMode="auto">
          <a:xfrm>
            <a:off x="4919663" y="339081"/>
            <a:ext cx="3852863" cy="6401753"/>
          </a:xfrm>
          <a:prstGeom prst="rect">
            <a:avLst/>
          </a:prstGeom>
          <a:noFill/>
          <a:ln w="9525">
            <a:noFill/>
            <a:miter lim="800000"/>
            <a:headEnd/>
            <a:tailEnd/>
          </a:ln>
          <a:effectLst/>
        </p:spPr>
        <p:txBody>
          <a:bodyPr>
            <a:spAutoFit/>
          </a:bodyPr>
          <a:lstStyle/>
          <a:p>
            <a:pPr>
              <a:spcBef>
                <a:spcPts val="0"/>
              </a:spcBef>
              <a:defRPr/>
            </a:pPr>
            <a:r>
              <a:rPr lang="en-US" sz="2800" b="1" u="sng" dirty="0">
                <a:solidFill>
                  <a:srgbClr val="00B050"/>
                </a:solidFill>
                <a:effectLst>
                  <a:outerShdw blurRad="38100" dist="38100" dir="2700000" algn="tl">
                    <a:srgbClr val="000000">
                      <a:alpha val="43137"/>
                    </a:srgbClr>
                  </a:outerShdw>
                </a:effectLst>
              </a:rPr>
              <a:t>Active Case:</a:t>
            </a:r>
          </a:p>
          <a:p>
            <a:pPr>
              <a:spcBef>
                <a:spcPts val="0"/>
              </a:spcBef>
              <a:defRPr/>
            </a:pPr>
            <a:r>
              <a:rPr lang="en-US" sz="2000" b="1" dirty="0" err="1" smtClean="0">
                <a:latin typeface="+mn-lt"/>
              </a:rPr>
              <a:t>z</a:t>
            </a:r>
            <a:r>
              <a:rPr lang="en-US" sz="2000" b="1" baseline="-25000" dirty="0" err="1" smtClean="0">
                <a:latin typeface="+mn-lt"/>
              </a:rPr>
              <a:t>o</a:t>
            </a:r>
            <a:r>
              <a:rPr lang="en-US" sz="2000" b="1" dirty="0" smtClean="0">
                <a:latin typeface="+mn-lt"/>
              </a:rPr>
              <a:t> </a:t>
            </a:r>
            <a:r>
              <a:rPr lang="en-US" sz="2000" b="1" dirty="0">
                <a:latin typeface="+mn-lt"/>
              </a:rPr>
              <a:t>= depth of tension crack</a:t>
            </a:r>
          </a:p>
          <a:p>
            <a:pPr marL="361950" indent="-361950">
              <a:spcBef>
                <a:spcPts val="0"/>
              </a:spcBef>
              <a:defRPr/>
            </a:pPr>
            <a:r>
              <a:rPr lang="en-US" sz="2000" b="1" dirty="0">
                <a:latin typeface="+mn-lt"/>
              </a:rPr>
              <a:t>    = it is the depth at </a:t>
            </a:r>
            <a:r>
              <a:rPr lang="en-US" sz="2000" b="1" dirty="0" smtClean="0">
                <a:latin typeface="+mn-lt"/>
              </a:rPr>
              <a:t>which active </a:t>
            </a:r>
            <a:r>
              <a:rPr lang="en-US" sz="2000" b="1" dirty="0">
                <a:latin typeface="+mn-lt"/>
              </a:rPr>
              <a:t>lateral earth pressure is zero </a:t>
            </a:r>
          </a:p>
          <a:p>
            <a:pPr>
              <a:spcBef>
                <a:spcPct val="50000"/>
              </a:spcBef>
              <a:defRPr/>
            </a:pPr>
            <a:endParaRPr lang="en-US" sz="2400" b="1" u="sng" dirty="0">
              <a:effectLst>
                <a:outerShdw blurRad="38100" dist="38100" dir="2700000" algn="tl">
                  <a:srgbClr val="000000">
                    <a:alpha val="43137"/>
                  </a:srgbClr>
                </a:outerShdw>
              </a:effectLst>
              <a:latin typeface="+mn-lt"/>
            </a:endParaRPr>
          </a:p>
          <a:p>
            <a:pPr>
              <a:spcBef>
                <a:spcPct val="50000"/>
              </a:spcBef>
              <a:defRPr/>
            </a:pPr>
            <a:endParaRPr lang="en-US" sz="2400" b="1" u="sng" dirty="0">
              <a:effectLst>
                <a:outerShdw blurRad="38100" dist="38100" dir="2700000" algn="tl">
                  <a:srgbClr val="000000">
                    <a:alpha val="43137"/>
                  </a:srgbClr>
                </a:outerShdw>
              </a:effectLst>
              <a:latin typeface="+mn-lt"/>
            </a:endParaRPr>
          </a:p>
          <a:p>
            <a:pPr>
              <a:spcBef>
                <a:spcPct val="50000"/>
              </a:spcBef>
              <a:defRPr/>
            </a:pPr>
            <a:endParaRPr lang="en-US" sz="2000" b="1" dirty="0" smtClean="0">
              <a:solidFill>
                <a:srgbClr val="C00000"/>
              </a:solidFill>
              <a:effectLst>
                <a:outerShdw blurRad="38100" dist="38100" dir="2700000" algn="tl">
                  <a:srgbClr val="000000">
                    <a:alpha val="43137"/>
                  </a:srgbClr>
                </a:outerShdw>
              </a:effectLst>
              <a:latin typeface="+mn-lt"/>
            </a:endParaRPr>
          </a:p>
          <a:p>
            <a:pPr>
              <a:spcBef>
                <a:spcPct val="50000"/>
              </a:spcBef>
              <a:defRPr/>
            </a:pPr>
            <a:r>
              <a:rPr lang="en-US" sz="2000" b="1" dirty="0" smtClean="0">
                <a:solidFill>
                  <a:srgbClr val="C00000"/>
                </a:solidFill>
                <a:effectLst>
                  <a:outerShdw blurRad="38100" dist="38100" dir="2700000" algn="tl">
                    <a:srgbClr val="000000">
                      <a:alpha val="43137"/>
                    </a:srgbClr>
                  </a:outerShdw>
                </a:effectLst>
                <a:latin typeface="+mn-lt"/>
              </a:rPr>
              <a:t>Earth </a:t>
            </a:r>
            <a:r>
              <a:rPr lang="en-US" sz="2000" b="1" dirty="0">
                <a:solidFill>
                  <a:srgbClr val="C00000"/>
                </a:solidFill>
                <a:effectLst>
                  <a:outerShdw blurRad="38100" dist="38100" dir="2700000" algn="tl">
                    <a:srgbClr val="000000">
                      <a:alpha val="43137"/>
                    </a:srgbClr>
                  </a:outerShdw>
                </a:effectLst>
                <a:latin typeface="+mn-lt"/>
              </a:rPr>
              <a:t>Pressure force (P</a:t>
            </a:r>
            <a:r>
              <a:rPr lang="en-US" sz="2000" b="1" baseline="-25000" dirty="0">
                <a:solidFill>
                  <a:srgbClr val="C00000"/>
                </a:solidFill>
                <a:effectLst>
                  <a:outerShdw blurRad="38100" dist="38100" dir="2700000" algn="tl">
                    <a:srgbClr val="000000">
                      <a:alpha val="43137"/>
                    </a:srgbClr>
                  </a:outerShdw>
                </a:effectLst>
                <a:latin typeface="+mn-lt"/>
              </a:rPr>
              <a:t>a</a:t>
            </a:r>
            <a:r>
              <a:rPr lang="en-US" sz="2000" b="1" dirty="0">
                <a:solidFill>
                  <a:srgbClr val="C00000"/>
                </a:solidFill>
                <a:effectLst>
                  <a:outerShdw blurRad="38100" dist="38100" dir="2700000" algn="tl">
                    <a:srgbClr val="000000">
                      <a:alpha val="43137"/>
                    </a:srgbClr>
                  </a:outerShdw>
                </a:effectLst>
                <a:latin typeface="+mn-lt"/>
              </a:rPr>
              <a:t> )</a:t>
            </a:r>
          </a:p>
          <a:p>
            <a:pPr>
              <a:spcBef>
                <a:spcPts val="0"/>
              </a:spcBef>
              <a:defRPr/>
            </a:pPr>
            <a:r>
              <a:rPr lang="en-US" sz="2000" b="1" dirty="0">
                <a:latin typeface="+mn-lt"/>
              </a:rPr>
              <a:t>= Area of Earth pressure diagram </a:t>
            </a:r>
            <a:endParaRPr lang="en-US" sz="2400" b="1" dirty="0">
              <a:latin typeface="+mn-lt"/>
            </a:endParaRPr>
          </a:p>
          <a:p>
            <a:pPr>
              <a:spcBef>
                <a:spcPct val="50000"/>
              </a:spcBef>
              <a:defRPr/>
            </a:pPr>
            <a:endParaRPr lang="en-US" sz="2000" b="1" dirty="0" smtClean="0"/>
          </a:p>
          <a:p>
            <a:pPr>
              <a:spcBef>
                <a:spcPts val="0"/>
              </a:spcBef>
              <a:defRPr/>
            </a:pPr>
            <a:endParaRPr lang="en-US" sz="2000" b="1" dirty="0" smtClean="0"/>
          </a:p>
          <a:p>
            <a:pPr>
              <a:spcBef>
                <a:spcPts val="0"/>
              </a:spcBef>
              <a:defRPr/>
            </a:pPr>
            <a:r>
              <a:rPr lang="en-US" sz="2000" b="1" dirty="0" smtClean="0"/>
              <a:t>For </a:t>
            </a:r>
            <a:r>
              <a:rPr lang="en-US" sz="2000" b="1" dirty="0" smtClean="0">
                <a:latin typeface="Symbol" panose="05050102010706020507" pitchFamily="18" charset="2"/>
              </a:rPr>
              <a:t>f</a:t>
            </a:r>
            <a:r>
              <a:rPr lang="en-US" sz="2000" b="1" dirty="0" smtClean="0"/>
              <a:t> = 0    </a:t>
            </a:r>
            <a:r>
              <a:rPr lang="en-US" sz="2000" b="1" dirty="0" err="1" smtClean="0"/>
              <a:t>K</a:t>
            </a:r>
            <a:r>
              <a:rPr lang="en-US" sz="2000" b="1" baseline="-25000" dirty="0" err="1" smtClean="0"/>
              <a:t>a</a:t>
            </a:r>
            <a:r>
              <a:rPr lang="en-US" sz="2000" b="1" dirty="0" smtClean="0"/>
              <a:t> = 1</a:t>
            </a:r>
            <a:endParaRPr lang="en-US" sz="2000" b="1" dirty="0" smtClean="0">
              <a:solidFill>
                <a:srgbClr val="C00000"/>
              </a:solidFill>
              <a:effectLst>
                <a:outerShdw blurRad="38100" dist="38100" dir="2700000" algn="tl">
                  <a:srgbClr val="000000">
                    <a:alpha val="43137"/>
                  </a:srgbClr>
                </a:outerShdw>
              </a:effectLst>
              <a:latin typeface="+mn-lt"/>
            </a:endParaRPr>
          </a:p>
          <a:p>
            <a:pPr>
              <a:spcBef>
                <a:spcPts val="0"/>
              </a:spcBef>
              <a:defRPr/>
            </a:pPr>
            <a:endParaRPr lang="en-US" sz="2000" b="1" dirty="0" smtClean="0">
              <a:solidFill>
                <a:srgbClr val="C00000"/>
              </a:solidFill>
              <a:effectLst>
                <a:outerShdw blurRad="38100" dist="38100" dir="2700000" algn="tl">
                  <a:srgbClr val="000000">
                    <a:alpha val="43137"/>
                  </a:srgbClr>
                </a:outerShdw>
              </a:effectLst>
              <a:latin typeface="+mn-lt"/>
            </a:endParaRPr>
          </a:p>
          <a:p>
            <a:pPr>
              <a:spcBef>
                <a:spcPts val="0"/>
              </a:spcBef>
              <a:defRPr/>
            </a:pPr>
            <a:endParaRPr lang="en-US" sz="2000" b="1" dirty="0">
              <a:solidFill>
                <a:srgbClr val="C00000"/>
              </a:solidFill>
              <a:effectLst>
                <a:outerShdw blurRad="38100" dist="38100" dir="2700000" algn="tl">
                  <a:srgbClr val="000000">
                    <a:alpha val="43137"/>
                  </a:srgbClr>
                </a:outerShdw>
              </a:effectLst>
              <a:latin typeface="+mn-lt"/>
            </a:endParaRPr>
          </a:p>
          <a:p>
            <a:pPr>
              <a:spcBef>
                <a:spcPts val="0"/>
              </a:spcBef>
              <a:defRPr/>
            </a:pPr>
            <a:endParaRPr lang="en-US" sz="2000" b="1" dirty="0" smtClean="0">
              <a:solidFill>
                <a:srgbClr val="C00000"/>
              </a:solidFill>
              <a:effectLst>
                <a:outerShdw blurRad="38100" dist="38100" dir="2700000" algn="tl">
                  <a:srgbClr val="000000">
                    <a:alpha val="43137"/>
                  </a:srgbClr>
                </a:outerShdw>
              </a:effectLst>
              <a:latin typeface="+mn-lt"/>
            </a:endParaRPr>
          </a:p>
          <a:p>
            <a:pPr>
              <a:spcBef>
                <a:spcPts val="0"/>
              </a:spcBef>
              <a:defRPr/>
            </a:pPr>
            <a:r>
              <a:rPr lang="en-US" sz="2000" b="1" dirty="0" smtClean="0">
                <a:solidFill>
                  <a:srgbClr val="C00000"/>
                </a:solidFill>
                <a:effectLst>
                  <a:outerShdw blurRad="38100" dist="38100" dir="2700000" algn="tl">
                    <a:srgbClr val="000000">
                      <a:alpha val="43137"/>
                    </a:srgbClr>
                  </a:outerShdw>
                </a:effectLst>
                <a:latin typeface="+mn-lt"/>
              </a:rPr>
              <a:t>Point </a:t>
            </a:r>
            <a:r>
              <a:rPr lang="en-US" sz="2000" b="1" dirty="0">
                <a:solidFill>
                  <a:srgbClr val="C00000"/>
                </a:solidFill>
                <a:effectLst>
                  <a:outerShdw blurRad="38100" dist="38100" dir="2700000" algn="tl">
                    <a:srgbClr val="000000">
                      <a:alpha val="43137"/>
                    </a:srgbClr>
                  </a:outerShdw>
                </a:effectLst>
                <a:latin typeface="+mn-lt"/>
              </a:rPr>
              <a:t>of application of P</a:t>
            </a:r>
            <a:r>
              <a:rPr lang="en-US" sz="2000" b="1" baseline="-25000" dirty="0">
                <a:solidFill>
                  <a:srgbClr val="C00000"/>
                </a:solidFill>
                <a:effectLst>
                  <a:outerShdw blurRad="38100" dist="38100" dir="2700000" algn="tl">
                    <a:srgbClr val="000000">
                      <a:alpha val="43137"/>
                    </a:srgbClr>
                  </a:outerShdw>
                </a:effectLst>
                <a:latin typeface="+mn-lt"/>
              </a:rPr>
              <a:t>a</a:t>
            </a:r>
          </a:p>
          <a:p>
            <a:pPr>
              <a:spcBef>
                <a:spcPts val="0"/>
              </a:spcBef>
              <a:defRPr/>
            </a:pPr>
            <a:r>
              <a:rPr lang="en-US" sz="2000" b="1" dirty="0">
                <a:latin typeface="+mn-lt"/>
              </a:rPr>
              <a:t>(H-</a:t>
            </a:r>
            <a:r>
              <a:rPr lang="en-US" sz="2000" b="1" dirty="0" err="1">
                <a:latin typeface="+mn-lt"/>
              </a:rPr>
              <a:t>z</a:t>
            </a:r>
            <a:r>
              <a:rPr lang="en-US" sz="2000" b="1" baseline="-25000" dirty="0" err="1">
                <a:latin typeface="+mn-lt"/>
              </a:rPr>
              <a:t>o</a:t>
            </a:r>
            <a:r>
              <a:rPr lang="en-US" sz="2000" b="1" dirty="0">
                <a:latin typeface="+mn-lt"/>
              </a:rPr>
              <a:t>)/3 from the base</a:t>
            </a:r>
            <a:endParaRPr lang="en-AU" sz="2400" b="1" dirty="0">
              <a:latin typeface="+mn-lt"/>
            </a:endParaRPr>
          </a:p>
        </p:txBody>
      </p:sp>
      <p:sp>
        <p:nvSpPr>
          <p:cNvPr id="87" name="TextBox 86"/>
          <p:cNvSpPr txBox="1"/>
          <p:nvPr/>
        </p:nvSpPr>
        <p:spPr>
          <a:xfrm>
            <a:off x="3579813" y="4949825"/>
            <a:ext cx="647700" cy="461665"/>
          </a:xfrm>
          <a:prstGeom prst="rect">
            <a:avLst/>
          </a:prstGeom>
          <a:noFill/>
        </p:spPr>
        <p:txBody>
          <a:bodyPr>
            <a:spAutoFit/>
          </a:bodyPr>
          <a:lstStyle/>
          <a:p>
            <a:pPr>
              <a:defRPr/>
            </a:pPr>
            <a:r>
              <a:rPr lang="en-US" sz="2400" b="1" dirty="0">
                <a:latin typeface="+mn-lt"/>
              </a:rPr>
              <a:t>P</a:t>
            </a:r>
            <a:r>
              <a:rPr lang="en-US" sz="2400" b="1" baseline="-25000" dirty="0">
                <a:latin typeface="+mn-lt"/>
              </a:rPr>
              <a:t>a</a:t>
            </a:r>
          </a:p>
        </p:txBody>
      </p:sp>
      <p:cxnSp>
        <p:nvCxnSpPr>
          <p:cNvPr id="90" name="Straight Arrow Connector 89"/>
          <p:cNvCxnSpPr/>
          <p:nvPr/>
        </p:nvCxnSpPr>
        <p:spPr>
          <a:xfrm rot="5400000">
            <a:off x="2139157" y="3245644"/>
            <a:ext cx="876300"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2195513" y="2760663"/>
            <a:ext cx="73025" cy="730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93" name="Oval 92"/>
          <p:cNvSpPr/>
          <p:nvPr/>
        </p:nvSpPr>
        <p:spPr>
          <a:xfrm>
            <a:off x="2185988" y="5926138"/>
            <a:ext cx="73025" cy="71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sp>
        <p:nvSpPr>
          <p:cNvPr id="95" name="TextBox 94"/>
          <p:cNvSpPr txBox="1"/>
          <p:nvPr/>
        </p:nvSpPr>
        <p:spPr>
          <a:xfrm>
            <a:off x="1979613" y="5892800"/>
            <a:ext cx="431800" cy="307975"/>
          </a:xfrm>
          <a:prstGeom prst="rect">
            <a:avLst/>
          </a:prstGeom>
          <a:noFill/>
        </p:spPr>
        <p:txBody>
          <a:bodyPr>
            <a:spAutoFit/>
          </a:bodyPr>
          <a:lstStyle/>
          <a:p>
            <a:pPr>
              <a:defRPr/>
            </a:pPr>
            <a:r>
              <a:rPr lang="en-US" sz="1400" dirty="0">
                <a:latin typeface="+mn-lt"/>
              </a:rPr>
              <a:t>2</a:t>
            </a:r>
          </a:p>
        </p:txBody>
      </p:sp>
      <p:sp>
        <p:nvSpPr>
          <p:cNvPr id="349218" name="AutoShape 2"/>
          <p:cNvSpPr>
            <a:spLocks noChangeArrowheads="1"/>
          </p:cNvSpPr>
          <p:nvPr/>
        </p:nvSpPr>
        <p:spPr bwMode="auto">
          <a:xfrm flipH="1" flipV="1">
            <a:off x="1692275" y="2795588"/>
            <a:ext cx="530225" cy="889000"/>
          </a:xfrm>
          <a:prstGeom prst="rtTriangle">
            <a:avLst/>
          </a:prstGeom>
          <a:solidFill>
            <a:srgbClr val="FFFFFF"/>
          </a:solidFill>
          <a:ln w="9525">
            <a:solidFill>
              <a:srgbClr val="000000"/>
            </a:solidFill>
            <a:prstDash val="lgDash"/>
            <a:miter lim="800000"/>
            <a:headEnd/>
            <a:tailEnd/>
          </a:ln>
        </p:spPr>
        <p:txBody>
          <a:bodyPr/>
          <a:lstStyle/>
          <a:p>
            <a:pPr algn="r" rtl="1"/>
            <a:endParaRPr lang="en-US"/>
          </a:p>
        </p:txBody>
      </p:sp>
      <p:graphicFrame>
        <p:nvGraphicFramePr>
          <p:cNvPr id="349189" name="Object 5"/>
          <p:cNvGraphicFramePr>
            <a:graphicFrameLocks noChangeAspect="1"/>
          </p:cNvGraphicFramePr>
          <p:nvPr>
            <p:extLst>
              <p:ext uri="{D42A27DB-BD31-4B8C-83A1-F6EECF244321}">
                <p14:modId xmlns:p14="http://schemas.microsoft.com/office/powerpoint/2010/main" val="67109357"/>
              </p:ext>
            </p:extLst>
          </p:nvPr>
        </p:nvGraphicFramePr>
        <p:xfrm>
          <a:off x="1564369" y="2358147"/>
          <a:ext cx="885825" cy="357188"/>
        </p:xfrm>
        <a:graphic>
          <a:graphicData uri="http://schemas.openxmlformats.org/presentationml/2006/ole">
            <mc:AlternateContent xmlns:mc="http://schemas.openxmlformats.org/markup-compatibility/2006">
              <mc:Choice xmlns:v="urn:schemas-microsoft-com:vml" Requires="v">
                <p:oleObj spid="_x0000_s427158" name="Equation" r:id="rId3" imgW="660240" imgH="266400" progId="Equation.3">
                  <p:embed/>
                </p:oleObj>
              </mc:Choice>
              <mc:Fallback>
                <p:oleObj name="Equation" r:id="rId3" imgW="660240" imgH="26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4369" y="2358147"/>
                        <a:ext cx="88582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2" name="Straight Arrow Connector 41"/>
          <p:cNvCxnSpPr/>
          <p:nvPr/>
        </p:nvCxnSpPr>
        <p:spPr>
          <a:xfrm rot="5400000">
            <a:off x="777081" y="4798219"/>
            <a:ext cx="226377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663129" y="4309137"/>
            <a:ext cx="430887" cy="640034"/>
          </a:xfrm>
          <a:prstGeom prst="rect">
            <a:avLst/>
          </a:prstGeom>
          <a:solidFill>
            <a:schemeClr val="bg1"/>
          </a:solidFill>
        </p:spPr>
        <p:txBody>
          <a:bodyPr vert="vert270" wrap="square">
            <a:spAutoFit/>
          </a:bodyPr>
          <a:lstStyle/>
          <a:p>
            <a:pPr>
              <a:defRPr/>
            </a:pPr>
            <a:r>
              <a:rPr lang="en-US" sz="1600" b="1" dirty="0">
                <a:latin typeface="+mn-lt"/>
              </a:rPr>
              <a:t>H-</a:t>
            </a:r>
            <a:r>
              <a:rPr lang="en-US" sz="1600" b="1" dirty="0" err="1">
                <a:latin typeface="+mn-lt"/>
              </a:rPr>
              <a:t>z</a:t>
            </a:r>
            <a:r>
              <a:rPr lang="en-US" sz="1600" b="1" baseline="-25000" dirty="0" err="1">
                <a:latin typeface="+mn-lt"/>
              </a:rPr>
              <a:t>o</a:t>
            </a:r>
            <a:endParaRPr lang="en-US" sz="1600" b="1" baseline="-25000" dirty="0">
              <a:latin typeface="+mn-lt"/>
            </a:endParaRPr>
          </a:p>
        </p:txBody>
      </p:sp>
      <p:graphicFrame>
        <p:nvGraphicFramePr>
          <p:cNvPr id="349191" name="Object 7"/>
          <p:cNvGraphicFramePr>
            <a:graphicFrameLocks noChangeAspect="1"/>
          </p:cNvGraphicFramePr>
          <p:nvPr>
            <p:extLst>
              <p:ext uri="{D42A27DB-BD31-4B8C-83A1-F6EECF244321}">
                <p14:modId xmlns:p14="http://schemas.microsoft.com/office/powerpoint/2010/main" val="3748538351"/>
              </p:ext>
            </p:extLst>
          </p:nvPr>
        </p:nvGraphicFramePr>
        <p:xfrm>
          <a:off x="5609544" y="2000505"/>
          <a:ext cx="2295525" cy="1239583"/>
        </p:xfrm>
        <a:graphic>
          <a:graphicData uri="http://schemas.openxmlformats.org/presentationml/2006/ole">
            <mc:AlternateContent xmlns:mc="http://schemas.openxmlformats.org/markup-compatibility/2006">
              <mc:Choice xmlns:v="urn:schemas-microsoft-com:vml" Requires="v">
                <p:oleObj spid="_x0000_s427159" name="Equation" r:id="rId5" imgW="1358640" imgH="736560" progId="Equation.3">
                  <p:embed/>
                </p:oleObj>
              </mc:Choice>
              <mc:Fallback>
                <p:oleObj name="Equation" r:id="rId5" imgW="1358640" imgH="736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9544" y="2000505"/>
                        <a:ext cx="2295525" cy="1239583"/>
                      </a:xfrm>
                      <a:prstGeom prst="rect">
                        <a:avLst/>
                      </a:prstGeom>
                      <a:noFill/>
                      <a:ln>
                        <a:noFill/>
                      </a:ln>
                      <a:effectLst/>
                      <a:extLst/>
                    </p:spPr>
                  </p:pic>
                </p:oleObj>
              </mc:Fallback>
            </mc:AlternateContent>
          </a:graphicData>
        </a:graphic>
      </p:graphicFrame>
      <p:sp>
        <p:nvSpPr>
          <p:cNvPr id="34" name="Rectangle 2"/>
          <p:cNvSpPr txBox="1">
            <a:spLocks noChangeArrowheads="1"/>
          </p:cNvSpPr>
          <p:nvPr/>
        </p:nvSpPr>
        <p:spPr bwMode="auto">
          <a:xfrm>
            <a:off x="0" y="139700"/>
            <a:ext cx="4841875" cy="465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spcBef>
                <a:spcPct val="50000"/>
              </a:spcBef>
              <a:defRPr/>
            </a:pPr>
            <a:r>
              <a:rPr lang="en-US" sz="2800" b="1" u="sng" dirty="0" smtClean="0">
                <a:solidFill>
                  <a:srgbClr val="00B0F0"/>
                </a:solidFill>
                <a:latin typeface="Arial" charset="0"/>
                <a:ea typeface="+mn-ea"/>
                <a:cs typeface="Arial" charset="0"/>
              </a:rPr>
              <a:t>Earth Pressure Distribution</a:t>
            </a:r>
            <a:endParaRPr lang="en-AU" sz="2000" b="1" u="sng" dirty="0">
              <a:solidFill>
                <a:srgbClr val="FF0000"/>
              </a:solidFill>
              <a:effectLst>
                <a:outerShdw blurRad="38100" dist="38100" dir="2700000" algn="tl">
                  <a:srgbClr val="000000">
                    <a:alpha val="43137"/>
                  </a:srgbClr>
                </a:outerShdw>
              </a:effectLst>
              <a:latin typeface="Arial" charset="0"/>
              <a:ea typeface="+mn-ea"/>
              <a:cs typeface="Arial" charset="0"/>
            </a:endParaRPr>
          </a:p>
        </p:txBody>
      </p:sp>
      <p:sp>
        <p:nvSpPr>
          <p:cNvPr id="2" name="Rectangle 1"/>
          <p:cNvSpPr/>
          <p:nvPr/>
        </p:nvSpPr>
        <p:spPr>
          <a:xfrm>
            <a:off x="854869" y="6230400"/>
            <a:ext cx="404132" cy="33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2416175" y="3011488"/>
            <a:ext cx="447675" cy="400110"/>
          </a:xfrm>
          <a:prstGeom prst="rect">
            <a:avLst/>
          </a:prstGeom>
          <a:solidFill>
            <a:schemeClr val="bg1"/>
          </a:solidFill>
        </p:spPr>
        <p:txBody>
          <a:bodyPr>
            <a:spAutoFit/>
          </a:bodyPr>
          <a:lstStyle/>
          <a:p>
            <a:pPr>
              <a:defRPr/>
            </a:pPr>
            <a:r>
              <a:rPr lang="en-US" sz="2000" b="1" dirty="0" err="1">
                <a:latin typeface="+mn-lt"/>
              </a:rPr>
              <a:t>z</a:t>
            </a:r>
            <a:r>
              <a:rPr lang="en-US" sz="2000" b="1" baseline="-25000" dirty="0" err="1">
                <a:latin typeface="+mn-lt"/>
              </a:rPr>
              <a:t>o</a:t>
            </a:r>
            <a:endParaRPr lang="en-US" sz="2000" b="1" baseline="-25000" dirty="0">
              <a:latin typeface="+mn-lt"/>
            </a:endParaRPr>
          </a:p>
        </p:txBody>
      </p:sp>
      <mc:AlternateContent xmlns:mc="http://schemas.openxmlformats.org/markup-compatibility/2006" xmlns:a14="http://schemas.microsoft.com/office/drawing/2010/main">
        <mc:Choice Requires="a14">
          <p:sp>
            <p:nvSpPr>
              <p:cNvPr id="3" name="Rectangle 2"/>
              <p:cNvSpPr/>
              <p:nvPr/>
            </p:nvSpPr>
            <p:spPr>
              <a:xfrm>
                <a:off x="2007281" y="6029794"/>
                <a:ext cx="1964449" cy="4277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b="1" i="1" smtClean="0">
                              <a:latin typeface="Cambria Math" panose="02040503050406030204" pitchFamily="18" charset="0"/>
                            </a:rPr>
                          </m:ctrlPr>
                        </m:dPr>
                        <m:e>
                          <m:r>
                            <a:rPr lang="en-US" b="1" i="1">
                              <a:latin typeface="Cambria Math" panose="02040503050406030204" pitchFamily="18" charset="0"/>
                            </a:rPr>
                            <m:t>𝑲</m:t>
                          </m:r>
                          <m:r>
                            <a:rPr lang="en-US" b="1" i="1" baseline="-25000">
                              <a:latin typeface="Cambria Math" panose="02040503050406030204" pitchFamily="18" charset="0"/>
                            </a:rPr>
                            <m:t>𝒂</m:t>
                          </m:r>
                          <m:r>
                            <a:rPr lang="en-US" b="1" i="1">
                              <a:latin typeface="Cambria Math" panose="02040503050406030204" pitchFamily="18" charset="0"/>
                              <a:ea typeface="Cambria Math" panose="02040503050406030204" pitchFamily="18" charset="0"/>
                            </a:rPr>
                            <m:t>𝜸</m:t>
                          </m:r>
                          <m:r>
                            <m:rPr>
                              <m:nor/>
                            </m:rPr>
                            <a:rPr lang="en-US" dirty="0"/>
                            <m:t>H</m:t>
                          </m:r>
                          <m:r>
                            <m:rPr>
                              <m:nor/>
                            </m:rPr>
                            <a:rPr lang="en-US" dirty="0"/>
                            <m:t>−</m:t>
                          </m:r>
                          <m:r>
                            <a:rPr lang="en-US" b="1" i="1">
                              <a:latin typeface="Cambria Math" panose="02040503050406030204" pitchFamily="18" charset="0"/>
                              <a:ea typeface="Cambria Math" panose="02040503050406030204" pitchFamily="18" charset="0"/>
                            </a:rPr>
                            <m:t>𝟐</m:t>
                          </m:r>
                          <m:r>
                            <a:rPr lang="en-US" b="1" i="1">
                              <a:latin typeface="Cambria Math" panose="02040503050406030204" pitchFamily="18" charset="0"/>
                              <a:ea typeface="Cambria Math" panose="02040503050406030204" pitchFamily="18" charset="0"/>
                            </a:rPr>
                            <m:t>𝑪</m:t>
                          </m:r>
                          <m:rad>
                            <m:radPr>
                              <m:degHide m:val="on"/>
                              <m:ctrlPr>
                                <a:rPr lang="en-US" b="1" i="1">
                                  <a:latin typeface="Cambria Math" panose="02040503050406030204" pitchFamily="18" charset="0"/>
                                  <a:ea typeface="Cambria Math" panose="02040503050406030204" pitchFamily="18" charset="0"/>
                                </a:rPr>
                              </m:ctrlPr>
                            </m:radPr>
                            <m:deg/>
                            <m:e>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𝑲</m:t>
                                  </m:r>
                                </m:e>
                                <m:sub>
                                  <m:r>
                                    <a:rPr lang="en-US" b="1" i="1" smtClean="0">
                                      <a:latin typeface="Cambria Math" panose="02040503050406030204" pitchFamily="18" charset="0"/>
                                      <a:ea typeface="Cambria Math" panose="02040503050406030204" pitchFamily="18" charset="0"/>
                                    </a:rPr>
                                    <m:t>𝒂</m:t>
                                  </m:r>
                                </m:sub>
                              </m:sSub>
                            </m:e>
                          </m:rad>
                        </m:e>
                      </m: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007281" y="6029794"/>
                <a:ext cx="1964449" cy="42774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4935728" y="4138475"/>
                <a:ext cx="4048615" cy="526939"/>
              </a:xfrm>
              <a:prstGeom prst="rect">
                <a:avLst/>
              </a:prstGeom>
            </p:spPr>
            <p:txBody>
              <a:bodyPr wrap="square">
                <a:spAutoFit/>
              </a:bodyPr>
              <a:lstStyle/>
              <a:p>
                <a:r>
                  <a:rPr lang="en-US" sz="2000" dirty="0" smtClean="0"/>
                  <a:t>P</a:t>
                </a:r>
                <a:r>
                  <a:rPr lang="en-US" sz="2000" baseline="-25000" dirty="0" smtClean="0"/>
                  <a:t>a</a:t>
                </a:r>
                <a:r>
                  <a:rPr lang="en-US" sz="2000" dirty="0" smtClean="0"/>
                  <a:t>  = </a:t>
                </a:r>
                <a14:m>
                  <m:oMath xmlns:m="http://schemas.openxmlformats.org/officeDocument/2006/math">
                    <m:f>
                      <m:fPr>
                        <m:ctrlPr>
                          <a:rPr lang="en-US" sz="2000" i="1" dirty="0" smtClean="0">
                            <a:latin typeface="Cambria Math" panose="02040503050406030204" pitchFamily="18" charset="0"/>
                          </a:rPr>
                        </m:ctrlPr>
                      </m:fPr>
                      <m:num>
                        <m:r>
                          <a:rPr lang="en-US" sz="2000" b="0" i="1" dirty="0" smtClean="0">
                            <a:latin typeface="Cambria Math" panose="02040503050406030204" pitchFamily="18" charset="0"/>
                          </a:rPr>
                          <m:t>1</m:t>
                        </m:r>
                      </m:num>
                      <m:den>
                        <m:r>
                          <a:rPr lang="en-US" sz="2000" b="0" i="1" dirty="0" smtClean="0">
                            <a:latin typeface="Cambria Math" panose="02040503050406030204" pitchFamily="18" charset="0"/>
                          </a:rPr>
                          <m:t>2</m:t>
                        </m:r>
                      </m:den>
                    </m:f>
                    <m:sSub>
                      <m:sSubPr>
                        <m:ctrlPr>
                          <a:rPr lang="en-US" sz="2000" b="1" i="1">
                            <a:latin typeface="Cambria Math" panose="02040503050406030204" pitchFamily="18" charset="0"/>
                          </a:rPr>
                        </m:ctrlPr>
                      </m:sSubPr>
                      <m:e>
                        <m:d>
                          <m:dPr>
                            <m:ctrlPr>
                              <a:rPr lang="en-US" sz="2000" b="1" i="1" smtClean="0">
                                <a:latin typeface="Cambria Math" panose="02040503050406030204" pitchFamily="18" charset="0"/>
                              </a:rPr>
                            </m:ctrlPr>
                          </m:dPr>
                          <m:e>
                            <m:r>
                              <a:rPr lang="en-US" sz="2000" b="1" i="1" smtClean="0">
                                <a:latin typeface="Cambria Math" panose="02040503050406030204" pitchFamily="18" charset="0"/>
                              </a:rPr>
                              <m:t>𝑲</m:t>
                            </m:r>
                            <m:r>
                              <a:rPr lang="en-US" sz="2000" b="1" i="1" baseline="-25000" smtClean="0">
                                <a:latin typeface="Cambria Math" panose="02040503050406030204" pitchFamily="18" charset="0"/>
                              </a:rPr>
                              <m:t>𝒂</m:t>
                            </m:r>
                            <m:r>
                              <a:rPr lang="en-US" sz="2000" b="1" i="1">
                                <a:latin typeface="Cambria Math" panose="02040503050406030204" pitchFamily="18" charset="0"/>
                                <a:ea typeface="Cambria Math" panose="02040503050406030204" pitchFamily="18" charset="0"/>
                              </a:rPr>
                              <m:t>𝜸</m:t>
                            </m:r>
                            <m:r>
                              <m:rPr>
                                <m:nor/>
                              </m:rPr>
                              <a:rPr lang="en-US" sz="2000" dirty="0"/>
                              <m:t>H</m:t>
                            </m:r>
                            <m:r>
                              <a:rPr lang="en-US" sz="2000" i="1" dirty="0" smtClean="0">
                                <a:latin typeface="Cambria Math" panose="02040503050406030204" pitchFamily="18" charset="0"/>
                              </a:rPr>
                              <m:t> </m:t>
                            </m:r>
                            <m:r>
                              <m:rPr>
                                <m:nor/>
                              </m:rPr>
                              <a:rPr lang="en-US" sz="2000" b="0" i="0" dirty="0" smtClean="0"/>
                              <m:t>−</m:t>
                            </m:r>
                            <m:r>
                              <a:rPr lang="en-US" sz="2000" b="1" i="1">
                                <a:latin typeface="Cambria Math" panose="02040503050406030204" pitchFamily="18" charset="0"/>
                                <a:ea typeface="Cambria Math" panose="02040503050406030204" pitchFamily="18" charset="0"/>
                              </a:rPr>
                              <m:t>𝟐</m:t>
                            </m:r>
                            <m:r>
                              <a:rPr lang="en-US" sz="2000" b="1" i="1">
                                <a:latin typeface="Cambria Math" panose="02040503050406030204" pitchFamily="18" charset="0"/>
                                <a:ea typeface="Cambria Math" panose="02040503050406030204" pitchFamily="18" charset="0"/>
                              </a:rPr>
                              <m:t>𝑪</m:t>
                            </m:r>
                            <m:rad>
                              <m:radPr>
                                <m:degHide m:val="on"/>
                                <m:ctrlPr>
                                  <a:rPr lang="en-US" sz="2000" b="1" i="1">
                                    <a:latin typeface="Cambria Math" panose="02040503050406030204" pitchFamily="18" charset="0"/>
                                    <a:ea typeface="Cambria Math" panose="02040503050406030204" pitchFamily="18" charset="0"/>
                                  </a:rPr>
                                </m:ctrlPr>
                              </m:radPr>
                              <m:deg/>
                              <m:e>
                                <m:sSub>
                                  <m:sSubPr>
                                    <m:ctrlPr>
                                      <a:rPr lang="en-US" sz="2000" b="1" i="1">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𝑲</m:t>
                                    </m:r>
                                  </m:e>
                                  <m:sub>
                                    <m:r>
                                      <a:rPr lang="en-US" sz="2000" b="1" i="1" smtClean="0">
                                        <a:latin typeface="Cambria Math" panose="02040503050406030204" pitchFamily="18" charset="0"/>
                                        <a:ea typeface="Cambria Math" panose="02040503050406030204" pitchFamily="18" charset="0"/>
                                      </a:rPr>
                                      <m:t>𝒂</m:t>
                                    </m:r>
                                  </m:sub>
                                </m:sSub>
                              </m:e>
                            </m:rad>
                          </m:e>
                        </m:d>
                        <m:r>
                          <a:rPr lang="en-US" sz="2000" b="1" i="1" smtClean="0">
                            <a:latin typeface="Cambria Math" panose="02040503050406030204" pitchFamily="18" charset="0"/>
                          </a:rPr>
                          <m:t>(</m:t>
                        </m:r>
                        <m:r>
                          <a:rPr lang="en-US" sz="2000" b="1" i="1" smtClean="0">
                            <a:latin typeface="Cambria Math" panose="02040503050406030204" pitchFamily="18" charset="0"/>
                          </a:rPr>
                          <m:t>𝑯</m:t>
                        </m:r>
                        <m:r>
                          <a:rPr lang="en-US" sz="2000" b="1" i="1" smtClean="0">
                            <a:latin typeface="Cambria Math" panose="02040503050406030204" pitchFamily="18" charset="0"/>
                          </a:rPr>
                          <m:t>−</m:t>
                        </m:r>
                        <m:r>
                          <a:rPr lang="en-US" sz="2000" b="1" i="1" smtClean="0">
                            <a:latin typeface="Cambria Math" panose="02040503050406030204" pitchFamily="18" charset="0"/>
                          </a:rPr>
                          <m:t>𝒛</m:t>
                        </m:r>
                        <m:r>
                          <a:rPr lang="en-US" sz="2000" b="1" i="1" baseline="-25000" smtClean="0">
                            <a:latin typeface="Cambria Math" panose="02040503050406030204" pitchFamily="18" charset="0"/>
                          </a:rPr>
                          <m:t>𝟎</m:t>
                        </m:r>
                        <m:r>
                          <a:rPr lang="en-US" sz="2000" b="1" i="1" smtClean="0">
                            <a:latin typeface="Cambria Math" panose="02040503050406030204" pitchFamily="18" charset="0"/>
                          </a:rPr>
                          <m:t>)</m:t>
                        </m:r>
                      </m:e>
                      <m:sub/>
                    </m:sSub>
                  </m:oMath>
                </a14:m>
                <a:endParaRPr lang="en-US" sz="2000" dirty="0"/>
              </a:p>
            </p:txBody>
          </p:sp>
        </mc:Choice>
        <mc:Fallback xmlns="">
          <p:sp>
            <p:nvSpPr>
              <p:cNvPr id="38" name="Rectangle 37"/>
              <p:cNvSpPr>
                <a:spLocks noRot="1" noChangeAspect="1" noMove="1" noResize="1" noEditPoints="1" noAdjustHandles="1" noChangeArrowheads="1" noChangeShapeType="1" noTextEdit="1"/>
              </p:cNvSpPr>
              <p:nvPr/>
            </p:nvSpPr>
            <p:spPr>
              <a:xfrm>
                <a:off x="4935728" y="4138475"/>
                <a:ext cx="4048615" cy="526939"/>
              </a:xfrm>
              <a:prstGeom prst="rect">
                <a:avLst/>
              </a:prstGeom>
              <a:blipFill rotWithShape="0">
                <a:blip r:embed="rId8"/>
                <a:stretch>
                  <a:fillRect l="-1657" b="-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4919664" y="5300331"/>
                <a:ext cx="3164794" cy="526939"/>
              </a:xfrm>
              <a:prstGeom prst="rect">
                <a:avLst/>
              </a:prstGeom>
            </p:spPr>
            <p:txBody>
              <a:bodyPr wrap="square">
                <a:spAutoFit/>
              </a:bodyPr>
              <a:lstStyle/>
              <a:p>
                <a:r>
                  <a:rPr lang="en-US" sz="2000" dirty="0" smtClean="0"/>
                  <a:t>P</a:t>
                </a:r>
                <a:r>
                  <a:rPr lang="en-US" sz="2000" baseline="-25000" dirty="0" smtClean="0"/>
                  <a:t>a</a:t>
                </a:r>
                <a:r>
                  <a:rPr lang="en-US" sz="2000" dirty="0" smtClean="0"/>
                  <a:t>  = </a:t>
                </a:r>
                <a14:m>
                  <m:oMath xmlns:m="http://schemas.openxmlformats.org/officeDocument/2006/math">
                    <m:f>
                      <m:fPr>
                        <m:ctrlPr>
                          <a:rPr lang="en-US" sz="2000" i="1" dirty="0" smtClean="0">
                            <a:latin typeface="Cambria Math" panose="02040503050406030204" pitchFamily="18" charset="0"/>
                          </a:rPr>
                        </m:ctrlPr>
                      </m:fPr>
                      <m:num>
                        <m:r>
                          <a:rPr lang="en-US" sz="2000" b="0" i="1" dirty="0" smtClean="0">
                            <a:latin typeface="Cambria Math" panose="02040503050406030204" pitchFamily="18" charset="0"/>
                          </a:rPr>
                          <m:t>1</m:t>
                        </m:r>
                      </m:num>
                      <m:den>
                        <m:r>
                          <a:rPr lang="en-US" sz="2000" b="0" i="1" dirty="0" smtClean="0">
                            <a:latin typeface="Cambria Math" panose="02040503050406030204" pitchFamily="18" charset="0"/>
                          </a:rPr>
                          <m:t>2</m:t>
                        </m:r>
                      </m:den>
                    </m:f>
                    <m:sSub>
                      <m:sSubPr>
                        <m:ctrlPr>
                          <a:rPr lang="en-US" sz="2000" b="1" i="1">
                            <a:latin typeface="Cambria Math" panose="02040503050406030204" pitchFamily="18" charset="0"/>
                          </a:rPr>
                        </m:ctrlPr>
                      </m:sSubPr>
                      <m:e>
                        <m:d>
                          <m:dPr>
                            <m:ctrlPr>
                              <a:rPr lang="en-US" sz="2000" b="1" i="1" smtClean="0">
                                <a:latin typeface="Cambria Math" panose="02040503050406030204" pitchFamily="18" charset="0"/>
                              </a:rPr>
                            </m:ctrlPr>
                          </m:dPr>
                          <m:e>
                            <m:r>
                              <a:rPr lang="en-US" sz="2000" b="1" i="1">
                                <a:latin typeface="Cambria Math" panose="02040503050406030204" pitchFamily="18" charset="0"/>
                                <a:ea typeface="Cambria Math" panose="02040503050406030204" pitchFamily="18" charset="0"/>
                              </a:rPr>
                              <m:t>𝜸</m:t>
                            </m:r>
                            <m:r>
                              <m:rPr>
                                <m:nor/>
                              </m:rPr>
                              <a:rPr lang="en-US" sz="2000" dirty="0"/>
                              <m:t>H</m:t>
                            </m:r>
                            <m:r>
                              <a:rPr lang="en-US" sz="2000" i="1" dirty="0" smtClean="0">
                                <a:latin typeface="Cambria Math" panose="02040503050406030204" pitchFamily="18" charset="0"/>
                              </a:rPr>
                              <m:t> </m:t>
                            </m:r>
                            <m:r>
                              <m:rPr>
                                <m:nor/>
                              </m:rPr>
                              <a:rPr lang="en-US" sz="2000" b="0" i="0" dirty="0" smtClean="0"/>
                              <m:t>−</m:t>
                            </m:r>
                            <m:r>
                              <a:rPr lang="en-US" sz="2000" b="1" i="1">
                                <a:latin typeface="Cambria Math" panose="02040503050406030204" pitchFamily="18" charset="0"/>
                                <a:ea typeface="Cambria Math" panose="02040503050406030204" pitchFamily="18" charset="0"/>
                              </a:rPr>
                              <m:t>𝟐</m:t>
                            </m:r>
                            <m:r>
                              <a:rPr lang="en-US" sz="2000" b="1" i="1">
                                <a:latin typeface="Cambria Math" panose="02040503050406030204" pitchFamily="18" charset="0"/>
                                <a:ea typeface="Cambria Math" panose="02040503050406030204" pitchFamily="18" charset="0"/>
                              </a:rPr>
                              <m:t>𝑪</m:t>
                            </m:r>
                          </m:e>
                        </m:d>
                        <m:r>
                          <a:rPr lang="en-US" sz="2000" b="1" i="1" smtClean="0">
                            <a:latin typeface="Cambria Math" panose="02040503050406030204" pitchFamily="18" charset="0"/>
                          </a:rPr>
                          <m:t>(</m:t>
                        </m:r>
                        <m:r>
                          <a:rPr lang="en-US" sz="2000" b="1" i="1" smtClean="0">
                            <a:latin typeface="Cambria Math" panose="02040503050406030204" pitchFamily="18" charset="0"/>
                          </a:rPr>
                          <m:t>𝑯</m:t>
                        </m:r>
                        <m:r>
                          <a:rPr lang="en-US" sz="2000" b="1" i="1" smtClean="0">
                            <a:latin typeface="Cambria Math" panose="02040503050406030204" pitchFamily="18" charset="0"/>
                          </a:rPr>
                          <m:t>−</m:t>
                        </m:r>
                        <m:r>
                          <a:rPr lang="en-US" sz="2000" b="1" i="1" smtClean="0">
                            <a:latin typeface="Cambria Math" panose="02040503050406030204" pitchFamily="18" charset="0"/>
                          </a:rPr>
                          <m:t>𝒛</m:t>
                        </m:r>
                        <m:r>
                          <a:rPr lang="en-US" sz="2000" b="1" i="1" baseline="-25000" smtClean="0">
                            <a:latin typeface="Cambria Math" panose="02040503050406030204" pitchFamily="18" charset="0"/>
                          </a:rPr>
                          <m:t>𝟎</m:t>
                        </m:r>
                        <m:r>
                          <a:rPr lang="en-US" sz="2000" b="1" i="1" smtClean="0">
                            <a:latin typeface="Cambria Math" panose="02040503050406030204" pitchFamily="18" charset="0"/>
                          </a:rPr>
                          <m:t>)</m:t>
                        </m:r>
                      </m:e>
                      <m:sub/>
                    </m:sSub>
                  </m:oMath>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4919664" y="5300331"/>
                <a:ext cx="3164794" cy="526939"/>
              </a:xfrm>
              <a:prstGeom prst="rect">
                <a:avLst/>
              </a:prstGeom>
              <a:blipFill rotWithShape="0">
                <a:blip r:embed="rId9"/>
                <a:stretch>
                  <a:fillRect l="-1927" b="-6897"/>
                </a:stretch>
              </a:blipFill>
            </p:spPr>
            <p:txBody>
              <a:bodyPr/>
              <a:lstStyle/>
              <a:p>
                <a:r>
                  <a:rPr lang="en-US">
                    <a:noFill/>
                  </a:rPr>
                  <a:t> </a:t>
                </a:r>
              </a:p>
            </p:txBody>
          </p:sp>
        </mc:Fallback>
      </mc:AlternateContent>
      <p:sp>
        <p:nvSpPr>
          <p:cNvPr id="4" name="Rectangle 3"/>
          <p:cNvSpPr/>
          <p:nvPr/>
        </p:nvSpPr>
        <p:spPr>
          <a:xfrm>
            <a:off x="5457828" y="2471737"/>
            <a:ext cx="1657350" cy="7540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6"/>
          <p:cNvSpPr/>
          <p:nvPr/>
        </p:nvSpPr>
        <p:spPr>
          <a:xfrm rot="21092986">
            <a:off x="719531" y="2789884"/>
            <a:ext cx="503691" cy="3162754"/>
          </a:xfrm>
          <a:custGeom>
            <a:avLst/>
            <a:gdLst>
              <a:gd name="connsiteX0" fmla="*/ 0 w 271463"/>
              <a:gd name="connsiteY0" fmla="*/ 0 h 3133725"/>
              <a:gd name="connsiteX1" fmla="*/ 271463 w 271463"/>
              <a:gd name="connsiteY1" fmla="*/ 0 h 3133725"/>
              <a:gd name="connsiteX2" fmla="*/ 271463 w 271463"/>
              <a:gd name="connsiteY2" fmla="*/ 3133725 h 3133725"/>
              <a:gd name="connsiteX3" fmla="*/ 0 w 271463"/>
              <a:gd name="connsiteY3" fmla="*/ 3133725 h 3133725"/>
              <a:gd name="connsiteX4" fmla="*/ 0 w 271463"/>
              <a:gd name="connsiteY4" fmla="*/ 0 h 3133725"/>
              <a:gd name="connsiteX0" fmla="*/ 232228 w 503691"/>
              <a:gd name="connsiteY0" fmla="*/ 0 h 3133725"/>
              <a:gd name="connsiteX1" fmla="*/ 503691 w 503691"/>
              <a:gd name="connsiteY1" fmla="*/ 0 h 3133725"/>
              <a:gd name="connsiteX2" fmla="*/ 503691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62754"/>
              <a:gd name="connsiteX1" fmla="*/ 503691 w 503691"/>
              <a:gd name="connsiteY1" fmla="*/ 29029 h 3162754"/>
              <a:gd name="connsiteX2" fmla="*/ 256948 w 503691"/>
              <a:gd name="connsiteY2" fmla="*/ 3162754 h 3162754"/>
              <a:gd name="connsiteX3" fmla="*/ 0 w 503691"/>
              <a:gd name="connsiteY3" fmla="*/ 3133726 h 3162754"/>
              <a:gd name="connsiteX4" fmla="*/ 232228 w 503691"/>
              <a:gd name="connsiteY4" fmla="*/ 0 h 31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91" h="3162754">
                <a:moveTo>
                  <a:pt x="232228" y="0"/>
                </a:moveTo>
                <a:lnTo>
                  <a:pt x="503691" y="29029"/>
                </a:lnTo>
                <a:lnTo>
                  <a:pt x="256948" y="3162754"/>
                </a:lnTo>
                <a:lnTo>
                  <a:pt x="0" y="3133726"/>
                </a:lnTo>
                <a:lnTo>
                  <a:pt x="232228" y="0"/>
                </a:lnTo>
                <a:close/>
              </a:path>
            </a:pathLst>
          </a:cu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cxnSp>
        <p:nvCxnSpPr>
          <p:cNvPr id="6" name="Straight Connector 5"/>
          <p:cNvCxnSpPr/>
          <p:nvPr/>
        </p:nvCxnSpPr>
        <p:spPr>
          <a:xfrm>
            <a:off x="2367871" y="3665538"/>
            <a:ext cx="45243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911615"/>
      </p:ext>
    </p:extLst>
  </p:cSld>
  <p:clrMapOvr>
    <a:masterClrMapping/>
  </p:clrMapOvr>
  <p:transition advClick="0" advTm="30000">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0071" y="2307429"/>
            <a:ext cx="5221646" cy="4207285"/>
          </a:xfrm>
          <a:prstGeom prst="rect">
            <a:avLst/>
          </a:prstGeom>
        </p:spPr>
      </p:pic>
      <p:pic>
        <p:nvPicPr>
          <p:cNvPr id="3" name="Picture 2"/>
          <p:cNvPicPr>
            <a:picLocks noChangeAspect="1"/>
          </p:cNvPicPr>
          <p:nvPr/>
        </p:nvPicPr>
        <p:blipFill>
          <a:blip r:embed="rId3"/>
          <a:stretch>
            <a:fillRect/>
          </a:stretch>
        </p:blipFill>
        <p:spPr>
          <a:xfrm>
            <a:off x="613864" y="1254742"/>
            <a:ext cx="3887252" cy="858944"/>
          </a:xfrm>
          <a:prstGeom prst="rect">
            <a:avLst/>
          </a:prstGeom>
          <a:ln>
            <a:solidFill>
              <a:srgbClr val="FF3300"/>
            </a:solidFill>
          </a:ln>
        </p:spPr>
      </p:pic>
      <p:pic>
        <p:nvPicPr>
          <p:cNvPr id="5" name="Picture 4"/>
          <p:cNvPicPr>
            <a:picLocks noChangeAspect="1"/>
          </p:cNvPicPr>
          <p:nvPr/>
        </p:nvPicPr>
        <p:blipFill>
          <a:blip r:embed="rId4"/>
          <a:stretch>
            <a:fillRect/>
          </a:stretch>
        </p:blipFill>
        <p:spPr>
          <a:xfrm>
            <a:off x="5090519" y="931140"/>
            <a:ext cx="3259509" cy="597918"/>
          </a:xfrm>
          <a:prstGeom prst="rect">
            <a:avLst/>
          </a:prstGeom>
          <a:ln>
            <a:noFill/>
          </a:ln>
        </p:spPr>
      </p:pic>
      <p:sp>
        <p:nvSpPr>
          <p:cNvPr id="6" name="Rectangle 5"/>
          <p:cNvSpPr/>
          <p:nvPr/>
        </p:nvSpPr>
        <p:spPr>
          <a:xfrm>
            <a:off x="206176" y="236545"/>
            <a:ext cx="8589879" cy="707886"/>
          </a:xfrm>
          <a:prstGeom prst="rect">
            <a:avLst/>
          </a:prstGeom>
        </p:spPr>
        <p:txBody>
          <a:bodyPr wrap="square">
            <a:spAutoFit/>
          </a:bodyPr>
          <a:lstStyle/>
          <a:p>
            <a:pPr marL="342900" indent="-342900" algn="just">
              <a:buFont typeface="Courier New" panose="02070309020205020404" pitchFamily="49" charset="0"/>
              <a:buChar char="o"/>
            </a:pPr>
            <a:r>
              <a:rPr lang="en-US" sz="2000" b="1" dirty="0">
                <a:latin typeface="Times-Roman"/>
              </a:rPr>
              <a:t>For calculation of the total active force, common practice is to take the tensile </a:t>
            </a:r>
            <a:r>
              <a:rPr lang="en-US" sz="2000" b="1" dirty="0" smtClean="0">
                <a:latin typeface="Times-Roman"/>
              </a:rPr>
              <a:t>cracks into </a:t>
            </a:r>
            <a:r>
              <a:rPr lang="en-US" sz="2000" b="1" dirty="0">
                <a:latin typeface="Times-Roman"/>
              </a:rPr>
              <a:t>account</a:t>
            </a:r>
            <a:r>
              <a:rPr lang="en-US" sz="2000" b="1" dirty="0" smtClean="0">
                <a:latin typeface="Times-Roman"/>
              </a:rPr>
              <a:t>. However, if it is not taken then:</a:t>
            </a:r>
            <a:endParaRPr lang="en-US" sz="2000" b="1" dirty="0"/>
          </a:p>
        </p:txBody>
      </p:sp>
      <p:sp>
        <p:nvSpPr>
          <p:cNvPr id="7" name="TextBox 6"/>
          <p:cNvSpPr txBox="1"/>
          <p:nvPr/>
        </p:nvSpPr>
        <p:spPr bwMode="auto">
          <a:xfrm>
            <a:off x="2784930" y="3868132"/>
            <a:ext cx="372218" cy="769441"/>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sz="4400" b="1" dirty="0" smtClean="0">
                <a:solidFill>
                  <a:srgbClr val="C00000"/>
                </a:solidFill>
                <a:latin typeface="Times New Roman" pitchFamily="18" charset="0"/>
              </a:rPr>
              <a:t>-</a:t>
            </a:r>
            <a:endParaRPr lang="en-US" sz="4400" b="1" dirty="0">
              <a:solidFill>
                <a:srgbClr val="C00000"/>
              </a:solidFill>
              <a:latin typeface="Times New Roman" pitchFamily="18" charset="0"/>
            </a:endParaRPr>
          </a:p>
        </p:txBody>
      </p:sp>
      <p:sp>
        <p:nvSpPr>
          <p:cNvPr id="8" name="TextBox 7"/>
          <p:cNvSpPr txBox="1"/>
          <p:nvPr/>
        </p:nvSpPr>
        <p:spPr bwMode="auto">
          <a:xfrm>
            <a:off x="4111105" y="3868132"/>
            <a:ext cx="506870" cy="769441"/>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sz="4400" b="1" dirty="0" smtClean="0">
                <a:solidFill>
                  <a:srgbClr val="C00000"/>
                </a:solidFill>
                <a:latin typeface="Times New Roman" pitchFamily="18" charset="0"/>
              </a:rPr>
              <a:t>=</a:t>
            </a:r>
            <a:endParaRPr lang="en-US" sz="4400" b="1" dirty="0">
              <a:solidFill>
                <a:srgbClr val="C00000"/>
              </a:solidFill>
              <a:latin typeface="Times New Roman" pitchFamily="18" charset="0"/>
            </a:endParaRPr>
          </a:p>
        </p:txBody>
      </p:sp>
      <p:pic>
        <p:nvPicPr>
          <p:cNvPr id="4" name="Picture 3"/>
          <p:cNvPicPr>
            <a:picLocks noChangeAspect="1"/>
          </p:cNvPicPr>
          <p:nvPr/>
        </p:nvPicPr>
        <p:blipFill>
          <a:blip r:embed="rId5"/>
          <a:stretch>
            <a:fillRect/>
          </a:stretch>
        </p:blipFill>
        <p:spPr>
          <a:xfrm>
            <a:off x="5298312" y="1529058"/>
            <a:ext cx="2587259" cy="812800"/>
          </a:xfrm>
          <a:prstGeom prst="rect">
            <a:avLst/>
          </a:prstGeom>
          <a:ln>
            <a:solidFill>
              <a:srgbClr val="FF3300"/>
            </a:solidFill>
          </a:ln>
        </p:spPr>
      </p:pic>
    </p:spTree>
    <p:extLst>
      <p:ext uri="{BB962C8B-B14F-4D97-AF65-F5344CB8AC3E}">
        <p14:creationId xmlns:p14="http://schemas.microsoft.com/office/powerpoint/2010/main" val="318944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85824" y="642939"/>
            <a:ext cx="7715248" cy="5786436"/>
          </a:xfrm>
          <a:noFill/>
        </p:spPr>
      </p:pic>
    </p:spTree>
    <p:extLst>
      <p:ext uri="{BB962C8B-B14F-4D97-AF65-F5344CB8AC3E}">
        <p14:creationId xmlns:p14="http://schemas.microsoft.com/office/powerpoint/2010/main" val="10947360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777195" y="1178361"/>
            <a:ext cx="284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51245" name="AutoShape 4" descr="Light horizontal"/>
          <p:cNvSpPr>
            <a:spLocks noChangeArrowheads="1"/>
          </p:cNvSpPr>
          <p:nvPr/>
        </p:nvSpPr>
        <p:spPr bwMode="auto">
          <a:xfrm>
            <a:off x="2280557" y="1189474"/>
            <a:ext cx="1233488" cy="3121025"/>
          </a:xfrm>
          <a:prstGeom prst="rtTriangle">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51246" name="Line 17"/>
          <p:cNvSpPr>
            <a:spLocks noChangeShapeType="1"/>
          </p:cNvSpPr>
          <p:nvPr/>
        </p:nvSpPr>
        <p:spPr bwMode="auto">
          <a:xfrm>
            <a:off x="2280557" y="3754874"/>
            <a:ext cx="1628775" cy="0"/>
          </a:xfrm>
          <a:prstGeom prst="line">
            <a:avLst/>
          </a:prstGeom>
          <a:noFill/>
          <a:ln w="38100">
            <a:solidFill>
              <a:srgbClr val="800000"/>
            </a:solidFill>
            <a:round/>
            <a:headEnd type="triangle" w="lg" len="lg"/>
            <a:tailEnd/>
          </a:ln>
        </p:spPr>
        <p:txBody>
          <a:bodyPr/>
          <a:lstStyle/>
          <a:p>
            <a:endParaRPr lang="en-US"/>
          </a:p>
        </p:txBody>
      </p:sp>
      <p:cxnSp>
        <p:nvCxnSpPr>
          <p:cNvPr id="31" name="Straight Connector 30"/>
          <p:cNvCxnSpPr/>
          <p:nvPr/>
        </p:nvCxnSpPr>
        <p:spPr>
          <a:xfrm rot="5400000">
            <a:off x="1642382" y="1178361"/>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750332" y="1178361"/>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1003980" y="2745224"/>
            <a:ext cx="3132137"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51251" name="TextBox 38"/>
          <p:cNvSpPr txBox="1">
            <a:spLocks noChangeArrowheads="1"/>
          </p:cNvSpPr>
          <p:nvPr/>
        </p:nvSpPr>
        <p:spPr bwMode="auto">
          <a:xfrm>
            <a:off x="393020" y="2499385"/>
            <a:ext cx="539750" cy="369888"/>
          </a:xfrm>
          <a:prstGeom prst="rect">
            <a:avLst/>
          </a:prstGeom>
          <a:solidFill>
            <a:schemeClr val="bg1"/>
          </a:solidFill>
          <a:ln w="9525">
            <a:noFill/>
            <a:miter lim="800000"/>
            <a:headEnd/>
            <a:tailEnd/>
          </a:ln>
        </p:spPr>
        <p:txBody>
          <a:bodyPr>
            <a:spAutoFit/>
          </a:bodyPr>
          <a:lstStyle/>
          <a:p>
            <a:r>
              <a:rPr lang="en-US" b="1" dirty="0">
                <a:latin typeface="Symbol" pitchFamily="18" charset="2"/>
              </a:rPr>
              <a:t>H</a:t>
            </a:r>
            <a:endParaRPr lang="en-US" b="1" baseline="-25000" dirty="0"/>
          </a:p>
        </p:txBody>
      </p:sp>
      <p:cxnSp>
        <p:nvCxnSpPr>
          <p:cNvPr id="41" name="Straight Connector 40"/>
          <p:cNvCxnSpPr/>
          <p:nvPr/>
        </p:nvCxnSpPr>
        <p:spPr>
          <a:xfrm rot="16200000" flipH="1">
            <a:off x="1840026" y="1196617"/>
            <a:ext cx="21590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948769" y="1195824"/>
            <a:ext cx="214313"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082245" y="1176774"/>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190195" y="1176774"/>
            <a:ext cx="215900" cy="215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80682" y="1195824"/>
            <a:ext cx="214313" cy="17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387839" y="1195030"/>
            <a:ext cx="215900" cy="179387"/>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 Box 23"/>
          <p:cNvSpPr txBox="1">
            <a:spLocks noChangeArrowheads="1"/>
          </p:cNvSpPr>
          <p:nvPr/>
        </p:nvSpPr>
        <p:spPr bwMode="auto">
          <a:xfrm>
            <a:off x="263638" y="223778"/>
            <a:ext cx="4033837" cy="461665"/>
          </a:xfrm>
          <a:prstGeom prst="rect">
            <a:avLst/>
          </a:prstGeom>
          <a:solidFill>
            <a:schemeClr val="accent6">
              <a:lumMod val="20000"/>
              <a:lumOff val="80000"/>
            </a:schemeClr>
          </a:solidFill>
          <a:ln w="9525">
            <a:noFill/>
            <a:miter lim="800000"/>
            <a:headEnd/>
            <a:tailEnd/>
          </a:ln>
          <a:effectLst/>
        </p:spPr>
        <p:txBody>
          <a:bodyPr wrap="square">
            <a:spAutoFit/>
          </a:bodyPr>
          <a:lstStyle>
            <a:defPPr>
              <a:defRPr lang="en-US"/>
            </a:defPPr>
            <a:lvl1pPr>
              <a:spcBef>
                <a:spcPct val="50000"/>
              </a:spcBef>
              <a:defRPr sz="2400" b="1">
                <a:solidFill>
                  <a:srgbClr val="0B0BEF"/>
                </a:solidFill>
                <a:effectLst>
                  <a:outerShdw blurRad="38100" dist="38100" dir="2700000" algn="tl">
                    <a:srgbClr val="000000">
                      <a:alpha val="43137"/>
                    </a:srgbClr>
                  </a:outerShdw>
                </a:effectLst>
                <a:latin typeface="+mn-lt"/>
              </a:defRPr>
            </a:lvl1pPr>
          </a:lstStyle>
          <a:p>
            <a:r>
              <a:rPr lang="en-US" dirty="0" smtClean="0">
                <a:effectLst/>
              </a:rPr>
              <a:t>2. Horizontal </a:t>
            </a:r>
            <a:r>
              <a:rPr lang="en-US" dirty="0">
                <a:effectLst/>
              </a:rPr>
              <a:t>Ground Surface</a:t>
            </a:r>
            <a:endParaRPr lang="en-AU" dirty="0">
              <a:effectLst/>
            </a:endParaRPr>
          </a:p>
        </p:txBody>
      </p:sp>
      <mc:AlternateContent xmlns:mc="http://schemas.openxmlformats.org/markup-compatibility/2006" xmlns:a14="http://schemas.microsoft.com/office/drawing/2010/main">
        <mc:Choice Requires="a14">
          <p:sp>
            <p:nvSpPr>
              <p:cNvPr id="85" name="Text Box 23"/>
              <p:cNvSpPr txBox="1">
                <a:spLocks noChangeArrowheads="1"/>
              </p:cNvSpPr>
              <p:nvPr/>
            </p:nvSpPr>
            <p:spPr bwMode="auto">
              <a:xfrm>
                <a:off x="4685620" y="85728"/>
                <a:ext cx="4141447" cy="4809330"/>
              </a:xfrm>
              <a:prstGeom prst="rect">
                <a:avLst/>
              </a:prstGeom>
              <a:noFill/>
              <a:ln w="9525">
                <a:noFill/>
                <a:miter lim="800000"/>
                <a:headEnd/>
                <a:tailEnd/>
              </a:ln>
              <a:effectLst/>
            </p:spPr>
            <p:txBody>
              <a:bodyPr wrap="square">
                <a:spAutoFit/>
              </a:bodyPr>
              <a:lstStyle/>
              <a:p>
                <a:pPr>
                  <a:spcBef>
                    <a:spcPts val="0"/>
                  </a:spcBef>
                  <a:defRPr/>
                </a:pPr>
                <a:r>
                  <a:rPr lang="en-US" sz="2800" b="1" u="sng" dirty="0" smtClean="0">
                    <a:solidFill>
                      <a:srgbClr val="00B050"/>
                    </a:solidFill>
                    <a:effectLst>
                      <a:outerShdw blurRad="38100" dist="38100" dir="2700000" algn="tl">
                        <a:srgbClr val="000000">
                          <a:alpha val="43137"/>
                        </a:srgbClr>
                      </a:outerShdw>
                    </a:effectLst>
                  </a:rPr>
                  <a:t>Passive Case:</a:t>
                </a:r>
              </a:p>
              <a:p>
                <a:pPr marL="231775" indent="-231775">
                  <a:spcBef>
                    <a:spcPct val="50000"/>
                  </a:spcBef>
                  <a:buFont typeface="Courier New" panose="02070309020205020404" pitchFamily="49" charset="0"/>
                  <a:buChar char="o"/>
                  <a:defRPr/>
                </a:pPr>
                <a:r>
                  <a:rPr lang="en-US" sz="2400" b="1" dirty="0">
                    <a:latin typeface="+mn-lt"/>
                  </a:rPr>
                  <a:t>No tension </a:t>
                </a:r>
                <a:r>
                  <a:rPr lang="en-US" sz="2400" b="1" dirty="0" smtClean="0">
                    <a:latin typeface="+mn-lt"/>
                  </a:rPr>
                  <a:t>cracks</a:t>
                </a:r>
              </a:p>
              <a:p>
                <a:r>
                  <a:rPr lang="en-US" sz="2400" b="1" dirty="0" smtClean="0"/>
                  <a:t>P</a:t>
                </a:r>
                <a:r>
                  <a:rPr lang="en-US" sz="2400" b="1" baseline="-25000" dirty="0"/>
                  <a:t>p</a:t>
                </a:r>
                <a:r>
                  <a:rPr lang="en-US" sz="2400" b="1" baseline="-25000" dirty="0" smtClean="0"/>
                  <a:t>1</a:t>
                </a:r>
                <a:r>
                  <a:rPr lang="en-US" sz="2400" b="1" dirty="0" smtClean="0"/>
                  <a:t> </a:t>
                </a:r>
                <a:r>
                  <a:rPr lang="en-US" sz="2400" b="1" dirty="0"/>
                  <a:t>= </a:t>
                </a:r>
                <a14:m>
                  <m:oMath xmlns:m="http://schemas.openxmlformats.org/officeDocument/2006/math">
                    <m:r>
                      <a:rPr lang="en-US" sz="2400" b="1" i="1">
                        <a:latin typeface="Cambria Math" panose="02040503050406030204" pitchFamily="18" charset="0"/>
                        <a:ea typeface="Cambria Math" panose="02040503050406030204" pitchFamily="18" charset="0"/>
                      </a:rPr>
                      <m:t>𝟐</m:t>
                    </m:r>
                    <m:rad>
                      <m:radPr>
                        <m:degHide m:val="on"/>
                        <m:ctrlPr>
                          <a:rPr lang="en-US" sz="2400" b="1" i="1">
                            <a:latin typeface="Cambria Math" panose="02040503050406030204" pitchFamily="18" charset="0"/>
                            <a:ea typeface="Cambria Math" panose="02040503050406030204" pitchFamily="18" charset="0"/>
                          </a:rPr>
                        </m:ctrlPr>
                      </m:radPr>
                      <m:deg/>
                      <m:e>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𝑲</m:t>
                            </m:r>
                          </m:e>
                          <m:sub>
                            <m:r>
                              <a:rPr lang="en-US" sz="2400" b="1" i="1">
                                <a:latin typeface="Cambria Math" panose="02040503050406030204" pitchFamily="18" charset="0"/>
                                <a:ea typeface="Cambria Math" panose="02040503050406030204" pitchFamily="18" charset="0"/>
                              </a:rPr>
                              <m:t>𝑷</m:t>
                            </m:r>
                          </m:sub>
                        </m:sSub>
                      </m:e>
                    </m:rad>
                    <m:r>
                      <a:rPr lang="en-US" sz="2400" b="1">
                        <a:latin typeface="Cambria Math" panose="02040503050406030204" pitchFamily="18" charset="0"/>
                        <a:ea typeface="Cambria Math" panose="02040503050406030204" pitchFamily="18" charset="0"/>
                      </a:rPr>
                      <m:t> </m:t>
                    </m:r>
                    <m:r>
                      <a:rPr lang="en-US" sz="2400" b="1">
                        <a:latin typeface="Cambria Math" panose="02040503050406030204" pitchFamily="18" charset="0"/>
                        <a:ea typeface="Cambria Math" panose="02040503050406030204" pitchFamily="18" charset="0"/>
                      </a:rPr>
                      <m:t>𝐜</m:t>
                    </m:r>
                    <m:r>
                      <a:rPr lang="en-US" sz="2400" b="1" i="0" smtClean="0">
                        <a:latin typeface="Cambria Math" panose="02040503050406030204" pitchFamily="18" charset="0"/>
                        <a:ea typeface="Cambria Math" panose="02040503050406030204" pitchFamily="18" charset="0"/>
                      </a:rPr>
                      <m:t> </m:t>
                    </m:r>
                    <m:r>
                      <a:rPr lang="en-US" sz="2400" b="1">
                        <a:latin typeface="Cambria Math" panose="02040503050406030204" pitchFamily="18" charset="0"/>
                        <a:ea typeface="Cambria Math" panose="02040503050406030204" pitchFamily="18" charset="0"/>
                      </a:rPr>
                      <m:t>𝐇</m:t>
                    </m:r>
                  </m:oMath>
                </a14:m>
                <a:endParaRPr lang="en-US" sz="2400" b="1" dirty="0"/>
              </a:p>
              <a:p>
                <a:pPr>
                  <a:spcBef>
                    <a:spcPct val="50000"/>
                  </a:spcBef>
                  <a:defRPr/>
                </a:pPr>
                <a:endParaRPr lang="en-US" sz="2400" b="1" dirty="0">
                  <a:latin typeface="+mn-lt"/>
                </a:endParaRPr>
              </a:p>
              <a:p>
                <a:pPr marL="231775" indent="-231775">
                  <a:spcBef>
                    <a:spcPct val="50000"/>
                  </a:spcBef>
                  <a:buFont typeface="Courier New" panose="02070309020205020404" pitchFamily="49" charset="0"/>
                  <a:buChar char="o"/>
                  <a:defRPr/>
                </a:pPr>
                <a:r>
                  <a:rPr lang="en-US" sz="2400" b="1" dirty="0">
                    <a:solidFill>
                      <a:srgbClr val="C00000"/>
                    </a:solidFill>
                    <a:effectLst>
                      <a:outerShdw blurRad="38100" dist="38100" dir="2700000" algn="tl">
                        <a:srgbClr val="000000">
                          <a:alpha val="43137"/>
                        </a:srgbClr>
                      </a:outerShdw>
                    </a:effectLst>
                    <a:latin typeface="+mn-lt"/>
                  </a:rPr>
                  <a:t>Earth Pressure force (</a:t>
                </a:r>
                <a:r>
                  <a:rPr lang="en-US" sz="2400" b="1" dirty="0" err="1">
                    <a:solidFill>
                      <a:srgbClr val="C00000"/>
                    </a:solidFill>
                    <a:effectLst>
                      <a:outerShdw blurRad="38100" dist="38100" dir="2700000" algn="tl">
                        <a:srgbClr val="000000">
                          <a:alpha val="43137"/>
                        </a:srgbClr>
                      </a:outerShdw>
                    </a:effectLst>
                    <a:latin typeface="+mn-lt"/>
                  </a:rPr>
                  <a:t>P</a:t>
                </a:r>
                <a:r>
                  <a:rPr lang="en-US" sz="2400" b="1" baseline="-25000" dirty="0" err="1">
                    <a:solidFill>
                      <a:srgbClr val="C00000"/>
                    </a:solidFill>
                    <a:effectLst>
                      <a:outerShdw blurRad="38100" dist="38100" dir="2700000" algn="tl">
                        <a:srgbClr val="000000">
                          <a:alpha val="43137"/>
                        </a:srgbClr>
                      </a:outerShdw>
                    </a:effectLst>
                    <a:latin typeface="+mn-lt"/>
                  </a:rPr>
                  <a:t>p</a:t>
                </a:r>
                <a:r>
                  <a:rPr lang="en-US" sz="2400" b="1" dirty="0">
                    <a:solidFill>
                      <a:srgbClr val="C00000"/>
                    </a:solidFill>
                    <a:effectLst>
                      <a:outerShdw blurRad="38100" dist="38100" dir="2700000" algn="tl">
                        <a:srgbClr val="000000">
                          <a:alpha val="43137"/>
                        </a:srgbClr>
                      </a:outerShdw>
                    </a:effectLst>
                    <a:latin typeface="+mn-lt"/>
                  </a:rPr>
                  <a:t> </a:t>
                </a:r>
                <a:r>
                  <a:rPr lang="en-US" sz="2400" b="1" dirty="0" smtClean="0">
                    <a:solidFill>
                      <a:srgbClr val="C00000"/>
                    </a:solidFill>
                    <a:effectLst>
                      <a:outerShdw blurRad="38100" dist="38100" dir="2700000" algn="tl">
                        <a:srgbClr val="000000">
                          <a:alpha val="43137"/>
                        </a:srgbClr>
                      </a:outerShdw>
                    </a:effectLst>
                    <a:latin typeface="+mn-lt"/>
                  </a:rPr>
                  <a:t>)</a:t>
                </a:r>
              </a:p>
              <a:p>
                <a:pPr marL="347663" indent="-347663">
                  <a:spcBef>
                    <a:spcPct val="50000"/>
                  </a:spcBef>
                  <a:defRPr/>
                </a:pPr>
                <a:r>
                  <a:rPr lang="en-US" sz="2400" b="1" dirty="0" smtClean="0">
                    <a:latin typeface="+mn-lt"/>
                  </a:rPr>
                  <a:t> =Area </a:t>
                </a:r>
                <a:r>
                  <a:rPr lang="en-US" sz="2400" b="1" dirty="0">
                    <a:latin typeface="+mn-lt"/>
                  </a:rPr>
                  <a:t>of Earth pressure </a:t>
                </a:r>
                <a:r>
                  <a:rPr lang="en-US" sz="2400" b="1" dirty="0" smtClean="0">
                    <a:latin typeface="+mn-lt"/>
                  </a:rPr>
                  <a:t>diagram</a:t>
                </a:r>
                <a:endParaRPr lang="en-US" sz="2800" b="1" dirty="0" smtClean="0">
                  <a:latin typeface="+mn-lt"/>
                </a:endParaRPr>
              </a:p>
              <a:p>
                <a:pPr marL="347663" indent="-347663">
                  <a:spcBef>
                    <a:spcPct val="50000"/>
                  </a:spcBef>
                  <a:defRPr/>
                </a:pPr>
                <a:r>
                  <a:rPr lang="en-US" sz="2000" b="1" dirty="0" err="1" smtClean="0"/>
                  <a:t>P</a:t>
                </a:r>
                <a:r>
                  <a:rPr lang="en-US" sz="2000" b="1" baseline="-25000" dirty="0" err="1" smtClean="0"/>
                  <a:t>p</a:t>
                </a:r>
                <a:r>
                  <a:rPr lang="en-US" sz="2000" b="1" baseline="-25000" dirty="0" smtClean="0"/>
                  <a:t> </a:t>
                </a:r>
                <a:r>
                  <a:rPr lang="en-US" sz="2000" b="1" dirty="0" smtClean="0"/>
                  <a:t>=  </a:t>
                </a:r>
                <a14:m>
                  <m:oMath xmlns:m="http://schemas.openxmlformats.org/officeDocument/2006/math">
                    <m:f>
                      <m:fPr>
                        <m:ctrlPr>
                          <a:rPr lang="en-US" sz="2000" b="1" i="1" dirty="0">
                            <a:latin typeface="Cambria Math" panose="02040503050406030204" pitchFamily="18" charset="0"/>
                          </a:rPr>
                        </m:ctrlPr>
                      </m:fPr>
                      <m:num>
                        <m:r>
                          <a:rPr lang="en-US" sz="2000" b="1" i="1" dirty="0" smtClean="0">
                            <a:latin typeface="Cambria Math" panose="02040503050406030204" pitchFamily="18" charset="0"/>
                          </a:rPr>
                          <m:t> </m:t>
                        </m:r>
                        <m:r>
                          <a:rPr lang="en-US" sz="2000" b="1" i="1" dirty="0">
                            <a:latin typeface="Cambria Math" panose="02040503050406030204" pitchFamily="18" charset="0"/>
                          </a:rPr>
                          <m:t>𝟏</m:t>
                        </m:r>
                      </m:num>
                      <m:den>
                        <m:r>
                          <a:rPr lang="en-US" sz="2000" b="1" i="1" dirty="0" smtClean="0">
                            <a:latin typeface="Cambria Math" panose="02040503050406030204" pitchFamily="18" charset="0"/>
                          </a:rPr>
                          <m:t> </m:t>
                        </m:r>
                        <m:r>
                          <a:rPr lang="en-US" sz="2000" b="1" i="1" dirty="0">
                            <a:latin typeface="Cambria Math" panose="02040503050406030204" pitchFamily="18" charset="0"/>
                          </a:rPr>
                          <m:t>𝟐</m:t>
                        </m:r>
                      </m:den>
                    </m:f>
                    <m:sSub>
                      <m:sSubPr>
                        <m:ctrlPr>
                          <a:rPr lang="en-US" sz="2000" b="1" i="1">
                            <a:latin typeface="Cambria Math" panose="02040503050406030204" pitchFamily="18" charset="0"/>
                          </a:rPr>
                        </m:ctrlPr>
                      </m:sSubPr>
                      <m:e>
                        <m:r>
                          <a:rPr lang="en-US" sz="2000" b="1" i="1">
                            <a:latin typeface="Cambria Math" panose="02040503050406030204" pitchFamily="18" charset="0"/>
                          </a:rPr>
                          <m:t>𝑲</m:t>
                        </m:r>
                      </m:e>
                      <m:sub>
                        <m:r>
                          <a:rPr lang="en-US" sz="2000" b="1" i="1">
                            <a:latin typeface="Cambria Math" panose="02040503050406030204" pitchFamily="18" charset="0"/>
                          </a:rPr>
                          <m:t>𝒑</m:t>
                        </m:r>
                      </m:sub>
                    </m:sSub>
                    <m:r>
                      <a:rPr lang="en-US" sz="2000" b="1" i="1">
                        <a:latin typeface="Cambria Math" panose="02040503050406030204" pitchFamily="18" charset="0"/>
                        <a:ea typeface="Cambria Math" panose="02040503050406030204" pitchFamily="18" charset="0"/>
                      </a:rPr>
                      <m:t>𝜸</m:t>
                    </m:r>
                    <m:sSup>
                      <m:sSupPr>
                        <m:ctrlPr>
                          <a:rPr lang="en-US" sz="2000" b="1" i="1">
                            <a:latin typeface="Cambria Math" panose="02040503050406030204" pitchFamily="18" charset="0"/>
                            <a:ea typeface="Cambria Math" panose="02040503050406030204" pitchFamily="18" charset="0"/>
                          </a:rPr>
                        </m:ctrlPr>
                      </m:sSupPr>
                      <m:e>
                        <m:r>
                          <a:rPr lang="en-US" sz="2000" b="1" i="1">
                            <a:latin typeface="Cambria Math" panose="02040503050406030204" pitchFamily="18" charset="0"/>
                            <a:ea typeface="Cambria Math" panose="02040503050406030204" pitchFamily="18" charset="0"/>
                          </a:rPr>
                          <m:t>𝑯</m:t>
                        </m:r>
                      </m:e>
                      <m:sup>
                        <m:r>
                          <a:rPr lang="en-US" sz="2000" b="1" i="1">
                            <a:latin typeface="Cambria Math" panose="02040503050406030204" pitchFamily="18" charset="0"/>
                            <a:ea typeface="Cambria Math" panose="02040503050406030204" pitchFamily="18" charset="0"/>
                          </a:rPr>
                          <m:t>𝟐</m:t>
                        </m:r>
                      </m:sup>
                    </m:sSup>
                    <m:r>
                      <a:rPr lang="en-US" sz="20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𝟐</m:t>
                    </m:r>
                    <m:rad>
                      <m:radPr>
                        <m:degHide m:val="on"/>
                        <m:ctrlPr>
                          <a:rPr lang="en-US" sz="2400" b="1" i="1">
                            <a:latin typeface="Cambria Math" panose="02040503050406030204" pitchFamily="18" charset="0"/>
                            <a:ea typeface="Cambria Math" panose="02040503050406030204" pitchFamily="18" charset="0"/>
                          </a:rPr>
                        </m:ctrlPr>
                      </m:radPr>
                      <m:deg/>
                      <m:e>
                        <m:sSub>
                          <m:sSubPr>
                            <m:ctrlPr>
                              <a:rPr lang="en-US" sz="2400" b="1"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𝑲</m:t>
                            </m:r>
                          </m:e>
                          <m:sub>
                            <m:r>
                              <a:rPr lang="en-US" sz="2400" b="1" i="1">
                                <a:latin typeface="Cambria Math" panose="02040503050406030204" pitchFamily="18" charset="0"/>
                                <a:ea typeface="Cambria Math" panose="02040503050406030204" pitchFamily="18" charset="0"/>
                              </a:rPr>
                              <m:t>𝑷</m:t>
                            </m:r>
                          </m:sub>
                        </m:sSub>
                      </m:e>
                    </m:rad>
                    <m:r>
                      <a:rPr lang="en-US" sz="2400" b="1">
                        <a:latin typeface="Cambria Math" panose="02040503050406030204" pitchFamily="18" charset="0"/>
                        <a:ea typeface="Cambria Math" panose="02040503050406030204" pitchFamily="18" charset="0"/>
                      </a:rPr>
                      <m:t> </m:t>
                    </m:r>
                    <m:r>
                      <a:rPr lang="en-US" sz="2400" b="1">
                        <a:latin typeface="Cambria Math" panose="02040503050406030204" pitchFamily="18" charset="0"/>
                        <a:ea typeface="Cambria Math" panose="02040503050406030204" pitchFamily="18" charset="0"/>
                      </a:rPr>
                      <m:t>𝐜</m:t>
                    </m:r>
                    <m:r>
                      <a:rPr lang="en-US" sz="2400" b="1" i="0" smtClean="0">
                        <a:latin typeface="Cambria Math" panose="02040503050406030204" pitchFamily="18" charset="0"/>
                        <a:ea typeface="Cambria Math" panose="02040503050406030204" pitchFamily="18" charset="0"/>
                      </a:rPr>
                      <m:t> </m:t>
                    </m:r>
                    <m:r>
                      <a:rPr lang="en-US" sz="2400" b="1">
                        <a:latin typeface="Cambria Math" panose="02040503050406030204" pitchFamily="18" charset="0"/>
                        <a:ea typeface="Cambria Math" panose="02040503050406030204" pitchFamily="18" charset="0"/>
                      </a:rPr>
                      <m:t>𝐇</m:t>
                    </m:r>
                  </m:oMath>
                </a14:m>
                <a:endParaRPr lang="en-US" sz="2400" b="1" dirty="0"/>
              </a:p>
              <a:p>
                <a:pPr marL="342900" indent="-342900">
                  <a:spcBef>
                    <a:spcPct val="50000"/>
                  </a:spcBef>
                  <a:buFont typeface="Courier New" panose="02070309020205020404" pitchFamily="49" charset="0"/>
                  <a:buChar char="o"/>
                  <a:defRPr/>
                </a:pPr>
                <a:r>
                  <a:rPr lang="en-US" sz="2400" b="1" dirty="0" smtClean="0">
                    <a:solidFill>
                      <a:srgbClr val="C00000"/>
                    </a:solidFill>
                    <a:effectLst>
                      <a:outerShdw blurRad="38100" dist="38100" dir="2700000" algn="tl">
                        <a:srgbClr val="000000">
                          <a:alpha val="43137"/>
                        </a:srgbClr>
                      </a:outerShdw>
                    </a:effectLst>
                    <a:latin typeface="+mn-lt"/>
                  </a:rPr>
                  <a:t>Point of application of P</a:t>
                </a:r>
                <a:r>
                  <a:rPr lang="en-US" sz="2400" b="1" baseline="-25000" dirty="0" smtClean="0">
                    <a:solidFill>
                      <a:srgbClr val="C00000"/>
                    </a:solidFill>
                    <a:effectLst>
                      <a:outerShdw blurRad="38100" dist="38100" dir="2700000" algn="tl">
                        <a:srgbClr val="000000">
                          <a:alpha val="43137"/>
                        </a:srgbClr>
                      </a:outerShdw>
                    </a:effectLst>
                    <a:latin typeface="+mn-lt"/>
                  </a:rPr>
                  <a:t>P</a:t>
                </a:r>
                <a:endParaRPr lang="en-US" sz="2800" b="1" dirty="0">
                  <a:latin typeface="+mn-lt"/>
                </a:endParaRPr>
              </a:p>
            </p:txBody>
          </p:sp>
        </mc:Choice>
        <mc:Fallback xmlns="">
          <p:sp>
            <p:nvSpPr>
              <p:cNvPr id="85" name="Text Box 23"/>
              <p:cNvSpPr txBox="1">
                <a:spLocks noRot="1" noChangeAspect="1" noMove="1" noResize="1" noEditPoints="1" noAdjustHandles="1" noChangeArrowheads="1" noChangeShapeType="1" noTextEdit="1"/>
              </p:cNvSpPr>
              <p:nvPr/>
            </p:nvSpPr>
            <p:spPr bwMode="auto">
              <a:xfrm>
                <a:off x="4685620" y="85728"/>
                <a:ext cx="4141447" cy="4809330"/>
              </a:xfrm>
              <a:prstGeom prst="rect">
                <a:avLst/>
              </a:prstGeom>
              <a:blipFill rotWithShape="0">
                <a:blip r:embed="rId3"/>
                <a:stretch>
                  <a:fillRect l="-3240" t="-1394" b="-2662"/>
                </a:stretch>
              </a:blipFill>
              <a:ln w="9525">
                <a:noFill/>
                <a:miter lim="800000"/>
                <a:headEnd/>
                <a:tailEnd/>
              </a:ln>
              <a:effectLst/>
            </p:spPr>
            <p:txBody>
              <a:bodyPr/>
              <a:lstStyle/>
              <a:p>
                <a:r>
                  <a:rPr lang="en-US">
                    <a:noFill/>
                  </a:rPr>
                  <a:t> </a:t>
                </a:r>
              </a:p>
            </p:txBody>
          </p:sp>
        </mc:Fallback>
      </mc:AlternateContent>
      <p:sp>
        <p:nvSpPr>
          <p:cNvPr id="87" name="TextBox 86"/>
          <p:cNvSpPr txBox="1"/>
          <p:nvPr/>
        </p:nvSpPr>
        <p:spPr>
          <a:xfrm>
            <a:off x="3468007" y="3223596"/>
            <a:ext cx="647700" cy="461665"/>
          </a:xfrm>
          <a:prstGeom prst="rect">
            <a:avLst/>
          </a:prstGeom>
          <a:noFill/>
        </p:spPr>
        <p:txBody>
          <a:bodyPr>
            <a:spAutoFit/>
          </a:bodyPr>
          <a:lstStyle/>
          <a:p>
            <a:pPr>
              <a:defRPr/>
            </a:pPr>
            <a:r>
              <a:rPr lang="en-US" sz="2400" b="1" dirty="0">
                <a:latin typeface="+mn-lt"/>
              </a:rPr>
              <a:t>P</a:t>
            </a:r>
            <a:r>
              <a:rPr lang="en-US" sz="2400" b="1" baseline="-25000" dirty="0">
                <a:latin typeface="+mn-lt"/>
              </a:rPr>
              <a:t>p2</a:t>
            </a:r>
          </a:p>
        </p:txBody>
      </p:sp>
      <p:graphicFrame>
        <p:nvGraphicFramePr>
          <p:cNvPr id="351234" name="Object 2"/>
          <p:cNvGraphicFramePr>
            <a:graphicFrameLocks noChangeAspect="1"/>
          </p:cNvGraphicFramePr>
          <p:nvPr>
            <p:extLst>
              <p:ext uri="{D42A27DB-BD31-4B8C-83A1-F6EECF244321}">
                <p14:modId xmlns:p14="http://schemas.microsoft.com/office/powerpoint/2010/main" val="2152944107"/>
              </p:ext>
            </p:extLst>
          </p:nvPr>
        </p:nvGraphicFramePr>
        <p:xfrm>
          <a:off x="1528450" y="4403943"/>
          <a:ext cx="1986417" cy="398640"/>
        </p:xfrm>
        <a:graphic>
          <a:graphicData uri="http://schemas.openxmlformats.org/presentationml/2006/ole">
            <mc:AlternateContent xmlns:mc="http://schemas.openxmlformats.org/markup-compatibility/2006">
              <mc:Choice xmlns:v="urn:schemas-microsoft-com:vml" Requires="v">
                <p:oleObj spid="_x0000_s408833" name="Equation" r:id="rId4" imgW="1384200" imgH="279360" progId="Equation.3">
                  <p:embed/>
                </p:oleObj>
              </mc:Choice>
              <mc:Fallback>
                <p:oleObj name="Equation" r:id="rId4" imgW="138420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450" y="4403943"/>
                        <a:ext cx="1986417" cy="398640"/>
                      </a:xfrm>
                      <a:prstGeom prst="rect">
                        <a:avLst/>
                      </a:prstGeom>
                      <a:noFill/>
                      <a:ln>
                        <a:noFill/>
                      </a:ln>
                      <a:effectLst/>
                      <a:extLst/>
                    </p:spPr>
                  </p:pic>
                </p:oleObj>
              </mc:Fallback>
            </mc:AlternateContent>
          </a:graphicData>
        </a:graphic>
      </p:graphicFrame>
      <p:sp>
        <p:nvSpPr>
          <p:cNvPr id="351261" name="Rectangle 6" descr="Light horizontal"/>
          <p:cNvSpPr>
            <a:spLocks noChangeArrowheads="1"/>
          </p:cNvSpPr>
          <p:nvPr/>
        </p:nvSpPr>
        <p:spPr bwMode="auto">
          <a:xfrm>
            <a:off x="1413782" y="1195824"/>
            <a:ext cx="866775" cy="3114675"/>
          </a:xfrm>
          <a:prstGeom prst="rect">
            <a:avLst/>
          </a:prstGeom>
          <a:pattFill prst="ltHorz">
            <a:fgClr>
              <a:srgbClr val="000000"/>
            </a:fgClr>
            <a:bgClr>
              <a:srgbClr val="FFFFFF"/>
            </a:bgClr>
          </a:pattFill>
          <a:ln w="9525">
            <a:solidFill>
              <a:srgbClr val="000000"/>
            </a:solidFill>
            <a:miter lim="800000"/>
            <a:headEnd/>
            <a:tailEnd/>
          </a:ln>
        </p:spPr>
        <p:txBody>
          <a:bodyPr/>
          <a:lstStyle/>
          <a:p>
            <a:pPr algn="r" rtl="1"/>
            <a:endParaRPr lang="en-US"/>
          </a:p>
        </p:txBody>
      </p:sp>
      <p:sp>
        <p:nvSpPr>
          <p:cNvPr id="351262" name="Line 17"/>
          <p:cNvSpPr>
            <a:spLocks noChangeShapeType="1"/>
          </p:cNvSpPr>
          <p:nvPr/>
        </p:nvSpPr>
        <p:spPr bwMode="auto">
          <a:xfrm>
            <a:off x="1451882" y="2746811"/>
            <a:ext cx="2016125" cy="0"/>
          </a:xfrm>
          <a:prstGeom prst="line">
            <a:avLst/>
          </a:prstGeom>
          <a:noFill/>
          <a:ln w="38100">
            <a:solidFill>
              <a:srgbClr val="800000"/>
            </a:solidFill>
            <a:round/>
            <a:headEnd type="triangle" w="lg" len="lg"/>
            <a:tailEnd/>
          </a:ln>
        </p:spPr>
        <p:txBody>
          <a:bodyPr/>
          <a:lstStyle/>
          <a:p>
            <a:endParaRPr lang="en-US"/>
          </a:p>
        </p:txBody>
      </p:sp>
      <p:graphicFrame>
        <p:nvGraphicFramePr>
          <p:cNvPr id="351239" name="Object 7"/>
          <p:cNvGraphicFramePr>
            <a:graphicFrameLocks noChangeAspect="1"/>
          </p:cNvGraphicFramePr>
          <p:nvPr>
            <p:extLst>
              <p:ext uri="{D42A27DB-BD31-4B8C-83A1-F6EECF244321}">
                <p14:modId xmlns:p14="http://schemas.microsoft.com/office/powerpoint/2010/main" val="3321801106"/>
              </p:ext>
            </p:extLst>
          </p:nvPr>
        </p:nvGraphicFramePr>
        <p:xfrm>
          <a:off x="1483632" y="811649"/>
          <a:ext cx="750888" cy="374650"/>
        </p:xfrm>
        <a:graphic>
          <a:graphicData uri="http://schemas.openxmlformats.org/presentationml/2006/ole">
            <mc:AlternateContent xmlns:mc="http://schemas.openxmlformats.org/markup-compatibility/2006">
              <mc:Choice xmlns:v="urn:schemas-microsoft-com:vml" Requires="v">
                <p:oleObj spid="_x0000_s408834" name="Equation" r:id="rId6" imgW="558720" imgH="279360" progId="Equation.3">
                  <p:embed/>
                </p:oleObj>
              </mc:Choice>
              <mc:Fallback>
                <p:oleObj name="Equation" r:id="rId6" imgW="558720" imgH="2793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3632" y="811649"/>
                        <a:ext cx="7508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Box 37"/>
          <p:cNvSpPr txBox="1"/>
          <p:nvPr/>
        </p:nvSpPr>
        <p:spPr>
          <a:xfrm>
            <a:off x="3111047" y="2291496"/>
            <a:ext cx="647700" cy="461665"/>
          </a:xfrm>
          <a:prstGeom prst="rect">
            <a:avLst/>
          </a:prstGeom>
          <a:noFill/>
        </p:spPr>
        <p:txBody>
          <a:bodyPr>
            <a:spAutoFit/>
          </a:bodyPr>
          <a:lstStyle/>
          <a:p>
            <a:pPr>
              <a:defRPr/>
            </a:pPr>
            <a:r>
              <a:rPr lang="en-US" sz="2400" b="1" dirty="0">
                <a:latin typeface="+mn-lt"/>
              </a:rPr>
              <a:t>P</a:t>
            </a:r>
            <a:r>
              <a:rPr lang="en-US" sz="2400" b="1" baseline="-25000" dirty="0">
                <a:latin typeface="+mn-lt"/>
              </a:rPr>
              <a:t>p1</a:t>
            </a:r>
          </a:p>
        </p:txBody>
      </p:sp>
      <mc:AlternateContent xmlns:mc="http://schemas.openxmlformats.org/markup-compatibility/2006" xmlns:a14="http://schemas.microsoft.com/office/drawing/2010/main">
        <mc:Choice Requires="a14">
          <p:sp>
            <p:nvSpPr>
              <p:cNvPr id="2" name="Rectangle 1"/>
              <p:cNvSpPr/>
              <p:nvPr/>
            </p:nvSpPr>
            <p:spPr>
              <a:xfrm>
                <a:off x="4714195" y="1529237"/>
                <a:ext cx="2100127" cy="624082"/>
              </a:xfrm>
              <a:prstGeom prst="rect">
                <a:avLst/>
              </a:prstGeom>
            </p:spPr>
            <p:txBody>
              <a:bodyPr wrap="none">
                <a:spAutoFit/>
              </a:bodyPr>
              <a:lstStyle/>
              <a:p>
                <a:r>
                  <a:rPr lang="en-US" sz="2400" b="1" dirty="0" smtClean="0"/>
                  <a:t>P</a:t>
                </a:r>
                <a:r>
                  <a:rPr lang="en-US" sz="2400" b="1" baseline="-25000" dirty="0" smtClean="0"/>
                  <a:t>p2 </a:t>
                </a:r>
                <a:r>
                  <a:rPr lang="en-US" sz="2400" b="1" dirty="0" smtClean="0"/>
                  <a:t>= </a:t>
                </a:r>
                <a14:m>
                  <m:oMath xmlns:m="http://schemas.openxmlformats.org/officeDocument/2006/math">
                    <m:f>
                      <m:fPr>
                        <m:ctrlPr>
                          <a:rPr lang="en-US" sz="2400" b="1" i="1" dirty="0" smtClean="0">
                            <a:latin typeface="Cambria Math" panose="02040503050406030204" pitchFamily="18" charset="0"/>
                          </a:rPr>
                        </m:ctrlPr>
                      </m:fPr>
                      <m:num>
                        <m:r>
                          <a:rPr lang="en-US" sz="2400" b="1" i="1" dirty="0" smtClean="0">
                            <a:latin typeface="Cambria Math" panose="02040503050406030204" pitchFamily="18" charset="0"/>
                          </a:rPr>
                          <m:t>𝟏</m:t>
                        </m:r>
                      </m:num>
                      <m:den>
                        <m:r>
                          <a:rPr lang="en-US" sz="2400" b="1" i="1" dirty="0" smtClean="0">
                            <a:latin typeface="Cambria Math" panose="02040503050406030204" pitchFamily="18" charset="0"/>
                          </a:rPr>
                          <m:t>𝟐</m:t>
                        </m:r>
                      </m:den>
                    </m:f>
                    <m:sSub>
                      <m:sSubPr>
                        <m:ctrlPr>
                          <a:rPr lang="en-US" sz="2400" b="1" i="1">
                            <a:latin typeface="Cambria Math" panose="02040503050406030204" pitchFamily="18" charset="0"/>
                          </a:rPr>
                        </m:ctrlPr>
                      </m:sSubPr>
                      <m:e>
                        <m:r>
                          <a:rPr lang="en-US" sz="2400" b="1" i="1">
                            <a:latin typeface="Cambria Math" panose="02040503050406030204" pitchFamily="18" charset="0"/>
                          </a:rPr>
                          <m:t>𝑲</m:t>
                        </m:r>
                      </m:e>
                      <m:sub>
                        <m:r>
                          <a:rPr lang="en-US" sz="2400" b="1" i="1">
                            <a:latin typeface="Cambria Math" panose="02040503050406030204" pitchFamily="18" charset="0"/>
                          </a:rPr>
                          <m:t>𝒑</m:t>
                        </m:r>
                      </m:sub>
                    </m:sSub>
                    <m:r>
                      <a:rPr lang="en-US" sz="2400" b="1" i="1">
                        <a:latin typeface="Cambria Math" panose="02040503050406030204" pitchFamily="18" charset="0"/>
                        <a:ea typeface="Cambria Math" panose="02040503050406030204" pitchFamily="18" charset="0"/>
                      </a:rPr>
                      <m:t>𝜸</m:t>
                    </m:r>
                    <m:sSup>
                      <m:sSupPr>
                        <m:ctrlPr>
                          <a:rPr lang="en-US" sz="2400" b="1"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𝑯</m:t>
                        </m:r>
                      </m:e>
                      <m:sup>
                        <m:r>
                          <a:rPr lang="en-US" sz="2400" b="1" i="1" smtClean="0">
                            <a:latin typeface="Cambria Math" panose="02040503050406030204" pitchFamily="18" charset="0"/>
                            <a:ea typeface="Cambria Math" panose="02040503050406030204" pitchFamily="18" charset="0"/>
                          </a:rPr>
                          <m:t>𝟐</m:t>
                        </m:r>
                      </m:sup>
                    </m:sSup>
                  </m:oMath>
                </a14:m>
                <a:endParaRPr lang="en-US" sz="2400" b="1" dirty="0"/>
              </a:p>
            </p:txBody>
          </p:sp>
        </mc:Choice>
        <mc:Fallback xmlns="">
          <p:sp>
            <p:nvSpPr>
              <p:cNvPr id="2" name="Rectangle 1"/>
              <p:cNvSpPr>
                <a:spLocks noRot="1" noChangeAspect="1" noMove="1" noResize="1" noEditPoints="1" noAdjustHandles="1" noChangeArrowheads="1" noChangeShapeType="1" noTextEdit="1"/>
              </p:cNvSpPr>
              <p:nvPr/>
            </p:nvSpPr>
            <p:spPr>
              <a:xfrm>
                <a:off x="4714195" y="1529237"/>
                <a:ext cx="2100127" cy="624082"/>
              </a:xfrm>
              <a:prstGeom prst="rect">
                <a:avLst/>
              </a:prstGeom>
              <a:blipFill rotWithShape="0">
                <a:blip r:embed="rId8"/>
                <a:stretch>
                  <a:fillRect l="-4348" b="-8824"/>
                </a:stretch>
              </a:blipFill>
            </p:spPr>
            <p:txBody>
              <a:bodyPr/>
              <a:lstStyle/>
              <a:p>
                <a:r>
                  <a:rPr lang="en-US">
                    <a:noFill/>
                  </a:rPr>
                  <a:t> </a:t>
                </a:r>
              </a:p>
            </p:txBody>
          </p:sp>
        </mc:Fallback>
      </mc:AlternateContent>
      <p:sp>
        <p:nvSpPr>
          <p:cNvPr id="28" name="Rectangle 27"/>
          <p:cNvSpPr/>
          <p:nvPr/>
        </p:nvSpPr>
        <p:spPr>
          <a:xfrm>
            <a:off x="1499053" y="4416464"/>
            <a:ext cx="404132" cy="332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07888" y="4900889"/>
            <a:ext cx="3475440" cy="646331"/>
          </a:xfrm>
          <a:prstGeom prst="rect">
            <a:avLst/>
          </a:prstGeom>
        </p:spPr>
        <p:txBody>
          <a:bodyPr wrap="square">
            <a:spAutoFit/>
          </a:bodyPr>
          <a:lstStyle/>
          <a:p>
            <a:r>
              <a:rPr lang="en-US" b="1" dirty="0" smtClean="0"/>
              <a:t>As done before take moment at the base</a:t>
            </a:r>
            <a:endParaRPr lang="en-US" dirty="0"/>
          </a:p>
        </p:txBody>
      </p:sp>
      <p:sp>
        <p:nvSpPr>
          <p:cNvPr id="5" name="Rectangle 4"/>
          <p:cNvSpPr/>
          <p:nvPr/>
        </p:nvSpPr>
        <p:spPr>
          <a:xfrm>
            <a:off x="526685" y="5697183"/>
            <a:ext cx="2584362" cy="369332"/>
          </a:xfrm>
          <a:prstGeom prst="rect">
            <a:avLst/>
          </a:prstGeom>
        </p:spPr>
        <p:txBody>
          <a:bodyPr wrap="none">
            <a:spAutoFit/>
          </a:bodyPr>
          <a:lstStyle/>
          <a:p>
            <a:r>
              <a:rPr lang="en-US" b="1" dirty="0" smtClean="0">
                <a:solidFill>
                  <a:srgbClr val="C00000"/>
                </a:solidFill>
                <a:effectLst>
                  <a:outerShdw blurRad="38100" dist="38100" dir="2700000" algn="tl">
                    <a:srgbClr val="000000">
                      <a:alpha val="43137"/>
                    </a:srgbClr>
                  </a:outerShdw>
                </a:effectLst>
              </a:rPr>
              <a:t>For </a:t>
            </a:r>
            <a:r>
              <a:rPr lang="en-US" b="1" dirty="0" smtClean="0">
                <a:solidFill>
                  <a:srgbClr val="C00000"/>
                </a:solidFill>
                <a:effectLst>
                  <a:outerShdw blurRad="38100" dist="38100" dir="2700000" algn="tl">
                    <a:srgbClr val="000000">
                      <a:alpha val="43137"/>
                    </a:srgbClr>
                  </a:outerShdw>
                </a:effectLst>
                <a:latin typeface="Symbol" panose="05050102010706020507" pitchFamily="18" charset="2"/>
              </a:rPr>
              <a:t>f </a:t>
            </a:r>
            <a:r>
              <a:rPr lang="en-US" b="1" dirty="0" smtClean="0">
                <a:solidFill>
                  <a:srgbClr val="C00000"/>
                </a:solidFill>
                <a:effectLst>
                  <a:outerShdw blurRad="38100" dist="38100" dir="2700000" algn="tl">
                    <a:srgbClr val="000000">
                      <a:alpha val="43137"/>
                    </a:srgbClr>
                  </a:outerShdw>
                </a:effectLst>
              </a:rPr>
              <a:t>= 0, </a:t>
            </a:r>
            <a:r>
              <a:rPr lang="en-US" b="1" dirty="0" err="1" smtClean="0">
                <a:solidFill>
                  <a:srgbClr val="C00000"/>
                </a:solidFill>
                <a:effectLst>
                  <a:outerShdw blurRad="38100" dist="38100" dir="2700000" algn="tl">
                    <a:srgbClr val="000000">
                      <a:alpha val="43137"/>
                    </a:srgbClr>
                  </a:outerShdw>
                </a:effectLst>
              </a:rPr>
              <a:t>K</a:t>
            </a:r>
            <a:r>
              <a:rPr lang="en-US" b="1" baseline="-25000" dirty="0" err="1" smtClean="0">
                <a:solidFill>
                  <a:srgbClr val="C00000"/>
                </a:solidFill>
                <a:effectLst>
                  <a:outerShdw blurRad="38100" dist="38100" dir="2700000" algn="tl">
                    <a:srgbClr val="000000">
                      <a:alpha val="43137"/>
                    </a:srgbClr>
                  </a:outerShdw>
                </a:effectLst>
              </a:rPr>
              <a:t>p</a:t>
            </a:r>
            <a:r>
              <a:rPr lang="en-US" b="1" dirty="0" smtClean="0">
                <a:solidFill>
                  <a:srgbClr val="C00000"/>
                </a:solidFill>
                <a:effectLst>
                  <a:outerShdw blurRad="38100" dist="38100" dir="2700000" algn="tl">
                    <a:srgbClr val="000000">
                      <a:alpha val="43137"/>
                    </a:srgbClr>
                  </a:outerShdw>
                </a:effectLst>
              </a:rPr>
              <a:t> = 1, c =c</a:t>
            </a:r>
            <a:r>
              <a:rPr lang="en-US" b="1" baseline="-25000" dirty="0" smtClean="0">
                <a:solidFill>
                  <a:srgbClr val="C00000"/>
                </a:solidFill>
                <a:effectLst>
                  <a:outerShdw blurRad="38100" dist="38100" dir="2700000" algn="tl">
                    <a:srgbClr val="000000">
                      <a:alpha val="43137"/>
                    </a:srgbClr>
                  </a:outerShdw>
                </a:effectLst>
              </a:rPr>
              <a:t>u</a:t>
            </a:r>
            <a:endParaRPr lang="en-US" dirty="0"/>
          </a:p>
        </p:txBody>
      </p:sp>
      <mc:AlternateContent xmlns:mc="http://schemas.openxmlformats.org/markup-compatibility/2006" xmlns:a14="http://schemas.microsoft.com/office/drawing/2010/main">
        <mc:Choice Requires="a14">
          <p:sp>
            <p:nvSpPr>
              <p:cNvPr id="33" name="Rectangle 32"/>
              <p:cNvSpPr/>
              <p:nvPr/>
            </p:nvSpPr>
            <p:spPr>
              <a:xfrm>
                <a:off x="1316073" y="6027961"/>
                <a:ext cx="2411173" cy="624082"/>
              </a:xfrm>
              <a:prstGeom prst="rect">
                <a:avLst/>
              </a:prstGeom>
            </p:spPr>
            <p:txBody>
              <a:bodyPr wrap="none">
                <a:spAutoFit/>
              </a:bodyPr>
              <a:lstStyle/>
              <a:p>
                <a:r>
                  <a:rPr lang="en-US" sz="2400" b="1" dirty="0" smtClean="0"/>
                  <a:t>P</a:t>
                </a:r>
                <a:r>
                  <a:rPr lang="en-US" sz="2400" b="1" baseline="-25000" dirty="0" err="1" smtClean="0"/>
                  <a:t>p</a:t>
                </a:r>
                <a:r>
                  <a:rPr lang="en-US" sz="2400" b="1" dirty="0" smtClean="0"/>
                  <a:t>= </a:t>
                </a:r>
                <a14:m>
                  <m:oMath xmlns:m="http://schemas.openxmlformats.org/officeDocument/2006/math">
                    <m:f>
                      <m:fPr>
                        <m:ctrlPr>
                          <a:rPr lang="en-US" sz="2400" b="1" i="1" dirty="0" smtClean="0">
                            <a:latin typeface="Cambria Math" panose="02040503050406030204" pitchFamily="18" charset="0"/>
                          </a:rPr>
                        </m:ctrlPr>
                      </m:fPr>
                      <m:num>
                        <m:r>
                          <a:rPr lang="en-US" sz="2400" b="1" i="1" dirty="0" smtClean="0">
                            <a:latin typeface="Cambria Math" panose="02040503050406030204" pitchFamily="18" charset="0"/>
                          </a:rPr>
                          <m:t>𝟏</m:t>
                        </m:r>
                      </m:num>
                      <m:den>
                        <m:r>
                          <a:rPr lang="en-US" sz="2400" b="1" i="1" dirty="0" smtClean="0">
                            <a:latin typeface="Cambria Math" panose="02040503050406030204" pitchFamily="18" charset="0"/>
                          </a:rPr>
                          <m:t>𝟐</m:t>
                        </m:r>
                      </m:den>
                    </m:f>
                    <m:r>
                      <a:rPr lang="en-US" sz="2400" b="1" i="1">
                        <a:latin typeface="Cambria Math" panose="02040503050406030204" pitchFamily="18" charset="0"/>
                        <a:ea typeface="Cambria Math" panose="02040503050406030204" pitchFamily="18" charset="0"/>
                      </a:rPr>
                      <m:t>𝜸</m:t>
                    </m:r>
                    <m:sSup>
                      <m:sSupPr>
                        <m:ctrlPr>
                          <a:rPr lang="en-US" sz="2400" b="1"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𝑯</m:t>
                        </m:r>
                      </m:e>
                      <m:sup>
                        <m:r>
                          <a:rPr lang="en-US" sz="2400" b="1" i="1" smtClean="0">
                            <a:latin typeface="Cambria Math" panose="02040503050406030204" pitchFamily="18" charset="0"/>
                            <a:ea typeface="Cambria Math" panose="02040503050406030204" pitchFamily="18" charset="0"/>
                          </a:rPr>
                          <m:t>𝟐</m:t>
                        </m:r>
                      </m:sup>
                    </m:sSup>
                  </m:oMath>
                </a14:m>
                <a:r>
                  <a:rPr lang="en-US" sz="2400" b="1" dirty="0" smtClean="0"/>
                  <a:t>+</a:t>
                </a:r>
                <a14:m>
                  <m:oMath xmlns:m="http://schemas.openxmlformats.org/officeDocument/2006/math">
                    <m:r>
                      <a:rPr lang="en-US" sz="2400" b="1" i="1">
                        <a:latin typeface="Cambria Math" panose="02040503050406030204" pitchFamily="18" charset="0"/>
                        <a:ea typeface="Cambria Math" panose="02040503050406030204" pitchFamily="18" charset="0"/>
                      </a:rPr>
                      <m:t>𝟐</m:t>
                    </m:r>
                    <m:r>
                      <a:rPr lang="en-US" sz="2400" b="1" i="1" smtClean="0">
                        <a:latin typeface="Cambria Math" panose="02040503050406030204" pitchFamily="18" charset="0"/>
                        <a:ea typeface="Cambria Math" panose="02040503050406030204" pitchFamily="18" charset="0"/>
                      </a:rPr>
                      <m:t>𝒄</m:t>
                    </m:r>
                    <m:r>
                      <a:rPr lang="en-US" sz="2400" b="1" i="0" baseline="-25000" smtClean="0">
                        <a:latin typeface="Cambria Math" panose="02040503050406030204" pitchFamily="18" charset="0"/>
                        <a:ea typeface="Cambria Math" panose="02040503050406030204" pitchFamily="18" charset="0"/>
                      </a:rPr>
                      <m:t>𝐮</m:t>
                    </m:r>
                    <m:r>
                      <a:rPr lang="en-US" sz="2400" b="1" i="0" smtClean="0">
                        <a:latin typeface="Cambria Math" panose="02040503050406030204" pitchFamily="18" charset="0"/>
                        <a:ea typeface="Cambria Math" panose="02040503050406030204" pitchFamily="18" charset="0"/>
                      </a:rPr>
                      <m:t>𝐇</m:t>
                    </m:r>
                  </m:oMath>
                </a14:m>
                <a:endParaRPr lang="en-US" sz="2400" b="1" dirty="0"/>
              </a:p>
            </p:txBody>
          </p:sp>
        </mc:Choice>
        <mc:Fallback xmlns="">
          <p:sp>
            <p:nvSpPr>
              <p:cNvPr id="33" name="Rectangle 32"/>
              <p:cNvSpPr>
                <a:spLocks noRot="1" noChangeAspect="1" noMove="1" noResize="1" noEditPoints="1" noAdjustHandles="1" noChangeArrowheads="1" noChangeShapeType="1" noTextEdit="1"/>
              </p:cNvSpPr>
              <p:nvPr/>
            </p:nvSpPr>
            <p:spPr>
              <a:xfrm>
                <a:off x="1316073" y="6027961"/>
                <a:ext cx="2411173" cy="624082"/>
              </a:xfrm>
              <a:prstGeom prst="rect">
                <a:avLst/>
              </a:prstGeom>
              <a:blipFill rotWithShape="0">
                <a:blip r:embed="rId9"/>
                <a:stretch>
                  <a:fillRect l="-4051" b="-8824"/>
                </a:stretch>
              </a:blipFill>
            </p:spPr>
            <p:txBody>
              <a:bodyPr/>
              <a:lstStyle/>
              <a:p>
                <a:r>
                  <a:rPr lang="en-US">
                    <a:noFill/>
                  </a:rPr>
                  <a:t> </a:t>
                </a:r>
              </a:p>
            </p:txBody>
          </p:sp>
        </mc:Fallback>
      </mc:AlternateContent>
      <p:sp>
        <p:nvSpPr>
          <p:cNvPr id="4" name="Rectangle 3"/>
          <p:cNvSpPr/>
          <p:nvPr/>
        </p:nvSpPr>
        <p:spPr>
          <a:xfrm>
            <a:off x="4613050" y="3685261"/>
            <a:ext cx="3768680" cy="6252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6"/>
          <p:cNvSpPr/>
          <p:nvPr/>
        </p:nvSpPr>
        <p:spPr>
          <a:xfrm>
            <a:off x="779463" y="1186299"/>
            <a:ext cx="503691" cy="3162754"/>
          </a:xfrm>
          <a:custGeom>
            <a:avLst/>
            <a:gdLst>
              <a:gd name="connsiteX0" fmla="*/ 0 w 271463"/>
              <a:gd name="connsiteY0" fmla="*/ 0 h 3133725"/>
              <a:gd name="connsiteX1" fmla="*/ 271463 w 271463"/>
              <a:gd name="connsiteY1" fmla="*/ 0 h 3133725"/>
              <a:gd name="connsiteX2" fmla="*/ 271463 w 271463"/>
              <a:gd name="connsiteY2" fmla="*/ 3133725 h 3133725"/>
              <a:gd name="connsiteX3" fmla="*/ 0 w 271463"/>
              <a:gd name="connsiteY3" fmla="*/ 3133725 h 3133725"/>
              <a:gd name="connsiteX4" fmla="*/ 0 w 271463"/>
              <a:gd name="connsiteY4" fmla="*/ 0 h 3133725"/>
              <a:gd name="connsiteX0" fmla="*/ 232228 w 503691"/>
              <a:gd name="connsiteY0" fmla="*/ 0 h 3133725"/>
              <a:gd name="connsiteX1" fmla="*/ 503691 w 503691"/>
              <a:gd name="connsiteY1" fmla="*/ 0 h 3133725"/>
              <a:gd name="connsiteX2" fmla="*/ 503691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33725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33725"/>
              <a:gd name="connsiteX1" fmla="*/ 503691 w 503691"/>
              <a:gd name="connsiteY1" fmla="*/ 0 h 3133725"/>
              <a:gd name="connsiteX2" fmla="*/ 256948 w 503691"/>
              <a:gd name="connsiteY2" fmla="*/ 3133725 h 3133725"/>
              <a:gd name="connsiteX3" fmla="*/ 0 w 503691"/>
              <a:gd name="connsiteY3" fmla="*/ 3104697 h 3133725"/>
              <a:gd name="connsiteX4" fmla="*/ 232228 w 503691"/>
              <a:gd name="connsiteY4" fmla="*/ 0 h 3133725"/>
              <a:gd name="connsiteX0" fmla="*/ 232228 w 503691"/>
              <a:gd name="connsiteY0" fmla="*/ 0 h 3162754"/>
              <a:gd name="connsiteX1" fmla="*/ 503691 w 503691"/>
              <a:gd name="connsiteY1" fmla="*/ 29029 h 3162754"/>
              <a:gd name="connsiteX2" fmla="*/ 256948 w 503691"/>
              <a:gd name="connsiteY2" fmla="*/ 3162754 h 3162754"/>
              <a:gd name="connsiteX3" fmla="*/ 0 w 503691"/>
              <a:gd name="connsiteY3" fmla="*/ 3133726 h 3162754"/>
              <a:gd name="connsiteX4" fmla="*/ 232228 w 503691"/>
              <a:gd name="connsiteY4" fmla="*/ 0 h 31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691" h="3162754">
                <a:moveTo>
                  <a:pt x="232228" y="0"/>
                </a:moveTo>
                <a:lnTo>
                  <a:pt x="503691" y="29029"/>
                </a:lnTo>
                <a:lnTo>
                  <a:pt x="256948" y="3162754"/>
                </a:lnTo>
                <a:lnTo>
                  <a:pt x="0" y="3133726"/>
                </a:lnTo>
                <a:lnTo>
                  <a:pt x="232228" y="0"/>
                </a:lnTo>
                <a:close/>
              </a:path>
            </a:pathLst>
          </a:cu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p>
        </p:txBody>
      </p:sp>
      <p:cxnSp>
        <p:nvCxnSpPr>
          <p:cNvPr id="34" name="Straight Connector 33"/>
          <p:cNvCxnSpPr>
            <a:stCxn id="351245" idx="2"/>
            <a:endCxn id="351245" idx="0"/>
          </p:cNvCxnSpPr>
          <p:nvPr/>
        </p:nvCxnSpPr>
        <p:spPr>
          <a:xfrm flipV="1">
            <a:off x="2280557" y="1189474"/>
            <a:ext cx="0" cy="3121025"/>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310139"/>
      </p:ext>
    </p:extLst>
  </p:cSld>
  <p:clrMapOvr>
    <a:masterClrMapping/>
  </p:clrMapOvr>
  <p:transition advClick="0" advTm="30000">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3"/>
          <p:cNvSpPr>
            <a:spLocks noChangeArrowheads="1"/>
          </p:cNvSpPr>
          <p:nvPr/>
        </p:nvSpPr>
        <p:spPr bwMode="auto">
          <a:xfrm>
            <a:off x="148756" y="58476"/>
            <a:ext cx="8315443"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en-US" altLang="en-US" sz="2400" b="1" u="sng" dirty="0">
                <a:solidFill>
                  <a:srgbClr val="00B050"/>
                </a:solidFill>
              </a:rPr>
              <a:t>Example 3: </a:t>
            </a:r>
            <a:r>
              <a:rPr kumimoji="0" lang="en-GB" sz="2400" b="1" i="0" u="sng" strike="noStrike" cap="none" normalizeH="0" baseline="0" dirty="0" smtClean="0">
                <a:ln>
                  <a:noFill/>
                </a:ln>
                <a:solidFill>
                  <a:srgbClr val="0000FF"/>
                </a:solidFill>
                <a:effectLst/>
                <a:ea typeface="Times New Roman" panose="02020603050405020304" pitchFamily="18" charset="0"/>
              </a:rPr>
              <a:t>2</a:t>
            </a:r>
            <a:r>
              <a:rPr kumimoji="0" lang="en-GB" sz="2400" b="1" i="0" u="sng" strike="noStrike" cap="none" normalizeH="0" baseline="30000" dirty="0" smtClean="0">
                <a:ln>
                  <a:noFill/>
                </a:ln>
                <a:solidFill>
                  <a:srgbClr val="0000FF"/>
                </a:solidFill>
                <a:effectLst/>
                <a:ea typeface="Times New Roman" panose="02020603050405020304" pitchFamily="18" charset="0"/>
              </a:rPr>
              <a:t>nd</a:t>
            </a:r>
            <a:r>
              <a:rPr kumimoji="0" lang="en-GB" sz="2400" b="1" i="0" u="sng" strike="noStrike" cap="none" normalizeH="0" baseline="0" dirty="0" smtClean="0">
                <a:ln>
                  <a:noFill/>
                </a:ln>
                <a:solidFill>
                  <a:srgbClr val="0000FF"/>
                </a:solidFill>
                <a:effectLst/>
                <a:ea typeface="Times New Roman" panose="02020603050405020304" pitchFamily="18" charset="0"/>
              </a:rPr>
              <a:t> Midterm Exam-Fall</a:t>
            </a:r>
            <a:r>
              <a:rPr kumimoji="0" lang="en-GB" sz="2400" b="1" i="0" u="sng" strike="noStrike" cap="none" normalizeH="0" dirty="0" smtClean="0">
                <a:ln>
                  <a:noFill/>
                </a:ln>
                <a:solidFill>
                  <a:srgbClr val="0000FF"/>
                </a:solidFill>
                <a:effectLst/>
                <a:ea typeface="Times New Roman" panose="02020603050405020304" pitchFamily="18" charset="0"/>
              </a:rPr>
              <a:t> 36-37 </a:t>
            </a:r>
            <a:r>
              <a:rPr kumimoji="0" lang="en-GB" sz="2400" b="1" i="0" u="sng" strike="noStrike" cap="none" normalizeH="0" baseline="0" dirty="0" smtClean="0">
                <a:ln>
                  <a:noFill/>
                </a:ln>
                <a:solidFill>
                  <a:srgbClr val="0000FF"/>
                </a:solidFill>
                <a:effectLst/>
                <a:ea typeface="Times New Roman" panose="02020603050405020304" pitchFamily="18" charset="0"/>
              </a:rPr>
              <a:t>QUESTION #3</a:t>
            </a:r>
            <a:endParaRPr kumimoji="0" lang="en-US" b="1" i="0" u="sng" strike="noStrike" cap="none" normalizeH="0" baseline="0" dirty="0" smtClean="0">
              <a:ln>
                <a:noFill/>
              </a:ln>
              <a:solidFill>
                <a:srgbClr val="0000FF"/>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ea typeface="Times New Roman" panose="02020603050405020304" pitchFamily="18" charset="0"/>
              </a:rPr>
              <a:t>The soil conditions adjacent to a sheet pile wall are given in Fig. 1 below. A surcharge pressure of </a:t>
            </a:r>
            <a:r>
              <a:rPr kumimoji="0" lang="en-GB" b="1" i="0" u="none" strike="noStrike" cap="none" normalizeH="0" baseline="0" dirty="0" smtClean="0">
                <a:ln>
                  <a:noFill/>
                </a:ln>
                <a:solidFill>
                  <a:srgbClr val="0000FF"/>
                </a:solidFill>
                <a:effectLst/>
                <a:ea typeface="Times New Roman" panose="02020603050405020304" pitchFamily="18" charset="0"/>
              </a:rPr>
              <a:t>50 </a:t>
            </a:r>
            <a:r>
              <a:rPr kumimoji="0" lang="en-GB" b="1" i="0" u="none" strike="noStrike" cap="none" normalizeH="0" baseline="0" dirty="0" err="1" smtClean="0">
                <a:ln>
                  <a:noFill/>
                </a:ln>
                <a:solidFill>
                  <a:srgbClr val="0000FF"/>
                </a:solidFill>
                <a:effectLst/>
                <a:ea typeface="Times New Roman" panose="02020603050405020304" pitchFamily="18" charset="0"/>
              </a:rPr>
              <a:t>kN</a:t>
            </a:r>
            <a:r>
              <a:rPr kumimoji="0" lang="en-GB" b="1" i="0" u="none" strike="noStrike" cap="none" normalizeH="0" baseline="0" dirty="0" smtClean="0">
                <a:ln>
                  <a:noFill/>
                </a:ln>
                <a:solidFill>
                  <a:srgbClr val="0000FF"/>
                </a:solidFill>
                <a:effectLst/>
                <a:ea typeface="Times New Roman" panose="02020603050405020304" pitchFamily="18" charset="0"/>
              </a:rPr>
              <a:t>/m</a:t>
            </a:r>
            <a:r>
              <a:rPr kumimoji="0" lang="en-GB" b="1" i="0" u="none" strike="noStrike" cap="none" normalizeH="0" baseline="30000" dirty="0" smtClean="0">
                <a:ln>
                  <a:noFill/>
                </a:ln>
                <a:solidFill>
                  <a:srgbClr val="0000FF"/>
                </a:solidFill>
                <a:effectLst/>
                <a:ea typeface="Times New Roman" panose="02020603050405020304" pitchFamily="18" charset="0"/>
              </a:rPr>
              <a:t>2</a:t>
            </a:r>
            <a:r>
              <a:rPr kumimoji="0" lang="en-GB" b="1" i="0" u="none" strike="noStrike" cap="none" normalizeH="0" baseline="0" dirty="0" smtClean="0">
                <a:ln>
                  <a:noFill/>
                </a:ln>
                <a:solidFill>
                  <a:srgbClr val="0000FF"/>
                </a:solidFill>
                <a:effectLst/>
                <a:ea typeface="Times New Roman" panose="02020603050405020304" pitchFamily="18" charset="0"/>
              </a:rPr>
              <a:t> </a:t>
            </a:r>
            <a:r>
              <a:rPr kumimoji="0" lang="en-GB" b="1" i="0" u="none" strike="noStrike" cap="none" normalizeH="0" baseline="0" dirty="0" smtClean="0">
                <a:ln>
                  <a:noFill/>
                </a:ln>
                <a:solidFill>
                  <a:schemeClr val="tx1"/>
                </a:solidFill>
                <a:effectLst/>
                <a:ea typeface="Times New Roman" panose="02020603050405020304" pitchFamily="18" charset="0"/>
              </a:rPr>
              <a:t>being carried on the surface behind the wall. For soil 1, a sand above the water table, </a:t>
            </a:r>
            <a:r>
              <a:rPr kumimoji="0" lang="en-GB" b="1" i="1" u="none" strike="noStrike" cap="none" normalizeH="0" baseline="0" dirty="0" smtClean="0">
                <a:ln>
                  <a:noFill/>
                </a:ln>
                <a:solidFill>
                  <a:srgbClr val="0000FF"/>
                </a:solidFill>
                <a:effectLst/>
                <a:ea typeface="Times New Roman" panose="02020603050405020304" pitchFamily="18" charset="0"/>
              </a:rPr>
              <a:t>c′</a:t>
            </a:r>
            <a:r>
              <a:rPr kumimoji="0" lang="en-GB" b="1" i="0" u="none" strike="noStrike" cap="none" normalizeH="0" baseline="0" dirty="0" smtClean="0">
                <a:ln>
                  <a:noFill/>
                </a:ln>
                <a:solidFill>
                  <a:srgbClr val="0000FF"/>
                </a:solidFill>
                <a:effectLst/>
                <a:ea typeface="Times New Roman" panose="02020603050405020304" pitchFamily="18" charset="0"/>
              </a:rPr>
              <a:t> = 0 </a:t>
            </a:r>
            <a:r>
              <a:rPr kumimoji="0" lang="en-GB" b="1" i="0" u="none" strike="noStrike" cap="none" normalizeH="0" baseline="0" dirty="0" err="1" smtClean="0">
                <a:ln>
                  <a:noFill/>
                </a:ln>
                <a:solidFill>
                  <a:srgbClr val="0000FF"/>
                </a:solidFill>
                <a:effectLst/>
                <a:ea typeface="Times New Roman" panose="02020603050405020304" pitchFamily="18" charset="0"/>
              </a:rPr>
              <a:t>kN</a:t>
            </a:r>
            <a:r>
              <a:rPr kumimoji="0" lang="en-GB" b="1" i="0" u="none" strike="noStrike" cap="none" normalizeH="0" baseline="0" dirty="0" smtClean="0">
                <a:ln>
                  <a:noFill/>
                </a:ln>
                <a:solidFill>
                  <a:srgbClr val="0000FF"/>
                </a:solidFill>
                <a:effectLst/>
                <a:ea typeface="Times New Roman" panose="02020603050405020304" pitchFamily="18" charset="0"/>
              </a:rPr>
              <a:t>/m</a:t>
            </a:r>
            <a:r>
              <a:rPr kumimoji="0" lang="en-GB" b="1" i="0" u="none" strike="noStrike" cap="none" normalizeH="0" baseline="30000" dirty="0" smtClean="0">
                <a:ln>
                  <a:noFill/>
                </a:ln>
                <a:solidFill>
                  <a:srgbClr val="0000FF"/>
                </a:solidFill>
                <a:effectLst/>
                <a:ea typeface="Times New Roman" panose="02020603050405020304" pitchFamily="18" charset="0"/>
              </a:rPr>
              <a:t>2</a:t>
            </a:r>
            <a:r>
              <a:rPr kumimoji="0" lang="en-GB" b="1" i="0" u="none" strike="noStrike" cap="none" normalizeH="0" baseline="0" dirty="0" smtClean="0">
                <a:ln>
                  <a:noFill/>
                </a:ln>
                <a:solidFill>
                  <a:srgbClr val="0000FF"/>
                </a:solidFill>
                <a:effectLst/>
                <a:ea typeface="Times New Roman" panose="02020603050405020304" pitchFamily="18" charset="0"/>
              </a:rPr>
              <a:t> and </a:t>
            </a:r>
            <a:r>
              <a:rPr kumimoji="0" lang="en-GB" b="1" i="1" u="none" strike="noStrike" cap="none" normalizeH="0" baseline="0" dirty="0" smtClean="0">
                <a:ln>
                  <a:noFill/>
                </a:ln>
                <a:solidFill>
                  <a:srgbClr val="0000FF"/>
                </a:solidFill>
                <a:effectLst/>
                <a:latin typeface="Symbol" panose="05050102010706020507" pitchFamily="18" charset="2"/>
                <a:ea typeface="Times New Roman" panose="02020603050405020304" pitchFamily="18" charset="0"/>
              </a:rPr>
              <a:t>f</a:t>
            </a:r>
            <a:r>
              <a:rPr kumimoji="0" lang="en-GB" b="1" i="0" u="none" strike="noStrike" cap="none" normalizeH="0" baseline="0" dirty="0" smtClean="0">
                <a:ln>
                  <a:noFill/>
                </a:ln>
                <a:solidFill>
                  <a:srgbClr val="0000FF"/>
                </a:solidFill>
                <a:effectLst/>
                <a:ea typeface="Times New Roman" panose="02020603050405020304" pitchFamily="18" charset="0"/>
              </a:rPr>
              <a:t>′</a:t>
            </a:r>
            <a:r>
              <a:rPr kumimoji="0" lang="en-GB" b="1" i="0" u="none" strike="noStrike" cap="none" normalizeH="0" baseline="0" dirty="0" smtClean="0">
                <a:ln>
                  <a:noFill/>
                </a:ln>
                <a:solidFill>
                  <a:srgbClr val="0000FF"/>
                </a:solidFill>
                <a:effectLst/>
                <a:latin typeface="Symbol" panose="05050102010706020507" pitchFamily="18" charset="2"/>
                <a:ea typeface="Times New Roman" panose="02020603050405020304" pitchFamily="18" charset="0"/>
              </a:rPr>
              <a:t> </a:t>
            </a:r>
            <a:r>
              <a:rPr kumimoji="0" lang="en-GB" b="1" i="0" u="none" strike="noStrike" cap="none" normalizeH="0" baseline="0" dirty="0" smtClean="0">
                <a:ln>
                  <a:noFill/>
                </a:ln>
                <a:solidFill>
                  <a:srgbClr val="0000FF"/>
                </a:solidFill>
                <a:effectLst/>
                <a:ea typeface="Times New Roman" panose="02020603050405020304" pitchFamily="18" charset="0"/>
              </a:rPr>
              <a:t>= 38</a:t>
            </a:r>
            <a:r>
              <a:rPr kumimoji="0" lang="en-GB" b="1" i="0" u="none" strike="noStrike" cap="none" normalizeH="0" baseline="30000" dirty="0" smtClean="0">
                <a:ln>
                  <a:noFill/>
                </a:ln>
                <a:solidFill>
                  <a:srgbClr val="0000FF"/>
                </a:solidFill>
                <a:effectLst/>
                <a:ea typeface="Times New Roman" panose="02020603050405020304" pitchFamily="18" charset="0"/>
              </a:rPr>
              <a:t>o</a:t>
            </a:r>
            <a:r>
              <a:rPr kumimoji="0" lang="en-GB" b="1" i="0" u="none" strike="noStrike" cap="none" normalizeH="0" baseline="0" dirty="0" smtClean="0">
                <a:ln>
                  <a:noFill/>
                </a:ln>
                <a:solidFill>
                  <a:srgbClr val="0000FF"/>
                </a:solidFill>
                <a:effectLst/>
                <a:ea typeface="Times New Roman" panose="02020603050405020304" pitchFamily="18" charset="0"/>
              </a:rPr>
              <a:t> </a:t>
            </a:r>
            <a:r>
              <a:rPr kumimoji="0" lang="en-GB" b="1" i="0" u="none" strike="noStrike" cap="none" normalizeH="0" baseline="0" dirty="0" smtClean="0">
                <a:ln>
                  <a:noFill/>
                </a:ln>
                <a:solidFill>
                  <a:schemeClr val="tx1"/>
                </a:solidFill>
                <a:effectLst/>
                <a:ea typeface="Times New Roman" panose="02020603050405020304" pitchFamily="18" charset="0"/>
              </a:rPr>
              <a:t>and </a:t>
            </a:r>
            <a:r>
              <a:rPr kumimoji="0" lang="en-GB" b="1" i="1" u="none" strike="noStrike" cap="none" normalizeH="0" baseline="0" dirty="0" smtClean="0">
                <a:ln>
                  <a:noFill/>
                </a:ln>
                <a:solidFill>
                  <a:srgbClr val="0000FF"/>
                </a:solidFill>
                <a:effectLst/>
                <a:ea typeface="Times New Roman" panose="02020603050405020304" pitchFamily="18" charset="0"/>
                <a:cs typeface="Calibri" panose="020F0502020204030204" pitchFamily="34" charset="0"/>
              </a:rPr>
              <a:t>ɣ</a:t>
            </a:r>
            <a:r>
              <a:rPr kumimoji="0" lang="en-GB" b="1" i="0" u="none" strike="noStrike" cap="none" normalizeH="0" baseline="0" dirty="0" smtClean="0">
                <a:ln>
                  <a:noFill/>
                </a:ln>
                <a:solidFill>
                  <a:srgbClr val="0000FF"/>
                </a:solidFill>
                <a:effectLst/>
                <a:ea typeface="Times New Roman" panose="02020603050405020304" pitchFamily="18" charset="0"/>
                <a:cs typeface="Calibri" panose="020F0502020204030204" pitchFamily="34" charset="0"/>
              </a:rPr>
              <a:t> = 18 KN/m</a:t>
            </a:r>
            <a:r>
              <a:rPr kumimoji="0" lang="en-GB" b="1" i="0" u="none" strike="noStrike" cap="none" normalizeH="0" baseline="30000" dirty="0" smtClean="0">
                <a:ln>
                  <a:noFill/>
                </a:ln>
                <a:solidFill>
                  <a:srgbClr val="0000FF"/>
                </a:solidFill>
                <a:effectLst/>
                <a:ea typeface="Times New Roman" panose="02020603050405020304" pitchFamily="18" charset="0"/>
                <a:cs typeface="Calibri" panose="020F0502020204030204" pitchFamily="34" charset="0"/>
              </a:rPr>
              <a:t>3</a:t>
            </a:r>
            <a:r>
              <a:rPr kumimoji="0" lang="en-GB" b="1" i="0" u="none" strike="noStrike" cap="none" normalizeH="0" baseline="0" dirty="0" smtClean="0">
                <a:ln>
                  <a:noFill/>
                </a:ln>
                <a:solidFill>
                  <a:schemeClr val="tx1"/>
                </a:solidFill>
                <a:effectLst/>
                <a:ea typeface="Times New Roman" panose="02020603050405020304" pitchFamily="18" charset="0"/>
                <a:cs typeface="Calibri" panose="020F0502020204030204" pitchFamily="34" charset="0"/>
              </a:rPr>
              <a:t>. For soil 2, a saturated clay, </a:t>
            </a:r>
            <a:r>
              <a:rPr kumimoji="0" lang="en-GB" b="1" i="1" u="none" strike="noStrike" cap="none" normalizeH="0" baseline="0" dirty="0" smtClean="0">
                <a:ln>
                  <a:noFill/>
                </a:ln>
                <a:solidFill>
                  <a:srgbClr val="0000FF"/>
                </a:solidFill>
                <a:effectLst/>
                <a:ea typeface="Times New Roman" panose="02020603050405020304" pitchFamily="18" charset="0"/>
              </a:rPr>
              <a:t>c′</a:t>
            </a:r>
            <a:r>
              <a:rPr kumimoji="0" lang="en-GB" b="1" i="0" u="none" strike="noStrike" cap="none" normalizeH="0" baseline="0" dirty="0" smtClean="0">
                <a:ln>
                  <a:noFill/>
                </a:ln>
                <a:solidFill>
                  <a:srgbClr val="0000FF"/>
                </a:solidFill>
                <a:effectLst/>
                <a:ea typeface="Times New Roman" panose="02020603050405020304" pitchFamily="18" charset="0"/>
              </a:rPr>
              <a:t> = 10 </a:t>
            </a:r>
            <a:r>
              <a:rPr kumimoji="0" lang="en-GB" b="1" i="0" u="none" strike="noStrike" cap="none" normalizeH="0" baseline="0" dirty="0" err="1" smtClean="0">
                <a:ln>
                  <a:noFill/>
                </a:ln>
                <a:solidFill>
                  <a:srgbClr val="0000FF"/>
                </a:solidFill>
                <a:effectLst/>
                <a:ea typeface="Times New Roman" panose="02020603050405020304" pitchFamily="18" charset="0"/>
              </a:rPr>
              <a:t>kN</a:t>
            </a:r>
            <a:r>
              <a:rPr kumimoji="0" lang="en-GB" b="1" i="0" u="none" strike="noStrike" cap="none" normalizeH="0" baseline="0" dirty="0" smtClean="0">
                <a:ln>
                  <a:noFill/>
                </a:ln>
                <a:solidFill>
                  <a:srgbClr val="0000FF"/>
                </a:solidFill>
                <a:effectLst/>
                <a:ea typeface="Times New Roman" panose="02020603050405020304" pitchFamily="18" charset="0"/>
              </a:rPr>
              <a:t>/m</a:t>
            </a:r>
            <a:r>
              <a:rPr kumimoji="0" lang="en-GB" b="1" i="0" u="none" strike="noStrike" cap="none" normalizeH="0" baseline="30000" dirty="0" smtClean="0">
                <a:ln>
                  <a:noFill/>
                </a:ln>
                <a:solidFill>
                  <a:srgbClr val="0000FF"/>
                </a:solidFill>
                <a:effectLst/>
                <a:ea typeface="Times New Roman" panose="02020603050405020304" pitchFamily="18" charset="0"/>
              </a:rPr>
              <a:t>2</a:t>
            </a:r>
            <a:r>
              <a:rPr kumimoji="0" lang="en-GB" b="1" i="0" u="none" strike="noStrike" cap="none" normalizeH="0" baseline="0" dirty="0" smtClean="0">
                <a:ln>
                  <a:noFill/>
                </a:ln>
                <a:solidFill>
                  <a:srgbClr val="0000FF"/>
                </a:solidFill>
                <a:effectLst/>
                <a:ea typeface="Times New Roman" panose="02020603050405020304" pitchFamily="18" charset="0"/>
              </a:rPr>
              <a:t> and </a:t>
            </a:r>
            <a:r>
              <a:rPr kumimoji="0" lang="en-GB" b="1" i="1" u="none" strike="noStrike" cap="none" normalizeH="0" baseline="0" dirty="0" smtClean="0">
                <a:ln>
                  <a:noFill/>
                </a:ln>
                <a:solidFill>
                  <a:srgbClr val="0000FF"/>
                </a:solidFill>
                <a:effectLst/>
                <a:latin typeface="Symbol" panose="05050102010706020507" pitchFamily="18" charset="2"/>
                <a:ea typeface="Times New Roman" panose="02020603050405020304" pitchFamily="18" charset="0"/>
              </a:rPr>
              <a:t>f</a:t>
            </a:r>
            <a:r>
              <a:rPr kumimoji="0" lang="en-GB" b="1" i="0" u="none" strike="noStrike" cap="none" normalizeH="0" baseline="0" dirty="0" smtClean="0">
                <a:ln>
                  <a:noFill/>
                </a:ln>
                <a:solidFill>
                  <a:srgbClr val="0000FF"/>
                </a:solidFill>
                <a:effectLst/>
                <a:ea typeface="Times New Roman" panose="02020603050405020304" pitchFamily="18" charset="0"/>
              </a:rPr>
              <a:t>′</a:t>
            </a:r>
            <a:r>
              <a:rPr kumimoji="0" lang="en-GB" b="1" i="0" u="none" strike="noStrike" cap="none" normalizeH="0" baseline="0" dirty="0" smtClean="0">
                <a:ln>
                  <a:noFill/>
                </a:ln>
                <a:solidFill>
                  <a:srgbClr val="0000FF"/>
                </a:solidFill>
                <a:effectLst/>
                <a:latin typeface="Symbol" panose="05050102010706020507" pitchFamily="18" charset="2"/>
                <a:ea typeface="Times New Roman" panose="02020603050405020304" pitchFamily="18" charset="0"/>
              </a:rPr>
              <a:t> </a:t>
            </a:r>
            <a:r>
              <a:rPr kumimoji="0" lang="en-GB" b="1" i="0" u="none" strike="noStrike" cap="none" normalizeH="0" baseline="0" dirty="0" smtClean="0">
                <a:ln>
                  <a:noFill/>
                </a:ln>
                <a:solidFill>
                  <a:srgbClr val="0000FF"/>
                </a:solidFill>
                <a:effectLst/>
                <a:ea typeface="Times New Roman" panose="02020603050405020304" pitchFamily="18" charset="0"/>
              </a:rPr>
              <a:t>= 28</a:t>
            </a:r>
            <a:r>
              <a:rPr kumimoji="0" lang="en-GB" b="1" i="0" u="none" strike="noStrike" cap="none" normalizeH="0" baseline="30000" dirty="0" smtClean="0">
                <a:ln>
                  <a:noFill/>
                </a:ln>
                <a:solidFill>
                  <a:srgbClr val="0000FF"/>
                </a:solidFill>
                <a:effectLst/>
                <a:ea typeface="Times New Roman" panose="02020603050405020304" pitchFamily="18" charset="0"/>
              </a:rPr>
              <a:t>o</a:t>
            </a:r>
            <a:r>
              <a:rPr kumimoji="0" lang="en-GB" b="1" i="0" u="none" strike="noStrike" cap="none" normalizeH="0" baseline="0" dirty="0" smtClean="0">
                <a:ln>
                  <a:noFill/>
                </a:ln>
                <a:solidFill>
                  <a:srgbClr val="0000FF"/>
                </a:solidFill>
                <a:effectLst/>
                <a:ea typeface="Times New Roman" panose="02020603050405020304" pitchFamily="18" charset="0"/>
              </a:rPr>
              <a:t> and </a:t>
            </a:r>
            <a:r>
              <a:rPr kumimoji="0" lang="en-GB" b="1" i="1" u="none" strike="noStrike" cap="none" normalizeH="0" baseline="0" dirty="0" err="1" smtClean="0">
                <a:ln>
                  <a:noFill/>
                </a:ln>
                <a:solidFill>
                  <a:srgbClr val="0000FF"/>
                </a:solidFill>
                <a:effectLst/>
                <a:ea typeface="Times New Roman" panose="02020603050405020304" pitchFamily="18" charset="0"/>
                <a:cs typeface="Calibri" panose="020F0502020204030204" pitchFamily="34" charset="0"/>
              </a:rPr>
              <a:t>ɣ</a:t>
            </a:r>
            <a:r>
              <a:rPr kumimoji="0" lang="en-GB" b="1" i="0" u="none" strike="noStrike" cap="none" normalizeH="0" baseline="-30000" dirty="0" err="1" smtClean="0">
                <a:ln>
                  <a:noFill/>
                </a:ln>
                <a:solidFill>
                  <a:srgbClr val="0000FF"/>
                </a:solidFill>
                <a:effectLst/>
                <a:ea typeface="Times New Roman" panose="02020603050405020304" pitchFamily="18" charset="0"/>
                <a:cs typeface="Calibri" panose="020F0502020204030204" pitchFamily="34" charset="0"/>
              </a:rPr>
              <a:t>sat</a:t>
            </a:r>
            <a:r>
              <a:rPr kumimoji="0" lang="en-GB" b="1" i="0" u="none" strike="noStrike" cap="none" normalizeH="0" baseline="0" dirty="0" smtClean="0">
                <a:ln>
                  <a:noFill/>
                </a:ln>
                <a:solidFill>
                  <a:srgbClr val="0000FF"/>
                </a:solidFill>
                <a:effectLst/>
                <a:ea typeface="Times New Roman" panose="02020603050405020304" pitchFamily="18" charset="0"/>
                <a:cs typeface="Calibri" panose="020F0502020204030204" pitchFamily="34" charset="0"/>
              </a:rPr>
              <a:t> = 20 KN/m</a:t>
            </a:r>
            <a:r>
              <a:rPr kumimoji="0" lang="en-GB" b="1" i="0" u="none" strike="noStrike" cap="none" normalizeH="0" baseline="30000" dirty="0" smtClean="0">
                <a:ln>
                  <a:noFill/>
                </a:ln>
                <a:solidFill>
                  <a:srgbClr val="0000FF"/>
                </a:solidFill>
                <a:effectLst/>
                <a:ea typeface="Times New Roman" panose="02020603050405020304" pitchFamily="18" charset="0"/>
                <a:cs typeface="Calibri" panose="020F0502020204030204" pitchFamily="34" charset="0"/>
              </a:rPr>
              <a:t>3</a:t>
            </a:r>
            <a:r>
              <a:rPr kumimoji="0" lang="en-GB" b="1" i="1" u="none" strike="noStrike" cap="none" normalizeH="0" baseline="0" dirty="0" smtClean="0">
                <a:ln>
                  <a:noFill/>
                </a:ln>
                <a:solidFill>
                  <a:srgbClr val="0000FF"/>
                </a:solidFill>
                <a:effectLst/>
                <a:ea typeface="Times New Roman" panose="02020603050405020304" pitchFamily="18" charset="0"/>
                <a:cs typeface="Calibri" panose="020F050202020403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ea typeface="Times New Roman" panose="02020603050405020304" pitchFamily="18" charset="0"/>
            </a:endParaRPr>
          </a:p>
          <a:p>
            <a:pPr marL="285750" indent="-285750" algn="just">
              <a:buFont typeface="Arial" panose="020B0604020202020204" pitchFamily="34" charset="0"/>
              <a:buChar char="•"/>
            </a:pPr>
            <a:r>
              <a:rPr lang="en-US" b="1" dirty="0">
                <a:solidFill>
                  <a:srgbClr val="FF0000"/>
                </a:solidFill>
                <a:ea typeface="Times New Roman" panose="02020603050405020304" pitchFamily="18" charset="0"/>
              </a:rPr>
              <a:t>Calculate </a:t>
            </a:r>
            <a:r>
              <a:rPr lang="en-US" b="1" dirty="0" err="1">
                <a:solidFill>
                  <a:srgbClr val="0000FF"/>
                </a:solidFill>
                <a:ea typeface="Times New Roman" panose="02020603050405020304" pitchFamily="18" charset="0"/>
              </a:rPr>
              <a:t>K</a:t>
            </a:r>
            <a:r>
              <a:rPr lang="en-US" b="1" baseline="-25000" dirty="0" err="1">
                <a:solidFill>
                  <a:srgbClr val="0000FF"/>
                </a:solidFill>
                <a:ea typeface="Times New Roman" panose="02020603050405020304" pitchFamily="18" charset="0"/>
              </a:rPr>
              <a:t>a</a:t>
            </a:r>
            <a:r>
              <a:rPr lang="en-US" b="1" baseline="-25000" dirty="0">
                <a:solidFill>
                  <a:srgbClr val="0000FF"/>
                </a:solidFill>
                <a:ea typeface="Times New Roman" panose="02020603050405020304" pitchFamily="18" charset="0"/>
              </a:rPr>
              <a:t> </a:t>
            </a:r>
            <a:r>
              <a:rPr lang="en-US" b="1" dirty="0">
                <a:solidFill>
                  <a:srgbClr val="0000FF"/>
                </a:solidFill>
                <a:ea typeface="Times New Roman" panose="02020603050405020304" pitchFamily="18" charset="0"/>
              </a:rPr>
              <a:t>and </a:t>
            </a:r>
            <a:r>
              <a:rPr lang="en-US" b="1" dirty="0" err="1">
                <a:solidFill>
                  <a:srgbClr val="0000FF"/>
                </a:solidFill>
                <a:ea typeface="Times New Roman" panose="02020603050405020304" pitchFamily="18" charset="0"/>
              </a:rPr>
              <a:t>K</a:t>
            </a:r>
            <a:r>
              <a:rPr lang="en-US" b="1" baseline="-25000" dirty="0" err="1">
                <a:solidFill>
                  <a:srgbClr val="0000FF"/>
                </a:solidFill>
                <a:ea typeface="Times New Roman" panose="02020603050405020304" pitchFamily="18" charset="0"/>
              </a:rPr>
              <a:t>p</a:t>
            </a:r>
            <a:r>
              <a:rPr lang="en-US" b="1" dirty="0">
                <a:solidFill>
                  <a:srgbClr val="0000FF"/>
                </a:solidFill>
                <a:ea typeface="Times New Roman" panose="02020603050405020304" pitchFamily="18" charset="0"/>
              </a:rPr>
              <a:t> </a:t>
            </a:r>
            <a:r>
              <a:rPr lang="en-US" b="1" dirty="0">
                <a:solidFill>
                  <a:srgbClr val="FF0000"/>
                </a:solidFill>
                <a:ea typeface="Times New Roman" panose="02020603050405020304" pitchFamily="18" charset="0"/>
              </a:rPr>
              <a:t>for each of soils (1) and (2).</a:t>
            </a:r>
          </a:p>
          <a:p>
            <a:pPr marL="285750" indent="-285750" algn="just">
              <a:buFont typeface="Arial" panose="020B0604020202020204" pitchFamily="34" charset="0"/>
              <a:buChar char="•"/>
            </a:pPr>
            <a:r>
              <a:rPr lang="en-US" b="1" dirty="0">
                <a:solidFill>
                  <a:srgbClr val="FF0000"/>
                </a:solidFill>
                <a:ea typeface="Times New Roman" panose="02020603050405020304" pitchFamily="18" charset="0"/>
              </a:rPr>
              <a:t>Complete the given table for the </a:t>
            </a:r>
            <a:r>
              <a:rPr lang="en-US" b="1" dirty="0" err="1" smtClean="0">
                <a:solidFill>
                  <a:srgbClr val="FF0000"/>
                </a:solidFill>
                <a:ea typeface="Times New Roman" panose="02020603050405020304" pitchFamily="18" charset="0"/>
              </a:rPr>
              <a:t>Rankine</a:t>
            </a:r>
            <a:r>
              <a:rPr lang="en-US" b="1" dirty="0" smtClean="0">
                <a:solidFill>
                  <a:srgbClr val="FF0000"/>
                </a:solidFill>
                <a:ea typeface="Times New Roman" panose="02020603050405020304" pitchFamily="18" charset="0"/>
              </a:rPr>
              <a:t> active </a:t>
            </a:r>
            <a:r>
              <a:rPr lang="en-US" b="1" dirty="0">
                <a:solidFill>
                  <a:srgbClr val="FF0000"/>
                </a:solidFill>
                <a:ea typeface="Times New Roman" panose="02020603050405020304" pitchFamily="18" charset="0"/>
              </a:rPr>
              <a:t>pressure at </a:t>
            </a:r>
            <a:r>
              <a:rPr lang="en-US" b="1" dirty="0">
                <a:solidFill>
                  <a:srgbClr val="0000FF"/>
                </a:solidFill>
                <a:ea typeface="Times New Roman" panose="02020603050405020304" pitchFamily="18" charset="0"/>
              </a:rPr>
              <a:t>6 and 9 m </a:t>
            </a:r>
            <a:r>
              <a:rPr lang="en-US" b="1" dirty="0">
                <a:solidFill>
                  <a:srgbClr val="FF0000"/>
                </a:solidFill>
                <a:ea typeface="Times New Roman" panose="02020603050405020304" pitchFamily="18" charset="0"/>
              </a:rPr>
              <a:t>depth behind </a:t>
            </a:r>
            <a:r>
              <a:rPr lang="en-US" b="1" dirty="0" smtClean="0">
                <a:solidFill>
                  <a:srgbClr val="FF0000"/>
                </a:solidFill>
                <a:ea typeface="Times New Roman" panose="02020603050405020304" pitchFamily="18" charset="0"/>
              </a:rPr>
              <a:t>the </a:t>
            </a:r>
            <a:r>
              <a:rPr lang="en-US" b="1" dirty="0">
                <a:solidFill>
                  <a:srgbClr val="FF0000"/>
                </a:solidFill>
                <a:ea typeface="Times New Roman" panose="02020603050405020304" pitchFamily="18" charset="0"/>
              </a:rPr>
              <a:t>behind the </a:t>
            </a:r>
            <a:r>
              <a:rPr lang="en-US" b="1" dirty="0" smtClean="0">
                <a:solidFill>
                  <a:srgbClr val="FF0000"/>
                </a:solidFill>
                <a:ea typeface="Times New Roman" panose="02020603050405020304" pitchFamily="18" charset="0"/>
              </a:rPr>
              <a:t>wall </a:t>
            </a:r>
            <a:r>
              <a:rPr lang="en-GB" b="1" dirty="0">
                <a:solidFill>
                  <a:srgbClr val="FF0000"/>
                </a:solidFill>
                <a:ea typeface="Times New Roman" panose="02020603050405020304" pitchFamily="18" charset="0"/>
              </a:rPr>
              <a:t>shown in Fig.1</a:t>
            </a:r>
            <a:r>
              <a:rPr lang="en-US" b="1" dirty="0" smtClean="0">
                <a:solidFill>
                  <a:srgbClr val="FF0000"/>
                </a:solidFill>
                <a:ea typeface="Times New Roman" panose="02020603050405020304" pitchFamily="18" charset="0"/>
              </a:rPr>
              <a:t>.</a:t>
            </a:r>
            <a:endParaRPr lang="en-US" b="1" dirty="0">
              <a:solidFill>
                <a:srgbClr val="FF0000"/>
              </a:solidFill>
              <a:ea typeface="Times New Roman" panose="02020603050405020304" pitchFamily="18" charset="0"/>
            </a:endParaRPr>
          </a:p>
          <a:p>
            <a:pPr marL="285750" indent="-285750" algn="just">
              <a:buFont typeface="Arial" panose="020B0604020202020204" pitchFamily="34" charset="0"/>
              <a:buChar char="•"/>
            </a:pPr>
            <a:r>
              <a:rPr lang="en-GB" b="1" dirty="0">
                <a:solidFill>
                  <a:srgbClr val="FF0000"/>
                </a:solidFill>
                <a:ea typeface="Times New Roman" panose="02020603050405020304" pitchFamily="18" charset="0"/>
              </a:rPr>
              <a:t>Complete the given table for the </a:t>
            </a:r>
            <a:r>
              <a:rPr lang="en-GB" b="1" dirty="0" smtClean="0">
                <a:solidFill>
                  <a:srgbClr val="FF0000"/>
                </a:solidFill>
                <a:ea typeface="Times New Roman" panose="02020603050405020304" pitchFamily="18" charset="0"/>
              </a:rPr>
              <a:t>Rankine passive </a:t>
            </a:r>
            <a:r>
              <a:rPr lang="en-GB" b="1" dirty="0">
                <a:solidFill>
                  <a:srgbClr val="FF0000"/>
                </a:solidFill>
                <a:ea typeface="Times New Roman" panose="02020603050405020304" pitchFamily="18" charset="0"/>
              </a:rPr>
              <a:t>pressure at </a:t>
            </a:r>
            <a:r>
              <a:rPr lang="en-GB" b="1" dirty="0">
                <a:solidFill>
                  <a:srgbClr val="0000FF"/>
                </a:solidFill>
                <a:ea typeface="Times New Roman" panose="02020603050405020304" pitchFamily="18" charset="0"/>
              </a:rPr>
              <a:t>1.5 and 4.5 m</a:t>
            </a:r>
            <a:r>
              <a:rPr lang="en-GB" b="1" dirty="0">
                <a:solidFill>
                  <a:srgbClr val="FF0000"/>
                </a:solidFill>
                <a:ea typeface="Times New Roman" panose="02020603050405020304" pitchFamily="18" charset="0"/>
              </a:rPr>
              <a:t> depth in front of the </a:t>
            </a:r>
            <a:r>
              <a:rPr lang="en-GB" b="1" dirty="0" smtClean="0">
                <a:solidFill>
                  <a:srgbClr val="FF0000"/>
                </a:solidFill>
                <a:ea typeface="Times New Roman" panose="02020603050405020304" pitchFamily="18" charset="0"/>
              </a:rPr>
              <a:t>wall shown in Fig.1.</a:t>
            </a:r>
            <a:r>
              <a:rPr lang="en-US" b="1" dirty="0" smtClean="0">
                <a:solidFill>
                  <a:srgbClr val="FF0000"/>
                </a:solidFill>
                <a:ea typeface="Times New Roman" panose="02020603050405020304" pitchFamily="18" charset="0"/>
              </a:rPr>
              <a:t> </a:t>
            </a:r>
            <a:endParaRPr lang="en-US" b="1" dirty="0">
              <a:solidFill>
                <a:srgbClr val="FF0000"/>
              </a:solidFill>
              <a:ea typeface="Times New Roman" panose="02020603050405020304" pitchFamily="18" charset="0"/>
            </a:endParaRPr>
          </a:p>
        </p:txBody>
      </p:sp>
      <p:grpSp>
        <p:nvGrpSpPr>
          <p:cNvPr id="3" name="Group 100"/>
          <p:cNvGrpSpPr>
            <a:grpSpLocks/>
          </p:cNvGrpSpPr>
          <p:nvPr/>
        </p:nvGrpSpPr>
        <p:grpSpPr bwMode="auto">
          <a:xfrm>
            <a:off x="2968429" y="3403579"/>
            <a:ext cx="5783263" cy="3219616"/>
            <a:chOff x="0" y="-573"/>
            <a:chExt cx="57834" cy="32187"/>
          </a:xfrm>
        </p:grpSpPr>
        <p:sp>
          <p:nvSpPr>
            <p:cNvPr id="4" name="Rectangle 2"/>
            <p:cNvSpPr>
              <a:spLocks noChangeArrowheads="1"/>
            </p:cNvSpPr>
            <p:nvPr/>
          </p:nvSpPr>
          <p:spPr bwMode="auto">
            <a:xfrm>
              <a:off x="18288" y="20292"/>
              <a:ext cx="31614" cy="807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5" name="Rectangle 3"/>
            <p:cNvSpPr>
              <a:spLocks noChangeArrowheads="1"/>
            </p:cNvSpPr>
            <p:nvPr/>
          </p:nvSpPr>
          <p:spPr bwMode="auto">
            <a:xfrm>
              <a:off x="18288" y="16053"/>
              <a:ext cx="12320" cy="4046"/>
            </a:xfrm>
            <a:prstGeom prst="rect">
              <a:avLst/>
            </a:prstGeom>
            <a:solidFill>
              <a:srgbClr val="5B9BD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6" name="Rectangle 4"/>
            <p:cNvSpPr>
              <a:spLocks noChangeArrowheads="1"/>
            </p:cNvSpPr>
            <p:nvPr/>
          </p:nvSpPr>
          <p:spPr bwMode="auto">
            <a:xfrm>
              <a:off x="32242" y="4433"/>
              <a:ext cx="17660" cy="15707"/>
            </a:xfrm>
            <a:prstGeom prst="rect">
              <a:avLst/>
            </a:prstGeom>
            <a:solidFill>
              <a:srgbClr val="5B9BD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7" name="Rectangle 5"/>
            <p:cNvSpPr>
              <a:spLocks noChangeArrowheads="1"/>
            </p:cNvSpPr>
            <p:nvPr/>
          </p:nvSpPr>
          <p:spPr bwMode="auto">
            <a:xfrm>
              <a:off x="30480" y="4433"/>
              <a:ext cx="1762" cy="2386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8" name="Straight Connector 6"/>
            <p:cNvSpPr>
              <a:spLocks noChangeShapeType="1"/>
            </p:cNvSpPr>
            <p:nvPr/>
          </p:nvSpPr>
          <p:spPr bwMode="auto">
            <a:xfrm flipH="1">
              <a:off x="51387" y="20437"/>
              <a:ext cx="3572" cy="0"/>
            </a:xfrm>
            <a:prstGeom prst="line">
              <a:avLst/>
            </a:prstGeom>
            <a:noFill/>
            <a:ln w="127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Straight Connector 7"/>
            <p:cNvSpPr>
              <a:spLocks noChangeShapeType="1"/>
            </p:cNvSpPr>
            <p:nvPr/>
          </p:nvSpPr>
          <p:spPr bwMode="auto">
            <a:xfrm>
              <a:off x="18288" y="20292"/>
              <a:ext cx="31614"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7429" y="16539"/>
              <a:ext cx="9282" cy="4095"/>
            </a:xfrm>
            <a:custGeom>
              <a:avLst/>
              <a:gdLst>
                <a:gd name="T0" fmla="*/ 928211 w 928745"/>
                <a:gd name="T1" fmla="*/ 0 h 409574"/>
                <a:gd name="T2" fmla="*/ 0 w 928745"/>
                <a:gd name="T3" fmla="*/ 376237 h 409574"/>
                <a:gd name="T4" fmla="*/ 923389 w 928745"/>
                <a:gd name="T5" fmla="*/ 409574 h 409574"/>
                <a:gd name="T6" fmla="*/ 928211 w 928745"/>
                <a:gd name="T7" fmla="*/ 0 h 4095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8745" h="409574">
                  <a:moveTo>
                    <a:pt x="928745" y="0"/>
                  </a:moveTo>
                  <a:lnTo>
                    <a:pt x="0" y="376237"/>
                  </a:lnTo>
                  <a:lnTo>
                    <a:pt x="923920" y="409574"/>
                  </a:lnTo>
                  <a:cubicBezTo>
                    <a:pt x="925525" y="280987"/>
                    <a:pt x="927140" y="128587"/>
                    <a:pt x="928745" y="0"/>
                  </a:cubicBezTo>
                  <a:close/>
                </a:path>
              </a:pathLst>
            </a:cu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1" name="Rectangle 9"/>
            <p:cNvSpPr>
              <a:spLocks noChangeArrowheads="1"/>
            </p:cNvSpPr>
            <p:nvPr/>
          </p:nvSpPr>
          <p:spPr bwMode="auto">
            <a:xfrm>
              <a:off x="32242" y="2943"/>
              <a:ext cx="14597" cy="1574"/>
            </a:xfrm>
            <a:prstGeom prst="rect">
              <a:avLst/>
            </a:prstGeom>
            <a:pattFill prst="dkVert">
              <a:fgClr>
                <a:srgbClr val="5B9BD5"/>
              </a:fgClr>
              <a:bgClr>
                <a:srgbClr val="000000"/>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 name="TextBox 16"/>
            <p:cNvSpPr txBox="1">
              <a:spLocks noChangeArrowheads="1"/>
            </p:cNvSpPr>
            <p:nvPr/>
          </p:nvSpPr>
          <p:spPr bwMode="auto">
            <a:xfrm>
              <a:off x="32241" y="-573"/>
              <a:ext cx="15296" cy="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q</a:t>
              </a:r>
              <a:r>
                <a:rPr kumimoji="0" lang="en-US" sz="16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 </a:t>
              </a:r>
              <a:r>
                <a:rPr kumimoji="0" lang="en-US" sz="16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kN</a:t>
              </a:r>
              <a:r>
                <a:rPr kumimoji="0" lang="en-US" sz="16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kumimoji="0" lang="en-US" sz="1600" b="1" i="0" u="none" strike="noStrike" cap="none" normalizeH="0" baseline="3000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kumimoji="0" lang="en-US" sz="16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1600" b="1"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kN</a:t>
              </a:r>
              <a:r>
                <a:rPr kumimoji="0" lang="en-US" sz="16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kumimoji="0" lang="en-US" sz="1600" b="1" i="0" u="none" strike="noStrike" cap="none" normalizeH="0" baseline="3000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3" name="TextBox 19"/>
            <p:cNvSpPr txBox="1">
              <a:spLocks noChangeArrowheads="1"/>
            </p:cNvSpPr>
            <p:nvPr/>
          </p:nvSpPr>
          <p:spPr bwMode="auto">
            <a:xfrm>
              <a:off x="49903" y="28243"/>
              <a:ext cx="7931" cy="32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 name="TextBox 20"/>
            <p:cNvSpPr txBox="1">
              <a:spLocks noChangeArrowheads="1"/>
            </p:cNvSpPr>
            <p:nvPr/>
          </p:nvSpPr>
          <p:spPr bwMode="auto">
            <a:xfrm>
              <a:off x="5314" y="28363"/>
              <a:ext cx="9405" cy="32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Passive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Freeform 13"/>
            <p:cNvSpPr>
              <a:spLocks/>
            </p:cNvSpPr>
            <p:nvPr/>
          </p:nvSpPr>
          <p:spPr bwMode="auto">
            <a:xfrm>
              <a:off x="0" y="20292"/>
              <a:ext cx="16664" cy="8001"/>
            </a:xfrm>
            <a:custGeom>
              <a:avLst/>
              <a:gdLst>
                <a:gd name="T0" fmla="*/ 1666484 w 1676515"/>
                <a:gd name="T1" fmla="*/ 19050 h 800100"/>
                <a:gd name="T2" fmla="*/ 1661636 w 1676515"/>
                <a:gd name="T3" fmla="*/ 800100 h 800100"/>
                <a:gd name="T4" fmla="*/ 0 w 1676515"/>
                <a:gd name="T5" fmla="*/ 800100 h 800100"/>
                <a:gd name="T6" fmla="*/ 710101 w 1676515"/>
                <a:gd name="T7" fmla="*/ 0 h 800100"/>
                <a:gd name="T8" fmla="*/ 1666484 w 1676515"/>
                <a:gd name="T9" fmla="*/ 19050 h 800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515" h="800100">
                  <a:moveTo>
                    <a:pt x="1676515" y="19050"/>
                  </a:moveTo>
                  <a:cubicBezTo>
                    <a:pt x="1674889" y="279400"/>
                    <a:pt x="1673264" y="539750"/>
                    <a:pt x="1671638" y="800100"/>
                  </a:cubicBezTo>
                  <a:lnTo>
                    <a:pt x="0" y="800100"/>
                  </a:lnTo>
                  <a:lnTo>
                    <a:pt x="714375" y="0"/>
                  </a:lnTo>
                  <a:lnTo>
                    <a:pt x="1676515" y="19050"/>
                  </a:lnTo>
                  <a:close/>
                </a:path>
              </a:pathLst>
            </a:cu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6" name="TextBox 21"/>
            <p:cNvSpPr txBox="1">
              <a:spLocks noChangeArrowheads="1"/>
            </p:cNvSpPr>
            <p:nvPr/>
          </p:nvSpPr>
          <p:spPr bwMode="auto">
            <a:xfrm>
              <a:off x="37127" y="17220"/>
              <a:ext cx="4540" cy="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W.T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 name="TextBox 22"/>
            <p:cNvSpPr txBox="1">
              <a:spLocks noChangeArrowheads="1"/>
            </p:cNvSpPr>
            <p:nvPr/>
          </p:nvSpPr>
          <p:spPr bwMode="auto">
            <a:xfrm>
              <a:off x="32625" y="21569"/>
              <a:ext cx="8604" cy="32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Soil (2)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 name="TextBox 23"/>
            <p:cNvSpPr txBox="1">
              <a:spLocks noChangeArrowheads="1"/>
            </p:cNvSpPr>
            <p:nvPr/>
          </p:nvSpPr>
          <p:spPr bwMode="auto">
            <a:xfrm>
              <a:off x="32600" y="9829"/>
              <a:ext cx="8604" cy="32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Soil (1)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 name="Straight Connector 17"/>
            <p:cNvSpPr>
              <a:spLocks noChangeShapeType="1"/>
            </p:cNvSpPr>
            <p:nvPr/>
          </p:nvSpPr>
          <p:spPr bwMode="auto">
            <a:xfrm flipH="1">
              <a:off x="45765" y="4766"/>
              <a:ext cx="179" cy="15526"/>
            </a:xfrm>
            <a:prstGeom prst="line">
              <a:avLst/>
            </a:prstGeom>
            <a:noFill/>
            <a:ln w="28575">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Straight Connector 18"/>
            <p:cNvSpPr>
              <a:spLocks noChangeShapeType="1"/>
            </p:cNvSpPr>
            <p:nvPr/>
          </p:nvSpPr>
          <p:spPr bwMode="auto">
            <a:xfrm flipH="1">
              <a:off x="43726" y="28341"/>
              <a:ext cx="4168"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traight Connector 19"/>
            <p:cNvSpPr>
              <a:spLocks noChangeShapeType="1"/>
            </p:cNvSpPr>
            <p:nvPr/>
          </p:nvSpPr>
          <p:spPr bwMode="auto">
            <a:xfrm flipH="1">
              <a:off x="18288" y="16101"/>
              <a:ext cx="11811"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30"/>
            <p:cNvSpPr txBox="1">
              <a:spLocks noChangeArrowheads="1"/>
            </p:cNvSpPr>
            <p:nvPr/>
          </p:nvSpPr>
          <p:spPr bwMode="auto">
            <a:xfrm>
              <a:off x="43096" y="10978"/>
              <a:ext cx="6375" cy="29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6.0 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 name="Isosceles Triangle 21"/>
            <p:cNvSpPr>
              <a:spLocks noChangeArrowheads="1"/>
            </p:cNvSpPr>
            <p:nvPr/>
          </p:nvSpPr>
          <p:spPr bwMode="auto">
            <a:xfrm rot="10800000">
              <a:off x="33589" y="18086"/>
              <a:ext cx="3666" cy="1956"/>
            </a:xfrm>
            <a:prstGeom prst="triangle">
              <a:avLst>
                <a:gd name="adj" fmla="val 50000"/>
              </a:avLst>
            </a:prstGeom>
            <a:solidFill>
              <a:srgbClr val="000000"/>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4" name="Straight Connector 22"/>
            <p:cNvSpPr>
              <a:spLocks noChangeShapeType="1"/>
            </p:cNvSpPr>
            <p:nvPr/>
          </p:nvSpPr>
          <p:spPr bwMode="auto">
            <a:xfrm>
              <a:off x="45709" y="20444"/>
              <a:ext cx="235" cy="7875"/>
            </a:xfrm>
            <a:prstGeom prst="line">
              <a:avLst/>
            </a:prstGeom>
            <a:noFill/>
            <a:ln w="28575">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31"/>
            <p:cNvSpPr txBox="1">
              <a:spLocks noChangeArrowheads="1"/>
            </p:cNvSpPr>
            <p:nvPr/>
          </p:nvSpPr>
          <p:spPr bwMode="auto">
            <a:xfrm>
              <a:off x="43268" y="22801"/>
              <a:ext cx="6375" cy="29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TextBox 34"/>
            <p:cNvSpPr txBox="1">
              <a:spLocks noChangeArrowheads="1"/>
            </p:cNvSpPr>
            <p:nvPr/>
          </p:nvSpPr>
          <p:spPr bwMode="auto">
            <a:xfrm>
              <a:off x="18179" y="16693"/>
              <a:ext cx="6776"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Straight Arrow Connector 25"/>
            <p:cNvSpPr>
              <a:spLocks noChangeShapeType="1"/>
            </p:cNvSpPr>
            <p:nvPr/>
          </p:nvSpPr>
          <p:spPr bwMode="auto">
            <a:xfrm>
              <a:off x="20574" y="13215"/>
              <a:ext cx="0" cy="3288"/>
            </a:xfrm>
            <a:prstGeom prst="straightConnector1">
              <a:avLst/>
            </a:prstGeom>
            <a:noFill/>
            <a:ln w="2857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Straight Arrow Connector 26"/>
            <p:cNvSpPr>
              <a:spLocks noChangeShapeType="1"/>
            </p:cNvSpPr>
            <p:nvPr/>
          </p:nvSpPr>
          <p:spPr bwMode="auto">
            <a:xfrm flipV="1">
              <a:off x="20574" y="20444"/>
              <a:ext cx="0" cy="3476"/>
            </a:xfrm>
            <a:prstGeom prst="straightConnector1">
              <a:avLst/>
            </a:prstGeom>
            <a:noFill/>
            <a:ln w="2857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Straight Connector 27"/>
            <p:cNvSpPr>
              <a:spLocks noChangeShapeType="1"/>
            </p:cNvSpPr>
            <p:nvPr/>
          </p:nvSpPr>
          <p:spPr bwMode="auto">
            <a:xfrm flipH="1">
              <a:off x="26670" y="16291"/>
              <a:ext cx="762" cy="92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Straight Connector 28"/>
            <p:cNvSpPr>
              <a:spLocks noChangeShapeType="1"/>
            </p:cNvSpPr>
            <p:nvPr/>
          </p:nvSpPr>
          <p:spPr bwMode="auto">
            <a:xfrm flipH="1">
              <a:off x="25146" y="16339"/>
              <a:ext cx="762" cy="92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Straight Connector 29"/>
            <p:cNvSpPr>
              <a:spLocks noChangeShapeType="1"/>
            </p:cNvSpPr>
            <p:nvPr/>
          </p:nvSpPr>
          <p:spPr bwMode="auto">
            <a:xfrm flipH="1">
              <a:off x="23622" y="16339"/>
              <a:ext cx="762" cy="92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Straight Connector 30"/>
            <p:cNvSpPr>
              <a:spLocks noChangeShapeType="1"/>
            </p:cNvSpPr>
            <p:nvPr/>
          </p:nvSpPr>
          <p:spPr bwMode="auto">
            <a:xfrm>
              <a:off x="28194" y="16586"/>
              <a:ext cx="762" cy="632"/>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Straight Connector 31"/>
            <p:cNvSpPr>
              <a:spLocks noChangeShapeType="1"/>
            </p:cNvSpPr>
            <p:nvPr/>
          </p:nvSpPr>
          <p:spPr bwMode="auto">
            <a:xfrm>
              <a:off x="25879" y="16503"/>
              <a:ext cx="762" cy="63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Straight Connector 32"/>
            <p:cNvSpPr>
              <a:spLocks noChangeShapeType="1"/>
            </p:cNvSpPr>
            <p:nvPr/>
          </p:nvSpPr>
          <p:spPr bwMode="auto">
            <a:xfrm>
              <a:off x="24384" y="16503"/>
              <a:ext cx="1495" cy="715"/>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Straight Connector 33"/>
            <p:cNvSpPr>
              <a:spLocks noChangeShapeType="1"/>
            </p:cNvSpPr>
            <p:nvPr/>
          </p:nvSpPr>
          <p:spPr bwMode="auto">
            <a:xfrm>
              <a:off x="27156" y="16053"/>
              <a:ext cx="1038" cy="108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Straight Connector 34"/>
            <p:cNvSpPr>
              <a:spLocks noChangeShapeType="1"/>
            </p:cNvSpPr>
            <p:nvPr/>
          </p:nvSpPr>
          <p:spPr bwMode="auto">
            <a:xfrm flipH="1">
              <a:off x="35835" y="4511"/>
              <a:ext cx="762" cy="927"/>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Straight Connector 35"/>
            <p:cNvSpPr>
              <a:spLocks noChangeShapeType="1"/>
            </p:cNvSpPr>
            <p:nvPr/>
          </p:nvSpPr>
          <p:spPr bwMode="auto">
            <a:xfrm>
              <a:off x="40407" y="4759"/>
              <a:ext cx="762" cy="63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Straight Connector 36"/>
            <p:cNvSpPr>
              <a:spLocks noChangeShapeType="1"/>
            </p:cNvSpPr>
            <p:nvPr/>
          </p:nvSpPr>
          <p:spPr bwMode="auto">
            <a:xfrm>
              <a:off x="36597" y="4675"/>
              <a:ext cx="1495" cy="715"/>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Straight Connector 37"/>
            <p:cNvSpPr>
              <a:spLocks noChangeShapeType="1"/>
            </p:cNvSpPr>
            <p:nvPr/>
          </p:nvSpPr>
          <p:spPr bwMode="auto">
            <a:xfrm>
              <a:off x="39370" y="4226"/>
              <a:ext cx="1037" cy="1081"/>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Straight Connector 38"/>
            <p:cNvSpPr>
              <a:spLocks noChangeShapeType="1"/>
            </p:cNvSpPr>
            <p:nvPr/>
          </p:nvSpPr>
          <p:spPr bwMode="auto">
            <a:xfrm flipH="1">
              <a:off x="37359" y="4745"/>
              <a:ext cx="762" cy="92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Straight Connector 39"/>
            <p:cNvSpPr>
              <a:spLocks noChangeShapeType="1"/>
            </p:cNvSpPr>
            <p:nvPr/>
          </p:nvSpPr>
          <p:spPr bwMode="auto">
            <a:xfrm flipH="1">
              <a:off x="38645" y="4750"/>
              <a:ext cx="762" cy="926"/>
            </a:xfrm>
            <a:prstGeom prst="line">
              <a:avLst/>
            </a:prstGeom>
            <a:noFill/>
            <a:ln w="19050">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Straight Connector 40"/>
            <p:cNvSpPr>
              <a:spLocks noChangeShapeType="1"/>
            </p:cNvSpPr>
            <p:nvPr/>
          </p:nvSpPr>
          <p:spPr bwMode="auto">
            <a:xfrm>
              <a:off x="32242" y="3016"/>
              <a:ext cx="14597"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Straight Connector 41"/>
            <p:cNvSpPr>
              <a:spLocks noChangeShapeType="1"/>
            </p:cNvSpPr>
            <p:nvPr/>
          </p:nvSpPr>
          <p:spPr bwMode="auto">
            <a:xfrm flipV="1">
              <a:off x="32242" y="4360"/>
              <a:ext cx="17660" cy="216"/>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50958" y="4576"/>
              <a:ext cx="5525" cy="23743"/>
            </a:xfrm>
            <a:custGeom>
              <a:avLst/>
              <a:gdLst>
                <a:gd name="T0" fmla="*/ 185738 w 552450"/>
                <a:gd name="T1" fmla="*/ 0 h 2352675"/>
                <a:gd name="T2" fmla="*/ 0 w 552450"/>
                <a:gd name="T3" fmla="*/ 14419 h 2352675"/>
                <a:gd name="T4" fmla="*/ 42863 w 552450"/>
                <a:gd name="T5" fmla="*/ 1586100 h 2352675"/>
                <a:gd name="T6" fmla="*/ 71438 w 552450"/>
                <a:gd name="T7" fmla="*/ 2364730 h 2352675"/>
                <a:gd name="T8" fmla="*/ 552450 w 552450"/>
                <a:gd name="T9" fmla="*/ 2374343 h 2352675"/>
                <a:gd name="T10" fmla="*/ 500063 w 552450"/>
                <a:gd name="T11" fmla="*/ 1586100 h 2352675"/>
                <a:gd name="T12" fmla="*/ 400050 w 552450"/>
                <a:gd name="T13" fmla="*/ 1586100 h 2352675"/>
                <a:gd name="T14" fmla="*/ 185738 w 552450"/>
                <a:gd name="T15" fmla="*/ 0 h 23526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2450" h="2352675">
                  <a:moveTo>
                    <a:pt x="185738" y="0"/>
                  </a:moveTo>
                  <a:lnTo>
                    <a:pt x="0" y="14287"/>
                  </a:lnTo>
                  <a:lnTo>
                    <a:pt x="42863" y="1571625"/>
                  </a:lnTo>
                  <a:lnTo>
                    <a:pt x="71438" y="2343150"/>
                  </a:lnTo>
                  <a:lnTo>
                    <a:pt x="552450" y="2352675"/>
                  </a:lnTo>
                  <a:lnTo>
                    <a:pt x="500063" y="1571625"/>
                  </a:lnTo>
                  <a:lnTo>
                    <a:pt x="400050" y="1571625"/>
                  </a:lnTo>
                  <a:lnTo>
                    <a:pt x="185738" y="0"/>
                  </a:lnTo>
                  <a:close/>
                </a:path>
              </a:pathLst>
            </a:cu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grpSp>
      <p:sp>
        <p:nvSpPr>
          <p:cNvPr id="47" name="Rectangle 46"/>
          <p:cNvSpPr/>
          <p:nvPr/>
        </p:nvSpPr>
        <p:spPr>
          <a:xfrm>
            <a:off x="79699" y="3740418"/>
            <a:ext cx="1773242" cy="461665"/>
          </a:xfrm>
          <a:prstGeom prst="rect">
            <a:avLst/>
          </a:prstGeom>
        </p:spPr>
        <p:txBody>
          <a:bodyPr wrap="none">
            <a:spAutoFit/>
          </a:bodyPr>
          <a:lstStyle/>
          <a:p>
            <a:r>
              <a:rPr lang="en-GB" sz="2400" b="1" u="sng" dirty="0" smtClean="0">
                <a:solidFill>
                  <a:srgbClr val="0000FF"/>
                </a:solidFill>
                <a:ea typeface="Times New Roman" panose="02020603050405020304" pitchFamily="18" charset="0"/>
                <a:cs typeface="Calibri" panose="020F0502020204030204" pitchFamily="34" charset="0"/>
              </a:rPr>
              <a:t>SOLUTION</a:t>
            </a:r>
            <a:endParaRPr lang="en-US" sz="2400" u="sng" dirty="0">
              <a:solidFill>
                <a:srgbClr val="0000FF"/>
              </a:solidFill>
            </a:endParaRPr>
          </a:p>
        </p:txBody>
      </p:sp>
      <p:sp>
        <p:nvSpPr>
          <p:cNvPr id="48" name="Rectangle 47"/>
          <p:cNvSpPr/>
          <p:nvPr/>
        </p:nvSpPr>
        <p:spPr>
          <a:xfrm>
            <a:off x="132092" y="4201353"/>
            <a:ext cx="4315605" cy="646331"/>
          </a:xfrm>
          <a:prstGeom prst="rect">
            <a:avLst/>
          </a:prstGeom>
        </p:spPr>
        <p:txBody>
          <a:bodyPr wrap="none">
            <a:spAutoFit/>
          </a:bodyPr>
          <a:lstStyle/>
          <a:p>
            <a:r>
              <a:rPr lang="en-GB" b="1" dirty="0" smtClean="0">
                <a:ea typeface="Times New Roman" panose="02020603050405020304" pitchFamily="18" charset="0"/>
                <a:cs typeface="Calibri" panose="020F0502020204030204" pitchFamily="34" charset="0"/>
              </a:rPr>
              <a:t>Soil 1: </a:t>
            </a:r>
            <a:r>
              <a:rPr lang="en-GB" b="1" dirty="0" err="1" smtClean="0">
                <a:ea typeface="Times New Roman" panose="02020603050405020304" pitchFamily="18" charset="0"/>
                <a:cs typeface="Calibri" panose="020F0502020204030204" pitchFamily="34" charset="0"/>
              </a:rPr>
              <a:t>K</a:t>
            </a:r>
            <a:r>
              <a:rPr lang="en-GB" b="1" baseline="-25000" dirty="0" err="1" smtClean="0">
                <a:ea typeface="Times New Roman" panose="02020603050405020304" pitchFamily="18" charset="0"/>
                <a:cs typeface="Calibri" panose="020F0502020204030204" pitchFamily="34" charset="0"/>
              </a:rPr>
              <a:t>a</a:t>
            </a:r>
            <a:r>
              <a:rPr lang="en-GB" b="1" dirty="0" smtClean="0">
                <a:ea typeface="Times New Roman" panose="02020603050405020304" pitchFamily="18" charset="0"/>
                <a:cs typeface="Calibri" panose="020F0502020204030204" pitchFamily="34" charset="0"/>
              </a:rPr>
              <a:t> = (1-sin 38)/(1+sin 38) = </a:t>
            </a:r>
            <a:r>
              <a:rPr lang="en-GB" b="1" dirty="0" smtClean="0">
                <a:solidFill>
                  <a:srgbClr val="0000FF"/>
                </a:solidFill>
                <a:ea typeface="Times New Roman" panose="02020603050405020304" pitchFamily="18" charset="0"/>
                <a:cs typeface="Calibri" panose="020F0502020204030204" pitchFamily="34" charset="0"/>
              </a:rPr>
              <a:t>0.24</a:t>
            </a:r>
          </a:p>
          <a:p>
            <a:r>
              <a:rPr lang="en-GB" b="1" dirty="0">
                <a:ea typeface="Times New Roman" panose="02020603050405020304" pitchFamily="18" charset="0"/>
                <a:cs typeface="Calibri" panose="020F0502020204030204" pitchFamily="34" charset="0"/>
              </a:rPr>
              <a:t> </a:t>
            </a:r>
            <a:r>
              <a:rPr lang="en-GB" b="1" dirty="0" smtClean="0">
                <a:ea typeface="Times New Roman" panose="02020603050405020304" pitchFamily="18" charset="0"/>
                <a:cs typeface="Calibri" panose="020F0502020204030204" pitchFamily="34" charset="0"/>
              </a:rPr>
              <a:t>            </a:t>
            </a:r>
            <a:r>
              <a:rPr lang="en-GB" b="1" dirty="0" err="1" smtClean="0">
                <a:ea typeface="Times New Roman" panose="02020603050405020304" pitchFamily="18" charset="0"/>
                <a:cs typeface="Calibri" panose="020F0502020204030204" pitchFamily="34" charset="0"/>
              </a:rPr>
              <a:t>K</a:t>
            </a:r>
            <a:r>
              <a:rPr lang="en-GB" b="1" baseline="-25000" dirty="0" err="1" smtClean="0">
                <a:ea typeface="Times New Roman" panose="02020603050405020304" pitchFamily="18" charset="0"/>
                <a:cs typeface="Calibri" panose="020F0502020204030204" pitchFamily="34" charset="0"/>
              </a:rPr>
              <a:t>p</a:t>
            </a:r>
            <a:r>
              <a:rPr lang="en-GB" b="1" dirty="0" smtClean="0">
                <a:ea typeface="Times New Roman" panose="02020603050405020304" pitchFamily="18" charset="0"/>
                <a:cs typeface="Calibri" panose="020F0502020204030204" pitchFamily="34" charset="0"/>
              </a:rPr>
              <a:t> = 1/</a:t>
            </a:r>
            <a:r>
              <a:rPr lang="en-GB" b="1" dirty="0" err="1" smtClean="0">
                <a:ea typeface="Times New Roman" panose="02020603050405020304" pitchFamily="18" charset="0"/>
                <a:cs typeface="Calibri" panose="020F0502020204030204" pitchFamily="34" charset="0"/>
              </a:rPr>
              <a:t>K</a:t>
            </a:r>
            <a:r>
              <a:rPr lang="en-GB" b="1" baseline="-25000" dirty="0" err="1" smtClean="0">
                <a:ea typeface="Times New Roman" panose="02020603050405020304" pitchFamily="18" charset="0"/>
                <a:cs typeface="Calibri" panose="020F0502020204030204" pitchFamily="34" charset="0"/>
              </a:rPr>
              <a:t>a</a:t>
            </a:r>
            <a:r>
              <a:rPr lang="en-GB" b="1" dirty="0" smtClean="0">
                <a:ea typeface="Times New Roman" panose="02020603050405020304" pitchFamily="18" charset="0"/>
                <a:cs typeface="Calibri" panose="020F0502020204030204" pitchFamily="34" charset="0"/>
              </a:rPr>
              <a:t> = </a:t>
            </a:r>
            <a:r>
              <a:rPr lang="en-GB" b="1" dirty="0" smtClean="0">
                <a:solidFill>
                  <a:srgbClr val="0000FF"/>
                </a:solidFill>
                <a:ea typeface="Times New Roman" panose="02020603050405020304" pitchFamily="18" charset="0"/>
                <a:cs typeface="Calibri" panose="020F0502020204030204" pitchFamily="34" charset="0"/>
              </a:rPr>
              <a:t>4.17</a:t>
            </a:r>
            <a:r>
              <a:rPr lang="en-GB" b="1" dirty="0" smtClean="0">
                <a:ea typeface="Times New Roman" panose="02020603050405020304" pitchFamily="18" charset="0"/>
                <a:cs typeface="Calibri" panose="020F0502020204030204" pitchFamily="34" charset="0"/>
              </a:rPr>
              <a:t> </a:t>
            </a:r>
            <a:endParaRPr lang="en-US" dirty="0"/>
          </a:p>
        </p:txBody>
      </p:sp>
      <p:sp>
        <p:nvSpPr>
          <p:cNvPr id="49" name="Rectangle 48"/>
          <p:cNvSpPr/>
          <p:nvPr/>
        </p:nvSpPr>
        <p:spPr>
          <a:xfrm>
            <a:off x="132092" y="4994230"/>
            <a:ext cx="4238661" cy="646331"/>
          </a:xfrm>
          <a:prstGeom prst="rect">
            <a:avLst/>
          </a:prstGeom>
        </p:spPr>
        <p:txBody>
          <a:bodyPr wrap="none">
            <a:spAutoFit/>
          </a:bodyPr>
          <a:lstStyle/>
          <a:p>
            <a:r>
              <a:rPr lang="en-GB" b="1" dirty="0" smtClean="0">
                <a:ea typeface="Times New Roman" panose="02020603050405020304" pitchFamily="18" charset="0"/>
                <a:cs typeface="Calibri" panose="020F0502020204030204" pitchFamily="34" charset="0"/>
              </a:rPr>
              <a:t>Soil 2: </a:t>
            </a:r>
            <a:r>
              <a:rPr lang="en-GB" b="1" dirty="0" err="1" smtClean="0">
                <a:ea typeface="Times New Roman" panose="02020603050405020304" pitchFamily="18" charset="0"/>
                <a:cs typeface="Calibri" panose="020F0502020204030204" pitchFamily="34" charset="0"/>
              </a:rPr>
              <a:t>K</a:t>
            </a:r>
            <a:r>
              <a:rPr lang="en-GB" b="1" baseline="-25000" dirty="0" err="1" smtClean="0">
                <a:ea typeface="Times New Roman" panose="02020603050405020304" pitchFamily="18" charset="0"/>
                <a:cs typeface="Calibri" panose="020F0502020204030204" pitchFamily="34" charset="0"/>
              </a:rPr>
              <a:t>a</a:t>
            </a:r>
            <a:r>
              <a:rPr lang="en-GB" b="1" dirty="0" smtClean="0">
                <a:ea typeface="Times New Roman" panose="02020603050405020304" pitchFamily="18" charset="0"/>
                <a:cs typeface="Calibri" panose="020F0502020204030204" pitchFamily="34" charset="0"/>
              </a:rPr>
              <a:t> = (1-sin 28)/1+sin 28) = </a:t>
            </a:r>
            <a:r>
              <a:rPr lang="en-GB" b="1" dirty="0" smtClean="0">
                <a:solidFill>
                  <a:srgbClr val="0000FF"/>
                </a:solidFill>
                <a:ea typeface="Times New Roman" panose="02020603050405020304" pitchFamily="18" charset="0"/>
                <a:cs typeface="Calibri" panose="020F0502020204030204" pitchFamily="34" charset="0"/>
              </a:rPr>
              <a:t>0.36</a:t>
            </a:r>
          </a:p>
          <a:p>
            <a:r>
              <a:rPr lang="en-GB" b="1" dirty="0">
                <a:ea typeface="Times New Roman" panose="02020603050405020304" pitchFamily="18" charset="0"/>
                <a:cs typeface="Calibri" panose="020F0502020204030204" pitchFamily="34" charset="0"/>
              </a:rPr>
              <a:t> </a:t>
            </a:r>
            <a:r>
              <a:rPr lang="en-GB" b="1" dirty="0" smtClean="0">
                <a:ea typeface="Times New Roman" panose="02020603050405020304" pitchFamily="18" charset="0"/>
                <a:cs typeface="Calibri" panose="020F0502020204030204" pitchFamily="34" charset="0"/>
              </a:rPr>
              <a:t>            </a:t>
            </a:r>
            <a:r>
              <a:rPr lang="en-GB" b="1" dirty="0" err="1" smtClean="0">
                <a:ea typeface="Times New Roman" panose="02020603050405020304" pitchFamily="18" charset="0"/>
                <a:cs typeface="Calibri" panose="020F0502020204030204" pitchFamily="34" charset="0"/>
              </a:rPr>
              <a:t>K</a:t>
            </a:r>
            <a:r>
              <a:rPr lang="en-GB" b="1" baseline="-25000" dirty="0" err="1" smtClean="0">
                <a:ea typeface="Times New Roman" panose="02020603050405020304" pitchFamily="18" charset="0"/>
                <a:cs typeface="Calibri" panose="020F0502020204030204" pitchFamily="34" charset="0"/>
              </a:rPr>
              <a:t>p</a:t>
            </a:r>
            <a:r>
              <a:rPr lang="en-GB" b="1" dirty="0" smtClean="0">
                <a:ea typeface="Times New Roman" panose="02020603050405020304" pitchFamily="18" charset="0"/>
                <a:cs typeface="Calibri" panose="020F0502020204030204" pitchFamily="34" charset="0"/>
              </a:rPr>
              <a:t> = 1/</a:t>
            </a:r>
            <a:r>
              <a:rPr lang="en-GB" b="1" dirty="0" err="1" smtClean="0">
                <a:ea typeface="Times New Roman" panose="02020603050405020304" pitchFamily="18" charset="0"/>
                <a:cs typeface="Calibri" panose="020F0502020204030204" pitchFamily="34" charset="0"/>
              </a:rPr>
              <a:t>K</a:t>
            </a:r>
            <a:r>
              <a:rPr lang="en-GB" b="1" baseline="-25000" dirty="0" err="1" smtClean="0">
                <a:ea typeface="Times New Roman" panose="02020603050405020304" pitchFamily="18" charset="0"/>
                <a:cs typeface="Calibri" panose="020F0502020204030204" pitchFamily="34" charset="0"/>
              </a:rPr>
              <a:t>a</a:t>
            </a:r>
            <a:r>
              <a:rPr lang="en-GB" b="1" dirty="0" smtClean="0">
                <a:ea typeface="Times New Roman" panose="02020603050405020304" pitchFamily="18" charset="0"/>
                <a:cs typeface="Calibri" panose="020F0502020204030204" pitchFamily="34" charset="0"/>
              </a:rPr>
              <a:t> = </a:t>
            </a:r>
            <a:r>
              <a:rPr lang="en-GB" b="1" dirty="0" smtClean="0">
                <a:solidFill>
                  <a:srgbClr val="0000FF"/>
                </a:solidFill>
                <a:ea typeface="Times New Roman" panose="02020603050405020304" pitchFamily="18" charset="0"/>
                <a:cs typeface="Calibri" panose="020F0502020204030204" pitchFamily="34" charset="0"/>
              </a:rPr>
              <a:t>2.78 </a:t>
            </a:r>
            <a:endParaRPr lang="en-US" dirty="0">
              <a:solidFill>
                <a:srgbClr val="0000FF"/>
              </a:solidFill>
            </a:endParaRPr>
          </a:p>
        </p:txBody>
      </p:sp>
      <p:sp>
        <p:nvSpPr>
          <p:cNvPr id="50" name="Rectangle 49"/>
          <p:cNvSpPr/>
          <p:nvPr/>
        </p:nvSpPr>
        <p:spPr>
          <a:xfrm>
            <a:off x="6054263" y="6388547"/>
            <a:ext cx="723275" cy="369332"/>
          </a:xfrm>
          <a:prstGeom prst="rect">
            <a:avLst/>
          </a:prstGeom>
        </p:spPr>
        <p:txBody>
          <a:bodyPr wrap="none">
            <a:spAutoFit/>
          </a:bodyPr>
          <a:lstStyle/>
          <a:p>
            <a:r>
              <a:rPr lang="en-GB" b="1" dirty="0" smtClean="0">
                <a:solidFill>
                  <a:srgbClr val="FF0000"/>
                </a:solidFill>
                <a:ea typeface="Times New Roman" panose="02020603050405020304" pitchFamily="18" charset="0"/>
              </a:rPr>
              <a:t>Fig.1</a:t>
            </a:r>
            <a:endParaRPr lang="en-US" dirty="0"/>
          </a:p>
        </p:txBody>
      </p:sp>
    </p:spTree>
    <p:extLst>
      <p:ext uri="{BB962C8B-B14F-4D97-AF65-F5344CB8AC3E}">
        <p14:creationId xmlns:p14="http://schemas.microsoft.com/office/powerpoint/2010/main" val="16892219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914596662"/>
                  </p:ext>
                </p:extLst>
              </p:nvPr>
            </p:nvGraphicFramePr>
            <p:xfrm>
              <a:off x="209231" y="475925"/>
              <a:ext cx="8477571" cy="6391910"/>
            </p:xfrm>
            <a:graphic>
              <a:graphicData uri="http://schemas.openxmlformats.org/drawingml/2006/table">
                <a:tbl>
                  <a:tblPr firstRow="1" firstCol="1" bandRow="1">
                    <a:tableStyleId>{5C22544A-7EE6-4342-B048-85BDC9FD1C3A}</a:tableStyleId>
                  </a:tblPr>
                  <a:tblGrid>
                    <a:gridCol w="990919"/>
                    <a:gridCol w="614363"/>
                    <a:gridCol w="5743575"/>
                    <a:gridCol w="1128714"/>
                  </a:tblGrid>
                  <a:tr h="0">
                    <a:tc>
                      <a:txBody>
                        <a:bodyPr/>
                        <a:lstStyle/>
                        <a:p>
                          <a:pPr algn="ctr">
                            <a:spcAft>
                              <a:spcPts val="0"/>
                            </a:spcAft>
                          </a:pPr>
                          <a:r>
                            <a:rPr lang="en-GB" sz="2000" b="1" dirty="0">
                              <a:effectLst/>
                            </a:rPr>
                            <a:t>Depth</a:t>
                          </a:r>
                          <a:endParaRPr lang="en-US" sz="2000" b="1" dirty="0">
                            <a:effectLst/>
                          </a:endParaRPr>
                        </a:p>
                        <a:p>
                          <a:pPr algn="ctr">
                            <a:spcAft>
                              <a:spcPts val="0"/>
                            </a:spcAft>
                          </a:pPr>
                          <a:r>
                            <a:rPr lang="en-GB" sz="2000" b="1" dirty="0">
                              <a:effectLst/>
                            </a:rPr>
                            <a:t>(meter)</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2000" b="1">
                              <a:effectLst/>
                            </a:rPr>
                            <a:t>Soil</a:t>
                          </a:r>
                          <a:endParaRPr lang="en-US" sz="20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2000" b="1" dirty="0">
                              <a:effectLst/>
                            </a:rPr>
                            <a:t> </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spcAft>
                              <a:spcPts val="0"/>
                            </a:spcAft>
                          </a:pPr>
                          <a:r>
                            <a:rPr lang="en-GB" sz="2000" b="1">
                              <a:effectLst/>
                            </a:rPr>
                            <a:t> </a:t>
                          </a:r>
                          <a:endParaRPr lang="en-US" sz="20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2000" b="1">
                              <a:effectLst/>
                            </a:rPr>
                            <a:t> </a:t>
                          </a:r>
                          <a:endParaRPr lang="en-US" sz="20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2400" b="1" dirty="0">
                              <a:solidFill>
                                <a:srgbClr val="FF0000"/>
                              </a:solidFill>
                              <a:effectLst/>
                            </a:rPr>
                            <a:t>Active Pressure (</a:t>
                          </a:r>
                          <a:r>
                            <a:rPr lang="en-GB" sz="2400" b="1" dirty="0" err="1">
                              <a:solidFill>
                                <a:srgbClr val="FF0000"/>
                              </a:solidFill>
                              <a:effectLst/>
                            </a:rPr>
                            <a:t>kN</a:t>
                          </a:r>
                          <a:r>
                            <a:rPr lang="en-GB" sz="2400" b="1" dirty="0">
                              <a:solidFill>
                                <a:srgbClr val="FF0000"/>
                              </a:solidFill>
                              <a:effectLst/>
                            </a:rPr>
                            <a:t>/m</a:t>
                          </a:r>
                          <a:r>
                            <a:rPr lang="en-GB" sz="2400" b="1" baseline="30000" dirty="0">
                              <a:solidFill>
                                <a:srgbClr val="FF0000"/>
                              </a:solidFill>
                              <a:effectLst/>
                            </a:rPr>
                            <a:t>2</a:t>
                          </a:r>
                          <a:r>
                            <a:rPr lang="en-GB" sz="2400" b="1" dirty="0">
                              <a:solidFill>
                                <a:srgbClr val="FF0000"/>
                              </a:solidFill>
                              <a:effectLst/>
                            </a:rPr>
                            <a:t>)</a:t>
                          </a:r>
                          <a:endParaRPr lang="en-US" sz="20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GB" sz="2000" b="1" dirty="0">
                              <a:effectLst/>
                              <a:latin typeface="+mn-lt"/>
                            </a:rPr>
                            <a:t>0</a:t>
                          </a:r>
                          <a:endParaRPr lang="en-US" sz="2000" b="1" dirty="0">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1</a:t>
                          </a:r>
                          <a:endParaRPr lang="en-US" sz="2000" b="1">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GB" sz="2000" b="1" dirty="0" smtClean="0">
                              <a:effectLst/>
                              <a:latin typeface="+mn-lt"/>
                            </a:rPr>
                            <a:t>0.24 x 50</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12</a:t>
                          </a:r>
                          <a:endParaRPr lang="en-US" sz="2000" b="1" dirty="0">
                            <a:solidFill>
                              <a:srgbClr val="7030A0"/>
                            </a:solidFill>
                            <a:effectLst/>
                            <a:latin typeface="+mn-lt"/>
                            <a:ea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GB" sz="2000" b="1" dirty="0">
                              <a:effectLst/>
                              <a:latin typeface="+mn-lt"/>
                            </a:rPr>
                            <a:t>6</a:t>
                          </a:r>
                          <a:endParaRPr lang="en-US" sz="2000" b="1" dirty="0">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dirty="0">
                              <a:effectLst/>
                              <a:latin typeface="+mn-lt"/>
                            </a:rPr>
                            <a:t>1</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GB" sz="2000" b="1" dirty="0" smtClean="0">
                              <a:effectLst/>
                              <a:latin typeface="+mn-lt"/>
                            </a:rPr>
                            <a:t>0.24 x</a:t>
                          </a:r>
                          <a:r>
                            <a:rPr lang="en-GB" sz="2000" b="1" baseline="0" dirty="0" smtClean="0">
                              <a:effectLst/>
                              <a:latin typeface="+mn-lt"/>
                            </a:rPr>
                            <a:t> (50 + </a:t>
                          </a:r>
                          <a:r>
                            <a:rPr lang="en-GB" sz="2000" b="1" dirty="0" smtClean="0">
                              <a:effectLst/>
                              <a:latin typeface="+mn-lt"/>
                            </a:rPr>
                            <a:t>18 x 6)</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37.9</a:t>
                          </a:r>
                          <a:endParaRPr lang="en-US" sz="2000" b="1" dirty="0">
                            <a:solidFill>
                              <a:srgbClr val="7030A0"/>
                            </a:solidFill>
                            <a:effectLst/>
                            <a:latin typeface="+mn-lt"/>
                            <a:ea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GB" sz="2000" b="1">
                              <a:effectLst/>
                              <a:latin typeface="+mn-lt"/>
                            </a:rPr>
                            <a:t>6</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2</a:t>
                          </a:r>
                          <a:endParaRPr lang="en-US" sz="2000" b="1">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GB" sz="2000" b="1" dirty="0" smtClean="0">
                              <a:effectLst/>
                              <a:latin typeface="+mn-lt"/>
                            </a:rPr>
                            <a:t>0.36 x</a:t>
                          </a:r>
                          <a:r>
                            <a:rPr lang="en-GB" sz="2000" b="1" baseline="0" dirty="0" smtClean="0">
                              <a:effectLst/>
                              <a:latin typeface="+mn-lt"/>
                            </a:rPr>
                            <a:t> (50 + </a:t>
                          </a:r>
                          <a:r>
                            <a:rPr lang="en-GB" sz="2000" b="1" dirty="0" smtClean="0">
                              <a:effectLst/>
                              <a:latin typeface="+mn-lt"/>
                            </a:rPr>
                            <a:t> 18 x 6) - 2 x</a:t>
                          </a:r>
                          <a14:m>
                            <m:oMath xmlns:m="http://schemas.openxmlformats.org/officeDocument/2006/math">
                              <m:rad>
                                <m:radPr>
                                  <m:degHide m:val="on"/>
                                  <m:ctrlPr>
                                    <a:rPr lang="en-GB" sz="2000" b="1" i="1" smtClean="0">
                                      <a:effectLst/>
                                      <a:latin typeface="Cambria Math" panose="02040503050406030204" pitchFamily="18" charset="0"/>
                                    </a:rPr>
                                  </m:ctrlPr>
                                </m:radPr>
                                <m:deg/>
                                <m:e>
                                  <m:r>
                                    <a:rPr lang="en-US" sz="2000" b="1" i="1" smtClean="0">
                                      <a:effectLst/>
                                      <a:latin typeface="Cambria Math" panose="02040503050406030204" pitchFamily="18" charset="0"/>
                                    </a:rPr>
                                    <m:t>𝟎</m:t>
                                  </m:r>
                                  <m:r>
                                    <a:rPr lang="en-US" sz="2000" b="1" i="1" smtClean="0">
                                      <a:effectLst/>
                                      <a:latin typeface="Cambria Math" panose="02040503050406030204" pitchFamily="18" charset="0"/>
                                    </a:rPr>
                                    <m:t>.</m:t>
                                  </m:r>
                                  <m:r>
                                    <a:rPr lang="en-US" sz="2000" b="1" i="1" smtClean="0">
                                      <a:effectLst/>
                                      <a:latin typeface="Cambria Math" panose="02040503050406030204" pitchFamily="18" charset="0"/>
                                    </a:rPr>
                                    <m:t>𝟑𝟔</m:t>
                                  </m:r>
                                </m:e>
                              </m:rad>
                              <m:r>
                                <a:rPr lang="en-US" sz="2000" b="1" i="1" smtClean="0">
                                  <a:effectLst/>
                                  <a:latin typeface="Cambria Math" panose="02040503050406030204" pitchFamily="18" charset="0"/>
                                </a:rPr>
                                <m:t>  </m:t>
                              </m:r>
                            </m:oMath>
                          </a14:m>
                          <a:r>
                            <a:rPr lang="en-US" sz="2000" b="1" dirty="0" smtClean="0">
                              <a:effectLst/>
                              <a:latin typeface="+mn-lt"/>
                              <a:ea typeface="Times New Roman" panose="02020603050405020304" pitchFamily="18" charset="0"/>
                            </a:rPr>
                            <a:t>x 10</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44.9</a:t>
                          </a:r>
                          <a:endParaRPr lang="en-US" sz="2000" b="1" dirty="0">
                            <a:solidFill>
                              <a:srgbClr val="7030A0"/>
                            </a:solidFill>
                            <a:effectLst/>
                            <a:latin typeface="+mn-lt"/>
                            <a:ea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GB" sz="2000" b="1">
                              <a:effectLst/>
                              <a:latin typeface="+mn-lt"/>
                            </a:rPr>
                            <a:t>9</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2</a:t>
                          </a:r>
                          <a:endParaRPr lang="en-US" sz="2000" b="1">
                            <a:effectLst/>
                            <a:latin typeface="+mn-lt"/>
                            <a:ea typeface="Times New Roman" panose="02020603050405020304" pitchFamily="18" charset="0"/>
                          </a:endParaRPr>
                        </a:p>
                      </a:txBody>
                      <a:tcPr marL="68580" marR="68580" marT="0" marB="0" anchor="ctr"/>
                    </a:tc>
                    <a:tc>
                      <a:txBody>
                        <a:bodyPr/>
                        <a:lstStyle/>
                        <a:p>
                          <a:pPr algn="l">
                            <a:lnSpc>
                              <a:spcPct val="100000"/>
                            </a:lnSpc>
                            <a:spcAft>
                              <a:spcPts val="0"/>
                            </a:spcAft>
                          </a:pPr>
                          <a:r>
                            <a:rPr lang="en-GB" sz="2000" b="1" dirty="0" smtClean="0">
                              <a:effectLst/>
                              <a:latin typeface="+mn-lt"/>
                            </a:rPr>
                            <a:t>0.36 x (50 + 18 x 6 + 10.2 x 3) - 2 x</a:t>
                          </a:r>
                          <a14:m>
                            <m:oMath xmlns:m="http://schemas.openxmlformats.org/officeDocument/2006/math">
                              <m:rad>
                                <m:radPr>
                                  <m:degHide m:val="on"/>
                                  <m:ctrlPr>
                                    <a:rPr lang="en-GB" sz="2000" b="1" i="1" smtClean="0">
                                      <a:effectLst/>
                                      <a:latin typeface="Cambria Math" panose="02040503050406030204" pitchFamily="18" charset="0"/>
                                    </a:rPr>
                                  </m:ctrlPr>
                                </m:radPr>
                                <m:deg/>
                                <m:e>
                                  <m:r>
                                    <a:rPr lang="en-US" sz="2000" b="1" i="1" smtClean="0">
                                      <a:effectLst/>
                                      <a:latin typeface="Cambria Math" panose="02040503050406030204" pitchFamily="18" charset="0"/>
                                    </a:rPr>
                                    <m:t>𝟎</m:t>
                                  </m:r>
                                  <m:r>
                                    <a:rPr lang="en-US" sz="2000" b="1" i="1" smtClean="0">
                                      <a:effectLst/>
                                      <a:latin typeface="Cambria Math" panose="02040503050406030204" pitchFamily="18" charset="0"/>
                                    </a:rPr>
                                    <m:t>.</m:t>
                                  </m:r>
                                  <m:r>
                                    <a:rPr lang="en-US" sz="2000" b="1" i="1" smtClean="0">
                                      <a:effectLst/>
                                      <a:latin typeface="Cambria Math" panose="02040503050406030204" pitchFamily="18" charset="0"/>
                                    </a:rPr>
                                    <m:t>𝟑𝟔</m:t>
                                  </m:r>
                                </m:e>
                              </m:rad>
                              <m:r>
                                <a:rPr lang="en-US" sz="2000" b="1" i="1" smtClean="0">
                                  <a:effectLst/>
                                  <a:latin typeface="Cambria Math" panose="02040503050406030204" pitchFamily="18" charset="0"/>
                                </a:rPr>
                                <m:t>  </m:t>
                              </m:r>
                            </m:oMath>
                          </a14:m>
                          <a:r>
                            <a:rPr lang="en-US" sz="2000" b="1" dirty="0" smtClean="0">
                              <a:effectLst/>
                              <a:latin typeface="+mn-lt"/>
                              <a:ea typeface="Times New Roman" panose="02020603050405020304" pitchFamily="18" charset="0"/>
                            </a:rPr>
                            <a:t>x 10</a:t>
                          </a:r>
                        </a:p>
                        <a:p>
                          <a:pPr algn="l">
                            <a:lnSpc>
                              <a:spcPct val="100000"/>
                            </a:lnSpc>
                            <a:spcAft>
                              <a:spcPts val="0"/>
                            </a:spcAft>
                          </a:pPr>
                          <a:r>
                            <a:rPr lang="en-US" sz="2000" b="1" dirty="0" smtClean="0">
                              <a:effectLst/>
                              <a:latin typeface="+mn-lt"/>
                              <a:ea typeface="Times New Roman" panose="02020603050405020304" pitchFamily="18" charset="0"/>
                            </a:rPr>
                            <a:t>                                                                            + 9.81 x 3</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85.33</a:t>
                          </a:r>
                          <a:endParaRPr lang="en-US" sz="2000" b="1" dirty="0">
                            <a:solidFill>
                              <a:srgbClr val="7030A0"/>
                            </a:solidFill>
                            <a:effectLst/>
                            <a:latin typeface="+mn-lt"/>
                            <a:ea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GB" sz="2000" b="1" dirty="0">
                              <a:effectLst/>
                              <a:latin typeface="+mn-lt"/>
                            </a:rPr>
                            <a:t> </a:t>
                          </a:r>
                          <a:endParaRPr lang="en-US" sz="2000" b="1" dirty="0">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 </a:t>
                          </a:r>
                          <a:endParaRPr lang="en-US" sz="2000" b="1">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GB" sz="2000" b="1" dirty="0">
                              <a:effectLst/>
                              <a:latin typeface="+mn-lt"/>
                            </a:rPr>
                            <a:t> </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endParaRPr lang="en-US" sz="2000" b="1" dirty="0">
                            <a:solidFill>
                              <a:srgbClr val="7030A0"/>
                            </a:solidFill>
                            <a:effectLst/>
                            <a:latin typeface="+mn-lt"/>
                            <a:ea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GB" sz="2000" b="1">
                              <a:effectLst/>
                              <a:latin typeface="+mn-lt"/>
                            </a:rPr>
                            <a:t> </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 </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400" b="1" kern="1200" dirty="0">
                              <a:solidFill>
                                <a:srgbClr val="FF0000"/>
                              </a:solidFill>
                              <a:effectLst/>
                              <a:latin typeface="+mn-lt"/>
                              <a:ea typeface="+mn-ea"/>
                              <a:cs typeface="+mn-cs"/>
                            </a:rPr>
                            <a:t>Passive Pressure (</a:t>
                          </a:r>
                          <a:r>
                            <a:rPr lang="en-GB" sz="2400" b="1" kern="1200" dirty="0" err="1">
                              <a:solidFill>
                                <a:srgbClr val="FF0000"/>
                              </a:solidFill>
                              <a:effectLst/>
                              <a:latin typeface="+mn-lt"/>
                              <a:ea typeface="+mn-ea"/>
                              <a:cs typeface="+mn-cs"/>
                            </a:rPr>
                            <a:t>kN</a:t>
                          </a:r>
                          <a:r>
                            <a:rPr lang="en-GB" sz="2400" b="1" kern="1200" dirty="0">
                              <a:solidFill>
                                <a:srgbClr val="FF0000"/>
                              </a:solidFill>
                              <a:effectLst/>
                              <a:latin typeface="+mn-lt"/>
                              <a:ea typeface="+mn-ea"/>
                              <a:cs typeface="+mn-cs"/>
                            </a:rPr>
                            <a:t>/m</a:t>
                          </a:r>
                          <a:r>
                            <a:rPr lang="en-GB" sz="2400" b="1" kern="1200" baseline="30000" dirty="0">
                              <a:solidFill>
                                <a:srgbClr val="FF0000"/>
                              </a:solidFill>
                              <a:effectLst/>
                              <a:latin typeface="+mn-lt"/>
                              <a:ea typeface="+mn-ea"/>
                              <a:cs typeface="+mn-cs"/>
                            </a:rPr>
                            <a:t>2</a:t>
                          </a:r>
                          <a:r>
                            <a:rPr lang="en-GB" sz="2400" b="1" kern="1200" dirty="0">
                              <a:solidFill>
                                <a:srgbClr val="FF0000"/>
                              </a:solidFill>
                              <a:effectLst/>
                              <a:latin typeface="+mn-lt"/>
                              <a:ea typeface="+mn-ea"/>
                              <a:cs typeface="+mn-cs"/>
                            </a:rPr>
                            <a:t>)</a:t>
                          </a:r>
                          <a:endParaRPr lang="en-US" sz="2400" b="1" kern="1200" dirty="0">
                            <a:solidFill>
                              <a:srgbClr val="FF0000"/>
                            </a:solidFill>
                            <a:effectLst/>
                            <a:latin typeface="+mn-lt"/>
                            <a:ea typeface="+mn-ea"/>
                            <a:cs typeface="+mn-cs"/>
                          </a:endParaRPr>
                        </a:p>
                      </a:txBody>
                      <a:tcPr marL="68580" marR="68580" marT="0" marB="0" anchor="ctr"/>
                    </a:tc>
                    <a:tc>
                      <a:txBody>
                        <a:bodyPr/>
                        <a:lstStyle/>
                        <a:p>
                          <a:pPr algn="l">
                            <a:lnSpc>
                              <a:spcPct val="150000"/>
                            </a:lnSpc>
                            <a:spcAft>
                              <a:spcPts val="0"/>
                            </a:spcAft>
                          </a:pPr>
                          <a:endParaRPr lang="en-US" sz="2000" b="1" dirty="0">
                            <a:solidFill>
                              <a:srgbClr val="7030A0"/>
                            </a:solidFill>
                            <a:effectLst/>
                            <a:latin typeface="+mn-lt"/>
                            <a:ea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GB" sz="2000" b="1">
                              <a:effectLst/>
                              <a:latin typeface="+mn-lt"/>
                            </a:rPr>
                            <a:t>0</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1</a:t>
                          </a:r>
                          <a:endParaRPr lang="en-US" sz="2000" b="1">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0</a:t>
                          </a:r>
                          <a:endParaRPr lang="en-US" sz="2000" b="1" dirty="0">
                            <a:solidFill>
                              <a:srgbClr val="7030A0"/>
                            </a:solidFill>
                            <a:effectLst/>
                            <a:latin typeface="+mn-lt"/>
                            <a:ea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GB" sz="2000" b="1">
                              <a:effectLst/>
                              <a:latin typeface="+mn-lt"/>
                            </a:rPr>
                            <a:t>1.5</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1</a:t>
                          </a:r>
                          <a:endParaRPr lang="en-US" sz="2000" b="1">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GB" sz="2000" b="1" dirty="0" smtClean="0">
                              <a:effectLst/>
                              <a:latin typeface="+mn-lt"/>
                            </a:rPr>
                            <a:t>4.17 x  18 x 1.5</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a:t>
                          </a:r>
                          <a:r>
                            <a:rPr lang="en-US" sz="2000" b="1" baseline="0" dirty="0" smtClean="0">
                              <a:solidFill>
                                <a:srgbClr val="7030A0"/>
                              </a:solidFill>
                              <a:effectLst/>
                              <a:latin typeface="+mn-lt"/>
                              <a:ea typeface="Times New Roman" panose="02020603050405020304" pitchFamily="18" charset="0"/>
                            </a:rPr>
                            <a:t> 112.6</a:t>
                          </a:r>
                          <a:endParaRPr lang="en-US" sz="2000" b="1" dirty="0">
                            <a:solidFill>
                              <a:srgbClr val="7030A0"/>
                            </a:solidFill>
                            <a:effectLst/>
                            <a:latin typeface="+mn-lt"/>
                            <a:ea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GB" sz="2000" b="1">
                              <a:effectLst/>
                              <a:latin typeface="+mn-lt"/>
                            </a:rPr>
                            <a:t>1.5</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2</a:t>
                          </a:r>
                          <a:endParaRPr lang="en-US" sz="2000" b="1">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effectLst/>
                              <a:latin typeface="+mn-lt"/>
                              <a:ea typeface="Times New Roman" panose="02020603050405020304" pitchFamily="18" charset="0"/>
                            </a:rPr>
                            <a:t>2.78 x 18 x 1.5 + 2</a:t>
                          </a:r>
                          <a:r>
                            <a:rPr lang="en-GB" sz="2000" b="1" dirty="0" smtClean="0">
                              <a:effectLst/>
                              <a:latin typeface="+mn-lt"/>
                            </a:rPr>
                            <a:t> x </a:t>
                          </a:r>
                          <a14:m>
                            <m:oMath xmlns:m="http://schemas.openxmlformats.org/officeDocument/2006/math">
                              <m:rad>
                                <m:radPr>
                                  <m:degHide m:val="on"/>
                                  <m:ctrlPr>
                                    <a:rPr lang="en-GB" sz="2000" b="1" i="1" smtClean="0">
                                      <a:effectLst/>
                                      <a:latin typeface="Cambria Math" panose="02040503050406030204" pitchFamily="18" charset="0"/>
                                    </a:rPr>
                                  </m:ctrlPr>
                                </m:radPr>
                                <m:deg/>
                                <m:e>
                                  <m:r>
                                    <a:rPr lang="en-US" sz="2000" b="1" i="1" smtClean="0">
                                      <a:effectLst/>
                                      <a:latin typeface="Cambria Math" panose="02040503050406030204" pitchFamily="18" charset="0"/>
                                    </a:rPr>
                                    <m:t>𝟐</m:t>
                                  </m:r>
                                  <m:r>
                                    <a:rPr lang="en-US" sz="2000" b="1" i="1" smtClean="0">
                                      <a:effectLst/>
                                      <a:latin typeface="Cambria Math" panose="02040503050406030204" pitchFamily="18" charset="0"/>
                                    </a:rPr>
                                    <m:t>.</m:t>
                                  </m:r>
                                  <m:r>
                                    <a:rPr lang="en-US" sz="2000" b="1" i="1" smtClean="0">
                                      <a:effectLst/>
                                      <a:latin typeface="Cambria Math" panose="02040503050406030204" pitchFamily="18" charset="0"/>
                                    </a:rPr>
                                    <m:t>𝟕𝟖</m:t>
                                  </m:r>
                                </m:e>
                              </m:rad>
                              <m:r>
                                <a:rPr lang="en-US" sz="2000" b="1" i="1" smtClean="0">
                                  <a:effectLst/>
                                  <a:latin typeface="Cambria Math" panose="02040503050406030204" pitchFamily="18" charset="0"/>
                                </a:rPr>
                                <m:t>  </m:t>
                              </m:r>
                            </m:oMath>
                          </a14:m>
                          <a:r>
                            <a:rPr lang="en-US" sz="2000" b="1" dirty="0" smtClean="0">
                              <a:effectLst/>
                              <a:latin typeface="+mn-lt"/>
                              <a:ea typeface="Times New Roman" panose="02020603050405020304" pitchFamily="18" charset="0"/>
                            </a:rPr>
                            <a:t>x 10</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108.4</a:t>
                          </a:r>
                          <a:endParaRPr lang="en-US" sz="2000" b="1" dirty="0">
                            <a:solidFill>
                              <a:srgbClr val="7030A0"/>
                            </a:solidFill>
                            <a:effectLst/>
                            <a:latin typeface="+mn-lt"/>
                            <a:ea typeface="Times New Roman" panose="02020603050405020304" pitchFamily="18" charset="0"/>
                          </a:endParaRPr>
                        </a:p>
                      </a:txBody>
                      <a:tcPr marL="68580" marR="68580" marT="0" marB="0" anchor="ctr"/>
                    </a:tc>
                  </a:tr>
                  <a:tr h="0">
                    <a:tc>
                      <a:txBody>
                        <a:bodyPr/>
                        <a:lstStyle/>
                        <a:p>
                          <a:pPr algn="ctr">
                            <a:lnSpc>
                              <a:spcPct val="150000"/>
                            </a:lnSpc>
                            <a:spcAft>
                              <a:spcPts val="0"/>
                            </a:spcAft>
                          </a:pPr>
                          <a:r>
                            <a:rPr lang="en-GB" sz="2000" b="1">
                              <a:effectLst/>
                              <a:latin typeface="+mn-lt"/>
                            </a:rPr>
                            <a:t>4.5</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2</a:t>
                          </a:r>
                          <a:endParaRPr lang="en-US" sz="2000" b="1">
                            <a:effectLst/>
                            <a:latin typeface="+mn-lt"/>
                            <a:ea typeface="Times New Roman" panose="02020603050405020304" pitchFamily="18" charset="0"/>
                          </a:endParaRPr>
                        </a:p>
                      </a:txBody>
                      <a:tcPr marL="68580" marR="68580" marT="0" marB="0" anchor="ctr"/>
                    </a:tc>
                    <a:tc>
                      <a:txBody>
                        <a:bodyPr/>
                        <a:lstStyle/>
                        <a:p>
                          <a:pPr algn="l">
                            <a:lnSpc>
                              <a:spcPct val="100000"/>
                            </a:lnSpc>
                            <a:spcAft>
                              <a:spcPts val="0"/>
                            </a:spcAft>
                          </a:pPr>
                          <a:r>
                            <a:rPr lang="en-GB" sz="2000" b="1" dirty="0" smtClean="0">
                              <a:effectLst/>
                              <a:latin typeface="+mn-lt"/>
                            </a:rPr>
                            <a:t>2.78 x (18 x 1.5 + 10.2 x 3 )+</a:t>
                          </a:r>
                          <a:r>
                            <a:rPr lang="en-GB" sz="2000" b="1" baseline="0" dirty="0" smtClean="0">
                              <a:effectLst/>
                              <a:latin typeface="+mn-lt"/>
                            </a:rPr>
                            <a:t> 2</a:t>
                          </a:r>
                          <a:r>
                            <a:rPr lang="en-GB" sz="2000" b="1" dirty="0" smtClean="0">
                              <a:effectLst/>
                              <a:latin typeface="+mn-lt"/>
                            </a:rPr>
                            <a:t> x</a:t>
                          </a:r>
                          <a14:m>
                            <m:oMath xmlns:m="http://schemas.openxmlformats.org/officeDocument/2006/math">
                              <m:r>
                                <a:rPr lang="en-US" sz="2000" b="1" i="0" smtClean="0">
                                  <a:effectLst/>
                                  <a:latin typeface="Cambria Math" panose="02040503050406030204" pitchFamily="18" charset="0"/>
                                </a:rPr>
                                <m:t> </m:t>
                              </m:r>
                              <m:rad>
                                <m:radPr>
                                  <m:degHide m:val="on"/>
                                  <m:ctrlPr>
                                    <a:rPr lang="en-GB" sz="2000" b="1" i="1" smtClean="0">
                                      <a:effectLst/>
                                      <a:latin typeface="Cambria Math" panose="02040503050406030204" pitchFamily="18" charset="0"/>
                                    </a:rPr>
                                  </m:ctrlPr>
                                </m:radPr>
                                <m:deg/>
                                <m:e>
                                  <m:r>
                                    <a:rPr lang="en-US" sz="2000" b="1" i="1" smtClean="0">
                                      <a:effectLst/>
                                      <a:latin typeface="Cambria Math" panose="02040503050406030204" pitchFamily="18" charset="0"/>
                                    </a:rPr>
                                    <m:t>𝟐</m:t>
                                  </m:r>
                                  <m:r>
                                    <a:rPr lang="en-US" sz="2000" b="1" i="1" smtClean="0">
                                      <a:effectLst/>
                                      <a:latin typeface="Cambria Math" panose="02040503050406030204" pitchFamily="18" charset="0"/>
                                    </a:rPr>
                                    <m:t>.</m:t>
                                  </m:r>
                                  <m:r>
                                    <a:rPr lang="en-US" sz="2000" b="1" i="1" smtClean="0">
                                      <a:effectLst/>
                                      <a:latin typeface="Cambria Math" panose="02040503050406030204" pitchFamily="18" charset="0"/>
                                    </a:rPr>
                                    <m:t>𝟕𝟖</m:t>
                                  </m:r>
                                </m:e>
                              </m:rad>
                              <m:r>
                                <a:rPr lang="en-US" sz="2000" b="1" i="1" smtClean="0">
                                  <a:effectLst/>
                                  <a:latin typeface="Cambria Math" panose="02040503050406030204" pitchFamily="18" charset="0"/>
                                </a:rPr>
                                <m:t>  </m:t>
                              </m:r>
                            </m:oMath>
                          </a14:m>
                          <a:r>
                            <a:rPr lang="en-US" sz="2000" b="1" dirty="0" smtClean="0">
                              <a:effectLst/>
                              <a:latin typeface="+mn-lt"/>
                              <a:ea typeface="Times New Roman" panose="02020603050405020304" pitchFamily="18" charset="0"/>
                            </a:rPr>
                            <a:t>x 10</a:t>
                          </a:r>
                        </a:p>
                        <a:p>
                          <a:pPr algn="l">
                            <a:lnSpc>
                              <a:spcPct val="100000"/>
                            </a:lnSpc>
                            <a:spcAft>
                              <a:spcPts val="0"/>
                            </a:spcAft>
                          </a:pPr>
                          <a:r>
                            <a:rPr lang="en-US" sz="2000" b="1" dirty="0" smtClean="0">
                              <a:effectLst/>
                              <a:latin typeface="+mn-lt"/>
                              <a:ea typeface="Times New Roman" panose="02020603050405020304" pitchFamily="18" charset="0"/>
                            </a:rPr>
                            <a:t>                                                                     +</a:t>
                          </a:r>
                          <a:r>
                            <a:rPr lang="en-US" sz="2000" b="1" baseline="0" dirty="0" smtClean="0">
                              <a:effectLst/>
                              <a:latin typeface="+mn-lt"/>
                              <a:ea typeface="Times New Roman" panose="02020603050405020304" pitchFamily="18" charset="0"/>
                            </a:rPr>
                            <a:t> </a:t>
                          </a:r>
                          <a:r>
                            <a:rPr lang="en-US" sz="2000" b="1" dirty="0" smtClean="0">
                              <a:effectLst/>
                              <a:latin typeface="+mn-lt"/>
                              <a:ea typeface="Times New Roman" panose="02020603050405020304" pitchFamily="18" charset="0"/>
                            </a:rPr>
                            <a:t> 9.81 x 3</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222.93</a:t>
                          </a:r>
                          <a:endParaRPr lang="en-US" sz="2000" b="1" dirty="0">
                            <a:solidFill>
                              <a:srgbClr val="7030A0"/>
                            </a:solidFill>
                            <a:effectLst/>
                            <a:latin typeface="+mn-lt"/>
                            <a:ea typeface="Times New Roman" panose="02020603050405020304" pitchFamily="18" charset="0"/>
                          </a:endParaRPr>
                        </a:p>
                      </a:txBody>
                      <a:tcPr marL="68580" marR="68580" marT="0" marB="0" anchor="ctr"/>
                    </a:tc>
                  </a:tr>
                  <a:tr h="0">
                    <a:tc>
                      <a:txBody>
                        <a:bodyPr/>
                        <a:lstStyle/>
                        <a:p>
                          <a:pPr algn="ctr">
                            <a:spcAft>
                              <a:spcPts val="0"/>
                            </a:spcAft>
                          </a:pPr>
                          <a:r>
                            <a:rPr lang="en-GB" sz="2000" b="1" dirty="0">
                              <a:effectLst/>
                            </a:rPr>
                            <a:t> </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2000" b="1" dirty="0">
                              <a:effectLst/>
                            </a:rPr>
                            <a:t> </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2000" b="1" dirty="0">
                              <a:effectLst/>
                            </a:rPr>
                            <a:t> </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914596662"/>
                  </p:ext>
                </p:extLst>
              </p:nvPr>
            </p:nvGraphicFramePr>
            <p:xfrm>
              <a:off x="209231" y="475925"/>
              <a:ext cx="8477571" cy="6348857"/>
            </p:xfrm>
            <a:graphic>
              <a:graphicData uri="http://schemas.openxmlformats.org/drawingml/2006/table">
                <a:tbl>
                  <a:tblPr firstRow="1" firstCol="1" bandRow="1">
                    <a:tableStyleId>{5C22544A-7EE6-4342-B048-85BDC9FD1C3A}</a:tableStyleId>
                  </a:tblPr>
                  <a:tblGrid>
                    <a:gridCol w="990919"/>
                    <a:gridCol w="614363"/>
                    <a:gridCol w="5743575"/>
                    <a:gridCol w="1128714"/>
                  </a:tblGrid>
                  <a:tr h="609600">
                    <a:tc>
                      <a:txBody>
                        <a:bodyPr/>
                        <a:lstStyle/>
                        <a:p>
                          <a:pPr algn="ctr">
                            <a:spcAft>
                              <a:spcPts val="0"/>
                            </a:spcAft>
                          </a:pPr>
                          <a:r>
                            <a:rPr lang="en-GB" sz="2000" b="1" dirty="0">
                              <a:effectLst/>
                            </a:rPr>
                            <a:t>Depth</a:t>
                          </a:r>
                          <a:endParaRPr lang="en-US" sz="2000" b="1" dirty="0">
                            <a:effectLst/>
                          </a:endParaRPr>
                        </a:p>
                        <a:p>
                          <a:pPr algn="ctr">
                            <a:spcAft>
                              <a:spcPts val="0"/>
                            </a:spcAft>
                          </a:pPr>
                          <a:r>
                            <a:rPr lang="en-GB" sz="2000" b="1" dirty="0">
                              <a:effectLst/>
                            </a:rPr>
                            <a:t>(meter)</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2000" b="1">
                              <a:effectLst/>
                            </a:rPr>
                            <a:t>Soil</a:t>
                          </a:r>
                          <a:endParaRPr lang="en-US" sz="20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2000" b="1" dirty="0">
                              <a:effectLst/>
                            </a:rPr>
                            <a:t> </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r>
                  <a:tr h="365760">
                    <a:tc>
                      <a:txBody>
                        <a:bodyPr/>
                        <a:lstStyle/>
                        <a:p>
                          <a:pPr algn="ctr">
                            <a:spcAft>
                              <a:spcPts val="0"/>
                            </a:spcAft>
                          </a:pPr>
                          <a:r>
                            <a:rPr lang="en-GB" sz="2000" b="1">
                              <a:effectLst/>
                            </a:rPr>
                            <a:t> </a:t>
                          </a:r>
                          <a:endParaRPr lang="en-US" sz="20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2000" b="1">
                              <a:effectLst/>
                            </a:rPr>
                            <a:t> </a:t>
                          </a:r>
                          <a:endParaRPr lang="en-US" sz="20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2400" b="1" dirty="0">
                              <a:solidFill>
                                <a:srgbClr val="FF0000"/>
                              </a:solidFill>
                              <a:effectLst/>
                            </a:rPr>
                            <a:t>Active Pressure (</a:t>
                          </a:r>
                          <a:r>
                            <a:rPr lang="en-GB" sz="2400" b="1" dirty="0" err="1">
                              <a:solidFill>
                                <a:srgbClr val="FF0000"/>
                              </a:solidFill>
                              <a:effectLst/>
                            </a:rPr>
                            <a:t>kN</a:t>
                          </a:r>
                          <a:r>
                            <a:rPr lang="en-GB" sz="2400" b="1" dirty="0">
                              <a:solidFill>
                                <a:srgbClr val="FF0000"/>
                              </a:solidFill>
                              <a:effectLst/>
                            </a:rPr>
                            <a:t>/m</a:t>
                          </a:r>
                          <a:r>
                            <a:rPr lang="en-GB" sz="2400" b="1" baseline="30000" dirty="0">
                              <a:solidFill>
                                <a:srgbClr val="FF0000"/>
                              </a:solidFill>
                              <a:effectLst/>
                            </a:rPr>
                            <a:t>2</a:t>
                          </a:r>
                          <a:r>
                            <a:rPr lang="en-GB" sz="2400" b="1" dirty="0">
                              <a:solidFill>
                                <a:srgbClr val="FF0000"/>
                              </a:solidFill>
                              <a:effectLst/>
                            </a:rPr>
                            <a:t>)</a:t>
                          </a:r>
                          <a:endParaRPr lang="en-US" sz="20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r>
                  <a:tr h="457200">
                    <a:tc>
                      <a:txBody>
                        <a:bodyPr/>
                        <a:lstStyle/>
                        <a:p>
                          <a:pPr algn="ctr">
                            <a:lnSpc>
                              <a:spcPct val="150000"/>
                            </a:lnSpc>
                            <a:spcAft>
                              <a:spcPts val="0"/>
                            </a:spcAft>
                          </a:pPr>
                          <a:r>
                            <a:rPr lang="en-GB" sz="2000" b="1" dirty="0">
                              <a:effectLst/>
                              <a:latin typeface="+mn-lt"/>
                            </a:rPr>
                            <a:t>0</a:t>
                          </a:r>
                          <a:endParaRPr lang="en-US" sz="2000" b="1" dirty="0">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1</a:t>
                          </a:r>
                          <a:endParaRPr lang="en-US" sz="2000" b="1">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GB" sz="2000" b="1" dirty="0" smtClean="0">
                              <a:effectLst/>
                              <a:latin typeface="+mn-lt"/>
                            </a:rPr>
                            <a:t>0.24 x 50</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12</a:t>
                          </a:r>
                          <a:endParaRPr lang="en-US" sz="2000" b="1" dirty="0">
                            <a:solidFill>
                              <a:srgbClr val="7030A0"/>
                            </a:solidFill>
                            <a:effectLst/>
                            <a:latin typeface="+mn-lt"/>
                            <a:ea typeface="Times New Roman" panose="02020603050405020304" pitchFamily="18" charset="0"/>
                          </a:endParaRPr>
                        </a:p>
                      </a:txBody>
                      <a:tcPr marL="68580" marR="68580" marT="0" marB="0" anchor="ctr"/>
                    </a:tc>
                  </a:tr>
                  <a:tr h="457200">
                    <a:tc>
                      <a:txBody>
                        <a:bodyPr/>
                        <a:lstStyle/>
                        <a:p>
                          <a:pPr algn="ctr">
                            <a:lnSpc>
                              <a:spcPct val="150000"/>
                            </a:lnSpc>
                            <a:spcAft>
                              <a:spcPts val="0"/>
                            </a:spcAft>
                          </a:pPr>
                          <a:r>
                            <a:rPr lang="en-GB" sz="2000" b="1" dirty="0">
                              <a:effectLst/>
                              <a:latin typeface="+mn-lt"/>
                            </a:rPr>
                            <a:t>6</a:t>
                          </a:r>
                          <a:endParaRPr lang="en-US" sz="2000" b="1" dirty="0">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dirty="0">
                              <a:effectLst/>
                              <a:latin typeface="+mn-lt"/>
                            </a:rPr>
                            <a:t>1</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GB" sz="2000" b="1" dirty="0" smtClean="0">
                              <a:effectLst/>
                              <a:latin typeface="+mn-lt"/>
                            </a:rPr>
                            <a:t>0.24 x</a:t>
                          </a:r>
                          <a:r>
                            <a:rPr lang="en-GB" sz="2000" b="1" baseline="0" dirty="0" smtClean="0">
                              <a:effectLst/>
                              <a:latin typeface="+mn-lt"/>
                            </a:rPr>
                            <a:t> (50 + </a:t>
                          </a:r>
                          <a:r>
                            <a:rPr lang="en-GB" sz="2000" b="1" dirty="0" smtClean="0">
                              <a:effectLst/>
                              <a:latin typeface="+mn-lt"/>
                            </a:rPr>
                            <a:t>18 x 6)</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37.9</a:t>
                          </a:r>
                          <a:endParaRPr lang="en-US" sz="2000" b="1" dirty="0">
                            <a:solidFill>
                              <a:srgbClr val="7030A0"/>
                            </a:solidFill>
                            <a:effectLst/>
                            <a:latin typeface="+mn-lt"/>
                            <a:ea typeface="Times New Roman" panose="02020603050405020304" pitchFamily="18" charset="0"/>
                          </a:endParaRPr>
                        </a:p>
                      </a:txBody>
                      <a:tcPr marL="68580" marR="68580" marT="0" marB="0" anchor="ctr"/>
                    </a:tc>
                  </a:tr>
                  <a:tr h="500253">
                    <a:tc>
                      <a:txBody>
                        <a:bodyPr/>
                        <a:lstStyle/>
                        <a:p>
                          <a:pPr algn="ctr">
                            <a:lnSpc>
                              <a:spcPct val="150000"/>
                            </a:lnSpc>
                            <a:spcAft>
                              <a:spcPts val="0"/>
                            </a:spcAft>
                          </a:pPr>
                          <a:r>
                            <a:rPr lang="en-GB" sz="2000" b="1">
                              <a:effectLst/>
                              <a:latin typeface="+mn-lt"/>
                            </a:rPr>
                            <a:t>6</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2</a:t>
                          </a:r>
                          <a:endParaRPr lang="en-US" sz="2000" b="1">
                            <a:effectLst/>
                            <a:latin typeface="+mn-lt"/>
                            <a:ea typeface="Times New Roman" panose="02020603050405020304" pitchFamily="18" charset="0"/>
                          </a:endParaRPr>
                        </a:p>
                      </a:txBody>
                      <a:tcPr marL="68580" marR="68580" marT="0" marB="0" anchor="ctr"/>
                    </a:tc>
                    <a:tc>
                      <a:txBody>
                        <a:bodyPr/>
                        <a:lstStyle/>
                        <a:p>
                          <a:endParaRPr lang="en-US"/>
                        </a:p>
                      </a:txBody>
                      <a:tcPr marL="68580" marR="68580" marT="0" marB="0" anchor="ctr">
                        <a:blipFill rotWithShape="0">
                          <a:blip r:embed="rId2"/>
                          <a:stretch>
                            <a:fillRect l="-28102" t="-393902" r="-20042" b="-795122"/>
                          </a:stretch>
                        </a:blipFill>
                      </a:tcP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44.9</a:t>
                          </a:r>
                          <a:endParaRPr lang="en-US" sz="2000" b="1" dirty="0">
                            <a:solidFill>
                              <a:srgbClr val="7030A0"/>
                            </a:solidFill>
                            <a:effectLst/>
                            <a:latin typeface="+mn-lt"/>
                            <a:ea typeface="Times New Roman" panose="02020603050405020304" pitchFamily="18" charset="0"/>
                          </a:endParaRPr>
                        </a:p>
                      </a:txBody>
                      <a:tcPr marL="68580" marR="68580" marT="0" marB="0" anchor="ctr"/>
                    </a:tc>
                  </a:tr>
                  <a:tr h="638302">
                    <a:tc>
                      <a:txBody>
                        <a:bodyPr/>
                        <a:lstStyle/>
                        <a:p>
                          <a:pPr algn="ctr">
                            <a:lnSpc>
                              <a:spcPct val="150000"/>
                            </a:lnSpc>
                            <a:spcAft>
                              <a:spcPts val="0"/>
                            </a:spcAft>
                          </a:pPr>
                          <a:r>
                            <a:rPr lang="en-GB" sz="2000" b="1">
                              <a:effectLst/>
                              <a:latin typeface="+mn-lt"/>
                            </a:rPr>
                            <a:t>9</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2</a:t>
                          </a:r>
                          <a:endParaRPr lang="en-US" sz="2000" b="1">
                            <a:effectLst/>
                            <a:latin typeface="+mn-lt"/>
                            <a:ea typeface="Times New Roman" panose="02020603050405020304" pitchFamily="18" charset="0"/>
                          </a:endParaRPr>
                        </a:p>
                      </a:txBody>
                      <a:tcPr marL="68580" marR="68580" marT="0" marB="0" anchor="ctr"/>
                    </a:tc>
                    <a:tc>
                      <a:txBody>
                        <a:bodyPr/>
                        <a:lstStyle/>
                        <a:p>
                          <a:endParaRPr lang="en-US"/>
                        </a:p>
                      </a:txBody>
                      <a:tcPr marL="68580" marR="68580" marT="0" marB="0" anchor="ctr">
                        <a:blipFill rotWithShape="0">
                          <a:blip r:embed="rId2"/>
                          <a:stretch>
                            <a:fillRect l="-28102" t="-385714" r="-20042" b="-520952"/>
                          </a:stretch>
                        </a:blipFill>
                      </a:tcP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85.33</a:t>
                          </a:r>
                          <a:endParaRPr lang="en-US" sz="2000" b="1" dirty="0">
                            <a:solidFill>
                              <a:srgbClr val="7030A0"/>
                            </a:solidFill>
                            <a:effectLst/>
                            <a:latin typeface="+mn-lt"/>
                            <a:ea typeface="Times New Roman" panose="02020603050405020304" pitchFamily="18" charset="0"/>
                          </a:endParaRPr>
                        </a:p>
                      </a:txBody>
                      <a:tcPr marL="68580" marR="68580" marT="0" marB="0" anchor="ctr"/>
                    </a:tc>
                  </a:tr>
                  <a:tr h="457200">
                    <a:tc>
                      <a:txBody>
                        <a:bodyPr/>
                        <a:lstStyle/>
                        <a:p>
                          <a:pPr algn="ctr">
                            <a:lnSpc>
                              <a:spcPct val="150000"/>
                            </a:lnSpc>
                            <a:spcAft>
                              <a:spcPts val="0"/>
                            </a:spcAft>
                          </a:pPr>
                          <a:r>
                            <a:rPr lang="en-GB" sz="2000" b="1" dirty="0">
                              <a:effectLst/>
                              <a:latin typeface="+mn-lt"/>
                            </a:rPr>
                            <a:t> </a:t>
                          </a:r>
                          <a:endParaRPr lang="en-US" sz="2000" b="1" dirty="0">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 </a:t>
                          </a:r>
                          <a:endParaRPr lang="en-US" sz="2000" b="1">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GB" sz="2000" b="1" dirty="0">
                              <a:effectLst/>
                              <a:latin typeface="+mn-lt"/>
                            </a:rPr>
                            <a:t> </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endParaRPr lang="en-US" sz="2000" b="1" dirty="0">
                            <a:solidFill>
                              <a:srgbClr val="7030A0"/>
                            </a:solidFill>
                            <a:effectLst/>
                            <a:latin typeface="+mn-lt"/>
                            <a:ea typeface="Times New Roman" panose="02020603050405020304" pitchFamily="18" charset="0"/>
                          </a:endParaRPr>
                        </a:p>
                      </a:txBody>
                      <a:tcPr marL="68580" marR="68580" marT="0" marB="0" anchor="ctr"/>
                    </a:tc>
                  </a:tr>
                  <a:tr h="548640">
                    <a:tc>
                      <a:txBody>
                        <a:bodyPr/>
                        <a:lstStyle/>
                        <a:p>
                          <a:pPr algn="ctr">
                            <a:lnSpc>
                              <a:spcPct val="150000"/>
                            </a:lnSpc>
                            <a:spcAft>
                              <a:spcPts val="0"/>
                            </a:spcAft>
                          </a:pPr>
                          <a:r>
                            <a:rPr lang="en-GB" sz="2000" b="1">
                              <a:effectLst/>
                              <a:latin typeface="+mn-lt"/>
                            </a:rPr>
                            <a:t> </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 </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400" b="1" kern="1200" dirty="0">
                              <a:solidFill>
                                <a:srgbClr val="FF0000"/>
                              </a:solidFill>
                              <a:effectLst/>
                              <a:latin typeface="+mn-lt"/>
                              <a:ea typeface="+mn-ea"/>
                              <a:cs typeface="+mn-cs"/>
                            </a:rPr>
                            <a:t>Passive Pressure (</a:t>
                          </a:r>
                          <a:r>
                            <a:rPr lang="en-GB" sz="2400" b="1" kern="1200" dirty="0" err="1">
                              <a:solidFill>
                                <a:srgbClr val="FF0000"/>
                              </a:solidFill>
                              <a:effectLst/>
                              <a:latin typeface="+mn-lt"/>
                              <a:ea typeface="+mn-ea"/>
                              <a:cs typeface="+mn-cs"/>
                            </a:rPr>
                            <a:t>kN</a:t>
                          </a:r>
                          <a:r>
                            <a:rPr lang="en-GB" sz="2400" b="1" kern="1200" dirty="0">
                              <a:solidFill>
                                <a:srgbClr val="FF0000"/>
                              </a:solidFill>
                              <a:effectLst/>
                              <a:latin typeface="+mn-lt"/>
                              <a:ea typeface="+mn-ea"/>
                              <a:cs typeface="+mn-cs"/>
                            </a:rPr>
                            <a:t>/m</a:t>
                          </a:r>
                          <a:r>
                            <a:rPr lang="en-GB" sz="2400" b="1" kern="1200" baseline="30000" dirty="0">
                              <a:solidFill>
                                <a:srgbClr val="FF0000"/>
                              </a:solidFill>
                              <a:effectLst/>
                              <a:latin typeface="+mn-lt"/>
                              <a:ea typeface="+mn-ea"/>
                              <a:cs typeface="+mn-cs"/>
                            </a:rPr>
                            <a:t>2</a:t>
                          </a:r>
                          <a:r>
                            <a:rPr lang="en-GB" sz="2400" b="1" kern="1200" dirty="0">
                              <a:solidFill>
                                <a:srgbClr val="FF0000"/>
                              </a:solidFill>
                              <a:effectLst/>
                              <a:latin typeface="+mn-lt"/>
                              <a:ea typeface="+mn-ea"/>
                              <a:cs typeface="+mn-cs"/>
                            </a:rPr>
                            <a:t>)</a:t>
                          </a:r>
                          <a:endParaRPr lang="en-US" sz="2400" b="1" kern="1200" dirty="0">
                            <a:solidFill>
                              <a:srgbClr val="FF0000"/>
                            </a:solidFill>
                            <a:effectLst/>
                            <a:latin typeface="+mn-lt"/>
                            <a:ea typeface="+mn-ea"/>
                            <a:cs typeface="+mn-cs"/>
                          </a:endParaRPr>
                        </a:p>
                      </a:txBody>
                      <a:tcPr marL="68580" marR="68580" marT="0" marB="0" anchor="ctr"/>
                    </a:tc>
                    <a:tc>
                      <a:txBody>
                        <a:bodyPr/>
                        <a:lstStyle/>
                        <a:p>
                          <a:pPr algn="l">
                            <a:lnSpc>
                              <a:spcPct val="150000"/>
                            </a:lnSpc>
                            <a:spcAft>
                              <a:spcPts val="0"/>
                            </a:spcAft>
                          </a:pPr>
                          <a:endParaRPr lang="en-US" sz="2000" b="1" dirty="0">
                            <a:solidFill>
                              <a:srgbClr val="7030A0"/>
                            </a:solidFill>
                            <a:effectLst/>
                            <a:latin typeface="+mn-lt"/>
                            <a:ea typeface="Times New Roman" panose="02020603050405020304" pitchFamily="18" charset="0"/>
                          </a:endParaRPr>
                        </a:p>
                      </a:txBody>
                      <a:tcPr marL="68580" marR="68580" marT="0" marB="0" anchor="ctr"/>
                    </a:tc>
                  </a:tr>
                  <a:tr h="457200">
                    <a:tc>
                      <a:txBody>
                        <a:bodyPr/>
                        <a:lstStyle/>
                        <a:p>
                          <a:pPr algn="ctr">
                            <a:lnSpc>
                              <a:spcPct val="150000"/>
                            </a:lnSpc>
                            <a:spcAft>
                              <a:spcPts val="0"/>
                            </a:spcAft>
                          </a:pPr>
                          <a:r>
                            <a:rPr lang="en-GB" sz="2000" b="1">
                              <a:effectLst/>
                              <a:latin typeface="+mn-lt"/>
                            </a:rPr>
                            <a:t>0</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1</a:t>
                          </a:r>
                          <a:endParaRPr lang="en-US" sz="2000" b="1">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0</a:t>
                          </a:r>
                          <a:endParaRPr lang="en-US" sz="2000" b="1" dirty="0">
                            <a:solidFill>
                              <a:srgbClr val="7030A0"/>
                            </a:solidFill>
                            <a:effectLst/>
                            <a:latin typeface="+mn-lt"/>
                            <a:ea typeface="Times New Roman" panose="02020603050405020304" pitchFamily="18" charset="0"/>
                          </a:endParaRPr>
                        </a:p>
                      </a:txBody>
                      <a:tcPr marL="68580" marR="68580" marT="0" marB="0" anchor="ctr"/>
                    </a:tc>
                  </a:tr>
                  <a:tr h="457200">
                    <a:tc>
                      <a:txBody>
                        <a:bodyPr/>
                        <a:lstStyle/>
                        <a:p>
                          <a:pPr algn="ctr">
                            <a:lnSpc>
                              <a:spcPct val="150000"/>
                            </a:lnSpc>
                            <a:spcAft>
                              <a:spcPts val="0"/>
                            </a:spcAft>
                          </a:pPr>
                          <a:r>
                            <a:rPr lang="en-GB" sz="2000" b="1">
                              <a:effectLst/>
                              <a:latin typeface="+mn-lt"/>
                            </a:rPr>
                            <a:t>1.5</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1</a:t>
                          </a:r>
                          <a:endParaRPr lang="en-US" sz="2000" b="1">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GB" sz="2000" b="1" dirty="0" smtClean="0">
                              <a:effectLst/>
                              <a:latin typeface="+mn-lt"/>
                            </a:rPr>
                            <a:t>4.17 x  18 x 1.5</a:t>
                          </a:r>
                          <a:endParaRPr lang="en-US" sz="2000" b="1" dirty="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a:t>
                          </a:r>
                          <a:r>
                            <a:rPr lang="en-US" sz="2000" b="1" baseline="0" dirty="0" smtClean="0">
                              <a:solidFill>
                                <a:srgbClr val="7030A0"/>
                              </a:solidFill>
                              <a:effectLst/>
                              <a:latin typeface="+mn-lt"/>
                              <a:ea typeface="Times New Roman" panose="02020603050405020304" pitchFamily="18" charset="0"/>
                            </a:rPr>
                            <a:t> 112.6</a:t>
                          </a:r>
                          <a:endParaRPr lang="en-US" sz="2000" b="1" dirty="0">
                            <a:solidFill>
                              <a:srgbClr val="7030A0"/>
                            </a:solidFill>
                            <a:effectLst/>
                            <a:latin typeface="+mn-lt"/>
                            <a:ea typeface="Times New Roman" panose="02020603050405020304" pitchFamily="18" charset="0"/>
                          </a:endParaRPr>
                        </a:p>
                      </a:txBody>
                      <a:tcPr marL="68580" marR="68580" marT="0" marB="0" anchor="ctr"/>
                    </a:tc>
                  </a:tr>
                  <a:tr h="457200">
                    <a:tc>
                      <a:txBody>
                        <a:bodyPr/>
                        <a:lstStyle/>
                        <a:p>
                          <a:pPr algn="ctr">
                            <a:lnSpc>
                              <a:spcPct val="150000"/>
                            </a:lnSpc>
                            <a:spcAft>
                              <a:spcPts val="0"/>
                            </a:spcAft>
                          </a:pPr>
                          <a:r>
                            <a:rPr lang="en-GB" sz="2000" b="1">
                              <a:effectLst/>
                              <a:latin typeface="+mn-lt"/>
                            </a:rPr>
                            <a:t>1.5</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2</a:t>
                          </a:r>
                          <a:endParaRPr lang="en-US" sz="2000" b="1">
                            <a:effectLst/>
                            <a:latin typeface="+mn-lt"/>
                            <a:ea typeface="Times New Roman" panose="02020603050405020304" pitchFamily="18" charset="0"/>
                          </a:endParaRPr>
                        </a:p>
                      </a:txBody>
                      <a:tcPr marL="68580" marR="68580" marT="0" marB="0" anchor="ctr"/>
                    </a:tc>
                    <a:tc>
                      <a:txBody>
                        <a:bodyPr/>
                        <a:lstStyle/>
                        <a:p>
                          <a:endParaRPr lang="en-US"/>
                        </a:p>
                      </a:txBody>
                      <a:tcPr marL="68580" marR="68580" marT="0" marB="0" anchor="ctr">
                        <a:blipFill rotWithShape="0">
                          <a:blip r:embed="rId2"/>
                          <a:stretch>
                            <a:fillRect l="-28102" t="-1100000" r="-20042" b="-209333"/>
                          </a:stretch>
                        </a:blipFill>
                      </a:tcP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108.4</a:t>
                          </a:r>
                          <a:endParaRPr lang="en-US" sz="2000" b="1" dirty="0">
                            <a:solidFill>
                              <a:srgbClr val="7030A0"/>
                            </a:solidFill>
                            <a:effectLst/>
                            <a:latin typeface="+mn-lt"/>
                            <a:ea typeface="Times New Roman" panose="02020603050405020304" pitchFamily="18" charset="0"/>
                          </a:endParaRPr>
                        </a:p>
                      </a:txBody>
                      <a:tcPr marL="68580" marR="68580" marT="0" marB="0" anchor="ctr"/>
                    </a:tc>
                  </a:tr>
                  <a:tr h="638302">
                    <a:tc>
                      <a:txBody>
                        <a:bodyPr/>
                        <a:lstStyle/>
                        <a:p>
                          <a:pPr algn="ctr">
                            <a:lnSpc>
                              <a:spcPct val="150000"/>
                            </a:lnSpc>
                            <a:spcAft>
                              <a:spcPts val="0"/>
                            </a:spcAft>
                          </a:pPr>
                          <a:r>
                            <a:rPr lang="en-GB" sz="2000" b="1">
                              <a:effectLst/>
                              <a:latin typeface="+mn-lt"/>
                            </a:rPr>
                            <a:t>4.5</a:t>
                          </a:r>
                          <a:endParaRPr lang="en-US" sz="2000" b="1">
                            <a:effectLst/>
                            <a:latin typeface="+mn-lt"/>
                            <a:ea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2000" b="1">
                              <a:effectLst/>
                              <a:latin typeface="+mn-lt"/>
                            </a:rPr>
                            <a:t>2</a:t>
                          </a:r>
                          <a:endParaRPr lang="en-US" sz="2000" b="1">
                            <a:effectLst/>
                            <a:latin typeface="+mn-lt"/>
                            <a:ea typeface="Times New Roman" panose="02020603050405020304" pitchFamily="18" charset="0"/>
                          </a:endParaRPr>
                        </a:p>
                      </a:txBody>
                      <a:tcPr marL="68580" marR="68580" marT="0" marB="0" anchor="ctr"/>
                    </a:tc>
                    <a:tc>
                      <a:txBody>
                        <a:bodyPr/>
                        <a:lstStyle/>
                        <a:p>
                          <a:endParaRPr lang="en-US"/>
                        </a:p>
                      </a:txBody>
                      <a:tcPr marL="68580" marR="68580" marT="0" marB="0" anchor="ctr">
                        <a:blipFill rotWithShape="0">
                          <a:blip r:embed="rId2"/>
                          <a:stretch>
                            <a:fillRect l="-28102" t="-857143" r="-20042" b="-49524"/>
                          </a:stretch>
                        </a:blipFill>
                      </a:tcPr>
                    </a:tc>
                    <a:tc>
                      <a:txBody>
                        <a:bodyPr/>
                        <a:lstStyle/>
                        <a:p>
                          <a:pPr algn="l">
                            <a:lnSpc>
                              <a:spcPct val="150000"/>
                            </a:lnSpc>
                            <a:spcAft>
                              <a:spcPts val="0"/>
                            </a:spcAft>
                          </a:pPr>
                          <a:r>
                            <a:rPr lang="en-US" sz="2000" b="1" dirty="0" smtClean="0">
                              <a:solidFill>
                                <a:srgbClr val="7030A0"/>
                              </a:solidFill>
                              <a:effectLst/>
                              <a:latin typeface="+mn-lt"/>
                              <a:ea typeface="Times New Roman" panose="02020603050405020304" pitchFamily="18" charset="0"/>
                            </a:rPr>
                            <a:t>= 222.93</a:t>
                          </a:r>
                          <a:endParaRPr lang="en-US" sz="2000" b="1" dirty="0">
                            <a:solidFill>
                              <a:srgbClr val="7030A0"/>
                            </a:solidFill>
                            <a:effectLst/>
                            <a:latin typeface="+mn-lt"/>
                            <a:ea typeface="Times New Roman" panose="02020603050405020304" pitchFamily="18" charset="0"/>
                          </a:endParaRPr>
                        </a:p>
                      </a:txBody>
                      <a:tcPr marL="68580" marR="68580" marT="0" marB="0" anchor="ctr"/>
                    </a:tc>
                  </a:tr>
                  <a:tr h="304800">
                    <a:tc>
                      <a:txBody>
                        <a:bodyPr/>
                        <a:lstStyle/>
                        <a:p>
                          <a:pPr algn="ctr">
                            <a:spcAft>
                              <a:spcPts val="0"/>
                            </a:spcAft>
                          </a:pPr>
                          <a:r>
                            <a:rPr lang="en-GB" sz="2000" b="1" dirty="0">
                              <a:effectLst/>
                            </a:rPr>
                            <a:t> </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2000" b="1" dirty="0">
                              <a:effectLst/>
                            </a:rPr>
                            <a:t> </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2000" b="1" dirty="0">
                              <a:effectLst/>
                            </a:rPr>
                            <a:t> </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mc:Fallback>
      </mc:AlternateContent>
      <p:sp>
        <p:nvSpPr>
          <p:cNvPr id="3" name="Rectangle 1"/>
          <p:cNvSpPr>
            <a:spLocks noChangeArrowheads="1"/>
          </p:cNvSpPr>
          <p:nvPr/>
        </p:nvSpPr>
        <p:spPr bwMode="auto">
          <a:xfrm>
            <a:off x="-271462"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Table 1. Active and passive earth pressures on sheet pile wall shown in Fig. 1.</a:t>
            </a:r>
            <a:endParaRPr kumimoji="0" 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59935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ChangeArrowheads="1"/>
          </p:cNvSpPr>
          <p:nvPr/>
        </p:nvSpPr>
        <p:spPr bwMode="auto">
          <a:xfrm>
            <a:off x="209544" y="15644"/>
            <a:ext cx="830580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u="sng" dirty="0" smtClean="0">
                <a:solidFill>
                  <a:srgbClr val="00B050"/>
                </a:solidFill>
              </a:rPr>
              <a:t>Example 3: </a:t>
            </a:r>
          </a:p>
          <a:p>
            <a:pPr algn="just" eaLnBrk="1" hangingPunct="1"/>
            <a:r>
              <a:rPr lang="en-US" altLang="en-US" b="1" dirty="0" smtClean="0">
                <a:solidFill>
                  <a:srgbClr val="FF0000"/>
                </a:solidFill>
              </a:rPr>
              <a:t>Plot </a:t>
            </a:r>
            <a:r>
              <a:rPr lang="en-US" altLang="en-US" b="1" dirty="0">
                <a:solidFill>
                  <a:srgbClr val="FF0000"/>
                </a:solidFill>
              </a:rPr>
              <a:t>the </a:t>
            </a:r>
            <a:r>
              <a:rPr lang="en-US" altLang="en-US" b="1" dirty="0" smtClean="0">
                <a:solidFill>
                  <a:srgbClr val="FF0000"/>
                </a:solidFill>
              </a:rPr>
              <a:t>Rankine pressure </a:t>
            </a:r>
            <a:r>
              <a:rPr lang="en-US" altLang="en-US" b="1" dirty="0">
                <a:solidFill>
                  <a:srgbClr val="FF0000"/>
                </a:solidFill>
              </a:rPr>
              <a:t>diagram and find the resultant force </a:t>
            </a:r>
            <a:r>
              <a:rPr lang="en-US" altLang="en-US" b="1" dirty="0" smtClean="0">
                <a:solidFill>
                  <a:srgbClr val="0000FF"/>
                </a:solidFill>
              </a:rPr>
              <a:t>F</a:t>
            </a:r>
            <a:r>
              <a:rPr lang="en-US" altLang="en-US" b="1" dirty="0" smtClean="0">
                <a:solidFill>
                  <a:srgbClr val="FF0000"/>
                </a:solidFill>
              </a:rPr>
              <a:t>  </a:t>
            </a:r>
            <a:r>
              <a:rPr lang="en-US" altLang="en-US" b="1" dirty="0">
                <a:solidFill>
                  <a:srgbClr val="FF0000"/>
                </a:solidFill>
              </a:rPr>
              <a:t>and its </a:t>
            </a:r>
            <a:r>
              <a:rPr lang="en-US" altLang="en-US" b="1" dirty="0">
                <a:solidFill>
                  <a:srgbClr val="0000FF"/>
                </a:solidFill>
              </a:rPr>
              <a:t>location</a:t>
            </a:r>
            <a:r>
              <a:rPr lang="en-US" altLang="en-US" b="1" dirty="0">
                <a:solidFill>
                  <a:srgbClr val="FF0000"/>
                </a:solidFill>
              </a:rPr>
              <a:t> under an </a:t>
            </a:r>
            <a:r>
              <a:rPr lang="en-US" altLang="en-US" b="1" dirty="0">
                <a:solidFill>
                  <a:srgbClr val="0000FF"/>
                </a:solidFill>
              </a:rPr>
              <a:t>active</a:t>
            </a:r>
            <a:r>
              <a:rPr lang="en-US" altLang="en-US" b="1" dirty="0">
                <a:solidFill>
                  <a:srgbClr val="FF0000"/>
                </a:solidFill>
              </a:rPr>
              <a:t> pressure condition.</a:t>
            </a:r>
          </a:p>
        </p:txBody>
      </p:sp>
      <p:pic>
        <p:nvPicPr>
          <p:cNvPr id="880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 y="987197"/>
            <a:ext cx="8924925" cy="5657850"/>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7666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52400"/>
            <a:ext cx="8362950" cy="6191250"/>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8114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197"/>
            <a:ext cx="8924925" cy="5657850"/>
          </a:xfrm>
          <a:prstGeom prst="rect">
            <a:avLst/>
          </a:prstGeom>
          <a:noFill/>
          <a:ln>
            <a:noFill/>
          </a:ln>
          <a:effectLst>
            <a:outerShdw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5935133" y="728133"/>
            <a:ext cx="25400" cy="99906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273799" y="1727200"/>
            <a:ext cx="16934" cy="57573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29399" y="2302933"/>
            <a:ext cx="12699" cy="121073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49067" y="3572932"/>
            <a:ext cx="16933" cy="10922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22066" y="4682066"/>
            <a:ext cx="25400" cy="999067"/>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7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5344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2270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2825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348343" y="442143"/>
            <a:ext cx="8447314" cy="6555641"/>
          </a:xfrm>
          <a:prstGeom prst="rect">
            <a:avLst/>
          </a:prstGeom>
          <a:noFill/>
          <a:ln>
            <a:noFill/>
          </a:ln>
          <a:effectLst>
            <a:prstShdw prst="shdw16">
              <a:schemeClr val="bg2"/>
            </a:prstShdw>
          </a:effectLst>
        </p:spPr>
        <p:txBody>
          <a:bodyPr wrap="square" rtlCol="0">
            <a:spAutoFit/>
          </a:bodyPr>
          <a:lstStyle/>
          <a:p>
            <a:pPr marL="457200" indent="-457200" eaLnBrk="1" hangingPunct="1">
              <a:spcBef>
                <a:spcPct val="50000"/>
              </a:spcBef>
              <a:buFont typeface="+mj-lt"/>
              <a:buAutoNum type="arabicPeriod"/>
            </a:pPr>
            <a:r>
              <a:rPr lang="en-US" sz="2400" b="1" dirty="0" smtClean="0">
                <a:latin typeface="Times New Roman" pitchFamily="18" charset="0"/>
              </a:rPr>
              <a:t>Calculate the appropriate k for each soil</a:t>
            </a:r>
          </a:p>
          <a:p>
            <a:pPr marL="457200" indent="-457200" eaLnBrk="1" hangingPunct="1">
              <a:spcBef>
                <a:spcPct val="50000"/>
              </a:spcBef>
              <a:buFont typeface="+mj-lt"/>
              <a:buAutoNum type="arabicPeriod"/>
            </a:pPr>
            <a:r>
              <a:rPr lang="en-US" sz="2400" b="1" dirty="0" smtClean="0">
                <a:latin typeface="Times New Roman" pitchFamily="18" charset="0"/>
              </a:rPr>
              <a:t>Calculate </a:t>
            </a:r>
            <a:r>
              <a:rPr lang="en-US" sz="2400" b="1" dirty="0" err="1" smtClean="0">
                <a:latin typeface="Symbol" panose="05050102010706020507" pitchFamily="18" charset="2"/>
              </a:rPr>
              <a:t>s</a:t>
            </a:r>
            <a:r>
              <a:rPr lang="en-US" sz="2400" b="1" baseline="-25000" dirty="0" err="1" smtClean="0">
                <a:latin typeface="Times New Roman" pitchFamily="18" charset="0"/>
              </a:rPr>
              <a:t>V</a:t>
            </a:r>
            <a:r>
              <a:rPr lang="en-US" sz="2400" b="1" dirty="0" smtClean="0">
                <a:latin typeface="Times New Roman" pitchFamily="18" charset="0"/>
              </a:rPr>
              <a:t> at a specified depth</a:t>
            </a:r>
          </a:p>
          <a:p>
            <a:pPr marL="457200" indent="-457200" eaLnBrk="1" hangingPunct="1">
              <a:spcBef>
                <a:spcPct val="50000"/>
              </a:spcBef>
              <a:buFont typeface="+mj-lt"/>
              <a:buAutoNum type="arabicPeriod"/>
            </a:pPr>
            <a:r>
              <a:rPr lang="en-US" sz="2400" b="1" dirty="0" smtClean="0">
                <a:latin typeface="Times New Roman" pitchFamily="18" charset="0"/>
              </a:rPr>
              <a:t>Add q if any</a:t>
            </a:r>
          </a:p>
          <a:p>
            <a:pPr marL="457200" indent="-457200" eaLnBrk="1" hangingPunct="1">
              <a:spcBef>
                <a:spcPct val="50000"/>
              </a:spcBef>
              <a:buFont typeface="+mj-lt"/>
              <a:buAutoNum type="arabicPeriod"/>
            </a:pPr>
            <a:r>
              <a:rPr lang="en-US" sz="2400" b="1" dirty="0" smtClean="0">
                <a:latin typeface="Times New Roman" pitchFamily="18" charset="0"/>
              </a:rPr>
              <a:t>Multiply the sum of </a:t>
            </a:r>
            <a:r>
              <a:rPr lang="en-US" sz="2400" b="1" dirty="0" err="1">
                <a:latin typeface="Symbol" panose="05050102010706020507" pitchFamily="18" charset="2"/>
              </a:rPr>
              <a:t>s</a:t>
            </a:r>
            <a:r>
              <a:rPr lang="en-US" sz="2400" b="1" baseline="-25000" dirty="0" err="1">
                <a:latin typeface="Times New Roman" pitchFamily="18" charset="0"/>
              </a:rPr>
              <a:t>V</a:t>
            </a:r>
            <a:r>
              <a:rPr lang="en-US" sz="2400" b="1" baseline="-25000" dirty="0">
                <a:latin typeface="Times New Roman" pitchFamily="18" charset="0"/>
              </a:rPr>
              <a:t> </a:t>
            </a:r>
            <a:r>
              <a:rPr lang="en-US" sz="2400" b="1" baseline="-25000" dirty="0" smtClean="0">
                <a:latin typeface="Times New Roman" pitchFamily="18" charset="0"/>
              </a:rPr>
              <a:t>+</a:t>
            </a:r>
            <a:r>
              <a:rPr lang="en-US" sz="2400" b="1" dirty="0" smtClean="0">
                <a:latin typeface="Times New Roman" pitchFamily="18" charset="0"/>
              </a:rPr>
              <a:t> q by the appropriate k (for upper and lower soil) and subtract (</a:t>
            </a:r>
            <a:r>
              <a:rPr lang="en-US" sz="2400" b="1" dirty="0" smtClean="0">
                <a:solidFill>
                  <a:srgbClr val="0000FF"/>
                </a:solidFill>
                <a:latin typeface="Times New Roman" pitchFamily="18" charset="0"/>
              </a:rPr>
              <a:t>or add for passive</a:t>
            </a:r>
            <a:r>
              <a:rPr lang="en-US" sz="2400" b="1" dirty="0" smtClean="0">
                <a:latin typeface="Times New Roman" pitchFamily="18" charset="0"/>
              </a:rPr>
              <a:t>) cohesion part if exists.</a:t>
            </a:r>
          </a:p>
          <a:p>
            <a:pPr marL="457200" indent="-457200" eaLnBrk="1" hangingPunct="1">
              <a:spcBef>
                <a:spcPct val="50000"/>
              </a:spcBef>
              <a:buFont typeface="+mj-lt"/>
              <a:buAutoNum type="arabicPeriod"/>
            </a:pPr>
            <a:r>
              <a:rPr lang="en-US" sz="2400" b="1" dirty="0" smtClean="0">
                <a:latin typeface="Times New Roman" pitchFamily="18" charset="0"/>
              </a:rPr>
              <a:t>Calculate water pressure</a:t>
            </a:r>
          </a:p>
          <a:p>
            <a:pPr marL="457200" indent="-457200" eaLnBrk="1" hangingPunct="1">
              <a:spcBef>
                <a:spcPct val="50000"/>
              </a:spcBef>
              <a:buFont typeface="+mj-lt"/>
              <a:buAutoNum type="arabicPeriod"/>
            </a:pPr>
            <a:r>
              <a:rPr lang="en-US" sz="2400" b="1" dirty="0" smtClean="0">
                <a:latin typeface="Times New Roman" pitchFamily="18" charset="0"/>
              </a:rPr>
              <a:t>Divide each trapezoidal area into a rectangle and a triangle</a:t>
            </a:r>
          </a:p>
          <a:p>
            <a:pPr marL="457200" indent="-457200" eaLnBrk="1" hangingPunct="1">
              <a:spcBef>
                <a:spcPct val="50000"/>
              </a:spcBef>
              <a:buFont typeface="+mj-lt"/>
              <a:buAutoNum type="arabicPeriod"/>
            </a:pPr>
            <a:r>
              <a:rPr lang="en-US" sz="2400" b="1" dirty="0" smtClean="0">
                <a:latin typeface="Times New Roman" pitchFamily="18" charset="0"/>
              </a:rPr>
              <a:t>Calculate areas and that give the lateral forces</a:t>
            </a:r>
          </a:p>
          <a:p>
            <a:pPr marL="457200" indent="-457200" eaLnBrk="1" hangingPunct="1">
              <a:spcBef>
                <a:spcPct val="50000"/>
              </a:spcBef>
              <a:buFont typeface="+mj-lt"/>
              <a:buAutoNum type="arabicPeriod"/>
            </a:pPr>
            <a:r>
              <a:rPr lang="en-US" sz="2400" b="1" dirty="0">
                <a:latin typeface="Times New Roman" pitchFamily="18" charset="0"/>
              </a:rPr>
              <a:t>Locate point of application for each force </a:t>
            </a:r>
            <a:endParaRPr lang="en-US" sz="2400" b="1" dirty="0" smtClean="0">
              <a:latin typeface="Times New Roman" pitchFamily="18" charset="0"/>
            </a:endParaRPr>
          </a:p>
          <a:p>
            <a:pPr marL="457200" indent="-457200" eaLnBrk="1" hangingPunct="1">
              <a:spcBef>
                <a:spcPct val="50000"/>
              </a:spcBef>
              <a:buFont typeface="+mj-lt"/>
              <a:buAutoNum type="arabicPeriod"/>
            </a:pPr>
            <a:r>
              <a:rPr lang="en-US" sz="2400" b="1" dirty="0" smtClean="0">
                <a:latin typeface="Times New Roman" pitchFamily="18" charset="0"/>
              </a:rPr>
              <a:t>Find the resultant force</a:t>
            </a:r>
          </a:p>
          <a:p>
            <a:pPr marL="457200" indent="-457200" eaLnBrk="1" hangingPunct="1">
              <a:spcBef>
                <a:spcPct val="50000"/>
              </a:spcBef>
              <a:buFont typeface="+mj-lt"/>
              <a:buAutoNum type="arabicPeriod"/>
            </a:pPr>
            <a:r>
              <a:rPr lang="en-US" sz="2400" b="1" dirty="0" smtClean="0">
                <a:latin typeface="Times New Roman" pitchFamily="18" charset="0"/>
              </a:rPr>
              <a:t>Take moments about the base of the wall and find location of the resultant</a:t>
            </a:r>
            <a:endParaRPr lang="en-US" sz="2400" b="1" dirty="0">
              <a:latin typeface="Times New Roman" pitchFamily="18" charset="0"/>
            </a:endParaRPr>
          </a:p>
        </p:txBody>
      </p:sp>
      <p:sp>
        <p:nvSpPr>
          <p:cNvPr id="3" name="Rectangle 2"/>
          <p:cNvSpPr/>
          <p:nvPr/>
        </p:nvSpPr>
        <p:spPr>
          <a:xfrm>
            <a:off x="159657" y="13809"/>
            <a:ext cx="4129528" cy="523220"/>
          </a:xfrm>
          <a:prstGeom prst="rect">
            <a:avLst/>
          </a:prstGeom>
        </p:spPr>
        <p:txBody>
          <a:bodyPr wrap="none">
            <a:spAutoFit/>
          </a:bodyPr>
          <a:lstStyle/>
          <a:p>
            <a:r>
              <a:rPr lang="en-US" sz="2800" b="1" u="sng" dirty="0" smtClean="0">
                <a:solidFill>
                  <a:srgbClr val="0000FF"/>
                </a:solidFill>
                <a:latin typeface="Times New Roman" pitchFamily="18" charset="0"/>
              </a:rPr>
              <a:t>Recommended Procedure</a:t>
            </a:r>
            <a:endParaRPr lang="en-US" sz="2800" b="1" u="sng" dirty="0">
              <a:solidFill>
                <a:srgbClr val="0000FF"/>
              </a:solidFill>
            </a:endParaRPr>
          </a:p>
        </p:txBody>
      </p:sp>
    </p:spTree>
    <p:extLst>
      <p:ext uri="{BB962C8B-B14F-4D97-AF65-F5344CB8AC3E}">
        <p14:creationId xmlns:p14="http://schemas.microsoft.com/office/powerpoint/2010/main" val="193101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9628" y="715977"/>
            <a:ext cx="6303136" cy="461665"/>
          </a:xfrm>
          <a:prstGeom prst="rect">
            <a:avLst/>
          </a:prstGeom>
        </p:spPr>
        <p:txBody>
          <a:bodyPr wrap="none">
            <a:spAutoFit/>
          </a:bodyPr>
          <a:lstStyle/>
          <a:p>
            <a:pPr algn="ctr">
              <a:spcBef>
                <a:spcPts val="0"/>
              </a:spcBef>
              <a:defRPr/>
            </a:pPr>
            <a:r>
              <a:rPr lang="en-GB" sz="2400" b="1" u="sng" dirty="0" smtClean="0">
                <a:solidFill>
                  <a:srgbClr val="0B0BEF"/>
                </a:solidFill>
              </a:rPr>
              <a:t>I. </a:t>
            </a:r>
            <a:r>
              <a:rPr lang="en-GB" sz="2400" b="1" u="sng" dirty="0" smtClean="0">
                <a:solidFill>
                  <a:srgbClr val="FF0000"/>
                </a:solidFill>
              </a:rPr>
              <a:t>Horizontal</a:t>
            </a:r>
            <a:r>
              <a:rPr lang="en-GB" sz="2400" b="1" u="sng" dirty="0" smtClean="0">
                <a:solidFill>
                  <a:srgbClr val="0B0BEF"/>
                </a:solidFill>
              </a:rPr>
              <a:t> Ground &amp; </a:t>
            </a:r>
            <a:r>
              <a:rPr lang="en-GB" sz="2400" b="1" u="sng" dirty="0" smtClean="0">
                <a:solidFill>
                  <a:srgbClr val="FF0000"/>
                </a:solidFill>
              </a:rPr>
              <a:t>Inclined</a:t>
            </a:r>
            <a:r>
              <a:rPr lang="en-GB" sz="2400" b="1" u="sng" dirty="0" smtClean="0">
                <a:solidFill>
                  <a:srgbClr val="0B0BEF"/>
                </a:solidFill>
              </a:rPr>
              <a:t> </a:t>
            </a:r>
            <a:r>
              <a:rPr lang="en-GB" sz="2400" b="1" u="sng" dirty="0">
                <a:solidFill>
                  <a:srgbClr val="0B0BEF"/>
                </a:solidFill>
              </a:rPr>
              <a:t>Wall Back</a:t>
            </a:r>
          </a:p>
        </p:txBody>
      </p:sp>
      <p:sp>
        <p:nvSpPr>
          <p:cNvPr id="11" name="Rectangle 10"/>
          <p:cNvSpPr/>
          <p:nvPr/>
        </p:nvSpPr>
        <p:spPr>
          <a:xfrm>
            <a:off x="79475" y="1232835"/>
            <a:ext cx="5192534" cy="2092881"/>
          </a:xfrm>
          <a:prstGeom prst="rect">
            <a:avLst/>
          </a:prstGeom>
        </p:spPr>
        <p:txBody>
          <a:bodyPr wrap="square">
            <a:spAutoFit/>
          </a:bodyPr>
          <a:lstStyle/>
          <a:p>
            <a:pPr marL="177800" indent="-177800" algn="just">
              <a:spcBef>
                <a:spcPts val="0"/>
              </a:spcBef>
              <a:spcAft>
                <a:spcPts val="600"/>
              </a:spcAft>
              <a:buFont typeface="Arial" pitchFamily="34" charset="0"/>
              <a:buChar char="•"/>
              <a:defRPr/>
            </a:pPr>
            <a:r>
              <a:rPr lang="en-GB" sz="2000" b="1" dirty="0"/>
              <a:t>No lower bound (Mohr’s Circle) </a:t>
            </a:r>
            <a:r>
              <a:rPr lang="en-GB" sz="2000" b="1" dirty="0" smtClean="0"/>
              <a:t>solution is available </a:t>
            </a:r>
            <a:r>
              <a:rPr lang="en-GB" sz="2000" b="1" dirty="0"/>
              <a:t>for this case.</a:t>
            </a:r>
          </a:p>
          <a:p>
            <a:pPr marL="177800" indent="-177800" algn="just">
              <a:spcBef>
                <a:spcPts val="0"/>
              </a:spcBef>
              <a:spcAft>
                <a:spcPts val="600"/>
              </a:spcAft>
              <a:buFont typeface="Arial" pitchFamily="34" charset="0"/>
              <a:buChar char="•"/>
              <a:defRPr/>
            </a:pPr>
            <a:r>
              <a:rPr lang="en-GB" sz="2000" b="1" dirty="0" smtClean="0"/>
              <a:t>Assume </a:t>
            </a:r>
            <a:r>
              <a:rPr lang="en-GB" sz="2000" b="1" dirty="0"/>
              <a:t>an </a:t>
            </a:r>
            <a:r>
              <a:rPr lang="en-GB" sz="2000" b="1" dirty="0">
                <a:solidFill>
                  <a:srgbClr val="FF0000"/>
                </a:solidFill>
              </a:rPr>
              <a:t>imaginary</a:t>
            </a:r>
            <a:r>
              <a:rPr lang="en-GB" sz="2000" b="1" dirty="0"/>
              <a:t> vertical </a:t>
            </a:r>
            <a:r>
              <a:rPr lang="en-GB" sz="2000" b="1" dirty="0" smtClean="0"/>
              <a:t>wall </a:t>
            </a:r>
            <a:r>
              <a:rPr lang="en-GB" sz="2000" b="1" dirty="0" smtClean="0">
                <a:solidFill>
                  <a:srgbClr val="0000FF"/>
                </a:solidFill>
              </a:rPr>
              <a:t>BC</a:t>
            </a:r>
            <a:r>
              <a:rPr lang="en-GB" sz="2000" b="1" baseline="-25000" dirty="0">
                <a:solidFill>
                  <a:srgbClr val="0000FF"/>
                </a:solidFill>
              </a:rPr>
              <a:t>1</a:t>
            </a:r>
            <a:endParaRPr lang="en-GB" sz="2000" b="1" dirty="0">
              <a:solidFill>
                <a:srgbClr val="0000FF"/>
              </a:solidFill>
            </a:endParaRPr>
          </a:p>
          <a:p>
            <a:pPr marL="177800" indent="-177800" algn="just">
              <a:spcBef>
                <a:spcPts val="0"/>
              </a:spcBef>
              <a:spcAft>
                <a:spcPts val="600"/>
              </a:spcAft>
              <a:buFont typeface="Arial" pitchFamily="34" charset="0"/>
              <a:buChar char="•"/>
              <a:defRPr/>
            </a:pPr>
            <a:r>
              <a:rPr lang="en-GB" sz="2000" b="1" dirty="0" smtClean="0"/>
              <a:t>The </a:t>
            </a:r>
            <a:r>
              <a:rPr lang="en-GB" sz="2000" b="1" dirty="0"/>
              <a:t>weight </a:t>
            </a:r>
            <a:r>
              <a:rPr lang="en-GB" sz="2000" b="1" dirty="0" smtClean="0"/>
              <a:t>of the wedge of soil </a:t>
            </a:r>
            <a:r>
              <a:rPr lang="en-GB" sz="2000" b="1" dirty="0" smtClean="0">
                <a:solidFill>
                  <a:srgbClr val="0000FF"/>
                </a:solidFill>
              </a:rPr>
              <a:t>(</a:t>
            </a:r>
            <a:r>
              <a:rPr lang="en-GB" sz="2000" b="1" dirty="0" err="1" smtClean="0">
                <a:solidFill>
                  <a:srgbClr val="0000FF"/>
                </a:solidFill>
              </a:rPr>
              <a:t>W</a:t>
            </a:r>
            <a:r>
              <a:rPr lang="en-GB" sz="2000" b="1" baseline="-25000" dirty="0" err="1" smtClean="0">
                <a:solidFill>
                  <a:srgbClr val="0000FF"/>
                </a:solidFill>
              </a:rPr>
              <a:t>s</a:t>
            </a:r>
            <a:r>
              <a:rPr lang="en-GB" sz="2000" b="1" dirty="0">
                <a:solidFill>
                  <a:srgbClr val="0000FF"/>
                </a:solidFill>
              </a:rPr>
              <a:t>) </a:t>
            </a:r>
            <a:r>
              <a:rPr lang="en-GB" sz="2000" b="1" dirty="0"/>
              <a:t>is added </a:t>
            </a:r>
            <a:r>
              <a:rPr lang="en-GB" sz="2000" b="1" dirty="0" err="1"/>
              <a:t>vectorally</a:t>
            </a:r>
            <a:r>
              <a:rPr lang="en-GB" sz="2000" b="1" dirty="0"/>
              <a:t> to the </a:t>
            </a:r>
            <a:r>
              <a:rPr lang="en-GB" sz="2000" b="1" dirty="0" smtClean="0"/>
              <a:t>earth  pressure force for stability analysis.</a:t>
            </a:r>
            <a:endParaRPr lang="en-GB" sz="2000" b="1" dirty="0"/>
          </a:p>
        </p:txBody>
      </p:sp>
      <p:sp>
        <p:nvSpPr>
          <p:cNvPr id="12" name="Rectangle 11"/>
          <p:cNvSpPr/>
          <p:nvPr/>
        </p:nvSpPr>
        <p:spPr>
          <a:xfrm>
            <a:off x="244858" y="3750240"/>
            <a:ext cx="1137354" cy="369332"/>
          </a:xfrm>
          <a:prstGeom prst="rect">
            <a:avLst/>
          </a:prstGeom>
          <a:solidFill>
            <a:srgbClr val="FFC000"/>
          </a:solidFill>
        </p:spPr>
        <p:txBody>
          <a:bodyPr wrap="square">
            <a:spAutoFit/>
          </a:bodyPr>
          <a:lstStyle/>
          <a:p>
            <a:pPr marL="177800" indent="-177800">
              <a:spcBef>
                <a:spcPts val="0"/>
              </a:spcBef>
              <a:buFont typeface="Arial" pitchFamily="34" charset="0"/>
              <a:buChar char="•"/>
              <a:defRPr/>
            </a:pPr>
            <a:r>
              <a:rPr lang="en-GB" b="1" u="sng" dirty="0" smtClean="0">
                <a:solidFill>
                  <a:srgbClr val="C00000"/>
                </a:solidFill>
                <a:effectLst>
                  <a:outerShdw blurRad="38100" dist="38100" dir="2700000" algn="tl">
                    <a:srgbClr val="000000">
                      <a:alpha val="43137"/>
                    </a:srgbClr>
                  </a:outerShdw>
                </a:effectLst>
              </a:rPr>
              <a:t>Notes</a:t>
            </a:r>
            <a:endParaRPr lang="en-GB" b="1" u="sng" dirty="0">
              <a:solidFill>
                <a:srgbClr val="C00000"/>
              </a:solidFill>
              <a:effectLst>
                <a:outerShdw blurRad="38100" dist="38100" dir="2700000" algn="tl">
                  <a:srgbClr val="000000">
                    <a:alpha val="43137"/>
                  </a:srgbClr>
                </a:outerShdw>
              </a:effectLst>
            </a:endParaRPr>
          </a:p>
        </p:txBody>
      </p:sp>
      <p:sp>
        <p:nvSpPr>
          <p:cNvPr id="13" name="Rectangle 12"/>
          <p:cNvSpPr/>
          <p:nvPr/>
        </p:nvSpPr>
        <p:spPr>
          <a:xfrm>
            <a:off x="244857" y="4119572"/>
            <a:ext cx="5027152" cy="2092881"/>
          </a:xfrm>
          <a:prstGeom prst="rect">
            <a:avLst/>
          </a:prstGeom>
        </p:spPr>
        <p:txBody>
          <a:bodyPr wrap="square">
            <a:spAutoFit/>
          </a:bodyPr>
          <a:lstStyle/>
          <a:p>
            <a:pPr marL="177800" indent="-177800" algn="just">
              <a:spcBef>
                <a:spcPts val="0"/>
              </a:spcBef>
              <a:spcAft>
                <a:spcPts val="600"/>
              </a:spcAft>
              <a:buFont typeface="Arial" pitchFamily="34" charset="0"/>
              <a:buChar char="•"/>
              <a:defRPr/>
            </a:pPr>
            <a:r>
              <a:rPr lang="en-GB" sz="2000" b="1" dirty="0" smtClean="0">
                <a:solidFill>
                  <a:srgbClr val="7030A0"/>
                </a:solidFill>
              </a:rPr>
              <a:t>Same as vertical wall only we consider </a:t>
            </a:r>
            <a:r>
              <a:rPr lang="en-GB" sz="2000" b="1" dirty="0" err="1" smtClean="0">
                <a:solidFill>
                  <a:srgbClr val="FF0000"/>
                </a:solidFill>
              </a:rPr>
              <a:t>W</a:t>
            </a:r>
            <a:r>
              <a:rPr lang="en-GB" sz="2000" b="1" baseline="-25000" dirty="0" err="1" smtClean="0">
                <a:solidFill>
                  <a:srgbClr val="FF0000"/>
                </a:solidFill>
              </a:rPr>
              <a:t>s</a:t>
            </a:r>
            <a:r>
              <a:rPr lang="en-GB" sz="2000" b="1" dirty="0" smtClean="0">
                <a:solidFill>
                  <a:srgbClr val="7030A0"/>
                </a:solidFill>
              </a:rPr>
              <a:t> in addition to </a:t>
            </a:r>
            <a:r>
              <a:rPr lang="en-GB" sz="2000" b="1" dirty="0" smtClean="0">
                <a:solidFill>
                  <a:srgbClr val="FF0000"/>
                </a:solidFill>
              </a:rPr>
              <a:t>P</a:t>
            </a:r>
            <a:r>
              <a:rPr lang="en-GB" sz="2000" b="1" baseline="-25000" dirty="0" smtClean="0">
                <a:solidFill>
                  <a:srgbClr val="FF0000"/>
                </a:solidFill>
              </a:rPr>
              <a:t>a</a:t>
            </a:r>
            <a:r>
              <a:rPr lang="en-GB" sz="2000" b="1" dirty="0" smtClean="0">
                <a:solidFill>
                  <a:srgbClr val="7030A0"/>
                </a:solidFill>
              </a:rPr>
              <a:t> when analysing the stability of the wall.</a:t>
            </a:r>
          </a:p>
          <a:p>
            <a:pPr marL="177800" indent="-177800" algn="just">
              <a:spcBef>
                <a:spcPts val="0"/>
              </a:spcBef>
              <a:spcAft>
                <a:spcPts val="600"/>
              </a:spcAft>
              <a:buFont typeface="Arial" pitchFamily="34" charset="0"/>
              <a:buChar char="•"/>
              <a:defRPr/>
            </a:pPr>
            <a:r>
              <a:rPr lang="en-GB" sz="2000" b="1" dirty="0" smtClean="0">
                <a:solidFill>
                  <a:srgbClr val="7030A0"/>
                </a:solidFill>
              </a:rPr>
              <a:t>This is only approximate solution.</a:t>
            </a:r>
          </a:p>
          <a:p>
            <a:pPr marL="177800" indent="-177800" algn="just">
              <a:spcBef>
                <a:spcPts val="0"/>
              </a:spcBef>
              <a:spcAft>
                <a:spcPts val="600"/>
              </a:spcAft>
              <a:buFont typeface="Arial" pitchFamily="34" charset="0"/>
              <a:buChar char="•"/>
              <a:defRPr/>
            </a:pPr>
            <a:r>
              <a:rPr lang="en-GB" sz="2000" b="1" dirty="0" smtClean="0">
                <a:solidFill>
                  <a:srgbClr val="7030A0"/>
                </a:solidFill>
              </a:rPr>
              <a:t>Only </a:t>
            </a:r>
            <a:r>
              <a:rPr lang="en-GB" sz="2000" b="1" dirty="0" smtClean="0">
                <a:solidFill>
                  <a:srgbClr val="FF0000"/>
                </a:solidFill>
              </a:rPr>
              <a:t>active</a:t>
            </a:r>
            <a:r>
              <a:rPr lang="en-GB" sz="2000" b="1" dirty="0" smtClean="0">
                <a:solidFill>
                  <a:srgbClr val="7030A0"/>
                </a:solidFill>
              </a:rPr>
              <a:t> case is provided (It is more practical).</a:t>
            </a:r>
            <a:endParaRPr lang="en-GB" sz="2000" b="1" dirty="0">
              <a:solidFill>
                <a:srgbClr val="7030A0"/>
              </a:solidFill>
            </a:endParaRPr>
          </a:p>
        </p:txBody>
      </p:sp>
      <p:sp>
        <p:nvSpPr>
          <p:cNvPr id="8" name="Text Box 2"/>
          <p:cNvSpPr txBox="1">
            <a:spLocks noChangeArrowheads="1"/>
          </p:cNvSpPr>
          <p:nvPr/>
        </p:nvSpPr>
        <p:spPr bwMode="auto">
          <a:xfrm>
            <a:off x="119628" y="95959"/>
            <a:ext cx="7869760" cy="523220"/>
          </a:xfrm>
          <a:prstGeom prst="rect">
            <a:avLst/>
          </a:prstGeom>
          <a:noFill/>
          <a:ln w="9525">
            <a:noFill/>
            <a:miter lim="800000"/>
            <a:headEnd/>
            <a:tailEnd/>
          </a:ln>
        </p:spPr>
        <p:txBody>
          <a:bodyPr wrap="square">
            <a:spAutoFit/>
          </a:bodyPr>
          <a:lstStyle/>
          <a:p>
            <a:pPr>
              <a:spcBef>
                <a:spcPts val="0"/>
              </a:spcBef>
              <a:defRPr/>
            </a:pPr>
            <a:r>
              <a:rPr lang="en-GB" sz="2800" b="1" u="sng" dirty="0" err="1">
                <a:solidFill>
                  <a:srgbClr val="00B0F0"/>
                </a:solidFill>
              </a:rPr>
              <a:t>Rankine’s</a:t>
            </a:r>
            <a:r>
              <a:rPr lang="en-GB" sz="2800" b="1" u="sng" dirty="0">
                <a:solidFill>
                  <a:srgbClr val="00B0F0"/>
                </a:solidFill>
              </a:rPr>
              <a:t> Earth Pressure </a:t>
            </a:r>
            <a:r>
              <a:rPr lang="en-GB" sz="2800" b="1" u="sng" dirty="0" smtClean="0">
                <a:solidFill>
                  <a:srgbClr val="00B0F0"/>
                </a:solidFill>
              </a:rPr>
              <a:t>Theory- </a:t>
            </a:r>
            <a:r>
              <a:rPr lang="en-GB" sz="2000" b="1" u="sng" dirty="0" smtClean="0">
                <a:solidFill>
                  <a:srgbClr val="FF0000"/>
                </a:solidFill>
                <a:effectLst>
                  <a:outerShdw blurRad="38100" dist="38100" dir="2700000" algn="tl">
                    <a:srgbClr val="000000">
                      <a:alpha val="43137"/>
                    </a:srgbClr>
                  </a:outerShdw>
                </a:effectLst>
              </a:rPr>
              <a:t>Special </a:t>
            </a:r>
            <a:r>
              <a:rPr lang="en-GB" sz="2000" b="1" u="sng" dirty="0">
                <a:solidFill>
                  <a:srgbClr val="FF0000"/>
                </a:solidFill>
                <a:effectLst>
                  <a:outerShdw blurRad="38100" dist="38100" dir="2700000" algn="tl">
                    <a:srgbClr val="000000">
                      <a:alpha val="43137"/>
                    </a:srgbClr>
                  </a:outerShdw>
                </a:effectLst>
              </a:rPr>
              <a:t>Cases</a:t>
            </a:r>
          </a:p>
        </p:txBody>
      </p:sp>
      <p:grpSp>
        <p:nvGrpSpPr>
          <p:cNvPr id="3" name="Group 2"/>
          <p:cNvGrpSpPr/>
          <p:nvPr/>
        </p:nvGrpSpPr>
        <p:grpSpPr>
          <a:xfrm>
            <a:off x="5239658" y="1487597"/>
            <a:ext cx="3744685" cy="3617362"/>
            <a:chOff x="4630737" y="1736107"/>
            <a:chExt cx="4382224" cy="4163112"/>
          </a:xfrm>
        </p:grpSpPr>
        <p:pic>
          <p:nvPicPr>
            <p:cNvPr id="378886" name="Picture 5" descr="scan0012.jpg"/>
            <p:cNvPicPr>
              <a:picLocks noChangeAspect="1"/>
            </p:cNvPicPr>
            <p:nvPr/>
          </p:nvPicPr>
          <p:blipFill>
            <a:blip r:embed="rId2" cstate="print"/>
            <a:srcRect l="60541" t="7611" b="53960"/>
            <a:stretch>
              <a:fillRect/>
            </a:stretch>
          </p:blipFill>
          <p:spPr bwMode="auto">
            <a:xfrm>
              <a:off x="4630737" y="1736107"/>
              <a:ext cx="4382224" cy="4163112"/>
            </a:xfrm>
            <a:prstGeom prst="rect">
              <a:avLst/>
            </a:prstGeom>
            <a:noFill/>
            <a:ln w="9525">
              <a:noFill/>
              <a:miter lim="800000"/>
              <a:headEnd/>
              <a:tailEnd/>
            </a:ln>
          </p:spPr>
        </p:pic>
        <p:sp>
          <p:nvSpPr>
            <p:cNvPr id="2" name="Freeform 1"/>
            <p:cNvSpPr/>
            <p:nvPr/>
          </p:nvSpPr>
          <p:spPr>
            <a:xfrm>
              <a:off x="5370286" y="2206171"/>
              <a:ext cx="1030516" cy="3033486"/>
            </a:xfrm>
            <a:custGeom>
              <a:avLst/>
              <a:gdLst>
                <a:gd name="connsiteX0" fmla="*/ 420914 w 1190171"/>
                <a:gd name="connsiteY0" fmla="*/ 0 h 3033486"/>
                <a:gd name="connsiteX1" fmla="*/ 928914 w 1190171"/>
                <a:gd name="connsiteY1" fmla="*/ 29029 h 3033486"/>
                <a:gd name="connsiteX2" fmla="*/ 1190171 w 1190171"/>
                <a:gd name="connsiteY2" fmla="*/ 3033486 h 3033486"/>
                <a:gd name="connsiteX3" fmla="*/ 0 w 1190171"/>
                <a:gd name="connsiteY3" fmla="*/ 3018972 h 3033486"/>
                <a:gd name="connsiteX4" fmla="*/ 420914 w 1190171"/>
                <a:gd name="connsiteY4" fmla="*/ 0 h 303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171" h="3033486">
                  <a:moveTo>
                    <a:pt x="420914" y="0"/>
                  </a:moveTo>
                  <a:lnTo>
                    <a:pt x="928914" y="29029"/>
                  </a:lnTo>
                  <a:lnTo>
                    <a:pt x="1190171" y="3033486"/>
                  </a:lnTo>
                  <a:lnTo>
                    <a:pt x="0" y="3018972"/>
                  </a:lnTo>
                  <a:lnTo>
                    <a:pt x="420914" y="0"/>
                  </a:ln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Connector 4"/>
          <p:cNvCxnSpPr/>
          <p:nvPr/>
        </p:nvCxnSpPr>
        <p:spPr>
          <a:xfrm flipV="1">
            <a:off x="6874578" y="1903751"/>
            <a:ext cx="20897" cy="2638997"/>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bwMode="auto">
          <a:xfrm>
            <a:off x="6145284" y="3806314"/>
            <a:ext cx="484428" cy="369332"/>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b="1" dirty="0" err="1" smtClean="0">
                <a:latin typeface="Times New Roman" pitchFamily="18" charset="0"/>
              </a:rPr>
              <a:t>W</a:t>
            </a:r>
            <a:r>
              <a:rPr lang="en-US" b="1" baseline="-25000" dirty="0" err="1" smtClean="0">
                <a:latin typeface="Times New Roman" pitchFamily="18" charset="0"/>
              </a:rPr>
              <a:t>c</a:t>
            </a:r>
            <a:endParaRPr lang="en-US" b="1" baseline="-25000" dirty="0">
              <a:latin typeface="Times New Roman" pitchFamily="18" charset="0"/>
            </a:endParaRPr>
          </a:p>
        </p:txBody>
      </p:sp>
      <p:sp>
        <p:nvSpPr>
          <p:cNvPr id="18" name="Arc 17"/>
          <p:cNvSpPr/>
          <p:nvPr/>
        </p:nvSpPr>
        <p:spPr>
          <a:xfrm rot="18396412">
            <a:off x="6622107" y="3792068"/>
            <a:ext cx="334879" cy="34004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bwMode="auto">
          <a:xfrm>
            <a:off x="6609328" y="3325716"/>
            <a:ext cx="344966" cy="461665"/>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sz="2400" dirty="0" smtClean="0">
                <a:solidFill>
                  <a:srgbClr val="FF0000"/>
                </a:solidFill>
                <a:latin typeface="Symbol" panose="05050102010706020507" pitchFamily="18" charset="2"/>
              </a:rPr>
              <a:t>q</a:t>
            </a:r>
            <a:endParaRPr lang="en-US" sz="2400" dirty="0">
              <a:solidFill>
                <a:srgbClr val="FF0000"/>
              </a:solidFill>
              <a:latin typeface="Symbol" panose="05050102010706020507" pitchFamily="18" charset="2"/>
            </a:endParaRPr>
          </a:p>
        </p:txBody>
      </p:sp>
      <p:sp>
        <p:nvSpPr>
          <p:cNvPr id="20" name="TextBox 19"/>
          <p:cNvSpPr txBox="1"/>
          <p:nvPr/>
        </p:nvSpPr>
        <p:spPr bwMode="auto">
          <a:xfrm>
            <a:off x="6311911" y="5359721"/>
            <a:ext cx="2658100" cy="461665"/>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sz="2400" b="1" dirty="0" err="1" smtClean="0">
                <a:solidFill>
                  <a:srgbClr val="FF0000"/>
                </a:solidFill>
                <a:latin typeface="Times New Roman" pitchFamily="18" charset="0"/>
              </a:rPr>
              <a:t>W</a:t>
            </a:r>
            <a:r>
              <a:rPr lang="en-US" sz="2400" b="1" baseline="-25000" dirty="0" err="1" smtClean="0">
                <a:solidFill>
                  <a:srgbClr val="FF0000"/>
                </a:solidFill>
                <a:latin typeface="Times New Roman" pitchFamily="18" charset="0"/>
              </a:rPr>
              <a:t>s</a:t>
            </a:r>
            <a:r>
              <a:rPr lang="en-US" sz="2400" b="1" dirty="0" smtClean="0">
                <a:solidFill>
                  <a:srgbClr val="FF0000"/>
                </a:solidFill>
                <a:latin typeface="Times New Roman" pitchFamily="18" charset="0"/>
              </a:rPr>
              <a:t> = 1/2.</a:t>
            </a:r>
            <a:r>
              <a:rPr lang="en-US" sz="2400" b="1" dirty="0" smtClean="0">
                <a:solidFill>
                  <a:srgbClr val="FF0000"/>
                </a:solidFill>
                <a:latin typeface="Symbol" panose="05050102010706020507" pitchFamily="18" charset="2"/>
              </a:rPr>
              <a:t>g</a:t>
            </a:r>
            <a:r>
              <a:rPr lang="en-US" sz="2400" b="1" dirty="0" smtClean="0">
                <a:solidFill>
                  <a:srgbClr val="FF0000"/>
                </a:solidFill>
                <a:latin typeface="Times New Roman" pitchFamily="18" charset="0"/>
              </a:rPr>
              <a:t>.H</a:t>
            </a:r>
            <a:r>
              <a:rPr lang="en-US" sz="2400" b="1" baseline="30000" dirty="0" smtClean="0">
                <a:solidFill>
                  <a:srgbClr val="FF0000"/>
                </a:solidFill>
                <a:latin typeface="Times New Roman" pitchFamily="18" charset="0"/>
              </a:rPr>
              <a:t>2</a:t>
            </a:r>
            <a:r>
              <a:rPr lang="en-US" sz="2400" b="1" dirty="0" smtClean="0">
                <a:solidFill>
                  <a:srgbClr val="FF0000"/>
                </a:solidFill>
                <a:latin typeface="Times New Roman" pitchFamily="18" charset="0"/>
              </a:rPr>
              <a:t>.tan </a:t>
            </a:r>
            <a:r>
              <a:rPr lang="en-US" sz="2400" b="1" dirty="0" smtClean="0">
                <a:solidFill>
                  <a:srgbClr val="FF0000"/>
                </a:solidFill>
                <a:latin typeface="Symbol" panose="05050102010706020507" pitchFamily="18" charset="2"/>
              </a:rPr>
              <a:t>q</a:t>
            </a:r>
            <a:endParaRPr lang="en-US" sz="2400" b="1" dirty="0">
              <a:solidFill>
                <a:srgbClr val="FF0000"/>
              </a:solidFill>
              <a:latin typeface="Symbol" panose="05050102010706020507" pitchFamily="18" charset="2"/>
            </a:endParaRPr>
          </a:p>
        </p:txBody>
      </p:sp>
    </p:spTree>
    <p:extLst>
      <p:ext uri="{BB962C8B-B14F-4D97-AF65-F5344CB8AC3E}">
        <p14:creationId xmlns:p14="http://schemas.microsoft.com/office/powerpoint/2010/main" val="41880098"/>
      </p:ext>
    </p:extLst>
  </p:cSld>
  <p:clrMapOvr>
    <a:masterClrMapping/>
  </p:clrMapOvr>
  <p:transition advClick="0" advTm="18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28738" y="400050"/>
            <a:ext cx="7010400" cy="5257800"/>
          </a:xfrm>
          <a:noFill/>
        </p:spPr>
      </p:pic>
      <p:sp>
        <p:nvSpPr>
          <p:cNvPr id="2" name="Rectangle 1"/>
          <p:cNvSpPr/>
          <p:nvPr/>
        </p:nvSpPr>
        <p:spPr>
          <a:xfrm>
            <a:off x="5143511" y="4329113"/>
            <a:ext cx="1085850" cy="257175"/>
          </a:xfrm>
          <a:prstGeom prst="rect">
            <a:avLst/>
          </a:prstGeom>
          <a:solidFill>
            <a:srgbClr val="919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7712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71421" y="1883733"/>
            <a:ext cx="3933812" cy="3961035"/>
          </a:xfrm>
          <a:prstGeom prst="rect">
            <a:avLst/>
          </a:prstGeom>
        </p:spPr>
      </p:pic>
      <p:sp>
        <p:nvSpPr>
          <p:cNvPr id="4" name="Rectangle 3"/>
          <p:cNvSpPr/>
          <p:nvPr/>
        </p:nvSpPr>
        <p:spPr>
          <a:xfrm>
            <a:off x="93608" y="52477"/>
            <a:ext cx="5895012" cy="461665"/>
          </a:xfrm>
          <a:prstGeom prst="rect">
            <a:avLst/>
          </a:prstGeom>
        </p:spPr>
        <p:txBody>
          <a:bodyPr wrap="none">
            <a:spAutoFit/>
          </a:bodyPr>
          <a:lstStyle/>
          <a:p>
            <a:pPr algn="ctr">
              <a:spcBef>
                <a:spcPts val="0"/>
              </a:spcBef>
              <a:defRPr/>
            </a:pPr>
            <a:r>
              <a:rPr lang="en-GB" sz="2400" b="1" u="sng" dirty="0" smtClean="0">
                <a:solidFill>
                  <a:srgbClr val="0B0BEF"/>
                </a:solidFill>
              </a:rPr>
              <a:t>II. </a:t>
            </a:r>
            <a:r>
              <a:rPr lang="en-GB" sz="2400" b="1" u="sng" dirty="0" smtClean="0">
                <a:solidFill>
                  <a:srgbClr val="FF0000"/>
                </a:solidFill>
              </a:rPr>
              <a:t>Inclined</a:t>
            </a:r>
            <a:r>
              <a:rPr lang="en-GB" sz="2400" b="1" u="sng" dirty="0" smtClean="0">
                <a:solidFill>
                  <a:srgbClr val="0B0BEF"/>
                </a:solidFill>
              </a:rPr>
              <a:t> Ground &amp; </a:t>
            </a:r>
            <a:r>
              <a:rPr lang="en-GB" sz="2400" b="1" u="sng" dirty="0" smtClean="0">
                <a:solidFill>
                  <a:srgbClr val="FF0000"/>
                </a:solidFill>
              </a:rPr>
              <a:t>Vertical</a:t>
            </a:r>
            <a:r>
              <a:rPr lang="en-GB" sz="2400" b="1" u="sng" dirty="0" smtClean="0">
                <a:solidFill>
                  <a:srgbClr val="0B0BEF"/>
                </a:solidFill>
              </a:rPr>
              <a:t> </a:t>
            </a:r>
            <a:r>
              <a:rPr lang="en-GB" sz="2400" b="1" u="sng" dirty="0">
                <a:solidFill>
                  <a:srgbClr val="0B0BEF"/>
                </a:solidFill>
              </a:rPr>
              <a:t>Wall Back</a:t>
            </a:r>
          </a:p>
        </p:txBody>
      </p:sp>
      <p:graphicFrame>
        <p:nvGraphicFramePr>
          <p:cNvPr id="6" name="Object 2"/>
          <p:cNvGraphicFramePr>
            <a:graphicFrameLocks noChangeAspect="1"/>
          </p:cNvGraphicFramePr>
          <p:nvPr>
            <p:extLst>
              <p:ext uri="{D42A27DB-BD31-4B8C-83A1-F6EECF244321}">
                <p14:modId xmlns:p14="http://schemas.microsoft.com/office/powerpoint/2010/main" val="1604801888"/>
              </p:ext>
            </p:extLst>
          </p:nvPr>
        </p:nvGraphicFramePr>
        <p:xfrm>
          <a:off x="632183" y="1911263"/>
          <a:ext cx="4036025" cy="2339364"/>
        </p:xfrm>
        <a:graphic>
          <a:graphicData uri="http://schemas.openxmlformats.org/presentationml/2006/ole">
            <mc:AlternateContent xmlns:mc="http://schemas.openxmlformats.org/markup-compatibility/2006">
              <mc:Choice xmlns:v="urn:schemas-microsoft-com:vml" Requires="v">
                <p:oleObj spid="_x0000_s424021" name="Equation" r:id="rId4" imgW="2234880" imgH="1295280" progId="Equation.3">
                  <p:embed/>
                </p:oleObj>
              </mc:Choice>
              <mc:Fallback>
                <p:oleObj name="Equation" r:id="rId4" imgW="2234880" imgH="1295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83" y="1911263"/>
                        <a:ext cx="4036025" cy="2339364"/>
                      </a:xfrm>
                      <a:prstGeom prst="rect">
                        <a:avLst/>
                      </a:prstGeom>
                      <a:noFill/>
                      <a:ln>
                        <a:solidFill>
                          <a:srgbClr val="FF0000"/>
                        </a:solidFill>
                      </a:ln>
                      <a:extLst/>
                    </p:spPr>
                  </p:pic>
                </p:oleObj>
              </mc:Fallback>
            </mc:AlternateContent>
          </a:graphicData>
        </a:graphic>
      </p:graphicFrame>
      <p:sp>
        <p:nvSpPr>
          <p:cNvPr id="7" name="Rectangle 6"/>
          <p:cNvSpPr/>
          <p:nvPr/>
        </p:nvSpPr>
        <p:spPr>
          <a:xfrm>
            <a:off x="282314" y="1483623"/>
            <a:ext cx="8522919" cy="400110"/>
          </a:xfrm>
          <a:prstGeom prst="rect">
            <a:avLst/>
          </a:prstGeom>
        </p:spPr>
        <p:txBody>
          <a:bodyPr wrap="square">
            <a:spAutoFit/>
          </a:bodyPr>
          <a:lstStyle/>
          <a:p>
            <a:pPr marL="342900" indent="-342900" algn="just">
              <a:buFont typeface="Courier New" panose="02070309020205020404" pitchFamily="49" charset="0"/>
              <a:buChar char="o"/>
            </a:pPr>
            <a:r>
              <a:rPr lang="en-US" sz="2000" b="1" dirty="0">
                <a:latin typeface="Times-Roman"/>
              </a:rPr>
              <a:t>If the backfill is a </a:t>
            </a:r>
            <a:r>
              <a:rPr lang="en-US" sz="2000" b="1" dirty="0">
                <a:solidFill>
                  <a:srgbClr val="0B0BEF"/>
                </a:solidFill>
                <a:latin typeface="Times-Roman"/>
              </a:rPr>
              <a:t>granular</a:t>
            </a:r>
            <a:r>
              <a:rPr lang="en-US" sz="2000" b="1" dirty="0">
                <a:latin typeface="Times-Roman"/>
              </a:rPr>
              <a:t> </a:t>
            </a:r>
            <a:r>
              <a:rPr lang="en-US" sz="2000" b="1" dirty="0" smtClean="0">
                <a:latin typeface="Times-Roman"/>
              </a:rPr>
              <a:t>soil with </a:t>
            </a:r>
            <a:r>
              <a:rPr lang="en-US" sz="2000" b="1" dirty="0">
                <a:latin typeface="Times-Roman"/>
              </a:rPr>
              <a:t>a </a:t>
            </a:r>
            <a:r>
              <a:rPr lang="en-US" sz="2000" b="1" dirty="0" smtClean="0">
                <a:latin typeface="Times-Roman"/>
              </a:rPr>
              <a:t>friction </a:t>
            </a:r>
            <a:r>
              <a:rPr lang="en-US" sz="2000" b="1" dirty="0">
                <a:latin typeface="Times-Roman"/>
              </a:rPr>
              <a:t>angle </a:t>
            </a:r>
            <a:r>
              <a:rPr lang="en-US" sz="2000" b="1" dirty="0">
                <a:latin typeface="Symbol" panose="05050102010706020507" pitchFamily="18" charset="2"/>
              </a:rPr>
              <a:t>f,</a:t>
            </a:r>
            <a:r>
              <a:rPr lang="en-US" sz="2000" b="1" dirty="0">
                <a:latin typeface="Times-Roman"/>
              </a:rPr>
              <a:t> and </a:t>
            </a:r>
            <a:r>
              <a:rPr lang="en-US" sz="2000" b="1" dirty="0" smtClean="0">
                <a:solidFill>
                  <a:srgbClr val="0B0BEF"/>
                </a:solidFill>
                <a:latin typeface="Times-Italic"/>
              </a:rPr>
              <a:t>C</a:t>
            </a:r>
            <a:r>
              <a:rPr lang="en-US" sz="2000" b="1" i="1" dirty="0" smtClean="0">
                <a:solidFill>
                  <a:srgbClr val="0B0BEF"/>
                </a:solidFill>
                <a:latin typeface="Times-Italic"/>
              </a:rPr>
              <a:t> =</a:t>
            </a:r>
            <a:r>
              <a:rPr lang="en-US" sz="2000" b="1" dirty="0" smtClean="0">
                <a:solidFill>
                  <a:srgbClr val="0B0BEF"/>
                </a:solidFill>
                <a:latin typeface="MathematicalPi-One"/>
              </a:rPr>
              <a:t> </a:t>
            </a:r>
            <a:r>
              <a:rPr lang="en-US" sz="2000" b="1" dirty="0">
                <a:solidFill>
                  <a:srgbClr val="0B0BEF"/>
                </a:solidFill>
                <a:latin typeface="Times-Roman"/>
              </a:rPr>
              <a:t>0</a:t>
            </a:r>
            <a:r>
              <a:rPr lang="en-US" sz="2000" b="1" dirty="0">
                <a:latin typeface="Times-Roman"/>
              </a:rPr>
              <a:t>,</a:t>
            </a:r>
            <a:endParaRPr lang="en-US" sz="2000" b="1" dirty="0"/>
          </a:p>
        </p:txBody>
      </p:sp>
      <p:sp>
        <p:nvSpPr>
          <p:cNvPr id="8" name="TextBox 7"/>
          <p:cNvSpPr txBox="1"/>
          <p:nvPr/>
        </p:nvSpPr>
        <p:spPr bwMode="auto">
          <a:xfrm>
            <a:off x="210536" y="5378393"/>
            <a:ext cx="4900765" cy="461665"/>
          </a:xfrm>
          <a:prstGeom prst="rect">
            <a:avLst/>
          </a:prstGeom>
          <a:solidFill>
            <a:schemeClr val="bg1"/>
          </a:solidFill>
          <a:ln>
            <a:noFill/>
          </a:ln>
          <a:effectLst/>
        </p:spPr>
        <p:txBody>
          <a:bodyPr wrap="none" rtlCol="0">
            <a:spAutoFit/>
          </a:bodyPr>
          <a:lstStyle/>
          <a:p>
            <a:pPr eaLnBrk="1" hangingPunct="1">
              <a:spcBef>
                <a:spcPct val="50000"/>
              </a:spcBef>
            </a:pPr>
            <a:r>
              <a:rPr lang="en-US" sz="2400" b="1" dirty="0" smtClean="0">
                <a:solidFill>
                  <a:srgbClr val="7030A0"/>
                </a:solidFill>
                <a:latin typeface="Times New Roman" pitchFamily="18" charset="0"/>
              </a:rPr>
              <a:t>For horizontal ground surface </a:t>
            </a:r>
            <a:r>
              <a:rPr lang="en-US" sz="2400" b="1" dirty="0" smtClean="0">
                <a:solidFill>
                  <a:srgbClr val="7030A0"/>
                </a:solidFill>
                <a:latin typeface="Symbol" panose="05050102010706020507" pitchFamily="18" charset="2"/>
              </a:rPr>
              <a:t>a</a:t>
            </a:r>
            <a:r>
              <a:rPr lang="en-US" sz="2400" b="1" dirty="0" smtClean="0">
                <a:solidFill>
                  <a:srgbClr val="7030A0"/>
                </a:solidFill>
                <a:latin typeface="Times New Roman" pitchFamily="18" charset="0"/>
              </a:rPr>
              <a:t> = 0</a:t>
            </a:r>
            <a:endParaRPr lang="en-US" sz="2400" b="1" dirty="0">
              <a:solidFill>
                <a:srgbClr val="7030A0"/>
              </a:solidFill>
              <a:latin typeface="Times New Roman"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93608" y="5888033"/>
                <a:ext cx="1861900" cy="744114"/>
              </a:xfrm>
              <a:prstGeom prst="rect">
                <a:avLst/>
              </a:prstGeom>
              <a:ln>
                <a:solidFill>
                  <a:srgbClr val="FF0000"/>
                </a:solidFill>
              </a:ln>
            </p:spPr>
            <p:txBody>
              <a:bodyPr wrap="square">
                <a:spAutoFit/>
              </a:bodyPr>
              <a:lstStyle/>
              <a:p>
                <a:r>
                  <a:rPr lang="en-US" sz="2000" b="1" dirty="0" err="1" smtClean="0"/>
                  <a:t>K</a:t>
                </a:r>
                <a:r>
                  <a:rPr lang="en-US" sz="2000" b="1" baseline="-25000" dirty="0" err="1" smtClean="0"/>
                  <a:t>a</a:t>
                </a:r>
                <a:r>
                  <a:rPr lang="en-US" sz="2000" b="1" dirty="0" smtClean="0"/>
                  <a:t> =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𝒔𝒊𝒏</m:t>
                        </m:r>
                        <m:r>
                          <a:rPr lang="en-US" sz="2800" b="1" i="1" smtClean="0">
                            <a:latin typeface="Cambria Math" panose="02040503050406030204" pitchFamily="18" charset="0"/>
                          </a:rPr>
                          <m:t> </m:t>
                        </m:r>
                        <m:r>
                          <a:rPr lang="en-US" sz="2800" b="1" i="1" smtClean="0">
                            <a:latin typeface="Cambria Math" panose="02040503050406030204" pitchFamily="18" charset="0"/>
                          </a:rPr>
                          <m:t>∅</m:t>
                        </m:r>
                      </m:num>
                      <m:den>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𝒔𝒊𝒏</m:t>
                        </m:r>
                        <m:r>
                          <a:rPr lang="en-US" sz="2800" b="1" i="1" smtClean="0">
                            <a:latin typeface="Cambria Math" panose="02040503050406030204" pitchFamily="18" charset="0"/>
                          </a:rPr>
                          <m:t> </m:t>
                        </m:r>
                        <m:r>
                          <a:rPr lang="en-US" sz="2800" b="1" i="1" smtClean="0">
                            <a:latin typeface="Cambria Math" panose="02040503050406030204" pitchFamily="18" charset="0"/>
                          </a:rPr>
                          <m:t>∅</m:t>
                        </m:r>
                      </m:den>
                    </m:f>
                  </m:oMath>
                </a14:m>
                <a:endParaRPr lang="en-US" sz="2000" dirty="0">
                  <a:latin typeface="+mn-lt"/>
                </a:endParaRPr>
              </a:p>
            </p:txBody>
          </p:sp>
        </mc:Choice>
        <mc:Fallback xmlns="">
          <p:sp>
            <p:nvSpPr>
              <p:cNvPr id="9" name="Rectangle 8"/>
              <p:cNvSpPr>
                <a:spLocks noRot="1" noChangeAspect="1" noMove="1" noResize="1" noEditPoints="1" noAdjustHandles="1" noChangeArrowheads="1" noChangeShapeType="1" noTextEdit="1"/>
              </p:cNvSpPr>
              <p:nvPr/>
            </p:nvSpPr>
            <p:spPr>
              <a:xfrm>
                <a:off x="93608" y="5888033"/>
                <a:ext cx="1861900" cy="744114"/>
              </a:xfrm>
              <a:prstGeom prst="rect">
                <a:avLst/>
              </a:prstGeom>
              <a:blipFill rotWithShape="0">
                <a:blip r:embed="rId6"/>
                <a:stretch>
                  <a:fillRect l="-2922"/>
                </a:stretch>
              </a:blipFill>
              <a:ln>
                <a:solidFill>
                  <a:srgbClr val="FF0000"/>
                </a:solidFill>
              </a:ln>
            </p:spPr>
            <p:txBody>
              <a:bodyPr/>
              <a:lstStyle/>
              <a:p>
                <a:r>
                  <a:rPr lang="en-US">
                    <a:noFill/>
                  </a:rPr>
                  <a:t> </a:t>
                </a:r>
              </a:p>
            </p:txBody>
          </p:sp>
        </mc:Fallback>
      </mc:AlternateContent>
      <p:sp>
        <p:nvSpPr>
          <p:cNvPr id="3" name="Rectangle 2"/>
          <p:cNvSpPr/>
          <p:nvPr/>
        </p:nvSpPr>
        <p:spPr>
          <a:xfrm>
            <a:off x="282314" y="496640"/>
            <a:ext cx="8237572" cy="1015663"/>
          </a:xfrm>
          <a:prstGeom prst="rect">
            <a:avLst/>
          </a:prstGeom>
        </p:spPr>
        <p:txBody>
          <a:bodyPr wrap="square">
            <a:spAutoFit/>
          </a:bodyPr>
          <a:lstStyle/>
          <a:p>
            <a:pPr marL="285750" indent="-285750" algn="just">
              <a:buFont typeface="Courier New" panose="02070309020205020404" pitchFamily="49" charset="0"/>
              <a:buChar char="o"/>
            </a:pPr>
            <a:r>
              <a:rPr lang="en-US" sz="2000" b="1" dirty="0">
                <a:latin typeface="Times-Roman"/>
              </a:rPr>
              <a:t>In </a:t>
            </a:r>
            <a:r>
              <a:rPr lang="en-US" sz="2000" b="1" dirty="0" smtClean="0">
                <a:latin typeface="Times-Roman"/>
              </a:rPr>
              <a:t>this case, </a:t>
            </a:r>
            <a:r>
              <a:rPr lang="en-US" sz="2000" b="1" dirty="0">
                <a:latin typeface="Times-Roman"/>
              </a:rPr>
              <a:t>the direction of </a:t>
            </a:r>
            <a:r>
              <a:rPr lang="en-US" sz="2000" b="1" dirty="0" err="1">
                <a:latin typeface="Times-Roman"/>
              </a:rPr>
              <a:t>Rankine’s</a:t>
            </a:r>
            <a:r>
              <a:rPr lang="en-US" sz="2000" b="1" dirty="0">
                <a:latin typeface="Times-Roman"/>
              </a:rPr>
              <a:t> active or passive pressures are </a:t>
            </a:r>
            <a:r>
              <a:rPr lang="en-US" sz="2000" b="1" dirty="0">
                <a:solidFill>
                  <a:srgbClr val="0000FF"/>
                </a:solidFill>
                <a:latin typeface="Times-Roman"/>
              </a:rPr>
              <a:t>no</a:t>
            </a:r>
            <a:r>
              <a:rPr lang="en-US" sz="2000" b="1" dirty="0">
                <a:latin typeface="Times-Roman"/>
              </a:rPr>
              <a:t> </a:t>
            </a:r>
            <a:r>
              <a:rPr lang="en-US" sz="2000" b="1" dirty="0">
                <a:solidFill>
                  <a:srgbClr val="0000FF"/>
                </a:solidFill>
                <a:latin typeface="Times-Roman"/>
              </a:rPr>
              <a:t>longer</a:t>
            </a:r>
            <a:r>
              <a:rPr lang="en-US" sz="2000" b="1" dirty="0">
                <a:latin typeface="Times-Roman"/>
              </a:rPr>
              <a:t> </a:t>
            </a:r>
            <a:r>
              <a:rPr lang="en-US" sz="2000" b="1" dirty="0">
                <a:solidFill>
                  <a:srgbClr val="0000FF"/>
                </a:solidFill>
                <a:latin typeface="Times-Roman"/>
              </a:rPr>
              <a:t>horizontal</a:t>
            </a:r>
            <a:r>
              <a:rPr lang="en-US" sz="2000" b="1" dirty="0" smtClean="0">
                <a:latin typeface="Times-Roman"/>
              </a:rPr>
              <a:t>. Rather</a:t>
            </a:r>
            <a:r>
              <a:rPr lang="en-US" sz="2000" b="1" dirty="0">
                <a:latin typeface="Times-Roman"/>
              </a:rPr>
              <a:t>, they are inclined at an angle </a:t>
            </a:r>
            <a:r>
              <a:rPr lang="en-US" sz="2000" b="1" dirty="0">
                <a:solidFill>
                  <a:srgbClr val="0000FF"/>
                </a:solidFill>
                <a:latin typeface="Symbol" panose="05050102010706020507" pitchFamily="18" charset="2"/>
              </a:rPr>
              <a:t>a</a:t>
            </a:r>
            <a:r>
              <a:rPr lang="en-US" sz="2000" b="1" dirty="0">
                <a:latin typeface="Grk2k"/>
              </a:rPr>
              <a:t> </a:t>
            </a:r>
            <a:r>
              <a:rPr lang="en-US" sz="2000" b="1" dirty="0">
                <a:latin typeface="Times-Roman"/>
              </a:rPr>
              <a:t>with the horizontal.</a:t>
            </a:r>
            <a:endParaRPr lang="en-US" sz="2000" b="1" dirty="0"/>
          </a:p>
        </p:txBody>
      </p:sp>
      <p:pic>
        <p:nvPicPr>
          <p:cNvPr id="10" name="Picture 9"/>
          <p:cNvPicPr>
            <a:picLocks noChangeAspect="1"/>
          </p:cNvPicPr>
          <p:nvPr/>
        </p:nvPicPr>
        <p:blipFill>
          <a:blip r:embed="rId7"/>
          <a:stretch>
            <a:fillRect/>
          </a:stretch>
        </p:blipFill>
        <p:spPr>
          <a:xfrm>
            <a:off x="399630" y="4412907"/>
            <a:ext cx="1876279" cy="774143"/>
          </a:xfrm>
          <a:prstGeom prst="rect">
            <a:avLst/>
          </a:prstGeom>
          <a:ln>
            <a:solidFill>
              <a:srgbClr val="FF0000"/>
            </a:solidFill>
          </a:ln>
        </p:spPr>
      </p:pic>
      <p:sp>
        <p:nvSpPr>
          <p:cNvPr id="11" name="Rectangle 10"/>
          <p:cNvSpPr/>
          <p:nvPr/>
        </p:nvSpPr>
        <p:spPr>
          <a:xfrm>
            <a:off x="4480731" y="5840058"/>
            <a:ext cx="4138200" cy="923330"/>
          </a:xfrm>
          <a:prstGeom prst="rect">
            <a:avLst/>
          </a:prstGeom>
        </p:spPr>
        <p:txBody>
          <a:bodyPr wrap="square">
            <a:spAutoFit/>
          </a:bodyPr>
          <a:lstStyle/>
          <a:p>
            <a:pPr algn="just"/>
            <a:r>
              <a:rPr lang="en-US" b="1" dirty="0">
                <a:solidFill>
                  <a:srgbClr val="002060"/>
                </a:solidFill>
                <a:latin typeface="Times-Roman"/>
              </a:rPr>
              <a:t>The line of action of the resultant acts at a distance of </a:t>
            </a:r>
            <a:r>
              <a:rPr lang="en-US" b="1" i="1" dirty="0">
                <a:solidFill>
                  <a:srgbClr val="FF0000"/>
                </a:solidFill>
                <a:latin typeface="Times-Italic"/>
              </a:rPr>
              <a:t>H</a:t>
            </a:r>
            <a:r>
              <a:rPr lang="en-US" b="1" dirty="0">
                <a:solidFill>
                  <a:srgbClr val="FF0000"/>
                </a:solidFill>
                <a:latin typeface="Times-Roman"/>
              </a:rPr>
              <a:t>/3</a:t>
            </a:r>
            <a:r>
              <a:rPr lang="en-US" b="1" dirty="0">
                <a:solidFill>
                  <a:srgbClr val="002060"/>
                </a:solidFill>
                <a:latin typeface="Times-Roman"/>
              </a:rPr>
              <a:t> measured from the bottom </a:t>
            </a:r>
            <a:r>
              <a:rPr lang="en-US" b="1" dirty="0" smtClean="0">
                <a:solidFill>
                  <a:srgbClr val="002060"/>
                </a:solidFill>
                <a:latin typeface="Times-Roman"/>
              </a:rPr>
              <a:t>of the </a:t>
            </a:r>
            <a:r>
              <a:rPr lang="en-US" b="1" dirty="0">
                <a:solidFill>
                  <a:srgbClr val="002060"/>
                </a:solidFill>
                <a:latin typeface="Times-Roman"/>
              </a:rPr>
              <a:t>wall. </a:t>
            </a:r>
            <a:endParaRPr lang="en-US" b="1" dirty="0">
              <a:solidFill>
                <a:srgbClr val="002060"/>
              </a:solidFill>
            </a:endParaRPr>
          </a:p>
        </p:txBody>
      </p:sp>
      <mc:AlternateContent xmlns:mc="http://schemas.openxmlformats.org/markup-compatibility/2006" xmlns:a14="http://schemas.microsoft.com/office/drawing/2010/main">
        <mc:Choice Requires="a14">
          <p:sp>
            <p:nvSpPr>
              <p:cNvPr id="12" name="Rectangle 11"/>
              <p:cNvSpPr/>
              <p:nvPr/>
            </p:nvSpPr>
            <p:spPr>
              <a:xfrm>
                <a:off x="2366623" y="5848290"/>
                <a:ext cx="1765433" cy="744114"/>
              </a:xfrm>
              <a:prstGeom prst="rect">
                <a:avLst/>
              </a:prstGeom>
              <a:ln>
                <a:solidFill>
                  <a:srgbClr val="FF0000"/>
                </a:solidFill>
              </a:ln>
            </p:spPr>
            <p:txBody>
              <a:bodyPr wrap="square">
                <a:spAutoFit/>
              </a:bodyPr>
              <a:lstStyle/>
              <a:p>
                <a:r>
                  <a:rPr lang="en-US" sz="2000" b="1" dirty="0" smtClean="0"/>
                  <a:t>K</a:t>
                </a:r>
                <a:r>
                  <a:rPr lang="en-US" sz="2000" b="1" baseline="-25000" dirty="0"/>
                  <a:t>P</a:t>
                </a:r>
                <a:r>
                  <a:rPr lang="en-US" sz="2000" b="1" dirty="0" smtClean="0"/>
                  <a:t> =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𝒔𝒊𝒏</m:t>
                        </m:r>
                        <m:r>
                          <a:rPr lang="en-US" sz="2800" b="1" i="1" smtClean="0">
                            <a:latin typeface="Cambria Math" panose="02040503050406030204" pitchFamily="18" charset="0"/>
                          </a:rPr>
                          <m:t> </m:t>
                        </m:r>
                        <m:r>
                          <a:rPr lang="en-US" sz="2800" b="1" i="1" smtClean="0">
                            <a:latin typeface="Cambria Math" panose="02040503050406030204" pitchFamily="18" charset="0"/>
                          </a:rPr>
                          <m:t>∅</m:t>
                        </m:r>
                      </m:num>
                      <m:den>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𝒔𝒊𝒏</m:t>
                        </m:r>
                        <m:r>
                          <a:rPr lang="en-US" sz="2800" b="1" i="1" smtClean="0">
                            <a:latin typeface="Cambria Math" panose="02040503050406030204" pitchFamily="18" charset="0"/>
                          </a:rPr>
                          <m:t> </m:t>
                        </m:r>
                        <m:r>
                          <a:rPr lang="en-US" sz="2800" b="1" i="1" smtClean="0">
                            <a:latin typeface="Cambria Math" panose="02040503050406030204" pitchFamily="18" charset="0"/>
                          </a:rPr>
                          <m:t>∅</m:t>
                        </m:r>
                      </m:den>
                    </m:f>
                  </m:oMath>
                </a14:m>
                <a:endParaRPr lang="en-US" sz="2000" dirty="0">
                  <a:latin typeface="+mn-lt"/>
                </a:endParaRPr>
              </a:p>
            </p:txBody>
          </p:sp>
        </mc:Choice>
        <mc:Fallback xmlns="">
          <p:sp>
            <p:nvSpPr>
              <p:cNvPr id="12" name="Rectangle 11"/>
              <p:cNvSpPr>
                <a:spLocks noRot="1" noChangeAspect="1" noMove="1" noResize="1" noEditPoints="1" noAdjustHandles="1" noChangeArrowheads="1" noChangeShapeType="1" noTextEdit="1"/>
              </p:cNvSpPr>
              <p:nvPr/>
            </p:nvSpPr>
            <p:spPr>
              <a:xfrm>
                <a:off x="2366623" y="5848290"/>
                <a:ext cx="1765433" cy="744114"/>
              </a:xfrm>
              <a:prstGeom prst="rect">
                <a:avLst/>
              </a:prstGeom>
              <a:blipFill rotWithShape="0">
                <a:blip r:embed="rId8"/>
                <a:stretch>
                  <a:fillRect l="-3082"/>
                </a:stretch>
              </a:blipFill>
              <a:ln>
                <a:solidFill>
                  <a:srgbClr val="FF0000"/>
                </a:solidFill>
              </a:ln>
            </p:spPr>
            <p:txBody>
              <a:bodyPr/>
              <a:lstStyle/>
              <a:p>
                <a:r>
                  <a:rPr lang="en-US">
                    <a:noFill/>
                  </a:rPr>
                  <a:t> </a:t>
                </a:r>
              </a:p>
            </p:txBody>
          </p:sp>
        </mc:Fallback>
      </mc:AlternateContent>
      <p:pic>
        <p:nvPicPr>
          <p:cNvPr id="13" name="Picture 12"/>
          <p:cNvPicPr>
            <a:picLocks noChangeAspect="1"/>
          </p:cNvPicPr>
          <p:nvPr/>
        </p:nvPicPr>
        <p:blipFill>
          <a:blip r:embed="rId9"/>
          <a:stretch>
            <a:fillRect/>
          </a:stretch>
        </p:blipFill>
        <p:spPr>
          <a:xfrm>
            <a:off x="2366623" y="4412906"/>
            <a:ext cx="1654978" cy="774143"/>
          </a:xfrm>
          <a:prstGeom prst="rect">
            <a:avLst/>
          </a:prstGeom>
          <a:ln>
            <a:solidFill>
              <a:srgbClr val="FF0000"/>
            </a:solidFill>
          </a:ln>
        </p:spPr>
      </p:pic>
      <p:cxnSp>
        <p:nvCxnSpPr>
          <p:cNvPr id="14" name="Straight Connector 13"/>
          <p:cNvCxnSpPr/>
          <p:nvPr/>
        </p:nvCxnSpPr>
        <p:spPr>
          <a:xfrm>
            <a:off x="6357938" y="4412906"/>
            <a:ext cx="104298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286499" y="4143375"/>
            <a:ext cx="1114426" cy="24095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286499" y="1925551"/>
            <a:ext cx="2628901" cy="6462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00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427215758"/>
              </p:ext>
            </p:extLst>
          </p:nvPr>
        </p:nvGraphicFramePr>
        <p:xfrm>
          <a:off x="119731" y="2092057"/>
          <a:ext cx="4639948" cy="2689410"/>
        </p:xfrm>
        <a:graphic>
          <a:graphicData uri="http://schemas.openxmlformats.org/presentationml/2006/ole">
            <mc:AlternateContent xmlns:mc="http://schemas.openxmlformats.org/markup-compatibility/2006">
              <mc:Choice xmlns:v="urn:schemas-microsoft-com:vml" Requires="v">
                <p:oleObj spid="_x0000_s423008" name="Equation" r:id="rId3" imgW="2234880" imgH="1295280" progId="Equation.3">
                  <p:embed/>
                </p:oleObj>
              </mc:Choice>
              <mc:Fallback>
                <p:oleObj name="Equation" r:id="rId3" imgW="2234880" imgH="1295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31" y="2092057"/>
                        <a:ext cx="4639948" cy="2689410"/>
                      </a:xfrm>
                      <a:prstGeom prst="rect">
                        <a:avLst/>
                      </a:prstGeom>
                      <a:noFill/>
                      <a:ln>
                        <a:solidFill>
                          <a:srgbClr val="C00000"/>
                        </a:solidFill>
                      </a:ln>
                      <a:extLst/>
                    </p:spPr>
                  </p:pic>
                </p:oleObj>
              </mc:Fallback>
            </mc:AlternateContent>
          </a:graphicData>
        </a:graphic>
      </p:graphicFrame>
      <p:pic>
        <p:nvPicPr>
          <p:cNvPr id="3" name="Picture 7" descr="scan0012.jpg"/>
          <p:cNvPicPr>
            <a:picLocks noChangeAspect="1"/>
          </p:cNvPicPr>
          <p:nvPr/>
        </p:nvPicPr>
        <p:blipFill>
          <a:blip r:embed="rId5" cstate="print"/>
          <a:srcRect l="60541" t="49870" b="10468"/>
          <a:stretch>
            <a:fillRect/>
          </a:stretch>
        </p:blipFill>
        <p:spPr bwMode="auto">
          <a:xfrm>
            <a:off x="5019114" y="568915"/>
            <a:ext cx="4124886" cy="4040453"/>
          </a:xfrm>
          <a:prstGeom prst="rect">
            <a:avLst/>
          </a:prstGeom>
          <a:noFill/>
          <a:ln w="9525">
            <a:noFill/>
            <a:miter lim="800000"/>
            <a:headEnd/>
            <a:tailEnd/>
          </a:ln>
        </p:spPr>
      </p:pic>
      <p:sp>
        <p:nvSpPr>
          <p:cNvPr id="4" name="Rectangle 3"/>
          <p:cNvSpPr/>
          <p:nvPr/>
        </p:nvSpPr>
        <p:spPr>
          <a:xfrm>
            <a:off x="0" y="80857"/>
            <a:ext cx="8007578" cy="400110"/>
          </a:xfrm>
          <a:prstGeom prst="rect">
            <a:avLst/>
          </a:prstGeom>
        </p:spPr>
        <p:txBody>
          <a:bodyPr wrap="none">
            <a:spAutoFit/>
          </a:bodyPr>
          <a:lstStyle/>
          <a:p>
            <a:pPr algn="ctr">
              <a:spcBef>
                <a:spcPts val="0"/>
              </a:spcBef>
              <a:defRPr/>
            </a:pPr>
            <a:r>
              <a:rPr lang="en-GB" sz="2000" b="1" u="sng" dirty="0" smtClean="0">
                <a:solidFill>
                  <a:srgbClr val="0B0BEF"/>
                </a:solidFill>
                <a:effectLst>
                  <a:outerShdw blurRad="38100" dist="38100" dir="2700000" algn="tl">
                    <a:srgbClr val="000000">
                      <a:alpha val="43137"/>
                    </a:srgbClr>
                  </a:outerShdw>
                </a:effectLst>
              </a:rPr>
              <a:t>III. </a:t>
            </a:r>
            <a:r>
              <a:rPr lang="en-GB" sz="2000" b="1" u="sng" dirty="0" smtClean="0">
                <a:solidFill>
                  <a:srgbClr val="FF0000"/>
                </a:solidFill>
                <a:effectLst>
                  <a:outerShdw blurRad="38100" dist="38100" dir="2700000" algn="tl">
                    <a:srgbClr val="000000">
                      <a:alpha val="43137"/>
                    </a:srgbClr>
                  </a:outerShdw>
                </a:effectLst>
              </a:rPr>
              <a:t>Inclined</a:t>
            </a:r>
            <a:r>
              <a:rPr lang="en-GB" sz="2000" b="1" u="sng" dirty="0" smtClean="0">
                <a:solidFill>
                  <a:srgbClr val="0B0BEF"/>
                </a:solidFill>
                <a:effectLst>
                  <a:outerShdw blurRad="38100" dist="38100" dir="2700000" algn="tl">
                    <a:srgbClr val="000000">
                      <a:alpha val="43137"/>
                    </a:srgbClr>
                  </a:outerShdw>
                </a:effectLst>
              </a:rPr>
              <a:t> Ground &amp; </a:t>
            </a:r>
            <a:r>
              <a:rPr lang="en-GB" sz="2000" b="1" u="sng" dirty="0" smtClean="0">
                <a:solidFill>
                  <a:srgbClr val="FF0000"/>
                </a:solidFill>
                <a:effectLst>
                  <a:outerShdw blurRad="38100" dist="38100" dir="2700000" algn="tl">
                    <a:srgbClr val="000000">
                      <a:alpha val="43137"/>
                    </a:srgbClr>
                  </a:outerShdw>
                </a:effectLst>
              </a:rPr>
              <a:t>Inclined </a:t>
            </a:r>
            <a:r>
              <a:rPr lang="en-GB" sz="2000" b="1" u="sng" dirty="0" smtClean="0">
                <a:solidFill>
                  <a:srgbClr val="0000FF"/>
                </a:solidFill>
                <a:effectLst>
                  <a:outerShdw blurRad="38100" dist="38100" dir="2700000" algn="tl">
                    <a:srgbClr val="000000">
                      <a:alpha val="43137"/>
                    </a:srgbClr>
                  </a:outerShdw>
                </a:effectLst>
              </a:rPr>
              <a:t>Wall Back – </a:t>
            </a:r>
            <a:r>
              <a:rPr lang="en-GB" sz="2000" b="1" u="sng" dirty="0" smtClean="0">
                <a:solidFill>
                  <a:srgbClr val="00B050"/>
                </a:solidFill>
              </a:rPr>
              <a:t>Approximate Solution</a:t>
            </a:r>
            <a:endParaRPr lang="en-GB" sz="2000" b="1" u="sng" dirty="0">
              <a:solidFill>
                <a:srgbClr val="00B050"/>
              </a:solidFill>
            </a:endParaRPr>
          </a:p>
        </p:txBody>
      </p:sp>
      <p:sp>
        <p:nvSpPr>
          <p:cNvPr id="6" name="TextBox 5"/>
          <p:cNvSpPr txBox="1"/>
          <p:nvPr/>
        </p:nvSpPr>
        <p:spPr bwMode="auto">
          <a:xfrm>
            <a:off x="288111" y="4953565"/>
            <a:ext cx="4900765" cy="461665"/>
          </a:xfrm>
          <a:prstGeom prst="rect">
            <a:avLst/>
          </a:prstGeom>
          <a:solidFill>
            <a:schemeClr val="bg1"/>
          </a:solidFill>
          <a:ln>
            <a:noFill/>
          </a:ln>
          <a:effectLst/>
        </p:spPr>
        <p:txBody>
          <a:bodyPr wrap="none" rtlCol="0">
            <a:spAutoFit/>
          </a:bodyPr>
          <a:lstStyle/>
          <a:p>
            <a:pPr eaLnBrk="1" hangingPunct="1">
              <a:spcBef>
                <a:spcPct val="50000"/>
              </a:spcBef>
            </a:pPr>
            <a:r>
              <a:rPr lang="en-US" sz="2400" b="1" dirty="0" smtClean="0">
                <a:solidFill>
                  <a:srgbClr val="7030A0"/>
                </a:solidFill>
                <a:latin typeface="Times New Roman" pitchFamily="18" charset="0"/>
              </a:rPr>
              <a:t>For horizontal ground surface </a:t>
            </a:r>
            <a:r>
              <a:rPr lang="en-US" sz="2400" b="1" dirty="0" smtClean="0">
                <a:solidFill>
                  <a:srgbClr val="7030A0"/>
                </a:solidFill>
                <a:latin typeface="Symbol" panose="05050102010706020507" pitchFamily="18" charset="2"/>
              </a:rPr>
              <a:t>a</a:t>
            </a:r>
            <a:r>
              <a:rPr lang="en-US" sz="2400" b="1" dirty="0" smtClean="0">
                <a:solidFill>
                  <a:srgbClr val="7030A0"/>
                </a:solidFill>
                <a:latin typeface="Times New Roman" pitchFamily="18" charset="0"/>
              </a:rPr>
              <a:t> = 0</a:t>
            </a:r>
            <a:endParaRPr lang="en-US" sz="2400" b="1" dirty="0">
              <a:solidFill>
                <a:srgbClr val="7030A0"/>
              </a:solidFill>
              <a:latin typeface="Times New Roman" pitchFamily="18" charset="0"/>
            </a:endParaRPr>
          </a:p>
        </p:txBody>
      </p:sp>
      <p:sp>
        <p:nvSpPr>
          <p:cNvPr id="8" name="Rectangle 7"/>
          <p:cNvSpPr/>
          <p:nvPr/>
        </p:nvSpPr>
        <p:spPr>
          <a:xfrm>
            <a:off x="119731" y="543609"/>
            <a:ext cx="4905453" cy="1277273"/>
          </a:xfrm>
          <a:prstGeom prst="rect">
            <a:avLst/>
          </a:prstGeom>
        </p:spPr>
        <p:txBody>
          <a:bodyPr wrap="square">
            <a:spAutoFit/>
          </a:bodyPr>
          <a:lstStyle/>
          <a:p>
            <a:pPr marL="177800" indent="-177800" algn="just">
              <a:spcBef>
                <a:spcPts val="0"/>
              </a:spcBef>
              <a:spcAft>
                <a:spcPts val="600"/>
              </a:spcAft>
              <a:buFont typeface="Arial" pitchFamily="34" charset="0"/>
              <a:buChar char="•"/>
              <a:defRPr/>
            </a:pPr>
            <a:r>
              <a:rPr lang="en-GB" b="1" dirty="0"/>
              <a:t>Assume an </a:t>
            </a:r>
            <a:r>
              <a:rPr lang="en-GB" b="1" dirty="0">
                <a:solidFill>
                  <a:srgbClr val="FF0000"/>
                </a:solidFill>
              </a:rPr>
              <a:t>imaginary</a:t>
            </a:r>
            <a:r>
              <a:rPr lang="en-GB" b="1" dirty="0"/>
              <a:t> vertical </a:t>
            </a:r>
            <a:r>
              <a:rPr lang="en-GB" b="1" dirty="0" smtClean="0"/>
              <a:t>wall </a:t>
            </a:r>
            <a:r>
              <a:rPr lang="en-GB" b="1" dirty="0" smtClean="0">
                <a:solidFill>
                  <a:srgbClr val="0000FF"/>
                </a:solidFill>
              </a:rPr>
              <a:t>BC</a:t>
            </a:r>
            <a:r>
              <a:rPr lang="en-GB" b="1" baseline="-25000" dirty="0" smtClean="0">
                <a:solidFill>
                  <a:srgbClr val="0000FF"/>
                </a:solidFill>
              </a:rPr>
              <a:t>2</a:t>
            </a:r>
            <a:endParaRPr lang="en-GB" b="1" dirty="0">
              <a:solidFill>
                <a:srgbClr val="0000FF"/>
              </a:solidFill>
            </a:endParaRPr>
          </a:p>
          <a:p>
            <a:pPr marL="177800" indent="-177800" algn="just">
              <a:spcBef>
                <a:spcPts val="0"/>
              </a:spcBef>
              <a:spcAft>
                <a:spcPts val="600"/>
              </a:spcAft>
              <a:buFont typeface="Arial" pitchFamily="34" charset="0"/>
              <a:buChar char="•"/>
              <a:defRPr/>
            </a:pPr>
            <a:r>
              <a:rPr lang="en-GB" b="1" dirty="0"/>
              <a:t>The weight of the wedge of soil </a:t>
            </a:r>
            <a:r>
              <a:rPr lang="en-GB" b="1" dirty="0">
                <a:solidFill>
                  <a:srgbClr val="0000FF"/>
                </a:solidFill>
              </a:rPr>
              <a:t>(</a:t>
            </a:r>
            <a:r>
              <a:rPr lang="en-GB" b="1" dirty="0" err="1">
                <a:solidFill>
                  <a:srgbClr val="0000FF"/>
                </a:solidFill>
              </a:rPr>
              <a:t>W</a:t>
            </a:r>
            <a:r>
              <a:rPr lang="en-GB" b="1" baseline="-25000" dirty="0" err="1">
                <a:solidFill>
                  <a:srgbClr val="0000FF"/>
                </a:solidFill>
              </a:rPr>
              <a:t>s</a:t>
            </a:r>
            <a:r>
              <a:rPr lang="en-GB" b="1" dirty="0">
                <a:solidFill>
                  <a:srgbClr val="0000FF"/>
                </a:solidFill>
              </a:rPr>
              <a:t>) </a:t>
            </a:r>
            <a:r>
              <a:rPr lang="en-GB" b="1" dirty="0"/>
              <a:t>is added </a:t>
            </a:r>
            <a:r>
              <a:rPr lang="en-GB" b="1" dirty="0" err="1"/>
              <a:t>vectorally</a:t>
            </a:r>
            <a:r>
              <a:rPr lang="en-GB" b="1" dirty="0"/>
              <a:t> to the earth  pressure force for stability analysis.</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460386" y="5587328"/>
                <a:ext cx="1861900" cy="744114"/>
              </a:xfrm>
              <a:prstGeom prst="rect">
                <a:avLst/>
              </a:prstGeom>
              <a:ln>
                <a:solidFill>
                  <a:srgbClr val="FF0000"/>
                </a:solidFill>
              </a:ln>
            </p:spPr>
            <p:txBody>
              <a:bodyPr wrap="square">
                <a:spAutoFit/>
              </a:bodyPr>
              <a:lstStyle/>
              <a:p>
                <a:r>
                  <a:rPr lang="en-US" sz="2000" b="1" dirty="0" err="1" smtClean="0"/>
                  <a:t>K</a:t>
                </a:r>
                <a:r>
                  <a:rPr lang="en-US" sz="2000" b="1" baseline="-25000" dirty="0" err="1" smtClean="0"/>
                  <a:t>a</a:t>
                </a:r>
                <a:r>
                  <a:rPr lang="en-US" sz="2000" b="1" dirty="0" smtClean="0"/>
                  <a:t> =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𝒔𝒊𝒏</m:t>
                        </m:r>
                        <m:r>
                          <a:rPr lang="en-US" sz="2800" b="1" i="1" smtClean="0">
                            <a:latin typeface="Cambria Math" panose="02040503050406030204" pitchFamily="18" charset="0"/>
                          </a:rPr>
                          <m:t> </m:t>
                        </m:r>
                        <m:r>
                          <a:rPr lang="en-US" sz="2800" b="1" i="1" smtClean="0">
                            <a:latin typeface="Cambria Math" panose="02040503050406030204" pitchFamily="18" charset="0"/>
                          </a:rPr>
                          <m:t>∅</m:t>
                        </m:r>
                      </m:num>
                      <m:den>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𝒔𝒊𝒏</m:t>
                        </m:r>
                        <m:r>
                          <a:rPr lang="en-US" sz="2800" b="1" i="1" smtClean="0">
                            <a:latin typeface="Cambria Math" panose="02040503050406030204" pitchFamily="18" charset="0"/>
                          </a:rPr>
                          <m:t> </m:t>
                        </m:r>
                        <m:r>
                          <a:rPr lang="en-US" sz="2800" b="1" i="1" smtClean="0">
                            <a:latin typeface="Cambria Math" panose="02040503050406030204" pitchFamily="18" charset="0"/>
                          </a:rPr>
                          <m:t>∅</m:t>
                        </m:r>
                      </m:den>
                    </m:f>
                  </m:oMath>
                </a14:m>
                <a:endParaRPr lang="en-US" sz="2000" dirty="0">
                  <a:latin typeface="+mn-lt"/>
                </a:endParaRPr>
              </a:p>
            </p:txBody>
          </p:sp>
        </mc:Choice>
        <mc:Fallback xmlns="">
          <p:sp>
            <p:nvSpPr>
              <p:cNvPr id="9" name="Rectangle 8"/>
              <p:cNvSpPr>
                <a:spLocks noRot="1" noChangeAspect="1" noMove="1" noResize="1" noEditPoints="1" noAdjustHandles="1" noChangeArrowheads="1" noChangeShapeType="1" noTextEdit="1"/>
              </p:cNvSpPr>
              <p:nvPr/>
            </p:nvSpPr>
            <p:spPr>
              <a:xfrm>
                <a:off x="460386" y="5587328"/>
                <a:ext cx="1861900" cy="744114"/>
              </a:xfrm>
              <a:prstGeom prst="rect">
                <a:avLst/>
              </a:prstGeom>
              <a:blipFill rotWithShape="0">
                <a:blip r:embed="rId6"/>
                <a:stretch>
                  <a:fillRect l="-3257"/>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776265" y="5591127"/>
                <a:ext cx="1765433" cy="744114"/>
              </a:xfrm>
              <a:prstGeom prst="rect">
                <a:avLst/>
              </a:prstGeom>
              <a:ln>
                <a:solidFill>
                  <a:srgbClr val="FF0000"/>
                </a:solidFill>
              </a:ln>
            </p:spPr>
            <p:txBody>
              <a:bodyPr wrap="square">
                <a:spAutoFit/>
              </a:bodyPr>
              <a:lstStyle/>
              <a:p>
                <a:r>
                  <a:rPr lang="en-US" sz="2000" b="1" dirty="0" smtClean="0"/>
                  <a:t>K</a:t>
                </a:r>
                <a:r>
                  <a:rPr lang="en-US" sz="2000" b="1" baseline="-25000" dirty="0"/>
                  <a:t>P</a:t>
                </a:r>
                <a:r>
                  <a:rPr lang="en-US" sz="2000" b="1" dirty="0" smtClean="0"/>
                  <a:t> =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𝒔𝒊𝒏</m:t>
                        </m:r>
                        <m:r>
                          <a:rPr lang="en-US" sz="2800" b="1" i="1" smtClean="0">
                            <a:latin typeface="Cambria Math" panose="02040503050406030204" pitchFamily="18" charset="0"/>
                          </a:rPr>
                          <m:t> </m:t>
                        </m:r>
                        <m:r>
                          <a:rPr lang="en-US" sz="2800" b="1" i="1" smtClean="0">
                            <a:latin typeface="Cambria Math" panose="02040503050406030204" pitchFamily="18" charset="0"/>
                          </a:rPr>
                          <m:t>∅</m:t>
                        </m:r>
                      </m:num>
                      <m:den>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𝒔𝒊𝒏</m:t>
                        </m:r>
                        <m:r>
                          <a:rPr lang="en-US" sz="2800" b="1" i="1" smtClean="0">
                            <a:latin typeface="Cambria Math" panose="02040503050406030204" pitchFamily="18" charset="0"/>
                          </a:rPr>
                          <m:t> </m:t>
                        </m:r>
                        <m:r>
                          <a:rPr lang="en-US" sz="2800" b="1" i="1" smtClean="0">
                            <a:latin typeface="Cambria Math" panose="02040503050406030204" pitchFamily="18" charset="0"/>
                          </a:rPr>
                          <m:t>∅</m:t>
                        </m:r>
                      </m:den>
                    </m:f>
                  </m:oMath>
                </a14:m>
                <a:endParaRPr lang="en-US" sz="2000" dirty="0">
                  <a:latin typeface="+mn-lt"/>
                </a:endParaRPr>
              </a:p>
            </p:txBody>
          </p:sp>
        </mc:Choice>
        <mc:Fallback xmlns="">
          <p:sp>
            <p:nvSpPr>
              <p:cNvPr id="10" name="Rectangle 9"/>
              <p:cNvSpPr>
                <a:spLocks noRot="1" noChangeAspect="1" noMove="1" noResize="1" noEditPoints="1" noAdjustHandles="1" noChangeArrowheads="1" noChangeShapeType="1" noTextEdit="1"/>
              </p:cNvSpPr>
              <p:nvPr/>
            </p:nvSpPr>
            <p:spPr>
              <a:xfrm>
                <a:off x="2776265" y="5591127"/>
                <a:ext cx="1765433" cy="744114"/>
              </a:xfrm>
              <a:prstGeom prst="rect">
                <a:avLst/>
              </a:prstGeom>
              <a:blipFill rotWithShape="0">
                <a:blip r:embed="rId7"/>
                <a:stretch>
                  <a:fillRect l="-3082"/>
                </a:stretch>
              </a:blipFill>
              <a:ln>
                <a:solidFill>
                  <a:srgbClr val="FF0000"/>
                </a:solidFill>
              </a:ln>
            </p:spPr>
            <p:txBody>
              <a:bodyPr/>
              <a:lstStyle/>
              <a:p>
                <a:r>
                  <a:rPr lang="en-US">
                    <a:noFill/>
                  </a:rPr>
                  <a:t> </a:t>
                </a:r>
              </a:p>
            </p:txBody>
          </p:sp>
        </mc:Fallback>
      </mc:AlternateContent>
      <p:cxnSp>
        <p:nvCxnSpPr>
          <p:cNvPr id="11" name="Straight Connector 10"/>
          <p:cNvCxnSpPr/>
          <p:nvPr/>
        </p:nvCxnSpPr>
        <p:spPr>
          <a:xfrm>
            <a:off x="6829426" y="3169894"/>
            <a:ext cx="1457324" cy="1621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772274" y="2546277"/>
            <a:ext cx="1514476" cy="59504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8706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246629" y="34075"/>
            <a:ext cx="1580882" cy="523220"/>
          </a:xfrm>
          <a:prstGeom prst="rect">
            <a:avLst/>
          </a:prstGeom>
          <a:solidFill>
            <a:schemeClr val="bg1"/>
          </a:solidFill>
          <a:ln>
            <a:noFill/>
          </a:ln>
          <a:effectLst/>
        </p:spPr>
        <p:txBody>
          <a:bodyPr wrap="none" rtlCol="0">
            <a:spAutoFit/>
          </a:bodyPr>
          <a:lstStyle/>
          <a:p>
            <a:pPr eaLnBrk="1" hangingPunct="1">
              <a:spcBef>
                <a:spcPct val="50000"/>
              </a:spcBef>
            </a:pPr>
            <a:r>
              <a:rPr lang="en-US" sz="2800" b="1" u="sng" dirty="0" smtClean="0">
                <a:solidFill>
                  <a:srgbClr val="FF0000"/>
                </a:solidFill>
                <a:latin typeface="Times New Roman" pitchFamily="18" charset="0"/>
              </a:rPr>
              <a:t>Remarks</a:t>
            </a:r>
            <a:endParaRPr lang="en-US" sz="2800" b="1" u="sng" dirty="0">
              <a:solidFill>
                <a:srgbClr val="FF0000"/>
              </a:solidFill>
              <a:latin typeface="Times New Roman" pitchFamily="18" charset="0"/>
            </a:endParaRPr>
          </a:p>
        </p:txBody>
      </p:sp>
      <p:sp>
        <p:nvSpPr>
          <p:cNvPr id="4" name="TextBox 3"/>
          <p:cNvSpPr txBox="1"/>
          <p:nvPr/>
        </p:nvSpPr>
        <p:spPr bwMode="auto">
          <a:xfrm>
            <a:off x="246629" y="862754"/>
            <a:ext cx="530915" cy="461665"/>
          </a:xfrm>
          <a:prstGeom prst="rect">
            <a:avLst/>
          </a:prstGeom>
          <a:solidFill>
            <a:schemeClr val="bg1"/>
          </a:solidFill>
          <a:ln>
            <a:noFill/>
          </a:ln>
          <a:effectLst/>
        </p:spPr>
        <p:txBody>
          <a:bodyPr wrap="none" rtlCol="0">
            <a:spAutoFit/>
          </a:bodyPr>
          <a:lstStyle/>
          <a:p>
            <a:pPr marL="342900" indent="-342900" eaLnBrk="1" hangingPunct="1">
              <a:spcBef>
                <a:spcPct val="50000"/>
              </a:spcBef>
              <a:buFont typeface="Courier New" panose="02070309020205020404" pitchFamily="49" charset="0"/>
              <a:buChar char="o"/>
            </a:pPr>
            <a:endParaRPr lang="en-US" sz="2400" dirty="0">
              <a:latin typeface="Times New Roman" pitchFamily="18" charset="0"/>
            </a:endParaRPr>
          </a:p>
        </p:txBody>
      </p:sp>
      <p:sp>
        <p:nvSpPr>
          <p:cNvPr id="5" name="TextBox 4"/>
          <p:cNvSpPr txBox="1"/>
          <p:nvPr/>
        </p:nvSpPr>
        <p:spPr bwMode="auto">
          <a:xfrm>
            <a:off x="246629" y="1548554"/>
            <a:ext cx="530915" cy="461665"/>
          </a:xfrm>
          <a:prstGeom prst="rect">
            <a:avLst/>
          </a:prstGeom>
          <a:solidFill>
            <a:schemeClr val="bg1"/>
          </a:solidFill>
          <a:ln>
            <a:noFill/>
          </a:ln>
          <a:effectLst/>
        </p:spPr>
        <p:txBody>
          <a:bodyPr wrap="none" rtlCol="0">
            <a:spAutoFit/>
          </a:bodyPr>
          <a:lstStyle/>
          <a:p>
            <a:pPr marL="342900" indent="-342900" eaLnBrk="1" hangingPunct="1">
              <a:spcBef>
                <a:spcPct val="50000"/>
              </a:spcBef>
              <a:buFont typeface="Courier New" panose="02070309020205020404" pitchFamily="49" charset="0"/>
              <a:buChar char="o"/>
            </a:pPr>
            <a:endParaRPr lang="en-US" sz="2400" dirty="0">
              <a:latin typeface="Times New Roman" pitchFamily="18" charset="0"/>
            </a:endParaRPr>
          </a:p>
        </p:txBody>
      </p:sp>
      <p:sp>
        <p:nvSpPr>
          <p:cNvPr id="6" name="TextBox 5"/>
          <p:cNvSpPr txBox="1"/>
          <p:nvPr/>
        </p:nvSpPr>
        <p:spPr bwMode="auto">
          <a:xfrm>
            <a:off x="512086" y="557295"/>
            <a:ext cx="7804600" cy="5678478"/>
          </a:xfrm>
          <a:prstGeom prst="rect">
            <a:avLst/>
          </a:prstGeom>
          <a:solidFill>
            <a:schemeClr val="bg1"/>
          </a:solidFill>
          <a:ln>
            <a:noFill/>
          </a:ln>
          <a:effectLst/>
        </p:spPr>
        <p:txBody>
          <a:bodyPr wrap="square" rtlCol="0">
            <a:spAutoFit/>
          </a:bodyPr>
          <a:lstStyle/>
          <a:p>
            <a:pPr marL="342900" indent="-342900" algn="just">
              <a:spcBef>
                <a:spcPct val="50000"/>
              </a:spcBef>
              <a:buFont typeface="Courier New" panose="02070309020205020404" pitchFamily="49" charset="0"/>
              <a:buChar char="o"/>
            </a:pPr>
            <a:r>
              <a:rPr lang="en-US" sz="2200" b="1" dirty="0">
                <a:solidFill>
                  <a:srgbClr val="0B0BEF"/>
                </a:solidFill>
                <a:latin typeface="+mn-lt"/>
              </a:rPr>
              <a:t>P</a:t>
            </a:r>
            <a:r>
              <a:rPr lang="en-US" sz="2200" b="1" baseline="-25000" dirty="0">
                <a:solidFill>
                  <a:srgbClr val="0B0BEF"/>
                </a:solidFill>
                <a:latin typeface="+mn-lt"/>
              </a:rPr>
              <a:t>a</a:t>
            </a:r>
            <a:r>
              <a:rPr lang="en-US" sz="2200" b="1" dirty="0">
                <a:solidFill>
                  <a:srgbClr val="0B0BEF"/>
                </a:solidFill>
                <a:latin typeface="+mn-lt"/>
              </a:rPr>
              <a:t> </a:t>
            </a:r>
            <a:r>
              <a:rPr lang="en-US" sz="2200" b="1" dirty="0">
                <a:latin typeface="+mn-lt"/>
              </a:rPr>
              <a:t>acts </a:t>
            </a:r>
            <a:r>
              <a:rPr lang="en-US" sz="2200" b="1" dirty="0">
                <a:solidFill>
                  <a:srgbClr val="0000FF"/>
                </a:solidFill>
                <a:latin typeface="+mn-lt"/>
              </a:rPr>
              <a:t>parallel</a:t>
            </a:r>
            <a:r>
              <a:rPr lang="en-US" sz="2200" b="1" dirty="0">
                <a:latin typeface="+mn-lt"/>
              </a:rPr>
              <a:t> to the ground surface </a:t>
            </a:r>
            <a:endParaRPr lang="en-US" sz="2200" b="1" dirty="0" smtClean="0">
              <a:latin typeface="+mn-lt"/>
            </a:endParaRPr>
          </a:p>
          <a:p>
            <a:pPr marL="342900" indent="-342900" algn="just">
              <a:spcBef>
                <a:spcPct val="50000"/>
              </a:spcBef>
              <a:buFont typeface="Courier New" panose="02070309020205020404" pitchFamily="49" charset="0"/>
              <a:buChar char="o"/>
            </a:pPr>
            <a:r>
              <a:rPr lang="en-US" sz="2200" b="1" dirty="0" smtClean="0">
                <a:latin typeface="+mn-lt"/>
              </a:rPr>
              <a:t>For </a:t>
            </a:r>
            <a:r>
              <a:rPr lang="en-US" sz="2200" b="1" dirty="0">
                <a:latin typeface="+mn-lt"/>
              </a:rPr>
              <a:t>stability analysis </a:t>
            </a:r>
            <a:r>
              <a:rPr lang="en-US" sz="2200" b="1" dirty="0" err="1">
                <a:solidFill>
                  <a:srgbClr val="0B0BEF"/>
                </a:solidFill>
                <a:latin typeface="+mn-lt"/>
              </a:rPr>
              <a:t>W</a:t>
            </a:r>
            <a:r>
              <a:rPr lang="en-US" sz="2200" b="1" baseline="-25000" dirty="0" err="1">
                <a:solidFill>
                  <a:srgbClr val="0B0BEF"/>
                </a:solidFill>
                <a:latin typeface="+mn-lt"/>
              </a:rPr>
              <a:t>s</a:t>
            </a:r>
            <a:r>
              <a:rPr lang="en-US" sz="2200" b="1" dirty="0">
                <a:latin typeface="+mn-lt"/>
              </a:rPr>
              <a:t> is </a:t>
            </a:r>
            <a:r>
              <a:rPr lang="en-US" sz="2200" b="1" dirty="0" err="1">
                <a:latin typeface="+mn-lt"/>
              </a:rPr>
              <a:t>vectorally</a:t>
            </a:r>
            <a:r>
              <a:rPr lang="en-US" sz="2200" b="1" dirty="0">
                <a:latin typeface="+mn-lt"/>
              </a:rPr>
              <a:t> added to </a:t>
            </a:r>
            <a:r>
              <a:rPr lang="en-US" sz="2200" b="1" dirty="0">
                <a:solidFill>
                  <a:srgbClr val="0B0BEF"/>
                </a:solidFill>
                <a:latin typeface="+mn-lt"/>
              </a:rPr>
              <a:t>P</a:t>
            </a:r>
            <a:r>
              <a:rPr lang="en-US" sz="2200" b="1" baseline="-25000" dirty="0">
                <a:solidFill>
                  <a:srgbClr val="0B0BEF"/>
                </a:solidFill>
                <a:latin typeface="+mn-lt"/>
              </a:rPr>
              <a:t>a</a:t>
            </a:r>
            <a:endParaRPr lang="en-US" sz="2200" b="1" dirty="0">
              <a:solidFill>
                <a:srgbClr val="0B0BEF"/>
              </a:solidFill>
              <a:latin typeface="+mn-lt"/>
            </a:endParaRPr>
          </a:p>
          <a:p>
            <a:pPr marL="342900" indent="-342900" algn="just" eaLnBrk="1" hangingPunct="1">
              <a:spcBef>
                <a:spcPct val="50000"/>
              </a:spcBef>
              <a:buFont typeface="Courier New" panose="02070309020205020404" pitchFamily="49" charset="0"/>
              <a:buChar char="o"/>
            </a:pPr>
            <a:r>
              <a:rPr lang="en-US" sz="2200" b="1" dirty="0" smtClean="0">
                <a:latin typeface="+mn-lt"/>
              </a:rPr>
              <a:t>Plane </a:t>
            </a:r>
            <a:r>
              <a:rPr lang="en-US" sz="2200" b="1" dirty="0" smtClean="0">
                <a:solidFill>
                  <a:srgbClr val="0000FF"/>
                </a:solidFill>
                <a:latin typeface="+mn-lt"/>
              </a:rPr>
              <a:t>BC</a:t>
            </a:r>
            <a:r>
              <a:rPr lang="en-US" sz="2200" b="1" baseline="-25000" dirty="0" smtClean="0">
                <a:solidFill>
                  <a:srgbClr val="0000FF"/>
                </a:solidFill>
                <a:latin typeface="+mn-lt"/>
              </a:rPr>
              <a:t>2</a:t>
            </a:r>
            <a:r>
              <a:rPr lang="en-US" sz="2200" b="1" baseline="-25000" dirty="0" smtClean="0">
                <a:latin typeface="+mn-lt"/>
              </a:rPr>
              <a:t> </a:t>
            </a:r>
            <a:r>
              <a:rPr lang="en-US" sz="2200" b="1" dirty="0" smtClean="0">
                <a:latin typeface="+mn-lt"/>
              </a:rPr>
              <a:t> is not the minor principal plane.</a:t>
            </a:r>
          </a:p>
          <a:p>
            <a:pPr marL="342900" indent="-342900" algn="just" eaLnBrk="1" hangingPunct="1">
              <a:spcBef>
                <a:spcPct val="50000"/>
              </a:spcBef>
              <a:buFont typeface="Courier New" panose="02070309020205020404" pitchFamily="49" charset="0"/>
              <a:buChar char="o"/>
            </a:pPr>
            <a:r>
              <a:rPr lang="en-US" sz="2200" b="1" dirty="0" smtClean="0">
                <a:latin typeface="+mn-lt"/>
              </a:rPr>
              <a:t>This is only an </a:t>
            </a:r>
            <a:r>
              <a:rPr lang="en-US" sz="2200" b="1" dirty="0" smtClean="0">
                <a:solidFill>
                  <a:srgbClr val="0000FF"/>
                </a:solidFill>
                <a:latin typeface="+mn-lt"/>
              </a:rPr>
              <a:t>approximate</a:t>
            </a:r>
            <a:r>
              <a:rPr lang="en-US" sz="2200" b="1" dirty="0" smtClean="0">
                <a:latin typeface="+mn-lt"/>
              </a:rPr>
              <a:t> solution. No available lower bound (Mohr Circle) solution for this case.</a:t>
            </a:r>
          </a:p>
          <a:p>
            <a:pPr marL="342900" indent="-342900" algn="just" eaLnBrk="1" hangingPunct="1">
              <a:spcBef>
                <a:spcPct val="50000"/>
              </a:spcBef>
              <a:buFont typeface="Courier New" panose="02070309020205020404" pitchFamily="49" charset="0"/>
              <a:buChar char="o"/>
            </a:pPr>
            <a:r>
              <a:rPr lang="en-US" sz="2200" b="1" dirty="0" smtClean="0">
                <a:latin typeface="+mn-lt"/>
              </a:rPr>
              <a:t>Upper bound solution (kinematic) for this case is given by Coulomb.</a:t>
            </a:r>
          </a:p>
          <a:p>
            <a:pPr marL="342900" indent="-342900" algn="just" eaLnBrk="1" hangingPunct="1">
              <a:spcBef>
                <a:spcPct val="50000"/>
              </a:spcBef>
              <a:buFont typeface="Courier New" panose="02070309020205020404" pitchFamily="49" charset="0"/>
              <a:buChar char="o"/>
            </a:pPr>
            <a:r>
              <a:rPr lang="en-US" sz="2200" b="1" dirty="0" smtClean="0">
                <a:latin typeface="+mn-lt"/>
              </a:rPr>
              <a:t>Rankine kinematic upper bound solutions are </a:t>
            </a:r>
            <a:r>
              <a:rPr lang="en-US" sz="2200" b="1" dirty="0" smtClean="0">
                <a:solidFill>
                  <a:srgbClr val="0000FF"/>
                </a:solidFill>
                <a:latin typeface="+mn-lt"/>
              </a:rPr>
              <a:t>special</a:t>
            </a:r>
            <a:r>
              <a:rPr lang="en-US" sz="2200" b="1" dirty="0" smtClean="0">
                <a:latin typeface="+mn-lt"/>
              </a:rPr>
              <a:t> cases or approximation to Coulomb solution and Coulomb solution is a generalization of Rankine solution. (</a:t>
            </a:r>
            <a:r>
              <a:rPr lang="en-US" sz="2200" b="1" dirty="0" err="1" smtClean="0">
                <a:latin typeface="+mn-lt"/>
              </a:rPr>
              <a:t>Rankine</a:t>
            </a:r>
            <a:r>
              <a:rPr lang="en-US" sz="2200" b="1" dirty="0" smtClean="0">
                <a:latin typeface="+mn-lt"/>
              </a:rPr>
              <a:t> 1857, Coulomb 1776).</a:t>
            </a:r>
          </a:p>
          <a:p>
            <a:pPr marL="342900" indent="-342900" algn="just" eaLnBrk="1" hangingPunct="1">
              <a:spcBef>
                <a:spcPct val="50000"/>
              </a:spcBef>
              <a:buFont typeface="Courier New" panose="02070309020205020404" pitchFamily="49" charset="0"/>
              <a:buChar char="o"/>
            </a:pPr>
            <a:r>
              <a:rPr lang="en-US" sz="2200" b="1" dirty="0" smtClean="0">
                <a:latin typeface="+mn-lt"/>
              </a:rPr>
              <a:t>Wall inclination affects the value of  </a:t>
            </a:r>
            <a:r>
              <a:rPr lang="en-US" sz="2200" b="1" dirty="0" smtClean="0">
                <a:solidFill>
                  <a:srgbClr val="0B0BEF"/>
                </a:solidFill>
                <a:latin typeface="+mn-lt"/>
              </a:rPr>
              <a:t>H</a:t>
            </a:r>
            <a:r>
              <a:rPr lang="en-US" sz="2200" b="1" baseline="-25000" dirty="0" smtClean="0">
                <a:solidFill>
                  <a:srgbClr val="0B0BEF"/>
                </a:solidFill>
                <a:latin typeface="+mn-lt"/>
              </a:rPr>
              <a:t>1</a:t>
            </a:r>
            <a:r>
              <a:rPr lang="en-US" sz="2200" b="1" dirty="0" smtClean="0">
                <a:solidFill>
                  <a:srgbClr val="0B0BEF"/>
                </a:solidFill>
                <a:latin typeface="+mn-lt"/>
              </a:rPr>
              <a:t> </a:t>
            </a:r>
            <a:r>
              <a:rPr lang="en-US" sz="2200" b="1" dirty="0" smtClean="0">
                <a:latin typeface="+mn-lt"/>
              </a:rPr>
              <a:t>and </a:t>
            </a:r>
            <a:r>
              <a:rPr lang="en-US" sz="2200" b="1" dirty="0" err="1" smtClean="0">
                <a:solidFill>
                  <a:srgbClr val="0B0BEF"/>
                </a:solidFill>
                <a:latin typeface="+mn-lt"/>
              </a:rPr>
              <a:t>W</a:t>
            </a:r>
            <a:r>
              <a:rPr lang="en-US" sz="2200" b="1" baseline="-25000" dirty="0" err="1" smtClean="0">
                <a:solidFill>
                  <a:srgbClr val="0B0BEF"/>
                </a:solidFill>
                <a:latin typeface="+mn-lt"/>
              </a:rPr>
              <a:t>s</a:t>
            </a:r>
            <a:r>
              <a:rPr lang="en-US" sz="2200" b="1" dirty="0" smtClean="0">
                <a:solidFill>
                  <a:srgbClr val="0B0BEF"/>
                </a:solidFill>
                <a:latin typeface="+mn-lt"/>
              </a:rPr>
              <a:t>.</a:t>
            </a:r>
            <a:r>
              <a:rPr lang="en-US" sz="2200" b="1" dirty="0" smtClean="0">
                <a:latin typeface="+mn-lt"/>
              </a:rPr>
              <a:t> For vertical wall, </a:t>
            </a:r>
            <a:r>
              <a:rPr lang="en-US" sz="2200" b="1" dirty="0" smtClean="0">
                <a:solidFill>
                  <a:srgbClr val="0B0BEF"/>
                </a:solidFill>
                <a:latin typeface="+mn-lt"/>
              </a:rPr>
              <a:t>H</a:t>
            </a:r>
            <a:r>
              <a:rPr lang="en-US" sz="2200" b="1" baseline="-25000" dirty="0" smtClean="0">
                <a:solidFill>
                  <a:srgbClr val="0B0BEF"/>
                </a:solidFill>
                <a:latin typeface="+mn-lt"/>
              </a:rPr>
              <a:t>1</a:t>
            </a:r>
            <a:r>
              <a:rPr lang="en-US" sz="2200" b="1" dirty="0" smtClean="0">
                <a:solidFill>
                  <a:srgbClr val="0B0BEF"/>
                </a:solidFill>
                <a:latin typeface="+mn-lt"/>
              </a:rPr>
              <a:t> = H, </a:t>
            </a:r>
            <a:r>
              <a:rPr lang="en-US" sz="2200" b="1" dirty="0" err="1" smtClean="0">
                <a:solidFill>
                  <a:srgbClr val="0B0BEF"/>
                </a:solidFill>
                <a:latin typeface="+mn-lt"/>
              </a:rPr>
              <a:t>W</a:t>
            </a:r>
            <a:r>
              <a:rPr lang="en-US" sz="2200" b="1" baseline="-25000" dirty="0" err="1" smtClean="0">
                <a:solidFill>
                  <a:srgbClr val="0B0BEF"/>
                </a:solidFill>
                <a:latin typeface="+mn-lt"/>
              </a:rPr>
              <a:t>s</a:t>
            </a:r>
            <a:r>
              <a:rPr lang="en-US" sz="2200" b="1" dirty="0" smtClean="0">
                <a:solidFill>
                  <a:srgbClr val="0B0BEF"/>
                </a:solidFill>
                <a:latin typeface="+mn-lt"/>
              </a:rPr>
              <a:t> = 0.</a:t>
            </a:r>
            <a:endParaRPr lang="en-US" sz="2200" b="1" dirty="0">
              <a:solidFill>
                <a:srgbClr val="0B0BEF"/>
              </a:solidFill>
              <a:latin typeface="+mn-lt"/>
            </a:endParaRPr>
          </a:p>
        </p:txBody>
      </p:sp>
    </p:spTree>
    <p:extLst>
      <p:ext uri="{BB962C8B-B14F-4D97-AF65-F5344CB8AC3E}">
        <p14:creationId xmlns:p14="http://schemas.microsoft.com/office/powerpoint/2010/main" val="40382916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468109"/>
            <a:ext cx="8215086" cy="1015663"/>
          </a:xfrm>
          <a:prstGeom prst="rect">
            <a:avLst/>
          </a:prstGeom>
        </p:spPr>
        <p:txBody>
          <a:bodyPr wrap="square">
            <a:spAutoFit/>
          </a:bodyPr>
          <a:lstStyle/>
          <a:p>
            <a:pPr marL="342900" indent="-342900" algn="just">
              <a:buFont typeface="Courier New" panose="02070309020205020404" pitchFamily="49" charset="0"/>
              <a:buChar char="o"/>
            </a:pPr>
            <a:r>
              <a:rPr lang="en-US" sz="2000" b="1" dirty="0" smtClean="0">
                <a:latin typeface="+mn-lt"/>
              </a:rPr>
              <a:t>We </a:t>
            </a:r>
            <a:r>
              <a:rPr lang="en-US" sz="2000" b="1" dirty="0">
                <a:latin typeface="+mn-lt"/>
              </a:rPr>
              <a:t>discussed the </a:t>
            </a:r>
            <a:r>
              <a:rPr lang="en-US" sz="2000" b="1" dirty="0" err="1">
                <a:latin typeface="+mn-lt"/>
              </a:rPr>
              <a:t>Rankine</a:t>
            </a:r>
            <a:r>
              <a:rPr lang="en-US" sz="2000" b="1" dirty="0">
                <a:latin typeface="+mn-lt"/>
              </a:rPr>
              <a:t> active and passive </a:t>
            </a:r>
            <a:r>
              <a:rPr lang="en-US" sz="2000" b="1" dirty="0" smtClean="0">
                <a:latin typeface="+mn-lt"/>
              </a:rPr>
              <a:t>pressure cases </a:t>
            </a:r>
            <a:r>
              <a:rPr lang="en-US" sz="2000" b="1" dirty="0">
                <a:latin typeface="+mn-lt"/>
              </a:rPr>
              <a:t>for a frictionless wall with a vertical back and a horizontal backfill of granular soil</a:t>
            </a:r>
            <a:r>
              <a:rPr lang="en-US" sz="2000" b="1" dirty="0" smtClean="0">
                <a:latin typeface="+mn-lt"/>
              </a:rPr>
              <a:t>.</a:t>
            </a:r>
            <a:endParaRPr lang="en-US" sz="2000" b="1" dirty="0">
              <a:latin typeface="+mn-lt"/>
            </a:endParaRPr>
          </a:p>
        </p:txBody>
      </p:sp>
      <p:sp>
        <p:nvSpPr>
          <p:cNvPr id="3" name="Rectangle 2"/>
          <p:cNvSpPr/>
          <p:nvPr/>
        </p:nvSpPr>
        <p:spPr>
          <a:xfrm>
            <a:off x="406400" y="1483772"/>
            <a:ext cx="8215086" cy="677108"/>
          </a:xfrm>
          <a:prstGeom prst="rect">
            <a:avLst/>
          </a:prstGeom>
        </p:spPr>
        <p:txBody>
          <a:bodyPr wrap="square">
            <a:spAutoFit/>
          </a:bodyPr>
          <a:lstStyle/>
          <a:p>
            <a:pPr marL="342900" indent="-342900" algn="just">
              <a:buFont typeface="Courier New" panose="02070309020205020404" pitchFamily="49" charset="0"/>
              <a:buChar char="o"/>
            </a:pPr>
            <a:r>
              <a:rPr lang="en-US" b="1" dirty="0">
                <a:latin typeface="Times-Roman"/>
              </a:rPr>
              <a:t>This can be extended to general cases of </a:t>
            </a:r>
            <a:r>
              <a:rPr lang="en-US" sz="2000" b="1" u="sng" dirty="0">
                <a:solidFill>
                  <a:srgbClr val="0000FF"/>
                </a:solidFill>
                <a:latin typeface="Times-Roman"/>
              </a:rPr>
              <a:t>frictionless</a:t>
            </a:r>
            <a:r>
              <a:rPr lang="en-US" b="1" dirty="0">
                <a:latin typeface="Times-Roman"/>
              </a:rPr>
              <a:t> wall with </a:t>
            </a:r>
            <a:r>
              <a:rPr lang="en-US" b="1" dirty="0">
                <a:solidFill>
                  <a:srgbClr val="0000FF"/>
                </a:solidFill>
                <a:latin typeface="Times-Roman"/>
              </a:rPr>
              <a:t>inclined</a:t>
            </a:r>
            <a:r>
              <a:rPr lang="en-US" b="1" dirty="0">
                <a:latin typeface="Times-Roman"/>
              </a:rPr>
              <a:t> back and </a:t>
            </a:r>
            <a:r>
              <a:rPr lang="en-US" b="1" dirty="0">
                <a:solidFill>
                  <a:srgbClr val="0000FF"/>
                </a:solidFill>
                <a:latin typeface="Times-Roman"/>
              </a:rPr>
              <a:t>inclined</a:t>
            </a:r>
            <a:r>
              <a:rPr lang="en-US" b="1" dirty="0">
                <a:latin typeface="Times-Roman"/>
              </a:rPr>
              <a:t> backfill (</a:t>
            </a:r>
            <a:r>
              <a:rPr lang="en-US" b="1" dirty="0">
                <a:solidFill>
                  <a:srgbClr val="0B0BEF"/>
                </a:solidFill>
                <a:latin typeface="Times-Roman"/>
              </a:rPr>
              <a:t>granular</a:t>
            </a:r>
            <a:r>
              <a:rPr lang="en-US" b="1" dirty="0">
                <a:latin typeface="Times-Roman"/>
              </a:rPr>
              <a:t> </a:t>
            </a:r>
            <a:r>
              <a:rPr lang="en-US" b="1" dirty="0">
                <a:solidFill>
                  <a:srgbClr val="0000FF"/>
                </a:solidFill>
                <a:latin typeface="Times-Roman"/>
              </a:rPr>
              <a:t>soil</a:t>
            </a:r>
            <a:r>
              <a:rPr lang="en-US" b="1" dirty="0" smtClean="0">
                <a:latin typeface="Times-Roman"/>
              </a:rPr>
              <a:t>).</a:t>
            </a:r>
            <a:endParaRPr lang="en-US" b="1" dirty="0">
              <a:latin typeface="Times-Roman"/>
            </a:endParaRPr>
          </a:p>
        </p:txBody>
      </p:sp>
      <p:pic>
        <p:nvPicPr>
          <p:cNvPr id="4" name="Picture 3"/>
          <p:cNvPicPr>
            <a:picLocks noChangeAspect="1"/>
          </p:cNvPicPr>
          <p:nvPr/>
        </p:nvPicPr>
        <p:blipFill>
          <a:blip r:embed="rId2"/>
          <a:stretch>
            <a:fillRect/>
          </a:stretch>
        </p:blipFill>
        <p:spPr>
          <a:xfrm>
            <a:off x="1009015" y="2305958"/>
            <a:ext cx="7612471" cy="4409162"/>
          </a:xfrm>
          <a:prstGeom prst="rect">
            <a:avLst/>
          </a:prstGeom>
        </p:spPr>
      </p:pic>
      <p:sp>
        <p:nvSpPr>
          <p:cNvPr id="5" name="Rectangle 4"/>
          <p:cNvSpPr/>
          <p:nvPr/>
        </p:nvSpPr>
        <p:spPr>
          <a:xfrm>
            <a:off x="-21177" y="87850"/>
            <a:ext cx="9070240" cy="400110"/>
          </a:xfrm>
          <a:prstGeom prst="rect">
            <a:avLst/>
          </a:prstGeom>
        </p:spPr>
        <p:txBody>
          <a:bodyPr wrap="none">
            <a:spAutoFit/>
          </a:bodyPr>
          <a:lstStyle/>
          <a:p>
            <a:pPr algn="ctr">
              <a:spcBef>
                <a:spcPts val="0"/>
              </a:spcBef>
              <a:defRPr/>
            </a:pPr>
            <a:r>
              <a:rPr lang="en-GB" sz="2000" b="1" u="sng" dirty="0" smtClean="0">
                <a:solidFill>
                  <a:srgbClr val="0B0BEF"/>
                </a:solidFill>
                <a:effectLst>
                  <a:outerShdw blurRad="38100" dist="38100" dir="2700000" algn="tl">
                    <a:srgbClr val="000000">
                      <a:alpha val="43137"/>
                    </a:srgbClr>
                  </a:outerShdw>
                </a:effectLst>
              </a:rPr>
              <a:t>III. </a:t>
            </a:r>
            <a:r>
              <a:rPr lang="en-GB" sz="2000" b="1" u="sng" dirty="0" smtClean="0">
                <a:solidFill>
                  <a:srgbClr val="FF0000"/>
                </a:solidFill>
                <a:effectLst>
                  <a:outerShdw blurRad="38100" dist="38100" dir="2700000" algn="tl">
                    <a:srgbClr val="000000">
                      <a:alpha val="43137"/>
                    </a:srgbClr>
                  </a:outerShdw>
                </a:effectLst>
              </a:rPr>
              <a:t>Inclined</a:t>
            </a:r>
            <a:r>
              <a:rPr lang="en-GB" sz="2000" b="1" u="sng" dirty="0" smtClean="0">
                <a:solidFill>
                  <a:srgbClr val="0B0BEF"/>
                </a:solidFill>
                <a:effectLst>
                  <a:outerShdw blurRad="38100" dist="38100" dir="2700000" algn="tl">
                    <a:srgbClr val="000000">
                      <a:alpha val="43137"/>
                    </a:srgbClr>
                  </a:outerShdw>
                </a:effectLst>
              </a:rPr>
              <a:t> Ground &amp; </a:t>
            </a:r>
            <a:r>
              <a:rPr lang="en-GB" sz="2000" b="1" u="sng" dirty="0" smtClean="0">
                <a:solidFill>
                  <a:srgbClr val="FF0000"/>
                </a:solidFill>
                <a:effectLst>
                  <a:outerShdw blurRad="38100" dist="38100" dir="2700000" algn="tl">
                    <a:srgbClr val="000000">
                      <a:alpha val="43137"/>
                    </a:srgbClr>
                  </a:outerShdw>
                </a:effectLst>
              </a:rPr>
              <a:t>Inclined </a:t>
            </a:r>
            <a:r>
              <a:rPr lang="en-GB" sz="2000" b="1" u="sng" dirty="0" smtClean="0">
                <a:solidFill>
                  <a:srgbClr val="0000FF"/>
                </a:solidFill>
                <a:effectLst>
                  <a:outerShdw blurRad="38100" dist="38100" dir="2700000" algn="tl">
                    <a:srgbClr val="000000">
                      <a:alpha val="43137"/>
                    </a:srgbClr>
                  </a:outerShdw>
                </a:effectLst>
              </a:rPr>
              <a:t>Wall Back – </a:t>
            </a:r>
            <a:r>
              <a:rPr lang="en-GB" sz="2000" b="1" u="sng" dirty="0" smtClean="0">
                <a:solidFill>
                  <a:srgbClr val="00B050"/>
                </a:solidFill>
              </a:rPr>
              <a:t>Rigorous Solution </a:t>
            </a:r>
            <a:r>
              <a:rPr lang="en-US" sz="2000" dirty="0"/>
              <a:t>(</a:t>
            </a:r>
            <a:r>
              <a:rPr lang="en-US" sz="2000" u="sng" dirty="0"/>
              <a:t>Chu</a:t>
            </a:r>
            <a:r>
              <a:rPr lang="en-US" sz="2000" dirty="0"/>
              <a:t>, </a:t>
            </a:r>
            <a:r>
              <a:rPr lang="en-US" sz="2000" u="sng" dirty="0"/>
              <a:t>1991</a:t>
            </a:r>
            <a:r>
              <a:rPr lang="en-US" sz="2000" dirty="0"/>
              <a:t>).</a:t>
            </a:r>
            <a:endParaRPr lang="en-GB" sz="2000" b="1" u="sng" dirty="0">
              <a:solidFill>
                <a:srgbClr val="00B050"/>
              </a:solidFill>
            </a:endParaRPr>
          </a:p>
        </p:txBody>
      </p:sp>
      <p:sp>
        <p:nvSpPr>
          <p:cNvPr id="6" name="Freeform 5"/>
          <p:cNvSpPr/>
          <p:nvPr/>
        </p:nvSpPr>
        <p:spPr>
          <a:xfrm>
            <a:off x="1553029" y="3643086"/>
            <a:ext cx="1378857" cy="2119085"/>
          </a:xfrm>
          <a:custGeom>
            <a:avLst/>
            <a:gdLst>
              <a:gd name="connsiteX0" fmla="*/ 595085 w 1378857"/>
              <a:gd name="connsiteY0" fmla="*/ 0 h 2119085"/>
              <a:gd name="connsiteX1" fmla="*/ 812800 w 1378857"/>
              <a:gd name="connsiteY1" fmla="*/ 14514 h 2119085"/>
              <a:gd name="connsiteX2" fmla="*/ 1378857 w 1378857"/>
              <a:gd name="connsiteY2" fmla="*/ 2119085 h 2119085"/>
              <a:gd name="connsiteX3" fmla="*/ 0 w 1378857"/>
              <a:gd name="connsiteY3" fmla="*/ 2104571 h 2119085"/>
              <a:gd name="connsiteX4" fmla="*/ 595085 w 1378857"/>
              <a:gd name="connsiteY4" fmla="*/ 0 h 2119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857" h="2119085">
                <a:moveTo>
                  <a:pt x="595085" y="0"/>
                </a:moveTo>
                <a:lnTo>
                  <a:pt x="812800" y="14514"/>
                </a:lnTo>
                <a:lnTo>
                  <a:pt x="1378857" y="2119085"/>
                </a:lnTo>
                <a:lnTo>
                  <a:pt x="0" y="2104571"/>
                </a:lnTo>
                <a:lnTo>
                  <a:pt x="595085"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2365829" y="2277382"/>
            <a:ext cx="2583542" cy="135164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929086" y="2305958"/>
            <a:ext cx="2583542" cy="135164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5174341" y="3659284"/>
            <a:ext cx="1378857" cy="2119085"/>
          </a:xfrm>
          <a:custGeom>
            <a:avLst/>
            <a:gdLst>
              <a:gd name="connsiteX0" fmla="*/ 595085 w 1378857"/>
              <a:gd name="connsiteY0" fmla="*/ 0 h 2119085"/>
              <a:gd name="connsiteX1" fmla="*/ 812800 w 1378857"/>
              <a:gd name="connsiteY1" fmla="*/ 14514 h 2119085"/>
              <a:gd name="connsiteX2" fmla="*/ 1378857 w 1378857"/>
              <a:gd name="connsiteY2" fmla="*/ 2119085 h 2119085"/>
              <a:gd name="connsiteX3" fmla="*/ 0 w 1378857"/>
              <a:gd name="connsiteY3" fmla="*/ 2104571 h 2119085"/>
              <a:gd name="connsiteX4" fmla="*/ 595085 w 1378857"/>
              <a:gd name="connsiteY4" fmla="*/ 0 h 2119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857" h="2119085">
                <a:moveTo>
                  <a:pt x="595085" y="0"/>
                </a:moveTo>
                <a:lnTo>
                  <a:pt x="812800" y="14514"/>
                </a:lnTo>
                <a:lnTo>
                  <a:pt x="1378857" y="2119085"/>
                </a:lnTo>
                <a:lnTo>
                  <a:pt x="0" y="2104571"/>
                </a:lnTo>
                <a:lnTo>
                  <a:pt x="595085"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6553198" y="2641600"/>
            <a:ext cx="1284255" cy="3120571"/>
          </a:xfrm>
          <a:prstGeom prst="line">
            <a:avLst/>
          </a:prstGeom>
          <a:ln w="762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46400" y="2924175"/>
            <a:ext cx="781990" cy="2838450"/>
          </a:xfrm>
          <a:prstGeom prst="line">
            <a:avLst/>
          </a:prstGeom>
          <a:ln w="762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386114" y="2410767"/>
            <a:ext cx="1492716" cy="369332"/>
          </a:xfrm>
          <a:prstGeom prst="rect">
            <a:avLst/>
          </a:prstGeom>
          <a:solidFill>
            <a:srgbClr val="FFFF00"/>
          </a:solidFill>
        </p:spPr>
        <p:txBody>
          <a:bodyPr wrap="none">
            <a:spAutoFit/>
          </a:bodyPr>
          <a:lstStyle/>
          <a:p>
            <a:r>
              <a:rPr lang="en-US" b="1" dirty="0" smtClean="0">
                <a:solidFill>
                  <a:srgbClr val="0B0BEF"/>
                </a:solidFill>
                <a:latin typeface="Times-Roman"/>
              </a:rPr>
              <a:t>Active Case</a:t>
            </a:r>
            <a:endParaRPr lang="en-US" dirty="0"/>
          </a:p>
        </p:txBody>
      </p:sp>
      <p:sp>
        <p:nvSpPr>
          <p:cNvPr id="22" name="Rectangle 21"/>
          <p:cNvSpPr/>
          <p:nvPr/>
        </p:nvSpPr>
        <p:spPr>
          <a:xfrm>
            <a:off x="5316983" y="2521669"/>
            <a:ext cx="1659429" cy="369332"/>
          </a:xfrm>
          <a:prstGeom prst="rect">
            <a:avLst/>
          </a:prstGeom>
          <a:solidFill>
            <a:srgbClr val="FFFF00"/>
          </a:solidFill>
        </p:spPr>
        <p:txBody>
          <a:bodyPr wrap="none">
            <a:spAutoFit/>
          </a:bodyPr>
          <a:lstStyle/>
          <a:p>
            <a:r>
              <a:rPr lang="en-US" b="1" dirty="0" smtClean="0">
                <a:solidFill>
                  <a:srgbClr val="0B0BEF"/>
                </a:solidFill>
                <a:latin typeface="Times-Roman"/>
              </a:rPr>
              <a:t>Passive Case</a:t>
            </a:r>
            <a:endParaRPr lang="en-US" dirty="0"/>
          </a:p>
        </p:txBody>
      </p:sp>
    </p:spTree>
    <p:extLst>
      <p:ext uri="{BB962C8B-B14F-4D97-AF65-F5344CB8AC3E}">
        <p14:creationId xmlns:p14="http://schemas.microsoft.com/office/powerpoint/2010/main" val="19379724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0350" y="290286"/>
            <a:ext cx="7086208" cy="1262741"/>
          </a:xfrm>
          <a:prstGeom prst="rect">
            <a:avLst/>
          </a:prstGeom>
          <a:solidFill>
            <a:srgbClr val="FF0000"/>
          </a:solidFill>
          <a:ln>
            <a:solidFill>
              <a:srgbClr val="FF0000"/>
            </a:solidFill>
          </a:ln>
        </p:spPr>
      </p:pic>
      <p:pic>
        <p:nvPicPr>
          <p:cNvPr id="4" name="Picture 3"/>
          <p:cNvPicPr>
            <a:picLocks noChangeAspect="1"/>
          </p:cNvPicPr>
          <p:nvPr/>
        </p:nvPicPr>
        <p:blipFill>
          <a:blip r:embed="rId3"/>
          <a:stretch>
            <a:fillRect/>
          </a:stretch>
        </p:blipFill>
        <p:spPr>
          <a:xfrm>
            <a:off x="759151" y="2113077"/>
            <a:ext cx="7210571" cy="1192505"/>
          </a:xfrm>
          <a:prstGeom prst="rect">
            <a:avLst/>
          </a:prstGeom>
          <a:ln>
            <a:solidFill>
              <a:srgbClr val="FF0000"/>
            </a:solidFill>
          </a:ln>
        </p:spPr>
      </p:pic>
      <p:pic>
        <p:nvPicPr>
          <p:cNvPr id="5" name="Picture 4"/>
          <p:cNvPicPr>
            <a:picLocks noChangeAspect="1"/>
          </p:cNvPicPr>
          <p:nvPr/>
        </p:nvPicPr>
        <p:blipFill>
          <a:blip r:embed="rId4"/>
          <a:stretch>
            <a:fillRect/>
          </a:stretch>
        </p:blipFill>
        <p:spPr>
          <a:xfrm>
            <a:off x="759151" y="1601858"/>
            <a:ext cx="7200870" cy="493142"/>
          </a:xfrm>
          <a:prstGeom prst="rect">
            <a:avLst/>
          </a:prstGeom>
        </p:spPr>
      </p:pic>
      <p:sp>
        <p:nvSpPr>
          <p:cNvPr id="6" name="Rectangle 5"/>
          <p:cNvSpPr/>
          <p:nvPr/>
        </p:nvSpPr>
        <p:spPr>
          <a:xfrm>
            <a:off x="730350" y="5088027"/>
            <a:ext cx="5293306" cy="400110"/>
          </a:xfrm>
          <a:prstGeom prst="rect">
            <a:avLst/>
          </a:prstGeom>
        </p:spPr>
        <p:txBody>
          <a:bodyPr wrap="square">
            <a:spAutoFit/>
          </a:bodyPr>
          <a:lstStyle/>
          <a:p>
            <a:r>
              <a:rPr lang="en-US" sz="2000" b="1" dirty="0" smtClean="0">
                <a:latin typeface="Times-Roman"/>
              </a:rPr>
              <a:t>For walls </a:t>
            </a:r>
            <a:r>
              <a:rPr lang="en-US" sz="2000" b="1" dirty="0">
                <a:latin typeface="Times-Roman"/>
              </a:rPr>
              <a:t>with vertical </a:t>
            </a:r>
            <a:r>
              <a:rPr lang="en-US" sz="2000" b="1" dirty="0" smtClean="0">
                <a:latin typeface="Times-Roman"/>
              </a:rPr>
              <a:t>back face, </a:t>
            </a:r>
            <a:r>
              <a:rPr lang="en-US" sz="2000" b="1" i="1" dirty="0" smtClean="0">
                <a:latin typeface="Symbol" panose="05050102010706020507" pitchFamily="18" charset="2"/>
              </a:rPr>
              <a:t>q</a:t>
            </a:r>
            <a:r>
              <a:rPr lang="en-US" sz="2000" b="1" i="1" dirty="0" smtClean="0">
                <a:latin typeface="MathematicalPiOneOblique"/>
              </a:rPr>
              <a:t> = </a:t>
            </a:r>
            <a:r>
              <a:rPr lang="en-US" sz="2000" b="1" dirty="0" smtClean="0">
                <a:latin typeface="MathematicalPi-One"/>
              </a:rPr>
              <a:t> </a:t>
            </a:r>
            <a:r>
              <a:rPr lang="en-US" sz="2000" b="1" dirty="0">
                <a:latin typeface="Times-Roman"/>
              </a:rPr>
              <a:t>0,</a:t>
            </a:r>
            <a:endParaRPr lang="en-US" sz="2000" b="1" dirty="0"/>
          </a:p>
        </p:txBody>
      </p:sp>
      <p:pic>
        <p:nvPicPr>
          <p:cNvPr id="7" name="Picture 6"/>
          <p:cNvPicPr>
            <a:picLocks noChangeAspect="1"/>
          </p:cNvPicPr>
          <p:nvPr/>
        </p:nvPicPr>
        <p:blipFill>
          <a:blip r:embed="rId4"/>
          <a:stretch>
            <a:fillRect/>
          </a:stretch>
        </p:blipFill>
        <p:spPr>
          <a:xfrm>
            <a:off x="730350" y="3408692"/>
            <a:ext cx="7200870" cy="493142"/>
          </a:xfrm>
          <a:prstGeom prst="rect">
            <a:avLst/>
          </a:prstGeom>
        </p:spPr>
      </p:pic>
      <p:pic>
        <p:nvPicPr>
          <p:cNvPr id="8" name="Picture 7"/>
          <p:cNvPicPr>
            <a:picLocks noChangeAspect="1"/>
          </p:cNvPicPr>
          <p:nvPr/>
        </p:nvPicPr>
        <p:blipFill>
          <a:blip r:embed="rId5"/>
          <a:stretch>
            <a:fillRect/>
          </a:stretch>
        </p:blipFill>
        <p:spPr>
          <a:xfrm>
            <a:off x="4811019" y="5653593"/>
            <a:ext cx="4026865" cy="857263"/>
          </a:xfrm>
          <a:prstGeom prst="rect">
            <a:avLst/>
          </a:prstGeom>
          <a:ln>
            <a:solidFill>
              <a:srgbClr val="FF0000"/>
            </a:solidFill>
          </a:ln>
        </p:spPr>
      </p:pic>
      <p:pic>
        <p:nvPicPr>
          <p:cNvPr id="9" name="Picture 8"/>
          <p:cNvPicPr>
            <a:picLocks noChangeAspect="1"/>
          </p:cNvPicPr>
          <p:nvPr/>
        </p:nvPicPr>
        <p:blipFill>
          <a:blip r:embed="rId6"/>
          <a:stretch>
            <a:fillRect/>
          </a:stretch>
        </p:blipFill>
        <p:spPr>
          <a:xfrm>
            <a:off x="309144" y="5716351"/>
            <a:ext cx="4099599" cy="815437"/>
          </a:xfrm>
          <a:prstGeom prst="rect">
            <a:avLst/>
          </a:prstGeom>
          <a:ln>
            <a:solidFill>
              <a:srgbClr val="FF0000"/>
            </a:solidFill>
          </a:ln>
        </p:spPr>
      </p:pic>
      <p:sp>
        <p:nvSpPr>
          <p:cNvPr id="10" name="Rectangle 9"/>
          <p:cNvSpPr/>
          <p:nvPr/>
        </p:nvSpPr>
        <p:spPr>
          <a:xfrm>
            <a:off x="1981651" y="3454683"/>
            <a:ext cx="840295" cy="307777"/>
          </a:xfrm>
          <a:prstGeom prst="rect">
            <a:avLst/>
          </a:prstGeom>
          <a:solidFill>
            <a:schemeClr val="bg1"/>
          </a:solidFill>
        </p:spPr>
        <p:txBody>
          <a:bodyPr wrap="none">
            <a:spAutoFit/>
          </a:bodyPr>
          <a:lstStyle/>
          <a:p>
            <a:r>
              <a:rPr lang="en-US" sz="1400" b="1" dirty="0" smtClean="0">
                <a:latin typeface="Times-Roman"/>
              </a:rPr>
              <a:t>passive</a:t>
            </a:r>
            <a:endParaRPr lang="en-US" sz="1400" dirty="0"/>
          </a:p>
        </p:txBody>
      </p:sp>
      <p:pic>
        <p:nvPicPr>
          <p:cNvPr id="3" name="Picture 2"/>
          <p:cNvPicPr>
            <a:picLocks noChangeAspect="1"/>
          </p:cNvPicPr>
          <p:nvPr/>
        </p:nvPicPr>
        <p:blipFill>
          <a:blip r:embed="rId7"/>
          <a:stretch>
            <a:fillRect/>
          </a:stretch>
        </p:blipFill>
        <p:spPr>
          <a:xfrm>
            <a:off x="730349" y="3977347"/>
            <a:ext cx="4080670" cy="751401"/>
          </a:xfrm>
          <a:prstGeom prst="rect">
            <a:avLst/>
          </a:prstGeom>
        </p:spPr>
      </p:pic>
      <p:pic>
        <p:nvPicPr>
          <p:cNvPr id="11" name="Picture 10"/>
          <p:cNvPicPr>
            <a:picLocks noChangeAspect="1"/>
          </p:cNvPicPr>
          <p:nvPr/>
        </p:nvPicPr>
        <p:blipFill>
          <a:blip r:embed="rId8"/>
          <a:stretch>
            <a:fillRect/>
          </a:stretch>
        </p:blipFill>
        <p:spPr>
          <a:xfrm>
            <a:off x="4811019" y="3950665"/>
            <a:ext cx="4026865" cy="879031"/>
          </a:xfrm>
          <a:prstGeom prst="rect">
            <a:avLst/>
          </a:prstGeom>
        </p:spPr>
      </p:pic>
      <p:cxnSp>
        <p:nvCxnSpPr>
          <p:cNvPr id="13" name="Straight Connector 12"/>
          <p:cNvCxnSpPr/>
          <p:nvPr/>
        </p:nvCxnSpPr>
        <p:spPr>
          <a:xfrm>
            <a:off x="4796731" y="5402409"/>
            <a:ext cx="7611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2151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66800" y="375745"/>
            <a:ext cx="6629400" cy="1143000"/>
          </a:xfrm>
          <a:prstGeom prst="rect">
            <a:avLst/>
          </a:prstGeom>
        </p:spPr>
        <p:txBody>
          <a:bodyPr anchor="ctr"/>
          <a:lstStyle/>
          <a:p>
            <a:pPr algn="ctr" fontAlgn="auto">
              <a:spcBef>
                <a:spcPts val="0"/>
              </a:spcBef>
              <a:spcAft>
                <a:spcPts val="0"/>
              </a:spcAft>
              <a:defRPr/>
            </a:pPr>
            <a:r>
              <a:rPr lang="en-US" sz="3200" b="1" dirty="0">
                <a:solidFill>
                  <a:srgbClr val="00B0F0"/>
                </a:solidFill>
                <a:latin typeface="+mn-lt"/>
                <a:cs typeface="Times New Roman" pitchFamily="18" charset="0"/>
              </a:rPr>
              <a:t>Topics</a:t>
            </a:r>
            <a:endParaRPr lang="en-US" sz="3200" b="1"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299545"/>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ubtitle 2"/>
          <p:cNvSpPr txBox="1">
            <a:spLocks/>
          </p:cNvSpPr>
          <p:nvPr/>
        </p:nvSpPr>
        <p:spPr bwMode="auto">
          <a:xfrm>
            <a:off x="685800" y="2209800"/>
            <a:ext cx="8458200" cy="4267200"/>
          </a:xfrm>
          <a:prstGeom prst="rect">
            <a:avLst/>
          </a:prstGeom>
          <a:noFill/>
          <a:ln w="9525">
            <a:noFill/>
            <a:miter lim="800000"/>
            <a:headEnd/>
            <a:tailEnd/>
          </a:ln>
        </p:spPr>
        <p:txBody>
          <a:bodyPr/>
          <a:lstStyle/>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en-US" altLang="ar-SA" sz="24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ubtitle 2"/>
          <p:cNvSpPr>
            <a:spLocks noGrp="1"/>
          </p:cNvSpPr>
          <p:nvPr>
            <p:ph type="subTitle" idx="1"/>
          </p:nvPr>
        </p:nvSpPr>
        <p:spPr>
          <a:xfrm>
            <a:off x="342900" y="1334814"/>
            <a:ext cx="8458200" cy="3680099"/>
          </a:xfrm>
        </p:spPr>
        <p:txBody>
          <a:bodyPr rtlCol="0">
            <a:noAutofit/>
          </a:bodyPr>
          <a:lstStyle/>
          <a:p>
            <a:pPr marL="539750" indent="-357188" algn="l">
              <a:lnSpc>
                <a:spcPct val="120000"/>
              </a:lnSpc>
              <a:spcBef>
                <a:spcPts val="0"/>
              </a:spcBef>
              <a:buFont typeface="Wingdings" pitchFamily="2" charset="2"/>
              <a:buChar char="q"/>
              <a:defRPr/>
            </a:pPr>
            <a:r>
              <a:rPr lang="en-US" sz="2400" b="1" dirty="0" smtClean="0">
                <a:solidFill>
                  <a:schemeClr val="tx1"/>
                </a:solidFill>
              </a:rPr>
              <a:t>Introduction</a:t>
            </a:r>
            <a:endParaRPr lang="en-US" sz="2400" b="1" dirty="0">
              <a:solidFill>
                <a:schemeClr val="tx1"/>
              </a:solidFill>
            </a:endParaRPr>
          </a:p>
          <a:p>
            <a:pPr marL="539750" indent="-357188" algn="l">
              <a:lnSpc>
                <a:spcPct val="120000"/>
              </a:lnSpc>
              <a:spcBef>
                <a:spcPts val="0"/>
              </a:spcBef>
              <a:buFont typeface="Wingdings" pitchFamily="2" charset="2"/>
              <a:buChar char="q"/>
              <a:defRPr/>
            </a:pPr>
            <a:r>
              <a:rPr lang="en-US" sz="2400" b="1" dirty="0">
                <a:solidFill>
                  <a:schemeClr val="tx1"/>
                </a:solidFill>
              </a:rPr>
              <a:t>Coefficient of Lateral Earth Pressure </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smtClean="0">
                <a:solidFill>
                  <a:schemeClr val="tx1"/>
                </a:solidFill>
              </a:rPr>
              <a:t>Types and Conditions of Lateral Earth Pressures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a:t>
            </a:r>
            <a:r>
              <a:rPr lang="en-US" sz="2400" b="1" dirty="0">
                <a:solidFill>
                  <a:schemeClr val="tx1"/>
                </a:solidFill>
              </a:rPr>
              <a:t>pressure Theories</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err="1" smtClean="0">
                <a:solidFill>
                  <a:schemeClr val="tx1"/>
                </a:solidFill>
              </a:rPr>
              <a:t>Rankine’s</a:t>
            </a:r>
            <a:r>
              <a:rPr lang="en-US" sz="2400" b="1" dirty="0" smtClean="0">
                <a:solidFill>
                  <a:schemeClr val="tx1"/>
                </a:solidFill>
              </a:rPr>
              <a:t> Lateral Earth Pressure Theory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Pressure Distribution – Cohesionless Soils</a:t>
            </a:r>
          </a:p>
          <a:p>
            <a:pPr marL="539750" indent="-357188" algn="l">
              <a:lnSpc>
                <a:spcPct val="120000"/>
              </a:lnSpc>
              <a:spcBef>
                <a:spcPts val="0"/>
              </a:spcBef>
              <a:buFont typeface="Wingdings" pitchFamily="2" charset="2"/>
              <a:buChar char="q"/>
              <a:defRPr/>
            </a:pPr>
            <a:r>
              <a:rPr lang="en-US" sz="2400" b="1" dirty="0">
                <a:solidFill>
                  <a:schemeClr val="tx1"/>
                </a:solidFill>
              </a:rPr>
              <a:t>Lateral Earth Pressure Distribution – C – </a:t>
            </a:r>
            <a:r>
              <a:rPr lang="en-US" sz="2400" b="1" dirty="0">
                <a:solidFill>
                  <a:schemeClr val="tx1"/>
                </a:solidFill>
                <a:latin typeface="Symbol" pitchFamily="18" charset="2"/>
              </a:rPr>
              <a:t>f</a:t>
            </a:r>
            <a:r>
              <a:rPr lang="en-US" sz="2400" b="1" dirty="0">
                <a:solidFill>
                  <a:schemeClr val="tx1"/>
                </a:solidFill>
              </a:rPr>
              <a:t>  Soils</a:t>
            </a:r>
          </a:p>
          <a:p>
            <a:pPr marL="539750" indent="-357188" algn="l">
              <a:lnSpc>
                <a:spcPct val="120000"/>
              </a:lnSpc>
              <a:spcBef>
                <a:spcPts val="0"/>
              </a:spcBef>
              <a:buFont typeface="Wingdings" pitchFamily="2" charset="2"/>
              <a:buChar char="q"/>
              <a:defRPr/>
            </a:pPr>
            <a:r>
              <a:rPr lang="en-US" sz="2400" b="1" dirty="0" smtClean="0">
                <a:solidFill>
                  <a:srgbClr val="FF0000"/>
                </a:solidFill>
              </a:rPr>
              <a:t>Coulomb’s Lateral Earth Pressure Theory</a:t>
            </a:r>
            <a:r>
              <a:rPr lang="en-US" sz="2400" b="1" dirty="0" smtClean="0">
                <a:solidFill>
                  <a:schemeClr val="tx1"/>
                </a:solidFill>
              </a:rPr>
              <a:t> </a:t>
            </a:r>
          </a:p>
          <a:p>
            <a:pPr algn="l" fontAlgn="auto">
              <a:spcAft>
                <a:spcPts val="0"/>
              </a:spcAft>
              <a:buFont typeface="Arial" pitchFamily="34" charset="0"/>
              <a:buNone/>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it-IT" sz="2400" b="1" dirty="0" smtClean="0">
              <a:solidFill>
                <a:schemeClr val="tx1"/>
              </a:solidFill>
              <a:latin typeface="+mj-lt"/>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p:txBody>
      </p:sp>
    </p:spTree>
    <p:extLst>
      <p:ext uri="{BB962C8B-B14F-4D97-AF65-F5344CB8AC3E}">
        <p14:creationId xmlns:p14="http://schemas.microsoft.com/office/powerpoint/2010/main" val="15672151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946" y="328911"/>
            <a:ext cx="6346417" cy="461665"/>
          </a:xfrm>
          <a:prstGeom prst="rect">
            <a:avLst/>
          </a:prstGeom>
          <a:solidFill>
            <a:schemeClr val="accent3">
              <a:lumMod val="40000"/>
              <a:lumOff val="60000"/>
            </a:schemeClr>
          </a:solidFill>
        </p:spPr>
        <p:txBody>
          <a:bodyPr wrap="none">
            <a:spAutoFit/>
          </a:bodyPr>
          <a:lstStyle/>
          <a:p>
            <a:r>
              <a:rPr lang="en-US" sz="2400" b="1" u="sng" dirty="0" smtClean="0"/>
              <a:t>COULOMB’S EARTH PRESSURE THEORY</a:t>
            </a:r>
            <a:endParaRPr lang="en-US" sz="2400" u="sng" dirty="0"/>
          </a:p>
        </p:txBody>
      </p:sp>
      <p:sp>
        <p:nvSpPr>
          <p:cNvPr id="5" name="Rectangle 3"/>
          <p:cNvSpPr txBox="1">
            <a:spLocks noChangeArrowheads="1"/>
          </p:cNvSpPr>
          <p:nvPr/>
        </p:nvSpPr>
        <p:spPr bwMode="auto">
          <a:xfrm>
            <a:off x="328610" y="790576"/>
            <a:ext cx="8089675" cy="995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lnSpc>
                <a:spcPct val="90000"/>
              </a:lnSpc>
              <a:buFont typeface="Courier New" panose="02070309020205020404" pitchFamily="49" charset="0"/>
              <a:buChar char="o"/>
            </a:pPr>
            <a:r>
              <a:rPr lang="en-US" sz="2400" b="1" dirty="0" smtClean="0"/>
              <a:t>In </a:t>
            </a:r>
            <a:r>
              <a:rPr lang="en-US" sz="2400" b="1" dirty="0" err="1" smtClean="0"/>
              <a:t>Rankine’s</a:t>
            </a:r>
            <a:r>
              <a:rPr lang="en-US" sz="2400" b="1" dirty="0" smtClean="0"/>
              <a:t> theory one major assumption was that the wall is </a:t>
            </a:r>
            <a:r>
              <a:rPr lang="en-US" sz="2400" b="1" u="sng" dirty="0" smtClean="0">
                <a:solidFill>
                  <a:srgbClr val="0B0BEF"/>
                </a:solidFill>
              </a:rPr>
              <a:t>frictionless</a:t>
            </a:r>
            <a:r>
              <a:rPr lang="en-US" sz="2400" b="1" dirty="0" smtClean="0"/>
              <a:t> (i.e. </a:t>
            </a:r>
            <a:r>
              <a:rPr lang="en-US" sz="2400" b="1" dirty="0" smtClean="0">
                <a:latin typeface="Symbol" panose="05050102010706020507" pitchFamily="18" charset="2"/>
              </a:rPr>
              <a:t>d</a:t>
            </a:r>
            <a:r>
              <a:rPr lang="en-US" sz="2400" b="1" dirty="0" smtClean="0"/>
              <a:t> =0). If friction is to be considered, </a:t>
            </a:r>
            <a:r>
              <a:rPr lang="en-US" sz="2400" b="1" dirty="0" smtClean="0">
                <a:solidFill>
                  <a:srgbClr val="0B0BEF"/>
                </a:solidFill>
              </a:rPr>
              <a:t>stress</a:t>
            </a:r>
            <a:r>
              <a:rPr lang="en-US" sz="2400" b="1" dirty="0" smtClean="0"/>
              <a:t> </a:t>
            </a:r>
            <a:r>
              <a:rPr lang="en-US" sz="2400" b="1" dirty="0" smtClean="0">
                <a:solidFill>
                  <a:srgbClr val="0B0BEF"/>
                </a:solidFill>
              </a:rPr>
              <a:t>state</a:t>
            </a:r>
            <a:r>
              <a:rPr lang="en-US" sz="2400" b="1" dirty="0" smtClean="0"/>
              <a:t> </a:t>
            </a:r>
            <a:r>
              <a:rPr lang="en-US" sz="2400" b="1" dirty="0" smtClean="0">
                <a:solidFill>
                  <a:srgbClr val="0B0BEF"/>
                </a:solidFill>
              </a:rPr>
              <a:t>approach</a:t>
            </a:r>
            <a:r>
              <a:rPr lang="en-US" sz="2400" b="1" dirty="0" smtClean="0"/>
              <a:t> cannot be adopted anymore. </a:t>
            </a:r>
            <a:endParaRPr lang="en-US" sz="2000" b="1" dirty="0" smtClean="0"/>
          </a:p>
        </p:txBody>
      </p:sp>
      <p:sp>
        <p:nvSpPr>
          <p:cNvPr id="6" name="Rectangle 3"/>
          <p:cNvSpPr txBox="1">
            <a:spLocks noChangeArrowheads="1"/>
          </p:cNvSpPr>
          <p:nvPr/>
        </p:nvSpPr>
        <p:spPr bwMode="auto">
          <a:xfrm>
            <a:off x="328610" y="2859555"/>
            <a:ext cx="8089675" cy="740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lnSpc>
                <a:spcPct val="90000"/>
              </a:lnSpc>
              <a:buFont typeface="Courier New" panose="02070309020205020404" pitchFamily="49" charset="0"/>
              <a:buChar char="o"/>
            </a:pPr>
            <a:r>
              <a:rPr lang="en-US" sz="2400" b="1" dirty="0" smtClean="0">
                <a:solidFill>
                  <a:srgbClr val="0000FF"/>
                </a:solidFill>
              </a:rPr>
              <a:t>Coulomb</a:t>
            </a:r>
            <a:r>
              <a:rPr lang="en-US" sz="2400" b="1" dirty="0" smtClean="0"/>
              <a:t> (1776) presented a theory for active and passive earth pressures against retaining walls. </a:t>
            </a:r>
            <a:endParaRPr lang="en-US" sz="2000" b="1" dirty="0"/>
          </a:p>
        </p:txBody>
      </p:sp>
      <p:sp>
        <p:nvSpPr>
          <p:cNvPr id="3" name="Rectangle 2"/>
          <p:cNvSpPr/>
          <p:nvPr/>
        </p:nvSpPr>
        <p:spPr>
          <a:xfrm>
            <a:off x="328610" y="1961659"/>
            <a:ext cx="8089675" cy="707886"/>
          </a:xfrm>
          <a:prstGeom prst="rect">
            <a:avLst/>
          </a:prstGeom>
        </p:spPr>
        <p:txBody>
          <a:bodyPr wrap="square">
            <a:spAutoFit/>
          </a:bodyPr>
          <a:lstStyle/>
          <a:p>
            <a:pPr marL="285750" indent="-285750" algn="just">
              <a:buFont typeface="Courier New" panose="02070309020205020404" pitchFamily="49" charset="0"/>
              <a:buChar char="o"/>
            </a:pPr>
            <a:r>
              <a:rPr lang="en-US" sz="2000" b="1" dirty="0"/>
              <a:t>We instead go to </a:t>
            </a:r>
            <a:r>
              <a:rPr lang="en-US" sz="2000" b="1" dirty="0">
                <a:solidFill>
                  <a:srgbClr val="0B0BEF"/>
                </a:solidFill>
              </a:rPr>
              <a:t>kinematic</a:t>
            </a:r>
            <a:r>
              <a:rPr lang="en-US" sz="2000" b="1" dirty="0"/>
              <a:t> approach, i.e. assuming failure plane and then use limit equilibrium.</a:t>
            </a:r>
            <a:endParaRPr lang="en-US" sz="2000" dirty="0"/>
          </a:p>
        </p:txBody>
      </p:sp>
      <p:sp>
        <p:nvSpPr>
          <p:cNvPr id="4" name="Rectangle 3"/>
          <p:cNvSpPr/>
          <p:nvPr/>
        </p:nvSpPr>
        <p:spPr>
          <a:xfrm>
            <a:off x="328609" y="3790461"/>
            <a:ext cx="8089675" cy="11633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lnSpc>
                <a:spcPct val="90000"/>
              </a:lnSpc>
              <a:spcBef>
                <a:spcPct val="20000"/>
              </a:spcBef>
              <a:buFont typeface="Courier New" panose="02070309020205020404" pitchFamily="49" charset="0"/>
              <a:buChar char="o"/>
            </a:pPr>
            <a:r>
              <a:rPr lang="en-US" sz="2400" b="1" dirty="0">
                <a:latin typeface="+mn-lt"/>
                <a:cs typeface="+mn-cs"/>
              </a:rPr>
              <a:t>The method is based on the assumption of a </a:t>
            </a:r>
            <a:r>
              <a:rPr lang="en-US" sz="2400" b="1" dirty="0">
                <a:solidFill>
                  <a:srgbClr val="0000FF"/>
                </a:solidFill>
                <a:latin typeface="+mn-lt"/>
                <a:cs typeface="+mn-cs"/>
              </a:rPr>
              <a:t>failure </a:t>
            </a:r>
            <a:r>
              <a:rPr lang="en-US" sz="2400" b="1" dirty="0" smtClean="0">
                <a:solidFill>
                  <a:srgbClr val="0000FF"/>
                </a:solidFill>
                <a:latin typeface="+mn-lt"/>
                <a:cs typeface="+mn-cs"/>
              </a:rPr>
              <a:t>wedge </a:t>
            </a:r>
            <a:r>
              <a:rPr lang="en-US" sz="2400" b="1" dirty="0" smtClean="0">
                <a:latin typeface="+mn-lt"/>
                <a:cs typeface="+mn-cs"/>
              </a:rPr>
              <a:t>( </a:t>
            </a:r>
            <a:r>
              <a:rPr lang="en-US" sz="2400" b="1" dirty="0">
                <a:latin typeface="+mn-lt"/>
                <a:cs typeface="+mn-cs"/>
              </a:rPr>
              <a:t>or failure mechanism).</a:t>
            </a:r>
          </a:p>
        </p:txBody>
      </p:sp>
    </p:spTree>
    <p:extLst>
      <p:ext uri="{BB962C8B-B14F-4D97-AF65-F5344CB8AC3E}">
        <p14:creationId xmlns:p14="http://schemas.microsoft.com/office/powerpoint/2010/main" val="15527860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599" y="656433"/>
            <a:ext cx="7922424" cy="5847755"/>
          </a:xfrm>
          <a:prstGeom prst="rect">
            <a:avLst/>
          </a:prstGeom>
        </p:spPr>
        <p:txBody>
          <a:bodyPr wrap="square">
            <a:spAutoFit/>
          </a:bodyPr>
          <a:lstStyle/>
          <a:p>
            <a:pPr marL="342900" lvl="1" indent="-285750" algn="just" eaLnBrk="1" hangingPunct="1">
              <a:lnSpc>
                <a:spcPct val="90000"/>
              </a:lnSpc>
              <a:spcAft>
                <a:spcPts val="1200"/>
              </a:spcAft>
              <a:buFont typeface="+mj-lt"/>
              <a:buAutoNum type="arabicPeriod"/>
            </a:pPr>
            <a:r>
              <a:rPr lang="en-US" sz="2400" b="1" dirty="0">
                <a:solidFill>
                  <a:srgbClr val="7030A0"/>
                </a:solidFill>
                <a:latin typeface="+mn-lt"/>
              </a:rPr>
              <a:t>Soil is </a:t>
            </a:r>
            <a:r>
              <a:rPr lang="en-US" sz="2400" b="1" dirty="0">
                <a:solidFill>
                  <a:srgbClr val="0000FF"/>
                </a:solidFill>
                <a:latin typeface="+mn-lt"/>
              </a:rPr>
              <a:t>isotropic</a:t>
            </a:r>
            <a:r>
              <a:rPr lang="en-US" sz="2400" b="1" dirty="0">
                <a:solidFill>
                  <a:srgbClr val="7030A0"/>
                </a:solidFill>
                <a:latin typeface="+mn-lt"/>
              </a:rPr>
              <a:t> and </a:t>
            </a:r>
            <a:r>
              <a:rPr lang="en-US" sz="2400" b="1" dirty="0">
                <a:solidFill>
                  <a:srgbClr val="0000FF"/>
                </a:solidFill>
                <a:latin typeface="+mn-lt"/>
              </a:rPr>
              <a:t>homogeneous</a:t>
            </a:r>
            <a:r>
              <a:rPr lang="en-US" sz="2400" b="1" dirty="0">
                <a:solidFill>
                  <a:srgbClr val="7030A0"/>
                </a:solidFill>
                <a:latin typeface="+mn-lt"/>
              </a:rPr>
              <a:t> and has </a:t>
            </a:r>
            <a:r>
              <a:rPr lang="en-US" sz="2400" b="1" dirty="0" smtClean="0">
                <a:solidFill>
                  <a:srgbClr val="7030A0"/>
                </a:solidFill>
                <a:latin typeface="+mn-lt"/>
              </a:rPr>
              <a:t>internal friction (</a:t>
            </a:r>
            <a:r>
              <a:rPr lang="en-US" sz="2400" b="1" dirty="0" smtClean="0">
                <a:solidFill>
                  <a:srgbClr val="FF0000"/>
                </a:solidFill>
                <a:latin typeface="+mn-lt"/>
              </a:rPr>
              <a:t>c = 0</a:t>
            </a:r>
            <a:r>
              <a:rPr lang="en-US" sz="2400" b="1" dirty="0" smtClean="0">
                <a:solidFill>
                  <a:srgbClr val="7030A0"/>
                </a:solidFill>
                <a:latin typeface="+mn-lt"/>
              </a:rPr>
              <a:t>).</a:t>
            </a:r>
            <a:endParaRPr lang="en-US" sz="2400" b="1" dirty="0">
              <a:solidFill>
                <a:srgbClr val="7030A0"/>
              </a:solidFill>
              <a:latin typeface="+mn-lt"/>
            </a:endParaRPr>
          </a:p>
          <a:p>
            <a:pPr marL="342900" lvl="1" indent="-285750" algn="just" eaLnBrk="1" hangingPunct="1">
              <a:lnSpc>
                <a:spcPct val="90000"/>
              </a:lnSpc>
              <a:spcAft>
                <a:spcPts val="1200"/>
              </a:spcAft>
              <a:buFont typeface="+mj-lt"/>
              <a:buAutoNum type="arabicPeriod"/>
            </a:pPr>
            <a:r>
              <a:rPr lang="en-US" sz="2400" b="1" dirty="0" smtClean="0">
                <a:solidFill>
                  <a:srgbClr val="7030A0"/>
                </a:solidFill>
                <a:latin typeface="+mn-lt"/>
              </a:rPr>
              <a:t>The </a:t>
            </a:r>
            <a:r>
              <a:rPr lang="en-US" sz="2400" b="1" dirty="0">
                <a:solidFill>
                  <a:srgbClr val="7030A0"/>
                </a:solidFill>
                <a:latin typeface="+mn-lt"/>
              </a:rPr>
              <a:t>rupture surface is a </a:t>
            </a:r>
            <a:r>
              <a:rPr lang="en-US" sz="2400" b="1" dirty="0">
                <a:solidFill>
                  <a:srgbClr val="0B0BEF"/>
                </a:solidFill>
                <a:latin typeface="+mn-lt"/>
              </a:rPr>
              <a:t>plane</a:t>
            </a:r>
            <a:r>
              <a:rPr lang="en-US" sz="2400" b="1" dirty="0">
                <a:solidFill>
                  <a:srgbClr val="7030A0"/>
                </a:solidFill>
                <a:latin typeface="+mn-lt"/>
              </a:rPr>
              <a:t> surface and the backfill surface is planar (it may slope but is not irregularly shaped).</a:t>
            </a:r>
          </a:p>
          <a:p>
            <a:pPr marL="342900" lvl="1" indent="-285750" algn="just" eaLnBrk="1" hangingPunct="1">
              <a:lnSpc>
                <a:spcPct val="90000"/>
              </a:lnSpc>
              <a:spcAft>
                <a:spcPts val="1200"/>
              </a:spcAft>
              <a:buFont typeface="+mj-lt"/>
              <a:buAutoNum type="arabicPeriod"/>
            </a:pPr>
            <a:r>
              <a:rPr lang="en-US" sz="2400" b="1" dirty="0" smtClean="0">
                <a:solidFill>
                  <a:srgbClr val="7030A0"/>
                </a:solidFill>
                <a:latin typeface="+mn-lt"/>
              </a:rPr>
              <a:t>The </a:t>
            </a:r>
            <a:r>
              <a:rPr lang="en-US" sz="2400" b="1" dirty="0">
                <a:solidFill>
                  <a:srgbClr val="7030A0"/>
                </a:solidFill>
                <a:latin typeface="+mn-lt"/>
              </a:rPr>
              <a:t>friction resistance is distributed uniformly along the rupture surface and the soil-to soil friction coefficient </a:t>
            </a:r>
            <a:r>
              <a:rPr lang="en-US" sz="2400" b="1" i="1" dirty="0" smtClean="0">
                <a:solidFill>
                  <a:srgbClr val="FF0000"/>
                </a:solidFill>
                <a:latin typeface="Symbol" panose="05050102010706020507" pitchFamily="18" charset="2"/>
              </a:rPr>
              <a:t>t</a:t>
            </a:r>
            <a:r>
              <a:rPr lang="en-US" sz="2400" b="1" dirty="0" smtClean="0">
                <a:solidFill>
                  <a:srgbClr val="FF0000"/>
                </a:solidFill>
                <a:latin typeface="+mn-lt"/>
              </a:rPr>
              <a:t> </a:t>
            </a:r>
            <a:r>
              <a:rPr lang="en-US" sz="2400" b="1" dirty="0">
                <a:solidFill>
                  <a:srgbClr val="FF0000"/>
                </a:solidFill>
                <a:latin typeface="+mn-lt"/>
              </a:rPr>
              <a:t>= tan</a:t>
            </a:r>
            <a:r>
              <a:rPr lang="en-US" sz="2400" b="1" dirty="0">
                <a:solidFill>
                  <a:srgbClr val="7030A0"/>
                </a:solidFill>
                <a:latin typeface="+mn-lt"/>
              </a:rPr>
              <a:t> </a:t>
            </a:r>
            <a:r>
              <a:rPr lang="en-US" sz="2400" b="1" dirty="0" smtClean="0">
                <a:solidFill>
                  <a:srgbClr val="FF0000"/>
                </a:solidFill>
                <a:latin typeface="Symbol" panose="05050102010706020507" pitchFamily="18" charset="2"/>
              </a:rPr>
              <a:t>f</a:t>
            </a:r>
            <a:r>
              <a:rPr lang="en-US" sz="2400" b="1" i="1" dirty="0" smtClean="0">
                <a:solidFill>
                  <a:srgbClr val="7030A0"/>
                </a:solidFill>
                <a:latin typeface="+mn-lt"/>
              </a:rPr>
              <a:t>.</a:t>
            </a:r>
          </a:p>
          <a:p>
            <a:pPr marL="342900" lvl="1" indent="-285750" algn="just">
              <a:lnSpc>
                <a:spcPct val="90000"/>
              </a:lnSpc>
              <a:spcAft>
                <a:spcPts val="1200"/>
              </a:spcAft>
              <a:buFont typeface="+mj-lt"/>
              <a:buAutoNum type="arabicPeriod"/>
            </a:pPr>
            <a:r>
              <a:rPr lang="en-US" sz="2400" b="1" dirty="0">
                <a:solidFill>
                  <a:srgbClr val="7030A0"/>
                </a:solidFill>
                <a:latin typeface="+mn-lt"/>
              </a:rPr>
              <a:t>The failure wedge is a </a:t>
            </a:r>
            <a:r>
              <a:rPr lang="en-US" sz="2400" b="1" dirty="0">
                <a:solidFill>
                  <a:srgbClr val="0B0BEF"/>
                </a:solidFill>
                <a:latin typeface="+mn-lt"/>
              </a:rPr>
              <a:t>rigid</a:t>
            </a:r>
            <a:r>
              <a:rPr lang="en-US" sz="2400" b="1" dirty="0">
                <a:solidFill>
                  <a:srgbClr val="7030A0"/>
                </a:solidFill>
                <a:latin typeface="+mn-lt"/>
              </a:rPr>
              <a:t> </a:t>
            </a:r>
            <a:r>
              <a:rPr lang="en-US" sz="2400" b="1" dirty="0">
                <a:solidFill>
                  <a:srgbClr val="0B0BEF"/>
                </a:solidFill>
                <a:latin typeface="+mn-lt"/>
              </a:rPr>
              <a:t>body</a:t>
            </a:r>
            <a:r>
              <a:rPr lang="en-US" sz="2400" b="1" dirty="0">
                <a:solidFill>
                  <a:srgbClr val="7030A0"/>
                </a:solidFill>
                <a:latin typeface="+mn-lt"/>
              </a:rPr>
              <a:t> undergoing translation.</a:t>
            </a:r>
          </a:p>
          <a:p>
            <a:pPr marL="342900" lvl="1" indent="-285750" algn="just">
              <a:lnSpc>
                <a:spcPct val="90000"/>
              </a:lnSpc>
              <a:spcAft>
                <a:spcPts val="1200"/>
              </a:spcAft>
              <a:buFont typeface="+mj-lt"/>
              <a:buAutoNum type="arabicPeriod"/>
            </a:pPr>
            <a:r>
              <a:rPr lang="en-US" sz="2400" b="1" dirty="0">
                <a:solidFill>
                  <a:srgbClr val="7030A0"/>
                </a:solidFill>
                <a:latin typeface="+mn-lt"/>
              </a:rPr>
              <a:t>There is wall </a:t>
            </a:r>
            <a:r>
              <a:rPr lang="en-US" sz="2400" b="1" dirty="0">
                <a:solidFill>
                  <a:srgbClr val="0B0BEF"/>
                </a:solidFill>
                <a:latin typeface="+mn-lt"/>
              </a:rPr>
              <a:t>friction</a:t>
            </a:r>
            <a:r>
              <a:rPr lang="en-US" sz="2400" b="1" dirty="0">
                <a:solidFill>
                  <a:srgbClr val="7030A0"/>
                </a:solidFill>
                <a:latin typeface="+mn-lt"/>
              </a:rPr>
              <a:t>, i.e., as the failure wedge moves with respect to the back face of the wall a friction force develops between soil and wall. This friction angle is usually termed </a:t>
            </a:r>
            <a:r>
              <a:rPr lang="el-GR" sz="2400" b="1" dirty="0">
                <a:solidFill>
                  <a:srgbClr val="FF0000"/>
                </a:solidFill>
                <a:latin typeface="+mn-lt"/>
              </a:rPr>
              <a:t>δ</a:t>
            </a:r>
            <a:r>
              <a:rPr lang="en-US" sz="2400" b="1" dirty="0">
                <a:solidFill>
                  <a:srgbClr val="7030A0"/>
                </a:solidFill>
                <a:latin typeface="+mn-lt"/>
              </a:rPr>
              <a:t>.</a:t>
            </a:r>
          </a:p>
          <a:p>
            <a:pPr marL="342900" lvl="1" indent="-285750" algn="just">
              <a:lnSpc>
                <a:spcPct val="90000"/>
              </a:lnSpc>
              <a:spcAft>
                <a:spcPts val="1200"/>
              </a:spcAft>
              <a:buFont typeface="+mj-lt"/>
              <a:buAutoNum type="arabicPeriod"/>
            </a:pPr>
            <a:r>
              <a:rPr lang="en-US" sz="2400" b="1" dirty="0">
                <a:solidFill>
                  <a:srgbClr val="7030A0"/>
                </a:solidFill>
                <a:latin typeface="+mn-lt"/>
              </a:rPr>
              <a:t>Failure is a plane strain problem—that is, consider a unit interior slice from an infinitely long wall.</a:t>
            </a:r>
          </a:p>
        </p:txBody>
      </p:sp>
      <p:sp>
        <p:nvSpPr>
          <p:cNvPr id="2" name="Rectangle 1"/>
          <p:cNvSpPr/>
          <p:nvPr/>
        </p:nvSpPr>
        <p:spPr>
          <a:xfrm>
            <a:off x="410370" y="194768"/>
            <a:ext cx="2133918" cy="461665"/>
          </a:xfrm>
          <a:prstGeom prst="rect">
            <a:avLst/>
          </a:prstGeom>
        </p:spPr>
        <p:txBody>
          <a:bodyPr wrap="none">
            <a:spAutoFit/>
          </a:bodyPr>
          <a:lstStyle/>
          <a:p>
            <a:r>
              <a:rPr lang="en-US" sz="2400" b="1" u="sng" dirty="0" smtClean="0">
                <a:solidFill>
                  <a:srgbClr val="C00000"/>
                </a:solidFill>
              </a:rPr>
              <a:t>Assumptions</a:t>
            </a:r>
            <a:endParaRPr lang="en-US" sz="2400" u="sng" dirty="0">
              <a:solidFill>
                <a:srgbClr val="C00000"/>
              </a:solidFill>
            </a:endParaRPr>
          </a:p>
        </p:txBody>
      </p:sp>
    </p:spTree>
    <p:extLst>
      <p:ext uri="{BB962C8B-B14F-4D97-AF65-F5344CB8AC3E}">
        <p14:creationId xmlns:p14="http://schemas.microsoft.com/office/powerpoint/2010/main" val="21971062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91193" y="294367"/>
            <a:ext cx="8461829" cy="6346372"/>
          </a:xfrm>
          <a:noFill/>
        </p:spPr>
      </p:pic>
      <p:cxnSp>
        <p:nvCxnSpPr>
          <p:cNvPr id="3" name="Straight Connector 2"/>
          <p:cNvCxnSpPr/>
          <p:nvPr/>
        </p:nvCxnSpPr>
        <p:spPr>
          <a:xfrm flipV="1">
            <a:off x="4029075" y="2271714"/>
            <a:ext cx="1000125" cy="4029074"/>
          </a:xfrm>
          <a:prstGeom prst="line">
            <a:avLst/>
          </a:prstGeom>
          <a:ln w="762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0397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5771" y="500743"/>
            <a:ext cx="8476343" cy="6357257"/>
          </a:xfrm>
          <a:noFill/>
        </p:spPr>
      </p:pic>
    </p:spTree>
    <p:extLst>
      <p:ext uri="{BB962C8B-B14F-4D97-AF65-F5344CB8AC3E}">
        <p14:creationId xmlns:p14="http://schemas.microsoft.com/office/powerpoint/2010/main" val="42074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altLang="en-US" smtClean="0"/>
          </a:p>
        </p:txBody>
      </p:sp>
      <p:pic>
        <p:nvPicPr>
          <p:cNvPr id="1024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5" name="TextBox 4"/>
          <p:cNvSpPr txBox="1"/>
          <p:nvPr/>
        </p:nvSpPr>
        <p:spPr bwMode="auto">
          <a:xfrm>
            <a:off x="4674898" y="4222950"/>
            <a:ext cx="2509751" cy="369332"/>
          </a:xfrm>
          <a:prstGeom prst="rect">
            <a:avLst/>
          </a:prstGeom>
          <a:solidFill>
            <a:srgbClr val="FFFF00"/>
          </a:solidFill>
          <a:ln>
            <a:noFill/>
          </a:ln>
          <a:effectLst/>
        </p:spPr>
        <p:txBody>
          <a:bodyPr wrap="square" rtlCol="0">
            <a:spAutoFit/>
          </a:bodyPr>
          <a:lstStyle/>
          <a:p>
            <a:pPr>
              <a:spcBef>
                <a:spcPct val="50000"/>
              </a:spcBef>
            </a:pPr>
            <a:r>
              <a:rPr lang="en-US" b="1" dirty="0" err="1" smtClean="0">
                <a:latin typeface="Symbol" panose="05050102010706020507" pitchFamily="18" charset="2"/>
                <a:cs typeface="Arial" panose="020B0604020202020204" pitchFamily="34" charset="0"/>
              </a:rPr>
              <a:t>s</a:t>
            </a:r>
            <a:r>
              <a:rPr lang="en-US" b="1" baseline="-25000" dirty="0" err="1" smtClean="0">
                <a:latin typeface="Arial" panose="020B0604020202020204" pitchFamily="34" charset="0"/>
                <a:cs typeface="Arial" panose="020B0604020202020204" pitchFamily="34" charset="0"/>
              </a:rPr>
              <a:t>h</a:t>
            </a:r>
            <a:r>
              <a:rPr lang="en-US" b="1" dirty="0" smtClean="0">
                <a:latin typeface="Arial" panose="020B0604020202020204" pitchFamily="34" charset="0"/>
                <a:cs typeface="Arial" panose="020B0604020202020204" pitchFamily="34" charset="0"/>
              </a:rPr>
              <a:t> = K (</a:t>
            </a:r>
            <a:r>
              <a:rPr lang="en-US" b="1" dirty="0">
                <a:latin typeface="Arial" panose="020B0604020202020204" pitchFamily="34" charset="0"/>
                <a:cs typeface="Arial" panose="020B0604020202020204" pitchFamily="34" charset="0"/>
              </a:rPr>
              <a:t>d </a:t>
            </a:r>
            <a:r>
              <a:rPr lang="en-US" b="1" dirty="0" err="1" smtClean="0">
                <a:latin typeface="Symbol" panose="05050102010706020507" pitchFamily="18" charset="2"/>
                <a:cs typeface="Arial" panose="020B0604020202020204" pitchFamily="34" charset="0"/>
              </a:rPr>
              <a:t>g</a:t>
            </a:r>
            <a:r>
              <a:rPr lang="en-US" b="1" baseline="-25000" dirty="0" err="1" smtClean="0">
                <a:latin typeface="Arial" panose="020B0604020202020204" pitchFamily="34" charset="0"/>
                <a:cs typeface="Arial" panose="020B0604020202020204" pitchFamily="34" charset="0"/>
              </a:rPr>
              <a:t>soil</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K </a:t>
            </a:r>
            <a:r>
              <a:rPr lang="en-US" b="1" dirty="0" err="1" smtClean="0">
                <a:latin typeface="Symbol" panose="05050102010706020507" pitchFamily="18" charset="2"/>
                <a:cs typeface="Arial" panose="020B0604020202020204" pitchFamily="34" charset="0"/>
              </a:rPr>
              <a:t>s</a:t>
            </a:r>
            <a:r>
              <a:rPr lang="en-US" b="1" baseline="-25000" dirty="0" err="1" smtClean="0">
                <a:latin typeface="Arial" panose="020B0604020202020204" pitchFamily="34" charset="0"/>
                <a:cs typeface="Arial" panose="020B0604020202020204" pitchFamily="34" charset="0"/>
              </a:rPr>
              <a:t>v</a:t>
            </a:r>
            <a:endParaRPr lang="en-US" b="1" dirty="0">
              <a:latin typeface="Arial" panose="020B0604020202020204" pitchFamily="34" charset="0"/>
              <a:cs typeface="Arial" panose="020B0604020202020204" pitchFamily="34" charset="0"/>
            </a:endParaRPr>
          </a:p>
        </p:txBody>
      </p:sp>
      <p:sp>
        <p:nvSpPr>
          <p:cNvPr id="2" name="Oval 1"/>
          <p:cNvSpPr/>
          <p:nvPr/>
        </p:nvSpPr>
        <p:spPr>
          <a:xfrm>
            <a:off x="5186362" y="4222950"/>
            <a:ext cx="28575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lbow Connector 6"/>
          <p:cNvCxnSpPr>
            <a:endCxn id="2" idx="4"/>
          </p:cNvCxnSpPr>
          <p:nvPr/>
        </p:nvCxnSpPr>
        <p:spPr>
          <a:xfrm rot="10800000">
            <a:off x="5329237" y="4592283"/>
            <a:ext cx="600536" cy="50465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5329236" y="4827677"/>
            <a:ext cx="2911246" cy="307777"/>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sz="1400" b="1" dirty="0" smtClean="0">
                <a:latin typeface="Times New Roman" pitchFamily="18" charset="0"/>
              </a:rPr>
              <a:t>Coefficient of lateral earth pressure</a:t>
            </a:r>
            <a:endParaRPr lang="en-US" sz="1400" b="1" dirty="0">
              <a:latin typeface="Times New Roman" pitchFamily="18" charset="0"/>
            </a:endParaRPr>
          </a:p>
        </p:txBody>
      </p:sp>
    </p:spTree>
    <p:extLst>
      <p:ext uri="{BB962C8B-B14F-4D97-AF65-F5344CB8AC3E}">
        <p14:creationId xmlns:p14="http://schemas.microsoft.com/office/powerpoint/2010/main" val="22123196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0663" y="331333"/>
            <a:ext cx="8566150" cy="6424613"/>
          </a:xfrm>
          <a:noFill/>
        </p:spPr>
      </p:pic>
      <p:sp>
        <p:nvSpPr>
          <p:cNvPr id="2" name="Rectangle 1"/>
          <p:cNvSpPr/>
          <p:nvPr/>
        </p:nvSpPr>
        <p:spPr>
          <a:xfrm>
            <a:off x="6043614" y="2771775"/>
            <a:ext cx="2743199" cy="3586163"/>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6436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8003" y="653143"/>
            <a:ext cx="6226694" cy="4293281"/>
          </a:xfrm>
          <a:prstGeom prst="rect">
            <a:avLst/>
          </a:prstGeom>
        </p:spPr>
      </p:pic>
      <p:pic>
        <p:nvPicPr>
          <p:cNvPr id="3" name="Picture 2"/>
          <p:cNvPicPr>
            <a:picLocks noChangeAspect="1"/>
          </p:cNvPicPr>
          <p:nvPr/>
        </p:nvPicPr>
        <p:blipFill>
          <a:blip r:embed="rId3"/>
          <a:stretch>
            <a:fillRect/>
          </a:stretch>
        </p:blipFill>
        <p:spPr>
          <a:xfrm>
            <a:off x="2887386" y="5648623"/>
            <a:ext cx="5887928" cy="1083311"/>
          </a:xfrm>
          <a:prstGeom prst="rect">
            <a:avLst/>
          </a:prstGeom>
          <a:ln>
            <a:solidFill>
              <a:srgbClr val="FF0000"/>
            </a:solidFill>
          </a:ln>
        </p:spPr>
      </p:pic>
      <p:sp>
        <p:nvSpPr>
          <p:cNvPr id="4" name="Rectangle 51"/>
          <p:cNvSpPr>
            <a:spLocks noChangeArrowheads="1"/>
          </p:cNvSpPr>
          <p:nvPr/>
        </p:nvSpPr>
        <p:spPr bwMode="auto">
          <a:xfrm>
            <a:off x="127185" y="1347449"/>
            <a:ext cx="2656116" cy="2754600"/>
          </a:xfrm>
          <a:prstGeom prst="rect">
            <a:avLst/>
          </a:prstGeom>
          <a:noFill/>
          <a:ln w="9525">
            <a:solidFill>
              <a:srgbClr val="FF3300"/>
            </a:solidFill>
            <a:miter lim="800000"/>
            <a:headEnd/>
            <a:tailEnd/>
          </a:ln>
        </p:spPr>
        <p:txBody>
          <a:bodyPr wrap="square">
            <a:spAutoFit/>
          </a:bodyPr>
          <a:lstStyle/>
          <a:p>
            <a:pPr>
              <a:lnSpc>
                <a:spcPct val="115000"/>
              </a:lnSpc>
              <a:spcBef>
                <a:spcPct val="10000"/>
              </a:spcBef>
              <a:spcAft>
                <a:spcPct val="20000"/>
              </a:spcAft>
              <a:tabLst>
                <a:tab pos="622300" algn="l"/>
              </a:tabLst>
            </a:pPr>
            <a:r>
              <a:rPr lang="en-US" sz="2000" b="1" i="1" dirty="0">
                <a:solidFill>
                  <a:srgbClr val="002060"/>
                </a:solidFill>
                <a:latin typeface="+mn-lt"/>
                <a:cs typeface="Times New Roman" pitchFamily="18" charset="0"/>
              </a:rPr>
              <a:t>W</a:t>
            </a:r>
            <a:r>
              <a:rPr lang="en-US" sz="2000" b="1" dirty="0">
                <a:solidFill>
                  <a:srgbClr val="002060"/>
                </a:solidFill>
                <a:latin typeface="+mn-lt"/>
                <a:cs typeface="Times New Roman" pitchFamily="18" charset="0"/>
              </a:rPr>
              <a:t> = weight of soil wedge.</a:t>
            </a:r>
          </a:p>
          <a:p>
            <a:pPr>
              <a:lnSpc>
                <a:spcPct val="115000"/>
              </a:lnSpc>
              <a:spcBef>
                <a:spcPct val="10000"/>
              </a:spcBef>
              <a:spcAft>
                <a:spcPct val="20000"/>
              </a:spcAft>
              <a:tabLst>
                <a:tab pos="622300" algn="l"/>
              </a:tabLst>
            </a:pPr>
            <a:r>
              <a:rPr lang="en-US" sz="2000" b="1" i="1" dirty="0">
                <a:solidFill>
                  <a:srgbClr val="002060"/>
                </a:solidFill>
                <a:latin typeface="+mn-lt"/>
                <a:cs typeface="Times New Roman" pitchFamily="18" charset="0"/>
              </a:rPr>
              <a:t>F</a:t>
            </a:r>
            <a:r>
              <a:rPr lang="en-US" sz="2000" b="1" dirty="0">
                <a:solidFill>
                  <a:srgbClr val="002060"/>
                </a:solidFill>
                <a:latin typeface="+mn-lt"/>
                <a:cs typeface="Times New Roman" pitchFamily="18" charset="0"/>
              </a:rPr>
              <a:t> = reaction from supporting soil.</a:t>
            </a:r>
          </a:p>
          <a:p>
            <a:pPr>
              <a:lnSpc>
                <a:spcPct val="115000"/>
              </a:lnSpc>
              <a:spcBef>
                <a:spcPct val="10000"/>
              </a:spcBef>
              <a:spcAft>
                <a:spcPct val="20000"/>
              </a:spcAft>
              <a:tabLst>
                <a:tab pos="622300" algn="l"/>
              </a:tabLst>
            </a:pPr>
            <a:r>
              <a:rPr lang="en-US" sz="2000" b="1" i="1" dirty="0">
                <a:solidFill>
                  <a:srgbClr val="002060"/>
                </a:solidFill>
                <a:latin typeface="+mn-lt"/>
                <a:cs typeface="Times New Roman" pitchFamily="18" charset="0"/>
              </a:rPr>
              <a:t>P</a:t>
            </a:r>
            <a:r>
              <a:rPr lang="en-US" sz="2000" b="1" i="1" baseline="-25000" dirty="0">
                <a:solidFill>
                  <a:srgbClr val="002060"/>
                </a:solidFill>
                <a:latin typeface="+mn-lt"/>
                <a:cs typeface="Times New Roman" pitchFamily="18" charset="0"/>
              </a:rPr>
              <a:t>a</a:t>
            </a:r>
            <a:r>
              <a:rPr lang="en-US" sz="2000" b="1" dirty="0">
                <a:solidFill>
                  <a:srgbClr val="002060"/>
                </a:solidFill>
                <a:latin typeface="+mn-lt"/>
                <a:cs typeface="Times New Roman" pitchFamily="18" charset="0"/>
              </a:rPr>
              <a:t> = </a:t>
            </a:r>
            <a:r>
              <a:rPr lang="en-US" sz="2000" b="1" dirty="0">
                <a:solidFill>
                  <a:srgbClr val="FF0000"/>
                </a:solidFill>
                <a:latin typeface="+mn-lt"/>
                <a:cs typeface="Times New Roman" pitchFamily="18" charset="0"/>
              </a:rPr>
              <a:t>maximum</a:t>
            </a:r>
            <a:r>
              <a:rPr lang="en-US" sz="2000" b="1" dirty="0">
                <a:solidFill>
                  <a:srgbClr val="002060"/>
                </a:solidFill>
                <a:latin typeface="+mn-lt"/>
                <a:cs typeface="Times New Roman" pitchFamily="18" charset="0"/>
              </a:rPr>
              <a:t> reaction from wall required for </a:t>
            </a:r>
            <a:r>
              <a:rPr lang="en-US" sz="2000" b="1" dirty="0" smtClean="0">
                <a:solidFill>
                  <a:srgbClr val="002060"/>
                </a:solidFill>
                <a:latin typeface="+mn-lt"/>
                <a:cs typeface="Times New Roman" pitchFamily="18" charset="0"/>
              </a:rPr>
              <a:t>equilibrium.</a:t>
            </a:r>
            <a:endParaRPr lang="en-US" sz="2000" b="1" dirty="0">
              <a:solidFill>
                <a:srgbClr val="002060"/>
              </a:solidFill>
              <a:latin typeface="+mn-lt"/>
            </a:endParaRPr>
          </a:p>
        </p:txBody>
      </p:sp>
      <p:sp>
        <p:nvSpPr>
          <p:cNvPr id="6" name="TextBox 5"/>
          <p:cNvSpPr txBox="1"/>
          <p:nvPr/>
        </p:nvSpPr>
        <p:spPr bwMode="auto">
          <a:xfrm>
            <a:off x="127185" y="241464"/>
            <a:ext cx="6052619" cy="523220"/>
          </a:xfrm>
          <a:prstGeom prst="rect">
            <a:avLst/>
          </a:prstGeom>
          <a:solidFill>
            <a:schemeClr val="bg1"/>
          </a:solidFill>
          <a:ln>
            <a:noFill/>
          </a:ln>
          <a:effectLst/>
        </p:spPr>
        <p:txBody>
          <a:bodyPr wrap="none" rtlCol="0">
            <a:spAutoFit/>
          </a:bodyPr>
          <a:lstStyle/>
          <a:p>
            <a:pPr eaLnBrk="1" hangingPunct="1">
              <a:spcBef>
                <a:spcPct val="50000"/>
              </a:spcBef>
            </a:pPr>
            <a:r>
              <a:rPr lang="en-US" sz="2800" b="1" u="sng" dirty="0" smtClean="0">
                <a:solidFill>
                  <a:srgbClr val="E27100"/>
                </a:solidFill>
                <a:latin typeface="Times New Roman" pitchFamily="18" charset="0"/>
              </a:rPr>
              <a:t>I. ACTIVE CASE - </a:t>
            </a:r>
            <a:r>
              <a:rPr lang="en-US" sz="2800" b="1" u="sng" dirty="0">
                <a:solidFill>
                  <a:srgbClr val="00B050"/>
                </a:solidFill>
                <a:latin typeface="Times New Roman" pitchFamily="18" charset="0"/>
              </a:rPr>
              <a:t>Granular Backfill</a:t>
            </a:r>
            <a:r>
              <a:rPr lang="en-US" sz="2800" b="1" u="sng" dirty="0" smtClean="0">
                <a:solidFill>
                  <a:srgbClr val="E27100"/>
                </a:solidFill>
                <a:latin typeface="Times New Roman" pitchFamily="18" charset="0"/>
              </a:rPr>
              <a:t> </a:t>
            </a:r>
            <a:endParaRPr lang="en-US" sz="2800" b="1" u="sng" dirty="0">
              <a:solidFill>
                <a:srgbClr val="E27100"/>
              </a:solidFill>
              <a:latin typeface="Times New Roman" pitchFamily="18" charset="0"/>
            </a:endParaRPr>
          </a:p>
        </p:txBody>
      </p:sp>
      <p:sp>
        <p:nvSpPr>
          <p:cNvPr id="7" name="TextBox 6"/>
          <p:cNvSpPr txBox="1"/>
          <p:nvPr/>
        </p:nvSpPr>
        <p:spPr bwMode="auto">
          <a:xfrm>
            <a:off x="5425665" y="2621468"/>
            <a:ext cx="1493694" cy="338554"/>
          </a:xfrm>
          <a:prstGeom prst="rect">
            <a:avLst/>
          </a:prstGeom>
          <a:solidFill>
            <a:srgbClr val="FFFF00"/>
          </a:solidFill>
          <a:ln>
            <a:noFill/>
          </a:ln>
          <a:effectLst/>
        </p:spPr>
        <p:txBody>
          <a:bodyPr wrap="square" rtlCol="0">
            <a:spAutoFit/>
          </a:bodyPr>
          <a:lstStyle/>
          <a:p>
            <a:pPr eaLnBrk="1" hangingPunct="1">
              <a:spcBef>
                <a:spcPct val="50000"/>
              </a:spcBef>
            </a:pPr>
            <a:r>
              <a:rPr lang="en-US" sz="1600" dirty="0" smtClean="0">
                <a:latin typeface="Times New Roman" pitchFamily="18" charset="0"/>
              </a:rPr>
              <a:t>Recall Chap. 2</a:t>
            </a:r>
            <a:endParaRPr lang="en-US" sz="1600" dirty="0">
              <a:latin typeface="Times New Roman" pitchFamily="18" charset="0"/>
            </a:endParaRPr>
          </a:p>
        </p:txBody>
      </p:sp>
      <p:cxnSp>
        <p:nvCxnSpPr>
          <p:cNvPr id="8" name="Straight Arrow Connector 7"/>
          <p:cNvCxnSpPr/>
          <p:nvPr/>
        </p:nvCxnSpPr>
        <p:spPr>
          <a:xfrm flipH="1">
            <a:off x="5212943" y="3049736"/>
            <a:ext cx="510502" cy="5014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399207" y="1048922"/>
            <a:ext cx="1930157" cy="226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Arc 11"/>
          <p:cNvSpPr/>
          <p:nvPr/>
        </p:nvSpPr>
        <p:spPr>
          <a:xfrm rot="11203843">
            <a:off x="4981767" y="259512"/>
            <a:ext cx="1208457" cy="1835101"/>
          </a:xfrm>
          <a:prstGeom prst="arc">
            <a:avLst>
              <a:gd name="adj1" fmla="val 16116739"/>
              <a:gd name="adj2" fmla="val 13945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bwMode="auto">
          <a:xfrm>
            <a:off x="4913430" y="3811992"/>
            <a:ext cx="352982" cy="461665"/>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sz="2400" b="1" dirty="0" smtClean="0">
                <a:solidFill>
                  <a:srgbClr val="FF0000"/>
                </a:solidFill>
                <a:latin typeface="Symbol" panose="05050102010706020507" pitchFamily="18" charset="2"/>
              </a:rPr>
              <a:t>b</a:t>
            </a:r>
            <a:endParaRPr lang="en-US" sz="2400" b="1" dirty="0">
              <a:solidFill>
                <a:srgbClr val="FF0000"/>
              </a:solidFill>
              <a:latin typeface="Symbol" panose="05050102010706020507" pitchFamily="18" charset="2"/>
            </a:endParaRPr>
          </a:p>
        </p:txBody>
      </p:sp>
      <p:sp>
        <p:nvSpPr>
          <p:cNvPr id="14" name="TextBox 13"/>
          <p:cNvSpPr txBox="1"/>
          <p:nvPr/>
        </p:nvSpPr>
        <p:spPr bwMode="auto">
          <a:xfrm>
            <a:off x="5181084" y="945530"/>
            <a:ext cx="346570" cy="400110"/>
          </a:xfrm>
          <a:prstGeom prst="rect">
            <a:avLst/>
          </a:prstGeom>
          <a:noFill/>
          <a:ln>
            <a:noFill/>
          </a:ln>
          <a:effectLst>
            <a:prstShdw prst="shdw16">
              <a:schemeClr val="bg2"/>
            </a:prstShdw>
          </a:effectLst>
        </p:spPr>
        <p:txBody>
          <a:bodyPr wrap="none" rtlCol="0">
            <a:spAutoFit/>
          </a:bodyPr>
          <a:lstStyle/>
          <a:p>
            <a:pPr eaLnBrk="1" hangingPunct="1">
              <a:spcBef>
                <a:spcPct val="50000"/>
              </a:spcBef>
            </a:pPr>
            <a:r>
              <a:rPr lang="en-US" sz="2000" b="1" dirty="0" smtClean="0">
                <a:solidFill>
                  <a:srgbClr val="FF0000"/>
                </a:solidFill>
                <a:latin typeface="Symbol" panose="05050102010706020507" pitchFamily="18" charset="2"/>
              </a:rPr>
              <a:t>a</a:t>
            </a:r>
            <a:endParaRPr lang="en-US" sz="2000" b="1" dirty="0">
              <a:solidFill>
                <a:srgbClr val="FF0000"/>
              </a:solidFill>
              <a:latin typeface="Symbol" panose="05050102010706020507" pitchFamily="18" charset="2"/>
            </a:endParaRPr>
          </a:p>
        </p:txBody>
      </p:sp>
      <p:sp>
        <p:nvSpPr>
          <p:cNvPr id="15" name="Arc 14"/>
          <p:cNvSpPr/>
          <p:nvPr/>
        </p:nvSpPr>
        <p:spPr>
          <a:xfrm rot="11203843">
            <a:off x="5202341" y="888826"/>
            <a:ext cx="277238" cy="438305"/>
          </a:xfrm>
          <a:prstGeom prst="arc">
            <a:avLst>
              <a:gd name="adj1" fmla="val 16116739"/>
              <a:gd name="adj2" fmla="val 13945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nvCxnSpPr>
        <p:spPr>
          <a:xfrm flipV="1">
            <a:off x="3829048" y="3000376"/>
            <a:ext cx="0" cy="11016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3228973" y="1714497"/>
            <a:ext cx="585787" cy="2371726"/>
          </a:xfrm>
          <a:custGeom>
            <a:avLst/>
            <a:gdLst>
              <a:gd name="connsiteX0" fmla="*/ 200025 w 700087"/>
              <a:gd name="connsiteY0" fmla="*/ 14287 h 2457450"/>
              <a:gd name="connsiteX1" fmla="*/ 500062 w 700087"/>
              <a:gd name="connsiteY1" fmla="*/ 0 h 2457450"/>
              <a:gd name="connsiteX2" fmla="*/ 700087 w 700087"/>
              <a:gd name="connsiteY2" fmla="*/ 2457450 h 2457450"/>
              <a:gd name="connsiteX3" fmla="*/ 0 w 700087"/>
              <a:gd name="connsiteY3" fmla="*/ 2428875 h 2457450"/>
              <a:gd name="connsiteX4" fmla="*/ 200025 w 700087"/>
              <a:gd name="connsiteY4" fmla="*/ 14287 h 2457450"/>
              <a:gd name="connsiteX0" fmla="*/ 85725 w 585787"/>
              <a:gd name="connsiteY0" fmla="*/ 14287 h 2457450"/>
              <a:gd name="connsiteX1" fmla="*/ 385762 w 585787"/>
              <a:gd name="connsiteY1" fmla="*/ 0 h 2457450"/>
              <a:gd name="connsiteX2" fmla="*/ 585787 w 585787"/>
              <a:gd name="connsiteY2" fmla="*/ 2457450 h 2457450"/>
              <a:gd name="connsiteX3" fmla="*/ 0 w 585787"/>
              <a:gd name="connsiteY3" fmla="*/ 2428875 h 2457450"/>
              <a:gd name="connsiteX4" fmla="*/ 85725 w 585787"/>
              <a:gd name="connsiteY4" fmla="*/ 14287 h 2457450"/>
              <a:gd name="connsiteX0" fmla="*/ 171450 w 585787"/>
              <a:gd name="connsiteY0" fmla="*/ 114300 h 2457450"/>
              <a:gd name="connsiteX1" fmla="*/ 385762 w 585787"/>
              <a:gd name="connsiteY1" fmla="*/ 0 h 2457450"/>
              <a:gd name="connsiteX2" fmla="*/ 585787 w 585787"/>
              <a:gd name="connsiteY2" fmla="*/ 2457450 h 2457450"/>
              <a:gd name="connsiteX3" fmla="*/ 0 w 585787"/>
              <a:gd name="connsiteY3" fmla="*/ 2428875 h 2457450"/>
              <a:gd name="connsiteX4" fmla="*/ 171450 w 585787"/>
              <a:gd name="connsiteY4" fmla="*/ 114300 h 2457450"/>
              <a:gd name="connsiteX0" fmla="*/ 171450 w 585787"/>
              <a:gd name="connsiteY0" fmla="*/ 14288 h 2357438"/>
              <a:gd name="connsiteX1" fmla="*/ 414337 w 585787"/>
              <a:gd name="connsiteY1" fmla="*/ 0 h 2357438"/>
              <a:gd name="connsiteX2" fmla="*/ 585787 w 585787"/>
              <a:gd name="connsiteY2" fmla="*/ 2357438 h 2357438"/>
              <a:gd name="connsiteX3" fmla="*/ 0 w 585787"/>
              <a:gd name="connsiteY3" fmla="*/ 2328863 h 2357438"/>
              <a:gd name="connsiteX4" fmla="*/ 171450 w 585787"/>
              <a:gd name="connsiteY4" fmla="*/ 14288 h 2357438"/>
              <a:gd name="connsiteX0" fmla="*/ 171450 w 585787"/>
              <a:gd name="connsiteY0" fmla="*/ 14288 h 2328863"/>
              <a:gd name="connsiteX1" fmla="*/ 414337 w 585787"/>
              <a:gd name="connsiteY1" fmla="*/ 0 h 2328863"/>
              <a:gd name="connsiteX2" fmla="*/ 585787 w 585787"/>
              <a:gd name="connsiteY2" fmla="*/ 2328863 h 2328863"/>
              <a:gd name="connsiteX3" fmla="*/ 0 w 585787"/>
              <a:gd name="connsiteY3" fmla="*/ 2328863 h 2328863"/>
              <a:gd name="connsiteX4" fmla="*/ 171450 w 585787"/>
              <a:gd name="connsiteY4" fmla="*/ 14288 h 2328863"/>
              <a:gd name="connsiteX0" fmla="*/ 185737 w 585787"/>
              <a:gd name="connsiteY0" fmla="*/ 0 h 2357438"/>
              <a:gd name="connsiteX1" fmla="*/ 414337 w 585787"/>
              <a:gd name="connsiteY1" fmla="*/ 28575 h 2357438"/>
              <a:gd name="connsiteX2" fmla="*/ 585787 w 585787"/>
              <a:gd name="connsiteY2" fmla="*/ 2357438 h 2357438"/>
              <a:gd name="connsiteX3" fmla="*/ 0 w 585787"/>
              <a:gd name="connsiteY3" fmla="*/ 2357438 h 2357438"/>
              <a:gd name="connsiteX4" fmla="*/ 185737 w 585787"/>
              <a:gd name="connsiteY4" fmla="*/ 0 h 2357438"/>
              <a:gd name="connsiteX0" fmla="*/ 185737 w 585787"/>
              <a:gd name="connsiteY0" fmla="*/ 14288 h 2371726"/>
              <a:gd name="connsiteX1" fmla="*/ 400049 w 585787"/>
              <a:gd name="connsiteY1" fmla="*/ 0 h 2371726"/>
              <a:gd name="connsiteX2" fmla="*/ 585787 w 585787"/>
              <a:gd name="connsiteY2" fmla="*/ 2371726 h 2371726"/>
              <a:gd name="connsiteX3" fmla="*/ 0 w 585787"/>
              <a:gd name="connsiteY3" fmla="*/ 2371726 h 2371726"/>
              <a:gd name="connsiteX4" fmla="*/ 185737 w 585787"/>
              <a:gd name="connsiteY4" fmla="*/ 14288 h 2371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787" h="2371726">
                <a:moveTo>
                  <a:pt x="185737" y="14288"/>
                </a:moveTo>
                <a:lnTo>
                  <a:pt x="400049" y="0"/>
                </a:lnTo>
                <a:lnTo>
                  <a:pt x="585787" y="2371726"/>
                </a:lnTo>
                <a:lnTo>
                  <a:pt x="0" y="2371726"/>
                </a:lnTo>
                <a:lnTo>
                  <a:pt x="185737" y="14288"/>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p:cNvSpPr/>
          <p:nvPr/>
        </p:nvSpPr>
        <p:spPr>
          <a:xfrm rot="20580193">
            <a:off x="3495557" y="3076249"/>
            <a:ext cx="794122" cy="1063548"/>
          </a:xfrm>
          <a:prstGeom prst="arc">
            <a:avLst>
              <a:gd name="adj1" fmla="val 16116739"/>
              <a:gd name="adj2" fmla="val 13945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3752159">
            <a:off x="2876611" y="1103826"/>
            <a:ext cx="1208457" cy="1835101"/>
          </a:xfrm>
          <a:prstGeom prst="arc">
            <a:avLst>
              <a:gd name="adj1" fmla="val 16116739"/>
              <a:gd name="adj2" fmla="val 13945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Connector 24"/>
          <p:cNvCxnSpPr/>
          <p:nvPr/>
        </p:nvCxnSpPr>
        <p:spPr>
          <a:xfrm>
            <a:off x="4716188" y="2757488"/>
            <a:ext cx="0" cy="10001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rot="4696735">
            <a:off x="4471763" y="3060975"/>
            <a:ext cx="393110" cy="710854"/>
          </a:xfrm>
          <a:prstGeom prst="arc">
            <a:avLst>
              <a:gd name="adj1" fmla="val 16116739"/>
              <a:gd name="adj2" fmla="val 13945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Elbow Connector 33"/>
          <p:cNvCxnSpPr/>
          <p:nvPr/>
        </p:nvCxnSpPr>
        <p:spPr>
          <a:xfrm flipV="1">
            <a:off x="5606999" y="3220802"/>
            <a:ext cx="1724372" cy="454545"/>
          </a:xfrm>
          <a:prstGeom prst="bentConnector3">
            <a:avLst>
              <a:gd name="adj1" fmla="val 50000"/>
            </a:avLst>
          </a:prstGeom>
          <a:ln w="28575">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185930" y="2926661"/>
            <a:ext cx="872328" cy="844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Elbow Connector 38"/>
          <p:cNvCxnSpPr/>
          <p:nvPr/>
        </p:nvCxnSpPr>
        <p:spPr>
          <a:xfrm rot="10800000" flipV="1">
            <a:off x="1639997" y="3758785"/>
            <a:ext cx="1857685" cy="1300391"/>
          </a:xfrm>
          <a:prstGeom prst="bentConnector3">
            <a:avLst>
              <a:gd name="adj1" fmla="val 50000"/>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rot="10800000" flipV="1">
            <a:off x="1839029" y="2107971"/>
            <a:ext cx="6783621" cy="3365379"/>
          </a:xfrm>
          <a:prstGeom prst="bentConnector3">
            <a:avLst>
              <a:gd name="adj1" fmla="val -127"/>
            </a:avLst>
          </a:prstGeom>
          <a:ln w="28575">
            <a:solidFill>
              <a:srgbClr val="FF000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p:cNvCxnSpPr>
          <p:nvPr/>
        </p:nvCxnSpPr>
        <p:spPr>
          <a:xfrm flipH="1" flipV="1">
            <a:off x="4913431" y="3608024"/>
            <a:ext cx="352981" cy="434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rot="19976449">
            <a:off x="1210255" y="5487600"/>
            <a:ext cx="320336" cy="3110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5635" y="4486276"/>
            <a:ext cx="2312396" cy="2226903"/>
            <a:chOff x="75635" y="4486276"/>
            <a:chExt cx="2312396" cy="2226903"/>
          </a:xfrm>
          <a:noFill/>
        </p:grpSpPr>
        <p:cxnSp>
          <p:nvCxnSpPr>
            <p:cNvPr id="41" name="Straight Connector 40"/>
            <p:cNvCxnSpPr/>
            <p:nvPr/>
          </p:nvCxnSpPr>
          <p:spPr>
            <a:xfrm>
              <a:off x="1042988" y="4559170"/>
              <a:ext cx="1046235" cy="2151143"/>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22865" y="5422109"/>
              <a:ext cx="898741" cy="940088"/>
            </a:xfrm>
            <a:prstGeom prst="straightConnector1">
              <a:avLst/>
            </a:prstGeom>
            <a:grpFill/>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28613" y="4952740"/>
              <a:ext cx="2059418" cy="1001805"/>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bwMode="auto">
            <a:xfrm>
              <a:off x="637048" y="5638791"/>
              <a:ext cx="336952" cy="461665"/>
            </a:xfrm>
            <a:prstGeom prst="rect">
              <a:avLst/>
            </a:prstGeom>
            <a:grpFill/>
            <a:ln>
              <a:noFill/>
            </a:ln>
            <a:effectLst>
              <a:prstShdw prst="shdw16">
                <a:schemeClr val="bg2"/>
              </a:prstShdw>
            </a:effectLst>
          </p:spPr>
          <p:txBody>
            <a:bodyPr wrap="none" rtlCol="0">
              <a:spAutoFit/>
            </a:bodyPr>
            <a:lstStyle/>
            <a:p>
              <a:pPr eaLnBrk="1" hangingPunct="1">
                <a:spcBef>
                  <a:spcPct val="50000"/>
                </a:spcBef>
              </a:pPr>
              <a:r>
                <a:rPr lang="en-US" sz="2400" b="1" dirty="0" smtClean="0">
                  <a:solidFill>
                    <a:srgbClr val="FF0000"/>
                  </a:solidFill>
                  <a:latin typeface="Symbol" panose="05050102010706020507" pitchFamily="18" charset="2"/>
                </a:rPr>
                <a:t>d</a:t>
              </a:r>
              <a:endParaRPr lang="en-US" sz="2400" b="1" dirty="0">
                <a:solidFill>
                  <a:srgbClr val="FF0000"/>
                </a:solidFill>
                <a:latin typeface="Symbol" panose="05050102010706020507" pitchFamily="18" charset="2"/>
              </a:endParaRPr>
            </a:p>
          </p:txBody>
        </p:sp>
        <p:sp>
          <p:nvSpPr>
            <p:cNvPr id="56" name="TextBox 55"/>
            <p:cNvSpPr txBox="1"/>
            <p:nvPr/>
          </p:nvSpPr>
          <p:spPr bwMode="auto">
            <a:xfrm>
              <a:off x="1396113" y="5779279"/>
              <a:ext cx="352982" cy="461665"/>
            </a:xfrm>
            <a:prstGeom prst="rect">
              <a:avLst/>
            </a:prstGeom>
            <a:grpFill/>
            <a:ln>
              <a:noFill/>
            </a:ln>
            <a:effectLst>
              <a:prstShdw prst="shdw16">
                <a:schemeClr val="bg2"/>
              </a:prstShdw>
            </a:effectLst>
          </p:spPr>
          <p:txBody>
            <a:bodyPr wrap="none" rtlCol="0">
              <a:spAutoFit/>
            </a:bodyPr>
            <a:lstStyle/>
            <a:p>
              <a:pPr eaLnBrk="1" hangingPunct="1">
                <a:spcBef>
                  <a:spcPct val="50000"/>
                </a:spcBef>
              </a:pPr>
              <a:r>
                <a:rPr lang="en-US" sz="2400" b="1" dirty="0" smtClean="0">
                  <a:solidFill>
                    <a:srgbClr val="FF0000"/>
                  </a:solidFill>
                  <a:latin typeface="Symbol" panose="05050102010706020507" pitchFamily="18" charset="2"/>
                </a:rPr>
                <a:t>q</a:t>
              </a:r>
              <a:endParaRPr lang="en-US" sz="2400" b="1" dirty="0">
                <a:solidFill>
                  <a:srgbClr val="FF0000"/>
                </a:solidFill>
                <a:latin typeface="Symbol" panose="05050102010706020507" pitchFamily="18" charset="2"/>
              </a:endParaRPr>
            </a:p>
          </p:txBody>
        </p:sp>
        <p:cxnSp>
          <p:nvCxnSpPr>
            <p:cNvPr id="58" name="Straight Arrow Connector 57"/>
            <p:cNvCxnSpPr/>
            <p:nvPr/>
          </p:nvCxnSpPr>
          <p:spPr>
            <a:xfrm flipH="1">
              <a:off x="1440955" y="4486276"/>
              <a:ext cx="1" cy="2076423"/>
            </a:xfrm>
            <a:prstGeom prst="straightConnector1">
              <a:avLst/>
            </a:prstGeom>
            <a:grpFill/>
            <a:ln w="38100">
              <a:solidFill>
                <a:srgbClr val="00CC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bwMode="auto">
            <a:xfrm>
              <a:off x="952679" y="6251514"/>
              <a:ext cx="492443" cy="461665"/>
            </a:xfrm>
            <a:prstGeom prst="rect">
              <a:avLst/>
            </a:prstGeom>
            <a:grpFill/>
            <a:ln>
              <a:noFill/>
            </a:ln>
            <a:effectLst>
              <a:prstShdw prst="shdw16">
                <a:schemeClr val="bg2"/>
              </a:prstShdw>
            </a:effectLst>
          </p:spPr>
          <p:txBody>
            <a:bodyPr wrap="none" rtlCol="0">
              <a:spAutoFit/>
            </a:bodyPr>
            <a:lstStyle/>
            <a:p>
              <a:pPr eaLnBrk="1" hangingPunct="1">
                <a:spcBef>
                  <a:spcPct val="50000"/>
                </a:spcBef>
              </a:pPr>
              <a:r>
                <a:rPr lang="en-US" sz="2400" b="1" dirty="0" smtClean="0">
                  <a:latin typeface="Times New Roman" pitchFamily="18" charset="0"/>
                </a:rPr>
                <a:t>W</a:t>
              </a:r>
              <a:endParaRPr lang="en-US" sz="2400" b="1" dirty="0">
                <a:latin typeface="Times New Roman" pitchFamily="18" charset="0"/>
              </a:endParaRPr>
            </a:p>
          </p:txBody>
        </p:sp>
        <p:sp>
          <p:nvSpPr>
            <p:cNvPr id="40" name="TextBox 39"/>
            <p:cNvSpPr txBox="1"/>
            <p:nvPr/>
          </p:nvSpPr>
          <p:spPr bwMode="auto">
            <a:xfrm>
              <a:off x="75635" y="6147414"/>
              <a:ext cx="458780" cy="461665"/>
            </a:xfrm>
            <a:prstGeom prst="rect">
              <a:avLst/>
            </a:prstGeom>
            <a:grpFill/>
            <a:ln>
              <a:noFill/>
            </a:ln>
            <a:effectLst>
              <a:prstShdw prst="shdw16">
                <a:schemeClr val="bg2"/>
              </a:prstShdw>
            </a:effectLst>
          </p:spPr>
          <p:txBody>
            <a:bodyPr wrap="none" rtlCol="0">
              <a:spAutoFit/>
            </a:bodyPr>
            <a:lstStyle/>
            <a:p>
              <a:pPr eaLnBrk="1" hangingPunct="1">
                <a:spcBef>
                  <a:spcPct val="50000"/>
                </a:spcBef>
              </a:pPr>
              <a:r>
                <a:rPr lang="en-US" sz="2400" b="1" dirty="0" smtClean="0">
                  <a:latin typeface="Times New Roman" pitchFamily="18" charset="0"/>
                </a:rPr>
                <a:t>p</a:t>
              </a:r>
              <a:r>
                <a:rPr lang="en-US" sz="2400" b="1" baseline="-25000" dirty="0" smtClean="0">
                  <a:latin typeface="Times New Roman" pitchFamily="18" charset="0"/>
                </a:rPr>
                <a:t>a</a:t>
              </a:r>
              <a:endParaRPr lang="en-US" sz="2400" b="1" dirty="0">
                <a:latin typeface="Times New Roman" pitchFamily="18" charset="0"/>
              </a:endParaRPr>
            </a:p>
          </p:txBody>
        </p:sp>
      </p:grpSp>
      <p:cxnSp>
        <p:nvCxnSpPr>
          <p:cNvPr id="62" name="Straight Arrow Connector 61"/>
          <p:cNvCxnSpPr/>
          <p:nvPr/>
        </p:nvCxnSpPr>
        <p:spPr>
          <a:xfrm>
            <a:off x="8101012" y="1714497"/>
            <a:ext cx="0" cy="22145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7572375" y="2107971"/>
            <a:ext cx="528637" cy="182109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7529511" y="1714497"/>
            <a:ext cx="528637" cy="39347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7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down)">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right)">
                                      <p:cBhvr>
                                        <p:cTn id="45" dur="500"/>
                                        <p:tgtEl>
                                          <p:spTgt spid="37"/>
                                        </p:tgtEl>
                                      </p:cBhvr>
                                    </p:animEffect>
                                  </p:childTnLst>
                                </p:cTn>
                              </p:par>
                              <p:par>
                                <p:cTn id="46" presetID="22" presetClass="entr" presetSubtype="2"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right)">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down)">
                                      <p:cBhvr>
                                        <p:cTn id="61" dur="500"/>
                                        <p:tgtEl>
                                          <p:spTgt spid="7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down)">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down)">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22" grpId="0" animBg="1"/>
      <p:bldP spid="23" grpId="0" animBg="1"/>
      <p:bldP spid="32" grpId="0" animBg="1"/>
      <p:bldP spid="37" grpId="0" animBg="1"/>
      <p:bldP spid="5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3099" y="478971"/>
            <a:ext cx="6772795" cy="900093"/>
          </a:xfrm>
          <a:prstGeom prst="rect">
            <a:avLst/>
          </a:prstGeom>
          <a:ln>
            <a:solidFill>
              <a:srgbClr val="FF0000"/>
            </a:solidFill>
          </a:ln>
        </p:spPr>
      </p:pic>
      <p:pic>
        <p:nvPicPr>
          <p:cNvPr id="3" name="Picture 2"/>
          <p:cNvPicPr>
            <a:picLocks noChangeAspect="1"/>
          </p:cNvPicPr>
          <p:nvPr/>
        </p:nvPicPr>
        <p:blipFill>
          <a:blip r:embed="rId3"/>
          <a:stretch>
            <a:fillRect/>
          </a:stretch>
        </p:blipFill>
        <p:spPr>
          <a:xfrm>
            <a:off x="1052485" y="1669622"/>
            <a:ext cx="1134072" cy="738744"/>
          </a:xfrm>
          <a:prstGeom prst="rect">
            <a:avLst/>
          </a:prstGeom>
        </p:spPr>
      </p:pic>
      <p:pic>
        <p:nvPicPr>
          <p:cNvPr id="4" name="Picture 3"/>
          <p:cNvPicPr>
            <a:picLocks noChangeAspect="1"/>
          </p:cNvPicPr>
          <p:nvPr/>
        </p:nvPicPr>
        <p:blipFill>
          <a:blip r:embed="rId4"/>
          <a:stretch>
            <a:fillRect/>
          </a:stretch>
        </p:blipFill>
        <p:spPr>
          <a:xfrm>
            <a:off x="3585383" y="1516003"/>
            <a:ext cx="1916674" cy="1045983"/>
          </a:xfrm>
          <a:prstGeom prst="rect">
            <a:avLst/>
          </a:prstGeom>
        </p:spPr>
      </p:pic>
      <p:sp>
        <p:nvSpPr>
          <p:cNvPr id="5" name="Right Arrow 4"/>
          <p:cNvSpPr/>
          <p:nvPr/>
        </p:nvSpPr>
        <p:spPr>
          <a:xfrm>
            <a:off x="2481943" y="1915886"/>
            <a:ext cx="754743" cy="29028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stretch>
            <a:fillRect/>
          </a:stretch>
        </p:blipFill>
        <p:spPr>
          <a:xfrm>
            <a:off x="166437" y="5322597"/>
            <a:ext cx="8754565" cy="861316"/>
          </a:xfrm>
          <a:prstGeom prst="rect">
            <a:avLst/>
          </a:prstGeom>
          <a:ln>
            <a:solidFill>
              <a:srgbClr val="FF0000"/>
            </a:solidFill>
          </a:ln>
        </p:spPr>
      </p:pic>
      <p:cxnSp>
        <p:nvCxnSpPr>
          <p:cNvPr id="10" name="Straight Connector 9"/>
          <p:cNvCxnSpPr/>
          <p:nvPr/>
        </p:nvCxnSpPr>
        <p:spPr>
          <a:xfrm flipV="1">
            <a:off x="2481943" y="5572124"/>
            <a:ext cx="2575832" cy="1428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a:stretch>
            <a:fillRect/>
          </a:stretch>
        </p:blipFill>
        <p:spPr>
          <a:xfrm>
            <a:off x="711497" y="2945188"/>
            <a:ext cx="7821352" cy="1927442"/>
          </a:xfrm>
          <a:prstGeom prst="rect">
            <a:avLst/>
          </a:prstGeom>
          <a:ln w="38100">
            <a:solidFill>
              <a:srgbClr val="FF0000"/>
            </a:solidFill>
          </a:ln>
        </p:spPr>
      </p:pic>
    </p:spTree>
    <p:extLst>
      <p:ext uri="{BB962C8B-B14F-4D97-AF65-F5344CB8AC3E}">
        <p14:creationId xmlns:p14="http://schemas.microsoft.com/office/powerpoint/2010/main" val="16304269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437" y="583289"/>
            <a:ext cx="4468158" cy="3715657"/>
          </a:xfrm>
          <a:prstGeom prst="rect">
            <a:avLst/>
          </a:prstGeom>
        </p:spPr>
      </p:pic>
      <p:sp>
        <p:nvSpPr>
          <p:cNvPr id="3" name="TextBox 2"/>
          <p:cNvSpPr txBox="1"/>
          <p:nvPr/>
        </p:nvSpPr>
        <p:spPr bwMode="auto">
          <a:xfrm>
            <a:off x="127185" y="70011"/>
            <a:ext cx="6276590" cy="523220"/>
          </a:xfrm>
          <a:prstGeom prst="rect">
            <a:avLst/>
          </a:prstGeom>
          <a:solidFill>
            <a:schemeClr val="bg1"/>
          </a:solidFill>
          <a:ln>
            <a:noFill/>
          </a:ln>
          <a:effectLst/>
        </p:spPr>
        <p:txBody>
          <a:bodyPr wrap="none" rtlCol="0">
            <a:spAutoFit/>
          </a:bodyPr>
          <a:lstStyle/>
          <a:p>
            <a:pPr eaLnBrk="1" hangingPunct="1">
              <a:spcBef>
                <a:spcPct val="50000"/>
              </a:spcBef>
            </a:pPr>
            <a:r>
              <a:rPr lang="en-US" sz="2800" b="1" u="sng" dirty="0" smtClean="0">
                <a:solidFill>
                  <a:srgbClr val="E27100"/>
                </a:solidFill>
                <a:latin typeface="Times New Roman" pitchFamily="18" charset="0"/>
              </a:rPr>
              <a:t>II. PASSIVE CASE – </a:t>
            </a:r>
            <a:r>
              <a:rPr lang="en-US" sz="2800" b="1" u="sng" dirty="0" smtClean="0">
                <a:solidFill>
                  <a:srgbClr val="00B050"/>
                </a:solidFill>
                <a:latin typeface="Times New Roman" pitchFamily="18" charset="0"/>
              </a:rPr>
              <a:t>Granular Backfill</a:t>
            </a:r>
            <a:endParaRPr lang="en-US" sz="2800" b="1" u="sng" dirty="0">
              <a:solidFill>
                <a:srgbClr val="00B050"/>
              </a:solidFill>
              <a:latin typeface="Times New Roman" pitchFamily="18" charset="0"/>
            </a:endParaRPr>
          </a:p>
        </p:txBody>
      </p:sp>
      <p:pic>
        <p:nvPicPr>
          <p:cNvPr id="4" name="Picture 3"/>
          <p:cNvPicPr>
            <a:picLocks noChangeAspect="1"/>
          </p:cNvPicPr>
          <p:nvPr/>
        </p:nvPicPr>
        <p:blipFill>
          <a:blip r:embed="rId3"/>
          <a:stretch>
            <a:fillRect/>
          </a:stretch>
        </p:blipFill>
        <p:spPr>
          <a:xfrm>
            <a:off x="4528802" y="846525"/>
            <a:ext cx="4421951" cy="2473774"/>
          </a:xfrm>
          <a:prstGeom prst="rect">
            <a:avLst/>
          </a:prstGeom>
        </p:spPr>
      </p:pic>
      <p:sp>
        <p:nvSpPr>
          <p:cNvPr id="6" name="Rectangle 27"/>
          <p:cNvSpPr>
            <a:spLocks noChangeArrowheads="1"/>
          </p:cNvSpPr>
          <p:nvPr/>
        </p:nvSpPr>
        <p:spPr bwMode="auto">
          <a:xfrm>
            <a:off x="539273" y="4298946"/>
            <a:ext cx="3041217" cy="461665"/>
          </a:xfrm>
          <a:prstGeom prst="rect">
            <a:avLst/>
          </a:prstGeom>
          <a:noFill/>
          <a:ln w="9525">
            <a:solidFill>
              <a:srgbClr val="FF3300"/>
            </a:solidFill>
            <a:miter lim="800000"/>
            <a:headEnd/>
            <a:tailEnd/>
          </a:ln>
        </p:spPr>
        <p:txBody>
          <a:bodyPr wrap="none">
            <a:spAutoFit/>
          </a:bodyPr>
          <a:lstStyle/>
          <a:p>
            <a:pPr>
              <a:spcBef>
                <a:spcPct val="50000"/>
              </a:spcBef>
            </a:pPr>
            <a:r>
              <a:rPr lang="en-US" sz="2400" b="1" dirty="0" err="1"/>
              <a:t>P</a:t>
            </a:r>
            <a:r>
              <a:rPr lang="en-US" sz="2400" b="1" baseline="-25000" dirty="0" err="1"/>
              <a:t>p</a:t>
            </a:r>
            <a:r>
              <a:rPr lang="en-US" sz="2400" b="1" dirty="0"/>
              <a:t> = ½ x </a:t>
            </a:r>
            <a:r>
              <a:rPr lang="en-US" sz="2400" b="1" dirty="0" err="1"/>
              <a:t>K</a:t>
            </a:r>
            <a:r>
              <a:rPr lang="en-US" sz="2400" b="1" baseline="-25000" dirty="0" err="1"/>
              <a:t>p</a:t>
            </a:r>
            <a:r>
              <a:rPr lang="en-US" sz="2400" b="1" dirty="0"/>
              <a:t> x </a:t>
            </a:r>
            <a:r>
              <a:rPr lang="en-US" sz="2400" b="1" dirty="0">
                <a:latin typeface="Symbol" pitchFamily="18" charset="2"/>
              </a:rPr>
              <a:t>g</a:t>
            </a:r>
            <a:r>
              <a:rPr lang="en-US" sz="2400" b="1" dirty="0"/>
              <a:t> x H</a:t>
            </a:r>
            <a:r>
              <a:rPr lang="en-US" sz="2400" b="1" baseline="30000" dirty="0"/>
              <a:t>2</a:t>
            </a:r>
            <a:r>
              <a:rPr lang="en-US" sz="2400" b="1" dirty="0"/>
              <a:t> </a:t>
            </a:r>
          </a:p>
        </p:txBody>
      </p:sp>
      <p:sp>
        <p:nvSpPr>
          <p:cNvPr id="7" name="Rectangle 39"/>
          <p:cNvSpPr>
            <a:spLocks noChangeArrowheads="1"/>
          </p:cNvSpPr>
          <p:nvPr/>
        </p:nvSpPr>
        <p:spPr bwMode="auto">
          <a:xfrm>
            <a:off x="3702015" y="2338942"/>
            <a:ext cx="2916238" cy="2169825"/>
          </a:xfrm>
          <a:prstGeom prst="rect">
            <a:avLst/>
          </a:prstGeom>
          <a:noFill/>
          <a:ln w="9525">
            <a:solidFill>
              <a:srgbClr val="FF3300"/>
            </a:solidFill>
            <a:miter lim="800000"/>
            <a:headEnd/>
            <a:tailEnd/>
          </a:ln>
        </p:spPr>
        <p:txBody>
          <a:bodyPr wrap="square">
            <a:spAutoFit/>
          </a:bodyPr>
          <a:lstStyle/>
          <a:p>
            <a:pPr>
              <a:lnSpc>
                <a:spcPct val="115000"/>
              </a:lnSpc>
              <a:spcBef>
                <a:spcPct val="10000"/>
              </a:spcBef>
              <a:spcAft>
                <a:spcPct val="20000"/>
              </a:spcAft>
              <a:tabLst>
                <a:tab pos="622300" algn="l"/>
              </a:tabLst>
            </a:pPr>
            <a:r>
              <a:rPr lang="en-US" b="1" i="1" dirty="0">
                <a:latin typeface="Times New Roman" pitchFamily="18" charset="0"/>
                <a:cs typeface="Times New Roman" pitchFamily="18" charset="0"/>
              </a:rPr>
              <a:t>W</a:t>
            </a:r>
            <a:r>
              <a:rPr lang="en-US" b="1" dirty="0">
                <a:latin typeface="Times New Roman" pitchFamily="18" charset="0"/>
                <a:cs typeface="Times New Roman" pitchFamily="18" charset="0"/>
              </a:rPr>
              <a:t> = weight of soil wedge.</a:t>
            </a:r>
          </a:p>
          <a:p>
            <a:pPr>
              <a:lnSpc>
                <a:spcPct val="115000"/>
              </a:lnSpc>
              <a:spcBef>
                <a:spcPct val="10000"/>
              </a:spcBef>
              <a:spcAft>
                <a:spcPct val="20000"/>
              </a:spcAft>
              <a:tabLst>
                <a:tab pos="622300" algn="l"/>
              </a:tabLst>
            </a:pPr>
            <a:r>
              <a:rPr lang="en-US" b="1" i="1" dirty="0">
                <a:latin typeface="Times New Roman" pitchFamily="18" charset="0"/>
                <a:cs typeface="Times New Roman" pitchFamily="18" charset="0"/>
              </a:rPr>
              <a:t>F</a:t>
            </a:r>
            <a:r>
              <a:rPr lang="en-US" b="1" dirty="0">
                <a:latin typeface="Times New Roman" pitchFamily="18" charset="0"/>
                <a:cs typeface="Times New Roman" pitchFamily="18" charset="0"/>
              </a:rPr>
              <a:t> = reaction from supporting soil forces.</a:t>
            </a:r>
          </a:p>
          <a:p>
            <a:pPr>
              <a:lnSpc>
                <a:spcPct val="115000"/>
              </a:lnSpc>
              <a:spcBef>
                <a:spcPct val="10000"/>
              </a:spcBef>
              <a:spcAft>
                <a:spcPct val="20000"/>
              </a:spcAft>
              <a:tabLst>
                <a:tab pos="622300" algn="l"/>
              </a:tabLst>
            </a:pPr>
            <a:r>
              <a:rPr lang="en-US" b="1" i="1" dirty="0" err="1">
                <a:latin typeface="Times New Roman" pitchFamily="18" charset="0"/>
                <a:cs typeface="Times New Roman" pitchFamily="18" charset="0"/>
              </a:rPr>
              <a:t>P</a:t>
            </a:r>
            <a:r>
              <a:rPr lang="en-US" b="1" i="1" baseline="-25000" dirty="0" err="1">
                <a:latin typeface="Times New Roman" pitchFamily="18" charset="0"/>
                <a:cs typeface="Times New Roman" pitchFamily="18" charset="0"/>
              </a:rPr>
              <a:t>p</a:t>
            </a:r>
            <a:r>
              <a:rPr lang="en-US" b="1" dirty="0">
                <a:latin typeface="Times New Roman" pitchFamily="18" charset="0"/>
                <a:cs typeface="Times New Roman" pitchFamily="18" charset="0"/>
              </a:rPr>
              <a:t> = </a:t>
            </a:r>
            <a:r>
              <a:rPr lang="en-US" b="1" dirty="0">
                <a:solidFill>
                  <a:srgbClr val="000099"/>
                </a:solidFill>
                <a:latin typeface="Times New Roman" pitchFamily="18" charset="0"/>
                <a:cs typeface="Times New Roman" pitchFamily="18" charset="0"/>
              </a:rPr>
              <a:t>minimum</a:t>
            </a:r>
            <a:r>
              <a:rPr lang="en-US" b="1" dirty="0">
                <a:latin typeface="Times New Roman" pitchFamily="18" charset="0"/>
                <a:cs typeface="Times New Roman" pitchFamily="18" charset="0"/>
              </a:rPr>
              <a:t> reaction from wall required for equilibrium</a:t>
            </a:r>
            <a:endParaRPr lang="en-US" b="1" dirty="0">
              <a:solidFill>
                <a:srgbClr val="000099"/>
              </a:solidFill>
              <a:latin typeface="Symbol" pitchFamily="18" charset="2"/>
            </a:endParaRPr>
          </a:p>
        </p:txBody>
      </p:sp>
      <p:pic>
        <p:nvPicPr>
          <p:cNvPr id="9" name="Picture 8"/>
          <p:cNvPicPr>
            <a:picLocks noChangeAspect="1"/>
          </p:cNvPicPr>
          <p:nvPr/>
        </p:nvPicPr>
        <p:blipFill>
          <a:blip r:embed="rId4"/>
          <a:stretch>
            <a:fillRect/>
          </a:stretch>
        </p:blipFill>
        <p:spPr>
          <a:xfrm>
            <a:off x="799945" y="4940487"/>
            <a:ext cx="7215343" cy="1691616"/>
          </a:xfrm>
          <a:prstGeom prst="rect">
            <a:avLst/>
          </a:prstGeom>
          <a:ln w="38100">
            <a:solidFill>
              <a:srgbClr val="FF0000"/>
            </a:solidFill>
          </a:ln>
        </p:spPr>
      </p:pic>
    </p:spTree>
    <p:extLst>
      <p:ext uri="{BB962C8B-B14F-4D97-AF65-F5344CB8AC3E}">
        <p14:creationId xmlns:p14="http://schemas.microsoft.com/office/powerpoint/2010/main" val="3688567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871787" y="461963"/>
            <a:ext cx="3214687" cy="638175"/>
          </a:xfrm>
        </p:spPr>
        <p:txBody>
          <a:bodyPr/>
          <a:lstStyle/>
          <a:p>
            <a:pPr eaLnBrk="1" hangingPunct="1"/>
            <a:r>
              <a:rPr lang="en-US" sz="3200" b="1" u="sng" dirty="0" smtClean="0">
                <a:solidFill>
                  <a:srgbClr val="800000"/>
                </a:solidFill>
                <a:effectLst>
                  <a:outerShdw blurRad="38100" dist="38100" dir="2700000" algn="tl">
                    <a:srgbClr val="000000">
                      <a:alpha val="43137"/>
                    </a:srgbClr>
                  </a:outerShdw>
                </a:effectLst>
              </a:rPr>
              <a:t>Active </a:t>
            </a:r>
            <a:r>
              <a:rPr lang="en-US" sz="3200" b="1" u="sng" dirty="0" err="1" smtClean="0">
                <a:solidFill>
                  <a:srgbClr val="800000"/>
                </a:solidFill>
                <a:effectLst>
                  <a:outerShdw blurRad="38100" dist="38100" dir="2700000" algn="tl">
                    <a:srgbClr val="000000">
                      <a:alpha val="43137"/>
                    </a:srgbClr>
                  </a:outerShdw>
                </a:effectLst>
              </a:rPr>
              <a:t>Vs</a:t>
            </a:r>
            <a:r>
              <a:rPr lang="en-US" sz="3200" b="1" u="sng" dirty="0" smtClean="0">
                <a:solidFill>
                  <a:srgbClr val="800000"/>
                </a:solidFill>
                <a:effectLst>
                  <a:outerShdw blurRad="38100" dist="38100" dir="2700000" algn="tl">
                    <a:srgbClr val="000000">
                      <a:alpha val="43137"/>
                    </a:srgbClr>
                  </a:outerShdw>
                </a:effectLst>
              </a:rPr>
              <a:t> Passive</a:t>
            </a:r>
          </a:p>
        </p:txBody>
      </p:sp>
      <p:pic>
        <p:nvPicPr>
          <p:cNvPr id="624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78033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5861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28604" y="167601"/>
            <a:ext cx="4702826" cy="400110"/>
          </a:xfrm>
          <a:prstGeom prst="rect">
            <a:avLst/>
          </a:prstGeom>
          <a:solidFill>
            <a:schemeClr val="bg1"/>
          </a:solidFill>
          <a:ln>
            <a:noFill/>
          </a:ln>
          <a:effectLst/>
        </p:spPr>
        <p:txBody>
          <a:bodyPr wrap="none" rtlCol="0">
            <a:spAutoFit/>
          </a:bodyPr>
          <a:lstStyle/>
          <a:p>
            <a:pPr eaLnBrk="1" hangingPunct="1">
              <a:spcBef>
                <a:spcPct val="50000"/>
              </a:spcBef>
            </a:pPr>
            <a:r>
              <a:rPr lang="en-US" sz="2000" b="1" u="sng" dirty="0" smtClean="0">
                <a:solidFill>
                  <a:srgbClr val="C00000"/>
                </a:solidFill>
                <a:latin typeface="Times New Roman" pitchFamily="18" charset="0"/>
              </a:rPr>
              <a:t>REMARKS ON COULOMB’s THEORY</a:t>
            </a:r>
            <a:endParaRPr lang="en-US" sz="2000" b="1" u="sng" dirty="0">
              <a:solidFill>
                <a:srgbClr val="C00000"/>
              </a:solidFill>
              <a:latin typeface="Times New Roman" pitchFamily="18" charset="0"/>
            </a:endParaRPr>
          </a:p>
        </p:txBody>
      </p:sp>
      <p:sp>
        <p:nvSpPr>
          <p:cNvPr id="3" name="Rectangle 2"/>
          <p:cNvSpPr/>
          <p:nvPr/>
        </p:nvSpPr>
        <p:spPr>
          <a:xfrm>
            <a:off x="320889" y="540140"/>
            <a:ext cx="8023014" cy="369332"/>
          </a:xfrm>
          <a:prstGeom prst="rect">
            <a:avLst/>
          </a:prstGeom>
        </p:spPr>
        <p:txBody>
          <a:bodyPr wrap="square">
            <a:spAutoFit/>
          </a:bodyPr>
          <a:lstStyle/>
          <a:p>
            <a:pPr marL="285750" indent="-285750">
              <a:buSzPct val="120000"/>
              <a:buFont typeface="Courier New" panose="02070309020205020404" pitchFamily="49" charset="0"/>
              <a:buChar char="o"/>
            </a:pPr>
            <a:r>
              <a:rPr lang="en-US" b="1" dirty="0" smtClean="0">
                <a:solidFill>
                  <a:srgbClr val="0B0BEF"/>
                </a:solidFill>
                <a:latin typeface="Symbol" panose="05050102010706020507" pitchFamily="18" charset="2"/>
              </a:rPr>
              <a:t>d</a:t>
            </a:r>
            <a:r>
              <a:rPr lang="en-US" b="1" dirty="0" smtClean="0"/>
              <a:t> can be determined in the laboratory by means of </a:t>
            </a:r>
            <a:r>
              <a:rPr lang="en-US" b="1" dirty="0" smtClean="0">
                <a:solidFill>
                  <a:srgbClr val="0000FF"/>
                </a:solidFill>
              </a:rPr>
              <a:t>direct</a:t>
            </a:r>
            <a:r>
              <a:rPr lang="en-US" b="1" dirty="0" smtClean="0"/>
              <a:t> shear test.</a:t>
            </a:r>
            <a:endParaRPr lang="en-US" dirty="0"/>
          </a:p>
        </p:txBody>
      </p:sp>
      <p:sp>
        <p:nvSpPr>
          <p:cNvPr id="4" name="Rectangle 3"/>
          <p:cNvSpPr/>
          <p:nvPr/>
        </p:nvSpPr>
        <p:spPr>
          <a:xfrm>
            <a:off x="320888" y="937017"/>
            <a:ext cx="8023015" cy="1754326"/>
          </a:xfrm>
          <a:prstGeom prst="rect">
            <a:avLst/>
          </a:prstGeom>
        </p:spPr>
        <p:txBody>
          <a:bodyPr wrap="square">
            <a:spAutoFit/>
          </a:bodyPr>
          <a:lstStyle/>
          <a:p>
            <a:pPr marL="285750" indent="-285750" algn="just">
              <a:buSzPct val="118000"/>
              <a:buFont typeface="Courier New" panose="02070309020205020404" pitchFamily="49" charset="0"/>
              <a:buChar char="o"/>
            </a:pPr>
            <a:r>
              <a:rPr lang="en-US" b="1" dirty="0" smtClean="0"/>
              <a:t>Due to wall friction the shape of the failure surface is </a:t>
            </a:r>
            <a:r>
              <a:rPr lang="en-US" b="1" dirty="0" smtClean="0">
                <a:solidFill>
                  <a:srgbClr val="0000FF"/>
                </a:solidFill>
              </a:rPr>
              <a:t>curved</a:t>
            </a:r>
            <a:r>
              <a:rPr lang="en-US" b="1" dirty="0" smtClean="0"/>
              <a:t> near the </a:t>
            </a:r>
            <a:r>
              <a:rPr lang="en-US" b="1" dirty="0" smtClean="0">
                <a:solidFill>
                  <a:srgbClr val="0000FF"/>
                </a:solidFill>
              </a:rPr>
              <a:t>bottom</a:t>
            </a:r>
            <a:r>
              <a:rPr lang="en-US" b="1" dirty="0" smtClean="0"/>
              <a:t> of the wall in both the active and passive cases but </a:t>
            </a:r>
            <a:r>
              <a:rPr lang="en-US" b="1" dirty="0" smtClean="0">
                <a:solidFill>
                  <a:srgbClr val="0B0BEF"/>
                </a:solidFill>
              </a:rPr>
              <a:t>Coulomb</a:t>
            </a:r>
            <a:r>
              <a:rPr lang="en-US" b="1" dirty="0" smtClean="0"/>
              <a:t> theory </a:t>
            </a:r>
            <a:r>
              <a:rPr lang="en-US" b="1" dirty="0" smtClean="0">
                <a:solidFill>
                  <a:srgbClr val="FF0000"/>
                </a:solidFill>
              </a:rPr>
              <a:t>assumes</a:t>
            </a:r>
            <a:r>
              <a:rPr lang="en-US" b="1" dirty="0" smtClean="0"/>
              <a:t> </a:t>
            </a:r>
            <a:r>
              <a:rPr lang="en-US" b="1" dirty="0" smtClean="0">
                <a:solidFill>
                  <a:srgbClr val="0000FF"/>
                </a:solidFill>
              </a:rPr>
              <a:t>plane</a:t>
            </a:r>
            <a:r>
              <a:rPr lang="en-US" b="1" dirty="0" smtClean="0"/>
              <a:t> surface. In the active case the curvature is light and the error involved in assuming plane surface is relatively small. This is also true in the passive case for value of </a:t>
            </a:r>
            <a:r>
              <a:rPr lang="en-US" b="1" dirty="0" smtClean="0">
                <a:solidFill>
                  <a:srgbClr val="0B0BEF"/>
                </a:solidFill>
                <a:latin typeface="Symbol" panose="05050102010706020507" pitchFamily="18" charset="2"/>
              </a:rPr>
              <a:t>d</a:t>
            </a:r>
            <a:r>
              <a:rPr lang="en-US" b="1" dirty="0" smtClean="0">
                <a:solidFill>
                  <a:srgbClr val="0B0BEF"/>
                </a:solidFill>
              </a:rPr>
              <a:t> &lt; </a:t>
            </a:r>
            <a:r>
              <a:rPr lang="en-US" b="1" dirty="0" smtClean="0">
                <a:solidFill>
                  <a:srgbClr val="0B0BEF"/>
                </a:solidFill>
                <a:latin typeface="Symbol" panose="05050102010706020507" pitchFamily="18" charset="2"/>
              </a:rPr>
              <a:t>f</a:t>
            </a:r>
            <a:r>
              <a:rPr lang="en-US" b="1" dirty="0" smtClean="0">
                <a:solidFill>
                  <a:srgbClr val="0B0BEF"/>
                </a:solidFill>
              </a:rPr>
              <a:t>/3</a:t>
            </a:r>
            <a:r>
              <a:rPr lang="en-US" b="1" dirty="0" smtClean="0"/>
              <a:t>, but for higher value of </a:t>
            </a:r>
            <a:r>
              <a:rPr lang="en-US" b="1" dirty="0" smtClean="0">
                <a:solidFill>
                  <a:srgbClr val="0B0BEF"/>
                </a:solidFill>
                <a:latin typeface="Symbol" panose="05050102010706020507" pitchFamily="18" charset="2"/>
              </a:rPr>
              <a:t>d</a:t>
            </a:r>
            <a:r>
              <a:rPr lang="en-US" b="1" dirty="0" smtClean="0"/>
              <a:t> the error becomes relatively large. </a:t>
            </a:r>
            <a:endParaRPr lang="en-US" dirty="0"/>
          </a:p>
        </p:txBody>
      </p:sp>
      <p:pic>
        <p:nvPicPr>
          <p:cNvPr id="9" name="Picture 8"/>
          <p:cNvPicPr>
            <a:picLocks noChangeAspect="1"/>
          </p:cNvPicPr>
          <p:nvPr/>
        </p:nvPicPr>
        <p:blipFill>
          <a:blip r:embed="rId2"/>
          <a:stretch>
            <a:fillRect/>
          </a:stretch>
        </p:blipFill>
        <p:spPr>
          <a:xfrm>
            <a:off x="78001" y="2833188"/>
            <a:ext cx="3956893" cy="2473678"/>
          </a:xfrm>
          <a:prstGeom prst="rect">
            <a:avLst/>
          </a:prstGeom>
        </p:spPr>
      </p:pic>
      <p:pic>
        <p:nvPicPr>
          <p:cNvPr id="10" name="Picture 9"/>
          <p:cNvPicPr>
            <a:picLocks noChangeAspect="1"/>
          </p:cNvPicPr>
          <p:nvPr/>
        </p:nvPicPr>
        <p:blipFill>
          <a:blip r:embed="rId3"/>
          <a:stretch>
            <a:fillRect/>
          </a:stretch>
        </p:blipFill>
        <p:spPr>
          <a:xfrm>
            <a:off x="4489953" y="2889862"/>
            <a:ext cx="4321755" cy="2417004"/>
          </a:xfrm>
          <a:prstGeom prst="rect">
            <a:avLst/>
          </a:prstGeom>
        </p:spPr>
      </p:pic>
      <p:cxnSp>
        <p:nvCxnSpPr>
          <p:cNvPr id="12" name="Straight Connector 11"/>
          <p:cNvCxnSpPr/>
          <p:nvPr/>
        </p:nvCxnSpPr>
        <p:spPr>
          <a:xfrm flipV="1">
            <a:off x="5743576" y="3520928"/>
            <a:ext cx="2071687" cy="160020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571625" y="3400425"/>
            <a:ext cx="1662191" cy="1743075"/>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0888" y="5710737"/>
            <a:ext cx="8023015" cy="923330"/>
          </a:xfrm>
          <a:prstGeom prst="rect">
            <a:avLst/>
          </a:prstGeom>
        </p:spPr>
        <p:txBody>
          <a:bodyPr wrap="square">
            <a:spAutoFit/>
          </a:bodyPr>
          <a:lstStyle/>
          <a:p>
            <a:pPr marL="285750" indent="-285750" algn="just">
              <a:buSzPct val="118000"/>
              <a:buFont typeface="Courier New" panose="02070309020205020404" pitchFamily="49" charset="0"/>
              <a:buChar char="o"/>
            </a:pPr>
            <a:r>
              <a:rPr lang="en-US" b="1" dirty="0" smtClean="0"/>
              <a:t>The Coulomb theory is an </a:t>
            </a:r>
            <a:r>
              <a:rPr lang="en-US" b="1" dirty="0" smtClean="0">
                <a:solidFill>
                  <a:srgbClr val="0000FF"/>
                </a:solidFill>
              </a:rPr>
              <a:t>upper</a:t>
            </a:r>
            <a:r>
              <a:rPr lang="en-US" b="1" dirty="0" smtClean="0"/>
              <a:t> bound plasticity solution. In general the theory </a:t>
            </a:r>
            <a:r>
              <a:rPr lang="en-US" b="1" dirty="0" smtClean="0">
                <a:solidFill>
                  <a:srgbClr val="0B0BEF"/>
                </a:solidFill>
              </a:rPr>
              <a:t>underestimates</a:t>
            </a:r>
            <a:r>
              <a:rPr lang="en-US" b="1" dirty="0" smtClean="0"/>
              <a:t> the </a:t>
            </a:r>
            <a:r>
              <a:rPr lang="en-US" b="1" dirty="0" smtClean="0">
                <a:solidFill>
                  <a:srgbClr val="0B0BEF"/>
                </a:solidFill>
              </a:rPr>
              <a:t>active</a:t>
            </a:r>
            <a:r>
              <a:rPr lang="en-US" b="1" dirty="0" smtClean="0"/>
              <a:t> pressure and </a:t>
            </a:r>
            <a:r>
              <a:rPr lang="en-US" b="1" dirty="0" smtClean="0">
                <a:solidFill>
                  <a:srgbClr val="0B0BEF"/>
                </a:solidFill>
              </a:rPr>
              <a:t>overestimates</a:t>
            </a:r>
            <a:r>
              <a:rPr lang="en-US" b="1" dirty="0" smtClean="0"/>
              <a:t> the </a:t>
            </a:r>
            <a:r>
              <a:rPr lang="en-US" b="1" dirty="0" smtClean="0">
                <a:solidFill>
                  <a:srgbClr val="0B0BEF"/>
                </a:solidFill>
              </a:rPr>
              <a:t>passive</a:t>
            </a:r>
            <a:r>
              <a:rPr lang="en-US" b="1" dirty="0" smtClean="0"/>
              <a:t> pressure. (</a:t>
            </a:r>
            <a:r>
              <a:rPr lang="en-US" b="1" dirty="0" smtClean="0">
                <a:solidFill>
                  <a:srgbClr val="FF0000"/>
                </a:solidFill>
              </a:rPr>
              <a:t>Opposite of </a:t>
            </a:r>
            <a:r>
              <a:rPr lang="en-US" b="1" dirty="0" err="1" smtClean="0">
                <a:solidFill>
                  <a:srgbClr val="FF0000"/>
                </a:solidFill>
              </a:rPr>
              <a:t>Rankine’s</a:t>
            </a:r>
            <a:r>
              <a:rPr lang="en-US" b="1" dirty="0" smtClean="0">
                <a:solidFill>
                  <a:srgbClr val="FF0000"/>
                </a:solidFill>
              </a:rPr>
              <a:t> Theory</a:t>
            </a:r>
            <a:r>
              <a:rPr lang="en-US" b="1" dirty="0" smtClean="0"/>
              <a:t>) </a:t>
            </a:r>
            <a:endParaRPr lang="en-US" dirty="0"/>
          </a:p>
        </p:txBody>
      </p:sp>
    </p:spTree>
    <p:extLst>
      <p:ext uri="{BB962C8B-B14F-4D97-AF65-F5344CB8AC3E}">
        <p14:creationId xmlns:p14="http://schemas.microsoft.com/office/powerpoint/2010/main" val="155783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463" y="57739"/>
            <a:ext cx="8023015" cy="923330"/>
          </a:xfrm>
          <a:prstGeom prst="rect">
            <a:avLst/>
          </a:prstGeom>
        </p:spPr>
        <p:txBody>
          <a:bodyPr wrap="square">
            <a:spAutoFit/>
          </a:bodyPr>
          <a:lstStyle/>
          <a:p>
            <a:pPr marL="342900" indent="-342900" algn="just">
              <a:buSzPct val="118000"/>
              <a:buFont typeface="Courier New" panose="02070309020205020404" pitchFamily="49" charset="0"/>
              <a:buChar char="o"/>
            </a:pPr>
            <a:r>
              <a:rPr lang="en-US" b="1" dirty="0" smtClean="0"/>
              <a:t>When </a:t>
            </a:r>
            <a:r>
              <a:rPr lang="en-US" b="1" dirty="0" smtClean="0">
                <a:solidFill>
                  <a:srgbClr val="0B0BEF"/>
                </a:solidFill>
                <a:latin typeface="Symbol" panose="05050102010706020507" pitchFamily="18" charset="2"/>
              </a:rPr>
              <a:t>d</a:t>
            </a:r>
            <a:r>
              <a:rPr lang="en-US" b="1" dirty="0" smtClean="0">
                <a:solidFill>
                  <a:srgbClr val="0B0BEF"/>
                </a:solidFill>
              </a:rPr>
              <a:t> = 0, </a:t>
            </a:r>
            <a:r>
              <a:rPr lang="en-US" b="1" dirty="0" smtClean="0">
                <a:solidFill>
                  <a:srgbClr val="0B0BEF"/>
                </a:solidFill>
                <a:latin typeface="Symbol" panose="05050102010706020507" pitchFamily="18" charset="2"/>
              </a:rPr>
              <a:t>q</a:t>
            </a:r>
            <a:r>
              <a:rPr lang="en-US" b="1" dirty="0" smtClean="0">
                <a:solidFill>
                  <a:srgbClr val="0B0BEF"/>
                </a:solidFill>
              </a:rPr>
              <a:t> =0, and </a:t>
            </a:r>
            <a:r>
              <a:rPr lang="en-US" b="1" dirty="0" smtClean="0">
                <a:solidFill>
                  <a:srgbClr val="0B0BEF"/>
                </a:solidFill>
                <a:latin typeface="Symbol" panose="05050102010706020507" pitchFamily="18" charset="2"/>
              </a:rPr>
              <a:t>a</a:t>
            </a:r>
            <a:r>
              <a:rPr lang="en-US" b="1" dirty="0" smtClean="0">
                <a:solidFill>
                  <a:srgbClr val="0B0BEF"/>
                </a:solidFill>
              </a:rPr>
              <a:t> =0, </a:t>
            </a:r>
            <a:r>
              <a:rPr lang="en-US" b="1" dirty="0" smtClean="0"/>
              <a:t>Coulomb theory gives results identical to those of the </a:t>
            </a:r>
            <a:r>
              <a:rPr lang="en-US" b="1" dirty="0" err="1" smtClean="0">
                <a:solidFill>
                  <a:srgbClr val="0B0BEF"/>
                </a:solidFill>
              </a:rPr>
              <a:t>Rankine</a:t>
            </a:r>
            <a:r>
              <a:rPr lang="en-US" b="1" dirty="0" smtClean="0"/>
              <a:t> theory. Thus the solution in this case is </a:t>
            </a:r>
            <a:r>
              <a:rPr lang="en-US" b="1" dirty="0" smtClean="0">
                <a:solidFill>
                  <a:srgbClr val="0000FF"/>
                </a:solidFill>
              </a:rPr>
              <a:t>exact</a:t>
            </a:r>
            <a:r>
              <a:rPr lang="en-US" b="1" dirty="0" smtClean="0"/>
              <a:t> because the lower and upper bound results coincide.</a:t>
            </a:r>
            <a:endParaRPr lang="en-US" dirty="0"/>
          </a:p>
        </p:txBody>
      </p:sp>
      <p:sp>
        <p:nvSpPr>
          <p:cNvPr id="4" name="Rectangle 3"/>
          <p:cNvSpPr/>
          <p:nvPr/>
        </p:nvSpPr>
        <p:spPr>
          <a:xfrm>
            <a:off x="349463" y="5096301"/>
            <a:ext cx="8023015" cy="923330"/>
          </a:xfrm>
          <a:prstGeom prst="rect">
            <a:avLst/>
          </a:prstGeom>
        </p:spPr>
        <p:txBody>
          <a:bodyPr wrap="square">
            <a:spAutoFit/>
          </a:bodyPr>
          <a:lstStyle/>
          <a:p>
            <a:pPr marL="285750" indent="-285750" algn="just">
              <a:buSzPct val="118000"/>
              <a:buFont typeface="Courier New" panose="02070309020205020404" pitchFamily="49" charset="0"/>
              <a:buChar char="o"/>
            </a:pPr>
            <a:r>
              <a:rPr lang="en-US" b="1" dirty="0" smtClean="0"/>
              <a:t>The point of application of the total active thrust is not given by the Coulomb theory but is </a:t>
            </a:r>
            <a:r>
              <a:rPr lang="en-US" b="1" dirty="0" smtClean="0">
                <a:solidFill>
                  <a:srgbClr val="0000FF"/>
                </a:solidFill>
              </a:rPr>
              <a:t>assumed</a:t>
            </a:r>
            <a:r>
              <a:rPr lang="en-US" b="1" dirty="0" smtClean="0"/>
              <a:t> to act at a distance of </a:t>
            </a:r>
            <a:r>
              <a:rPr lang="en-US" b="1" dirty="0" smtClean="0">
                <a:solidFill>
                  <a:srgbClr val="0B0BEF"/>
                </a:solidFill>
              </a:rPr>
              <a:t>H/3</a:t>
            </a:r>
            <a:r>
              <a:rPr lang="en-US" b="1" dirty="0" smtClean="0"/>
              <a:t> above the base of the wall.</a:t>
            </a:r>
            <a:endParaRPr lang="en-US" dirty="0"/>
          </a:p>
        </p:txBody>
      </p:sp>
      <p:sp>
        <p:nvSpPr>
          <p:cNvPr id="5" name="Rectangle 4"/>
          <p:cNvSpPr/>
          <p:nvPr/>
        </p:nvSpPr>
        <p:spPr>
          <a:xfrm>
            <a:off x="349463" y="6077203"/>
            <a:ext cx="8023015" cy="646331"/>
          </a:xfrm>
          <a:prstGeom prst="rect">
            <a:avLst/>
          </a:prstGeom>
        </p:spPr>
        <p:txBody>
          <a:bodyPr wrap="square">
            <a:spAutoFit/>
          </a:bodyPr>
          <a:lstStyle/>
          <a:p>
            <a:pPr marL="285750" indent="-285750" algn="just">
              <a:buSzPct val="118000"/>
              <a:buFont typeface="Courier New" panose="02070309020205020404" pitchFamily="49" charset="0"/>
              <a:buChar char="o"/>
            </a:pPr>
            <a:r>
              <a:rPr lang="en-US" b="1" dirty="0" smtClean="0"/>
              <a:t>In Coulomb solution wall inclination (angle </a:t>
            </a:r>
            <a:r>
              <a:rPr lang="en-US" b="1" dirty="0" smtClean="0">
                <a:solidFill>
                  <a:srgbClr val="0B0BEF"/>
                </a:solidFill>
                <a:latin typeface="Symbol" panose="05050102010706020507" pitchFamily="18" charset="2"/>
              </a:rPr>
              <a:t>q</a:t>
            </a:r>
            <a:r>
              <a:rPr lang="en-US" b="1" dirty="0" smtClean="0"/>
              <a:t>) enters in </a:t>
            </a:r>
            <a:r>
              <a:rPr lang="en-US" b="1" dirty="0" err="1" smtClean="0">
                <a:solidFill>
                  <a:srgbClr val="0B0BEF"/>
                </a:solidFill>
              </a:rPr>
              <a:t>K</a:t>
            </a:r>
            <a:r>
              <a:rPr lang="en-US" b="1" baseline="-25000" dirty="0" err="1" smtClean="0">
                <a:solidFill>
                  <a:srgbClr val="0B0BEF"/>
                </a:solidFill>
              </a:rPr>
              <a:t>a</a:t>
            </a:r>
            <a:r>
              <a:rPr lang="en-US" b="1" dirty="0" smtClean="0">
                <a:solidFill>
                  <a:srgbClr val="0B0BEF"/>
                </a:solidFill>
              </a:rPr>
              <a:t> </a:t>
            </a:r>
            <a:r>
              <a:rPr lang="en-US" b="1" dirty="0" smtClean="0"/>
              <a:t>and </a:t>
            </a:r>
            <a:r>
              <a:rPr lang="en-US" b="1" dirty="0" err="1" smtClean="0">
                <a:solidFill>
                  <a:srgbClr val="0B0BEF"/>
                </a:solidFill>
              </a:rPr>
              <a:t>K</a:t>
            </a:r>
            <a:r>
              <a:rPr lang="en-US" b="1" baseline="-25000" dirty="0" err="1" smtClean="0">
                <a:solidFill>
                  <a:srgbClr val="0B0BEF"/>
                </a:solidFill>
              </a:rPr>
              <a:t>p</a:t>
            </a:r>
            <a:r>
              <a:rPr lang="en-US" b="1" dirty="0" smtClean="0"/>
              <a:t>. In </a:t>
            </a:r>
            <a:r>
              <a:rPr lang="en-US" b="1" dirty="0" err="1" smtClean="0"/>
              <a:t>Rankine’s</a:t>
            </a:r>
            <a:r>
              <a:rPr lang="en-US" b="1" dirty="0" smtClean="0"/>
              <a:t> approximate solution </a:t>
            </a:r>
            <a:r>
              <a:rPr lang="en-US" b="1" dirty="0" smtClean="0">
                <a:solidFill>
                  <a:srgbClr val="0B0BEF"/>
                </a:solidFill>
                <a:latin typeface="Symbol" panose="05050102010706020507" pitchFamily="18" charset="2"/>
              </a:rPr>
              <a:t>q</a:t>
            </a:r>
            <a:r>
              <a:rPr lang="en-US" b="1" dirty="0" smtClean="0"/>
              <a:t> is included into </a:t>
            </a:r>
            <a:r>
              <a:rPr lang="en-US" b="1" dirty="0" smtClean="0">
                <a:solidFill>
                  <a:srgbClr val="0B0BEF"/>
                </a:solidFill>
              </a:rPr>
              <a:t>H</a:t>
            </a:r>
            <a:r>
              <a:rPr lang="en-US" b="1" baseline="-25000" dirty="0" smtClean="0">
                <a:solidFill>
                  <a:srgbClr val="0B0BEF"/>
                </a:solidFill>
              </a:rPr>
              <a:t>1</a:t>
            </a:r>
            <a:r>
              <a:rPr lang="en-US" b="1" dirty="0" smtClean="0"/>
              <a:t> and </a:t>
            </a:r>
            <a:r>
              <a:rPr lang="en-US" b="1" dirty="0" err="1" smtClean="0">
                <a:solidFill>
                  <a:srgbClr val="0B0BEF"/>
                </a:solidFill>
              </a:rPr>
              <a:t>W</a:t>
            </a:r>
            <a:r>
              <a:rPr lang="en-US" b="1" baseline="-25000" dirty="0" err="1" smtClean="0">
                <a:solidFill>
                  <a:srgbClr val="0B0BEF"/>
                </a:solidFill>
              </a:rPr>
              <a:t>s</a:t>
            </a:r>
            <a:r>
              <a:rPr lang="en-US" b="1" dirty="0" smtClean="0">
                <a:solidFill>
                  <a:srgbClr val="0B0BEF"/>
                </a:solidFill>
              </a:rPr>
              <a:t>.</a:t>
            </a:r>
            <a:endParaRPr lang="en-US" dirty="0">
              <a:solidFill>
                <a:srgbClr val="0B0BEF"/>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14414" y="916302"/>
            <a:ext cx="5929312" cy="4298752"/>
          </a:xfrm>
          <a:prstGeom prst="rect">
            <a:avLst/>
          </a:prstGeom>
          <a:noFill/>
        </p:spPr>
      </p:pic>
      <p:sp>
        <p:nvSpPr>
          <p:cNvPr id="7" name="Rectangle 6"/>
          <p:cNvSpPr/>
          <p:nvPr/>
        </p:nvSpPr>
        <p:spPr>
          <a:xfrm>
            <a:off x="1471613" y="1514475"/>
            <a:ext cx="585787"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2085973" y="1728790"/>
            <a:ext cx="628650" cy="271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47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876" y="175956"/>
            <a:ext cx="8023015" cy="1477328"/>
          </a:xfrm>
          <a:prstGeom prst="rect">
            <a:avLst/>
          </a:prstGeom>
        </p:spPr>
        <p:txBody>
          <a:bodyPr wrap="square">
            <a:spAutoFit/>
          </a:bodyPr>
          <a:lstStyle/>
          <a:p>
            <a:pPr marL="285750" indent="-285750" algn="just">
              <a:buSzPct val="118000"/>
              <a:buFont typeface="Courier New" panose="02070309020205020404" pitchFamily="49" charset="0"/>
              <a:buChar char="o"/>
            </a:pPr>
            <a:r>
              <a:rPr lang="en-US" b="1" dirty="0" smtClean="0"/>
              <a:t>For </a:t>
            </a:r>
            <a:r>
              <a:rPr lang="en-US" b="1" u="sng" dirty="0" smtClean="0">
                <a:solidFill>
                  <a:srgbClr val="0000FF"/>
                </a:solidFill>
              </a:rPr>
              <a:t>inclined</a:t>
            </a:r>
            <a:r>
              <a:rPr lang="en-US" b="1" u="sng" dirty="0" smtClean="0"/>
              <a:t> </a:t>
            </a:r>
            <a:r>
              <a:rPr lang="en-US" b="1" u="sng" dirty="0" smtClean="0">
                <a:solidFill>
                  <a:srgbClr val="0000FF"/>
                </a:solidFill>
              </a:rPr>
              <a:t>ground</a:t>
            </a:r>
            <a:r>
              <a:rPr lang="en-US" b="1" dirty="0" smtClean="0"/>
              <a:t> surface we use </a:t>
            </a:r>
            <a:r>
              <a:rPr lang="en-US" b="1" dirty="0" smtClean="0">
                <a:solidFill>
                  <a:srgbClr val="0B0BEF"/>
                </a:solidFill>
              </a:rPr>
              <a:t>H</a:t>
            </a:r>
            <a:r>
              <a:rPr lang="en-US" b="1" dirty="0" smtClean="0"/>
              <a:t> in Coulomb. However, </a:t>
            </a:r>
            <a:r>
              <a:rPr lang="en-US" b="1" dirty="0" err="1" smtClean="0"/>
              <a:t>Rankine’s</a:t>
            </a:r>
            <a:r>
              <a:rPr lang="en-US" b="1" dirty="0" smtClean="0"/>
              <a:t> approximate solution uses </a:t>
            </a:r>
            <a:r>
              <a:rPr lang="en-US" b="1" dirty="0" smtClean="0">
                <a:solidFill>
                  <a:srgbClr val="0B0BEF"/>
                </a:solidFill>
              </a:rPr>
              <a:t>H</a:t>
            </a:r>
            <a:r>
              <a:rPr lang="en-US" b="1" baseline="-25000" dirty="0" smtClean="0">
                <a:solidFill>
                  <a:srgbClr val="0B0BEF"/>
                </a:solidFill>
              </a:rPr>
              <a:t>1</a:t>
            </a:r>
            <a:r>
              <a:rPr lang="en-US" b="1" dirty="0" smtClean="0"/>
              <a:t>. Therefore, in Coulomb kinematic solution the effect of ground inclination enters </a:t>
            </a:r>
            <a:r>
              <a:rPr lang="en-US" b="1" dirty="0" smtClean="0">
                <a:solidFill>
                  <a:srgbClr val="0000FF"/>
                </a:solidFill>
              </a:rPr>
              <a:t>only</a:t>
            </a:r>
            <a:r>
              <a:rPr lang="en-US" b="1" dirty="0" smtClean="0"/>
              <a:t> in </a:t>
            </a:r>
            <a:r>
              <a:rPr lang="en-US" b="1" dirty="0" err="1" smtClean="0">
                <a:solidFill>
                  <a:srgbClr val="0B0BEF"/>
                </a:solidFill>
              </a:rPr>
              <a:t>K</a:t>
            </a:r>
            <a:r>
              <a:rPr lang="en-US" b="1" baseline="-25000" dirty="0" err="1" smtClean="0">
                <a:solidFill>
                  <a:srgbClr val="0B0BEF"/>
                </a:solidFill>
              </a:rPr>
              <a:t>a</a:t>
            </a:r>
            <a:r>
              <a:rPr lang="en-US" b="1" dirty="0" smtClean="0"/>
              <a:t> </a:t>
            </a:r>
            <a:r>
              <a:rPr lang="en-US" b="1" baseline="-25000" dirty="0" smtClean="0"/>
              <a:t> </a:t>
            </a:r>
            <a:r>
              <a:rPr lang="en-US" b="1" dirty="0" smtClean="0"/>
              <a:t> and </a:t>
            </a:r>
            <a:r>
              <a:rPr lang="en-US" b="1" dirty="0" err="1" smtClean="0">
                <a:solidFill>
                  <a:srgbClr val="0B0BEF"/>
                </a:solidFill>
              </a:rPr>
              <a:t>K</a:t>
            </a:r>
            <a:r>
              <a:rPr lang="en-US" b="1" baseline="-25000" dirty="0" err="1" smtClean="0">
                <a:solidFill>
                  <a:srgbClr val="0B0BEF"/>
                </a:solidFill>
              </a:rPr>
              <a:t>p</a:t>
            </a:r>
            <a:r>
              <a:rPr lang="en-US" b="1" dirty="0" smtClean="0"/>
              <a:t>. In </a:t>
            </a:r>
            <a:r>
              <a:rPr lang="en-US" b="1" dirty="0" err="1" smtClean="0"/>
              <a:t>Rankine</a:t>
            </a:r>
            <a:r>
              <a:rPr lang="en-US" b="1" dirty="0" smtClean="0"/>
              <a:t> approximate solution it enters not only in </a:t>
            </a:r>
            <a:r>
              <a:rPr lang="en-US" b="1" dirty="0" err="1" smtClean="0">
                <a:solidFill>
                  <a:srgbClr val="0B0BEF"/>
                </a:solidFill>
              </a:rPr>
              <a:t>K</a:t>
            </a:r>
            <a:r>
              <a:rPr lang="en-US" b="1" baseline="-25000" dirty="0" err="1" smtClean="0">
                <a:solidFill>
                  <a:srgbClr val="0B0BEF"/>
                </a:solidFill>
              </a:rPr>
              <a:t>a</a:t>
            </a:r>
            <a:r>
              <a:rPr lang="en-US" b="1" dirty="0" smtClean="0"/>
              <a:t> and </a:t>
            </a:r>
            <a:r>
              <a:rPr lang="en-US" b="1" dirty="0" err="1" smtClean="0">
                <a:solidFill>
                  <a:srgbClr val="0B0BEF"/>
                </a:solidFill>
              </a:rPr>
              <a:t>K</a:t>
            </a:r>
            <a:r>
              <a:rPr lang="en-US" b="1" baseline="-25000" dirty="0" err="1" smtClean="0">
                <a:solidFill>
                  <a:srgbClr val="0B0BEF"/>
                </a:solidFill>
              </a:rPr>
              <a:t>p</a:t>
            </a:r>
            <a:r>
              <a:rPr lang="en-US" b="1" dirty="0" smtClean="0"/>
              <a:t> but also in </a:t>
            </a:r>
            <a:r>
              <a:rPr lang="en-US" b="1" dirty="0" smtClean="0">
                <a:solidFill>
                  <a:srgbClr val="0B0BEF"/>
                </a:solidFill>
              </a:rPr>
              <a:t>H</a:t>
            </a:r>
            <a:r>
              <a:rPr lang="en-US" b="1" baseline="-25000" dirty="0" smtClean="0">
                <a:solidFill>
                  <a:srgbClr val="0B0BEF"/>
                </a:solidFill>
              </a:rPr>
              <a:t>1</a:t>
            </a:r>
            <a:r>
              <a:rPr lang="en-US" b="1" dirty="0" smtClean="0"/>
              <a:t> and </a:t>
            </a:r>
            <a:r>
              <a:rPr lang="en-US" b="1" dirty="0" err="1" smtClean="0">
                <a:solidFill>
                  <a:srgbClr val="0B0BEF"/>
                </a:solidFill>
              </a:rPr>
              <a:t>W</a:t>
            </a:r>
            <a:r>
              <a:rPr lang="en-US" b="1" baseline="-25000" dirty="0" err="1" smtClean="0">
                <a:solidFill>
                  <a:srgbClr val="0B0BEF"/>
                </a:solidFill>
              </a:rPr>
              <a:t>s</a:t>
            </a:r>
            <a:r>
              <a:rPr lang="en-US" b="1" dirty="0" smtClean="0"/>
              <a:t>. </a:t>
            </a:r>
            <a:endParaRPr lang="en-US" dirty="0"/>
          </a:p>
        </p:txBody>
      </p:sp>
      <p:sp>
        <p:nvSpPr>
          <p:cNvPr id="4" name="Rectangle 3"/>
          <p:cNvSpPr/>
          <p:nvPr/>
        </p:nvSpPr>
        <p:spPr>
          <a:xfrm>
            <a:off x="189020" y="4762967"/>
            <a:ext cx="8023015" cy="923330"/>
          </a:xfrm>
          <a:prstGeom prst="rect">
            <a:avLst/>
          </a:prstGeom>
        </p:spPr>
        <p:txBody>
          <a:bodyPr wrap="square">
            <a:spAutoFit/>
          </a:bodyPr>
          <a:lstStyle/>
          <a:p>
            <a:pPr marL="285750" indent="-285750" algn="just">
              <a:buSzPct val="118000"/>
              <a:buFont typeface="Courier New" panose="02070309020205020404" pitchFamily="49" charset="0"/>
              <a:buChar char="o"/>
            </a:pPr>
            <a:r>
              <a:rPr lang="en-US" b="1" dirty="0" smtClean="0">
                <a:solidFill>
                  <a:srgbClr val="0B0BEF"/>
                </a:solidFill>
              </a:rPr>
              <a:t>P</a:t>
            </a:r>
            <a:r>
              <a:rPr lang="en-US" b="1" baseline="-25000" dirty="0" smtClean="0">
                <a:solidFill>
                  <a:srgbClr val="0B0BEF"/>
                </a:solidFill>
              </a:rPr>
              <a:t>a</a:t>
            </a:r>
            <a:r>
              <a:rPr lang="en-US" b="1" dirty="0" smtClean="0"/>
              <a:t> Coulomb at angle </a:t>
            </a:r>
            <a:r>
              <a:rPr lang="en-US" b="1" dirty="0" smtClean="0">
                <a:solidFill>
                  <a:srgbClr val="0B0BEF"/>
                </a:solidFill>
                <a:latin typeface="Symbol" panose="05050102010706020507" pitchFamily="18" charset="2"/>
              </a:rPr>
              <a:t>d</a:t>
            </a:r>
            <a:r>
              <a:rPr lang="en-US" b="1" dirty="0" smtClean="0">
                <a:latin typeface="Symbol" panose="05050102010706020507" pitchFamily="18" charset="2"/>
              </a:rPr>
              <a:t> </a:t>
            </a:r>
            <a:r>
              <a:rPr lang="en-US" b="1" dirty="0" smtClean="0"/>
              <a:t>to the normal to the wall (</a:t>
            </a:r>
            <a:r>
              <a:rPr lang="en-US" b="1" dirty="0" smtClean="0">
                <a:solidFill>
                  <a:srgbClr val="0B0BEF"/>
                </a:solidFill>
                <a:latin typeface="Symbol" panose="05050102010706020507" pitchFamily="18" charset="2"/>
              </a:rPr>
              <a:t>d</a:t>
            </a:r>
            <a:r>
              <a:rPr lang="en-US" b="1" dirty="0" smtClean="0">
                <a:solidFill>
                  <a:srgbClr val="0B0BEF"/>
                </a:solidFill>
              </a:rPr>
              <a:t> </a:t>
            </a:r>
            <a:r>
              <a:rPr lang="en-US" b="1" dirty="0" smtClean="0"/>
              <a:t>= angle of friction between the wall and the backfill). In </a:t>
            </a:r>
            <a:r>
              <a:rPr lang="en-US" b="1" dirty="0" err="1" smtClean="0"/>
              <a:t>Rankine’s</a:t>
            </a:r>
            <a:r>
              <a:rPr lang="en-US" b="1" dirty="0" smtClean="0"/>
              <a:t> approximate solution </a:t>
            </a:r>
            <a:r>
              <a:rPr lang="en-US" b="1" dirty="0" smtClean="0">
                <a:solidFill>
                  <a:srgbClr val="0B0BEF"/>
                </a:solidFill>
              </a:rPr>
              <a:t>P</a:t>
            </a:r>
            <a:r>
              <a:rPr lang="en-US" b="1" baseline="-25000" dirty="0" smtClean="0">
                <a:solidFill>
                  <a:srgbClr val="0B0BEF"/>
                </a:solidFill>
              </a:rPr>
              <a:t>a</a:t>
            </a:r>
            <a:r>
              <a:rPr lang="en-US" b="1" dirty="0" smtClean="0"/>
              <a:t> acts parallel to the slope of the backfill.</a:t>
            </a:r>
            <a:endParaRPr lang="en-US" dirty="0"/>
          </a:p>
        </p:txBody>
      </p:sp>
      <p:sp>
        <p:nvSpPr>
          <p:cNvPr id="5" name="Rectangle 4"/>
          <p:cNvSpPr/>
          <p:nvPr/>
        </p:nvSpPr>
        <p:spPr>
          <a:xfrm>
            <a:off x="220876" y="5835248"/>
            <a:ext cx="8023015" cy="923330"/>
          </a:xfrm>
          <a:prstGeom prst="rect">
            <a:avLst/>
          </a:prstGeom>
        </p:spPr>
        <p:txBody>
          <a:bodyPr wrap="square">
            <a:spAutoFit/>
          </a:bodyPr>
          <a:lstStyle/>
          <a:p>
            <a:pPr marL="285750" indent="-285750" algn="just">
              <a:buSzPct val="118000"/>
              <a:buFont typeface="Courier New" panose="02070309020205020404" pitchFamily="49" charset="0"/>
              <a:buChar char="o"/>
            </a:pPr>
            <a:r>
              <a:rPr lang="en-US" b="1" dirty="0" smtClean="0"/>
              <a:t>In Coulomb solution wall inclination (angle </a:t>
            </a:r>
            <a:r>
              <a:rPr lang="en-US" b="1" dirty="0" smtClean="0">
                <a:solidFill>
                  <a:srgbClr val="0B0BEF"/>
                </a:solidFill>
                <a:latin typeface="Symbol" panose="05050102010706020507" pitchFamily="18" charset="2"/>
              </a:rPr>
              <a:t>q</a:t>
            </a:r>
            <a:r>
              <a:rPr lang="en-US" b="1" dirty="0" smtClean="0"/>
              <a:t>)  affects the direction of </a:t>
            </a:r>
            <a:r>
              <a:rPr lang="en-US" b="1" dirty="0" smtClean="0">
                <a:solidFill>
                  <a:srgbClr val="0B0BEF"/>
                </a:solidFill>
              </a:rPr>
              <a:t>P</a:t>
            </a:r>
            <a:r>
              <a:rPr lang="en-US" b="1" baseline="-25000" dirty="0" smtClean="0">
                <a:solidFill>
                  <a:srgbClr val="0B0BEF"/>
                </a:solidFill>
              </a:rPr>
              <a:t>a</a:t>
            </a:r>
            <a:r>
              <a:rPr lang="en-US" b="1" dirty="0" smtClean="0"/>
              <a:t> and </a:t>
            </a:r>
            <a:r>
              <a:rPr lang="en-US" b="1" dirty="0" smtClean="0">
                <a:solidFill>
                  <a:srgbClr val="0B0BEF"/>
                </a:solidFill>
              </a:rPr>
              <a:t>P</a:t>
            </a:r>
            <a:r>
              <a:rPr lang="en-US" b="1" baseline="-25000" dirty="0" smtClean="0">
                <a:solidFill>
                  <a:srgbClr val="0B0BEF"/>
                </a:solidFill>
              </a:rPr>
              <a:t>p</a:t>
            </a:r>
            <a:r>
              <a:rPr lang="en-US" b="1" dirty="0" smtClean="0"/>
              <a:t>. In </a:t>
            </a:r>
            <a:r>
              <a:rPr lang="en-US" b="1" dirty="0" err="1" smtClean="0"/>
              <a:t>Rankine’s</a:t>
            </a:r>
            <a:r>
              <a:rPr lang="en-US" b="1" dirty="0" smtClean="0"/>
              <a:t> approximate kinematic solution wall inclination has no effect on the direction of the lateral force.</a:t>
            </a:r>
            <a:endParaRPr lang="en-US" dirty="0"/>
          </a:p>
        </p:txBody>
      </p:sp>
      <p:pic>
        <p:nvPicPr>
          <p:cNvPr id="6" name="Picture 7" descr="scan0012.jpg"/>
          <p:cNvPicPr>
            <a:picLocks noChangeAspect="1"/>
          </p:cNvPicPr>
          <p:nvPr/>
        </p:nvPicPr>
        <p:blipFill>
          <a:blip r:embed="rId2" cstate="print"/>
          <a:srcRect l="60541" t="49870" b="10468"/>
          <a:stretch>
            <a:fillRect/>
          </a:stretch>
        </p:blipFill>
        <p:spPr bwMode="auto">
          <a:xfrm>
            <a:off x="4419038" y="1500188"/>
            <a:ext cx="3330961" cy="3262779"/>
          </a:xfrm>
          <a:prstGeom prst="rect">
            <a:avLst/>
          </a:prstGeom>
          <a:noFill/>
          <a:ln w="9525">
            <a:noFill/>
            <a:miter lim="800000"/>
            <a:headEnd/>
            <a:tailEnd/>
          </a:ln>
        </p:spPr>
      </p:pic>
      <p:cxnSp>
        <p:nvCxnSpPr>
          <p:cNvPr id="7" name="Straight Connector 6"/>
          <p:cNvCxnSpPr/>
          <p:nvPr/>
        </p:nvCxnSpPr>
        <p:spPr>
          <a:xfrm>
            <a:off x="5843588" y="1985963"/>
            <a:ext cx="1543050" cy="285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72148" y="4344562"/>
            <a:ext cx="1543050" cy="2857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bwMode="auto">
          <a:xfrm>
            <a:off x="7023569" y="2941375"/>
            <a:ext cx="468398" cy="400110"/>
          </a:xfrm>
          <a:prstGeom prst="rect">
            <a:avLst/>
          </a:prstGeom>
          <a:solidFill>
            <a:schemeClr val="bg1"/>
          </a:solidFill>
          <a:ln>
            <a:noFill/>
          </a:ln>
          <a:effectLst/>
        </p:spPr>
        <p:txBody>
          <a:bodyPr wrap="none" rtlCol="0">
            <a:spAutoFit/>
          </a:bodyPr>
          <a:lstStyle/>
          <a:p>
            <a:pPr eaLnBrk="1" hangingPunct="1">
              <a:spcBef>
                <a:spcPct val="50000"/>
              </a:spcBef>
            </a:pPr>
            <a:r>
              <a:rPr lang="en-US" sz="2000" b="1" dirty="0" smtClean="0">
                <a:latin typeface="Times New Roman" pitchFamily="18" charset="0"/>
              </a:rPr>
              <a:t>H</a:t>
            </a:r>
            <a:r>
              <a:rPr lang="en-US" sz="2000" b="1" baseline="-25000" dirty="0" smtClean="0">
                <a:latin typeface="Times New Roman" pitchFamily="18" charset="0"/>
              </a:rPr>
              <a:t>1</a:t>
            </a:r>
            <a:endParaRPr lang="en-US" sz="2000" b="1" dirty="0">
              <a:latin typeface="Times New Roman" pitchFamily="18" charset="0"/>
            </a:endParaRPr>
          </a:p>
        </p:txBody>
      </p:sp>
      <p:sp>
        <p:nvSpPr>
          <p:cNvPr id="10" name="TextBox 9"/>
          <p:cNvSpPr txBox="1"/>
          <p:nvPr/>
        </p:nvSpPr>
        <p:spPr bwMode="auto">
          <a:xfrm>
            <a:off x="4476637" y="2939924"/>
            <a:ext cx="383438" cy="400110"/>
          </a:xfrm>
          <a:prstGeom prst="rect">
            <a:avLst/>
          </a:prstGeom>
          <a:solidFill>
            <a:schemeClr val="bg1"/>
          </a:solidFill>
          <a:ln>
            <a:noFill/>
          </a:ln>
          <a:effectLst/>
        </p:spPr>
        <p:txBody>
          <a:bodyPr wrap="none" rtlCol="0">
            <a:spAutoFit/>
          </a:bodyPr>
          <a:lstStyle/>
          <a:p>
            <a:pPr eaLnBrk="1" hangingPunct="1">
              <a:spcBef>
                <a:spcPct val="50000"/>
              </a:spcBef>
            </a:pPr>
            <a:r>
              <a:rPr lang="en-US" sz="2000" b="1" dirty="0" smtClean="0">
                <a:latin typeface="Times New Roman" pitchFamily="18" charset="0"/>
              </a:rPr>
              <a:t>H</a:t>
            </a:r>
            <a:endParaRPr lang="en-US" sz="2000" b="1" dirty="0">
              <a:latin typeface="Times New Roman" pitchFamily="18" charset="0"/>
            </a:endParaRPr>
          </a:p>
        </p:txBody>
      </p:sp>
    </p:spTree>
    <p:extLst>
      <p:ext uri="{BB962C8B-B14F-4D97-AF65-F5344CB8AC3E}">
        <p14:creationId xmlns:p14="http://schemas.microsoft.com/office/powerpoint/2010/main" val="217692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3014661" y="2857501"/>
            <a:ext cx="3127779" cy="923330"/>
          </a:xfrm>
          <a:prstGeom prst="rect">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eaLnBrk="1" hangingPunct="1">
              <a:spcBef>
                <a:spcPct val="50000"/>
              </a:spcBef>
            </a:pPr>
            <a:r>
              <a:rPr lang="en-US" sz="5400" dirty="0" smtClean="0">
                <a:latin typeface="Times New Roman" pitchFamily="18" charset="0"/>
              </a:rPr>
              <a:t>THE END</a:t>
            </a:r>
            <a:endParaRPr lang="en-US" sz="5400" dirty="0">
              <a:latin typeface="Times New Roman" pitchFamily="18" charset="0"/>
            </a:endParaRPr>
          </a:p>
        </p:txBody>
      </p:sp>
    </p:spTree>
    <p:extLst>
      <p:ext uri="{BB962C8B-B14F-4D97-AF65-F5344CB8AC3E}">
        <p14:creationId xmlns:p14="http://schemas.microsoft.com/office/powerpoint/2010/main" val="1626689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66800" y="375745"/>
            <a:ext cx="6629400" cy="1143000"/>
          </a:xfrm>
          <a:prstGeom prst="rect">
            <a:avLst/>
          </a:prstGeom>
        </p:spPr>
        <p:txBody>
          <a:bodyPr anchor="ctr"/>
          <a:lstStyle/>
          <a:p>
            <a:pPr algn="ctr" fontAlgn="auto">
              <a:spcBef>
                <a:spcPts val="0"/>
              </a:spcBef>
              <a:spcAft>
                <a:spcPts val="0"/>
              </a:spcAft>
              <a:defRPr/>
            </a:pPr>
            <a:r>
              <a:rPr lang="en-US" sz="3200" b="1" dirty="0">
                <a:solidFill>
                  <a:srgbClr val="00B0F0"/>
                </a:solidFill>
                <a:latin typeface="+mn-lt"/>
                <a:cs typeface="Times New Roman" pitchFamily="18" charset="0"/>
              </a:rPr>
              <a:t>Topics</a:t>
            </a:r>
            <a:endParaRPr lang="en-US" sz="3200" b="1"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299545"/>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ubtitle 2"/>
          <p:cNvSpPr txBox="1">
            <a:spLocks/>
          </p:cNvSpPr>
          <p:nvPr/>
        </p:nvSpPr>
        <p:spPr bwMode="auto">
          <a:xfrm>
            <a:off x="685800" y="2209800"/>
            <a:ext cx="8458200" cy="4267200"/>
          </a:xfrm>
          <a:prstGeom prst="rect">
            <a:avLst/>
          </a:prstGeom>
          <a:noFill/>
          <a:ln w="9525">
            <a:noFill/>
            <a:miter lim="800000"/>
            <a:headEnd/>
            <a:tailEnd/>
          </a:ln>
        </p:spPr>
        <p:txBody>
          <a:bodyPr/>
          <a:lstStyle/>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fontAlgn="auto">
              <a:spcAft>
                <a:spcPts val="0"/>
              </a:spcAft>
              <a:defRPr/>
            </a:pPr>
            <a:endParaRPr lang="en-US" altLang="ar-SA" sz="24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ubtitle 2"/>
          <p:cNvSpPr>
            <a:spLocks noGrp="1"/>
          </p:cNvSpPr>
          <p:nvPr>
            <p:ph type="subTitle" idx="1"/>
          </p:nvPr>
        </p:nvSpPr>
        <p:spPr>
          <a:xfrm>
            <a:off x="342900" y="1334814"/>
            <a:ext cx="8458200" cy="3680099"/>
          </a:xfrm>
        </p:spPr>
        <p:txBody>
          <a:bodyPr rtlCol="0">
            <a:noAutofit/>
          </a:bodyPr>
          <a:lstStyle/>
          <a:p>
            <a:pPr marL="539750" indent="-357188" algn="l">
              <a:lnSpc>
                <a:spcPct val="120000"/>
              </a:lnSpc>
              <a:spcBef>
                <a:spcPts val="0"/>
              </a:spcBef>
              <a:buFont typeface="Wingdings" pitchFamily="2" charset="2"/>
              <a:buChar char="q"/>
              <a:defRPr/>
            </a:pPr>
            <a:r>
              <a:rPr lang="en-US" sz="2400" b="1" dirty="0" smtClean="0">
                <a:solidFill>
                  <a:schemeClr val="tx1"/>
                </a:solidFill>
              </a:rPr>
              <a:t>Introduction</a:t>
            </a:r>
            <a:endParaRPr lang="en-US" sz="2400" b="1" dirty="0">
              <a:solidFill>
                <a:schemeClr val="tx1"/>
              </a:solidFill>
            </a:endParaRPr>
          </a:p>
          <a:p>
            <a:pPr marL="539750" indent="-357188" algn="l">
              <a:lnSpc>
                <a:spcPct val="120000"/>
              </a:lnSpc>
              <a:spcBef>
                <a:spcPts val="0"/>
              </a:spcBef>
              <a:buFont typeface="Wingdings" pitchFamily="2" charset="2"/>
              <a:buChar char="q"/>
              <a:defRPr/>
            </a:pPr>
            <a:r>
              <a:rPr lang="en-US" sz="2400" b="1" dirty="0">
                <a:solidFill>
                  <a:srgbClr val="FF0000"/>
                </a:solidFill>
              </a:rPr>
              <a:t>Coefficient of Lateral Earth Pressure </a:t>
            </a:r>
            <a:endParaRPr lang="en-US" sz="2400" b="1" dirty="0" smtClean="0">
              <a:solidFill>
                <a:srgbClr val="FF0000"/>
              </a:solidFill>
            </a:endParaRPr>
          </a:p>
          <a:p>
            <a:pPr marL="539750" indent="-357188" algn="l">
              <a:lnSpc>
                <a:spcPct val="120000"/>
              </a:lnSpc>
              <a:spcBef>
                <a:spcPts val="0"/>
              </a:spcBef>
              <a:buFont typeface="Wingdings" pitchFamily="2" charset="2"/>
              <a:buChar char="q"/>
              <a:defRPr/>
            </a:pPr>
            <a:r>
              <a:rPr lang="en-US" sz="2400" b="1" dirty="0" smtClean="0">
                <a:solidFill>
                  <a:schemeClr val="tx1"/>
                </a:solidFill>
              </a:rPr>
              <a:t>Types and Conditions of Lateral Earth Pressures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a:t>
            </a:r>
            <a:r>
              <a:rPr lang="en-US" sz="2400" b="1" dirty="0">
                <a:solidFill>
                  <a:schemeClr val="tx1"/>
                </a:solidFill>
              </a:rPr>
              <a:t>pressure Theories</a:t>
            </a:r>
            <a:endParaRPr lang="en-US" sz="2400" b="1" dirty="0" smtClean="0">
              <a:solidFill>
                <a:schemeClr val="tx1"/>
              </a:solidFill>
            </a:endParaRPr>
          </a:p>
          <a:p>
            <a:pPr marL="539750" indent="-357188" algn="l">
              <a:lnSpc>
                <a:spcPct val="120000"/>
              </a:lnSpc>
              <a:spcBef>
                <a:spcPts val="0"/>
              </a:spcBef>
              <a:buFont typeface="Wingdings" pitchFamily="2" charset="2"/>
              <a:buChar char="q"/>
              <a:defRPr/>
            </a:pPr>
            <a:r>
              <a:rPr lang="en-US" sz="2400" b="1" dirty="0" err="1" smtClean="0">
                <a:solidFill>
                  <a:schemeClr val="tx1"/>
                </a:solidFill>
              </a:rPr>
              <a:t>Rankine’s</a:t>
            </a:r>
            <a:r>
              <a:rPr lang="en-US" sz="2400" b="1" dirty="0" smtClean="0">
                <a:solidFill>
                  <a:schemeClr val="tx1"/>
                </a:solidFill>
              </a:rPr>
              <a:t> Lateral Earth Pressure Theory </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Pressure Distribution – Cohesionless Soils</a:t>
            </a:r>
          </a:p>
          <a:p>
            <a:pPr marL="539750" indent="-357188" algn="l">
              <a:lnSpc>
                <a:spcPct val="120000"/>
              </a:lnSpc>
              <a:spcBef>
                <a:spcPts val="0"/>
              </a:spcBef>
              <a:buFont typeface="Wingdings" pitchFamily="2" charset="2"/>
              <a:buChar char="q"/>
              <a:defRPr/>
            </a:pPr>
            <a:r>
              <a:rPr lang="en-US" sz="2400" b="1" dirty="0" smtClean="0">
                <a:solidFill>
                  <a:schemeClr val="tx1"/>
                </a:solidFill>
              </a:rPr>
              <a:t>Lateral Earth </a:t>
            </a:r>
            <a:r>
              <a:rPr lang="en-US" sz="2400" b="1" dirty="0">
                <a:solidFill>
                  <a:schemeClr val="tx1"/>
                </a:solidFill>
              </a:rPr>
              <a:t>Pressure Distribution – C – </a:t>
            </a:r>
            <a:r>
              <a:rPr lang="en-US" sz="2400" b="1" dirty="0">
                <a:solidFill>
                  <a:schemeClr val="tx1"/>
                </a:solidFill>
                <a:latin typeface="Symbol" pitchFamily="18" charset="2"/>
              </a:rPr>
              <a:t>f</a:t>
            </a:r>
            <a:r>
              <a:rPr lang="en-US" sz="2400" b="1" dirty="0">
                <a:solidFill>
                  <a:schemeClr val="tx1"/>
                </a:solidFill>
              </a:rPr>
              <a:t> </a:t>
            </a:r>
            <a:r>
              <a:rPr lang="en-US" sz="2400" b="1" dirty="0" smtClean="0">
                <a:solidFill>
                  <a:schemeClr val="tx1"/>
                </a:solidFill>
              </a:rPr>
              <a:t> Soils</a:t>
            </a:r>
            <a:endParaRPr lang="en-US" sz="2400" b="1" dirty="0">
              <a:solidFill>
                <a:schemeClr val="tx1"/>
              </a:solidFill>
            </a:endParaRPr>
          </a:p>
          <a:p>
            <a:pPr marL="539750" indent="-357188" algn="l">
              <a:lnSpc>
                <a:spcPct val="120000"/>
              </a:lnSpc>
              <a:spcBef>
                <a:spcPts val="0"/>
              </a:spcBef>
              <a:buFont typeface="Wingdings" pitchFamily="2" charset="2"/>
              <a:buChar char="q"/>
              <a:defRPr/>
            </a:pPr>
            <a:r>
              <a:rPr lang="en-US" sz="2400" b="1" dirty="0" smtClean="0">
                <a:solidFill>
                  <a:schemeClr val="tx1"/>
                </a:solidFill>
              </a:rPr>
              <a:t>Coulomb’s Lateral Earth Pressure Theory </a:t>
            </a:r>
          </a:p>
          <a:p>
            <a:pPr algn="l" fontAlgn="auto">
              <a:spcAft>
                <a:spcPts val="0"/>
              </a:spcAft>
              <a:buFont typeface="Arial" pitchFamily="34" charset="0"/>
              <a:buNone/>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defRPr/>
            </a:pPr>
            <a:endParaRPr lang="en-US" sz="2400" b="1" dirty="0" smtClean="0">
              <a:solidFill>
                <a:schemeClr val="tx1"/>
              </a:solidFill>
              <a:latin typeface="Arial Black" pitchFamily="34" charset="0"/>
              <a:cs typeface="Times New Roman" pitchFamily="18" charset="0"/>
            </a:endParaRPr>
          </a:p>
          <a:p>
            <a:pPr marL="342900" indent="-342900" algn="just" fontAlgn="auto">
              <a:spcAft>
                <a:spcPts val="0"/>
              </a:spcAft>
              <a:buFont typeface="Arial" pitchFamily="34" charset="0"/>
              <a:buAutoNum type="arabicPeriod"/>
              <a:defRPr/>
            </a:pPr>
            <a:endParaRPr lang="it-IT" sz="2400" b="1" dirty="0" smtClean="0">
              <a:solidFill>
                <a:schemeClr val="tx1"/>
              </a:solidFill>
              <a:latin typeface="+mj-lt"/>
              <a:cs typeface="Times New Roman" pitchFamily="18" charset="0"/>
            </a:endParaRPr>
          </a:p>
          <a:p>
            <a:pPr marL="342900" indent="-342900" algn="just" fontAlgn="auto">
              <a:spcAft>
                <a:spcPts val="0"/>
              </a:spcAft>
              <a:buFont typeface="Arial" pitchFamily="34" charset="0"/>
              <a:buAutoNum type="arabicPeriod"/>
              <a:defRPr/>
            </a:pPr>
            <a:endParaRPr lang="en-US" sz="2400" b="1" dirty="0" smtClean="0">
              <a:solidFill>
                <a:schemeClr val="tx1"/>
              </a:solidFill>
              <a:latin typeface="Arial Black" pitchFamily="34" charset="0"/>
              <a:cs typeface="Times New Roman" pitchFamily="18" charset="0"/>
            </a:endParaRPr>
          </a:p>
        </p:txBody>
      </p:sp>
    </p:spTree>
    <p:extLst>
      <p:ext uri="{BB962C8B-B14F-4D97-AF65-F5344CB8AC3E}">
        <p14:creationId xmlns:p14="http://schemas.microsoft.com/office/powerpoint/2010/main" val="200642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FFC000"/>
        </a:solidFill>
        <a:ln>
          <a:noFill/>
        </a:ln>
        <a:effectLst>
          <a:prstShdw prst="shdw16">
            <a:schemeClr val="bg2"/>
          </a:prstShdw>
        </a:effectLst>
      </a:spPr>
      <a:bodyPr>
        <a:spAutoFit/>
      </a:bodyPr>
      <a:lstStyle>
        <a:defPPr eaLnBrk="1" hangingPunct="1">
          <a:spcBef>
            <a:spcPct val="50000"/>
          </a:spcBef>
          <a:defRPr sz="2400" dirty="0">
            <a:latin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26029</TotalTime>
  <Words>5160</Words>
  <Application>Microsoft Office PowerPoint</Application>
  <PresentationFormat>عرض على الشاشة (3:4)‏</PresentationFormat>
  <Paragraphs>893</Paragraphs>
  <Slides>88</Slides>
  <Notes>13</Notes>
  <HiddenSlides>0</HiddenSlides>
  <MMClips>0</MMClips>
  <ScaleCrop>false</ScaleCrop>
  <HeadingPairs>
    <vt:vector size="8" baseType="variant">
      <vt:variant>
        <vt:lpstr>الخطوط المستخدمة</vt:lpstr>
      </vt:variant>
      <vt:variant>
        <vt:i4>16</vt:i4>
      </vt:variant>
      <vt:variant>
        <vt:lpstr>نسق</vt:lpstr>
      </vt:variant>
      <vt:variant>
        <vt:i4>1</vt:i4>
      </vt:variant>
      <vt:variant>
        <vt:lpstr>خوادم OLE مضمنة</vt:lpstr>
      </vt:variant>
      <vt:variant>
        <vt:i4>2</vt:i4>
      </vt:variant>
      <vt:variant>
        <vt:lpstr>عناوين الشرائح</vt:lpstr>
      </vt:variant>
      <vt:variant>
        <vt:i4>88</vt:i4>
      </vt:variant>
    </vt:vector>
  </HeadingPairs>
  <TitlesOfParts>
    <vt:vector size="107" baseType="lpstr">
      <vt:lpstr>Arial</vt:lpstr>
      <vt:lpstr>Arial Black</vt:lpstr>
      <vt:lpstr>Arial Narrow</vt:lpstr>
      <vt:lpstr>Blazing</vt:lpstr>
      <vt:lpstr>Calibri</vt:lpstr>
      <vt:lpstr>Cambria Math</vt:lpstr>
      <vt:lpstr>Courier New</vt:lpstr>
      <vt:lpstr>Grk2k</vt:lpstr>
      <vt:lpstr>MathematicalPi-One</vt:lpstr>
      <vt:lpstr>MathematicalPiOneOblique</vt:lpstr>
      <vt:lpstr>Symbol</vt:lpstr>
      <vt:lpstr>Tahoma</vt:lpstr>
      <vt:lpstr>Times New Roman</vt:lpstr>
      <vt:lpstr>Times-Italic</vt:lpstr>
      <vt:lpstr>Times-Roman</vt:lpstr>
      <vt:lpstr>Wingdings</vt:lpstr>
      <vt:lpstr>Office Theme</vt:lpstr>
      <vt:lpstr>Equation</vt:lpstr>
      <vt:lpstr>Bitmap Image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Coefficient of Lateral Earth Pressure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Active vs. Passive Earth Pressures</vt:lpstr>
      <vt:lpstr>عرض تقديمي في PowerPoint</vt:lpstr>
      <vt:lpstr>عرض تقديمي في PowerPoint</vt:lpstr>
      <vt:lpstr>عرض تقديمي في PowerPoint</vt:lpstr>
      <vt:lpstr>عرض تقديمي في PowerPoint</vt:lpstr>
      <vt:lpstr>Orientation of Failure Planes</vt:lpstr>
      <vt:lpstr>عرض تقديمي في PowerPoint</vt:lpstr>
      <vt:lpstr>عرض تقديمي في PowerPoint</vt:lpstr>
      <vt:lpstr>عرض تقديمي في PowerPoint</vt:lpstr>
      <vt:lpstr>عرض تقديمي في PowerPoint</vt:lpstr>
      <vt:lpstr>عرض تقديمي في PowerPoint</vt:lpstr>
      <vt:lpstr>Orientation of Failure Planes</vt:lpstr>
      <vt:lpstr>عرض تقديمي في PowerPoint</vt:lpstr>
      <vt:lpstr>عرض تقديمي في PowerPoint</vt:lpstr>
      <vt:lpstr>عرض تقديمي في PowerPoint</vt:lpstr>
      <vt:lpstr>عرض تقديمي في PowerPoint</vt:lpstr>
      <vt:lpstr>عرض تقديمي في PowerPoint</vt:lpstr>
      <vt:lpstr>Earth Pressure Distribution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ii. C- f Soils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Active Vs Passive</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dc:creator>
  <cp:lastModifiedBy>Awad Al-Karni</cp:lastModifiedBy>
  <cp:revision>1023</cp:revision>
  <dcterms:created xsi:type="dcterms:W3CDTF">2009-03-22T06:04:43Z</dcterms:created>
  <dcterms:modified xsi:type="dcterms:W3CDTF">2016-09-29T05:47:06Z</dcterms:modified>
</cp:coreProperties>
</file>