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0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2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5.xml" ContentType="application/vnd.openxmlformats-officedocument.presentationml.notesSlide+xml"/>
  <Override PartName="/ppt/tags/tag30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35"/>
  </p:notesMasterIdLst>
  <p:sldIdLst>
    <p:sldId id="256" r:id="rId6"/>
    <p:sldId id="257" r:id="rId7"/>
    <p:sldId id="284" r:id="rId8"/>
    <p:sldId id="272" r:id="rId9"/>
    <p:sldId id="281" r:id="rId10"/>
    <p:sldId id="259" r:id="rId11"/>
    <p:sldId id="260" r:id="rId12"/>
    <p:sldId id="261" r:id="rId13"/>
    <p:sldId id="262" r:id="rId14"/>
    <p:sldId id="263" r:id="rId15"/>
    <p:sldId id="264" r:id="rId16"/>
    <p:sldId id="270" r:id="rId17"/>
    <p:sldId id="267" r:id="rId18"/>
    <p:sldId id="271" r:id="rId19"/>
    <p:sldId id="273" r:id="rId20"/>
    <p:sldId id="285" r:id="rId21"/>
    <p:sldId id="290" r:id="rId22"/>
    <p:sldId id="291" r:id="rId23"/>
    <p:sldId id="294" r:id="rId24"/>
    <p:sldId id="301" r:id="rId25"/>
    <p:sldId id="295" r:id="rId26"/>
    <p:sldId id="296" r:id="rId27"/>
    <p:sldId id="302" r:id="rId28"/>
    <p:sldId id="298" r:id="rId29"/>
    <p:sldId id="276" r:id="rId30"/>
    <p:sldId id="277" r:id="rId31"/>
    <p:sldId id="278" r:id="rId32"/>
    <p:sldId id="299" r:id="rId33"/>
    <p:sldId id="30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CC7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B139C-DFEB-4F79-1462-61AAEAFB62BB}" v="264" dt="2025-01-08T07:26:47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ida Almuallem" userId="S::zalmuallem@ksu.edu.sa::f6b0df71-4211-47d6-8039-1fe1a1bb5bdb" providerId="AD" clId="Web-{4EAB139C-DFEB-4F79-1462-61AAEAFB62BB}"/>
    <pc:docChg chg="addSld delSld modSld">
      <pc:chgData name="Zahida Almuallem" userId="S::zalmuallem@ksu.edu.sa::f6b0df71-4211-47d6-8039-1fe1a1bb5bdb" providerId="AD" clId="Web-{4EAB139C-DFEB-4F79-1462-61AAEAFB62BB}" dt="2025-01-08T07:26:47.174" v="289" actId="20577"/>
      <pc:docMkLst>
        <pc:docMk/>
      </pc:docMkLst>
      <pc:sldChg chg="modSp add replId modNotes">
        <pc:chgData name="Zahida Almuallem" userId="S::zalmuallem@ksu.edu.sa::f6b0df71-4211-47d6-8039-1fe1a1bb5bdb" providerId="AD" clId="Web-{4EAB139C-DFEB-4F79-1462-61AAEAFB62BB}" dt="2025-01-08T07:17:15.736" v="178"/>
        <pc:sldMkLst>
          <pc:docMk/>
          <pc:sldMk cId="4203540944" sldId="301"/>
        </pc:sldMkLst>
        <pc:spChg chg="mod">
          <ac:chgData name="Zahida Almuallem" userId="S::zalmuallem@ksu.edu.sa::f6b0df71-4211-47d6-8039-1fe1a1bb5bdb" providerId="AD" clId="Web-{4EAB139C-DFEB-4F79-1462-61AAEAFB62BB}" dt="2025-01-08T07:12:50.063" v="39" actId="20577"/>
          <ac:spMkLst>
            <pc:docMk/>
            <pc:sldMk cId="4203540944" sldId="301"/>
            <ac:spMk id="2" creationId="{00000000-0000-0000-0000-000000000000}"/>
          </ac:spMkLst>
        </pc:spChg>
        <pc:spChg chg="mod">
          <ac:chgData name="Zahida Almuallem" userId="S::zalmuallem@ksu.edu.sa::f6b0df71-4211-47d6-8039-1fe1a1bb5bdb" providerId="AD" clId="Web-{4EAB139C-DFEB-4F79-1462-61AAEAFB62BB}" dt="2025-01-08T07:14:35.798" v="104" actId="20577"/>
          <ac:spMkLst>
            <pc:docMk/>
            <pc:sldMk cId="4203540944" sldId="301"/>
            <ac:spMk id="3" creationId="{00000000-0000-0000-0000-000000000000}"/>
          </ac:spMkLst>
        </pc:spChg>
      </pc:sldChg>
      <pc:sldChg chg="delSp modSp add replId delAnim">
        <pc:chgData name="Zahida Almuallem" userId="S::zalmuallem@ksu.edu.sa::f6b0df71-4211-47d6-8039-1fe1a1bb5bdb" providerId="AD" clId="Web-{4EAB139C-DFEB-4F79-1462-61AAEAFB62BB}" dt="2025-01-08T07:26:47.174" v="289" actId="20577"/>
        <pc:sldMkLst>
          <pc:docMk/>
          <pc:sldMk cId="3143383079" sldId="302"/>
        </pc:sldMkLst>
        <pc:spChg chg="mod">
          <ac:chgData name="Zahida Almuallem" userId="S::zalmuallem@ksu.edu.sa::f6b0df71-4211-47d6-8039-1fe1a1bb5bdb" providerId="AD" clId="Web-{4EAB139C-DFEB-4F79-1462-61AAEAFB62BB}" dt="2025-01-08T07:19:40.564" v="216" actId="20577"/>
          <ac:spMkLst>
            <pc:docMk/>
            <pc:sldMk cId="3143383079" sldId="302"/>
            <ac:spMk id="2" creationId="{00000000-0000-0000-0000-000000000000}"/>
          </ac:spMkLst>
        </pc:spChg>
        <pc:spChg chg="del">
          <ac:chgData name="Zahida Almuallem" userId="S::zalmuallem@ksu.edu.sa::f6b0df71-4211-47d6-8039-1fe1a1bb5bdb" providerId="AD" clId="Web-{4EAB139C-DFEB-4F79-1462-61AAEAFB62BB}" dt="2025-01-08T07:20:26.486" v="258"/>
          <ac:spMkLst>
            <pc:docMk/>
            <pc:sldMk cId="3143383079" sldId="302"/>
            <ac:spMk id="3" creationId="{00000000-0000-0000-0000-000000000000}"/>
          </ac:spMkLst>
        </pc:spChg>
        <pc:spChg chg="mod">
          <ac:chgData name="Zahida Almuallem" userId="S::zalmuallem@ksu.edu.sa::f6b0df71-4211-47d6-8039-1fe1a1bb5bdb" providerId="AD" clId="Web-{4EAB139C-DFEB-4F79-1462-61AAEAFB62BB}" dt="2025-01-08T07:20:22.783" v="257" actId="20577"/>
          <ac:spMkLst>
            <pc:docMk/>
            <pc:sldMk cId="3143383079" sldId="302"/>
            <ac:spMk id="11" creationId="{00000000-0000-0000-0000-000000000000}"/>
          </ac:spMkLst>
        </pc:spChg>
        <pc:spChg chg="mod">
          <ac:chgData name="Zahida Almuallem" userId="S::zalmuallem@ksu.edu.sa::f6b0df71-4211-47d6-8039-1fe1a1bb5bdb" providerId="AD" clId="Web-{4EAB139C-DFEB-4F79-1462-61AAEAFB62BB}" dt="2025-01-08T07:26:47.174" v="289" actId="20577"/>
          <ac:spMkLst>
            <pc:docMk/>
            <pc:sldMk cId="3143383079" sldId="302"/>
            <ac:spMk id="16" creationId="{00000000-0000-0000-0000-000000000000}"/>
          </ac:spMkLst>
        </pc:spChg>
        <pc:spChg chg="mod">
          <ac:chgData name="Zahida Almuallem" userId="S::zalmuallem@ksu.edu.sa::f6b0df71-4211-47d6-8039-1fe1a1bb5bdb" providerId="AD" clId="Web-{4EAB139C-DFEB-4F79-1462-61AAEAFB62BB}" dt="2025-01-08T07:22:50.439" v="285" actId="20577"/>
          <ac:spMkLst>
            <pc:docMk/>
            <pc:sldMk cId="3143383079" sldId="302"/>
            <ac:spMk id="17" creationId="{00000000-0000-0000-0000-000000000000}"/>
          </ac:spMkLst>
        </pc:spChg>
      </pc:sldChg>
      <pc:sldChg chg="modSp add del replId">
        <pc:chgData name="Zahida Almuallem" userId="S::zalmuallem@ksu.edu.sa::f6b0df71-4211-47d6-8039-1fe1a1bb5bdb" providerId="AD" clId="Web-{4EAB139C-DFEB-4F79-1462-61AAEAFB62BB}" dt="2025-01-08T07:18:54.142" v="208"/>
        <pc:sldMkLst>
          <pc:docMk/>
          <pc:sldMk cId="3980289479" sldId="302"/>
        </pc:sldMkLst>
        <pc:spChg chg="mod">
          <ac:chgData name="Zahida Almuallem" userId="S::zalmuallem@ksu.edu.sa::f6b0df71-4211-47d6-8039-1fe1a1bb5bdb" providerId="AD" clId="Web-{4EAB139C-DFEB-4F79-1462-61AAEAFB62BB}" dt="2025-01-08T07:18:33.533" v="185" actId="14100"/>
          <ac:spMkLst>
            <pc:docMk/>
            <pc:sldMk cId="3980289479" sldId="302"/>
            <ac:spMk id="2" creationId="{00000000-0000-0000-0000-000000000000}"/>
          </ac:spMkLst>
        </pc:spChg>
        <pc:spChg chg="mod">
          <ac:chgData name="Zahida Almuallem" userId="S::zalmuallem@ksu.edu.sa::f6b0df71-4211-47d6-8039-1fe1a1bb5bdb" providerId="AD" clId="Web-{4EAB139C-DFEB-4F79-1462-61AAEAFB62BB}" dt="2025-01-08T07:18:51.361" v="207" actId="20577"/>
          <ac:spMkLst>
            <pc:docMk/>
            <pc:sldMk cId="3980289479" sldId="302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13E6B-D7F2-4716-95BB-843D14EE146A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B76B0-FEEE-4DD7-8ECF-D72328028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2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2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6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8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10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68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This syntax has been  </a:t>
            </a:r>
            <a:r>
              <a:rPr lang="en-US" dirty="0"/>
              <a:t>introduced in Java 12 (and finalized in Java 14). Earlier versions don't support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72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7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8237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094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42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66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98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07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09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37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52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2D8171-C865-4002-A645-72D1AEE9906F}" type="datetime1">
              <a:rPr lang="en-US" smtClean="0"/>
              <a:pPr/>
              <a:t>1/7/2025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B24399-1A6F-41FB-A0B4-F38486D35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D791-D72B-44F0-B14A-B1012C62C1F7}" type="datetime1">
              <a:rPr lang="en-US" smtClean="0">
                <a:solidFill>
                  <a:prstClr val="black"/>
                </a:solidFill>
              </a:rPr>
              <a:pPr/>
              <a:t>1/7/2025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900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36E6-27F5-4C64-85DF-AF0D2EC7A54B}" type="datetime1">
              <a:rPr lang="en-US" smtClean="0">
                <a:solidFill>
                  <a:prstClr val="white"/>
                </a:solidFill>
              </a:rPr>
              <a:pPr/>
              <a:t>1/7/2025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28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0CC19-2F8F-49BD-BBDD-D64DB6A2F0FB}" type="datetime1">
              <a:rPr lang="en-US" smtClean="0">
                <a:solidFill>
                  <a:prstClr val="white"/>
                </a:solidFill>
              </a:rPr>
              <a:pPr/>
              <a:t>1/7/2025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0201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0C7B-1C52-4460-9ED9-FC18FE475353}" type="datetime1">
              <a:rPr lang="en-US" smtClean="0">
                <a:solidFill>
                  <a:prstClr val="black"/>
                </a:solidFill>
              </a:rPr>
              <a:pPr/>
              <a:t>1/7/2025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55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1DD1-83F1-4D39-AD86-B8E97EE93BA3}" type="datetime1">
              <a:rPr lang="en-US" smtClean="0">
                <a:solidFill>
                  <a:prstClr val="white"/>
                </a:solidFill>
              </a:rPr>
              <a:pPr/>
              <a:t>1/7/2025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3337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D091-F32C-449E-8982-522FB1D2F781}" type="datetime1">
              <a:rPr lang="en-US" smtClean="0">
                <a:solidFill>
                  <a:prstClr val="black"/>
                </a:solidFill>
              </a:rPr>
              <a:pPr/>
              <a:t>1/7/2025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50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FCA8F23-7BCE-41C7-884B-6EDA03E39A81}" type="datetime1">
              <a:rPr lang="en-US" smtClean="0">
                <a:solidFill>
                  <a:prstClr val="black"/>
                </a:solidFill>
              </a:rPr>
              <a:pPr/>
              <a:t>1/7/2025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40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0638B-B780-451D-9EFA-03F538C4DC5A}" type="datetime1">
              <a:rPr lang="en-US" smtClean="0">
                <a:solidFill>
                  <a:prstClr val="white"/>
                </a:solidFill>
              </a:rPr>
              <a:pPr/>
              <a:t>1/7/2025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B24399-1A6F-41FB-A0B4-F38486D35E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49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12E2-71A4-4739-A041-ADCA414FBC35}" type="datetime1">
              <a:rPr lang="en-US" smtClean="0">
                <a:solidFill>
                  <a:prstClr val="black"/>
                </a:solidFill>
              </a:rPr>
              <a:pPr/>
              <a:t>1/7/2025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83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3AC9-217E-4FC9-8859-F1A33B024148}" type="datetime1">
              <a:rPr lang="en-US" smtClean="0">
                <a:solidFill>
                  <a:prstClr val="black"/>
                </a:solidFill>
              </a:rPr>
              <a:pPr/>
              <a:t>1/7/2025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4399-1A6F-41FB-A0B4-F38486D35ED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4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260F0A-2236-4096-8439-E0771212174F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CBA54A-9804-43C8-9A76-8E348AF8D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A45A66-38FC-4876-8C12-BEAB22805659}" type="datetime1">
              <a:rPr lang="en-US" smtClean="0">
                <a:solidFill>
                  <a:prstClr val="black"/>
                </a:solidFill>
              </a:rPr>
              <a:pPr/>
              <a:t>1/7/2025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B24399-1A6F-41FB-A0B4-F38486D35ED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24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251521" y="2708920"/>
            <a:ext cx="8640960" cy="1152128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en-US" sz="5400" dirty="0">
                <a:solidFill>
                  <a:srgbClr val="C00000"/>
                </a:solidFill>
              </a:rPr>
            </a:b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>SELECTION STATEMENTS (2)</a:t>
            </a: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600" y="3861048"/>
            <a:ext cx="7920880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4000" dirty="0">
                <a:solidFill>
                  <a:srgbClr val="00B0F0"/>
                </a:solidFill>
              </a:rPr>
              <a:t>Nested if</a:t>
            </a:r>
          </a:p>
          <a:p>
            <a:pPr algn="r"/>
            <a:r>
              <a:rPr lang="en-US" sz="4000" dirty="0">
                <a:solidFill>
                  <a:srgbClr val="00B0F0"/>
                </a:solidFill>
              </a:rPr>
              <a:t>Switch</a:t>
            </a:r>
          </a:p>
        </p:txBody>
      </p:sp>
    </p:spTree>
    <p:extLst>
      <p:ext uri="{BB962C8B-B14F-4D97-AF65-F5344CB8AC3E}">
        <p14:creationId xmlns:p14="http://schemas.microsoft.com/office/powerpoint/2010/main" val="2223241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– NOTES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79512" y="1324500"/>
            <a:ext cx="8784976" cy="3477875"/>
            <a:chOff x="323528" y="1236822"/>
            <a:chExt cx="7848872" cy="3270328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327032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// Processing section: processing statements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</a:t>
              </a:r>
              <a:r>
                <a:rPr lang="en-US" sz="2000" dirty="0">
                  <a:solidFill>
                    <a:srgbClr val="00B0F0"/>
                  </a:solidFill>
                </a:rPr>
                <a:t>if</a:t>
              </a:r>
              <a:r>
                <a:rPr lang="en-US" sz="2000" dirty="0">
                  <a:solidFill>
                    <a:srgbClr val="0000FF"/>
                  </a:solidFill>
                </a:rPr>
                <a:t> (</a:t>
              </a:r>
              <a:r>
                <a:rPr lang="en-US" sz="2000" dirty="0" err="1">
                  <a:solidFill>
                    <a:srgbClr val="0000FF"/>
                  </a:solidFill>
                </a:rPr>
                <a:t>num</a:t>
              </a:r>
              <a:r>
                <a:rPr lang="en-US" sz="2000" dirty="0">
                  <a:solidFill>
                    <a:srgbClr val="0000FF"/>
                  </a:solidFill>
                </a:rPr>
                <a:t> &lt; 0)		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message = “The number is negative”;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</a:t>
              </a:r>
              <a:r>
                <a:rPr lang="en-US" sz="2000" dirty="0">
                  <a:solidFill>
                    <a:srgbClr val="00B0F0"/>
                  </a:solidFill>
                </a:rPr>
                <a:t>else </a:t>
              </a:r>
            </a:p>
            <a:p>
              <a:r>
                <a:rPr lang="en-US" sz="2000" dirty="0">
                  <a:solidFill>
                    <a:srgbClr val="00B0F0"/>
                  </a:solidFill>
                </a:rPr>
                <a:t>	      </a:t>
              </a:r>
              <a:r>
                <a:rPr lang="en-US" sz="2000" dirty="0">
                  <a:solidFill>
                    <a:srgbClr val="0000FF"/>
                  </a:solidFill>
                </a:rPr>
                <a:t>  {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	message = “The number is not negative”;   </a:t>
              </a:r>
            </a:p>
            <a:p>
              <a:r>
                <a:rPr lang="en-US" sz="2000" dirty="0">
                  <a:solidFill>
                    <a:srgbClr val="00B0F0"/>
                  </a:solidFill>
                </a:rPr>
                <a:t>                       if </a:t>
              </a:r>
              <a:r>
                <a:rPr lang="en-US" sz="2000" dirty="0">
                  <a:solidFill>
                    <a:srgbClr val="0000FF"/>
                  </a:solidFill>
                </a:rPr>
                <a:t>(</a:t>
              </a:r>
              <a:r>
                <a:rPr lang="en-US" sz="2000" dirty="0" err="1">
                  <a:solidFill>
                    <a:srgbClr val="0000FF"/>
                  </a:solidFill>
                </a:rPr>
                <a:t>num</a:t>
              </a:r>
              <a:r>
                <a:rPr lang="en-US" sz="2000" dirty="0">
                  <a:solidFill>
                    <a:srgbClr val="0000FF"/>
                  </a:solidFill>
                </a:rPr>
                <a:t> &gt; 0)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            message = “The number is positive”;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         </a:t>
              </a:r>
              <a:r>
                <a:rPr lang="en-US" sz="2000" dirty="0">
                  <a:solidFill>
                    <a:srgbClr val="00B0F0"/>
                  </a:solidFill>
                </a:rPr>
                <a:t>else 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            message = “The number is zero”;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     } </a:t>
              </a:r>
              <a:r>
                <a:rPr lang="en-US" sz="2000" dirty="0">
                  <a:solidFill>
                    <a:srgbClr val="00B050"/>
                  </a:solidFill>
                </a:rPr>
                <a:t>//end else… if (</a:t>
              </a:r>
              <a:r>
                <a:rPr lang="en-US" sz="2000" dirty="0" err="1">
                  <a:solidFill>
                    <a:srgbClr val="00B050"/>
                  </a:solidFill>
                </a:rPr>
                <a:t>num</a:t>
              </a:r>
              <a:r>
                <a:rPr lang="en-US" sz="2000" dirty="0">
                  <a:solidFill>
                    <a:srgbClr val="00B050"/>
                  </a:solidFill>
                </a:rPr>
                <a:t> &lt; 0)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327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23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24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1520" y="4941168"/>
            <a:ext cx="8735888" cy="4680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Block statements may be used as shown above.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02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2 - ANALYSIS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51520" y="1412776"/>
            <a:ext cx="8712968" cy="576064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a program that calculates the letter grade of a student.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36951" y="220486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619672" y="2204864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Student’s score </a:t>
            </a:r>
            <a:r>
              <a:rPr lang="en-US" dirty="0">
                <a:solidFill>
                  <a:srgbClr val="FF3399"/>
                </a:solidFill>
              </a:rPr>
              <a:t>(variable: score, type: 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51520" y="278092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634241" y="2780928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Student’s letter grade </a:t>
            </a:r>
            <a:r>
              <a:rPr lang="en-US" dirty="0">
                <a:solidFill>
                  <a:srgbClr val="FF3399"/>
                </a:solidFill>
              </a:rPr>
              <a:t>(variable: grade, type: </a:t>
            </a:r>
            <a:r>
              <a:rPr lang="en-US" dirty="0">
                <a:solidFill>
                  <a:srgbClr val="00B0F0"/>
                </a:solidFill>
              </a:rPr>
              <a:t>char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251520" y="33569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634241" y="3356992"/>
            <a:ext cx="7344816" cy="295232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less than 60.0)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‘F’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between 60.0 and 70.0)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‘D’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between 70.0 and 80.0)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‘C’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    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between 80.0 and 90.0)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‘B’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    otherwise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‘A’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6660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" grpId="0" animBg="1"/>
      <p:bldP spid="31" grpId="0" animBg="1"/>
      <p:bldP spid="34" grpId="0" animBg="1"/>
      <p:bldP spid="35" grpId="0" animBg="1"/>
      <p:bldP spid="43" grpId="0" animBg="1"/>
      <p:bldP spid="44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2  - FLOWCHART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67"/>
          <p:cNvSpPr>
            <a:spLocks noChangeArrowheads="1"/>
          </p:cNvSpPr>
          <p:nvPr/>
        </p:nvSpPr>
        <p:spPr bwMode="auto">
          <a:xfrm>
            <a:off x="1476933" y="1340768"/>
            <a:ext cx="1151706" cy="288032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9" name="AutoShape 68"/>
          <p:cNvSpPr>
            <a:spLocks noChangeArrowheads="1"/>
          </p:cNvSpPr>
          <p:nvPr/>
        </p:nvSpPr>
        <p:spPr bwMode="auto">
          <a:xfrm>
            <a:off x="1117749" y="1844824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score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AutoShape 73"/>
          <p:cNvSpPr>
            <a:spLocks noChangeArrowheads="1"/>
          </p:cNvSpPr>
          <p:nvPr/>
        </p:nvSpPr>
        <p:spPr bwMode="auto">
          <a:xfrm>
            <a:off x="1153542" y="2420888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&lt; 60)?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7504" y="3429000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‘F’</a:t>
            </a:r>
          </a:p>
        </p:txBody>
      </p:sp>
      <p:cxnSp>
        <p:nvCxnSpPr>
          <p:cNvPr id="13" name="Straight Arrow Connector 12"/>
          <p:cNvCxnSpPr>
            <a:stCxn id="8" idx="2"/>
            <a:endCxn id="9" idx="1"/>
          </p:cNvCxnSpPr>
          <p:nvPr/>
        </p:nvCxnSpPr>
        <p:spPr>
          <a:xfrm>
            <a:off x="2052786" y="1628800"/>
            <a:ext cx="1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>
          <a:xfrm flipH="1">
            <a:off x="2052786" y="2203599"/>
            <a:ext cx="1" cy="2172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</p:cNvCxnSpPr>
          <p:nvPr/>
        </p:nvCxnSpPr>
        <p:spPr>
          <a:xfrm flipH="1" flipV="1">
            <a:off x="683568" y="2961047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83568" y="2961047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2952030" y="2961048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73"/>
          <p:cNvSpPr>
            <a:spLocks noChangeArrowheads="1"/>
          </p:cNvSpPr>
          <p:nvPr/>
        </p:nvSpPr>
        <p:spPr bwMode="auto">
          <a:xfrm>
            <a:off x="2557488" y="3284785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 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200" dirty="0">
                <a:latin typeface="Arial" charset="0"/>
                <a:cs typeface="Arial" charset="0"/>
              </a:rPr>
              <a:t>&lt; 70)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Straight Arrow Connector 24"/>
          <p:cNvCxnSpPr>
            <a:endCxn id="23" idx="0"/>
          </p:cNvCxnSpPr>
          <p:nvPr/>
        </p:nvCxnSpPr>
        <p:spPr>
          <a:xfrm>
            <a:off x="3456732" y="2961047"/>
            <a:ext cx="0" cy="3237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2123728" y="3832969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547664" y="4293096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‘D’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123728" y="3825143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390478" y="3825144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utoShape 73"/>
          <p:cNvSpPr>
            <a:spLocks noChangeArrowheads="1"/>
          </p:cNvSpPr>
          <p:nvPr/>
        </p:nvSpPr>
        <p:spPr bwMode="auto">
          <a:xfrm>
            <a:off x="3995936" y="4148881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 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200" dirty="0">
                <a:latin typeface="Arial" charset="0"/>
                <a:cs typeface="Arial" charset="0"/>
              </a:rPr>
              <a:t>&lt; 80)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>
            <a:off x="4895180" y="3825143"/>
            <a:ext cx="0" cy="3237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525962" y="4689040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987824" y="5185271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‘C’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563888" y="4717318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760342" y="4689240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73"/>
          <p:cNvSpPr>
            <a:spLocks noChangeArrowheads="1"/>
          </p:cNvSpPr>
          <p:nvPr/>
        </p:nvSpPr>
        <p:spPr bwMode="auto">
          <a:xfrm>
            <a:off x="5365800" y="5012977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 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200" dirty="0">
                <a:latin typeface="Arial" charset="0"/>
                <a:cs typeface="Arial" charset="0"/>
              </a:rPr>
              <a:t>&lt; 90)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>
            <a:off x="6265044" y="4689239"/>
            <a:ext cx="0" cy="3237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4894114" y="5553136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355976" y="6049367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‘B’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932040" y="5581414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164288" y="5553535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44" idx="0"/>
          </p:cNvCxnSpPr>
          <p:nvPr/>
        </p:nvCxnSpPr>
        <p:spPr>
          <a:xfrm>
            <a:off x="7668990" y="5553534"/>
            <a:ext cx="0" cy="5397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092926" y="6093296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‘A’</a:t>
            </a:r>
          </a:p>
        </p:txBody>
      </p:sp>
      <p:cxnSp>
        <p:nvCxnSpPr>
          <p:cNvPr id="47" name="Straight Arrow Connector 46"/>
          <p:cNvCxnSpPr>
            <a:endCxn id="69" idx="0"/>
          </p:cNvCxnSpPr>
          <p:nvPr/>
        </p:nvCxnSpPr>
        <p:spPr>
          <a:xfrm>
            <a:off x="693049" y="3832969"/>
            <a:ext cx="1" cy="24623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123728" y="4725144"/>
            <a:ext cx="0" cy="19722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3888" y="5589240"/>
            <a:ext cx="0" cy="11081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4" idx="2"/>
          </p:cNvCxnSpPr>
          <p:nvPr/>
        </p:nvCxnSpPr>
        <p:spPr>
          <a:xfrm>
            <a:off x="7668990" y="6497265"/>
            <a:ext cx="0" cy="24410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932040" y="6453336"/>
            <a:ext cx="0" cy="24410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4932040" y="6697439"/>
            <a:ext cx="2736951" cy="0"/>
          </a:xfrm>
          <a:prstGeom prst="straightConnector1">
            <a:avLst/>
          </a:prstGeom>
          <a:ln w="28575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3563888" y="6697439"/>
            <a:ext cx="1368152" cy="0"/>
          </a:xfrm>
          <a:prstGeom prst="straightConnector1">
            <a:avLst/>
          </a:prstGeom>
          <a:ln w="28575">
            <a:solidFill>
              <a:srgbClr val="FF3399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123728" y="6697439"/>
            <a:ext cx="1440160" cy="0"/>
          </a:xfrm>
          <a:prstGeom prst="straightConnector1">
            <a:avLst/>
          </a:prstGeom>
          <a:ln w="28575">
            <a:solidFill>
              <a:srgbClr val="FF3399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67544" y="6295280"/>
            <a:ext cx="451011" cy="4460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1403648" y="6697439"/>
            <a:ext cx="720080" cy="0"/>
          </a:xfrm>
          <a:prstGeom prst="straightConnector1">
            <a:avLst/>
          </a:prstGeom>
          <a:ln w="28575">
            <a:solidFill>
              <a:srgbClr val="FF3399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69" idx="6"/>
          </p:cNvCxnSpPr>
          <p:nvPr/>
        </p:nvCxnSpPr>
        <p:spPr>
          <a:xfrm flipH="1">
            <a:off x="918555" y="6518324"/>
            <a:ext cx="485093" cy="0"/>
          </a:xfrm>
          <a:prstGeom prst="straightConnector1">
            <a:avLst/>
          </a:prstGeom>
          <a:ln w="28575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1403648" y="6518324"/>
            <a:ext cx="0" cy="179115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7191133" y="1412776"/>
            <a:ext cx="451011" cy="4460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8" name="AutoShape 68"/>
          <p:cNvSpPr>
            <a:spLocks noChangeArrowheads="1"/>
          </p:cNvSpPr>
          <p:nvPr/>
        </p:nvSpPr>
        <p:spPr bwMode="auto">
          <a:xfrm>
            <a:off x="6481601" y="2132856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grade</a:t>
            </a:r>
          </a:p>
        </p:txBody>
      </p:sp>
      <p:sp>
        <p:nvSpPr>
          <p:cNvPr id="79" name="AutoShape 67"/>
          <p:cNvSpPr>
            <a:spLocks noChangeArrowheads="1"/>
          </p:cNvSpPr>
          <p:nvPr/>
        </p:nvSpPr>
        <p:spPr bwMode="auto">
          <a:xfrm>
            <a:off x="6840785" y="2782193"/>
            <a:ext cx="1151706" cy="288032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latin typeface="Arial" charset="0"/>
                <a:cs typeface="Arial" charset="0"/>
              </a:rPr>
              <a:t>END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Straight Arrow Connector 80"/>
          <p:cNvCxnSpPr>
            <a:stCxn id="77" idx="4"/>
            <a:endCxn id="78" idx="1"/>
          </p:cNvCxnSpPr>
          <p:nvPr/>
        </p:nvCxnSpPr>
        <p:spPr>
          <a:xfrm>
            <a:off x="7416639" y="1858864"/>
            <a:ext cx="0" cy="2739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8" idx="4"/>
            <a:endCxn id="79" idx="0"/>
          </p:cNvCxnSpPr>
          <p:nvPr/>
        </p:nvCxnSpPr>
        <p:spPr>
          <a:xfrm flipH="1">
            <a:off x="7416638" y="2491631"/>
            <a:ext cx="1" cy="290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11560" y="263691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123728" y="350100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563888" y="436510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860032" y="522920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263691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283968" y="344003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24128" y="436510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092280" y="524023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28354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500"/>
                            </p:stCondLst>
                            <p:childTnLst>
                              <p:par>
                                <p:cTn id="2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23" grpId="0" animBg="1"/>
      <p:bldP spid="27" grpId="0" animBg="1"/>
      <p:bldP spid="31" grpId="0" animBg="1"/>
      <p:bldP spid="34" grpId="0" animBg="1"/>
      <p:bldP spid="37" grpId="0" animBg="1"/>
      <p:bldP spid="40" grpId="0" animBg="1"/>
      <p:bldP spid="44" grpId="0" animBg="1"/>
      <p:bldP spid="69" grpId="0" animBg="1"/>
      <p:bldP spid="77" grpId="0" animBg="1"/>
      <p:bldP spid="78" grpId="0" animBg="1"/>
      <p:bldP spid="79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2 – CODE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79512" y="1268760"/>
            <a:ext cx="8784976" cy="3108543"/>
            <a:chOff x="323528" y="1236822"/>
            <a:chExt cx="7848872" cy="3007752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300774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// import necessary libraries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import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java.util</a:t>
              </a:r>
              <a:r>
                <a:rPr lang="en-US" sz="1400" dirty="0">
                  <a:solidFill>
                    <a:srgbClr val="0000FF"/>
                  </a:solidFill>
                </a:rPr>
                <a:t>.*;		</a:t>
              </a:r>
              <a:r>
                <a:rPr lang="en-US" sz="1400" dirty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public class</a:t>
              </a:r>
              <a:r>
                <a:rPr lang="en-US" sz="1400" dirty="0">
                  <a:solidFill>
                    <a:srgbClr val="0000FF"/>
                  </a:solidFill>
                </a:rPr>
                <a:t> nestedIf2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static </a:t>
              </a:r>
              <a:r>
                <a:rPr lang="en-US" sz="1400" dirty="0">
                  <a:solidFill>
                    <a:srgbClr val="0000FF"/>
                  </a:solidFill>
                </a:rPr>
                <a:t>Scanner console = </a:t>
              </a:r>
              <a:r>
                <a:rPr lang="en-US" sz="1400" dirty="0">
                  <a:solidFill>
                    <a:srgbClr val="00B0F0"/>
                  </a:solidFill>
                </a:rPr>
                <a:t>new</a:t>
              </a:r>
              <a:r>
                <a:rPr lang="en-US" sz="1400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400" dirty="0">
                  <a:solidFill>
                    <a:srgbClr val="0000FF"/>
                  </a:solidFill>
                </a:rPr>
                <a:t> main (String[] </a:t>
              </a:r>
              <a:r>
                <a:rPr lang="en-US" sz="1400" dirty="0" err="1">
                  <a:solidFill>
                    <a:srgbClr val="0000FF"/>
                  </a:solidFill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</a:t>
              </a:r>
              <a:r>
                <a:rPr lang="en-US" sz="1400" dirty="0"/>
                <a:t>// Declaration section: to declare needed variables</a:t>
              </a:r>
            </a:p>
            <a:p>
              <a:r>
                <a:rPr lang="en-US" sz="1400" dirty="0"/>
                <a:t>	</a:t>
              </a:r>
              <a:r>
                <a:rPr lang="en-US" sz="1400" dirty="0">
                  <a:solidFill>
                    <a:srgbClr val="00B0F0"/>
                  </a:solidFill>
                </a:rPr>
                <a:t>double</a:t>
              </a:r>
              <a:r>
                <a:rPr lang="en-US" sz="1400" dirty="0">
                  <a:solidFill>
                    <a:srgbClr val="0000FF"/>
                  </a:solidFill>
                </a:rPr>
                <a:t> score;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>
                  <a:solidFill>
                    <a:srgbClr val="00B0F0"/>
                  </a:solidFill>
                </a:rPr>
                <a:t>char</a:t>
              </a:r>
              <a:r>
                <a:rPr lang="en-US" sz="1400" dirty="0">
                  <a:solidFill>
                    <a:srgbClr val="0000FF"/>
                  </a:solidFill>
                </a:rPr>
                <a:t> grade;	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r>
                <a:rPr lang="en-US" sz="1400" dirty="0"/>
                <a:t>            // Input section: to enter values of used variables</a:t>
              </a:r>
            </a:p>
            <a:p>
              <a:r>
                <a:rPr lang="en-US" sz="1400" dirty="0"/>
                <a:t>	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score”);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score = </a:t>
              </a:r>
              <a:r>
                <a:rPr lang="en-US" sz="1400" dirty="0" err="1">
                  <a:solidFill>
                    <a:srgbClr val="0000FF"/>
                  </a:solidFill>
                </a:rPr>
                <a:t>console.</a:t>
              </a:r>
              <a:r>
                <a:rPr lang="en-US" sz="1400" dirty="0" err="1">
                  <a:solidFill>
                    <a:srgbClr val="00B050"/>
                  </a:solidFill>
                </a:rPr>
                <a:t>nextDouble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400" dirty="0"/>
                <a:t>            // Processing section: processing statements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3007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2 – CODE (cont’d)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82391" y="1286043"/>
            <a:ext cx="8784976" cy="4524315"/>
            <a:chOff x="323528" y="1236822"/>
            <a:chExt cx="7848872" cy="4377621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437762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// Processing Section: processing statements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&lt; 60.0)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grade = ‘F’;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</a:t>
              </a:r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&lt; 70.0)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grade = ‘D’;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</a:t>
              </a:r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</a:t>
              </a:r>
              <a:r>
                <a:rPr lang="en-US" sz="1600" dirty="0">
                  <a:solidFill>
                    <a:srgbClr val="00B0F0"/>
                  </a:solidFill>
                </a:rPr>
                <a:t>if </a:t>
              </a:r>
              <a:r>
                <a:rPr lang="en-US" sz="1600" dirty="0">
                  <a:solidFill>
                    <a:srgbClr val="0000FF"/>
                  </a:solidFill>
                </a:rPr>
                <a:t>(score &lt; 80.0)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grade = ‘C’;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</a:t>
              </a:r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</a:t>
              </a:r>
              <a:r>
                <a:rPr lang="en-US" sz="1600" dirty="0">
                  <a:solidFill>
                    <a:srgbClr val="00B0F0"/>
                  </a:solidFill>
                </a:rPr>
                <a:t>if </a:t>
              </a:r>
              <a:r>
                <a:rPr lang="en-US" sz="1600" dirty="0">
                  <a:solidFill>
                    <a:srgbClr val="0000FF"/>
                  </a:solidFill>
                </a:rPr>
                <a:t>(score &lt; 90.0)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   grade = ‘B’;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</a:t>
              </a:r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   grade = ‘A’;</a:t>
              </a:r>
            </a:p>
            <a:p>
              <a:r>
                <a:rPr lang="en-US" sz="1600" dirty="0"/>
                <a:t>// Output Section: display program output</a:t>
              </a:r>
            </a:p>
            <a:p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 (“Student’s grade = %c”, grade);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} </a:t>
              </a:r>
              <a:r>
                <a:rPr lang="en-US" sz="1600" dirty="0">
                  <a:solidFill>
                    <a:srgbClr val="00B050"/>
                  </a:solidFill>
                </a:rPr>
                <a:t>//end main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 </a:t>
              </a:r>
              <a:r>
                <a:rPr lang="en-US" sz="1600" dirty="0">
                  <a:solidFill>
                    <a:srgbClr val="00B050"/>
                  </a:solidFill>
                </a:rPr>
                <a:t>//end class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4377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31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403648" y="4509120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403648" y="3933056"/>
            <a:ext cx="0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403648" y="3933056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187624" y="3717032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187624" y="3140968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187624" y="3140968"/>
            <a:ext cx="2160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971600" y="2996952"/>
            <a:ext cx="720080" cy="0"/>
          </a:xfrm>
          <a:prstGeom prst="line">
            <a:avLst/>
          </a:prstGeom>
          <a:ln w="28575">
            <a:solidFill>
              <a:srgbClr val="CC7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971600" y="2420888"/>
            <a:ext cx="0" cy="576064"/>
          </a:xfrm>
          <a:prstGeom prst="line">
            <a:avLst/>
          </a:prstGeom>
          <a:ln w="28575">
            <a:solidFill>
              <a:srgbClr val="CC7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971600" y="2420888"/>
            <a:ext cx="216024" cy="0"/>
          </a:xfrm>
          <a:prstGeom prst="straightConnector1">
            <a:avLst/>
          </a:prstGeom>
          <a:ln w="28575">
            <a:solidFill>
              <a:srgbClr val="CC7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827584" y="2276872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27584" y="1700808"/>
            <a:ext cx="0" cy="5760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27584" y="1700808"/>
            <a:ext cx="216024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56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391" y="1178168"/>
            <a:ext cx="8784976" cy="1323441"/>
            <a:chOff x="323528" y="1236822"/>
            <a:chExt cx="7848872" cy="1280529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128052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&gt; 60.0)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&gt; 65.0) 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 (“Score is greater than 65”);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 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 (“Score is less than 60”);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1280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0" name="Content Placeholder 4"/>
          <p:cNvSpPr>
            <a:spLocks noGrp="1"/>
          </p:cNvSpPr>
          <p:nvPr>
            <p:ph idx="1"/>
          </p:nvPr>
        </p:nvSpPr>
        <p:spPr>
          <a:xfrm>
            <a:off x="251520" y="756661"/>
            <a:ext cx="8640960" cy="421507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code does not work as intended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Trace for score = 62.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971600" y="2186280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971600" y="1610216"/>
            <a:ext cx="0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971600" y="1610216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650334" y="2546320"/>
            <a:ext cx="8314155" cy="738664"/>
            <a:chOff x="1029207" y="1236822"/>
            <a:chExt cx="7143193" cy="738664"/>
          </a:xfrm>
        </p:grpSpPr>
        <p:sp>
          <p:nvSpPr>
            <p:cNvPr id="35" name="TextBox 34"/>
            <p:cNvSpPr txBox="1"/>
            <p:nvPr/>
          </p:nvSpPr>
          <p:spPr>
            <a:xfrm>
              <a:off x="1249811" y="1236822"/>
              <a:ext cx="6922589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Enter student’s score</a:t>
              </a:r>
            </a:p>
            <a:p>
              <a:r>
                <a:rPr lang="en-US" sz="1400" dirty="0">
                  <a:solidFill>
                    <a:srgbClr val="FFC000"/>
                  </a:solidFill>
                </a:rPr>
                <a:t>62.0</a:t>
              </a: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Score is less than 60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29207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37" name="Content Placeholder 4"/>
          <p:cNvSpPr txBox="1">
            <a:spLocks/>
          </p:cNvSpPr>
          <p:nvPr/>
        </p:nvSpPr>
        <p:spPr>
          <a:xfrm>
            <a:off x="251520" y="3284984"/>
            <a:ext cx="8640960" cy="42150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corrected as follows: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79512" y="3645024"/>
            <a:ext cx="8784976" cy="1815882"/>
            <a:chOff x="323528" y="1236822"/>
            <a:chExt cx="7848872" cy="1757002"/>
          </a:xfrm>
        </p:grpSpPr>
        <p:sp>
          <p:nvSpPr>
            <p:cNvPr id="39" name="TextBox 38"/>
            <p:cNvSpPr txBox="1"/>
            <p:nvPr/>
          </p:nvSpPr>
          <p:spPr>
            <a:xfrm>
              <a:off x="971600" y="1236822"/>
              <a:ext cx="7200800" cy="175700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&gt; 60.0)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&gt; 65.0) 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(“Score is greater than 65”);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(“Score is less than 60”);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23528" y="1236822"/>
              <a:ext cx="576064" cy="1757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47455" y="5589240"/>
            <a:ext cx="8314155" cy="523220"/>
            <a:chOff x="1029207" y="1236822"/>
            <a:chExt cx="7143193" cy="523220"/>
          </a:xfrm>
        </p:grpSpPr>
        <p:sp>
          <p:nvSpPr>
            <p:cNvPr id="42" name="TextBox 41"/>
            <p:cNvSpPr txBox="1"/>
            <p:nvPr/>
          </p:nvSpPr>
          <p:spPr>
            <a:xfrm>
              <a:off x="1249811" y="1236822"/>
              <a:ext cx="6922589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Enter student’s score</a:t>
              </a:r>
            </a:p>
            <a:p>
              <a:r>
                <a:rPr lang="en-US" sz="1400" dirty="0">
                  <a:solidFill>
                    <a:srgbClr val="FFC000"/>
                  </a:solidFill>
                </a:rPr>
                <a:t>62.0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29207" y="1236822"/>
              <a:ext cx="216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 flipH="1">
            <a:off x="827584" y="5157192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827584" y="3861048"/>
            <a:ext cx="0" cy="12961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27584" y="3861048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xplosion 1 2"/>
          <p:cNvSpPr/>
          <p:nvPr/>
        </p:nvSpPr>
        <p:spPr>
          <a:xfrm>
            <a:off x="6987894" y="5301208"/>
            <a:ext cx="1872208" cy="1435224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IMPORTANT</a:t>
            </a:r>
          </a:p>
        </p:txBody>
      </p:sp>
    </p:spTree>
    <p:extLst>
      <p:ext uri="{BB962C8B-B14F-4D97-AF65-F5344CB8AC3E}">
        <p14:creationId xmlns:p14="http://schemas.microsoft.com/office/powerpoint/2010/main" val="421613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37" grpId="0" build="p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The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switch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677111" y="980728"/>
            <a:ext cx="3975009" cy="4968552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switch </a:t>
            </a:r>
            <a:r>
              <a:rPr lang="en-US" dirty="0">
                <a:solidFill>
                  <a:srgbClr val="0000FF"/>
                </a:solidFill>
              </a:rPr>
              <a:t>(identifier)</a:t>
            </a:r>
          </a:p>
          <a:p>
            <a:r>
              <a:rPr lang="en-US" dirty="0">
                <a:solidFill>
                  <a:srgbClr val="0000FF"/>
                </a:solidFill>
              </a:rPr>
              <a:t>   {</a:t>
            </a:r>
          </a:p>
          <a:p>
            <a:r>
              <a:rPr lang="en-US" dirty="0">
                <a:solidFill>
                  <a:srgbClr val="00B0F0"/>
                </a:solidFill>
              </a:rPr>
              <a:t>     case </a:t>
            </a:r>
            <a:r>
              <a:rPr lang="en-US" dirty="0">
                <a:solidFill>
                  <a:srgbClr val="0000FF"/>
                </a:solidFill>
              </a:rPr>
              <a:t>value 1:</a:t>
            </a:r>
          </a:p>
          <a:p>
            <a:r>
              <a:rPr lang="en-US" dirty="0">
                <a:solidFill>
                  <a:srgbClr val="0000FF"/>
                </a:solidFill>
              </a:rPr>
              <a:t>		statement(s) 1;</a:t>
            </a:r>
          </a:p>
          <a:p>
            <a:r>
              <a:rPr lang="en-US" dirty="0">
                <a:solidFill>
                  <a:srgbClr val="00B0F0"/>
                </a:solidFill>
              </a:rPr>
              <a:t>		break;   </a:t>
            </a:r>
          </a:p>
          <a:p>
            <a:r>
              <a:rPr lang="en-US" i="1" dirty="0">
                <a:solidFill>
                  <a:srgbClr val="00B0F0"/>
                </a:solidFill>
              </a:rPr>
              <a:t>     </a:t>
            </a:r>
            <a:r>
              <a:rPr lang="en-US" dirty="0">
                <a:solidFill>
                  <a:srgbClr val="00B0F0"/>
                </a:solidFill>
              </a:rPr>
              <a:t>case </a:t>
            </a:r>
            <a:r>
              <a:rPr lang="en-US" dirty="0">
                <a:solidFill>
                  <a:srgbClr val="0000FF"/>
                </a:solidFill>
              </a:rPr>
              <a:t>value 2:</a:t>
            </a:r>
          </a:p>
          <a:p>
            <a:r>
              <a:rPr lang="en-US" dirty="0">
                <a:solidFill>
                  <a:srgbClr val="0000FF"/>
                </a:solidFill>
              </a:rPr>
              <a:t>		statement(s) 2;</a:t>
            </a:r>
          </a:p>
          <a:p>
            <a:r>
              <a:rPr lang="en-US" dirty="0">
                <a:solidFill>
                  <a:srgbClr val="00B0F0"/>
                </a:solidFill>
              </a:rPr>
              <a:t>		break;</a:t>
            </a:r>
          </a:p>
          <a:p>
            <a:r>
              <a:rPr lang="en-US" dirty="0">
                <a:solidFill>
                  <a:srgbClr val="0000FF"/>
                </a:solidFill>
              </a:rPr>
              <a:t>     ---</a:t>
            </a:r>
          </a:p>
          <a:p>
            <a:r>
              <a:rPr lang="en-US" dirty="0">
                <a:solidFill>
                  <a:srgbClr val="0000FF"/>
                </a:solidFill>
              </a:rPr>
              <a:t>     ---</a:t>
            </a:r>
          </a:p>
          <a:p>
            <a:r>
              <a:rPr lang="en-US" dirty="0">
                <a:solidFill>
                  <a:srgbClr val="0000FF"/>
                </a:solidFill>
              </a:rPr>
              <a:t>     ---</a:t>
            </a:r>
          </a:p>
          <a:p>
            <a:r>
              <a:rPr lang="en-US" dirty="0">
                <a:solidFill>
                  <a:srgbClr val="00B0F0"/>
                </a:solidFill>
              </a:rPr>
              <a:t>     case </a:t>
            </a:r>
            <a:r>
              <a:rPr lang="en-US" dirty="0">
                <a:solidFill>
                  <a:srgbClr val="0000FF"/>
                </a:solidFill>
              </a:rPr>
              <a:t>value n:</a:t>
            </a:r>
          </a:p>
          <a:p>
            <a:r>
              <a:rPr lang="en-US" dirty="0">
                <a:solidFill>
                  <a:srgbClr val="0000FF"/>
                </a:solidFill>
              </a:rPr>
              <a:t>		statement(s) n;</a:t>
            </a:r>
          </a:p>
          <a:p>
            <a:r>
              <a:rPr lang="en-US" dirty="0">
                <a:solidFill>
                  <a:srgbClr val="00B0F0"/>
                </a:solidFill>
              </a:rPr>
              <a:t>		break;</a:t>
            </a:r>
          </a:p>
          <a:p>
            <a:r>
              <a:rPr lang="en-US" dirty="0">
                <a:solidFill>
                  <a:srgbClr val="00B0F0"/>
                </a:solidFill>
              </a:rPr>
              <a:t>     default:</a:t>
            </a:r>
          </a:p>
          <a:p>
            <a:r>
              <a:rPr lang="en-US" dirty="0">
                <a:solidFill>
                  <a:srgbClr val="00B0F0"/>
                </a:solidFill>
              </a:rPr>
              <a:t>		</a:t>
            </a:r>
            <a:r>
              <a:rPr lang="en-US" dirty="0">
                <a:solidFill>
                  <a:srgbClr val="0000FF"/>
                </a:solidFill>
              </a:rPr>
              <a:t>statement(s);</a:t>
            </a:r>
          </a:p>
          <a:p>
            <a:r>
              <a:rPr lang="en-US" dirty="0">
                <a:solidFill>
                  <a:srgbClr val="00B0F0"/>
                </a:solidFill>
              </a:rPr>
              <a:t>    </a:t>
            </a:r>
            <a:r>
              <a:rPr lang="en-US" dirty="0">
                <a:solidFill>
                  <a:srgbClr val="0000FF"/>
                </a:solidFill>
              </a:rPr>
              <a:t>} </a:t>
            </a:r>
            <a:r>
              <a:rPr lang="en-US" dirty="0">
                <a:solidFill>
                  <a:srgbClr val="00B050"/>
                </a:solidFill>
              </a:rPr>
              <a:t>//end switch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36951" y="98072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97382" y="1556793"/>
            <a:ext cx="358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Expression is also known as selector.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Expression can be an identifier.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Value </a:t>
            </a:r>
            <a:r>
              <a:rPr lang="en-US" altLang="en-US" sz="2800" dirty="0">
                <a:solidFill>
                  <a:srgbClr val="FF0000"/>
                </a:solidFill>
                <a:latin typeface="Calibri" pitchFamily="34" charset="0"/>
              </a:rPr>
              <a:t>can’t</a:t>
            </a:r>
            <a:r>
              <a:rPr lang="en-US" altLang="en-US" sz="2800" dirty="0">
                <a:latin typeface="Calibri" pitchFamily="34" charset="0"/>
              </a:rPr>
              <a:t> be </a:t>
            </a:r>
            <a:r>
              <a:rPr lang="en-US" altLang="en-US" sz="2800" dirty="0">
                <a:solidFill>
                  <a:srgbClr val="FF0000"/>
                </a:solidFill>
                <a:latin typeface="Calibri" pitchFamily="34" charset="0"/>
              </a:rPr>
              <a:t>double</a:t>
            </a:r>
            <a:r>
              <a:rPr lang="en-US" altLang="en-US" sz="2800" dirty="0">
                <a:latin typeface="Calibri" pitchFamily="34" charset="0"/>
              </a:rPr>
              <a:t> or </a:t>
            </a:r>
            <a:r>
              <a:rPr lang="en-US" altLang="en-US" sz="2800" dirty="0">
                <a:solidFill>
                  <a:srgbClr val="FF0000"/>
                </a:solidFill>
                <a:latin typeface="Calibri" pitchFamily="34" charset="0"/>
              </a:rPr>
              <a:t>float</a:t>
            </a:r>
            <a:r>
              <a:rPr lang="en-US" altLang="en-US" sz="2800" dirty="0">
                <a:latin typeface="Calibri" pitchFamily="34" charset="0"/>
              </a:rPr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40899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switch </a:t>
            </a:r>
            <a:r>
              <a:rPr lang="en-US" sz="4000" dirty="0">
                <a:solidFill>
                  <a:srgbClr val="FF0000"/>
                </a:solidFill>
                <a:latin typeface="Tahoma" charset="0"/>
                <a:cs typeface="Arial" charset="0"/>
              </a:rPr>
              <a:t>With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 Break Statement</a:t>
            </a:r>
            <a:endParaRPr lang="en-US" sz="2800" dirty="0">
              <a:solidFill>
                <a:srgbClr val="00B0F0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423863" y="1719263"/>
            <a:ext cx="3503612" cy="3529012"/>
            <a:chOff x="571" y="1779"/>
            <a:chExt cx="4687" cy="2021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571" y="1779"/>
              <a:ext cx="4687" cy="202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35" y="1879"/>
              <a:ext cx="4510" cy="1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  <a:tab pos="17145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switch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altLang="en-US" sz="2000">
                  <a:solidFill>
                    <a:srgbClr val="FF0000"/>
                  </a:solidFill>
                  <a:latin typeface="Courier New" pitchFamily="49" charset="0"/>
                </a:rPr>
                <a:t>(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N</a:t>
              </a:r>
              <a:r>
                <a:rPr lang="en-US" altLang="en-US" sz="2000">
                  <a:solidFill>
                    <a:srgbClr val="FF0000"/>
                  </a:solidFill>
                  <a:latin typeface="Courier New" pitchFamily="49" charset="0"/>
                </a:rPr>
                <a:t>) {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case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1: x = 10;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		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break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case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2: x = 20;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		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break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case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3: x = 30;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		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break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343400" y="1066800"/>
            <a:ext cx="44958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grpSp>
        <p:nvGrpSpPr>
          <p:cNvPr id="16" name="Group 9"/>
          <p:cNvGrpSpPr>
            <a:grpSpLocks/>
          </p:cNvGrpSpPr>
          <p:nvPr/>
        </p:nvGrpSpPr>
        <p:grpSpPr bwMode="auto">
          <a:xfrm>
            <a:off x="4467225" y="1143000"/>
            <a:ext cx="4143375" cy="5021263"/>
            <a:chOff x="2814" y="630"/>
            <a:chExt cx="2610" cy="3163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4290" y="1138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x = 10;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2814" y="1500"/>
              <a:ext cx="4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false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3770" y="940"/>
              <a:ext cx="40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true</a:t>
              </a:r>
            </a:p>
          </p:txBody>
        </p:sp>
        <p:sp>
          <p:nvSpPr>
            <p:cNvPr id="20" name="Oval 13"/>
            <p:cNvSpPr>
              <a:spLocks noChangeArrowheads="1"/>
            </p:cNvSpPr>
            <p:nvPr/>
          </p:nvSpPr>
          <p:spPr bwMode="auto">
            <a:xfrm>
              <a:off x="2927" y="1065"/>
              <a:ext cx="790" cy="367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chemeClr val="tx1">
                  <a:alpha val="74998"/>
                </a:scheme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N  == 1 ?</a:t>
              </a:r>
              <a:endParaRPr lang="en-US" sz="1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3322" y="630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2" name="AutoShape 15"/>
            <p:cNvSpPr>
              <a:spLocks noChangeArrowheads="1"/>
            </p:cNvSpPr>
            <p:nvPr/>
          </p:nvSpPr>
          <p:spPr bwMode="auto">
            <a:xfrm>
              <a:off x="4290" y="1914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x = 20;</a:t>
              </a:r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>
              <a:off x="4290" y="2682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x = 30;</a:t>
              </a:r>
            </a:p>
          </p:txBody>
        </p:sp>
        <p:sp>
          <p:nvSpPr>
            <p:cNvPr id="24" name="Oval 17"/>
            <p:cNvSpPr>
              <a:spLocks noChangeArrowheads="1"/>
            </p:cNvSpPr>
            <p:nvPr/>
          </p:nvSpPr>
          <p:spPr bwMode="auto">
            <a:xfrm>
              <a:off x="2927" y="1833"/>
              <a:ext cx="790" cy="367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chemeClr val="tx1">
                  <a:alpha val="74998"/>
                </a:scheme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N  == 2 ?</a:t>
              </a:r>
              <a:endParaRPr lang="en-US" sz="1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Oval 18"/>
            <p:cNvSpPr>
              <a:spLocks noChangeArrowheads="1"/>
            </p:cNvSpPr>
            <p:nvPr/>
          </p:nvSpPr>
          <p:spPr bwMode="auto">
            <a:xfrm>
              <a:off x="2927" y="2601"/>
              <a:ext cx="790" cy="367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chemeClr val="tx1">
                  <a:alpha val="74998"/>
                </a:scheme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N  == 3 ?</a:t>
              </a:r>
              <a:endParaRPr lang="en-US" sz="1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3702" y="1254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>
              <a:off x="3322" y="1430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>
              <a:off x="3322" y="2198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3322" y="2974"/>
              <a:ext cx="0" cy="81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>
              <a:off x="3718" y="2014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>
              <a:off x="3742" y="2782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>
              <a:off x="4630" y="1398"/>
              <a:ext cx="0" cy="13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3" name="Text Box 26"/>
            <p:cNvSpPr txBox="1">
              <a:spLocks noChangeArrowheads="1"/>
            </p:cNvSpPr>
            <p:nvPr/>
          </p:nvSpPr>
          <p:spPr bwMode="auto">
            <a:xfrm>
              <a:off x="2814" y="3036"/>
              <a:ext cx="4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false</a:t>
              </a:r>
            </a:p>
          </p:txBody>
        </p:sp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2814" y="2260"/>
              <a:ext cx="4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false</a:t>
              </a:r>
            </a:p>
          </p:txBody>
        </p:sp>
        <p:sp>
          <p:nvSpPr>
            <p:cNvPr id="35" name="Text Box 28"/>
            <p:cNvSpPr txBox="1">
              <a:spLocks noChangeArrowheads="1"/>
            </p:cNvSpPr>
            <p:nvPr/>
          </p:nvSpPr>
          <p:spPr bwMode="auto">
            <a:xfrm>
              <a:off x="3770" y="1692"/>
              <a:ext cx="40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true</a:t>
              </a:r>
            </a:p>
          </p:txBody>
        </p:sp>
        <p:sp>
          <p:nvSpPr>
            <p:cNvPr id="36" name="Text Box 29"/>
            <p:cNvSpPr txBox="1">
              <a:spLocks noChangeArrowheads="1"/>
            </p:cNvSpPr>
            <p:nvPr/>
          </p:nvSpPr>
          <p:spPr bwMode="auto">
            <a:xfrm>
              <a:off x="3770" y="2476"/>
              <a:ext cx="40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true</a:t>
              </a:r>
            </a:p>
          </p:txBody>
        </p:sp>
        <p:sp>
          <p:nvSpPr>
            <p:cNvPr id="37" name="AutoShape 30"/>
            <p:cNvSpPr>
              <a:spLocks noChangeArrowheads="1"/>
            </p:cNvSpPr>
            <p:nvPr/>
          </p:nvSpPr>
          <p:spPr bwMode="auto">
            <a:xfrm>
              <a:off x="4290" y="1538"/>
              <a:ext cx="680" cy="17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break;</a:t>
              </a:r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4630" y="2174"/>
              <a:ext cx="0" cy="13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9" name="AutoShape 32"/>
            <p:cNvSpPr>
              <a:spLocks noChangeArrowheads="1"/>
            </p:cNvSpPr>
            <p:nvPr/>
          </p:nvSpPr>
          <p:spPr bwMode="auto">
            <a:xfrm>
              <a:off x="4290" y="2314"/>
              <a:ext cx="680" cy="17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break;</a:t>
              </a:r>
            </a:p>
          </p:txBody>
        </p: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>
              <a:off x="4630" y="2934"/>
              <a:ext cx="0" cy="13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41" name="AutoShape 34"/>
            <p:cNvSpPr>
              <a:spLocks noChangeArrowheads="1"/>
            </p:cNvSpPr>
            <p:nvPr/>
          </p:nvSpPr>
          <p:spPr bwMode="auto">
            <a:xfrm>
              <a:off x="4290" y="3074"/>
              <a:ext cx="680" cy="17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break;</a:t>
              </a:r>
            </a:p>
          </p:txBody>
        </p:sp>
        <p:sp>
          <p:nvSpPr>
            <p:cNvPr id="42" name="Line 35"/>
            <p:cNvSpPr>
              <a:spLocks noChangeShapeType="1"/>
            </p:cNvSpPr>
            <p:nvPr/>
          </p:nvSpPr>
          <p:spPr bwMode="auto">
            <a:xfrm flipV="1">
              <a:off x="4974" y="3161"/>
              <a:ext cx="392" cy="5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4974" y="2414"/>
              <a:ext cx="368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44" name="Freeform 37"/>
            <p:cNvSpPr>
              <a:spLocks/>
            </p:cNvSpPr>
            <p:nvPr/>
          </p:nvSpPr>
          <p:spPr bwMode="auto">
            <a:xfrm>
              <a:off x="3408" y="1640"/>
              <a:ext cx="2016" cy="1888"/>
            </a:xfrm>
            <a:custGeom>
              <a:avLst/>
              <a:gdLst>
                <a:gd name="T0" fmla="*/ 1555 w 1960"/>
                <a:gd name="T1" fmla="*/ 0 h 1888"/>
                <a:gd name="T2" fmla="*/ 2016 w 1960"/>
                <a:gd name="T3" fmla="*/ 0 h 1888"/>
                <a:gd name="T4" fmla="*/ 2016 w 1960"/>
                <a:gd name="T5" fmla="*/ 1888 h 1888"/>
                <a:gd name="T6" fmla="*/ 0 w 1960"/>
                <a:gd name="T7" fmla="*/ 1888 h 18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0" h="1888">
                  <a:moveTo>
                    <a:pt x="1512" y="0"/>
                  </a:moveTo>
                  <a:lnTo>
                    <a:pt x="1960" y="0"/>
                  </a:lnTo>
                  <a:lnTo>
                    <a:pt x="1960" y="1888"/>
                  </a:lnTo>
                  <a:lnTo>
                    <a:pt x="0" y="1888"/>
                  </a:lnTo>
                </a:path>
              </a:pathLst>
            </a:custGeom>
            <a:noFill/>
            <a:ln w="57150" cap="flat" cmpd="sng">
              <a:solidFill>
                <a:srgbClr val="CCECFF"/>
              </a:solidFill>
              <a:prstDash val="solid"/>
              <a:miter lim="800000"/>
              <a:headEnd type="none" w="med" len="med"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8720819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61512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switch </a:t>
            </a:r>
            <a:r>
              <a:rPr lang="en-US" sz="4000" dirty="0">
                <a:solidFill>
                  <a:srgbClr val="FF0000"/>
                </a:solidFill>
                <a:latin typeface="Tahoma" charset="0"/>
                <a:cs typeface="Arial" charset="0"/>
              </a:rPr>
              <a:t>With NO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Break Statement</a:t>
            </a:r>
            <a:endParaRPr lang="en-US" sz="2800" dirty="0">
              <a:solidFill>
                <a:srgbClr val="00B0F0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6"/>
          <p:cNvGrpSpPr>
            <a:grpSpLocks/>
          </p:cNvGrpSpPr>
          <p:nvPr/>
        </p:nvGrpSpPr>
        <p:grpSpPr bwMode="auto">
          <a:xfrm>
            <a:off x="685800" y="2286000"/>
            <a:ext cx="3503613" cy="2054225"/>
            <a:chOff x="571" y="1779"/>
            <a:chExt cx="4687" cy="2048"/>
          </a:xfrm>
        </p:grpSpPr>
        <p:sp>
          <p:nvSpPr>
            <p:cNvPr id="46" name="Rectangle 7"/>
            <p:cNvSpPr>
              <a:spLocks noChangeArrowheads="1"/>
            </p:cNvSpPr>
            <p:nvPr/>
          </p:nvSpPr>
          <p:spPr bwMode="auto">
            <a:xfrm>
              <a:off x="571" y="1779"/>
              <a:ext cx="4687" cy="202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7" name="Rectangle 8"/>
            <p:cNvSpPr>
              <a:spLocks noChangeArrowheads="1"/>
            </p:cNvSpPr>
            <p:nvPr/>
          </p:nvSpPr>
          <p:spPr bwMode="auto">
            <a:xfrm>
              <a:off x="635" y="1879"/>
              <a:ext cx="4510" cy="1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749300" algn="l"/>
                  <a:tab pos="1320800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switch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altLang="en-US" sz="2000">
                  <a:solidFill>
                    <a:srgbClr val="FF0000"/>
                  </a:solidFill>
                  <a:latin typeface="Courier New" pitchFamily="49" charset="0"/>
                </a:rPr>
                <a:t>(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N</a:t>
              </a:r>
              <a:r>
                <a:rPr lang="en-US" altLang="en-US" sz="2000">
                  <a:solidFill>
                    <a:srgbClr val="FF0000"/>
                  </a:solidFill>
                  <a:latin typeface="Courier New" pitchFamily="49" charset="0"/>
                </a:rPr>
                <a:t>) {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case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1: x = 10;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case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2: x = 20;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	</a:t>
              </a:r>
              <a:r>
                <a:rPr lang="en-US" altLang="en-US" sz="2000">
                  <a:solidFill>
                    <a:srgbClr val="333399"/>
                  </a:solidFill>
                  <a:latin typeface="Courier New" pitchFamily="49" charset="0"/>
                </a:rPr>
                <a:t>case</a:t>
              </a:r>
              <a:r>
                <a:rPr lang="en-US" altLang="en-US" sz="2000">
                  <a:solidFill>
                    <a:prstClr val="black"/>
                  </a:solidFill>
                  <a:latin typeface="Courier New" pitchFamily="49" charset="0"/>
                </a:rPr>
                <a:t> 3: x = 30;</a:t>
              </a:r>
            </a:p>
            <a:p>
              <a:pPr eaLnBrk="1" fontAlgn="base" hangingPunct="1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0000"/>
                  </a:solidFill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4800600" y="1143000"/>
            <a:ext cx="4114800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grpSp>
        <p:nvGrpSpPr>
          <p:cNvPr id="50" name="Group 9"/>
          <p:cNvGrpSpPr>
            <a:grpSpLocks/>
          </p:cNvGrpSpPr>
          <p:nvPr/>
        </p:nvGrpSpPr>
        <p:grpSpPr bwMode="auto">
          <a:xfrm>
            <a:off x="5064125" y="1295400"/>
            <a:ext cx="3403600" cy="4691063"/>
            <a:chOff x="3190" y="878"/>
            <a:chExt cx="2144" cy="2955"/>
          </a:xfrm>
        </p:grpSpPr>
        <p:sp>
          <p:nvSpPr>
            <p:cNvPr id="51" name="AutoShape 10"/>
            <p:cNvSpPr>
              <a:spLocks noChangeArrowheads="1"/>
            </p:cNvSpPr>
            <p:nvPr/>
          </p:nvSpPr>
          <p:spPr bwMode="auto">
            <a:xfrm>
              <a:off x="4654" y="1386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x = 10;</a:t>
              </a:r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3190" y="1748"/>
              <a:ext cx="4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false</a:t>
              </a:r>
            </a:p>
          </p:txBody>
        </p:sp>
        <p:sp>
          <p:nvSpPr>
            <p:cNvPr id="53" name="Text Box 12"/>
            <p:cNvSpPr txBox="1">
              <a:spLocks noChangeArrowheads="1"/>
            </p:cNvSpPr>
            <p:nvPr/>
          </p:nvSpPr>
          <p:spPr bwMode="auto">
            <a:xfrm>
              <a:off x="4146" y="1188"/>
              <a:ext cx="40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true</a:t>
              </a:r>
            </a:p>
          </p:txBody>
        </p:sp>
        <p:sp>
          <p:nvSpPr>
            <p:cNvPr id="54" name="Oval 13"/>
            <p:cNvSpPr>
              <a:spLocks noChangeArrowheads="1"/>
            </p:cNvSpPr>
            <p:nvPr/>
          </p:nvSpPr>
          <p:spPr bwMode="auto">
            <a:xfrm>
              <a:off x="3303" y="1313"/>
              <a:ext cx="790" cy="367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chemeClr val="tx1">
                  <a:alpha val="74998"/>
                </a:scheme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N  == 1 ?</a:t>
              </a:r>
              <a:endParaRPr lang="en-US" sz="1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3698" y="878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56" name="AutoShape 15"/>
            <p:cNvSpPr>
              <a:spLocks noChangeArrowheads="1"/>
            </p:cNvSpPr>
            <p:nvPr/>
          </p:nvSpPr>
          <p:spPr bwMode="auto">
            <a:xfrm>
              <a:off x="4654" y="2162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x = 20;</a:t>
              </a:r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>
              <a:off x="4654" y="2898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altLang="ja-JP" sz="1400">
                  <a:solidFill>
                    <a:srgbClr val="000000"/>
                  </a:solidFill>
                </a:rPr>
                <a:t>x = 30;</a:t>
              </a:r>
            </a:p>
          </p:txBody>
        </p:sp>
        <p:sp>
          <p:nvSpPr>
            <p:cNvPr id="58" name="Oval 17"/>
            <p:cNvSpPr>
              <a:spLocks noChangeArrowheads="1"/>
            </p:cNvSpPr>
            <p:nvPr/>
          </p:nvSpPr>
          <p:spPr bwMode="auto">
            <a:xfrm>
              <a:off x="3303" y="2081"/>
              <a:ext cx="790" cy="367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chemeClr val="tx1">
                  <a:alpha val="74998"/>
                </a:scheme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N  == 2 ?</a:t>
              </a:r>
              <a:endParaRPr lang="en-US" sz="1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9" name="Oval 18"/>
            <p:cNvSpPr>
              <a:spLocks noChangeArrowheads="1"/>
            </p:cNvSpPr>
            <p:nvPr/>
          </p:nvSpPr>
          <p:spPr bwMode="auto">
            <a:xfrm>
              <a:off x="3303" y="2849"/>
              <a:ext cx="790" cy="367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chemeClr val="tx1">
                  <a:alpha val="74998"/>
                </a:schemeClr>
              </a:outerShdw>
            </a:effec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N  == 3 ?</a:t>
              </a:r>
              <a:endParaRPr lang="en-US" sz="1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" name="Line 19"/>
            <p:cNvSpPr>
              <a:spLocks noChangeShapeType="1"/>
            </p:cNvSpPr>
            <p:nvPr/>
          </p:nvSpPr>
          <p:spPr bwMode="auto">
            <a:xfrm>
              <a:off x="4078" y="1502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1" name="Line 20"/>
            <p:cNvSpPr>
              <a:spLocks noChangeShapeType="1"/>
            </p:cNvSpPr>
            <p:nvPr/>
          </p:nvSpPr>
          <p:spPr bwMode="auto">
            <a:xfrm>
              <a:off x="3698" y="1678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2" name="Line 21"/>
            <p:cNvSpPr>
              <a:spLocks noChangeShapeType="1"/>
            </p:cNvSpPr>
            <p:nvPr/>
          </p:nvSpPr>
          <p:spPr bwMode="auto">
            <a:xfrm>
              <a:off x="3698" y="2446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3" name="Line 22"/>
            <p:cNvSpPr>
              <a:spLocks noChangeShapeType="1"/>
            </p:cNvSpPr>
            <p:nvPr/>
          </p:nvSpPr>
          <p:spPr bwMode="auto">
            <a:xfrm>
              <a:off x="3698" y="3222"/>
              <a:ext cx="0" cy="61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4" name="Freeform 23"/>
            <p:cNvSpPr>
              <a:spLocks/>
            </p:cNvSpPr>
            <p:nvPr/>
          </p:nvSpPr>
          <p:spPr bwMode="auto">
            <a:xfrm rot="5400000" flipH="1">
              <a:off x="4208" y="2725"/>
              <a:ext cx="352" cy="1217"/>
            </a:xfrm>
            <a:custGeom>
              <a:avLst/>
              <a:gdLst>
                <a:gd name="T0" fmla="*/ 352 w 961"/>
                <a:gd name="T1" fmla="*/ 0 h 472"/>
                <a:gd name="T2" fmla="*/ 0 w 961"/>
                <a:gd name="T3" fmla="*/ 0 h 472"/>
                <a:gd name="T4" fmla="*/ 0 w 961"/>
                <a:gd name="T5" fmla="*/ 1217 h 4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1" h="472">
                  <a:moveTo>
                    <a:pt x="961" y="0"/>
                  </a:moveTo>
                  <a:lnTo>
                    <a:pt x="0" y="0"/>
                  </a:lnTo>
                  <a:lnTo>
                    <a:pt x="0" y="472"/>
                  </a:lnTo>
                </a:path>
              </a:pathLst>
            </a:custGeom>
            <a:noFill/>
            <a:ln w="57150" cap="flat" cmpd="sng">
              <a:solidFill>
                <a:srgbClr val="CCECFF"/>
              </a:solidFill>
              <a:prstDash val="solid"/>
              <a:miter lim="800000"/>
              <a:headEnd type="none" w="med" len="med"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>
              <a:off x="4094" y="2262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6" name="Line 25"/>
            <p:cNvSpPr>
              <a:spLocks noChangeShapeType="1"/>
            </p:cNvSpPr>
            <p:nvPr/>
          </p:nvSpPr>
          <p:spPr bwMode="auto">
            <a:xfrm>
              <a:off x="4118" y="3030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4994" y="1646"/>
              <a:ext cx="0" cy="45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8" name="Line 27"/>
            <p:cNvSpPr>
              <a:spLocks noChangeShapeType="1"/>
            </p:cNvSpPr>
            <p:nvPr/>
          </p:nvSpPr>
          <p:spPr bwMode="auto">
            <a:xfrm>
              <a:off x="4994" y="2406"/>
              <a:ext cx="0" cy="45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9" name="Text Box 28"/>
            <p:cNvSpPr txBox="1">
              <a:spLocks noChangeArrowheads="1"/>
            </p:cNvSpPr>
            <p:nvPr/>
          </p:nvSpPr>
          <p:spPr bwMode="auto">
            <a:xfrm>
              <a:off x="3190" y="3284"/>
              <a:ext cx="4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false</a:t>
              </a:r>
            </a:p>
          </p:txBody>
        </p:sp>
        <p:sp>
          <p:nvSpPr>
            <p:cNvPr id="70" name="Text Box 29"/>
            <p:cNvSpPr txBox="1">
              <a:spLocks noChangeArrowheads="1"/>
            </p:cNvSpPr>
            <p:nvPr/>
          </p:nvSpPr>
          <p:spPr bwMode="auto">
            <a:xfrm>
              <a:off x="3190" y="2508"/>
              <a:ext cx="4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false</a:t>
              </a:r>
            </a:p>
          </p:txBody>
        </p:sp>
        <p:sp>
          <p:nvSpPr>
            <p:cNvPr id="71" name="Text Box 30"/>
            <p:cNvSpPr txBox="1">
              <a:spLocks noChangeArrowheads="1"/>
            </p:cNvSpPr>
            <p:nvPr/>
          </p:nvSpPr>
          <p:spPr bwMode="auto">
            <a:xfrm>
              <a:off x="4146" y="1940"/>
              <a:ext cx="40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true</a:t>
              </a:r>
            </a:p>
          </p:txBody>
        </p:sp>
        <p:sp>
          <p:nvSpPr>
            <p:cNvPr id="72" name="Text Box 31"/>
            <p:cNvSpPr txBox="1">
              <a:spLocks noChangeArrowheads="1"/>
            </p:cNvSpPr>
            <p:nvPr/>
          </p:nvSpPr>
          <p:spPr bwMode="auto">
            <a:xfrm>
              <a:off x="4146" y="2724"/>
              <a:ext cx="40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2B142D"/>
                  </a:solidFill>
                  <a:latin typeface="Tahoma" pitchFamily="34" charset="0"/>
                </a:rPr>
                <a:t>true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462768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61512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Switch With Break And Default Statements</a:t>
            </a:r>
            <a:endParaRPr lang="en-US" sz="2000" dirty="0">
              <a:solidFill>
                <a:srgbClr val="00B0F0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51520" y="1484784"/>
            <a:ext cx="8761512" cy="4191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char </a:t>
            </a:r>
            <a:r>
              <a:rPr lang="en-US" altLang="en-US" dirty="0">
                <a:latin typeface="Courier New" pitchFamily="49" charset="0"/>
              </a:rPr>
              <a:t>grade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=</a:t>
            </a:r>
            <a:r>
              <a:rPr lang="en-US" altLang="en-US" dirty="0" err="1">
                <a:solidFill>
                  <a:srgbClr val="333399"/>
                </a:solidFill>
                <a:latin typeface="Courier New" pitchFamily="49" charset="0"/>
              </a:rPr>
              <a:t>read.next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().</a:t>
            </a:r>
            <a:r>
              <a:rPr lang="en-US" altLang="en-US" dirty="0" err="1">
                <a:solidFill>
                  <a:srgbClr val="333399"/>
                </a:solidFill>
                <a:latin typeface="Courier New" pitchFamily="49" charset="0"/>
              </a:rPr>
              <a:t>charAt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(0);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switch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(grade)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{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0F42"/>
                </a:solidFill>
                <a:latin typeface="Courier New" pitchFamily="49" charset="0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'A': </a:t>
            </a:r>
            <a:r>
              <a:rPr lang="en-US" altLang="en-US" dirty="0" err="1">
                <a:solidFill>
                  <a:prstClr val="black"/>
                </a:solidFill>
                <a:latin typeface="Courier New" pitchFamily="49" charset="0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("The grade is A.");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      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0F42"/>
                </a:solidFill>
                <a:latin typeface="Courier New" pitchFamily="49" charset="0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'B': </a:t>
            </a:r>
            <a:r>
              <a:rPr lang="en-US" altLang="en-US" dirty="0" err="1">
                <a:solidFill>
                  <a:prstClr val="black"/>
                </a:solidFill>
                <a:latin typeface="Courier New" pitchFamily="49" charset="0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("The grade is B.");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      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0F42"/>
                </a:solidFill>
                <a:latin typeface="Courier New" pitchFamily="49" charset="0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'C': </a:t>
            </a:r>
            <a:r>
              <a:rPr lang="en-US" altLang="en-US" dirty="0" err="1">
                <a:solidFill>
                  <a:prstClr val="black"/>
                </a:solidFill>
                <a:latin typeface="Courier New" pitchFamily="49" charset="0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("The grade is C.");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      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0F42"/>
                </a:solidFill>
                <a:latin typeface="Courier New" pitchFamily="49" charset="0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'D': </a:t>
            </a:r>
            <a:r>
              <a:rPr lang="en-US" altLang="en-US" dirty="0" err="1">
                <a:solidFill>
                  <a:prstClr val="black"/>
                </a:solidFill>
                <a:latin typeface="Courier New" pitchFamily="49" charset="0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("The grade is D.");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      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0F42"/>
                </a:solidFill>
                <a:latin typeface="Courier New" pitchFamily="49" charset="0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'F': </a:t>
            </a:r>
            <a:r>
              <a:rPr lang="en-US" altLang="en-US" dirty="0" err="1">
                <a:solidFill>
                  <a:prstClr val="black"/>
                </a:solidFill>
                <a:latin typeface="Courier New" pitchFamily="49" charset="0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("The grade is F.");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      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0F42"/>
                </a:solidFill>
                <a:latin typeface="Courier New" pitchFamily="49" charset="0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default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:  </a:t>
            </a:r>
            <a:r>
              <a:rPr lang="en-US" altLang="en-US" dirty="0" err="1">
                <a:solidFill>
                  <a:prstClr val="black"/>
                </a:solidFill>
                <a:latin typeface="Courier New" pitchFamily="49" charset="0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("The grade is invalid.");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56198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1. Nested if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2. Switch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3.Programming hint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dirty="0">
              <a:latin typeface="Tahoma" charset="0"/>
              <a:cs typeface="Arial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3298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61512" cy="774576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ea typeface="+mj-lt"/>
                <a:cs typeface="+mj-lt"/>
              </a:rPr>
              <a:t>New enhanced 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Lucida Sans Unicode"/>
                <a:ea typeface="+mj-lt"/>
                <a:cs typeface="+mj-lt"/>
              </a:rPr>
              <a:t>switch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a typeface="+mj-lt"/>
                <a:cs typeface="+mj-lt"/>
              </a:rPr>
              <a:t> syntax </a:t>
            </a:r>
            <a:endParaRPr lang="en-US" sz="3200" dirty="0">
              <a:solidFill>
                <a:schemeClr val="accent1">
                  <a:lumMod val="75000"/>
                </a:schemeClr>
              </a:solidFill>
              <a:cs typeface="Lucida Sans Unicode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51520" y="1484784"/>
            <a:ext cx="8761512" cy="282077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char </a:t>
            </a:r>
            <a:r>
              <a:rPr lang="en-US" altLang="en-US" dirty="0">
                <a:latin typeface="Courier New" pitchFamily="49" charset="0"/>
              </a:rPr>
              <a:t>grade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=</a:t>
            </a:r>
            <a:r>
              <a:rPr lang="en-US" altLang="en-US" dirty="0" err="1">
                <a:solidFill>
                  <a:srgbClr val="333399"/>
                </a:solidFill>
                <a:latin typeface="Courier New" pitchFamily="49" charset="0"/>
              </a:rPr>
              <a:t>read.next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().</a:t>
            </a:r>
            <a:r>
              <a:rPr lang="en-US" altLang="en-US" dirty="0" err="1">
                <a:solidFill>
                  <a:srgbClr val="333399"/>
                </a:solidFill>
                <a:latin typeface="Courier New" pitchFamily="49" charset="0"/>
              </a:rPr>
              <a:t>charAt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(0);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switch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(grade)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{</a:t>
            </a:r>
          </a:p>
          <a:p>
            <a:pPr fontAlgn="base"/>
            <a:r>
              <a:rPr lang="en-US" altLang="en-US" dirty="0">
                <a:solidFill>
                  <a:srgbClr val="330F42"/>
                </a:solidFill>
                <a:latin typeface="Courier New"/>
                <a:cs typeface="Courier New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/>
                <a:cs typeface="Courier New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 'A'</a:t>
            </a:r>
            <a:r>
              <a:rPr lang="en-US" dirty="0">
                <a:solidFill>
                  <a:prstClr val="black"/>
                </a:solidFill>
                <a:ea typeface="+mn-lt"/>
                <a:cs typeface="+mn-lt"/>
              </a:rPr>
              <a:t>-&gt; </a:t>
            </a:r>
            <a:r>
              <a:rPr lang="en-US" altLang="en-US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("The grade is A.");</a:t>
            </a:r>
            <a:endParaRPr lang="en-US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fontAlgn="base"/>
            <a:r>
              <a:rPr lang="en-US" altLang="en-US" dirty="0">
                <a:solidFill>
                  <a:srgbClr val="333399"/>
                </a:solidFill>
                <a:latin typeface="Courier New"/>
                <a:cs typeface="Courier New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 'B'</a:t>
            </a:r>
            <a:r>
              <a:rPr lang="en-US" dirty="0">
                <a:solidFill>
                  <a:prstClr val="black"/>
                </a:solidFill>
                <a:ea typeface="+mn-lt"/>
                <a:cs typeface="+mn-lt"/>
              </a:rPr>
              <a:t>-&gt;</a:t>
            </a:r>
            <a:r>
              <a:rPr lang="en-US" dirty="0">
                <a:solidFill>
                  <a:prstClr val="black"/>
                </a:solidFill>
                <a:latin typeface="Lucida Sans Unicode"/>
                <a:cs typeface="Lucida Sans Unicode"/>
              </a:rPr>
              <a:t> </a:t>
            </a:r>
            <a:r>
              <a:rPr lang="en-US" altLang="en-US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("The grade is B.");</a:t>
            </a:r>
            <a:endParaRPr lang="en-US" dirty="0">
              <a:solidFill>
                <a:prstClr val="black"/>
              </a:solidFill>
              <a:cs typeface="Lucida Sans Unicode"/>
            </a:endParaRPr>
          </a:p>
          <a:p>
            <a:pPr fontAlgn="base"/>
            <a:r>
              <a:rPr lang="en-US" altLang="en-US" dirty="0">
                <a:solidFill>
                  <a:srgbClr val="333399"/>
                </a:solidFill>
                <a:latin typeface="Courier New"/>
                <a:cs typeface="Courier New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 'C'</a:t>
            </a:r>
            <a:r>
              <a:rPr lang="en-US" dirty="0">
                <a:solidFill>
                  <a:prstClr val="black"/>
                </a:solidFill>
                <a:ea typeface="+mn-lt"/>
                <a:cs typeface="+mn-lt"/>
              </a:rPr>
              <a:t>-&gt;</a:t>
            </a:r>
            <a:r>
              <a:rPr lang="en-US" dirty="0">
                <a:solidFill>
                  <a:prstClr val="black"/>
                </a:solidFill>
                <a:latin typeface="Lucida Sans Unicode"/>
                <a:cs typeface="Lucida Sans Unicode"/>
              </a:rPr>
              <a:t> </a:t>
            </a:r>
            <a:r>
              <a:rPr lang="en-US" altLang="en-US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("The grade is C.");          </a:t>
            </a:r>
            <a:endParaRPr lang="en-US" dirty="0">
              <a:solidFill>
                <a:prstClr val="black"/>
              </a:solidFill>
              <a:latin typeface="Lucida Sans Unicode"/>
              <a:cs typeface="Lucida Sans Unicode"/>
            </a:endParaRPr>
          </a:p>
          <a:p>
            <a:pPr fontAlgn="base"/>
            <a:r>
              <a:rPr lang="en-US" altLang="en-US" dirty="0">
                <a:solidFill>
                  <a:srgbClr val="330F42"/>
                </a:solidFill>
                <a:latin typeface="Courier New"/>
                <a:cs typeface="Courier New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/>
                <a:cs typeface="Courier New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 'D'</a:t>
            </a:r>
            <a:r>
              <a:rPr lang="en-US" dirty="0">
                <a:solidFill>
                  <a:prstClr val="black"/>
                </a:solidFill>
                <a:ea typeface="+mn-lt"/>
                <a:cs typeface="+mn-lt"/>
              </a:rPr>
              <a:t>-&gt;</a:t>
            </a:r>
            <a:r>
              <a:rPr lang="en-US" dirty="0">
                <a:solidFill>
                  <a:prstClr val="black"/>
                </a:solidFill>
                <a:latin typeface="Lucida Sans Unicode"/>
                <a:cs typeface="Lucida Sans Unicode"/>
              </a:rPr>
              <a:t> </a:t>
            </a:r>
            <a:r>
              <a:rPr lang="en-US" altLang="en-US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("The grade is D.");</a:t>
            </a:r>
            <a:endParaRPr lang="en-US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99"/>
                </a:solidFill>
                <a:latin typeface="Courier New"/>
                <a:cs typeface="Courier New"/>
              </a:rPr>
              <a:t>case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 'F'</a:t>
            </a:r>
            <a:r>
              <a:rPr lang="en-US" dirty="0">
                <a:solidFill>
                  <a:prstClr val="black"/>
                </a:solidFill>
                <a:ea typeface="+mn-lt"/>
                <a:cs typeface="+mn-lt"/>
              </a:rPr>
              <a:t>-&gt;</a:t>
            </a:r>
            <a:r>
              <a:rPr lang="en-US" dirty="0">
                <a:solidFill>
                  <a:prstClr val="black"/>
                </a:solidFill>
                <a:latin typeface="Lucida Sans Unicode"/>
                <a:cs typeface="Lucida Sans Unicode"/>
              </a:rPr>
              <a:t> </a:t>
            </a:r>
            <a:r>
              <a:rPr lang="en-US" altLang="en-US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("The grade is F.");</a:t>
            </a:r>
            <a:endParaRPr lang="en-US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fontAlgn="base"/>
            <a:r>
              <a:rPr lang="en-US" altLang="en-US" dirty="0">
                <a:solidFill>
                  <a:srgbClr val="330F42"/>
                </a:solidFill>
                <a:latin typeface="Courier New"/>
                <a:cs typeface="Courier New"/>
              </a:rPr>
              <a:t>   </a:t>
            </a:r>
            <a:r>
              <a:rPr lang="en-US" altLang="en-US" dirty="0">
                <a:solidFill>
                  <a:srgbClr val="333399"/>
                </a:solidFill>
                <a:latin typeface="Courier New"/>
                <a:cs typeface="Courier New"/>
              </a:rPr>
              <a:t>default </a:t>
            </a:r>
            <a:r>
              <a:rPr lang="en-US" dirty="0">
                <a:solidFill>
                  <a:prstClr val="black"/>
                </a:solidFill>
                <a:ea typeface="+mn-lt"/>
                <a:cs typeface="+mn-lt"/>
              </a:rPr>
              <a:t>-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&gt;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Courier New"/>
                <a:cs typeface="Courier New"/>
              </a:rPr>
              <a:t>System.out.println</a:t>
            </a:r>
            <a:r>
              <a:rPr lang="en-US" altLang="en-US" dirty="0">
                <a:solidFill>
                  <a:prstClr val="black"/>
                </a:solidFill>
                <a:latin typeface="Courier New"/>
                <a:cs typeface="Courier New"/>
              </a:rPr>
              <a:t>("The grade is invalid.");</a:t>
            </a:r>
            <a:endParaRPr lang="en-US">
              <a:solidFill>
                <a:prstClr val="black"/>
              </a:solidFill>
              <a:latin typeface="Courier New"/>
              <a:cs typeface="Courier New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354094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61512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Same example with </a:t>
            </a:r>
            <a:r>
              <a:rPr lang="en-US" sz="3200" dirty="0" err="1">
                <a:solidFill>
                  <a:srgbClr val="0000FF"/>
                </a:solidFill>
              </a:rPr>
              <a:t>Nestedif</a:t>
            </a:r>
            <a:endParaRPr lang="en-US" sz="2000" dirty="0">
              <a:solidFill>
                <a:srgbClr val="0000FF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404847" y="872083"/>
            <a:ext cx="8608185" cy="5016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fr-FR" altLang="en-US" sz="20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(grade == 'A')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A.");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altLang="en-US" sz="20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(grade == 'B')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B.");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altLang="en-US" sz="20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(grade == 'C')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C.");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altLang="en-US" sz="20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(grade == 'D')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D.");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altLang="en-US" sz="2000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(grade == 'F')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F.");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b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alt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invalid</a:t>
            </a:r>
            <a:r>
              <a:rPr lang="fr-FR" alt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.");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738156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79512" y="2132856"/>
            <a:ext cx="8784976" cy="4401205"/>
            <a:chOff x="323528" y="1236822"/>
            <a:chExt cx="7848872" cy="4258493"/>
          </a:xfrm>
        </p:grpSpPr>
        <p:sp>
          <p:nvSpPr>
            <p:cNvPr id="16" name="TextBox 15"/>
            <p:cNvSpPr txBox="1"/>
            <p:nvPr/>
          </p:nvSpPr>
          <p:spPr>
            <a:xfrm>
              <a:off x="971600" y="1236822"/>
              <a:ext cx="7200800" cy="425849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F0"/>
                  </a:solidFill>
                </a:rPr>
                <a:t>public static void </a:t>
              </a:r>
              <a:r>
                <a:rPr lang="en-US" sz="1400" dirty="0">
                  <a:solidFill>
                    <a:srgbClr val="0000FF"/>
                  </a:solidFill>
                </a:rPr>
                <a:t>main (String[] </a:t>
              </a:r>
              <a:r>
                <a:rPr lang="en-US" sz="1400" dirty="0" err="1">
                  <a:solidFill>
                    <a:srgbClr val="0000FF"/>
                  </a:solidFill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>
                  <a:solidFill>
                    <a:prstClr val="black"/>
                  </a:solidFill>
                </a:rPr>
                <a:t>   //Declaration section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Scanner read = </a:t>
              </a:r>
              <a:r>
                <a:rPr lang="en-US" sz="1400" dirty="0">
                  <a:solidFill>
                    <a:srgbClr val="00B0F0"/>
                  </a:solidFill>
                </a:rPr>
                <a:t>new </a:t>
              </a:r>
              <a:r>
                <a:rPr lang="en-US" sz="1400" dirty="0">
                  <a:solidFill>
                    <a:srgbClr val="0000FF"/>
                  </a:solidFill>
                </a:rPr>
                <a:t>Scanner (System.in);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</a:t>
              </a:r>
              <a:r>
                <a:rPr lang="en-US" sz="1400" dirty="0">
                  <a:solidFill>
                    <a:srgbClr val="00B0F0"/>
                  </a:solidFill>
                </a:rPr>
                <a:t>char </a:t>
              </a:r>
              <a:r>
                <a:rPr lang="en-US" sz="1400" dirty="0">
                  <a:solidFill>
                    <a:srgbClr val="0000FF"/>
                  </a:solidFill>
                </a:rPr>
                <a:t>letter;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</a:t>
              </a:r>
              <a:r>
                <a:rPr lang="en-US" sz="1400" dirty="0">
                  <a:solidFill>
                    <a:srgbClr val="00B0F0"/>
                  </a:solidFill>
                </a:rPr>
                <a:t>String </a:t>
              </a:r>
              <a:r>
                <a:rPr lang="en-US" sz="1400" dirty="0">
                  <a:solidFill>
                    <a:srgbClr val="0000FF"/>
                  </a:solidFill>
                </a:rPr>
                <a:t>vowel = “This is a vowel”;</a:t>
              </a:r>
            </a:p>
            <a:p>
              <a:r>
                <a:rPr lang="en-US" sz="1400" dirty="0">
                  <a:solidFill>
                    <a:prstClr val="black"/>
                  </a:solidFill>
                </a:rPr>
                <a:t>   //input section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letter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</a:t>
              </a:r>
              <a:r>
                <a:rPr lang="en-US" sz="1400" dirty="0">
                  <a:solidFill>
                    <a:srgbClr val="00B050"/>
                  </a:solidFill>
                </a:rPr>
                <a:t>().</a:t>
              </a:r>
              <a:r>
                <a:rPr lang="en-US" sz="1400" dirty="0" err="1">
                  <a:solidFill>
                    <a:srgbClr val="00B050"/>
                  </a:solidFill>
                </a:rPr>
                <a:t>charAt</a:t>
              </a:r>
              <a:r>
                <a:rPr lang="en-US" sz="1400" dirty="0">
                  <a:solidFill>
                    <a:srgbClr val="00B050"/>
                  </a:solidFill>
                </a:rPr>
                <a:t>(0)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400" dirty="0">
                  <a:solidFill>
                    <a:prstClr val="black"/>
                  </a:solidFill>
                </a:rPr>
                <a:t>   //processing section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</a:t>
              </a:r>
              <a:r>
                <a:rPr lang="en-US" sz="1400" dirty="0">
                  <a:solidFill>
                    <a:srgbClr val="00B0F0"/>
                  </a:solidFill>
                </a:rPr>
                <a:t>switch</a:t>
              </a:r>
              <a:r>
                <a:rPr lang="en-US" sz="1400" dirty="0">
                  <a:solidFill>
                    <a:srgbClr val="0000FF"/>
                  </a:solidFill>
                </a:rPr>
                <a:t> (letter)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</a:t>
              </a:r>
              <a:r>
                <a:rPr lang="en-US" sz="1400" dirty="0">
                  <a:solidFill>
                    <a:srgbClr val="00B0F0"/>
                  </a:solidFill>
                </a:rPr>
                <a:t>case</a:t>
              </a:r>
              <a:r>
                <a:rPr lang="en-US" sz="1400" dirty="0">
                  <a:solidFill>
                    <a:srgbClr val="0000FF"/>
                  </a:solidFill>
                </a:rPr>
                <a:t> ‘a’: 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</a:t>
              </a:r>
              <a:r>
                <a:rPr lang="en-US" sz="1400" dirty="0">
                  <a:solidFill>
                    <a:srgbClr val="00B0F0"/>
                  </a:solidFill>
                </a:rPr>
                <a:t>case</a:t>
              </a:r>
              <a:r>
                <a:rPr lang="en-US" sz="1400" dirty="0">
                  <a:solidFill>
                    <a:srgbClr val="0000FF"/>
                  </a:solidFill>
                </a:rPr>
                <a:t> ‘e’: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</a:t>
              </a:r>
              <a:r>
                <a:rPr lang="en-US" sz="1400" dirty="0">
                  <a:solidFill>
                    <a:srgbClr val="00B0F0"/>
                  </a:solidFill>
                </a:rPr>
                <a:t>case</a:t>
              </a:r>
              <a:r>
                <a:rPr lang="en-US" sz="1400" dirty="0">
                  <a:solidFill>
                    <a:srgbClr val="0000FF"/>
                  </a:solidFill>
                </a:rPr>
                <a:t> ‘o’: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</a:t>
              </a:r>
              <a:r>
                <a:rPr lang="en-US" sz="1400" dirty="0">
                  <a:solidFill>
                    <a:srgbClr val="00B0F0"/>
                  </a:solidFill>
                </a:rPr>
                <a:t>case</a:t>
              </a:r>
              <a:r>
                <a:rPr lang="en-US" sz="1400" dirty="0">
                  <a:solidFill>
                    <a:srgbClr val="0000FF"/>
                  </a:solidFill>
                </a:rPr>
                <a:t> ‘</a:t>
              </a:r>
              <a:r>
                <a:rPr lang="en-US" sz="1400" dirty="0" err="1">
                  <a:solidFill>
                    <a:srgbClr val="0000FF"/>
                  </a:solidFill>
                </a:rPr>
                <a:t>i</a:t>
              </a:r>
              <a:r>
                <a:rPr lang="en-US" sz="1400" dirty="0">
                  <a:solidFill>
                    <a:srgbClr val="0000FF"/>
                  </a:solidFill>
                </a:rPr>
                <a:t>’: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</a:t>
              </a:r>
              <a:r>
                <a:rPr lang="en-US" sz="1400" dirty="0">
                  <a:solidFill>
                    <a:srgbClr val="00B0F0"/>
                  </a:solidFill>
                </a:rPr>
                <a:t>case</a:t>
              </a:r>
              <a:r>
                <a:rPr lang="en-US" sz="1400" dirty="0">
                  <a:solidFill>
                    <a:srgbClr val="0000FF"/>
                  </a:solidFill>
                </a:rPr>
                <a:t> ‘u’: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(vowel);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</a:t>
              </a:r>
              <a:r>
                <a:rPr lang="en-US" sz="1400" dirty="0">
                  <a:solidFill>
                    <a:srgbClr val="00B0F0"/>
                  </a:solidFill>
                </a:rPr>
                <a:t>break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</a:t>
              </a:r>
              <a:r>
                <a:rPr lang="en-US" sz="1400" dirty="0">
                  <a:solidFill>
                    <a:srgbClr val="00B0F0"/>
                  </a:solidFill>
                </a:rPr>
                <a:t>default</a:t>
              </a:r>
              <a:r>
                <a:rPr lang="en-US" sz="1400" dirty="0">
                  <a:solidFill>
                    <a:srgbClr val="0000FF"/>
                  </a:solidFill>
                </a:rPr>
                <a:t>: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(“This is not a vowel”);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} </a:t>
              </a:r>
              <a:r>
                <a:rPr lang="en-US" sz="1400" dirty="0">
                  <a:solidFill>
                    <a:srgbClr val="00B050"/>
                  </a:solidFill>
                </a:rPr>
                <a:t>//end switch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} </a:t>
              </a:r>
              <a:r>
                <a:rPr lang="en-US" sz="1400" dirty="0">
                  <a:solidFill>
                    <a:srgbClr val="00B050"/>
                  </a:solidFill>
                </a:rPr>
                <a:t>//end main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528" y="1236822"/>
              <a:ext cx="576064" cy="4258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20</a:t>
              </a: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272" y="6309320"/>
            <a:ext cx="365760" cy="365125"/>
          </a:xfrm>
        </p:spPr>
        <p:txBody>
          <a:bodyPr>
            <a:normAutofit/>
          </a:bodyPr>
          <a:lstStyle/>
          <a:p>
            <a:fld id="{125A1C68-F048-4C66-8544-2D3BD35A5879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1.3 Programming hint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EXAMPLE 3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4"/>
          <p:cNvSpPr txBox="1">
            <a:spLocks/>
          </p:cNvSpPr>
          <p:nvPr/>
        </p:nvSpPr>
        <p:spPr>
          <a:xfrm>
            <a:off x="251520" y="1340768"/>
            <a:ext cx="8640960" cy="6480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 same action is to be taken for several case labels, then we may write the program as follows:</a:t>
            </a:r>
            <a:endParaRPr lang="en-US" sz="1800" dirty="0">
              <a:solidFill>
                <a:srgbClr val="FF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211960" y="3501008"/>
            <a:ext cx="4608512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prstClr val="white"/>
                </a:solidFill>
              </a:rPr>
              <a:t>This is equivalent to:</a:t>
            </a:r>
          </a:p>
          <a:p>
            <a:r>
              <a:rPr lang="en-US" b="1" dirty="0">
                <a:solidFill>
                  <a:srgbClr val="FFFF00"/>
                </a:solidFill>
              </a:rPr>
              <a:t>if (letter==‘a’) || (letter==‘e’) || (letter==‘o’) || (letter==‘</a:t>
            </a:r>
            <a:r>
              <a:rPr lang="en-US" b="1" dirty="0" err="1">
                <a:solidFill>
                  <a:srgbClr val="FFFF00"/>
                </a:solidFill>
              </a:rPr>
              <a:t>i</a:t>
            </a:r>
            <a:r>
              <a:rPr lang="en-US" b="1" dirty="0">
                <a:solidFill>
                  <a:srgbClr val="FFFF00"/>
                </a:solidFill>
              </a:rPr>
              <a:t>’) || (letter==‘u’)   </a:t>
            </a:r>
          </a:p>
          <a:p>
            <a:r>
              <a:rPr lang="en-US" b="1" dirty="0">
                <a:solidFill>
                  <a:srgbClr val="FFFF00"/>
                </a:solidFill>
              </a:rPr>
              <a:t>       </a:t>
            </a:r>
            <a:r>
              <a:rPr lang="en-US" b="1" dirty="0" err="1">
                <a:solidFill>
                  <a:srgbClr val="FFFF00"/>
                </a:solidFill>
              </a:rPr>
              <a:t>System.out.println</a:t>
            </a:r>
            <a:r>
              <a:rPr lang="en-US" b="1" dirty="0">
                <a:solidFill>
                  <a:srgbClr val="FFFF00"/>
                </a:solidFill>
              </a:rPr>
              <a:t> (vowel);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8796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build="p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79512" y="2132856"/>
            <a:ext cx="8784976" cy="4401205"/>
            <a:chOff x="323528" y="1236822"/>
            <a:chExt cx="7848872" cy="4258493"/>
          </a:xfrm>
        </p:grpSpPr>
        <p:sp>
          <p:nvSpPr>
            <p:cNvPr id="16" name="TextBox 15"/>
            <p:cNvSpPr txBox="1"/>
            <p:nvPr/>
          </p:nvSpPr>
          <p:spPr>
            <a:xfrm>
              <a:off x="971600" y="1236822"/>
              <a:ext cx="7200800" cy="300774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400" dirty="0">
                  <a:solidFill>
                    <a:srgbClr val="00B0F0"/>
                  </a:solidFill>
                  <a:ea typeface="+mn-lt"/>
                  <a:cs typeface="+mn-lt"/>
                </a:rPr>
                <a:t>public static void 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main (String[] </a:t>
              </a:r>
              <a:r>
                <a:rPr lang="en-US" sz="1400" err="1">
                  <a:solidFill>
                    <a:srgbClr val="0000FF"/>
                  </a:solidFill>
                  <a:ea typeface="+mn-lt"/>
                  <a:cs typeface="+mn-lt"/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)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{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prstClr val="black"/>
                  </a:solidFill>
                  <a:ea typeface="+mn-lt"/>
                  <a:cs typeface="+mn-lt"/>
                </a:rPr>
                <a:t>   //Declaration section</a:t>
              </a:r>
              <a:endParaRPr lang="en-US" dirty="0">
                <a:solidFill>
                  <a:prstClr val="black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   Scanner read = </a:t>
              </a:r>
              <a:r>
                <a:rPr lang="en-US" sz="1400" dirty="0">
                  <a:solidFill>
                    <a:srgbClr val="00B0F0"/>
                  </a:solidFill>
                  <a:ea typeface="+mn-lt"/>
                  <a:cs typeface="+mn-lt"/>
                </a:rPr>
                <a:t>new 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Scanner (System.in);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   </a:t>
              </a:r>
              <a:r>
                <a:rPr lang="en-US" sz="1400" dirty="0">
                  <a:solidFill>
                    <a:srgbClr val="00B0F0"/>
                  </a:solidFill>
                  <a:ea typeface="+mn-lt"/>
                  <a:cs typeface="+mn-lt"/>
                </a:rPr>
                <a:t>char 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letter;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   </a:t>
              </a:r>
              <a:r>
                <a:rPr lang="en-US" sz="1400" dirty="0">
                  <a:solidFill>
                    <a:srgbClr val="00B0F0"/>
                  </a:solidFill>
                  <a:ea typeface="+mn-lt"/>
                  <a:cs typeface="+mn-lt"/>
                </a:rPr>
                <a:t>String 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vowel = “This is a vowel”;</a:t>
              </a:r>
              <a:endParaRPr lang="en-US"/>
            </a:p>
            <a:p>
              <a:r>
                <a:rPr lang="en-US" sz="1400" dirty="0">
                  <a:solidFill>
                    <a:prstClr val="black"/>
                  </a:solidFill>
                  <a:ea typeface="+mn-lt"/>
                  <a:cs typeface="+mn-lt"/>
                </a:rPr>
                <a:t>   //input section</a:t>
              </a:r>
              <a:endParaRPr lang="en-US" dirty="0">
                <a:solidFill>
                  <a:prstClr val="black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   letter = </a:t>
              </a:r>
              <a:r>
                <a:rPr lang="en-US" sz="1400" err="1">
                  <a:solidFill>
                    <a:srgbClr val="0000FF"/>
                  </a:solidFill>
                  <a:ea typeface="+mn-lt"/>
                  <a:cs typeface="+mn-lt"/>
                </a:rPr>
                <a:t>read.</a:t>
              </a:r>
              <a:r>
                <a:rPr lang="en-US" sz="1400" err="1">
                  <a:solidFill>
                    <a:srgbClr val="00B050"/>
                  </a:solidFill>
                  <a:ea typeface="+mn-lt"/>
                  <a:cs typeface="+mn-lt"/>
                </a:rPr>
                <a:t>next</a:t>
              </a:r>
              <a:r>
                <a:rPr lang="en-US" sz="1400" dirty="0">
                  <a:solidFill>
                    <a:srgbClr val="00B050"/>
                  </a:solidFill>
                  <a:ea typeface="+mn-lt"/>
                  <a:cs typeface="+mn-lt"/>
                </a:rPr>
                <a:t>().</a:t>
              </a:r>
              <a:r>
                <a:rPr lang="en-US" sz="1400" err="1">
                  <a:solidFill>
                    <a:srgbClr val="00B050"/>
                  </a:solidFill>
                  <a:ea typeface="+mn-lt"/>
                  <a:cs typeface="+mn-lt"/>
                </a:rPr>
                <a:t>charAt</a:t>
              </a:r>
              <a:r>
                <a:rPr lang="en-US" sz="1400" dirty="0">
                  <a:solidFill>
                    <a:srgbClr val="00B050"/>
                  </a:solidFill>
                  <a:ea typeface="+mn-lt"/>
                  <a:cs typeface="+mn-lt"/>
                </a:rPr>
                <a:t>(0)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;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prstClr val="black"/>
                  </a:solidFill>
                  <a:ea typeface="+mn-lt"/>
                  <a:cs typeface="+mn-lt"/>
                </a:rPr>
                <a:t>   //processing section</a:t>
              </a:r>
              <a:endParaRPr lang="en-US" dirty="0">
                <a:solidFill>
                  <a:prstClr val="black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 </a:t>
              </a:r>
              <a:r>
                <a:rPr lang="en-US" sz="1400" dirty="0">
                  <a:solidFill>
                    <a:srgbClr val="00B0F0"/>
                  </a:solidFill>
                </a:rPr>
                <a:t>switch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 (letter) {</a:t>
              </a: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 </a:t>
              </a:r>
              <a:r>
                <a:rPr lang="en-US" sz="1400" dirty="0">
                  <a:solidFill>
                    <a:srgbClr val="00B0F0"/>
                  </a:solidFill>
                </a:rPr>
                <a:t>case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 'a', 'e', '</a:t>
              </a:r>
              <a:r>
                <a:rPr lang="en-US" sz="1400" err="1">
                  <a:solidFill>
                    <a:srgbClr val="0000FF"/>
                  </a:solidFill>
                  <a:ea typeface="+mn-lt"/>
                  <a:cs typeface="+mn-lt"/>
                </a:rPr>
                <a:t>i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', 'o', 'u' -&gt; </a:t>
              </a:r>
              <a:r>
                <a:rPr lang="en-US" sz="1400" err="1">
                  <a:solidFill>
                    <a:srgbClr val="0000FF"/>
                  </a:solidFill>
                  <a:ea typeface="+mn-lt"/>
                  <a:cs typeface="+mn-lt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(vowel); 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default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 -&gt; </a:t>
              </a:r>
              <a:r>
                <a:rPr lang="en-US" sz="1400" err="1">
                  <a:solidFill>
                    <a:srgbClr val="0000FF"/>
                  </a:solidFill>
                  <a:ea typeface="+mn-lt"/>
                  <a:cs typeface="+mn-lt"/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("This is not a vowel");</a:t>
              </a:r>
              <a:endParaRPr lang="en-US" sz="1400" dirty="0">
                <a:ea typeface="+mn-lt"/>
                <a:cs typeface="+mn-lt"/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  //end </a:t>
              </a:r>
              <a:r>
                <a:rPr lang="en-US" sz="1400" dirty="0" err="1">
                  <a:solidFill>
                    <a:srgbClr val="0000FF"/>
                  </a:solidFill>
                  <a:ea typeface="+mn-lt"/>
                  <a:cs typeface="+mn-lt"/>
                </a:rPr>
                <a:t>switch</a:t>
              </a:r>
              <a:r>
                <a:rPr lang="en-US" sz="1400" dirty="0" err="1">
                  <a:solidFill>
                    <a:srgbClr val="00B050"/>
                  </a:solidFill>
                  <a:ea typeface="+mn-lt"/>
                  <a:cs typeface="+mn-lt"/>
                </a:rPr>
                <a:t>tch</a:t>
              </a:r>
              <a:endParaRPr lang="en-US" dirty="0" err="1">
                <a:solidFill>
                  <a:srgbClr val="00B050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  <a:ea typeface="+mn-lt"/>
                  <a:cs typeface="+mn-lt"/>
                </a:rPr>
                <a:t>} </a:t>
              </a:r>
              <a:r>
                <a:rPr lang="en-US" sz="1400" dirty="0">
                  <a:solidFill>
                    <a:srgbClr val="00B050"/>
                  </a:solidFill>
                  <a:ea typeface="+mn-lt"/>
                  <a:cs typeface="+mn-lt"/>
                </a:rPr>
                <a:t>//end main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528" y="1236822"/>
              <a:ext cx="576064" cy="425849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endParaRPr lang="en-US" sz="1400" dirty="0">
                <a:solidFill>
                  <a:srgbClr val="FF0000"/>
                </a:solidFill>
              </a:endParaRPr>
            </a:p>
            <a:p>
              <a:pPr algn="r"/>
              <a:endParaRPr lang="en-US" sz="1400" dirty="0">
                <a:solidFill>
                  <a:srgbClr val="FF0000"/>
                </a:solidFill>
              </a:endParaRPr>
            </a:p>
            <a:p>
              <a:pPr algn="r"/>
              <a:endParaRPr lang="en-US" sz="1400" dirty="0">
                <a:solidFill>
                  <a:srgbClr val="FF0000"/>
                </a:solidFill>
              </a:endParaRPr>
            </a:p>
            <a:p>
              <a:pPr algn="r"/>
              <a:endParaRPr lang="en-US" sz="1400" dirty="0">
                <a:solidFill>
                  <a:srgbClr val="FF0000"/>
                </a:solidFill>
                <a:cs typeface="Lucida Sans Unicode"/>
              </a:endParaRPr>
            </a:p>
            <a:p>
              <a:pPr algn="r"/>
              <a:endParaRPr lang="en-US" sz="1400" dirty="0">
                <a:solidFill>
                  <a:srgbClr val="FF0000"/>
                </a:solidFill>
              </a:endParaRPr>
            </a:p>
            <a:p>
              <a:pPr algn="r"/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272" y="6309320"/>
            <a:ext cx="365760" cy="365125"/>
          </a:xfrm>
        </p:spPr>
        <p:txBody>
          <a:bodyPr>
            <a:normAutofit/>
          </a:bodyPr>
          <a:lstStyle/>
          <a:p>
            <a:fld id="{125A1C68-F048-4C66-8544-2D3BD35A5879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14" y="116632"/>
            <a:ext cx="8916905" cy="783611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/>
                <a:ea typeface="Tahoma"/>
                <a:cs typeface="Arial"/>
              </a:rPr>
              <a:t>1.3 New enhanced switch syntax 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EXAMPLE 3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4"/>
          <p:cNvSpPr txBox="1">
            <a:spLocks/>
          </p:cNvSpPr>
          <p:nvPr/>
        </p:nvSpPr>
        <p:spPr>
          <a:xfrm>
            <a:off x="251520" y="1340768"/>
            <a:ext cx="8640960" cy="648072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Using the enhanced version, It could be rewritten as following </a:t>
            </a:r>
            <a:endParaRPr lang="en-US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33830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272" y="6309320"/>
            <a:ext cx="365760" cy="365125"/>
          </a:xfrm>
        </p:spPr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switch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vs.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2800" dirty="0">
              <a:solidFill>
                <a:srgbClr val="00B0F0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4"/>
          <p:cNvSpPr txBox="1">
            <a:spLocks/>
          </p:cNvSpPr>
          <p:nvPr/>
        </p:nvSpPr>
        <p:spPr>
          <a:xfrm>
            <a:off x="251520" y="908720"/>
            <a:ext cx="8640960" cy="6480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is an elegant way to apply multiple selections. It is less confusing.</a:t>
            </a:r>
            <a:endParaRPr lang="en-US" sz="1800" dirty="0">
              <a:solidFill>
                <a:srgbClr val="FF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251520" y="1556792"/>
            <a:ext cx="8640960" cy="6480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the programmer is forced sometimes to use the nested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Examples of such cases include:</a:t>
            </a:r>
            <a:endParaRPr lang="en-US" sz="1800" dirty="0">
              <a:solidFill>
                <a:srgbClr val="FF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251520" y="2204864"/>
            <a:ext cx="8640960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selection involves a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 of values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if (score &gt;= 60) &amp;&amp; (score &lt; 70)</a:t>
            </a: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251520" y="2924944"/>
            <a:ext cx="8640960" cy="12241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selector’s type is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if (salary == 5000.0)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5792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13" grpId="0" build="p"/>
      <p:bldP spid="1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2047"/>
          </a:xfrm>
        </p:spPr>
        <p:txBody>
          <a:bodyPr>
            <a:noAutofit/>
          </a:bodyPr>
          <a:lstStyle/>
          <a:p>
            <a:pPr algn="just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that speed = 75 and fee = 0 what is the output of the following code segments?</a:t>
            </a:r>
          </a:p>
          <a:p>
            <a:pPr lvl="1" algn="just"/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W5.2 Nested if + Conditional Operator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9512" y="1412776"/>
            <a:ext cx="8784976" cy="1600438"/>
            <a:chOff x="323528" y="1236822"/>
            <a:chExt cx="7848872" cy="1548546"/>
          </a:xfrm>
        </p:grpSpPr>
        <p:sp>
          <p:nvSpPr>
            <p:cNvPr id="14" name="TextBox 13"/>
            <p:cNvSpPr txBox="1"/>
            <p:nvPr/>
          </p:nvSpPr>
          <p:spPr>
            <a:xfrm>
              <a:off x="971600" y="1236822"/>
              <a:ext cx="7200800" cy="154854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if (speed &gt; 35)</a:t>
              </a:r>
            </a:p>
            <a:p>
              <a:r>
                <a:rPr lang="en-US" sz="1400" dirty="0"/>
                <a:t>fee = 20.0;</a:t>
              </a:r>
            </a:p>
            <a:p>
              <a:r>
                <a:rPr lang="en-US" sz="1400" dirty="0"/>
                <a:t>else if (speed &gt; 50)</a:t>
              </a:r>
            </a:p>
            <a:p>
              <a:r>
                <a:rPr lang="en-US" sz="1400" dirty="0"/>
                <a:t>fee = 40.0;</a:t>
              </a:r>
            </a:p>
            <a:p>
              <a:r>
                <a:rPr lang="en-US" sz="1400" dirty="0"/>
                <a:t>else if (speed &gt; 75)</a:t>
              </a:r>
            </a:p>
            <a:p>
              <a:r>
                <a:rPr lang="en-US" sz="1400" dirty="0"/>
                <a:t>fee = 60.0;</a:t>
              </a:r>
            </a:p>
            <a:p>
              <a:r>
                <a:rPr lang="en-US" sz="1400" dirty="0" err="1"/>
                <a:t>System.out.printf</a:t>
              </a:r>
              <a:r>
                <a:rPr lang="en-US" sz="1400" dirty="0"/>
                <a:t> (“Fee = %6f.1”, fee);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1548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79512" y="3085222"/>
            <a:ext cx="8784976" cy="1600438"/>
            <a:chOff x="323528" y="1236822"/>
            <a:chExt cx="7848872" cy="1548546"/>
          </a:xfrm>
        </p:grpSpPr>
        <p:sp>
          <p:nvSpPr>
            <p:cNvPr id="17" name="TextBox 16"/>
            <p:cNvSpPr txBox="1"/>
            <p:nvPr/>
          </p:nvSpPr>
          <p:spPr>
            <a:xfrm>
              <a:off x="971600" y="1236822"/>
              <a:ext cx="7200800" cy="154854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if (speed &lt; 35)</a:t>
              </a:r>
            </a:p>
            <a:p>
              <a:r>
                <a:rPr lang="en-US" sz="1400" dirty="0"/>
                <a:t>fee = 20.0;</a:t>
              </a:r>
            </a:p>
            <a:p>
              <a:r>
                <a:rPr lang="en-US" sz="1400" dirty="0"/>
                <a:t>if (speed &lt; 50)</a:t>
              </a:r>
            </a:p>
            <a:p>
              <a:r>
                <a:rPr lang="en-US" sz="1400" dirty="0"/>
                <a:t>fee = 40.0;</a:t>
              </a:r>
            </a:p>
            <a:p>
              <a:r>
                <a:rPr lang="en-US" sz="1400" dirty="0"/>
                <a:t>else if (speed &gt; 75)</a:t>
              </a:r>
            </a:p>
            <a:p>
              <a:r>
                <a:rPr lang="en-US" sz="1400" dirty="0"/>
                <a:t>fee = 60.0;</a:t>
              </a:r>
            </a:p>
            <a:p>
              <a:r>
                <a:rPr lang="en-US" sz="1400" dirty="0" err="1"/>
                <a:t>System.out.printf</a:t>
              </a:r>
              <a:r>
                <a:rPr lang="en-US" sz="1400" dirty="0"/>
                <a:t> (“Fee = %6f.1”, fee);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528" y="1236822"/>
              <a:ext cx="576064" cy="1548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79512" y="4725144"/>
            <a:ext cx="8784976" cy="1600438"/>
            <a:chOff x="323528" y="1236822"/>
            <a:chExt cx="7848872" cy="1548546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154854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if (speed &lt; 35)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if (speed &lt; 50)</a:t>
              </a:r>
            </a:p>
            <a:p>
              <a:r>
                <a:rPr lang="en-US" sz="1400" dirty="0"/>
                <a:t>fee = 40.0;</a:t>
              </a:r>
            </a:p>
            <a:p>
              <a:r>
                <a:rPr lang="en-US" sz="1400" dirty="0"/>
                <a:t>}</a:t>
              </a:r>
            </a:p>
            <a:p>
              <a:r>
                <a:rPr lang="en-US" sz="1400" dirty="0"/>
                <a:t>else fee = 60.0;</a:t>
              </a:r>
            </a:p>
            <a:p>
              <a:r>
                <a:rPr lang="en-US" sz="1400" dirty="0" err="1"/>
                <a:t>System.out.printf</a:t>
              </a:r>
              <a:r>
                <a:rPr lang="en-US" sz="1400" dirty="0"/>
                <a:t> (“Fee = %6f.1”, fee);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1236822"/>
              <a:ext cx="576064" cy="1548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9936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(2)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W5.2 Nested if + Conditional Operator</a:t>
            </a:r>
          </a:p>
        </p:txBody>
      </p:sp>
      <p:sp>
        <p:nvSpPr>
          <p:cNvPr id="22" name="Content Placeholder 5"/>
          <p:cNvSpPr txBox="1">
            <a:spLocks/>
          </p:cNvSpPr>
          <p:nvPr/>
        </p:nvSpPr>
        <p:spPr>
          <a:xfrm>
            <a:off x="457200" y="1052737"/>
            <a:ext cx="8229600" cy="43204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that salary = 2000.0, what is the output of the following:</a:t>
            </a:r>
          </a:p>
          <a:p>
            <a:pPr lvl="1" algn="just"/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79512" y="1412776"/>
            <a:ext cx="8784976" cy="1169551"/>
            <a:chOff x="323528" y="1236822"/>
            <a:chExt cx="7848872" cy="1131629"/>
          </a:xfrm>
        </p:grpSpPr>
        <p:sp>
          <p:nvSpPr>
            <p:cNvPr id="24" name="TextBox 23"/>
            <p:cNvSpPr txBox="1"/>
            <p:nvPr/>
          </p:nvSpPr>
          <p:spPr>
            <a:xfrm>
              <a:off x="971600" y="1236822"/>
              <a:ext cx="7200800" cy="113162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double </a:t>
              </a:r>
              <a:r>
                <a:rPr lang="en-US" sz="1400" dirty="0" err="1"/>
                <a:t>lowtax</a:t>
              </a:r>
              <a:r>
                <a:rPr lang="en-US" sz="1400" dirty="0"/>
                <a:t> = 0.15;</a:t>
              </a:r>
            </a:p>
            <a:p>
              <a:r>
                <a:rPr lang="en-US" sz="1400" dirty="0"/>
                <a:t>double </a:t>
              </a:r>
              <a:r>
                <a:rPr lang="en-US" sz="1400" dirty="0" err="1"/>
                <a:t>hightax</a:t>
              </a:r>
              <a:r>
                <a:rPr lang="en-US" sz="1400" dirty="0"/>
                <a:t> = 0.25;</a:t>
              </a:r>
            </a:p>
            <a:p>
              <a:r>
                <a:rPr lang="en-US" sz="1400" dirty="0"/>
                <a:t>double tax, salary;</a:t>
              </a:r>
            </a:p>
            <a:p>
              <a:r>
                <a:rPr lang="en-US" sz="1400" dirty="0"/>
                <a:t>tax = (salary &gt;=5000.0) ? </a:t>
              </a:r>
              <a:r>
                <a:rPr lang="en-US" sz="1400" dirty="0" err="1"/>
                <a:t>lowtax</a:t>
              </a:r>
              <a:r>
                <a:rPr lang="en-US" sz="1400" dirty="0"/>
                <a:t> : </a:t>
              </a:r>
              <a:r>
                <a:rPr lang="en-US" sz="1400" dirty="0" err="1"/>
                <a:t>hightax</a:t>
              </a:r>
              <a:r>
                <a:rPr lang="en-US" sz="1400" dirty="0"/>
                <a:t>;</a:t>
              </a:r>
            </a:p>
            <a:p>
              <a:r>
                <a:rPr lang="en-US" sz="1400" dirty="0" err="1"/>
                <a:t>System.out.println</a:t>
              </a:r>
              <a:r>
                <a:rPr lang="en-US" sz="1400" dirty="0"/>
                <a:t> (tax);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8" y="1236822"/>
              <a:ext cx="576064" cy="1131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sp>
        <p:nvSpPr>
          <p:cNvPr id="26" name="Content Placeholder 5"/>
          <p:cNvSpPr txBox="1">
            <a:spLocks/>
          </p:cNvSpPr>
          <p:nvPr/>
        </p:nvSpPr>
        <p:spPr>
          <a:xfrm>
            <a:off x="457200" y="2906942"/>
            <a:ext cx="8229600" cy="43204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that transactions = 500, what is the output of the following:</a:t>
            </a:r>
          </a:p>
          <a:p>
            <a:pPr lvl="1" algn="just"/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79512" y="3266981"/>
            <a:ext cx="8784976" cy="954107"/>
            <a:chOff x="323528" y="1236822"/>
            <a:chExt cx="7848872" cy="923171"/>
          </a:xfrm>
        </p:grpSpPr>
        <p:sp>
          <p:nvSpPr>
            <p:cNvPr id="28" name="TextBox 27"/>
            <p:cNvSpPr txBox="1"/>
            <p:nvPr/>
          </p:nvSpPr>
          <p:spPr>
            <a:xfrm>
              <a:off x="971600" y="1236822"/>
              <a:ext cx="7200800" cy="92317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err="1"/>
                <a:t>boolean</a:t>
              </a:r>
              <a:r>
                <a:rPr lang="en-US" sz="1400" dirty="0"/>
                <a:t> </a:t>
              </a:r>
              <a:r>
                <a:rPr lang="en-US" sz="1400" dirty="0" err="1"/>
                <a:t>vip</a:t>
              </a:r>
              <a:r>
                <a:rPr lang="en-US" sz="1400" dirty="0"/>
                <a:t>;</a:t>
              </a:r>
            </a:p>
            <a:p>
              <a:r>
                <a:rPr lang="en-US" sz="1400" dirty="0" err="1"/>
                <a:t>int</a:t>
              </a:r>
              <a:r>
                <a:rPr lang="en-US" sz="1400" dirty="0"/>
                <a:t> transactions, offer = 10;</a:t>
              </a:r>
            </a:p>
            <a:p>
              <a:r>
                <a:rPr lang="en-US" sz="1400" dirty="0" err="1"/>
                <a:t>vip</a:t>
              </a:r>
              <a:r>
                <a:rPr lang="en-US" sz="1400" dirty="0"/>
                <a:t> = (transactions &gt;= 200) ? (offer &gt; 5) : (offer &lt; &gt;=5);</a:t>
              </a:r>
            </a:p>
            <a:p>
              <a:r>
                <a:rPr lang="en-US" sz="1400" dirty="0" err="1"/>
                <a:t>System.out.println</a:t>
              </a:r>
              <a:r>
                <a:rPr lang="en-US" sz="1400" dirty="0"/>
                <a:t> (</a:t>
              </a:r>
              <a:r>
                <a:rPr lang="en-US" sz="1400" dirty="0" err="1"/>
                <a:t>vip</a:t>
              </a:r>
              <a:r>
                <a:rPr lang="en-US" sz="1400" dirty="0"/>
                <a:t>);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3528" y="1236822"/>
              <a:ext cx="576064" cy="923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269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(3)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736303"/>
          </a:xfrm>
        </p:spPr>
        <p:txBody>
          <a:bodyPr>
            <a:noAutofit/>
          </a:bodyPr>
          <a:lstStyle/>
          <a:p>
            <a:pPr marL="109728" lvl="0" indent="0" algn="just" hangingPunct="0">
              <a:buNone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Write a complete program that calculates and prints the bill for Riyadh’s power consumption. The rates vary depending on whether the user is residential, commercial, or industrial. A code of R corresponds to a Residential, C corresponds to a Commercial, and I to Industrial. Any other code should be treated as an error.</a:t>
            </a:r>
          </a:p>
          <a:p>
            <a:pPr marL="109728" indent="0" algn="just" hangingPunct="0">
              <a:buNone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The program should read the power consumption rate in KWH (Kilowatt per Hour); then it calculates the due amount according to the following:</a:t>
            </a:r>
          </a:p>
          <a:p>
            <a:pPr marL="109728" indent="0" algn="just">
              <a:buNone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The rate is SAR 5 per KWH for Residential, SAR 10 per KWH for Commercial and SAR 20 per KWH for Industrial.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W5.2 </a:t>
            </a:r>
            <a:r>
              <a:rPr lang="en-US" sz="1200" dirty="0"/>
              <a:t>Nested if + Conditional Operator</a:t>
            </a:r>
          </a:p>
        </p:txBody>
      </p:sp>
      <p:sp>
        <p:nvSpPr>
          <p:cNvPr id="8" name="Explosion 1 7"/>
          <p:cNvSpPr/>
          <p:nvPr/>
        </p:nvSpPr>
        <p:spPr>
          <a:xfrm>
            <a:off x="6987894" y="5301208"/>
            <a:ext cx="1872208" cy="1435224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IMPORTANT</a:t>
            </a:r>
          </a:p>
        </p:txBody>
      </p:sp>
    </p:spTree>
    <p:extLst>
      <p:ext uri="{BB962C8B-B14F-4D97-AF65-F5344CB8AC3E}">
        <p14:creationId xmlns:p14="http://schemas.microsoft.com/office/powerpoint/2010/main" val="1068308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2047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Solve the following program using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W5.3 </a:t>
            </a:r>
            <a:r>
              <a:rPr lang="en-US" sz="1200" dirty="0"/>
              <a:t>Switch</a:t>
            </a: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457200" y="1484785"/>
            <a:ext cx="8229600" cy="2736303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just" hangingPunct="0">
              <a:buFont typeface="Wingdings 3"/>
              <a:buNone/>
            </a:pPr>
            <a:r>
              <a:rPr 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Write a complete program that calculates and prints the bill for Riyadh’s power consumption. The rates vary depending on whether the user is residential, commercial, or industrial. A code of R corresponds to a Residential, C corresponds to a Commercial, and I to Industrial. Any other code should be treated as an error.</a:t>
            </a:r>
          </a:p>
          <a:p>
            <a:pPr marL="109728" indent="0" algn="just" hangingPunct="0">
              <a:buFont typeface="Wingdings 3"/>
              <a:buNone/>
            </a:pPr>
            <a:r>
              <a:rPr 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The program should read the power consumption rate in KWH (Kilowatt per Hour); then it calculates the due amount according to the following:</a:t>
            </a:r>
          </a:p>
          <a:p>
            <a:pPr marL="109728" indent="0" algn="just">
              <a:buFont typeface="Wingdings 3"/>
              <a:buNone/>
            </a:pPr>
            <a:r>
              <a:rPr 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The rate is SAR 5 per KWH for Residential, SAR 10 per KWH for Commercial and SAR 20 per KWH for Industrial.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68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(2)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W5.3 Switch</a:t>
            </a: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457200" y="1052736"/>
            <a:ext cx="8229600" cy="544333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just" hangingPunct="0">
              <a:buFont typeface="Wingdings 3"/>
              <a:buNone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Write a complete program that calculates and prints the bill for a cellular telephone company. The company offers two types of service: regular and premium. The regular service is coded as ‘r’ or ‘R’; the premium service is coded as ‘p’ or ‘P’. Any other character should be treated as an error. </a:t>
            </a:r>
          </a:p>
          <a:p>
            <a:pPr marL="109728" indent="0" algn="just" hangingPunct="0">
              <a:buFont typeface="Wingdings 3"/>
              <a:buNone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Rates vary based on the type of service and computed as follows:</a:t>
            </a:r>
          </a:p>
          <a:p>
            <a:pPr marL="109728" indent="0" algn="just" hangingPunct="0">
              <a:buFont typeface="Wingdings 3"/>
              <a:buNone/>
            </a:pPr>
            <a:r>
              <a:rPr lang="en-US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Regular service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$10.00 plus first 50 minutes are given free. Charges for over 50 minutes are $0.20 per minute.</a:t>
            </a:r>
          </a:p>
          <a:p>
            <a:pPr marL="109728" indent="0" algn="just" hangingPunct="0">
              <a:buFont typeface="Wingdings 3"/>
              <a:buNone/>
            </a:pPr>
            <a:r>
              <a:rPr lang="en-US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Premium service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$25.00 plus:</a:t>
            </a:r>
          </a:p>
          <a:p>
            <a:pPr marL="651510" lvl="1" indent="-285750" algn="just" hangingPunct="0">
              <a:buFont typeface="Wingdings" panose="05000000000000000000" pitchFamily="2" charset="2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calls made from 6:00 am and 6:00 pm, the first 75 minutes are free; charges for over 75 minutes are $0.10 per minute.</a:t>
            </a:r>
          </a:p>
          <a:p>
            <a:pPr marL="651510" lvl="1" indent="-285750" algn="just" hangingPunct="0">
              <a:buFont typeface="Wingdings" panose="05000000000000000000" pitchFamily="2" charset="2"/>
              <a:buChar char="§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calls made from 6.00 pm and 6:00 am, the first 100 minutes are free; charges for over 100 minutes are $0.05 per minute.</a:t>
            </a:r>
          </a:p>
          <a:p>
            <a:pPr marL="109728" indent="0" algn="just" hangingPunct="0">
              <a:buNone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</p:txBody>
      </p:sp>
      <p:sp>
        <p:nvSpPr>
          <p:cNvPr id="13" name="Explosion 1 12"/>
          <p:cNvSpPr/>
          <p:nvPr/>
        </p:nvSpPr>
        <p:spPr>
          <a:xfrm>
            <a:off x="6987894" y="5301208"/>
            <a:ext cx="1872208" cy="1435224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IMPORTANT</a:t>
            </a:r>
          </a:p>
        </p:txBody>
      </p:sp>
    </p:spTree>
    <p:extLst>
      <p:ext uri="{BB962C8B-B14F-4D97-AF65-F5344CB8AC3E}">
        <p14:creationId xmlns:p14="http://schemas.microsoft.com/office/powerpoint/2010/main" val="321871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1.Multiple Selection: Nested if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750" y="1700213"/>
            <a:ext cx="3957638" cy="399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dirty="0">
                <a:solidFill>
                  <a:prstClr val="black"/>
                </a:solidFill>
                <a:latin typeface="Calibri" pitchFamily="34" charset="0"/>
              </a:rPr>
              <a:t>Syntax: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alibri" pitchFamily="34" charset="0"/>
              </a:rPr>
              <a:t>	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(expression1)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		 statement1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	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else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		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 (expression2)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		    statement2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		</a:t>
            </a:r>
            <a:r>
              <a:rPr lang="en-US" altLang="en-US" dirty="0">
                <a:solidFill>
                  <a:srgbClr val="333399"/>
                </a:solidFill>
                <a:latin typeface="Courier New" pitchFamily="49" charset="0"/>
              </a:rPr>
              <a:t>else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Courier New" pitchFamily="49" charset="0"/>
              </a:rPr>
              <a:t>		    statement3</a:t>
            </a:r>
            <a:endParaRPr lang="en-US" altLang="en-US" sz="3200" dirty="0">
              <a:solidFill>
                <a:prstClr val="black"/>
              </a:solidFill>
              <a:latin typeface="Courier New" pitchFamily="49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572000" y="1628775"/>
            <a:ext cx="3952875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3200" dirty="0">
                <a:solidFill>
                  <a:prstClr val="black"/>
                </a:solidFill>
                <a:latin typeface="Calibri" pitchFamily="34" charset="0"/>
              </a:rPr>
              <a:t>Multiple </a:t>
            </a:r>
            <a:r>
              <a:rPr lang="en-US" altLang="en-US" sz="3200" i="1" dirty="0">
                <a:solidFill>
                  <a:prstClr val="black"/>
                </a:solidFill>
                <a:latin typeface="Calibri" pitchFamily="34" charset="0"/>
              </a:rPr>
              <a:t>if</a:t>
            </a:r>
            <a:r>
              <a:rPr lang="en-US" altLang="en-US" sz="3200" dirty="0">
                <a:solidFill>
                  <a:prstClr val="black"/>
                </a:solidFill>
                <a:latin typeface="Calibri" pitchFamily="34" charset="0"/>
              </a:rPr>
              <a:t> statements can be used if there is more than two alternatives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3200" i="1" dirty="0">
                <a:solidFill>
                  <a:prstClr val="black"/>
                </a:solidFill>
                <a:latin typeface="Calibri" pitchFamily="34" charset="0"/>
              </a:rPr>
              <a:t>else</a:t>
            </a:r>
            <a:r>
              <a:rPr lang="en-US" altLang="en-US" sz="3200" dirty="0">
                <a:solidFill>
                  <a:prstClr val="black"/>
                </a:solidFill>
                <a:latin typeface="Calibri" pitchFamily="34" charset="0"/>
              </a:rPr>
              <a:t> is associated with the most recent </a:t>
            </a:r>
            <a:r>
              <a:rPr lang="en-US" altLang="en-US" sz="3200" i="1" dirty="0">
                <a:solidFill>
                  <a:prstClr val="black"/>
                </a:solidFill>
                <a:latin typeface="Calibri" pitchFamily="34" charset="0"/>
              </a:rPr>
              <a:t>if </a:t>
            </a:r>
            <a:r>
              <a:rPr lang="en-US" altLang="en-US" sz="3200" dirty="0">
                <a:solidFill>
                  <a:prstClr val="black"/>
                </a:solidFill>
                <a:latin typeface="Calibri" pitchFamily="34" charset="0"/>
              </a:rPr>
              <a:t>that does not have an else.</a:t>
            </a:r>
          </a:p>
        </p:txBody>
      </p:sp>
    </p:spTree>
    <p:extLst>
      <p:ext uri="{BB962C8B-B14F-4D97-AF65-F5344CB8AC3E}">
        <p14:creationId xmlns:p14="http://schemas.microsoft.com/office/powerpoint/2010/main" val="53686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 descr="3gl_flow_multi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628775"/>
            <a:ext cx="786536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6028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 - ANALYSIS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51520" y="1412776"/>
            <a:ext cx="8712968" cy="576064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a program that identifies if a number is positive, negative or zero.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36951" y="220486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619672" y="2204864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Number </a:t>
            </a:r>
            <a:r>
              <a:rPr lang="en-US" dirty="0">
                <a:solidFill>
                  <a:srgbClr val="FF3399"/>
                </a:solidFill>
              </a:rPr>
              <a:t>(variable: number, type: </a:t>
            </a:r>
            <a:r>
              <a:rPr lang="en-US" dirty="0">
                <a:solidFill>
                  <a:srgbClr val="00B0F0"/>
                </a:solidFill>
              </a:rPr>
              <a:t>double </a:t>
            </a:r>
            <a:r>
              <a:rPr lang="en-US" dirty="0">
                <a:solidFill>
                  <a:srgbClr val="FF3399"/>
                </a:solidFill>
              </a:rPr>
              <a:t>or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51520" y="278092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634241" y="2780928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 appropriate message </a:t>
            </a:r>
            <a:r>
              <a:rPr lang="en-US" dirty="0">
                <a:solidFill>
                  <a:srgbClr val="FF3399"/>
                </a:solidFill>
              </a:rPr>
              <a:t>(variable: message, type: </a:t>
            </a:r>
            <a:r>
              <a:rPr lang="en-US" dirty="0">
                <a:solidFill>
                  <a:srgbClr val="00B0F0"/>
                </a:solidFill>
              </a:rPr>
              <a:t>string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251520" y="33569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634241" y="3356992"/>
            <a:ext cx="7344816" cy="295232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en-US" dirty="0">
                <a:solidFill>
                  <a:srgbClr val="FF3399"/>
                </a:solidFill>
              </a:rPr>
              <a:t>number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&lt; 0)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rgbClr val="FF3399"/>
                </a:solidFill>
              </a:rPr>
              <a:t>message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“The number is negative”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if (</a:t>
            </a:r>
            <a:r>
              <a:rPr lang="en-US" dirty="0">
                <a:solidFill>
                  <a:srgbClr val="FF3399"/>
                </a:solidFill>
              </a:rPr>
              <a:t>number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&gt; 0)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en-US" dirty="0">
                <a:solidFill>
                  <a:srgbClr val="FF3399"/>
                </a:solidFill>
              </a:rPr>
              <a:t>message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“The number is positive”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dirty="0">
                <a:solidFill>
                  <a:srgbClr val="FF3399"/>
                </a:solidFill>
              </a:rPr>
              <a:t>message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“The number is zero”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60719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" grpId="0" animBg="1"/>
      <p:bldP spid="31" grpId="0" animBg="1"/>
      <p:bldP spid="34" grpId="0" animBg="1"/>
      <p:bldP spid="35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1 - ALGORITHM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1412776"/>
            <a:ext cx="8640960" cy="4824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14363" indent="-342900">
              <a:lnSpc>
                <a:spcPct val="90000"/>
              </a:lnSpc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the program</a:t>
            </a: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Read the number and save it in the variable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if (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0)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message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“The number is negative”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else 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if (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0) 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message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“The number is positive”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else 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message 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“The number is zero”</a:t>
            </a: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Print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message</a:t>
            </a:r>
          </a:p>
          <a:p>
            <a:pPr marL="271463">
              <a:lnSpc>
                <a:spcPct val="90000"/>
              </a:lnSpc>
            </a:pPr>
            <a:endParaRPr lang="en-US" sz="2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71463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End the program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4984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4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 - FLOWCHART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67"/>
          <p:cNvSpPr>
            <a:spLocks noChangeArrowheads="1"/>
          </p:cNvSpPr>
          <p:nvPr/>
        </p:nvSpPr>
        <p:spPr bwMode="auto">
          <a:xfrm>
            <a:off x="3814563" y="1340768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11" name="AutoShape 68"/>
          <p:cNvSpPr>
            <a:spLocks noChangeArrowheads="1"/>
          </p:cNvSpPr>
          <p:nvPr/>
        </p:nvSpPr>
        <p:spPr bwMode="auto">
          <a:xfrm>
            <a:off x="3600251" y="1988840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 err="1">
                <a:latin typeface="Arial" charset="0"/>
                <a:cs typeface="Arial" charset="0"/>
              </a:rPr>
              <a:t>num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AutoShape 73"/>
          <p:cNvSpPr>
            <a:spLocks noChangeArrowheads="1"/>
          </p:cNvSpPr>
          <p:nvPr/>
        </p:nvSpPr>
        <p:spPr bwMode="auto">
          <a:xfrm>
            <a:off x="3674742" y="2584450"/>
            <a:ext cx="1798488" cy="576263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FF"/>
                </a:solidFill>
                <a:latin typeface="Arial" charset="0"/>
                <a:cs typeface="Arial" charset="0"/>
              </a:rPr>
              <a:t>num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&lt; 0?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71800" y="2617167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True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188451" y="2872681"/>
            <a:ext cx="1516997" cy="57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72"/>
          <p:cNvSpPr>
            <a:spLocks noChangeArrowheads="1"/>
          </p:cNvSpPr>
          <p:nvPr/>
        </p:nvSpPr>
        <p:spPr bwMode="auto">
          <a:xfrm>
            <a:off x="467544" y="3284984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negative”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Straight Arrow Connector 4"/>
          <p:cNvCxnSpPr>
            <a:stCxn id="13" idx="3"/>
          </p:cNvCxnSpPr>
          <p:nvPr/>
        </p:nvCxnSpPr>
        <p:spPr>
          <a:xfrm>
            <a:off x="5473230" y="2872582"/>
            <a:ext cx="647798" cy="58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73090" y="2617167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3399"/>
                </a:solidFill>
              </a:rPr>
              <a:t>False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21028" y="2872581"/>
            <a:ext cx="0" cy="288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73"/>
          <p:cNvSpPr>
            <a:spLocks noChangeArrowheads="1"/>
          </p:cNvSpPr>
          <p:nvPr/>
        </p:nvSpPr>
        <p:spPr bwMode="auto">
          <a:xfrm>
            <a:off x="5221784" y="3166303"/>
            <a:ext cx="1798488" cy="576263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FF"/>
                </a:solidFill>
                <a:latin typeface="Arial" charset="0"/>
                <a:cs typeface="Arial" charset="0"/>
              </a:rPr>
              <a:t>num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cs typeface="Arial" charset="0"/>
              </a:rPr>
              <a:t>&gt;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0?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16016" y="3193231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True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644008" y="3448745"/>
            <a:ext cx="610602" cy="57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020412" y="3448646"/>
            <a:ext cx="295177" cy="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76256" y="3193231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3399"/>
                </a:solidFill>
              </a:rPr>
              <a:t>False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188451" y="2872382"/>
            <a:ext cx="0" cy="4126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utoShape 72"/>
          <p:cNvSpPr>
            <a:spLocks noChangeArrowheads="1"/>
          </p:cNvSpPr>
          <p:nvPr/>
        </p:nvSpPr>
        <p:spPr bwMode="auto">
          <a:xfrm>
            <a:off x="2946949" y="3861048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positive”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667856" y="3448446"/>
            <a:ext cx="0" cy="4126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utoShape 72"/>
          <p:cNvSpPr>
            <a:spLocks noChangeArrowheads="1"/>
          </p:cNvSpPr>
          <p:nvPr/>
        </p:nvSpPr>
        <p:spPr bwMode="auto">
          <a:xfrm>
            <a:off x="5594682" y="4592707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zero”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315589" y="3429000"/>
            <a:ext cx="0" cy="11637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315589" y="5013176"/>
            <a:ext cx="0" cy="2782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716016" y="5229200"/>
            <a:ext cx="259957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667856" y="4265266"/>
            <a:ext cx="0" cy="9982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2188451" y="3717032"/>
            <a:ext cx="7285" cy="15121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195736" y="5229200"/>
            <a:ext cx="24482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667856" y="5229200"/>
            <a:ext cx="0" cy="412602"/>
          </a:xfrm>
          <a:prstGeom prst="straightConnector1">
            <a:avLst/>
          </a:prstGeom>
          <a:ln w="28575">
            <a:solidFill>
              <a:schemeClr val="tx1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utoShape 68"/>
          <p:cNvSpPr>
            <a:spLocks noChangeArrowheads="1"/>
          </p:cNvSpPr>
          <p:nvPr/>
        </p:nvSpPr>
        <p:spPr bwMode="auto">
          <a:xfrm>
            <a:off x="3419872" y="5662513"/>
            <a:ext cx="2464636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57" name="AutoShape 67"/>
          <p:cNvSpPr>
            <a:spLocks noChangeArrowheads="1"/>
          </p:cNvSpPr>
          <p:nvPr/>
        </p:nvSpPr>
        <p:spPr bwMode="auto">
          <a:xfrm>
            <a:off x="3931465" y="6247502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63" name="Straight Arrow Connector 62"/>
          <p:cNvCxnSpPr>
            <a:stCxn id="56" idx="4"/>
            <a:endCxn id="57" idx="0"/>
          </p:cNvCxnSpPr>
          <p:nvPr/>
        </p:nvCxnSpPr>
        <p:spPr>
          <a:xfrm>
            <a:off x="4652190" y="6021288"/>
            <a:ext cx="0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9" idx="2"/>
            <a:endCxn id="11" idx="1"/>
          </p:cNvCxnSpPr>
          <p:nvPr/>
        </p:nvCxnSpPr>
        <p:spPr>
          <a:xfrm>
            <a:off x="4535288" y="1762626"/>
            <a:ext cx="1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571999" y="2348880"/>
            <a:ext cx="1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1216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9" grpId="0" animBg="1"/>
      <p:bldP spid="11" grpId="0" animBg="1"/>
      <p:bldP spid="13" grpId="0" animBg="1"/>
      <p:bldP spid="15" grpId="0"/>
      <p:bldP spid="17" grpId="0" animBg="1"/>
      <p:bldP spid="19" grpId="0"/>
      <p:bldP spid="22" grpId="0" animBg="1"/>
      <p:bldP spid="24" grpId="0"/>
      <p:bldP spid="27" grpId="0"/>
      <p:bldP spid="33" grpId="0" animBg="1"/>
      <p:bldP spid="35" grpId="0" animBg="1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– CODE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79512" y="1268760"/>
            <a:ext cx="8784976" cy="5533500"/>
            <a:chOff x="323528" y="1236822"/>
            <a:chExt cx="7848872" cy="5354077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5354077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// import necessary libraries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import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java.util</a:t>
              </a:r>
              <a:r>
                <a:rPr lang="en-US" sz="1400" dirty="0">
                  <a:solidFill>
                    <a:srgbClr val="0000FF"/>
                  </a:solidFill>
                </a:rPr>
                <a:t>.*;		</a:t>
              </a:r>
              <a:r>
                <a:rPr lang="en-US" sz="1400" dirty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public class</a:t>
              </a:r>
              <a:r>
                <a:rPr lang="en-US" sz="1400" dirty="0">
                  <a:solidFill>
                    <a:srgbClr val="0000FF"/>
                  </a:solidFill>
                </a:rPr>
                <a:t> nestedIf1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static </a:t>
              </a:r>
              <a:r>
                <a:rPr lang="en-US" sz="1400" dirty="0">
                  <a:solidFill>
                    <a:srgbClr val="0000FF"/>
                  </a:solidFill>
                </a:rPr>
                <a:t>Scanner console = </a:t>
              </a:r>
              <a:r>
                <a:rPr lang="en-US" sz="1400" dirty="0">
                  <a:solidFill>
                    <a:srgbClr val="00B0F0"/>
                  </a:solidFill>
                </a:rPr>
                <a:t>new</a:t>
              </a:r>
              <a:r>
                <a:rPr lang="en-US" sz="1400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400" dirty="0">
                  <a:solidFill>
                    <a:srgbClr val="0000FF"/>
                  </a:solidFill>
                </a:rPr>
                <a:t> main (String[] </a:t>
              </a:r>
              <a:r>
                <a:rPr lang="en-US" sz="1400" dirty="0" err="1">
                  <a:solidFill>
                    <a:srgbClr val="0000FF"/>
                  </a:solidFill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</a:t>
              </a:r>
              <a:r>
                <a:rPr lang="en-US" sz="1400" dirty="0"/>
                <a:t>// Declaration section: to declare needed variables</a:t>
              </a:r>
            </a:p>
            <a:p>
              <a:r>
                <a:rPr lang="en-US" sz="1400" dirty="0"/>
                <a:t>	</a:t>
              </a: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>
                  <a:solidFill>
                    <a:srgbClr val="00B0F0"/>
                  </a:solidFill>
                </a:rPr>
                <a:t>String</a:t>
              </a:r>
              <a:r>
                <a:rPr lang="en-US" sz="1400" dirty="0">
                  <a:solidFill>
                    <a:srgbClr val="0000FF"/>
                  </a:solidFill>
                </a:rPr>
                <a:t> message;		</a:t>
              </a:r>
              <a:endParaRPr lang="en-US" sz="1400" dirty="0">
                <a:solidFill>
                  <a:srgbClr val="00B050"/>
                </a:solidFill>
              </a:endParaRPr>
            </a:p>
            <a:p>
              <a:r>
                <a:rPr lang="en-US" sz="1400" dirty="0"/>
                <a:t>            // Input section: to enter values of used variables</a:t>
              </a:r>
            </a:p>
            <a:p>
              <a:r>
                <a:rPr lang="en-US" sz="1400" dirty="0"/>
                <a:t>	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an integer number”);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= </a:t>
              </a:r>
              <a:r>
                <a:rPr lang="en-US" sz="1400" dirty="0" err="1">
                  <a:solidFill>
                    <a:srgbClr val="0000FF"/>
                  </a:solidFill>
                </a:rPr>
                <a:t>console.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400" dirty="0"/>
                <a:t>            // Processing section: processing statements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>
                  <a:solidFill>
                    <a:srgbClr val="00B0F0"/>
                  </a:solidFill>
                </a:rPr>
                <a:t>if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&lt; 0)		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message = “The number is negative”;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>
                  <a:solidFill>
                    <a:srgbClr val="00B0F0"/>
                  </a:solidFill>
                </a:rPr>
                <a:t>else 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	       if </a:t>
              </a:r>
              <a:r>
                <a:rPr lang="en-US" sz="1400" dirty="0">
                  <a:solidFill>
                    <a:srgbClr val="0000FF"/>
                  </a:solidFill>
                </a:rPr>
                <a:t>(</a:t>
              </a:r>
              <a:r>
                <a:rPr lang="en-US" sz="1400" dirty="0" err="1">
                  <a:solidFill>
                    <a:srgbClr val="0000FF"/>
                  </a:solidFill>
                </a:rPr>
                <a:t>num</a:t>
              </a:r>
              <a:r>
                <a:rPr lang="en-US" sz="1400" dirty="0">
                  <a:solidFill>
                    <a:srgbClr val="0000FF"/>
                  </a:solidFill>
                </a:rPr>
                <a:t> &gt; 0)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      message = “The number is positive”;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  </a:t>
              </a:r>
              <a:r>
                <a:rPr lang="en-US" sz="1400" dirty="0">
                  <a:solidFill>
                    <a:srgbClr val="00B0F0"/>
                  </a:solidFill>
                </a:rPr>
                <a:t>else 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       message = “The number is zero”;</a:t>
              </a:r>
            </a:p>
            <a:p>
              <a:r>
                <a:rPr lang="en-US" sz="1400" dirty="0"/>
                <a:t>            // Output section: display program output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400" dirty="0">
                  <a:solidFill>
                    <a:srgbClr val="0000FF"/>
                  </a:solidFill>
                </a:rPr>
                <a:t> (“%25s“, message);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} </a:t>
              </a:r>
              <a:r>
                <a:rPr lang="en-US" sz="1400" dirty="0"/>
                <a:t>// end main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} </a:t>
              </a:r>
              <a:r>
                <a:rPr lang="en-US" sz="1400" dirty="0"/>
                <a:t>// end class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5151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25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Double Bracket 1"/>
          <p:cNvSpPr/>
          <p:nvPr/>
        </p:nvSpPr>
        <p:spPr>
          <a:xfrm>
            <a:off x="1763688" y="4365104"/>
            <a:ext cx="3744416" cy="432048"/>
          </a:xfrm>
          <a:prstGeom prst="bracketPair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uble Bracket 2"/>
          <p:cNvSpPr/>
          <p:nvPr/>
        </p:nvSpPr>
        <p:spPr>
          <a:xfrm>
            <a:off x="2195736" y="5013176"/>
            <a:ext cx="3600400" cy="504056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8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– NOTES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79512" y="1324500"/>
            <a:ext cx="8784976" cy="2554545"/>
            <a:chOff x="323528" y="1236822"/>
            <a:chExt cx="7848872" cy="2402099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240209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// Processing section: processing statements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</a:t>
              </a:r>
              <a:r>
                <a:rPr lang="en-US" sz="2000" dirty="0">
                  <a:solidFill>
                    <a:srgbClr val="00B0F0"/>
                  </a:solidFill>
                </a:rPr>
                <a:t>if</a:t>
              </a:r>
              <a:r>
                <a:rPr lang="en-US" sz="2000" dirty="0">
                  <a:solidFill>
                    <a:srgbClr val="0000FF"/>
                  </a:solidFill>
                </a:rPr>
                <a:t> (</a:t>
              </a:r>
              <a:r>
                <a:rPr lang="en-US" sz="2000" dirty="0" err="1">
                  <a:solidFill>
                    <a:srgbClr val="0000FF"/>
                  </a:solidFill>
                </a:rPr>
                <a:t>num</a:t>
              </a:r>
              <a:r>
                <a:rPr lang="en-US" sz="2000" dirty="0">
                  <a:solidFill>
                    <a:srgbClr val="0000FF"/>
                  </a:solidFill>
                </a:rPr>
                <a:t> &lt; 0)		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message = “The number is negative”;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</a:t>
              </a:r>
              <a:r>
                <a:rPr lang="en-US" sz="2000" dirty="0">
                  <a:solidFill>
                    <a:srgbClr val="00B0F0"/>
                  </a:solidFill>
                </a:rPr>
                <a:t>else    </a:t>
              </a:r>
            </a:p>
            <a:p>
              <a:r>
                <a:rPr lang="en-US" sz="2000" dirty="0">
                  <a:solidFill>
                    <a:srgbClr val="00B0F0"/>
                  </a:solidFill>
                </a:rPr>
                <a:t>                     if </a:t>
              </a:r>
              <a:r>
                <a:rPr lang="en-US" sz="2000" dirty="0">
                  <a:solidFill>
                    <a:srgbClr val="0000FF"/>
                  </a:solidFill>
                </a:rPr>
                <a:t>(</a:t>
              </a:r>
              <a:r>
                <a:rPr lang="en-US" sz="2000" dirty="0" err="1">
                  <a:solidFill>
                    <a:srgbClr val="0000FF"/>
                  </a:solidFill>
                </a:rPr>
                <a:t>num</a:t>
              </a:r>
              <a:r>
                <a:rPr lang="en-US" sz="2000" dirty="0">
                  <a:solidFill>
                    <a:srgbClr val="0000FF"/>
                  </a:solidFill>
                </a:rPr>
                <a:t> &gt; 0)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          message = “The number is positive”;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       </a:t>
              </a:r>
              <a:r>
                <a:rPr lang="en-US" sz="2000" dirty="0">
                  <a:solidFill>
                    <a:srgbClr val="00B0F0"/>
                  </a:solidFill>
                </a:rPr>
                <a:t>else </a:t>
              </a:r>
            </a:p>
            <a:p>
              <a:r>
                <a:rPr lang="en-US" sz="2000" dirty="0">
                  <a:solidFill>
                    <a:srgbClr val="0000FF"/>
                  </a:solidFill>
                </a:rPr>
                <a:t>	             message = “The number is zero”;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2402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2000" dirty="0">
                  <a:solidFill>
                    <a:srgbClr val="FF0000"/>
                  </a:solidFill>
                </a:rPr>
                <a:t>21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Nested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411760" y="3474012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11760" y="2780928"/>
            <a:ext cx="0" cy="6930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11760" y="2780928"/>
            <a:ext cx="2880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547664" y="2564904"/>
            <a:ext cx="7920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547664" y="1871820"/>
            <a:ext cx="0" cy="6930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47664" y="1871820"/>
            <a:ext cx="28803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51520" y="4005064"/>
            <a:ext cx="8735888" cy="4680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Each </a:t>
            </a:r>
            <a:r>
              <a:rPr lang="en-US" dirty="0">
                <a:solidFill>
                  <a:srgbClr val="00B0F0"/>
                </a:solidFill>
              </a:rPr>
              <a:t>else</a:t>
            </a:r>
            <a:r>
              <a:rPr lang="en-US" dirty="0">
                <a:solidFill>
                  <a:srgbClr val="0000FF"/>
                </a:solidFill>
              </a:rPr>
              <a:t> corresponds to the </a:t>
            </a:r>
            <a:r>
              <a:rPr lang="en-US" u="sng" dirty="0">
                <a:solidFill>
                  <a:srgbClr val="FF0000"/>
                </a:solidFill>
              </a:rPr>
              <a:t>closer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3211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20542bfc-dd8b-421d-868b-1ab188d50257"/>
  <p:tag name="ARTICULATE_SLIDE_NAV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DA7D17-629F-49A1-ABC8-3A083CBC1A6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E7E301-D155-4747-9108-2D0F7134A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3AFD11-7D9E-40F6-99F9-69994690550C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734</TotalTime>
  <Words>2055</Words>
  <Application>Microsoft Office PowerPoint</Application>
  <PresentationFormat>On-screen Show (4:3)</PresentationFormat>
  <Paragraphs>569</Paragraphs>
  <Slides>29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Concourse</vt:lpstr>
      <vt:lpstr>1_Concourse</vt:lpstr>
      <vt:lpstr>  SELECTION STATEMENTS (2)</vt:lpstr>
      <vt:lpstr>Outline</vt:lpstr>
      <vt:lpstr>1.Multiple Selection: Nested if</vt:lpstr>
      <vt:lpstr>1. Nested if</vt:lpstr>
      <vt:lpstr>1. Nested if</vt:lpstr>
      <vt:lpstr>1. Nested if</vt:lpstr>
      <vt:lpstr>1. Nested if</vt:lpstr>
      <vt:lpstr>1. Nested if</vt:lpstr>
      <vt:lpstr>1. Nested if</vt:lpstr>
      <vt:lpstr>1. Nested if</vt:lpstr>
      <vt:lpstr>1. Nested if</vt:lpstr>
      <vt:lpstr>1. Nested if</vt:lpstr>
      <vt:lpstr>1. Nested if</vt:lpstr>
      <vt:lpstr>1. Nested if</vt:lpstr>
      <vt:lpstr>1. Nested if</vt:lpstr>
      <vt:lpstr>1. The switch Statement</vt:lpstr>
      <vt:lpstr>switch With Break Statement</vt:lpstr>
      <vt:lpstr>switch With NO Break Statement</vt:lpstr>
      <vt:lpstr>Switch With Break And Default Statements</vt:lpstr>
      <vt:lpstr>New enhanced switch syntax </vt:lpstr>
      <vt:lpstr>Same example with Nestedif</vt:lpstr>
      <vt:lpstr>1.3 Programming hint</vt:lpstr>
      <vt:lpstr>1.3 New enhanced switch syntax </vt:lpstr>
      <vt:lpstr>2. switch vs. nested if</vt:lpstr>
      <vt:lpstr>Self-Check Exercises (1)</vt:lpstr>
      <vt:lpstr>Self-Check Exercises (2)</vt:lpstr>
      <vt:lpstr>Self-Check Exercises (3)</vt:lpstr>
      <vt:lpstr>Self-Check Exercises (1)</vt:lpstr>
      <vt:lpstr>Self-Check Exercises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STATEMENTS (2)</dc:title>
  <dc:creator>Soha S.Zaghloul</dc:creator>
  <cp:lastModifiedBy>Sony</cp:lastModifiedBy>
  <cp:revision>128</cp:revision>
  <dcterms:created xsi:type="dcterms:W3CDTF">2015-02-17T16:08:36Z</dcterms:created>
  <dcterms:modified xsi:type="dcterms:W3CDTF">2025-01-08T07:26:55Z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4000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