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8" r:id="rId3"/>
    <p:sldId id="260" r:id="rId4"/>
    <p:sldId id="295" r:id="rId5"/>
    <p:sldId id="296" r:id="rId6"/>
    <p:sldId id="297" r:id="rId7"/>
    <p:sldId id="298" r:id="rId8"/>
    <p:sldId id="299" r:id="rId9"/>
    <p:sldId id="301" r:id="rId10"/>
    <p:sldId id="302" r:id="rId11"/>
    <p:sldId id="303" r:id="rId12"/>
    <p:sldId id="304" r:id="rId13"/>
    <p:sldId id="278" r:id="rId14"/>
  </p:sldIdLst>
  <p:sldSz cx="9144000" cy="5143500" type="screen16x9"/>
  <p:notesSz cx="6858000" cy="9144000"/>
  <p:embeddedFontLst>
    <p:embeddedFont>
      <p:font typeface="Amatic SC" pitchFamily="2" charset="-79"/>
      <p:regular r:id="rId16"/>
      <p:bold r:id="rId17"/>
    </p:embeddedFont>
    <p:embeddedFont>
      <p:font typeface="Cambria Math" panose="02040503050406030204" pitchFamily="18" charset="0"/>
      <p:regular r:id="rId18"/>
    </p:embeddedFont>
    <p:embeddedFont>
      <p:font typeface="Quicksand" pitchFamily="2" charset="77"/>
      <p:regular r:id="rId19"/>
      <p:bold r:id="rId20"/>
    </p:embeddedFont>
    <p:embeddedFont>
      <p:font typeface="Short Stack" panose="02010500040000000007" pitchFamily="2" charset="77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9382FF-A9EE-479E-84C2-D4933C56DE1E}">
  <a:tblStyle styleId="{1F9382FF-A9EE-479E-84C2-D4933C56D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 snapToObjects="1">
      <p:cViewPr varScale="1">
        <p:scale>
          <a:sx n="141" d="100"/>
          <a:sy n="141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910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975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44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95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62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892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279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89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36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Chapter#5</a:t>
            </a:r>
            <a:br>
              <a:rPr lang="en-US" dirty="0"/>
            </a:br>
            <a:r>
              <a:rPr lang="en-US" sz="4400" dirty="0">
                <a:solidFill>
                  <a:schemeClr val="accent3"/>
                </a:solidFill>
              </a:rPr>
              <a:t>premium calculations(1)</a:t>
            </a:r>
            <a:endParaRPr lang="en-US" sz="4400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3" name="صورة 8">
            <a:extLst>
              <a:ext uri="{FF2B5EF4-FFF2-40B4-BE49-F238E27FC236}">
                <a16:creationId xmlns:a16="http://schemas.microsoft.com/office/drawing/2014/main" id="{28BB4A46-08CB-5148-A873-62AEAD1E1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713475-F52B-E545-99A3-52FA71B8F334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836740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/>
              <a:t>For a special 2-payment whole life insurance on (80):</a:t>
            </a:r>
            <a:br>
              <a:rPr lang="en-US" sz="1600" dirty="0"/>
            </a:br>
            <a:r>
              <a:rPr lang="en-US" sz="1600" dirty="0"/>
              <a:t>(i) Premiums of </a:t>
            </a:r>
            <a:r>
              <a:rPr lang="el-GR" sz="1600" dirty="0"/>
              <a:t>π </a:t>
            </a:r>
            <a:r>
              <a:rPr lang="en-US" sz="1600" dirty="0"/>
              <a:t>are paid at the beginning of years 1 and 3. </a:t>
            </a:r>
          </a:p>
          <a:p>
            <a:pPr marL="114300" indent="0">
              <a:buNone/>
            </a:pPr>
            <a:r>
              <a:rPr lang="en-US" sz="1600" dirty="0"/>
              <a:t>(ii) The death benefit is paid at the end of the year of death. </a:t>
            </a:r>
          </a:p>
          <a:p>
            <a:pPr marL="114300" indent="0">
              <a:buNone/>
            </a:pPr>
            <a:r>
              <a:rPr lang="en-US" sz="1600" dirty="0"/>
              <a:t>(iii) There is a partial refund of premium feature: </a:t>
            </a:r>
          </a:p>
          <a:p>
            <a:pPr marL="114300" indent="0">
              <a:buNone/>
            </a:pPr>
            <a:r>
              <a:rPr lang="en-US" sz="1600" dirty="0"/>
              <a:t>If (80) dies in either year 1 or year 3, the death benefit is 1000 + 0.5</a:t>
            </a:r>
            <a:r>
              <a:rPr lang="el-GR" sz="1600" dirty="0"/>
              <a:t>π  </a:t>
            </a:r>
          </a:p>
          <a:p>
            <a:pPr marL="114300" indent="0">
              <a:buNone/>
            </a:pPr>
            <a:r>
              <a:rPr lang="en-US" sz="1600" dirty="0"/>
              <a:t>Otherwise, the death benefit is 1000.</a:t>
            </a:r>
            <a:br>
              <a:rPr lang="en-US" sz="1600" dirty="0"/>
            </a:br>
            <a:r>
              <a:rPr lang="en-US" sz="1600" dirty="0"/>
              <a:t>(iv) Mortality follows the Illustrative Life Table.</a:t>
            </a:r>
            <a:br>
              <a:rPr lang="en-US" sz="1600" dirty="0"/>
            </a:br>
            <a:r>
              <a:rPr lang="en-US" sz="1600" dirty="0"/>
              <a:t>(v) i = 0.06</a:t>
            </a:r>
            <a:br>
              <a:rPr lang="en-US" sz="1600" dirty="0"/>
            </a:br>
            <a:r>
              <a:rPr lang="en-US" sz="1600" dirty="0"/>
              <a:t>Calculate </a:t>
            </a:r>
            <a:r>
              <a:rPr lang="el-GR" sz="1600" dirty="0"/>
              <a:t>π, </a:t>
            </a:r>
            <a:r>
              <a:rPr lang="en-US" sz="1600" dirty="0"/>
              <a:t>using the equivalence principle.</a:t>
            </a:r>
            <a:br>
              <a:rPr lang="en-US" sz="1600" dirty="0"/>
            </a:br>
            <a:r>
              <a:rPr lang="en-US" sz="1600" dirty="0"/>
              <a:t>(A) 369 (B) 381 (C) 397 (D) 409 (E) 425 </a:t>
            </a:r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2940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836740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For a special fully discrete 10-payment whole life insurance on (30) with level annual benefit premium </a:t>
            </a:r>
            <a:r>
              <a:rPr lang="el-GR" sz="1600" dirty="0"/>
              <a:t>π:</a:t>
            </a:r>
            <a:br>
              <a:rPr lang="el-GR" sz="1600" dirty="0"/>
            </a:br>
            <a:r>
              <a:rPr lang="el-GR" sz="1600" dirty="0"/>
              <a:t>(</a:t>
            </a:r>
            <a:r>
              <a:rPr lang="en-US" sz="1600" dirty="0"/>
              <a:t>i) The death benefit is equal to 1000 plus the refund, without interest, of the benefit premiums paid. 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1600" dirty="0"/>
              <a:t>Calculate </a:t>
            </a:r>
            <a:r>
              <a:rPr lang="el-GR" sz="1600" dirty="0"/>
              <a:t>π.</a:t>
            </a:r>
            <a:br>
              <a:rPr lang="el-GR" sz="1600" dirty="0"/>
            </a:br>
            <a:r>
              <a:rPr lang="el-GR" sz="1600" dirty="0"/>
              <a:t>(</a:t>
            </a:r>
            <a:r>
              <a:rPr lang="en-US" sz="1600" dirty="0"/>
              <a:t>A) 14.9 (B) 15.0 (C) 15.1 (D) 15.2 (E) 15.3 </a:t>
            </a:r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06119-7E37-E54C-A84F-74DD01FC92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32" t="38371" r="57225" b="40155"/>
          <a:stretch/>
        </p:blipFill>
        <p:spPr>
          <a:xfrm>
            <a:off x="525101" y="2019488"/>
            <a:ext cx="2118511" cy="11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35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836740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For a special fully discrete 35-payment whole life insurance on (30):</a:t>
            </a:r>
          </a:p>
          <a:p>
            <a:pPr marL="114300" indent="0">
              <a:buNone/>
            </a:pPr>
            <a:r>
              <a:rPr lang="en-US" sz="1600" dirty="0"/>
              <a:t>(i) The death benefit is 1 for the first 20 years and is 5 thereafter. </a:t>
            </a:r>
          </a:p>
          <a:p>
            <a:pPr marL="114300" indent="0">
              <a:buNone/>
            </a:pPr>
            <a:r>
              <a:rPr lang="en-US" sz="1600" dirty="0"/>
              <a:t>(ii) The initial benefit premium paid during the each of the first 20 years is one fifth of the benefit premium paid during each of the 15 subsequent years. </a:t>
            </a:r>
          </a:p>
          <a:p>
            <a:pPr marL="114300" indent="0">
              <a:buNone/>
            </a:pPr>
            <a:r>
              <a:rPr lang="en-US" sz="1600" dirty="0"/>
              <a:t>(iii) Mortality follows the Illustrative Life Table. </a:t>
            </a:r>
          </a:p>
          <a:p>
            <a:pPr marL="114300" indent="0">
              <a:buNone/>
            </a:pPr>
            <a:r>
              <a:rPr lang="en-US" sz="1600" dirty="0"/>
              <a:t>(iv) i = 0.06</a:t>
            </a:r>
            <a:br>
              <a:rPr lang="en-US" sz="1600" dirty="0"/>
            </a:br>
            <a:r>
              <a:rPr lang="en-US" sz="1600" dirty="0"/>
              <a:t>(v) A</a:t>
            </a:r>
            <a:r>
              <a:rPr lang="en-US" sz="1600" baseline="-25000" dirty="0"/>
              <a:t>30:20| </a:t>
            </a:r>
            <a:r>
              <a:rPr lang="en-US" sz="1600" dirty="0"/>
              <a:t>= 0.32307.</a:t>
            </a:r>
            <a:br>
              <a:rPr lang="en-US" sz="1600" dirty="0"/>
            </a:br>
            <a:r>
              <a:rPr lang="en-US" sz="1600" dirty="0"/>
              <a:t>(vi) ̈a</a:t>
            </a:r>
            <a:r>
              <a:rPr lang="en-US" sz="1600" baseline="-25000" dirty="0"/>
              <a:t>30:35| </a:t>
            </a:r>
            <a:r>
              <a:rPr lang="en-US" sz="1600" dirty="0"/>
              <a:t>= 14.835 </a:t>
            </a:r>
          </a:p>
          <a:p>
            <a:pPr marL="114300" indent="0">
              <a:buNone/>
            </a:pPr>
            <a:r>
              <a:rPr lang="en-US" sz="1600" dirty="0"/>
              <a:t>Calculate the initial annual benefit premium.</a:t>
            </a:r>
            <a:br>
              <a:rPr lang="en-US" sz="1600" dirty="0"/>
            </a:br>
            <a:r>
              <a:rPr lang="en-US" sz="1600" dirty="0"/>
              <a:t>(A) 0.010 (B) 0.015 (C) 0.020 (D) 0.025 (E) 0.030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424231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145EED0E-76CF-6141-A1DC-CDC4C466A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109FF3-FE82-AD4F-A3AD-420851B88A48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392600" y="413141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3"/>
                </a:solidFill>
              </a:rPr>
              <a:t>summary!</a:t>
            </a:r>
            <a:endParaRPr sz="6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316846" y="1194337"/>
            <a:ext cx="8510258" cy="37526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1600" dirty="0"/>
              <a:t>An insurance contract is an agreement between two parties: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the insurer agrees to pay for insurance benefits;</a:t>
            </a:r>
            <a:br>
              <a:rPr lang="en-US" sz="1600" dirty="0"/>
            </a:br>
            <a:r>
              <a:rPr lang="en-US" sz="1600" dirty="0"/>
              <a:t>in exchange for insurance premiums to be paid by the insured.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r>
              <a:rPr lang="en-US" sz="1600" dirty="0"/>
              <a:t>Note the following general principles when calculating premiums: </a:t>
            </a:r>
          </a:p>
          <a:p>
            <a:pPr marL="114300" indent="0">
              <a:buNone/>
            </a:pPr>
            <a:r>
              <a:rPr lang="en-US" sz="1600" dirty="0"/>
              <a:t>For (discrete) premiums, the first premium is usually assumed to be made immediately at issue. </a:t>
            </a:r>
          </a:p>
          <a:p>
            <a:pPr marL="114300" indent="0">
              <a:buNone/>
            </a:pPr>
            <a:r>
              <a:rPr lang="en-US" sz="1600" dirty="0"/>
              <a:t>Insurance benefit may have expiration or maturity: </a:t>
            </a:r>
          </a:p>
          <a:p>
            <a:pPr marL="114300" indent="0">
              <a:buNone/>
            </a:pPr>
            <a:r>
              <a:rPr lang="en-US" sz="1600" dirty="0"/>
              <a:t>in which case, it is implied that there are no premiums to be paid beyond expiration or maturity. </a:t>
            </a:r>
          </a:p>
          <a:p>
            <a:pPr marL="114300" indent="0">
              <a:buNone/>
            </a:pPr>
            <a:r>
              <a:rPr lang="en-US" sz="1600" dirty="0"/>
              <a:t>however, it is possible that premiums are to be paid for lesser period than expiration or maturity. In this case, it will be explicitly stated.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6" name="صورة 8">
            <a:extLst>
              <a:ext uri="{FF2B5EF4-FFF2-40B4-BE49-F238E27FC236}">
                <a16:creationId xmlns:a16="http://schemas.microsoft.com/office/drawing/2014/main" id="{26B43F09-5830-684B-AE05-423D01073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47044"/>
            <a:ext cx="1517818" cy="5830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9037F3-E6C7-4C47-81D9-1F2E6AF06213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417295" y="164437"/>
            <a:ext cx="6309360" cy="43525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l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Different possible combinations 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9BA5AD6E-A797-564D-80CC-6190F5274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8EFB95-F841-E644-9903-EE306EF58370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336072-D75A-EA48-AFB4-AF85FB512A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4896" t="19186" r="4235" b="5984"/>
          <a:stretch/>
        </p:blipFill>
        <p:spPr>
          <a:xfrm>
            <a:off x="906927" y="1493821"/>
            <a:ext cx="7478163" cy="2768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260279" y="11158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examples</a:t>
            </a:r>
            <a:endParaRPr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0279" y="836740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en-US" sz="1600" dirty="0"/>
                  <a:t>You are given: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i) </a:t>
                </a:r>
                <a:r>
                  <a:rPr lang="en-US" sz="1600" baseline="-25000" dirty="0"/>
                  <a:t>k| </a:t>
                </a:r>
                <a:r>
                  <a:rPr lang="en-US" sz="1600" dirty="0"/>
                  <a:t>q</a:t>
                </a:r>
                <a:r>
                  <a:rPr lang="en-US" sz="1600" baseline="-25000" dirty="0"/>
                  <a:t>x =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0.9</m:t>
                        </m:r>
                        <m:r>
                          <m:rPr>
                            <m:sty m:val="p"/>
                          </m:rPr>
                          <a:rPr lang="en-US" sz="1600" b="0" i="0" baseline="3000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1600" b="0" i="0" baseline="30000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1600" dirty="0"/>
              </a:p>
              <a:p>
                <a:pPr marL="114300" indent="0">
                  <a:buNone/>
                </a:pPr>
                <a:r>
                  <a:rPr lang="en-US" sz="1600" dirty="0"/>
                  <a:t>ii) i = 0.08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iii) The force of mortality is constant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Calculate 1000(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6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1600" dirty="0"/>
                  <a:t>x)-Px)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A 11.34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B 11.94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C 12.77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D 13.17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E 13.76</a:t>
                </a:r>
              </a:p>
              <a:p>
                <a:pPr marL="114300" indent="0">
                  <a:buNone/>
                </a:pPr>
                <a:endParaRPr lang="en-US" sz="1600" dirty="0"/>
              </a:p>
              <a:p>
                <a:pPr marL="114300" indent="0">
                  <a:buNone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279" y="836740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285" t="-64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899732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228756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For a special 3–year term insurance on (30), you are given:</a:t>
            </a:r>
          </a:p>
          <a:p>
            <a:pPr marL="114300" indent="0">
              <a:buNone/>
            </a:pPr>
            <a:r>
              <a:rPr lang="en-US" sz="1600" dirty="0"/>
              <a:t>(i) Premiums are payable semiannually.</a:t>
            </a:r>
          </a:p>
          <a:p>
            <a:pPr marL="114300" indent="0">
              <a:buNone/>
            </a:pPr>
            <a:r>
              <a:rPr lang="en-US" sz="1600" dirty="0"/>
              <a:t>(ii) Premiums are payable only in the first year. </a:t>
            </a:r>
          </a:p>
          <a:p>
            <a:pPr marL="114300" indent="0">
              <a:buNone/>
            </a:pPr>
            <a:r>
              <a:rPr lang="en-US" sz="1600" dirty="0"/>
              <a:t>(iii) Benefits, payable at the end of the year of death, are: 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1600" dirty="0"/>
              <a:t>(iv) Mortality follows the Illustrative Life Table.</a:t>
            </a:r>
            <a:br>
              <a:rPr lang="en-US" sz="1600" dirty="0"/>
            </a:br>
            <a:r>
              <a:rPr lang="en-US" sz="1600" dirty="0"/>
              <a:t>(v) Deaths are uniformly distributed within each year of age.</a:t>
            </a:r>
            <a:br>
              <a:rPr lang="en-US" sz="1600" dirty="0"/>
            </a:br>
            <a:r>
              <a:rPr lang="en-US" sz="1600" dirty="0"/>
              <a:t>(vi) i = 0.06</a:t>
            </a:r>
            <a:br>
              <a:rPr lang="en-US" sz="1600" dirty="0"/>
            </a:br>
            <a:r>
              <a:rPr lang="en-US" sz="1600" dirty="0"/>
              <a:t>Calculate the amount of each semiannual benefit premium for this insurance.</a:t>
            </a:r>
            <a:br>
              <a:rPr lang="en-US" sz="1600" dirty="0"/>
            </a:br>
            <a:r>
              <a:rPr lang="en-US" sz="1600" dirty="0"/>
              <a:t>(A) 1.3 (B) 1.4 (C) 1.5 (D) 1.6 (E) 1.7 </a:t>
            </a:r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92CF67-73C6-CD4D-AFD3-8DC1CA6BD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24151"/>
              </p:ext>
            </p:extLst>
          </p:nvPr>
        </p:nvGraphicFramePr>
        <p:xfrm>
          <a:off x="3548958" y="1892337"/>
          <a:ext cx="2317688" cy="11134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8844">
                  <a:extLst>
                    <a:ext uri="{9D8B030D-6E8A-4147-A177-3AD203B41FA5}">
                      <a16:colId xmlns:a16="http://schemas.microsoft.com/office/drawing/2014/main" val="2622397592"/>
                    </a:ext>
                  </a:extLst>
                </a:gridCol>
                <a:gridCol w="1158844">
                  <a:extLst>
                    <a:ext uri="{9D8B030D-6E8A-4147-A177-3AD203B41FA5}">
                      <a16:colId xmlns:a16="http://schemas.microsoft.com/office/drawing/2014/main" val="448940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A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/>
                        <a:t>b</a:t>
                      </a:r>
                      <a:r>
                        <a:rPr lang="en-SA" baseline="-25000" dirty="0"/>
                        <a:t>K+1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320687"/>
                  </a:ext>
                </a:extLst>
              </a:tr>
              <a:tr h="742574">
                <a:tc>
                  <a:txBody>
                    <a:bodyPr/>
                    <a:lstStyle/>
                    <a:p>
                      <a:pPr algn="ctr"/>
                      <a:r>
                        <a:rPr lang="en-SA" dirty="0"/>
                        <a:t>0</a:t>
                      </a:r>
                    </a:p>
                    <a:p>
                      <a:pPr algn="ctr"/>
                      <a:r>
                        <a:rPr lang="en-SA" dirty="0"/>
                        <a:t>1</a:t>
                      </a:r>
                    </a:p>
                    <a:p>
                      <a:pPr algn="ctr"/>
                      <a:r>
                        <a:rPr lang="en-S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A" dirty="0"/>
                        <a:t>1000</a:t>
                      </a:r>
                    </a:p>
                    <a:p>
                      <a:pPr algn="ctr"/>
                      <a:r>
                        <a:rPr lang="en-SA" dirty="0"/>
                        <a:t>500</a:t>
                      </a:r>
                    </a:p>
                    <a:p>
                      <a:pPr algn="ctr"/>
                      <a:r>
                        <a:rPr lang="en-SA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9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00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30115" y="789905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For a special fully discrete 30–payment whole life insurance on (45), you are given:</a:t>
            </a:r>
          </a:p>
          <a:p>
            <a:pPr marL="114300" indent="0">
              <a:buNone/>
            </a:pPr>
            <a:r>
              <a:rPr lang="en-US" sz="1600" dirty="0"/>
              <a:t>(i) The death benefit of 1000 is payable at the end of the year of death. </a:t>
            </a:r>
          </a:p>
          <a:p>
            <a:pPr marL="114300" indent="0">
              <a:buNone/>
            </a:pPr>
            <a:r>
              <a:rPr lang="en-US" sz="1600" dirty="0"/>
              <a:t>(ii) The benefit premium for this insurance is equal to 1000P</a:t>
            </a:r>
            <a:r>
              <a:rPr lang="en-US" sz="1600" baseline="-25000" dirty="0"/>
              <a:t>45</a:t>
            </a:r>
            <a:r>
              <a:rPr lang="en-US" sz="1600" dirty="0"/>
              <a:t> for the first 15 years followed by an increased level annual premium of </a:t>
            </a:r>
            <a:r>
              <a:rPr lang="el-GR" sz="1600" dirty="0"/>
              <a:t>π </a:t>
            </a:r>
            <a:r>
              <a:rPr lang="en-US" sz="1600" dirty="0"/>
              <a:t>for the remaining 15 years.</a:t>
            </a:r>
            <a:br>
              <a:rPr lang="en-US" sz="1600" dirty="0"/>
            </a:br>
            <a:r>
              <a:rPr lang="en-US" sz="1600" dirty="0"/>
              <a:t>(iii) Mortality follows the Illustrative Life Table. </a:t>
            </a:r>
          </a:p>
          <a:p>
            <a:pPr marL="114300" indent="0">
              <a:buNone/>
            </a:pPr>
            <a:r>
              <a:rPr lang="en-US" sz="1600" dirty="0"/>
              <a:t>(iv) i = 0.06</a:t>
            </a:r>
            <a:br>
              <a:rPr lang="en-US" sz="1600" dirty="0"/>
            </a:br>
            <a:r>
              <a:rPr lang="en-US" sz="1600" dirty="0"/>
              <a:t>Calculate </a:t>
            </a:r>
            <a:r>
              <a:rPr lang="el-GR" sz="1600" dirty="0"/>
              <a:t>π.</a:t>
            </a:r>
            <a:br>
              <a:rPr lang="el-GR" sz="1600" dirty="0"/>
            </a:br>
            <a:r>
              <a:rPr lang="el-GR" sz="1600" dirty="0"/>
              <a:t>(</a:t>
            </a:r>
            <a:r>
              <a:rPr lang="en-US" sz="1600" dirty="0"/>
              <a:t>A) 16.8 (B) 17.3 (C) 17.8 (D) 18.3 (E) 18.8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52051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0279" y="836740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en-US" sz="1600" dirty="0"/>
                  <a:t>For a special fully discrete 5–year deferred whole life insurance of 100,000 on (40), you are given: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(i) The death benefit during the 5-year deferral period is return of benefit premiums paid without interest.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(ii) Annual benefit premiums are payable only during the deferral period.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(iii) Mortality follows the Illustrative Life Table.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(iv) i = 0.06 </a:t>
                </a:r>
              </a:p>
              <a:p>
                <a:pPr marL="114300" indent="0">
                  <a:buNone/>
                </a:pPr>
                <a:r>
                  <a:rPr lang="en-US" sz="1600" dirty="0"/>
                  <a:t>(v) (IA)</a:t>
                </a:r>
                <a:r>
                  <a:rPr lang="en-US" sz="1600" baseline="30000" dirty="0"/>
                  <a:t>1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baseline="-25000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baseline="-25000" dirty="0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1600" baseline="-25000" dirty="0"/>
                          <m:t>: 5 |</m:t>
                        </m:r>
                      </m:e>
                    </m:acc>
                  </m:oMath>
                </a14:m>
                <a:r>
                  <a:rPr lang="en-US" sz="1600" dirty="0"/>
                  <a:t>= 0.04042.</a:t>
                </a:r>
              </a:p>
              <a:p>
                <a:pPr marL="114300" indent="0">
                  <a:buNone/>
                </a:pPr>
                <a:br>
                  <a:rPr lang="en-US" sz="1600" dirty="0"/>
                </a:br>
                <a:r>
                  <a:rPr lang="en-US" sz="1600" dirty="0"/>
                  <a:t>Calculate the annual benefit premiums.</a:t>
                </a:r>
                <a:br>
                  <a:rPr lang="en-US" sz="1600" dirty="0"/>
                </a:br>
                <a:r>
                  <a:rPr lang="en-US" sz="1600" dirty="0"/>
                  <a:t>(A) 3300 (B) 3320 (C) 3340 (D) 3360 (E) 3380 </a:t>
                </a:r>
              </a:p>
              <a:p>
                <a:pPr marL="114300" indent="0">
                  <a:buNone/>
                </a:pPr>
                <a:endParaRPr lang="en-US" sz="1600" dirty="0"/>
              </a:p>
              <a:p>
                <a:pPr marL="114300" indent="0">
                  <a:buNone/>
                </a:pPr>
                <a:endParaRPr lang="en-US" sz="1600" b="1" dirty="0"/>
              </a:p>
            </p:txBody>
          </p:sp>
        </mc:Choice>
        <mc:Fallback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279" y="836740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285" t="-649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3517147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79" y="836740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 For a special fully discrete whole life insurance of 1000 on (40):</a:t>
            </a:r>
          </a:p>
          <a:p>
            <a:pPr marL="114300" indent="0">
              <a:buNone/>
            </a:pPr>
            <a:r>
              <a:rPr lang="en-US" sz="1600" dirty="0"/>
              <a:t>(i) The level benefit premium for each of the first 20 years is </a:t>
            </a:r>
            <a:r>
              <a:rPr lang="el-GR" sz="1600" dirty="0"/>
              <a:t>π. </a:t>
            </a:r>
            <a:endParaRPr lang="en-US" sz="1600" dirty="0"/>
          </a:p>
          <a:p>
            <a:pPr marL="114300" indent="0">
              <a:buNone/>
            </a:pPr>
            <a:r>
              <a:rPr lang="el-GR" sz="1600" dirty="0"/>
              <a:t>(</a:t>
            </a:r>
            <a:r>
              <a:rPr lang="en-US" sz="1600" dirty="0"/>
              <a:t>ii) The benefit premium payable thereafter at age x is 1000vqx , x = 60,61,62,... </a:t>
            </a:r>
          </a:p>
          <a:p>
            <a:pPr marL="114300" indent="0">
              <a:buNone/>
            </a:pPr>
            <a:r>
              <a:rPr lang="en-US" sz="1600" dirty="0"/>
              <a:t>(iii) Mortality follows the Illustrative Life Table. </a:t>
            </a:r>
          </a:p>
          <a:p>
            <a:pPr marL="114300" indent="0">
              <a:buNone/>
            </a:pPr>
            <a:r>
              <a:rPr lang="en-US" sz="1600" dirty="0"/>
              <a:t>(iv) i = 0.06</a:t>
            </a:r>
          </a:p>
          <a:p>
            <a:pPr marL="114300" indent="0">
              <a:buNone/>
            </a:pPr>
            <a:br>
              <a:rPr lang="en-US" sz="1600" dirty="0"/>
            </a:br>
            <a:r>
              <a:rPr lang="en-US" sz="1600" dirty="0"/>
              <a:t>Calculate </a:t>
            </a:r>
            <a:r>
              <a:rPr lang="el-GR" sz="1600" dirty="0"/>
              <a:t>π.</a:t>
            </a:r>
            <a:br>
              <a:rPr lang="el-GR" sz="1600" dirty="0"/>
            </a:br>
            <a:r>
              <a:rPr lang="el-GR" sz="1600" dirty="0"/>
              <a:t>(</a:t>
            </a:r>
            <a:r>
              <a:rPr lang="en-US" sz="1600" dirty="0"/>
              <a:t>A) 4.79 (B) 5.11 (C) 5.34 (D) 5.75 (E) 6.07 </a:t>
            </a:r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b="1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067142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260280" y="717868"/>
            <a:ext cx="8883720" cy="3896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Two actuaries use the same mortality table to price a fully discrete 2-year endowment insurance of 1000 on (x). </a:t>
            </a:r>
          </a:p>
          <a:p>
            <a:pPr marL="114300" indent="0">
              <a:buNone/>
            </a:pPr>
            <a:r>
              <a:rPr lang="en-US" sz="1600" dirty="0"/>
              <a:t>(i) Kevin calculates non-level benefit premiums of 608 for the first year and 350 for the second year. </a:t>
            </a:r>
          </a:p>
          <a:p>
            <a:pPr marL="114300" indent="0">
              <a:buNone/>
            </a:pPr>
            <a:r>
              <a:rPr lang="en-US" sz="1600" dirty="0"/>
              <a:t>(ii) Kira calculates level annual benefit premiums of </a:t>
            </a:r>
            <a:r>
              <a:rPr lang="el-GR" sz="1600" dirty="0"/>
              <a:t>π. </a:t>
            </a:r>
            <a:endParaRPr lang="en-US" sz="1600" dirty="0"/>
          </a:p>
          <a:p>
            <a:pPr marL="114300" indent="0">
              <a:buNone/>
            </a:pPr>
            <a:r>
              <a:rPr lang="el-GR" sz="1600" dirty="0"/>
              <a:t>(</a:t>
            </a:r>
            <a:r>
              <a:rPr lang="en-US" sz="1600" dirty="0"/>
              <a:t>iii) d = 0.05</a:t>
            </a:r>
            <a:br>
              <a:rPr lang="en-US" sz="1600" dirty="0"/>
            </a:br>
            <a:r>
              <a:rPr lang="en-US" sz="1600" dirty="0"/>
              <a:t>Calculate </a:t>
            </a:r>
            <a:r>
              <a:rPr lang="el-GR" sz="1600" dirty="0"/>
              <a:t>π.</a:t>
            </a:r>
            <a:endParaRPr lang="en-US" sz="1600" dirty="0"/>
          </a:p>
          <a:p>
            <a:pPr marL="114300" indent="0">
              <a:buNone/>
            </a:pPr>
            <a:br>
              <a:rPr lang="el-GR" sz="1600" dirty="0"/>
            </a:br>
            <a:r>
              <a:rPr lang="el-GR" sz="1600" dirty="0"/>
              <a:t>(</a:t>
            </a:r>
            <a:r>
              <a:rPr lang="en-US" sz="1600" dirty="0"/>
              <a:t>A) 482 (B) 489 (C) 497 (D) 508 (E) 517 </a:t>
            </a:r>
          </a:p>
          <a:p>
            <a:pPr marL="114300" indent="0">
              <a:buNone/>
            </a:pPr>
            <a:endParaRPr lang="en-US" sz="16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4272659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1075</Words>
  <Application>Microsoft Macintosh PowerPoint</Application>
  <PresentationFormat>On-screen Show (16:9)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Amatic SC</vt:lpstr>
      <vt:lpstr>Cambria Math</vt:lpstr>
      <vt:lpstr>Quicksand</vt:lpstr>
      <vt:lpstr>Arial</vt:lpstr>
      <vt:lpstr>29LT Bukra Light</vt:lpstr>
      <vt:lpstr>Short Stack</vt:lpstr>
      <vt:lpstr>Knight template</vt:lpstr>
      <vt:lpstr>Chapter#5 premium calculations(1)</vt:lpstr>
      <vt:lpstr>summary!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Salma Alsuwailem</cp:lastModifiedBy>
  <cp:revision>22</cp:revision>
  <dcterms:modified xsi:type="dcterms:W3CDTF">2020-03-24T22:07:12Z</dcterms:modified>
</cp:coreProperties>
</file>