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21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4.xml" ContentType="application/vnd.openxmlformats-officedocument.presentationml.notesSlide+xml"/>
  <Override PartName="/ppt/slideMasters/slideMaster2.xml" ContentType="application/vnd.openxmlformats-officedocument.presentationml.slideMaster+xml"/>
  <Override PartName="/ppt/notesSlides/notesSlide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ags/tag14.xml" ContentType="application/vnd.openxmlformats-officedocument.presentationml.tags+xml"/>
  <Override PartName="/ppt/tags/tag17.xml" ContentType="application/vnd.openxmlformats-officedocument.presentationml.tags+xml"/>
  <Override PartName="/ppt/tags/tag1.xml" ContentType="application/vnd.openxmlformats-officedocument.presentationml.tags+xml"/>
  <Override PartName="/ppt/tags/tag18.xml" ContentType="application/vnd.openxmlformats-officedocument.presentationml.tags+xml"/>
  <Override PartName="/docProps/core.xml" ContentType="application/vnd.openxmlformats-package.core-properties+xml"/>
  <Override PartName="/ppt/tags/tag2.xml" ContentType="application/vnd.openxmlformats-officedocument.presentationml.tags+xml"/>
  <Override PartName="/docProps/app.xml" ContentType="application/vnd.openxmlformats-officedocument.extended-properties+xml"/>
  <Override PartName="/ppt/tags/tag19.xml" ContentType="application/vnd.openxmlformats-officedocument.presentationml.tags+xml"/>
  <Override PartName="/ppt/tags/tag3.xml" ContentType="application/vnd.openxmlformats-officedocument.presentationml.tags+xml"/>
  <Override PartName="/ppt/tags/tag16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9.xml" ContentType="application/vnd.openxmlformats-officedocument.presentationml.tags+xml"/>
  <Override PartName="/ppt/tags/tag8.xml" ContentType="application/vnd.openxmlformats-officedocument.presentationml.tags+xml"/>
  <Override PartName="/ppt/tags/tag7.xml" ContentType="application/vnd.openxmlformats-officedocument.presentationml.tags+xml"/>
  <Override PartName="/ppt/tags/tag6.xml" ContentType="application/vnd.openxmlformats-officedocument.presentationml.tags+xml"/>
  <Override PartName="/ppt/tags/tag5.xml" ContentType="application/vnd.openxmlformats-officedocument.presentationml.tags+xml"/>
  <Override PartName="/ppt/tags/tag4.xml" ContentType="application/vnd.openxmlformats-officedocument.presentationml.tags+xml"/>
  <Override PartName="/ppt/tags/tag15.xml" ContentType="application/vnd.openxmlformats-officedocument.presentationml.tag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8" r:id="rId2"/>
  </p:sldMasterIdLst>
  <p:notesMasterIdLst>
    <p:notesMasterId r:id="rId24"/>
  </p:notesMasterIdLst>
  <p:sldIdLst>
    <p:sldId id="256" r:id="rId3"/>
    <p:sldId id="257" r:id="rId4"/>
    <p:sldId id="293" r:id="rId5"/>
    <p:sldId id="258" r:id="rId6"/>
    <p:sldId id="260" r:id="rId7"/>
    <p:sldId id="296" r:id="rId8"/>
    <p:sldId id="297" r:id="rId9"/>
    <p:sldId id="276" r:id="rId10"/>
    <p:sldId id="277" r:id="rId11"/>
    <p:sldId id="283" r:id="rId12"/>
    <p:sldId id="278" r:id="rId13"/>
    <p:sldId id="306" r:id="rId14"/>
    <p:sldId id="298" r:id="rId15"/>
    <p:sldId id="307" r:id="rId16"/>
    <p:sldId id="308" r:id="rId17"/>
    <p:sldId id="285" r:id="rId18"/>
    <p:sldId id="286" r:id="rId19"/>
    <p:sldId id="288" r:id="rId20"/>
    <p:sldId id="309" r:id="rId21"/>
    <p:sldId id="310" r:id="rId22"/>
    <p:sldId id="29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  <a:srgbClr val="FF3399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1" autoAdjust="0"/>
    <p:restoredTop sz="94660"/>
  </p:normalViewPr>
  <p:slideViewPr>
    <p:cSldViewPr>
      <p:cViewPr varScale="1">
        <p:scale>
          <a:sx n="70" d="100"/>
          <a:sy n="70" d="100"/>
        </p:scale>
        <p:origin x="140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customXml" Target="../customXml/item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F52601-3219-421B-AAA1-C275B8013472}" type="datetimeFigureOut">
              <a:rPr lang="en-US" smtClean="0"/>
              <a:pPr/>
              <a:t>9/30/2018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B0C23-DB46-4482-B1B9-E6A7415CC2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786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9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3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5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7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429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286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437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865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2543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5800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067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1228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887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F3E66BC-F5E2-4537-8947-6C04E3AC5920}" type="datetimeFigureOut">
              <a:rPr lang="en-US" smtClean="0"/>
              <a:pPr/>
              <a:t>9/30/2018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F89450-F0C3-410F-AEE3-87D018DA3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3E66BC-F5E2-4537-8947-6C04E3AC5920}" type="datetimeFigureOut">
              <a:rPr lang="en-US" smtClean="0"/>
              <a:pPr/>
              <a:t>9/30/2018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F89450-F0C3-410F-AEE3-87D018DA3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3E66BC-F5E2-4537-8947-6C04E3AC5920}" type="datetimeFigureOut">
              <a:rPr lang="en-US" smtClean="0"/>
              <a:pPr/>
              <a:t>9/30/2018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F89450-F0C3-410F-AEE3-87D018DA3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981200"/>
            <a:ext cx="40005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40005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85800" y="6477000"/>
            <a:ext cx="73152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229600" y="6477000"/>
            <a:ext cx="762000" cy="152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AD064-02CA-45A2-8FFA-DE8C3F57B201}" type="slidenum">
              <a:rPr lang="x-none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Slide Number Placeholder 6"/>
          <p:cNvSpPr txBox="1">
            <a:spLocks/>
          </p:cNvSpPr>
          <p:nvPr/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 fontScale="85000" lnSpcReduction="20000"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5A1C68-F048-4C66-8544-2D3BD35A5879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15994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2339975" y="2420938"/>
            <a:ext cx="6477000" cy="14684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cap="all" baseline="0"/>
            </a:lvl1pPr>
          </a:lstStyle>
          <a:p>
            <a:pPr>
              <a:spcBef>
                <a:spcPct val="0"/>
              </a:spcBef>
              <a:defRPr/>
            </a:pPr>
            <a:endParaRPr lang="en-US" sz="480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2636912"/>
            <a:ext cx="6477000" cy="3230488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cap="all" baseline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 baseline="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800">
                <a:solidFill>
                  <a:srgbClr val="FFFFFF"/>
                </a:solidFill>
              </a:defRPr>
            </a:lvl1pPr>
          </a:lstStyle>
          <a:p>
            <a:fld id="{E014BC06-376E-4B99-9348-C37334924FD7}" type="datetime1">
              <a:rPr lang="fr-FR" altLang="en-US"/>
              <a:pPr/>
              <a:t>30/09/2018</a:t>
            </a:fld>
            <a:endParaRPr lang="fr-FR" alt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0" y="404813"/>
            <a:ext cx="5867400" cy="412750"/>
          </a:xfr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585392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6C9681-509F-4B7F-AB3D-BC714960710B}" type="datetime1">
              <a:rPr lang="fr-FR" altLang="en-US">
                <a:solidFill>
                  <a:srgbClr val="2B142D"/>
                </a:solidFill>
              </a:rPr>
              <a:pPr/>
              <a:t>30/09/2018</a:t>
            </a:fld>
            <a:endParaRPr lang="fr-FR" altLang="en-US">
              <a:solidFill>
                <a:srgbClr val="2B142D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B142D"/>
              </a:solidFill>
            </a:endParaRP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F42455-E95F-4452-B7D8-4A8B975CA362}" type="slidenum">
              <a:rPr lang="fr-FR" altLang="en-US"/>
              <a:pPr/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679264982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AFC736-C048-47B9-9BDF-5CEFDF80CB24}" type="datetime1">
              <a:rPr lang="fr-FR" altLang="en-US">
                <a:solidFill>
                  <a:srgbClr val="2B142D"/>
                </a:solidFill>
              </a:rPr>
              <a:pPr/>
              <a:t>30/09/2018</a:t>
            </a:fld>
            <a:endParaRPr lang="fr-FR" altLang="en-US">
              <a:solidFill>
                <a:srgbClr val="2B142D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B142D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F32EC-A034-45D9-A4D2-7E0C35C32FF1}" type="slidenum">
              <a:rPr lang="fr-FR" altLang="en-US"/>
              <a:pPr/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461759761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DDE2BE-D5D9-4726-9F22-730CA554154F}" type="datetime1">
              <a:rPr lang="fr-FR" altLang="en-US">
                <a:solidFill>
                  <a:srgbClr val="2B142D"/>
                </a:solidFill>
              </a:rPr>
              <a:pPr/>
              <a:t>30/09/2018</a:t>
            </a:fld>
            <a:endParaRPr lang="fr-FR" altLang="en-US">
              <a:solidFill>
                <a:srgbClr val="2B142D"/>
              </a:solidFill>
            </a:endParaRPr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1A1F1AB9-F931-489B-BDAB-59F3384B1933}" type="slidenum">
              <a:rPr lang="fr-FR" altLang="en-US"/>
              <a:pPr/>
              <a:t>‹#›</a:t>
            </a:fld>
            <a:endParaRPr lang="fr-FR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B14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598487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7819C9-DDDF-472B-BDDA-2A6FA3AD94C8}" type="datetime1">
              <a:rPr lang="fr-FR" altLang="en-US">
                <a:solidFill>
                  <a:srgbClr val="2B142D"/>
                </a:solidFill>
              </a:rPr>
              <a:pPr/>
              <a:t>30/09/2018</a:t>
            </a:fld>
            <a:endParaRPr lang="fr-FR" altLang="en-US">
              <a:solidFill>
                <a:srgbClr val="2B142D"/>
              </a:solidFill>
            </a:endParaRP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AEEBCA6-AAD2-4F0E-B304-5E8ABE14D3BE}" type="slidenum">
              <a:rPr lang="fr-FR" altLang="en-US"/>
              <a:pPr/>
              <a:t>‹#›</a:t>
            </a:fld>
            <a:endParaRPr lang="fr-FR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B14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812444"/>
      </p:ext>
    </p:extLst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6755DB-E31B-4DCD-9753-9ECE0865DEA3}" type="datetime1">
              <a:rPr lang="fr-FR" altLang="en-US">
                <a:solidFill>
                  <a:srgbClr val="2B142D"/>
                </a:solidFill>
              </a:rPr>
              <a:pPr/>
              <a:t>30/09/2018</a:t>
            </a:fld>
            <a:endParaRPr lang="fr-FR" altLang="en-US">
              <a:solidFill>
                <a:srgbClr val="2B142D"/>
              </a:solidFill>
            </a:endParaRPr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D4FE66-DE54-421F-8703-0CDC33E8944F}" type="slidenum">
              <a:rPr lang="fr-FR" altLang="en-US"/>
              <a:pPr/>
              <a:t>‹#›</a:t>
            </a:fld>
            <a:endParaRPr lang="fr-FR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B14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278581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708EB0-09D4-4670-97EE-7361545F0180}" type="datetime1">
              <a:rPr lang="fr-FR" altLang="en-US">
                <a:solidFill>
                  <a:srgbClr val="2B142D"/>
                </a:solidFill>
              </a:rPr>
              <a:pPr/>
              <a:t>30/09/2018</a:t>
            </a:fld>
            <a:endParaRPr lang="fr-FR" altLang="en-US">
              <a:solidFill>
                <a:srgbClr val="2B142D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B142D"/>
              </a:solidFill>
            </a:endParaRP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AAF812-399A-4715-B5B8-B6C8CB6E47AC}" type="slidenum">
              <a:rPr lang="fr-FR" altLang="en-US"/>
              <a:pPr/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4065071578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3E66BC-F5E2-4537-8947-6C04E3AC5920}" type="datetimeFigureOut">
              <a:rPr lang="en-US" smtClean="0"/>
              <a:pPr/>
              <a:t>9/30/2018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F89450-F0C3-410F-AEE3-87D018DA38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48C6AA-F460-4AB7-92BB-6C5688889762}" type="datetime1">
              <a:rPr lang="fr-FR" altLang="en-US">
                <a:solidFill>
                  <a:srgbClr val="2B142D"/>
                </a:solidFill>
              </a:rPr>
              <a:pPr/>
              <a:t>30/09/2018</a:t>
            </a:fld>
            <a:endParaRPr lang="fr-FR" altLang="en-US">
              <a:solidFill>
                <a:srgbClr val="2B142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B142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113DD5-FE82-4D96-B784-D5728BCDFAFE}" type="slidenum">
              <a:rPr lang="fr-FR" altLang="en-US">
                <a:solidFill>
                  <a:srgbClr val="2B142D"/>
                </a:solidFill>
              </a:rPr>
              <a:pPr/>
              <a:t>‹#›</a:t>
            </a:fld>
            <a:endParaRPr lang="fr-FR" altLang="en-US">
              <a:solidFill>
                <a:srgbClr val="2B14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741763"/>
      </p:ext>
    </p:extLst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48" y="1994134"/>
            <a:ext cx="1615307" cy="1211480"/>
          </a:xfrm>
          <a:prstGeom prst="rect">
            <a:avLst/>
          </a:prstGeom>
          <a:ln w="50800" cap="sq" cmpd="dbl">
            <a:solidFill>
              <a:schemeClr val="accent2"/>
            </a:solidFill>
            <a:miter lim="800000"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604008-8E98-4A35-A626-1B824ACD1713}" type="datetime1">
              <a:rPr lang="fr-FR" altLang="en-US">
                <a:solidFill>
                  <a:srgbClr val="2B142D"/>
                </a:solidFill>
              </a:rPr>
              <a:pPr/>
              <a:t>30/09/2018</a:t>
            </a:fld>
            <a:endParaRPr lang="fr-FR" altLang="en-US">
              <a:solidFill>
                <a:srgbClr val="2B142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B142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10ADDD-95E8-4217-B886-EDA8B9C233AA}" type="slidenum">
              <a:rPr lang="fr-FR" altLang="en-US"/>
              <a:pPr/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890030729"/>
      </p:ext>
    </p:extLst>
  </p:cSld>
  <p:clrMapOvr>
    <a:masterClrMapping/>
  </p:clrMapOvr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/>
          <a:lstStyle>
            <a:lvl1pPr>
              <a:defRPr/>
            </a:lvl1pPr>
          </a:lstStyle>
          <a:p>
            <a:fld id="{D6643515-1FDC-4A7C-9CBF-A1F3EB0669B4}" type="datetime1">
              <a:rPr lang="fr-FR" altLang="en-US">
                <a:solidFill>
                  <a:srgbClr val="2B142D"/>
                </a:solidFill>
              </a:rPr>
              <a:pPr/>
              <a:t>30/09/2018</a:t>
            </a:fld>
            <a:endParaRPr lang="fr-FR" altLang="en-US">
              <a:solidFill>
                <a:srgbClr val="2B142D"/>
              </a:solidFill>
            </a:endParaRPr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fld id="{826FDD47-70BB-4009-BBEF-C447B9EC86C6}" type="slidenum">
              <a:rPr lang="fr-FR" altLang="en-US"/>
              <a:pPr/>
              <a:t>‹#›</a:t>
            </a:fld>
            <a:endParaRPr lang="fr-FR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B14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532540"/>
      </p:ext>
    </p:extLst>
  </p:cSld>
  <p:clrMapOvr>
    <a:masterClrMapping/>
  </p:clrMapOvr>
  <p:hf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902E06-04EE-47AA-907C-72C3ADDD7535}" type="datetime1">
              <a:rPr lang="fr-FR" altLang="en-US">
                <a:solidFill>
                  <a:srgbClr val="2B142D"/>
                </a:solidFill>
              </a:rPr>
              <a:pPr/>
              <a:t>30/09/2018</a:t>
            </a:fld>
            <a:endParaRPr lang="fr-FR" altLang="en-US">
              <a:solidFill>
                <a:srgbClr val="2B142D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B142D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81FE35-F871-48D7-987F-F19E6A7E601F}" type="slidenum">
              <a:rPr lang="fr-FR" altLang="en-US"/>
              <a:pPr/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971356173"/>
      </p:ext>
    </p:extLst>
  </p:cSld>
  <p:clrMapOvr>
    <a:masterClrMapping/>
  </p:clrMapOvr>
  <p:hf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fld id="{62FF4569-2754-45DE-9F7F-5E7AA3649C4B}" type="datetime1">
              <a:rPr lang="fr-FR" altLang="en-US">
                <a:solidFill>
                  <a:srgbClr val="2B142D"/>
                </a:solidFill>
              </a:rPr>
              <a:pPr/>
              <a:t>30/09/2018</a:t>
            </a:fld>
            <a:endParaRPr lang="fr-FR" altLang="en-US">
              <a:solidFill>
                <a:srgbClr val="2B142D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B142D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558C65C7-0FA5-4A7B-B52F-77DC4EBC6EAB}" type="slidenum">
              <a:rPr lang="fr-FR" altLang="en-US"/>
              <a:pPr/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169690137"/>
      </p:ext>
    </p:extLst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/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anchor="ctr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fld id="{889A32C0-1D9E-4324-A2BA-F66FE78A2802}" type="slidenum">
              <a:rPr lang="en-US" altLang="en-US" sz="1200" b="1">
                <a:solidFill>
                  <a:srgbClr val="FFFFFF"/>
                </a:solidFill>
                <a:latin typeface="Tw Cen MT" pitchFamily="34" charset="0"/>
              </a:rPr>
              <a:pPr algn="ctr" eaLnBrk="1" fontAlgn="base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z="1200" b="1">
              <a:solidFill>
                <a:srgbClr val="FFFFFF"/>
              </a:solidFill>
              <a:latin typeface="Tw Cen MT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981200"/>
            <a:ext cx="40005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40005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85800" y="6477000"/>
            <a:ext cx="73152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B142D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229600" y="6477000"/>
            <a:ext cx="762000" cy="152400"/>
          </a:xfrm>
        </p:spPr>
        <p:txBody>
          <a:bodyPr/>
          <a:lstStyle>
            <a:lvl1pPr>
              <a:defRPr/>
            </a:lvl1pPr>
          </a:lstStyle>
          <a:p>
            <a:fld id="{017823A1-26F8-40F0-B391-E7D82D402B9E}" type="slidenum">
              <a:rPr lang="fr-FR" altLang="en-US"/>
              <a:pPr/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464942725"/>
      </p:ext>
    </p:extLst>
  </p:cSld>
  <p:clrMapOvr>
    <a:masterClrMapping/>
  </p:clrMapOvr>
  <p:hf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981200"/>
            <a:ext cx="40005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40005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762000" y="4114800"/>
            <a:ext cx="40005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14900" y="4114800"/>
            <a:ext cx="40005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685800" y="6477000"/>
            <a:ext cx="73152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2B142D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8229600" y="6477000"/>
            <a:ext cx="762000" cy="152400"/>
          </a:xfrm>
        </p:spPr>
        <p:txBody>
          <a:bodyPr/>
          <a:lstStyle>
            <a:lvl1pPr>
              <a:defRPr/>
            </a:lvl1pPr>
          </a:lstStyle>
          <a:p>
            <a:fld id="{07E5FBFF-C30E-4D5D-BF71-ACD1E56E4694}" type="slidenum">
              <a:rPr lang="fr-FR" altLang="en-US"/>
              <a:pPr/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732570558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3E66BC-F5E2-4537-8947-6C04E3AC5920}" type="datetimeFigureOut">
              <a:rPr lang="en-US" smtClean="0"/>
              <a:pPr/>
              <a:t>9/30/2018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F89450-F0C3-410F-AEE3-87D018DA38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3E66BC-F5E2-4537-8947-6C04E3AC5920}" type="datetimeFigureOut">
              <a:rPr lang="en-US" smtClean="0"/>
              <a:pPr/>
              <a:t>9/30/2018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F89450-F0C3-410F-AEE3-87D018DA38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3E66BC-F5E2-4537-8947-6C04E3AC5920}" type="datetimeFigureOut">
              <a:rPr lang="en-US" smtClean="0"/>
              <a:pPr/>
              <a:t>9/30/2018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F89450-F0C3-410F-AEE3-87D018DA3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3E66BC-F5E2-4537-8947-6C04E3AC5920}" type="datetimeFigureOut">
              <a:rPr lang="en-US" smtClean="0"/>
              <a:pPr/>
              <a:t>9/30/2018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F89450-F0C3-410F-AEE3-87D018DA38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3E66BC-F5E2-4537-8947-6C04E3AC5920}" type="datetimeFigureOut">
              <a:rPr lang="en-US" smtClean="0"/>
              <a:pPr/>
              <a:t>9/30/2018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F89450-F0C3-410F-AEE3-87D018DA3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F3E66BC-F5E2-4537-8947-6C04E3AC5920}" type="datetimeFigureOut">
              <a:rPr lang="en-US" smtClean="0"/>
              <a:pPr/>
              <a:t>9/30/2018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F89450-F0C3-410F-AEE3-87D018DA3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F3E66BC-F5E2-4537-8947-6C04E3AC5920}" type="datetimeFigureOut">
              <a:rPr lang="en-US" smtClean="0"/>
              <a:pPr/>
              <a:t>9/30/2018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F89450-F0C3-410F-AEE3-87D018DA38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F3E66BC-F5E2-4537-8947-6C04E3AC5920}" type="datetimeFigureOut">
              <a:rPr lang="en-US" smtClean="0"/>
              <a:pPr/>
              <a:t>9/30/2018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9F89450-F0C3-410F-AEE3-87D018DA3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7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2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0002992-6F10-4D8C-B78F-671DA3D5A809}" type="datetime1">
              <a:rPr lang="fr-FR" altLang="en-US">
                <a:solidFill>
                  <a:srgbClr val="2B142D"/>
                </a:solidFill>
                <a:latin typeface="Arial" pitchFamily="34" charset="0"/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30/09/2018</a:t>
            </a:fld>
            <a:endParaRPr lang="fr-FR" altLang="en-US">
              <a:solidFill>
                <a:srgbClr val="2B142D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2B142D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1EA1416-E447-45AA-AE67-E09368D5F3F7}" type="slidenum">
              <a:rPr lang="fr-FR" altLang="en-US">
                <a:latin typeface="Arial" pitchFamily="34" charset="0"/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fr-FR" altLang="en-US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7004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800" kern="1200">
          <a:solidFill>
            <a:srgbClr val="4D264D"/>
          </a:solidFill>
          <a:latin typeface="+mj-lt"/>
          <a:ea typeface="ＭＳ Ｐゴシック" pitchFamily="34" charset="-128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800">
          <a:solidFill>
            <a:srgbClr val="4D264D"/>
          </a:solidFill>
          <a:latin typeface="Tw Cen MT" pitchFamily="34" charset="0"/>
          <a:ea typeface="ＭＳ Ｐゴシック" pitchFamily="34" charset="-128"/>
        </a:defRPr>
      </a:lvl2pPr>
      <a:lvl3pPr algn="l" rtl="0" fontAlgn="base">
        <a:spcBef>
          <a:spcPct val="0"/>
        </a:spcBef>
        <a:spcAft>
          <a:spcPct val="0"/>
        </a:spcAft>
        <a:defRPr sz="4800">
          <a:solidFill>
            <a:srgbClr val="4D264D"/>
          </a:solidFill>
          <a:latin typeface="Tw Cen MT" pitchFamily="34" charset="0"/>
          <a:ea typeface="ＭＳ Ｐゴシック" pitchFamily="34" charset="-128"/>
        </a:defRPr>
      </a:lvl3pPr>
      <a:lvl4pPr algn="l" rtl="0" fontAlgn="base">
        <a:spcBef>
          <a:spcPct val="0"/>
        </a:spcBef>
        <a:spcAft>
          <a:spcPct val="0"/>
        </a:spcAft>
        <a:defRPr sz="4800">
          <a:solidFill>
            <a:srgbClr val="4D264D"/>
          </a:solidFill>
          <a:latin typeface="Tw Cen MT" pitchFamily="34" charset="0"/>
          <a:ea typeface="ＭＳ Ｐゴシック" pitchFamily="34" charset="-128"/>
        </a:defRPr>
      </a:lvl4pPr>
      <a:lvl5pPr algn="l" rtl="0" fontAlgn="base">
        <a:spcBef>
          <a:spcPct val="0"/>
        </a:spcBef>
        <a:spcAft>
          <a:spcPct val="0"/>
        </a:spcAft>
        <a:defRPr sz="4800">
          <a:solidFill>
            <a:srgbClr val="4D264D"/>
          </a:solidFill>
          <a:latin typeface="Tw Cen MT" pitchFamily="34" charset="0"/>
          <a:ea typeface="ＭＳ Ｐゴシック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800">
          <a:solidFill>
            <a:srgbClr val="4D264D"/>
          </a:solidFill>
          <a:latin typeface="Tw Cen MT" pitchFamily="34" charset="0"/>
          <a:ea typeface="ＭＳ Ｐゴシック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800">
          <a:solidFill>
            <a:srgbClr val="4D264D"/>
          </a:solidFill>
          <a:latin typeface="Tw Cen MT" pitchFamily="34" charset="0"/>
          <a:ea typeface="ＭＳ Ｐゴシック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800">
          <a:solidFill>
            <a:srgbClr val="4D264D"/>
          </a:solidFill>
          <a:latin typeface="Tw Cen MT" pitchFamily="34" charset="0"/>
          <a:ea typeface="ＭＳ Ｐゴシック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800">
          <a:solidFill>
            <a:srgbClr val="4D264D"/>
          </a:solidFill>
          <a:latin typeface="Tw Cen MT" pitchFamily="34" charset="0"/>
          <a:ea typeface="ＭＳ Ｐゴシック" pitchFamily="34" charset="-128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3200" kern="1200">
          <a:solidFill>
            <a:srgbClr val="200F22"/>
          </a:solidFill>
          <a:latin typeface="Arial" pitchFamily="34" charset="0"/>
          <a:ea typeface="ＭＳ Ｐゴシック" pitchFamily="34" charset="-128"/>
          <a:cs typeface="Arial" pitchFamily="34" charset="0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66669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999966"/>
        </a:buClr>
        <a:buSzPct val="65000"/>
        <a:buFont typeface="Wingdings" pitchFamily="2" charset="2"/>
        <a:buChar char=""/>
        <a:defRPr sz="2000" kern="1200">
          <a:solidFill>
            <a:srgbClr val="260B3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/>
          </p:cNvSpPr>
          <p:nvPr>
            <p:ph type="ctrTitle"/>
          </p:nvPr>
        </p:nvSpPr>
        <p:spPr>
          <a:xfrm>
            <a:off x="251521" y="2708920"/>
            <a:ext cx="8640960" cy="1152128"/>
          </a:xfrm>
          <a:ln w="28575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anchor="b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5400" dirty="0">
                <a:solidFill>
                  <a:srgbClr val="C00000"/>
                </a:solidFill>
              </a:rPr>
              <a:t/>
            </a:r>
            <a:br>
              <a:rPr lang="en-US" sz="5400" dirty="0">
                <a:solidFill>
                  <a:srgbClr val="C00000"/>
                </a:solidFill>
              </a:rPr>
            </a:br>
            <a:r>
              <a:rPr lang="en-US" sz="5400" dirty="0">
                <a:solidFill>
                  <a:srgbClr val="C00000"/>
                </a:solidFill>
              </a:rPr>
              <a:t/>
            </a:r>
            <a:br>
              <a:rPr lang="en-US" sz="5400" dirty="0">
                <a:solidFill>
                  <a:srgbClr val="C00000"/>
                </a:solidFill>
              </a:rPr>
            </a:br>
            <a:r>
              <a:rPr lang="en-US" sz="5400" dirty="0" smtClean="0">
                <a:solidFill>
                  <a:srgbClr val="C00000"/>
                </a:solidFill>
              </a:rPr>
              <a:t>SELECTION STATEMENTS (1)</a:t>
            </a:r>
            <a:endParaRPr lang="en-US" sz="5400" dirty="0">
              <a:solidFill>
                <a:srgbClr val="C00000"/>
              </a:solidFill>
            </a:endParaRPr>
          </a:p>
        </p:txBody>
      </p:sp>
      <p:sp>
        <p:nvSpPr>
          <p:cNvPr id="5" name="PPTShape_0"/>
          <p:cNvSpPr txBox="1">
            <a:spLocks/>
          </p:cNvSpPr>
          <p:nvPr/>
        </p:nvSpPr>
        <p:spPr>
          <a:xfrm>
            <a:off x="72008" y="5949280"/>
            <a:ext cx="1895071" cy="64633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Tahoma" charset="0"/>
                <a:ea typeface="ＭＳ Ｐゴシック" charset="0"/>
                <a:cs typeface="Arial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latin typeface="Tahoma" charset="0"/>
                <a:ea typeface="ＭＳ Ｐゴシック" charset="0"/>
                <a:cs typeface="Arial" charset="0"/>
              </a:defRPr>
            </a:lvl5pPr>
            <a:lvl6pPr defTabSz="457200">
              <a:defRPr>
                <a:latin typeface="Tahoma" charset="0"/>
                <a:ea typeface="ＭＳ Ｐゴシック" charset="0"/>
                <a:cs typeface="Arial" charset="0"/>
              </a:defRPr>
            </a:lvl6pPr>
            <a:lvl7pPr defTabSz="457200">
              <a:defRPr>
                <a:latin typeface="Tahoma" charset="0"/>
                <a:ea typeface="ＭＳ Ｐゴシック" charset="0"/>
                <a:cs typeface="Arial" charset="0"/>
              </a:defRPr>
            </a:lvl7pPr>
            <a:lvl8pPr defTabSz="457200">
              <a:defRPr>
                <a:latin typeface="Tahoma" charset="0"/>
                <a:ea typeface="ＭＳ Ｐゴシック" charset="0"/>
                <a:cs typeface="Arial" charset="0"/>
              </a:defRPr>
            </a:lvl8pPr>
            <a:lvl9pPr defTabSz="457200">
              <a:defRPr>
                <a:latin typeface="Tahoma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 dirty="0"/>
              <a:t>CSC 111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44008" y="3861048"/>
            <a:ext cx="4248472" cy="1224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smtClean="0">
                <a:solidFill>
                  <a:srgbClr val="00B0F0"/>
                </a:solidFill>
              </a:rPr>
              <a:t>if</a:t>
            </a:r>
          </a:p>
          <a:p>
            <a:r>
              <a:rPr lang="en-US" sz="4000" dirty="0" smtClean="0">
                <a:solidFill>
                  <a:srgbClr val="00B0F0"/>
                </a:solidFill>
              </a:rPr>
              <a:t>if…else</a:t>
            </a:r>
            <a:endParaRPr lang="en-US" sz="4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80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153400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3.1 The </a:t>
            </a:r>
            <a:r>
              <a:rPr lang="en-US" sz="4000" dirty="0" smtClean="0">
                <a:solidFill>
                  <a:srgbClr val="00B0F0"/>
                </a:solidFill>
                <a:latin typeface="Tahoma" charset="0"/>
                <a:cs typeface="Arial" charset="0"/>
              </a:rPr>
              <a:t>if…else </a:t>
            </a:r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Statement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With a single statement – PROGRAM 3: Algorithm - Flowchart</a:t>
            </a:r>
            <a:endParaRPr lang="en-US" b="1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4"/>
          <p:cNvSpPr>
            <a:spLocks noChangeArrowheads="1"/>
          </p:cNvSpPr>
          <p:nvPr/>
        </p:nvSpPr>
        <p:spPr bwMode="auto">
          <a:xfrm>
            <a:off x="6629400" y="1828800"/>
            <a:ext cx="16764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dirty="0"/>
              <a:t>Start</a:t>
            </a:r>
          </a:p>
        </p:txBody>
      </p:sp>
      <p:sp>
        <p:nvSpPr>
          <p:cNvPr id="31" name="AutoShape 5"/>
          <p:cNvSpPr>
            <a:spLocks noChangeArrowheads="1"/>
          </p:cNvSpPr>
          <p:nvPr/>
        </p:nvSpPr>
        <p:spPr bwMode="auto">
          <a:xfrm>
            <a:off x="6400800" y="3886200"/>
            <a:ext cx="2171700" cy="1066800"/>
          </a:xfrm>
          <a:prstGeom prst="diamond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0"/>
            <a:r>
              <a:rPr lang="en-US"/>
              <a:t>If </a:t>
            </a:r>
          </a:p>
          <a:p>
            <a:pPr algn="ctr" rtl="0"/>
            <a:r>
              <a:rPr lang="en-US"/>
              <a:t>num1 &gt; num2 </a:t>
            </a:r>
          </a:p>
        </p:txBody>
      </p:sp>
      <p:sp>
        <p:nvSpPr>
          <p:cNvPr id="32" name="Oval 7"/>
          <p:cNvSpPr>
            <a:spLocks noChangeArrowheads="1"/>
          </p:cNvSpPr>
          <p:nvPr/>
        </p:nvSpPr>
        <p:spPr bwMode="auto">
          <a:xfrm>
            <a:off x="6629400" y="6324600"/>
            <a:ext cx="1676400" cy="4572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End</a:t>
            </a:r>
          </a:p>
        </p:txBody>
      </p:sp>
      <p:cxnSp>
        <p:nvCxnSpPr>
          <p:cNvPr id="34" name="AutoShape 8"/>
          <p:cNvCxnSpPr>
            <a:cxnSpLocks noChangeShapeType="1"/>
            <a:stCxn id="30" idx="4"/>
          </p:cNvCxnSpPr>
          <p:nvPr/>
        </p:nvCxnSpPr>
        <p:spPr bwMode="auto">
          <a:xfrm>
            <a:off x="7467600" y="2286000"/>
            <a:ext cx="0" cy="304800"/>
          </a:xfrm>
          <a:prstGeom prst="straightConnector1">
            <a:avLst/>
          </a:prstGeom>
          <a:ln>
            <a:headEnd/>
            <a:tailEnd type="triangl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35" name="AutoShape 9"/>
          <p:cNvCxnSpPr>
            <a:cxnSpLocks noChangeShapeType="1"/>
          </p:cNvCxnSpPr>
          <p:nvPr/>
        </p:nvCxnSpPr>
        <p:spPr bwMode="auto">
          <a:xfrm>
            <a:off x="7467600" y="29718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7" name="AutoShape 10"/>
          <p:cNvCxnSpPr>
            <a:cxnSpLocks noChangeShapeType="1"/>
            <a:endCxn id="31" idx="0"/>
          </p:cNvCxnSpPr>
          <p:nvPr/>
        </p:nvCxnSpPr>
        <p:spPr bwMode="auto">
          <a:xfrm>
            <a:off x="7486650" y="365760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3" name="AutoShape 11"/>
          <p:cNvCxnSpPr>
            <a:cxnSpLocks noChangeShapeType="1"/>
            <a:stCxn id="31" idx="2"/>
          </p:cNvCxnSpPr>
          <p:nvPr/>
        </p:nvCxnSpPr>
        <p:spPr bwMode="auto">
          <a:xfrm flipH="1">
            <a:off x="7467600" y="4953000"/>
            <a:ext cx="1905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4" name="AutoShape 12"/>
          <p:cNvCxnSpPr>
            <a:cxnSpLocks noChangeShapeType="1"/>
            <a:endCxn id="32" idx="0"/>
          </p:cNvCxnSpPr>
          <p:nvPr/>
        </p:nvCxnSpPr>
        <p:spPr bwMode="auto">
          <a:xfrm>
            <a:off x="7467600" y="5791200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5" name="AutoShape 13"/>
          <p:cNvCxnSpPr>
            <a:cxnSpLocks noChangeShapeType="1"/>
            <a:stCxn id="31" idx="1"/>
            <a:endCxn id="63" idx="1"/>
          </p:cNvCxnSpPr>
          <p:nvPr/>
        </p:nvCxnSpPr>
        <p:spPr bwMode="auto">
          <a:xfrm rot="10800000" flipV="1">
            <a:off x="4152900" y="4419600"/>
            <a:ext cx="2247900" cy="9906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8032750" y="4891088"/>
            <a:ext cx="654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True</a:t>
            </a:r>
          </a:p>
        </p:txBody>
      </p:sp>
      <p:sp>
        <p:nvSpPr>
          <p:cNvPr id="59" name="Text Box 15"/>
          <p:cNvSpPr txBox="1">
            <a:spLocks noChangeArrowheads="1"/>
          </p:cNvSpPr>
          <p:nvPr/>
        </p:nvSpPr>
        <p:spPr bwMode="auto">
          <a:xfrm>
            <a:off x="5791200" y="4038600"/>
            <a:ext cx="742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/>
              <a:t>False</a:t>
            </a:r>
          </a:p>
        </p:txBody>
      </p:sp>
      <p:sp>
        <p:nvSpPr>
          <p:cNvPr id="60" name="AutoShape 16"/>
          <p:cNvSpPr>
            <a:spLocks noChangeArrowheads="1"/>
          </p:cNvSpPr>
          <p:nvPr/>
        </p:nvSpPr>
        <p:spPr bwMode="auto">
          <a:xfrm>
            <a:off x="6134100" y="2590800"/>
            <a:ext cx="2667000" cy="381000"/>
          </a:xfrm>
          <a:prstGeom prst="parallelogram">
            <a:avLst>
              <a:gd name="adj" fmla="val 175000"/>
            </a:avLst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Read num1</a:t>
            </a:r>
          </a:p>
        </p:txBody>
      </p:sp>
      <p:sp>
        <p:nvSpPr>
          <p:cNvPr id="61" name="AutoShape 17"/>
          <p:cNvSpPr>
            <a:spLocks noChangeArrowheads="1"/>
          </p:cNvSpPr>
          <p:nvPr/>
        </p:nvSpPr>
        <p:spPr bwMode="auto">
          <a:xfrm>
            <a:off x="6134100" y="3276600"/>
            <a:ext cx="2667000" cy="381000"/>
          </a:xfrm>
          <a:prstGeom prst="parallelogram">
            <a:avLst>
              <a:gd name="adj" fmla="val 175000"/>
            </a:avLst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Read num2</a:t>
            </a:r>
          </a:p>
        </p:txBody>
      </p:sp>
      <p:sp>
        <p:nvSpPr>
          <p:cNvPr id="62" name="AutoShape 18"/>
          <p:cNvSpPr>
            <a:spLocks noChangeArrowheads="1"/>
          </p:cNvSpPr>
          <p:nvPr/>
        </p:nvSpPr>
        <p:spPr bwMode="auto">
          <a:xfrm>
            <a:off x="6096000" y="5334000"/>
            <a:ext cx="2667000" cy="381000"/>
          </a:xfrm>
          <a:prstGeom prst="parallelogram">
            <a:avLst>
              <a:gd name="adj" fmla="val 175000"/>
            </a:avLst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Print  num1</a:t>
            </a:r>
          </a:p>
        </p:txBody>
      </p:sp>
      <p:sp>
        <p:nvSpPr>
          <p:cNvPr id="63" name="AutoShape 19"/>
          <p:cNvSpPr>
            <a:spLocks noChangeArrowheads="1"/>
          </p:cNvSpPr>
          <p:nvPr/>
        </p:nvSpPr>
        <p:spPr bwMode="auto">
          <a:xfrm>
            <a:off x="2819400" y="5410200"/>
            <a:ext cx="2667000" cy="381000"/>
          </a:xfrm>
          <a:prstGeom prst="parallelogram">
            <a:avLst>
              <a:gd name="adj" fmla="val 175000"/>
            </a:avLst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0"/>
            <a:r>
              <a:rPr lang="en-US"/>
              <a:t>Print  num2</a:t>
            </a:r>
          </a:p>
        </p:txBody>
      </p:sp>
      <p:cxnSp>
        <p:nvCxnSpPr>
          <p:cNvPr id="64" name="AutoShape 20"/>
          <p:cNvCxnSpPr>
            <a:cxnSpLocks noChangeShapeType="1"/>
            <a:stCxn id="63" idx="4"/>
            <a:endCxn id="32" idx="2"/>
          </p:cNvCxnSpPr>
          <p:nvPr/>
        </p:nvCxnSpPr>
        <p:spPr bwMode="auto">
          <a:xfrm rot="16200000" flipH="1">
            <a:off x="5010150" y="4933950"/>
            <a:ext cx="762000" cy="24765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6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10350" y="1451769"/>
            <a:ext cx="4876800" cy="4411662"/>
          </a:xfrm>
        </p:spPr>
        <p:txBody>
          <a:bodyPr/>
          <a:lstStyle/>
          <a:p>
            <a:pPr algn="l" rtl="0" eaLnBrk="1" hangingPunct="1"/>
            <a:r>
              <a:rPr lang="en-US" sz="2600" dirty="0" smtClean="0"/>
              <a:t>Start  </a:t>
            </a:r>
          </a:p>
          <a:p>
            <a:pPr algn="l" rtl="0" eaLnBrk="1" hangingPunct="1"/>
            <a:r>
              <a:rPr lang="en-US" sz="2600" dirty="0" smtClean="0"/>
              <a:t>Read first number (num1)</a:t>
            </a:r>
          </a:p>
          <a:p>
            <a:pPr algn="l" rtl="0" eaLnBrk="1" hangingPunct="1"/>
            <a:r>
              <a:rPr lang="en-US" sz="2600" dirty="0" smtClean="0"/>
              <a:t>Read second number (num2)  </a:t>
            </a:r>
          </a:p>
          <a:p>
            <a:pPr algn="l" rtl="0" eaLnBrk="1" hangingPunct="1"/>
            <a:r>
              <a:rPr lang="en-US" sz="2600" dirty="0" smtClean="0"/>
              <a:t>If num1 is larger than num2</a:t>
            </a:r>
          </a:p>
          <a:p>
            <a:pPr lvl="1" algn="l" rtl="0" eaLnBrk="1" hangingPunct="1"/>
            <a:r>
              <a:rPr lang="en-US" sz="2200" dirty="0" smtClean="0"/>
              <a:t>Print  num1 </a:t>
            </a:r>
          </a:p>
          <a:p>
            <a:pPr algn="l" rtl="0" eaLnBrk="1" hangingPunct="1"/>
            <a:r>
              <a:rPr lang="en-US" sz="2600" dirty="0" smtClean="0"/>
              <a:t>else  </a:t>
            </a:r>
          </a:p>
          <a:p>
            <a:pPr lvl="1" algn="l" rtl="0" eaLnBrk="1" hangingPunct="1"/>
            <a:r>
              <a:rPr lang="en-US" sz="2200" dirty="0" smtClean="0"/>
              <a:t>Print  num2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19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0" grpId="0" animBg="1"/>
      <p:bldP spid="31" grpId="0" animBg="1"/>
      <p:bldP spid="32" grpId="0" animBg="1"/>
      <p:bldP spid="46" grpId="0"/>
      <p:bldP spid="59" grpId="0"/>
      <p:bldP spid="60" grpId="0" animBg="1"/>
      <p:bldP spid="61" grpId="0" animBg="1"/>
      <p:bldP spid="62" grpId="0" animBg="1"/>
      <p:bldP spid="63" grpId="0" animBg="1"/>
      <p:bldP spid="6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With a single statement - PROGRAM 3: CODE</a:t>
            </a:r>
            <a:endParaRPr lang="en-US" b="1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179512" y="1324500"/>
            <a:ext cx="8784976" cy="5047536"/>
            <a:chOff x="323528" y="1236822"/>
            <a:chExt cx="7848872" cy="4746318"/>
          </a:xfrm>
        </p:grpSpPr>
        <p:sp>
          <p:nvSpPr>
            <p:cNvPr id="21" name="TextBox 20"/>
            <p:cNvSpPr txBox="1"/>
            <p:nvPr/>
          </p:nvSpPr>
          <p:spPr>
            <a:xfrm>
              <a:off x="971600" y="1236822"/>
              <a:ext cx="7200800" cy="4746318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// import necessary libraries</a:t>
              </a:r>
            </a:p>
            <a:p>
              <a:r>
                <a:rPr lang="en-US" sz="1400" dirty="0" smtClean="0">
                  <a:solidFill>
                    <a:srgbClr val="00B0F0"/>
                  </a:solidFill>
                </a:rPr>
                <a:t>import</a:t>
              </a:r>
              <a:r>
                <a:rPr lang="en-US" sz="1400" dirty="0" smtClean="0">
                  <a:solidFill>
                    <a:srgbClr val="0000FF"/>
                  </a:solidFill>
                </a:rPr>
                <a:t> </a:t>
              </a:r>
              <a:r>
                <a:rPr lang="en-US" sz="1400" dirty="0" err="1" smtClean="0">
                  <a:solidFill>
                    <a:srgbClr val="0000FF"/>
                  </a:solidFill>
                </a:rPr>
                <a:t>java.util</a:t>
              </a:r>
              <a:r>
                <a:rPr lang="en-US" sz="1400" dirty="0" smtClean="0">
                  <a:solidFill>
                    <a:srgbClr val="0000FF"/>
                  </a:solidFill>
                </a:rPr>
                <a:t>.*;		</a:t>
              </a:r>
              <a:r>
                <a:rPr lang="en-US" sz="1400" dirty="0" smtClean="0">
                  <a:solidFill>
                    <a:srgbClr val="00B050"/>
                  </a:solidFill>
                </a:rPr>
                <a:t>//contains the class Scanner</a:t>
              </a:r>
            </a:p>
            <a:p>
              <a:r>
                <a:rPr lang="en-US" sz="1400" dirty="0" smtClean="0">
                  <a:solidFill>
                    <a:srgbClr val="00B0F0"/>
                  </a:solidFill>
                </a:rPr>
                <a:t>public class</a:t>
              </a:r>
              <a:r>
                <a:rPr lang="en-US" sz="1400" dirty="0" smtClean="0">
                  <a:solidFill>
                    <a:srgbClr val="0000FF"/>
                  </a:solidFill>
                </a:rPr>
                <a:t> ifElseStatement1</a:t>
              </a:r>
            </a:p>
            <a:p>
              <a:r>
                <a:rPr lang="en-US" sz="1400" dirty="0" smtClean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sz="1400" dirty="0" smtClean="0">
                  <a:solidFill>
                    <a:srgbClr val="00B050"/>
                  </a:solidFill>
                </a:rPr>
                <a:t>   // instantiate the object console from the class Scanner</a:t>
              </a:r>
            </a:p>
            <a:p>
              <a:r>
                <a:rPr lang="en-US" sz="1400" dirty="0" smtClean="0">
                  <a:solidFill>
                    <a:srgbClr val="00B0F0"/>
                  </a:solidFill>
                </a:rPr>
                <a:t>   static </a:t>
              </a:r>
              <a:r>
                <a:rPr lang="en-US" sz="1400" dirty="0" smtClean="0">
                  <a:solidFill>
                    <a:srgbClr val="0000FF"/>
                  </a:solidFill>
                </a:rPr>
                <a:t>Scanner console = </a:t>
              </a:r>
              <a:r>
                <a:rPr lang="en-US" sz="1400" dirty="0" smtClean="0">
                  <a:solidFill>
                    <a:srgbClr val="00B0F0"/>
                  </a:solidFill>
                </a:rPr>
                <a:t>new</a:t>
              </a:r>
              <a:r>
                <a:rPr lang="en-US" sz="1400" dirty="0" smtClean="0">
                  <a:solidFill>
                    <a:srgbClr val="0000FF"/>
                  </a:solidFill>
                </a:rPr>
                <a:t> Scanner (System.in);</a:t>
              </a:r>
            </a:p>
            <a:p>
              <a:r>
                <a:rPr lang="en-US" sz="1400" dirty="0" smtClean="0">
                  <a:solidFill>
                    <a:srgbClr val="00B0F0"/>
                  </a:solidFill>
                </a:rPr>
                <a:t>   public static void</a:t>
              </a:r>
              <a:r>
                <a:rPr lang="en-US" sz="1400" dirty="0" smtClean="0">
                  <a:solidFill>
                    <a:srgbClr val="0000FF"/>
                  </a:solidFill>
                </a:rPr>
                <a:t> main (String[] </a:t>
              </a:r>
              <a:r>
                <a:rPr lang="en-US" sz="1400" dirty="0" err="1" smtClean="0">
                  <a:solidFill>
                    <a:srgbClr val="0000FF"/>
                  </a:solidFill>
                </a:rPr>
                <a:t>args</a:t>
              </a:r>
              <a:r>
                <a:rPr lang="en-US" sz="1400" dirty="0" smtClean="0">
                  <a:solidFill>
                    <a:srgbClr val="0000FF"/>
                  </a:solidFill>
                </a:rPr>
                <a:t>)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</a:t>
              </a:r>
              <a:r>
                <a:rPr lang="en-US" sz="1400" dirty="0" smtClean="0">
                  <a:solidFill>
                    <a:srgbClr val="0000FF"/>
                  </a:solidFill>
                </a:rPr>
                <a:t>     {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</a:t>
              </a:r>
              <a:r>
                <a:rPr lang="en-US" sz="1400" dirty="0" smtClean="0">
                  <a:solidFill>
                    <a:srgbClr val="0000FF"/>
                  </a:solidFill>
                </a:rPr>
                <a:t>        </a:t>
              </a:r>
              <a:r>
                <a:rPr lang="en-US" sz="1400" dirty="0" smtClean="0"/>
                <a:t>// Declaration section: to declare needed variables</a:t>
              </a:r>
            </a:p>
            <a:p>
              <a:r>
                <a:rPr lang="en-US" sz="1400" dirty="0"/>
                <a:t>	</a:t>
              </a:r>
              <a:r>
                <a:rPr lang="en-US" sz="1400" dirty="0" err="1" smtClean="0">
                  <a:solidFill>
                    <a:srgbClr val="00B0F0"/>
                  </a:solidFill>
                </a:rPr>
                <a:t>int</a:t>
              </a:r>
              <a:r>
                <a:rPr lang="en-US" sz="1400" dirty="0" smtClean="0">
                  <a:solidFill>
                    <a:srgbClr val="0000FF"/>
                  </a:solidFill>
                </a:rPr>
                <a:t> num1, num2;</a:t>
              </a:r>
            </a:p>
            <a:p>
              <a:r>
                <a:rPr lang="en-US" sz="1400" dirty="0" smtClean="0"/>
                <a:t>         // Input section: to enter values of used variables</a:t>
              </a:r>
            </a:p>
            <a:p>
              <a:r>
                <a:rPr lang="en-US" sz="1400" dirty="0"/>
                <a:t>	</a:t>
              </a:r>
              <a:r>
                <a:rPr lang="en-US" sz="1400" dirty="0" err="1" smtClean="0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 smtClean="0">
                  <a:solidFill>
                    <a:srgbClr val="0000FF"/>
                  </a:solidFill>
                </a:rPr>
                <a:t> (“Enter number1”);   </a:t>
              </a:r>
              <a:r>
                <a:rPr lang="en-US" sz="1400" dirty="0" smtClean="0">
                  <a:solidFill>
                    <a:srgbClr val="00B050"/>
                  </a:solidFill>
                </a:rPr>
                <a:t>//prompt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	</a:t>
              </a:r>
              <a:r>
                <a:rPr lang="en-US" sz="1400" dirty="0" smtClean="0">
                  <a:solidFill>
                    <a:srgbClr val="0000FF"/>
                  </a:solidFill>
                </a:rPr>
                <a:t>num1 = </a:t>
              </a:r>
              <a:r>
                <a:rPr lang="en-US" sz="1400" dirty="0" err="1" smtClean="0">
                  <a:solidFill>
                    <a:srgbClr val="0000FF"/>
                  </a:solidFill>
                </a:rPr>
                <a:t>console.</a:t>
              </a:r>
              <a:r>
                <a:rPr lang="en-US" sz="1400" dirty="0" err="1" smtClean="0">
                  <a:solidFill>
                    <a:srgbClr val="00B050"/>
                  </a:solidFill>
                </a:rPr>
                <a:t>nextInt</a:t>
              </a:r>
              <a:r>
                <a:rPr lang="en-US" sz="1400" dirty="0" smtClean="0">
                  <a:solidFill>
                    <a:srgbClr val="00B050"/>
                  </a:solidFill>
                </a:rPr>
                <a:t>()</a:t>
              </a:r>
              <a:r>
                <a:rPr lang="en-US" sz="1400" dirty="0" smtClean="0">
                  <a:solidFill>
                    <a:srgbClr val="0000FF"/>
                  </a:solidFill>
                </a:rPr>
                <a:t>;</a:t>
              </a:r>
              <a:endParaRPr lang="en-US" sz="1400" dirty="0" smtClean="0">
                <a:solidFill>
                  <a:srgbClr val="0000FF"/>
                </a:solidFill>
              </a:endParaRPr>
            </a:p>
            <a:p>
              <a:r>
                <a:rPr lang="en-US" sz="1400" dirty="0" smtClean="0">
                  <a:solidFill>
                    <a:srgbClr val="0000FF"/>
                  </a:solidFill>
                </a:rPr>
                <a:t>                 </a:t>
              </a:r>
              <a:r>
                <a:rPr lang="en-US" sz="1400" dirty="0" err="1" smtClean="0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 smtClean="0">
                  <a:solidFill>
                    <a:srgbClr val="0000FF"/>
                  </a:solidFill>
                </a:rPr>
                <a:t> </a:t>
              </a:r>
              <a:r>
                <a:rPr lang="en-US" sz="1400" dirty="0">
                  <a:solidFill>
                    <a:srgbClr val="0000FF"/>
                  </a:solidFill>
                </a:rPr>
                <a:t>(“Enter </a:t>
              </a:r>
              <a:r>
                <a:rPr lang="en-US" sz="1400" dirty="0" smtClean="0">
                  <a:solidFill>
                    <a:srgbClr val="0000FF"/>
                  </a:solidFill>
                </a:rPr>
                <a:t>number2”);   </a:t>
              </a:r>
              <a:r>
                <a:rPr lang="en-US" sz="1400" dirty="0">
                  <a:solidFill>
                    <a:srgbClr val="00B050"/>
                  </a:solidFill>
                </a:rPr>
                <a:t>//prompt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	</a:t>
              </a:r>
              <a:r>
                <a:rPr lang="en-US" sz="1400" dirty="0" smtClean="0">
                  <a:solidFill>
                    <a:srgbClr val="0000FF"/>
                  </a:solidFill>
                </a:rPr>
                <a:t>num2 </a:t>
              </a:r>
              <a:r>
                <a:rPr lang="en-US" sz="1400" dirty="0">
                  <a:solidFill>
                    <a:srgbClr val="0000FF"/>
                  </a:solidFill>
                </a:rPr>
                <a:t>= </a:t>
              </a:r>
              <a:r>
                <a:rPr lang="en-US" sz="1400" dirty="0" err="1" smtClean="0">
                  <a:solidFill>
                    <a:srgbClr val="0000FF"/>
                  </a:solidFill>
                </a:rPr>
                <a:t>console.</a:t>
              </a:r>
              <a:r>
                <a:rPr lang="en-US" sz="1400" dirty="0" err="1" smtClean="0">
                  <a:solidFill>
                    <a:srgbClr val="00B050"/>
                  </a:solidFill>
                </a:rPr>
                <a:t>nextInt</a:t>
              </a:r>
              <a:r>
                <a:rPr lang="en-US" sz="1400" dirty="0" smtClean="0">
                  <a:solidFill>
                    <a:srgbClr val="00B050"/>
                  </a:solidFill>
                </a:rPr>
                <a:t>()</a:t>
              </a:r>
              <a:r>
                <a:rPr lang="en-US" sz="1400" dirty="0" smtClean="0">
                  <a:solidFill>
                    <a:srgbClr val="0000FF"/>
                  </a:solidFill>
                </a:rPr>
                <a:t>;</a:t>
              </a:r>
              <a:endParaRPr lang="en-US" sz="1400" dirty="0" smtClean="0">
                <a:solidFill>
                  <a:srgbClr val="0000FF"/>
                </a:solidFill>
              </a:endParaRPr>
            </a:p>
            <a:p>
              <a:r>
                <a:rPr lang="en-US" sz="1400" dirty="0" smtClean="0"/>
                <a:t>         // Processing section: processing statements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	</a:t>
              </a:r>
              <a:r>
                <a:rPr lang="en-US" sz="1400" dirty="0" smtClean="0">
                  <a:solidFill>
                    <a:srgbClr val="00B0F0"/>
                  </a:solidFill>
                </a:rPr>
                <a:t>if</a:t>
              </a:r>
              <a:r>
                <a:rPr lang="en-US" sz="1400" dirty="0" smtClean="0">
                  <a:solidFill>
                    <a:srgbClr val="0000FF"/>
                  </a:solidFill>
                </a:rPr>
                <a:t> (num1 &gt; num2)		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	</a:t>
              </a:r>
              <a:r>
                <a:rPr lang="en-US" sz="1400" dirty="0" smtClean="0">
                  <a:solidFill>
                    <a:srgbClr val="0000FF"/>
                  </a:solidFill>
                </a:rPr>
                <a:t> </a:t>
              </a:r>
              <a:r>
                <a:rPr lang="en-US" sz="1400" dirty="0" err="1" smtClean="0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 smtClean="0">
                  <a:solidFill>
                    <a:srgbClr val="0000FF"/>
                  </a:solidFill>
                </a:rPr>
                <a:t> (num1); 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</a:t>
              </a:r>
              <a:r>
                <a:rPr lang="en-US" sz="1400" dirty="0" smtClean="0">
                  <a:solidFill>
                    <a:srgbClr val="0000FF"/>
                  </a:solidFill>
                </a:rPr>
                <a:t>                </a:t>
              </a:r>
              <a:r>
                <a:rPr lang="en-US" sz="1400" dirty="0" smtClean="0">
                  <a:solidFill>
                    <a:srgbClr val="00B0F0"/>
                  </a:solidFill>
                </a:rPr>
                <a:t>else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	</a:t>
              </a:r>
              <a:r>
                <a:rPr lang="en-US" sz="1400" dirty="0" smtClean="0">
                  <a:solidFill>
                    <a:srgbClr val="0000FF"/>
                  </a:solidFill>
                </a:rPr>
                <a:t>    </a:t>
              </a:r>
              <a:r>
                <a:rPr lang="en-US" sz="14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</a:rPr>
                <a:t> (</a:t>
              </a:r>
              <a:r>
                <a:rPr lang="en-US" sz="1400" dirty="0" smtClean="0">
                  <a:solidFill>
                    <a:srgbClr val="0000FF"/>
                  </a:solidFill>
                </a:rPr>
                <a:t>num2); </a:t>
              </a:r>
              <a:endParaRPr lang="en-US" sz="1400" dirty="0">
                <a:solidFill>
                  <a:srgbClr val="0000FF"/>
                </a:solidFill>
              </a:endParaRPr>
            </a:p>
            <a:p>
              <a:r>
                <a:rPr lang="en-US" sz="1400" dirty="0" smtClean="0"/>
                <a:t>         // Output section: display program output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	</a:t>
              </a:r>
              <a:r>
                <a:rPr lang="en-US" sz="1400" dirty="0" smtClean="0">
                  <a:solidFill>
                    <a:srgbClr val="0000FF"/>
                  </a:solidFill>
                </a:rPr>
                <a:t>      } </a:t>
              </a:r>
              <a:r>
                <a:rPr lang="en-US" sz="1400" dirty="0" smtClean="0"/>
                <a:t>// end main</a:t>
              </a:r>
            </a:p>
            <a:p>
              <a:r>
                <a:rPr lang="en-US" sz="1400" dirty="0" smtClean="0">
                  <a:solidFill>
                    <a:srgbClr val="0000FF"/>
                  </a:solidFill>
                </a:rPr>
                <a:t>} </a:t>
              </a:r>
              <a:r>
                <a:rPr lang="en-US" sz="1400" dirty="0" smtClean="0"/>
                <a:t>// end class</a:t>
              </a:r>
              <a:endParaRPr lang="en-US" sz="14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23528" y="1236822"/>
              <a:ext cx="576064" cy="4543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 smtClean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sz="1400" dirty="0" smtClean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sz="1400" dirty="0" smtClean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sz="1400" dirty="0" smtClean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sz="1400" dirty="0" smtClean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sz="1400" dirty="0" smtClean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sz="1400" dirty="0" smtClean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sz="1400" dirty="0" smtClean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sz="1400" dirty="0" smtClean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sz="1400" dirty="0" smtClean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 sz="1400" dirty="0" smtClean="0">
                  <a:solidFill>
                    <a:srgbClr val="FF0000"/>
                  </a:solidFill>
                </a:rPr>
                <a:t>11</a:t>
              </a:r>
            </a:p>
            <a:p>
              <a:pPr algn="r"/>
              <a:r>
                <a:rPr lang="en-US" sz="1400" dirty="0" smtClean="0">
                  <a:solidFill>
                    <a:srgbClr val="FF0000"/>
                  </a:solidFill>
                </a:rPr>
                <a:t>12</a:t>
              </a:r>
            </a:p>
            <a:p>
              <a:pPr algn="r"/>
              <a:r>
                <a:rPr lang="en-US" sz="1400" dirty="0" smtClean="0">
                  <a:solidFill>
                    <a:srgbClr val="FF0000"/>
                  </a:solidFill>
                </a:rPr>
                <a:t>13</a:t>
              </a:r>
            </a:p>
            <a:p>
              <a:pPr algn="r"/>
              <a:r>
                <a:rPr lang="en-US" sz="1400" dirty="0" smtClean="0">
                  <a:solidFill>
                    <a:srgbClr val="FF0000"/>
                  </a:solidFill>
                </a:rPr>
                <a:t>14</a:t>
              </a:r>
            </a:p>
            <a:p>
              <a:pPr algn="r"/>
              <a:r>
                <a:rPr lang="en-US" sz="1400" dirty="0" smtClean="0">
                  <a:solidFill>
                    <a:srgbClr val="FF0000"/>
                  </a:solidFill>
                </a:rPr>
                <a:t>15</a:t>
              </a:r>
            </a:p>
            <a:p>
              <a:pPr algn="r"/>
              <a:r>
                <a:rPr lang="en-US" sz="1400" dirty="0" smtClean="0">
                  <a:solidFill>
                    <a:srgbClr val="FF0000"/>
                  </a:solidFill>
                </a:rPr>
                <a:t>16</a:t>
              </a:r>
            </a:p>
            <a:p>
              <a:pPr algn="r"/>
              <a:r>
                <a:rPr lang="en-US" sz="1400" dirty="0" smtClean="0">
                  <a:solidFill>
                    <a:srgbClr val="FF0000"/>
                  </a:solidFill>
                </a:rPr>
                <a:t>17</a:t>
              </a:r>
            </a:p>
            <a:p>
              <a:pPr algn="r"/>
              <a:r>
                <a:rPr lang="en-US" sz="1400" dirty="0" smtClean="0">
                  <a:solidFill>
                    <a:srgbClr val="FF0000"/>
                  </a:solidFill>
                </a:rPr>
                <a:t>18</a:t>
              </a:r>
            </a:p>
            <a:p>
              <a:pPr algn="r"/>
              <a:r>
                <a:rPr lang="en-US" sz="1400" dirty="0" smtClean="0">
                  <a:solidFill>
                    <a:srgbClr val="FF0000"/>
                  </a:solidFill>
                </a:rPr>
                <a:t>19</a:t>
              </a:r>
            </a:p>
            <a:p>
              <a:pPr algn="r"/>
              <a:r>
                <a:rPr lang="en-US" sz="1400" dirty="0" smtClean="0">
                  <a:solidFill>
                    <a:srgbClr val="FF0000"/>
                  </a:solidFill>
                </a:rPr>
                <a:t>20</a:t>
              </a:r>
            </a:p>
            <a:p>
              <a:pPr algn="r"/>
              <a:r>
                <a:rPr lang="en-US" sz="1400" dirty="0" smtClean="0">
                  <a:solidFill>
                    <a:srgbClr val="FF0000"/>
                  </a:solidFill>
                </a:rPr>
                <a:t>21</a:t>
              </a:r>
            </a:p>
            <a:p>
              <a:pPr algn="r"/>
              <a:r>
                <a:rPr lang="en-US" sz="1400" dirty="0" smtClean="0">
                  <a:solidFill>
                    <a:srgbClr val="FF0000"/>
                  </a:solidFill>
                </a:rPr>
                <a:t>22</a:t>
              </a:r>
            </a:p>
          </p:txBody>
        </p:sp>
      </p:grpSp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3.1 The </a:t>
            </a:r>
            <a:r>
              <a:rPr lang="en-US" sz="4000" dirty="0" smtClean="0">
                <a:solidFill>
                  <a:srgbClr val="00B0F0"/>
                </a:solidFill>
                <a:latin typeface="Tahoma" charset="0"/>
                <a:cs typeface="Arial" charset="0"/>
              </a:rPr>
              <a:t>if…else </a:t>
            </a:r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Statement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0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Two-Way Selection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  <a:latin typeface="Tw Cen MT"/>
                <a:cs typeface="+mn-cs"/>
              </a:rPr>
              <a:t>Java Programming: From Problem Analysis to Program Design, D.S. Malik</a:t>
            </a:r>
          </a:p>
        </p:txBody>
      </p:sp>
      <p:sp>
        <p:nvSpPr>
          <p:cNvPr id="13314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fld id="{59ED3FF7-FF3A-4232-B2D7-46A8875D3B85}" type="slidenum">
              <a:rPr lang="fr-FR" altLang="en-US" sz="1200">
                <a:solidFill>
                  <a:srgbClr val="898989"/>
                </a:solidFill>
                <a:latin typeface="Calibri" pitchFamily="34" charset="0"/>
              </a:rPr>
              <a:pPr eaLnBrk="1" hangingPunct="1">
                <a:lnSpc>
                  <a:spcPct val="80000"/>
                </a:lnSpc>
              </a:pPr>
              <a:t>12</a:t>
            </a:fld>
            <a:endParaRPr lang="fr-FR" alt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4340" name="Text Box 2"/>
          <p:cNvSpPr txBox="1">
            <a:spLocks noChangeArrowheads="1"/>
          </p:cNvSpPr>
          <p:nvPr/>
        </p:nvSpPr>
        <p:spPr bwMode="auto">
          <a:xfrm>
            <a:off x="36513" y="1295400"/>
            <a:ext cx="9107487" cy="59708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prstClr val="black"/>
                </a:solidFill>
                <a:latin typeface="Times New Roman" pitchFamily="18" charset="0"/>
              </a:rPr>
              <a:t>Example 4-14</a:t>
            </a:r>
            <a:endParaRPr lang="en-US" altLang="en-US" dirty="0">
              <a:solidFill>
                <a:prstClr val="black"/>
              </a:solidFill>
              <a:latin typeface="Times New Roman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//The following statement shows an example of a syntax </a:t>
            </a:r>
            <a:r>
              <a:rPr lang="en-US" altLang="en-US" sz="2000" b="1" dirty="0" smtClean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error… </a:t>
            </a:r>
            <a:r>
              <a:rPr lang="en-US" alt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WHY ?</a:t>
            </a:r>
            <a:endParaRPr lang="en-US" altLang="en-US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333399"/>
                </a:solidFill>
                <a:latin typeface="Courier New" pitchFamily="49" charset="0"/>
              </a:rPr>
              <a:t>if</a:t>
            </a:r>
            <a:r>
              <a:rPr lang="en-US" altLang="en-US" sz="1800" dirty="0">
                <a:solidFill>
                  <a:prstClr val="black"/>
                </a:solidFill>
                <a:latin typeface="Courier New" pitchFamily="49" charset="0"/>
              </a:rPr>
              <a:t> (hours &gt; 40.0)</a:t>
            </a:r>
            <a:r>
              <a:rPr lang="en-US" altLang="en-US" sz="2800" b="1" dirty="0">
                <a:solidFill>
                  <a:srgbClr val="CC0000"/>
                </a:solidFill>
                <a:latin typeface="Courier New" pitchFamily="49" charset="0"/>
              </a:rPr>
              <a:t>;</a:t>
            </a:r>
            <a:r>
              <a:rPr lang="en-US" altLang="en-US" sz="1800" dirty="0">
                <a:solidFill>
                  <a:prstClr val="black"/>
                </a:solidFill>
                <a:latin typeface="Courier New" pitchFamily="49" charset="0"/>
              </a:rPr>
              <a:t>                       </a:t>
            </a:r>
            <a:r>
              <a:rPr lang="en-US" altLang="en-US" sz="1800" dirty="0">
                <a:solidFill>
                  <a:srgbClr val="339933"/>
                </a:solidFill>
                <a:latin typeface="Courier New" pitchFamily="49" charset="0"/>
              </a:rPr>
              <a:t>//Line 1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prstClr val="black"/>
                </a:solidFill>
                <a:latin typeface="Courier New" pitchFamily="49" charset="0"/>
              </a:rPr>
              <a:t>    wages = 40.0 * rate + 1.5 * rate *(hours - 40.0); </a:t>
            </a:r>
            <a:r>
              <a:rPr lang="en-US" altLang="en-US" sz="1800" dirty="0">
                <a:solidFill>
                  <a:srgbClr val="339933"/>
                </a:solidFill>
                <a:latin typeface="Courier New" pitchFamily="49" charset="0"/>
              </a:rPr>
              <a:t>//Line 2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333399"/>
                </a:solidFill>
                <a:latin typeface="Courier New" pitchFamily="49" charset="0"/>
              </a:rPr>
              <a:t>else</a:t>
            </a:r>
            <a:r>
              <a:rPr lang="en-US" altLang="en-US" sz="1800" dirty="0">
                <a:solidFill>
                  <a:prstClr val="black"/>
                </a:solidFill>
                <a:latin typeface="Courier New" pitchFamily="49" charset="0"/>
              </a:rPr>
              <a:t>                                     </a:t>
            </a:r>
            <a:r>
              <a:rPr lang="en-US" altLang="en-US" sz="1800" dirty="0">
                <a:solidFill>
                  <a:srgbClr val="339933"/>
                </a:solidFill>
                <a:latin typeface="Courier New" pitchFamily="49" charset="0"/>
              </a:rPr>
              <a:t>//Line 3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prstClr val="black"/>
                </a:solidFill>
                <a:latin typeface="Courier New" pitchFamily="49" charset="0"/>
              </a:rPr>
              <a:t>    wages = hours * rate;                </a:t>
            </a:r>
            <a:r>
              <a:rPr lang="en-US" altLang="en-US" sz="1800" dirty="0">
                <a:solidFill>
                  <a:srgbClr val="339933"/>
                </a:solidFill>
                <a:latin typeface="Courier New" pitchFamily="49" charset="0"/>
              </a:rPr>
              <a:t>//Line 4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800" dirty="0">
              <a:solidFill>
                <a:prstClr val="black"/>
              </a:solidFill>
              <a:latin typeface="Courier New" pitchFamily="49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800" dirty="0">
              <a:solidFill>
                <a:prstClr val="black"/>
              </a:solidFill>
              <a:latin typeface="Courier New" pitchFamily="49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20000"/>
              <a:buFontTx/>
              <a:buChar char="•"/>
            </a:pPr>
            <a:r>
              <a:rPr lang="en-US" altLang="en-US" sz="2200" dirty="0">
                <a:solidFill>
                  <a:prstClr val="black"/>
                </a:solidFill>
                <a:latin typeface="Times New Roman" pitchFamily="18" charset="0"/>
              </a:rPr>
              <a:t>Because a semicolon follows the closing parenthesis of the </a:t>
            </a:r>
            <a:r>
              <a:rPr lang="en-US" altLang="en-US" sz="2200" dirty="0">
                <a:solidFill>
                  <a:srgbClr val="333399"/>
                </a:solidFill>
                <a:latin typeface="Courier New" pitchFamily="49" charset="0"/>
              </a:rPr>
              <a:t>if</a:t>
            </a:r>
            <a:r>
              <a:rPr lang="en-US" altLang="en-US" sz="2200" dirty="0">
                <a:solidFill>
                  <a:prstClr val="black"/>
                </a:solidFill>
                <a:latin typeface="Times New Roman" pitchFamily="18" charset="0"/>
              </a:rPr>
              <a:t> statement (Line 1), the </a:t>
            </a:r>
            <a:r>
              <a:rPr lang="en-US" altLang="en-US" sz="2200" dirty="0">
                <a:solidFill>
                  <a:srgbClr val="333399"/>
                </a:solidFill>
                <a:latin typeface="Courier New" pitchFamily="49" charset="0"/>
              </a:rPr>
              <a:t>else</a:t>
            </a:r>
            <a:r>
              <a:rPr lang="en-US" altLang="en-US" sz="2200" dirty="0">
                <a:solidFill>
                  <a:prstClr val="black"/>
                </a:solidFill>
                <a:latin typeface="Times New Roman" pitchFamily="18" charset="0"/>
              </a:rPr>
              <a:t> statement stands alone.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20000"/>
              <a:buFontTx/>
              <a:buChar char="•"/>
            </a:pPr>
            <a:r>
              <a:rPr lang="en-US" altLang="en-US" sz="2200" dirty="0">
                <a:solidFill>
                  <a:prstClr val="black"/>
                </a:solidFill>
                <a:latin typeface="Times New Roman" pitchFamily="18" charset="0"/>
              </a:rPr>
              <a:t>The semicolon at the end of the </a:t>
            </a:r>
            <a:r>
              <a:rPr lang="en-US" altLang="en-US" sz="2200" dirty="0">
                <a:solidFill>
                  <a:srgbClr val="333399"/>
                </a:solidFill>
                <a:latin typeface="Courier New" pitchFamily="49" charset="0"/>
              </a:rPr>
              <a:t>if</a:t>
            </a:r>
            <a:r>
              <a:rPr lang="en-US" altLang="en-US" sz="2200" dirty="0">
                <a:solidFill>
                  <a:prstClr val="black"/>
                </a:solidFill>
                <a:latin typeface="Times New Roman" pitchFamily="18" charset="0"/>
              </a:rPr>
              <a:t> statement (see Line 1) ends the </a:t>
            </a:r>
            <a:r>
              <a:rPr lang="en-US" altLang="en-US" sz="2200" dirty="0">
                <a:solidFill>
                  <a:srgbClr val="333399"/>
                </a:solidFill>
                <a:latin typeface="Courier New" pitchFamily="49" charset="0"/>
              </a:rPr>
              <a:t>if</a:t>
            </a:r>
            <a:r>
              <a:rPr lang="en-US" altLang="en-US" sz="2200" dirty="0">
                <a:solidFill>
                  <a:prstClr val="black"/>
                </a:solidFill>
                <a:latin typeface="Times New Roman" pitchFamily="18" charset="0"/>
              </a:rPr>
              <a:t> statement.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20000"/>
              <a:buFontTx/>
              <a:buChar char="•"/>
            </a:pPr>
            <a:r>
              <a:rPr lang="en-US" altLang="en-US" sz="2200" dirty="0">
                <a:solidFill>
                  <a:prstClr val="black"/>
                </a:solidFill>
                <a:latin typeface="Times New Roman" pitchFamily="18" charset="0"/>
              </a:rPr>
              <a:t>The statement at Line 2 separates the else clause from the </a:t>
            </a:r>
            <a:r>
              <a:rPr lang="en-US" altLang="en-US" sz="2200" dirty="0">
                <a:solidFill>
                  <a:srgbClr val="333399"/>
                </a:solidFill>
                <a:latin typeface="Courier New" pitchFamily="49" charset="0"/>
              </a:rPr>
              <a:t>if</a:t>
            </a:r>
            <a:r>
              <a:rPr lang="en-US" altLang="en-US" sz="2200" dirty="0">
                <a:solidFill>
                  <a:prstClr val="black"/>
                </a:solidFill>
                <a:latin typeface="Times New Roman" pitchFamily="18" charset="0"/>
              </a:rPr>
              <a:t> statement. That is, </a:t>
            </a:r>
            <a:r>
              <a:rPr lang="en-US" altLang="en-US" sz="2200" dirty="0">
                <a:solidFill>
                  <a:srgbClr val="333399"/>
                </a:solidFill>
                <a:latin typeface="Courier New" pitchFamily="49" charset="0"/>
              </a:rPr>
              <a:t>else</a:t>
            </a:r>
            <a:r>
              <a:rPr lang="en-US" altLang="en-US" sz="2200" dirty="0">
                <a:solidFill>
                  <a:prstClr val="black"/>
                </a:solidFill>
                <a:latin typeface="Times New Roman" pitchFamily="18" charset="0"/>
              </a:rPr>
              <a:t> is by itself.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SzPct val="120000"/>
              <a:buFontTx/>
              <a:buChar char="•"/>
            </a:pPr>
            <a:r>
              <a:rPr lang="en-US" altLang="en-US" sz="2200" dirty="0">
                <a:solidFill>
                  <a:prstClr val="black"/>
                </a:solidFill>
                <a:latin typeface="Times New Roman" pitchFamily="18" charset="0"/>
              </a:rPr>
              <a:t>Because there is no separate </a:t>
            </a:r>
            <a:r>
              <a:rPr lang="en-US" altLang="en-US" sz="2200" dirty="0">
                <a:solidFill>
                  <a:srgbClr val="333399"/>
                </a:solidFill>
                <a:latin typeface="Courier New" pitchFamily="49" charset="0"/>
              </a:rPr>
              <a:t>else</a:t>
            </a:r>
            <a:r>
              <a:rPr lang="en-US" altLang="en-US" sz="2200" dirty="0">
                <a:solidFill>
                  <a:prstClr val="black"/>
                </a:solidFill>
                <a:latin typeface="Times New Roman" pitchFamily="18" charset="0"/>
              </a:rPr>
              <a:t> statement in Java, this code generates a syntax error.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prstClr val="black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026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153400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2.2 The </a:t>
            </a:r>
            <a:r>
              <a:rPr lang="en-US" sz="4000" dirty="0" smtClean="0">
                <a:solidFill>
                  <a:srgbClr val="00B0F0"/>
                </a:solidFill>
                <a:latin typeface="Tahoma" charset="0"/>
                <a:cs typeface="Arial" charset="0"/>
              </a:rPr>
              <a:t>if </a:t>
            </a:r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Statement</a:t>
            </a:r>
            <a:endParaRPr lang="en-US" sz="28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1677111" y="1340768"/>
            <a:ext cx="3614971" cy="208823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B0F0"/>
                </a:solidFill>
              </a:rPr>
              <a:t>if (logical expression) 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   {</a:t>
            </a:r>
          </a:p>
          <a:p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   statement 1;</a:t>
            </a:r>
          </a:p>
          <a:p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   statement 2;</a:t>
            </a:r>
          </a:p>
          <a:p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   …</a:t>
            </a:r>
          </a:p>
          <a:p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   statement n;</a:t>
            </a:r>
          </a:p>
          <a:p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  }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36951" y="1340768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SYNTAX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6444208" y="1340768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FLOWCHART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7272300" y="2348880"/>
            <a:ext cx="360040" cy="360040"/>
          </a:xfrm>
          <a:prstGeom prst="ellipse">
            <a:avLst/>
          </a:prstGeom>
          <a:solidFill>
            <a:srgbClr val="FF33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" name="Flowchart: Decision 9"/>
          <p:cNvSpPr/>
          <p:nvPr/>
        </p:nvSpPr>
        <p:spPr>
          <a:xfrm>
            <a:off x="6012160" y="3212976"/>
            <a:ext cx="2880320" cy="1440160"/>
          </a:xfrm>
          <a:prstGeom prst="flowChartDecision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Logical Expression?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AutoShape 72"/>
          <p:cNvSpPr>
            <a:spLocks noChangeArrowheads="1"/>
          </p:cNvSpPr>
          <p:nvPr/>
        </p:nvSpPr>
        <p:spPr bwMode="auto">
          <a:xfrm>
            <a:off x="4572001" y="4448691"/>
            <a:ext cx="1425590" cy="420469"/>
          </a:xfrm>
          <a:prstGeom prst="flowChartProcess">
            <a:avLst/>
          </a:prstGeom>
          <a:solidFill>
            <a:srgbClr val="92D05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>
                <a:latin typeface="Arial" charset="0"/>
                <a:cs typeface="Arial" charset="0"/>
              </a:rPr>
              <a:t>Statement 1</a:t>
            </a:r>
            <a:endParaRPr lang="en-US" sz="1600" dirty="0"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33159" y="3537012"/>
            <a:ext cx="683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6600"/>
                </a:solidFill>
              </a:rPr>
              <a:t>True</a:t>
            </a:r>
            <a:endParaRPr lang="en-US" sz="1400" dirty="0">
              <a:solidFill>
                <a:srgbClr val="0066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272300" y="5877272"/>
            <a:ext cx="360040" cy="360040"/>
          </a:xfrm>
          <a:prstGeom prst="ellipse">
            <a:avLst/>
          </a:prstGeom>
          <a:solidFill>
            <a:srgbClr val="FF33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4" idx="4"/>
            <a:endCxn id="10" idx="0"/>
          </p:cNvCxnSpPr>
          <p:nvPr/>
        </p:nvCxnSpPr>
        <p:spPr>
          <a:xfrm>
            <a:off x="7452320" y="2708920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18" idx="0"/>
          </p:cNvCxnSpPr>
          <p:nvPr/>
        </p:nvCxnSpPr>
        <p:spPr>
          <a:xfrm>
            <a:off x="7452320" y="4653136"/>
            <a:ext cx="0" cy="1224136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0" idx="1"/>
          </p:cNvCxnSpPr>
          <p:nvPr/>
        </p:nvCxnSpPr>
        <p:spPr>
          <a:xfrm flipH="1">
            <a:off x="5273583" y="3933056"/>
            <a:ext cx="738577" cy="0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16" idx="0"/>
          </p:cNvCxnSpPr>
          <p:nvPr/>
        </p:nvCxnSpPr>
        <p:spPr>
          <a:xfrm flipH="1">
            <a:off x="5284796" y="3933056"/>
            <a:ext cx="7286" cy="515635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292080" y="4857581"/>
            <a:ext cx="1" cy="1199711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18" idx="2"/>
          </p:cNvCxnSpPr>
          <p:nvPr/>
        </p:nvCxnSpPr>
        <p:spPr>
          <a:xfrm>
            <a:off x="5273583" y="6057292"/>
            <a:ext cx="1998717" cy="0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380312" y="4993431"/>
            <a:ext cx="683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00FF"/>
                </a:solidFill>
              </a:rPr>
              <a:t>False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36" name="Content Placeholder 4"/>
          <p:cNvSpPr>
            <a:spLocks noGrp="1"/>
          </p:cNvSpPr>
          <p:nvPr>
            <p:ph idx="1"/>
          </p:nvPr>
        </p:nvSpPr>
        <p:spPr>
          <a:xfrm>
            <a:off x="107504" y="4015605"/>
            <a:ext cx="4299045" cy="421507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the logical expression is </a:t>
            </a:r>
            <a:r>
              <a:rPr lang="en-US" sz="2000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true</a:t>
            </a:r>
            <a:r>
              <a:rPr lang="en-US" sz="2000" dirty="0" smtClean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37" name="Content Placeholder 4"/>
          <p:cNvSpPr txBox="1">
            <a:spLocks/>
          </p:cNvSpPr>
          <p:nvPr/>
        </p:nvSpPr>
        <p:spPr>
          <a:xfrm>
            <a:off x="403920" y="4375645"/>
            <a:ext cx="4146646" cy="421507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Statements 1 &amp; 2 are executed</a:t>
            </a:r>
          </a:p>
        </p:txBody>
      </p:sp>
      <p:sp>
        <p:nvSpPr>
          <p:cNvPr id="38" name="Content Placeholder 4"/>
          <p:cNvSpPr txBox="1">
            <a:spLocks/>
          </p:cNvSpPr>
          <p:nvPr/>
        </p:nvSpPr>
        <p:spPr>
          <a:xfrm>
            <a:off x="403920" y="4735685"/>
            <a:ext cx="4146646" cy="421507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Execution continues at point 2</a:t>
            </a:r>
          </a:p>
        </p:txBody>
      </p:sp>
      <p:sp>
        <p:nvSpPr>
          <p:cNvPr id="39" name="Content Placeholder 4"/>
          <p:cNvSpPr txBox="1">
            <a:spLocks/>
          </p:cNvSpPr>
          <p:nvPr/>
        </p:nvSpPr>
        <p:spPr>
          <a:xfrm>
            <a:off x="107504" y="5383757"/>
            <a:ext cx="4299045" cy="421507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the logical expression is </a:t>
            </a:r>
            <a:r>
              <a:rPr lang="en-US" sz="2000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false</a:t>
            </a:r>
            <a:r>
              <a:rPr lang="en-US" sz="2000" dirty="0" smtClean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41" name="Content Placeholder 4"/>
          <p:cNvSpPr txBox="1">
            <a:spLocks/>
          </p:cNvSpPr>
          <p:nvPr/>
        </p:nvSpPr>
        <p:spPr>
          <a:xfrm>
            <a:off x="403920" y="5661248"/>
            <a:ext cx="4146646" cy="421507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Execution continues at point 2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7452320" y="6237312"/>
            <a:ext cx="0" cy="3600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With a block of statements</a:t>
            </a:r>
            <a:endParaRPr lang="en-US" b="1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AutoShape 72"/>
          <p:cNvSpPr>
            <a:spLocks noChangeArrowheads="1"/>
          </p:cNvSpPr>
          <p:nvPr/>
        </p:nvSpPr>
        <p:spPr bwMode="auto">
          <a:xfrm>
            <a:off x="4572000" y="5024755"/>
            <a:ext cx="1425590" cy="420469"/>
          </a:xfrm>
          <a:prstGeom prst="flowChartProcess">
            <a:avLst/>
          </a:prstGeom>
          <a:solidFill>
            <a:srgbClr val="92D05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>
                <a:latin typeface="Arial" charset="0"/>
                <a:cs typeface="Arial" charset="0"/>
              </a:rPr>
              <a:t>Statement 2</a:t>
            </a:r>
            <a:endParaRPr lang="en-US" sz="1600" dirty="0"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763688" y="1844824"/>
            <a:ext cx="288032" cy="0"/>
          </a:xfrm>
          <a:prstGeom prst="line">
            <a:avLst/>
          </a:prstGeom>
          <a:ln w="285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1763688" y="3212976"/>
            <a:ext cx="288032" cy="0"/>
          </a:xfrm>
          <a:prstGeom prst="line">
            <a:avLst/>
          </a:prstGeom>
          <a:ln w="285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763688" y="1844824"/>
            <a:ext cx="0" cy="1368152"/>
          </a:xfrm>
          <a:prstGeom prst="line">
            <a:avLst/>
          </a:prstGeom>
          <a:ln w="285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51530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4" grpId="0" animBg="1"/>
      <p:bldP spid="10" grpId="0" animBg="1"/>
      <p:bldP spid="16" grpId="0" animBg="1"/>
      <p:bldP spid="17" grpId="0"/>
      <p:bldP spid="18" grpId="0" animBg="1"/>
      <p:bldP spid="33" grpId="0"/>
      <p:bldP spid="36" grpId="0" build="p"/>
      <p:bldP spid="37" grpId="0"/>
      <p:bldP spid="38" grpId="0"/>
      <p:bldP spid="39" grpId="0"/>
      <p:bldP spid="41" grpId="0"/>
      <p:bldP spid="44" grpId="0" animBg="1"/>
      <p:bldP spid="2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10600" cy="914400"/>
          </a:xfrm>
        </p:spPr>
        <p:txBody>
          <a:bodyPr>
            <a:normAutofit fontScale="90000"/>
          </a:bodyPr>
          <a:lstStyle/>
          <a:p>
            <a:pPr rtl="0" eaLnBrk="1" hangingPunct="1"/>
            <a:r>
              <a:rPr lang="en-US" sz="2700" dirty="0" smtClean="0">
                <a:solidFill>
                  <a:srgbClr val="FF3300"/>
                </a:solidFill>
              </a:rPr>
              <a:t>Write a program that read the grade of the student and if it is more than or equal 60; print “Pass” and the grade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2831" y="1161257"/>
            <a:ext cx="4800600" cy="4411662"/>
          </a:xfrm>
        </p:spPr>
        <p:txBody>
          <a:bodyPr/>
          <a:lstStyle/>
          <a:p>
            <a:pPr marL="109728" indent="0" algn="l" rtl="0" eaLnBrk="1" hangingPunct="1">
              <a:buNone/>
            </a:pPr>
            <a:r>
              <a:rPr lang="en-US" sz="2600" dirty="0" smtClean="0">
                <a:solidFill>
                  <a:srgbClr val="0000FF"/>
                </a:solidFill>
              </a:rPr>
              <a:t>Algorithm</a:t>
            </a:r>
          </a:p>
          <a:p>
            <a:pPr algn="l" rtl="0" eaLnBrk="1" hangingPunct="1"/>
            <a:r>
              <a:rPr lang="en-US" sz="2600" dirty="0" smtClean="0"/>
              <a:t>Start</a:t>
            </a:r>
          </a:p>
          <a:p>
            <a:pPr algn="l" rtl="0" eaLnBrk="1" hangingPunct="1"/>
            <a:r>
              <a:rPr lang="en-US" sz="2600" dirty="0" smtClean="0"/>
              <a:t>Read the grade G</a:t>
            </a:r>
          </a:p>
          <a:p>
            <a:pPr algn="l" rtl="0" eaLnBrk="1" hangingPunct="1"/>
            <a:r>
              <a:rPr lang="en-US" sz="2600" dirty="0" smtClean="0"/>
              <a:t>If G more than or equal to 60</a:t>
            </a:r>
          </a:p>
          <a:p>
            <a:pPr lvl="1" algn="l" rtl="0" eaLnBrk="1" hangingPunct="1"/>
            <a:r>
              <a:rPr lang="en-US" sz="2200" dirty="0" smtClean="0"/>
              <a:t>Print “Pass”</a:t>
            </a:r>
          </a:p>
          <a:p>
            <a:pPr lvl="1" algn="l" rtl="0" eaLnBrk="1" hangingPunct="1"/>
            <a:r>
              <a:rPr lang="en-US" sz="2200" dirty="0" smtClean="0"/>
              <a:t>Print G</a:t>
            </a:r>
          </a:p>
          <a:p>
            <a:pPr algn="l" rtl="0" eaLnBrk="1" hangingPunct="1"/>
            <a:r>
              <a:rPr lang="en-US" sz="2600" dirty="0" smtClean="0"/>
              <a:t>End </a:t>
            </a:r>
          </a:p>
          <a:p>
            <a:pPr algn="l" rtl="0" eaLnBrk="1" hangingPunct="1"/>
            <a:endParaRPr lang="en-US" sz="2600" dirty="0" smtClean="0"/>
          </a:p>
        </p:txBody>
      </p:sp>
      <p:sp>
        <p:nvSpPr>
          <p:cNvPr id="32783" name="Oval 15"/>
          <p:cNvSpPr>
            <a:spLocks noChangeArrowheads="1"/>
          </p:cNvSpPr>
          <p:nvPr/>
        </p:nvSpPr>
        <p:spPr bwMode="auto">
          <a:xfrm>
            <a:off x="6096000" y="1295400"/>
            <a:ext cx="1600200" cy="6096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prstClr val="white"/>
                </a:solidFill>
              </a:rPr>
              <a:t>Start</a:t>
            </a:r>
          </a:p>
        </p:txBody>
      </p:sp>
      <p:sp>
        <p:nvSpPr>
          <p:cNvPr id="32784" name="AutoShape 16"/>
          <p:cNvSpPr>
            <a:spLocks noChangeArrowheads="1"/>
          </p:cNvSpPr>
          <p:nvPr/>
        </p:nvSpPr>
        <p:spPr bwMode="auto">
          <a:xfrm>
            <a:off x="5524500" y="2286000"/>
            <a:ext cx="2743200" cy="533400"/>
          </a:xfrm>
          <a:prstGeom prst="parallelogram">
            <a:avLst>
              <a:gd name="adj" fmla="val 84833"/>
            </a:avLst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prstClr val="white"/>
                </a:solidFill>
              </a:rPr>
              <a:t>Read G</a:t>
            </a:r>
          </a:p>
        </p:txBody>
      </p:sp>
      <p:sp>
        <p:nvSpPr>
          <p:cNvPr id="32785" name="AutoShape 17"/>
          <p:cNvSpPr>
            <a:spLocks noChangeArrowheads="1"/>
          </p:cNvSpPr>
          <p:nvPr/>
        </p:nvSpPr>
        <p:spPr bwMode="auto">
          <a:xfrm>
            <a:off x="6057900" y="3200400"/>
            <a:ext cx="1676400" cy="1066800"/>
          </a:xfrm>
          <a:prstGeom prst="diamond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prstClr val="white"/>
                </a:solidFill>
              </a:rPr>
              <a:t>If </a:t>
            </a:r>
          </a:p>
          <a:p>
            <a:pPr algn="ctr"/>
            <a:r>
              <a:rPr lang="en-US">
                <a:solidFill>
                  <a:prstClr val="white"/>
                </a:solidFill>
              </a:rPr>
              <a:t>G &gt;= 60</a:t>
            </a:r>
          </a:p>
        </p:txBody>
      </p:sp>
      <p:sp>
        <p:nvSpPr>
          <p:cNvPr id="32787" name="Oval 19"/>
          <p:cNvSpPr>
            <a:spLocks noChangeArrowheads="1"/>
          </p:cNvSpPr>
          <p:nvPr/>
        </p:nvSpPr>
        <p:spPr bwMode="auto">
          <a:xfrm>
            <a:off x="6080478" y="6186488"/>
            <a:ext cx="1600200" cy="6096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prstClr val="white"/>
                </a:solidFill>
              </a:rPr>
              <a:t>End </a:t>
            </a:r>
          </a:p>
        </p:txBody>
      </p:sp>
      <p:cxnSp>
        <p:nvCxnSpPr>
          <p:cNvPr id="32788" name="AutoShape 20"/>
          <p:cNvCxnSpPr>
            <a:cxnSpLocks noChangeShapeType="1"/>
            <a:stCxn id="32783" idx="4"/>
            <a:endCxn id="32784" idx="1"/>
          </p:cNvCxnSpPr>
          <p:nvPr/>
        </p:nvCxnSpPr>
        <p:spPr bwMode="auto">
          <a:xfrm>
            <a:off x="6896100" y="19050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2789" name="AutoShape 21"/>
          <p:cNvCxnSpPr>
            <a:cxnSpLocks noChangeShapeType="1"/>
            <a:stCxn id="32784" idx="4"/>
            <a:endCxn id="32785" idx="0"/>
          </p:cNvCxnSpPr>
          <p:nvPr/>
        </p:nvCxnSpPr>
        <p:spPr bwMode="auto">
          <a:xfrm>
            <a:off x="6896100" y="28194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2790" name="AutoShape 22"/>
          <p:cNvCxnSpPr>
            <a:cxnSpLocks noChangeShapeType="1"/>
            <a:stCxn id="32785" idx="2"/>
          </p:cNvCxnSpPr>
          <p:nvPr/>
        </p:nvCxnSpPr>
        <p:spPr bwMode="auto">
          <a:xfrm>
            <a:off x="6896100" y="4267200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2791" name="AutoShape 23"/>
          <p:cNvCxnSpPr>
            <a:cxnSpLocks noChangeShapeType="1"/>
            <a:endCxn id="32787" idx="0"/>
          </p:cNvCxnSpPr>
          <p:nvPr/>
        </p:nvCxnSpPr>
        <p:spPr bwMode="auto">
          <a:xfrm flipH="1">
            <a:off x="6880578" y="5410200"/>
            <a:ext cx="15522" cy="776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2792" name="AutoShape 24"/>
          <p:cNvCxnSpPr>
            <a:cxnSpLocks noChangeShapeType="1"/>
            <a:stCxn id="32785" idx="3"/>
            <a:endCxn id="32787" idx="6"/>
          </p:cNvCxnSpPr>
          <p:nvPr/>
        </p:nvCxnSpPr>
        <p:spPr bwMode="auto">
          <a:xfrm flipH="1">
            <a:off x="7680678" y="3733800"/>
            <a:ext cx="53622" cy="2757488"/>
          </a:xfrm>
          <a:prstGeom prst="bentConnector3">
            <a:avLst>
              <a:gd name="adj1" fmla="val -42631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6127750" y="4281488"/>
            <a:ext cx="654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prstClr val="black"/>
                </a:solidFill>
              </a:rPr>
              <a:t>True</a:t>
            </a: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7639050" y="3367088"/>
            <a:ext cx="742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prstClr val="black"/>
                </a:solidFill>
              </a:rPr>
              <a:t>False</a:t>
            </a:r>
          </a:p>
        </p:txBody>
      </p:sp>
      <p:sp>
        <p:nvSpPr>
          <p:cNvPr id="32796" name="AutoShape 28"/>
          <p:cNvSpPr>
            <a:spLocks noChangeArrowheads="1"/>
          </p:cNvSpPr>
          <p:nvPr/>
        </p:nvSpPr>
        <p:spPr bwMode="auto">
          <a:xfrm>
            <a:off x="5410200" y="4876800"/>
            <a:ext cx="2743200" cy="533400"/>
          </a:xfrm>
          <a:prstGeom prst="parallelogram">
            <a:avLst>
              <a:gd name="adj" fmla="val 84833"/>
            </a:avLst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prstClr val="white"/>
                </a:solidFill>
              </a:rPr>
              <a:t>Print “pass”</a:t>
            </a:r>
          </a:p>
        </p:txBody>
      </p:sp>
      <p:sp>
        <p:nvSpPr>
          <p:cNvPr id="17" name="AutoShape 28"/>
          <p:cNvSpPr>
            <a:spLocks noChangeArrowheads="1"/>
          </p:cNvSpPr>
          <p:nvPr/>
        </p:nvSpPr>
        <p:spPr bwMode="auto">
          <a:xfrm>
            <a:off x="5267325" y="5531644"/>
            <a:ext cx="2743200" cy="533400"/>
          </a:xfrm>
          <a:prstGeom prst="parallelogram">
            <a:avLst>
              <a:gd name="adj" fmla="val 84833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Print G</a:t>
            </a:r>
          </a:p>
        </p:txBody>
      </p:sp>
    </p:spTree>
    <p:extLst>
      <p:ext uri="{BB962C8B-B14F-4D97-AF65-F5344CB8AC3E}">
        <p14:creationId xmlns:p14="http://schemas.microsoft.com/office/powerpoint/2010/main" val="4107698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2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2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2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2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2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2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  <p:bldP spid="32783" grpId="0" animBg="1"/>
      <p:bldP spid="32784" grpId="0" animBg="1"/>
      <p:bldP spid="32785" grpId="0" animBg="1"/>
      <p:bldP spid="32787" grpId="0" animBg="1"/>
      <p:bldP spid="32793" grpId="0"/>
      <p:bldP spid="32794" grpId="0"/>
      <p:bldP spid="32796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879" y="188640"/>
            <a:ext cx="8229600" cy="914400"/>
          </a:xfrm>
        </p:spPr>
        <p:txBody>
          <a:bodyPr/>
          <a:lstStyle/>
          <a:p>
            <a:r>
              <a:rPr lang="en-US" dirty="0" smtClean="0"/>
              <a:t>Code</a:t>
            </a:r>
            <a:endParaRPr lang="ar-S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1103040"/>
            <a:ext cx="8856984" cy="45720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en-US" altLang="en-US" sz="2800" dirty="0" smtClean="0">
                <a:solidFill>
                  <a:srgbClr val="941EDF"/>
                </a:solidFill>
                <a:latin typeface="Courier New" pitchFamily="49" charset="0"/>
              </a:rPr>
              <a:t>import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Courier New" pitchFamily="49" charset="0"/>
              </a:rPr>
              <a:t>java.util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.*;</a:t>
            </a:r>
            <a:b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altLang="en-US" sz="2800" dirty="0">
                <a:solidFill>
                  <a:srgbClr val="941EDF"/>
                </a:solidFill>
                <a:latin typeface="Courier New" pitchFamily="49" charset="0"/>
              </a:rPr>
              <a:t>public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altLang="en-US" sz="2800" dirty="0">
                <a:solidFill>
                  <a:srgbClr val="941EDF"/>
                </a:solidFill>
                <a:latin typeface="Courier New" pitchFamily="49" charset="0"/>
              </a:rPr>
              <a:t>class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itchFamily="49" charset="0"/>
              </a:rPr>
              <a:t>grade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altLang="en-US" sz="2800" dirty="0" smtClean="0">
                <a:solidFill>
                  <a:srgbClr val="000000"/>
                </a:solidFill>
                <a:latin typeface="Courier New" pitchFamily="49" charset="0"/>
              </a:rPr>
              <a:t>{ </a:t>
            </a:r>
            <a:r>
              <a:rPr lang="en-US" altLang="en-US" sz="2800" dirty="0" smtClean="0">
                <a:solidFill>
                  <a:srgbClr val="00B050"/>
                </a:solidFill>
                <a:latin typeface="Courier New" pitchFamily="49" charset="0"/>
              </a:rPr>
              <a:t>// Class start</a:t>
            </a:r>
            <a:r>
              <a:rPr lang="en-US" altLang="en-US" sz="2800" dirty="0">
                <a:solidFill>
                  <a:srgbClr val="00B050"/>
                </a:solidFill>
                <a:latin typeface="Courier New" pitchFamily="49" charset="0"/>
              </a:rPr>
              <a:t/>
            </a:r>
            <a:br>
              <a:rPr lang="en-US" altLang="en-US" sz="2800" dirty="0">
                <a:solidFill>
                  <a:srgbClr val="00B050"/>
                </a:solidFill>
                <a:latin typeface="Courier New" pitchFamily="49" charset="0"/>
              </a:rPr>
            </a:b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altLang="en-US" sz="2600" dirty="0">
                <a:solidFill>
                  <a:srgbClr val="941EDF"/>
                </a:solidFill>
                <a:latin typeface="Courier New" pitchFamily="49" charset="0"/>
              </a:rPr>
              <a:t>static</a:t>
            </a:r>
            <a:r>
              <a:rPr lang="en-US" altLang="en-US" sz="2600" dirty="0">
                <a:solidFill>
                  <a:srgbClr val="000000"/>
                </a:solidFill>
                <a:latin typeface="Courier New" pitchFamily="49" charset="0"/>
              </a:rPr>
              <a:t> Scanner console = </a:t>
            </a:r>
            <a:r>
              <a:rPr lang="en-US" altLang="en-US" sz="2600" dirty="0">
                <a:solidFill>
                  <a:srgbClr val="941EDF"/>
                </a:solidFill>
                <a:latin typeface="Courier New" pitchFamily="49" charset="0"/>
              </a:rPr>
              <a:t>new</a:t>
            </a:r>
            <a:r>
              <a:rPr lang="en-US" altLang="en-US" sz="2600" dirty="0">
                <a:solidFill>
                  <a:srgbClr val="000000"/>
                </a:solidFill>
                <a:latin typeface="Courier New" pitchFamily="49" charset="0"/>
              </a:rPr>
              <a:t> Scanner (System.in);</a:t>
            </a:r>
            <a:br>
              <a:rPr lang="en-US" altLang="en-US" sz="26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altLang="en-US" sz="2800" dirty="0">
                <a:solidFill>
                  <a:srgbClr val="941EDF"/>
                </a:solidFill>
                <a:latin typeface="Courier New" pitchFamily="49" charset="0"/>
              </a:rPr>
              <a:t>public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altLang="en-US" sz="2800" dirty="0">
                <a:solidFill>
                  <a:srgbClr val="941EDF"/>
                </a:solidFill>
                <a:latin typeface="Courier New" pitchFamily="49" charset="0"/>
              </a:rPr>
              <a:t>static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altLang="en-US" sz="2800" dirty="0">
                <a:solidFill>
                  <a:srgbClr val="941EDF"/>
                </a:solidFill>
                <a:latin typeface="Courier New" pitchFamily="49" charset="0"/>
              </a:rPr>
              <a:t>void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 main(String[] </a:t>
            </a:r>
            <a:r>
              <a:rPr lang="en-US" altLang="en-US" sz="2800" dirty="0" err="1">
                <a:solidFill>
                  <a:srgbClr val="000000"/>
                </a:solidFill>
                <a:latin typeface="Courier New" pitchFamily="49" charset="0"/>
              </a:rPr>
              <a:t>args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)</a:t>
            </a:r>
            <a:b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itchFamily="49" charset="0"/>
              </a:rPr>
              <a:t>{   </a:t>
            </a:r>
            <a:r>
              <a:rPr lang="en-US" altLang="en-US" sz="2800" dirty="0" smtClean="0">
                <a:solidFill>
                  <a:srgbClr val="00B050"/>
                </a:solidFill>
                <a:latin typeface="Courier New" pitchFamily="49" charset="0"/>
              </a:rPr>
              <a:t>// method start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US" altLang="en-US" sz="2800" dirty="0" smtClean="0">
                <a:solidFill>
                  <a:srgbClr val="941EDF"/>
                </a:solidFill>
                <a:latin typeface="Courier New" pitchFamily="49" charset="0"/>
              </a:rPr>
              <a:t>double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itchFamily="49" charset="0"/>
              </a:rPr>
              <a:t> grade;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US" altLang="en-US" sz="2800" dirty="0" err="1">
                <a:solidFill>
                  <a:srgbClr val="000000"/>
                </a:solidFill>
                <a:latin typeface="Courier New" pitchFamily="49" charset="0"/>
              </a:rPr>
              <a:t>System.out.println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altLang="en-US" sz="2800" dirty="0">
                <a:solidFill>
                  <a:srgbClr val="00CB00"/>
                </a:solidFill>
                <a:latin typeface="Courier New" pitchFamily="49" charset="0"/>
              </a:rPr>
              <a:t>"Enter </a:t>
            </a:r>
            <a:r>
              <a:rPr lang="en-US" altLang="en-US" sz="2800" dirty="0" smtClean="0">
                <a:solidFill>
                  <a:srgbClr val="00CB00"/>
                </a:solidFill>
                <a:latin typeface="Courier New" pitchFamily="49" charset="0"/>
              </a:rPr>
              <a:t>Grade"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itchFamily="49" charset="0"/>
              </a:rPr>
              <a:t>);  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itchFamily="49" charset="0"/>
              </a:rPr>
              <a:t>grade 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= </a:t>
            </a:r>
            <a:r>
              <a:rPr lang="en-US" altLang="en-US" sz="2800" dirty="0" err="1" smtClean="0">
                <a:solidFill>
                  <a:srgbClr val="000000"/>
                </a:solidFill>
                <a:latin typeface="Courier New" pitchFamily="49" charset="0"/>
              </a:rPr>
              <a:t>console.nextDouble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itchFamily="49" charset="0"/>
              </a:rPr>
              <a:t>(); 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US" altLang="en-US" sz="2800" dirty="0">
                <a:solidFill>
                  <a:srgbClr val="941EDF"/>
                </a:solidFill>
                <a:latin typeface="Courier New" pitchFamily="49" charset="0"/>
              </a:rPr>
              <a:t>if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itchFamily="49" charset="0"/>
              </a:rPr>
              <a:t>(grade &gt;= 60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) </a:t>
            </a:r>
            <a:endParaRPr lang="en-US" altLang="en-US" sz="28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marL="109728" indent="0">
              <a:lnSpc>
                <a:spcPct val="110000"/>
              </a:lnSpc>
              <a:spcBef>
                <a:spcPct val="20000"/>
              </a:spcBef>
              <a:buNone/>
            </a:pPr>
            <a:r>
              <a:rPr lang="en-US" altLang="en-US" sz="2800" dirty="0" smtClean="0">
                <a:solidFill>
                  <a:srgbClr val="000000"/>
                </a:solidFill>
                <a:latin typeface="Courier New" pitchFamily="49" charset="0"/>
              </a:rPr>
              <a:t>        {  </a:t>
            </a:r>
            <a:r>
              <a:rPr lang="en-US" altLang="en-US" sz="2800" dirty="0" smtClean="0">
                <a:solidFill>
                  <a:srgbClr val="00B050"/>
                </a:solidFill>
                <a:latin typeface="Courier New" pitchFamily="49" charset="0"/>
              </a:rPr>
              <a:t>// if block  start        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altLang="en-US" sz="2800" dirty="0" smtClean="0">
                <a:solidFill>
                  <a:srgbClr val="000000"/>
                </a:solidFill>
                <a:latin typeface="Courier New" pitchFamily="49" charset="0"/>
              </a:rPr>
              <a:t>         </a:t>
            </a:r>
            <a:r>
              <a:rPr lang="en-US" altLang="en-US" sz="2800" dirty="0" err="1" smtClean="0">
                <a:solidFill>
                  <a:srgbClr val="000000"/>
                </a:solidFill>
                <a:latin typeface="Courier New" pitchFamily="49" charset="0"/>
              </a:rPr>
              <a:t>System.out.println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altLang="en-US" sz="2800" dirty="0" smtClean="0">
                <a:solidFill>
                  <a:srgbClr val="00CB00"/>
                </a:solidFill>
                <a:latin typeface="Courier New" pitchFamily="49" charset="0"/>
              </a:rPr>
              <a:t>“PASS“)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 marL="109728" indent="0">
              <a:lnSpc>
                <a:spcPct val="110000"/>
              </a:lnSpc>
              <a:spcBef>
                <a:spcPct val="20000"/>
              </a:spcBef>
              <a:buNone/>
            </a:pPr>
            <a:r>
              <a:rPr lang="en-US" altLang="en-US" sz="2800" dirty="0" smtClean="0">
                <a:solidFill>
                  <a:srgbClr val="000000"/>
                </a:solidFill>
                <a:latin typeface="Courier New" pitchFamily="49" charset="0"/>
              </a:rPr>
              <a:t>         </a:t>
            </a:r>
            <a:r>
              <a:rPr lang="en-US" altLang="en-US" sz="2800" dirty="0" err="1" smtClean="0">
                <a:solidFill>
                  <a:srgbClr val="000000"/>
                </a:solidFill>
                <a:latin typeface="Courier New" pitchFamily="49" charset="0"/>
              </a:rPr>
              <a:t>System.out.println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itchFamily="49" charset="0"/>
              </a:rPr>
              <a:t>(grade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itchFamily="49" charset="0"/>
              </a:rPr>
              <a:t>);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r>
              <a:rPr lang="en-US" altLang="en-US" sz="2800" dirty="0">
                <a:solidFill>
                  <a:srgbClr val="00B050"/>
                </a:solidFill>
                <a:latin typeface="Courier New" pitchFamily="49" charset="0"/>
              </a:rPr>
              <a:t> // if block  </a:t>
            </a:r>
            <a:r>
              <a:rPr lang="en-US" altLang="en-US" sz="2800" dirty="0" smtClean="0">
                <a:solidFill>
                  <a:srgbClr val="00B050"/>
                </a:solidFill>
                <a:latin typeface="Courier New" pitchFamily="49" charset="0"/>
              </a:rPr>
              <a:t>end 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altLang="en-US" sz="2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r>
              <a:rPr lang="en-US" altLang="en-US" sz="2800" dirty="0" smtClean="0">
                <a:solidFill>
                  <a:srgbClr val="00B050"/>
                </a:solidFill>
                <a:latin typeface="Courier New" pitchFamily="49" charset="0"/>
              </a:rPr>
              <a:t> </a:t>
            </a:r>
            <a:r>
              <a:rPr lang="en-US" altLang="en-US" sz="2800" dirty="0">
                <a:solidFill>
                  <a:srgbClr val="00B050"/>
                </a:solidFill>
                <a:latin typeface="Courier New" pitchFamily="49" charset="0"/>
              </a:rPr>
              <a:t>// method </a:t>
            </a:r>
            <a:r>
              <a:rPr lang="en-US" altLang="en-US" sz="2800" dirty="0" smtClean="0">
                <a:solidFill>
                  <a:srgbClr val="00B050"/>
                </a:solidFill>
                <a:latin typeface="Courier New" pitchFamily="49" charset="0"/>
              </a:rPr>
              <a:t>end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altLang="en-US" sz="2800" dirty="0" smtClean="0">
                <a:solidFill>
                  <a:srgbClr val="000000"/>
                </a:solidFill>
                <a:latin typeface="Courier New" pitchFamily="49" charset="0"/>
              </a:rPr>
              <a:t>  } </a:t>
            </a:r>
            <a:r>
              <a:rPr lang="en-US" altLang="en-US" sz="2800" dirty="0">
                <a:solidFill>
                  <a:srgbClr val="00B050"/>
                </a:solidFill>
                <a:latin typeface="Courier New" pitchFamily="49" charset="0"/>
              </a:rPr>
              <a:t>// Class </a:t>
            </a:r>
            <a:r>
              <a:rPr lang="en-US" altLang="en-US" sz="2800" dirty="0" smtClean="0">
                <a:solidFill>
                  <a:srgbClr val="00B050"/>
                </a:solidFill>
                <a:latin typeface="Courier New" pitchFamily="49" charset="0"/>
              </a:rPr>
              <a:t>end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8910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153400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3.2 The </a:t>
            </a:r>
            <a:r>
              <a:rPr lang="en-US" sz="4000" dirty="0" smtClean="0">
                <a:solidFill>
                  <a:srgbClr val="00B0F0"/>
                </a:solidFill>
                <a:latin typeface="Tahoma" charset="0"/>
                <a:cs typeface="Arial" charset="0"/>
              </a:rPr>
              <a:t>if…else </a:t>
            </a:r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Statement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1677111" y="1340768"/>
            <a:ext cx="2916324" cy="468052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B0F0"/>
                </a:solidFill>
              </a:rPr>
              <a:t>if (logical expression) </a:t>
            </a:r>
          </a:p>
          <a:p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  {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    Statement </a:t>
            </a:r>
            <a:r>
              <a:rPr lang="en-US" dirty="0" err="1" smtClean="0">
                <a:solidFill>
                  <a:srgbClr val="00B0F0"/>
                </a:solidFill>
              </a:rPr>
              <a:t>i</a:t>
            </a:r>
            <a:r>
              <a:rPr lang="en-US" dirty="0" smtClean="0">
                <a:solidFill>
                  <a:srgbClr val="00B0F0"/>
                </a:solidFill>
              </a:rPr>
              <a:t>;</a:t>
            </a:r>
          </a:p>
          <a:p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   Statement i+1;</a:t>
            </a:r>
          </a:p>
          <a:p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   …</a:t>
            </a:r>
          </a:p>
          <a:p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   Statement m;</a:t>
            </a:r>
          </a:p>
          <a:p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  }</a:t>
            </a:r>
          </a:p>
          <a:p>
            <a:r>
              <a:rPr lang="en-US" dirty="0">
                <a:solidFill>
                  <a:srgbClr val="00B0F0"/>
                </a:solidFill>
              </a:rPr>
              <a:t>e</a:t>
            </a:r>
            <a:r>
              <a:rPr lang="en-US" dirty="0" smtClean="0">
                <a:solidFill>
                  <a:srgbClr val="00B0F0"/>
                </a:solidFill>
              </a:rPr>
              <a:t>lse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   {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     Statement j;</a:t>
            </a:r>
          </a:p>
          <a:p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    Statement j+1;</a:t>
            </a:r>
          </a:p>
          <a:p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    …</a:t>
            </a:r>
          </a:p>
          <a:p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    Statement n;</a:t>
            </a:r>
          </a:p>
          <a:p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  }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36951" y="1340768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SYNTAX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4860032" y="1340768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FLOWCHART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480212" y="1988840"/>
            <a:ext cx="360040" cy="360040"/>
          </a:xfrm>
          <a:prstGeom prst="ellipse">
            <a:avLst/>
          </a:prstGeom>
          <a:solidFill>
            <a:srgbClr val="FF33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" name="Flowchart: Decision 9"/>
          <p:cNvSpPr/>
          <p:nvPr/>
        </p:nvSpPr>
        <p:spPr>
          <a:xfrm>
            <a:off x="5220072" y="2852936"/>
            <a:ext cx="2880320" cy="1440160"/>
          </a:xfrm>
          <a:prstGeom prst="flowChartDecision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Logical Expression?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AutoShape 72"/>
          <p:cNvSpPr>
            <a:spLocks noChangeArrowheads="1"/>
          </p:cNvSpPr>
          <p:nvPr/>
        </p:nvSpPr>
        <p:spPr bwMode="auto">
          <a:xfrm>
            <a:off x="4298539" y="4088651"/>
            <a:ext cx="1425590" cy="420469"/>
          </a:xfrm>
          <a:prstGeom prst="flowChartProcess">
            <a:avLst/>
          </a:prstGeom>
          <a:solidFill>
            <a:srgbClr val="92D05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>
                <a:latin typeface="Arial" charset="0"/>
                <a:cs typeface="Arial" charset="0"/>
              </a:rPr>
              <a:t>Statement </a:t>
            </a:r>
            <a:r>
              <a:rPr lang="en-US" sz="1600" dirty="0" err="1" smtClean="0">
                <a:latin typeface="Arial" charset="0"/>
                <a:cs typeface="Arial" charset="0"/>
              </a:rPr>
              <a:t>i</a:t>
            </a:r>
            <a:endParaRPr lang="en-US" sz="1600" dirty="0"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34514" y="3212976"/>
            <a:ext cx="683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6600"/>
                </a:solidFill>
              </a:rPr>
              <a:t>True</a:t>
            </a:r>
            <a:endParaRPr lang="en-US" sz="1400" dirty="0">
              <a:solidFill>
                <a:srgbClr val="0066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6480212" y="5517232"/>
            <a:ext cx="360040" cy="360040"/>
          </a:xfrm>
          <a:prstGeom prst="ellipse">
            <a:avLst/>
          </a:prstGeom>
          <a:solidFill>
            <a:srgbClr val="FF33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4" idx="4"/>
            <a:endCxn id="10" idx="0"/>
          </p:cNvCxnSpPr>
          <p:nvPr/>
        </p:nvCxnSpPr>
        <p:spPr>
          <a:xfrm>
            <a:off x="6660232" y="2348880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8316417" y="4509120"/>
            <a:ext cx="0" cy="1224136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0" idx="1"/>
          </p:cNvCxnSpPr>
          <p:nvPr/>
        </p:nvCxnSpPr>
        <p:spPr>
          <a:xfrm flipH="1">
            <a:off x="5011335" y="3573016"/>
            <a:ext cx="208737" cy="0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5004049" y="3573016"/>
            <a:ext cx="7286" cy="515635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004048" y="4497541"/>
            <a:ext cx="1" cy="1199711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18" idx="2"/>
          </p:cNvCxnSpPr>
          <p:nvPr/>
        </p:nvCxnSpPr>
        <p:spPr>
          <a:xfrm>
            <a:off x="5004048" y="5697252"/>
            <a:ext cx="1476164" cy="0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8100392" y="3212976"/>
            <a:ext cx="683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00FF"/>
                </a:solidFill>
              </a:rPr>
              <a:t>False</a:t>
            </a:r>
            <a:endParaRPr lang="en-US" sz="1400" dirty="0">
              <a:solidFill>
                <a:srgbClr val="0000FF"/>
              </a:solidFill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6660232" y="5877272"/>
            <a:ext cx="0" cy="2520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utoShape 72"/>
          <p:cNvSpPr>
            <a:spLocks noChangeArrowheads="1"/>
          </p:cNvSpPr>
          <p:nvPr/>
        </p:nvSpPr>
        <p:spPr bwMode="auto">
          <a:xfrm>
            <a:off x="7610906" y="4077072"/>
            <a:ext cx="1425590" cy="420469"/>
          </a:xfrm>
          <a:prstGeom prst="flowChartProcess">
            <a:avLst/>
          </a:prstGeom>
          <a:solidFill>
            <a:srgbClr val="0000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Statement j</a:t>
            </a:r>
            <a:endParaRPr lang="en-US" sz="1600" dirty="0"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8100392" y="3573016"/>
            <a:ext cx="223309" cy="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8309130" y="3573016"/>
            <a:ext cx="7286" cy="51563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6840253" y="5697252"/>
            <a:ext cx="1483448" cy="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With a block of statements</a:t>
            </a:r>
            <a:endParaRPr lang="en-US" b="1" dirty="0"/>
          </a:p>
        </p:txBody>
      </p:sp>
      <p:cxnSp>
        <p:nvCxnSpPr>
          <p:cNvPr id="48" name="Straight Connector 47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AutoShape 72"/>
          <p:cNvSpPr>
            <a:spLocks noChangeArrowheads="1"/>
          </p:cNvSpPr>
          <p:nvPr/>
        </p:nvSpPr>
        <p:spPr bwMode="auto">
          <a:xfrm>
            <a:off x="4283969" y="4664715"/>
            <a:ext cx="1425590" cy="420469"/>
          </a:xfrm>
          <a:prstGeom prst="flowChartProcess">
            <a:avLst/>
          </a:prstGeom>
          <a:solidFill>
            <a:srgbClr val="92D05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>
                <a:latin typeface="Arial" charset="0"/>
                <a:cs typeface="Arial" charset="0"/>
              </a:rPr>
              <a:t>Statement i+1</a:t>
            </a:r>
            <a:endParaRPr lang="en-US" sz="1600" dirty="0"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AutoShape 72"/>
          <p:cNvSpPr>
            <a:spLocks noChangeArrowheads="1"/>
          </p:cNvSpPr>
          <p:nvPr/>
        </p:nvSpPr>
        <p:spPr bwMode="auto">
          <a:xfrm>
            <a:off x="7596337" y="4653136"/>
            <a:ext cx="1425590" cy="420469"/>
          </a:xfrm>
          <a:prstGeom prst="flowChartProcess">
            <a:avLst/>
          </a:prstGeom>
          <a:solidFill>
            <a:srgbClr val="0000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Statement j+1</a:t>
            </a:r>
            <a:endParaRPr lang="en-US" sz="1600" dirty="0"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2522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500"/>
                            </p:stCondLst>
                            <p:childTnLst>
                              <p:par>
                                <p:cTn id="8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000"/>
                            </p:stCondLst>
                            <p:childTnLst>
                              <p:par>
                                <p:cTn id="8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500"/>
                            </p:stCondLst>
                            <p:childTnLst>
                              <p:par>
                                <p:cTn id="9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4" grpId="0" animBg="1"/>
      <p:bldP spid="10" grpId="0" animBg="1"/>
      <p:bldP spid="16" grpId="0" animBg="1"/>
      <p:bldP spid="17" grpId="0"/>
      <p:bldP spid="18" grpId="0" animBg="1"/>
      <p:bldP spid="33" grpId="0"/>
      <p:bldP spid="28" grpId="0" animBg="1"/>
      <p:bldP spid="47" grpId="0" animBg="1"/>
      <p:bldP spid="36" grpId="0" animBg="1"/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153400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3.2 The </a:t>
            </a:r>
            <a:r>
              <a:rPr lang="en-US" sz="4000" dirty="0" smtClean="0">
                <a:solidFill>
                  <a:srgbClr val="00B0F0"/>
                </a:solidFill>
                <a:latin typeface="Tahoma" charset="0"/>
                <a:cs typeface="Arial" charset="0"/>
              </a:rPr>
              <a:t>if…else </a:t>
            </a:r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Statement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With a block of statements – PROGRAM 4: ANALYSIS</a:t>
            </a:r>
            <a:endParaRPr lang="en-US" b="1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251520" y="1340768"/>
            <a:ext cx="8712968" cy="1656184"/>
          </a:xfrm>
          <a:prstGeom prst="round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Write a program that assigns a special discount to an item according to its price, then calculates the net price as follows:</a:t>
            </a:r>
            <a:endParaRPr lang="en-US" dirty="0"/>
          </a:p>
          <a:p>
            <a:pPr algn="ctr"/>
            <a:r>
              <a:rPr lang="en-US" dirty="0" smtClean="0"/>
              <a:t>If the price is greater than 1,000 SR then the </a:t>
            </a:r>
            <a:r>
              <a:rPr lang="en-US" dirty="0"/>
              <a:t>customer is given a VIP status </a:t>
            </a:r>
            <a:r>
              <a:rPr lang="en-US" dirty="0" smtClean="0"/>
              <a:t>and the item is given a 15% discount; otherwise, the item is given an 18% discount. The program should also display the customer status if VIP.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236951" y="3068960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34" name="Rounded Rectangle 33"/>
          <p:cNvSpPr/>
          <p:nvPr/>
        </p:nvSpPr>
        <p:spPr>
          <a:xfrm>
            <a:off x="1619672" y="3068960"/>
            <a:ext cx="7344816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Price of the item </a:t>
            </a:r>
            <a:r>
              <a:rPr lang="en-US" dirty="0" smtClean="0">
                <a:solidFill>
                  <a:srgbClr val="FF3399"/>
                </a:solidFill>
              </a:rPr>
              <a:t>(variable: price, type: </a:t>
            </a:r>
            <a:r>
              <a:rPr lang="en-US" dirty="0" smtClean="0">
                <a:solidFill>
                  <a:srgbClr val="00B0F0"/>
                </a:solidFill>
              </a:rPr>
              <a:t>double</a:t>
            </a:r>
            <a:r>
              <a:rPr lang="en-US" dirty="0" smtClean="0">
                <a:solidFill>
                  <a:srgbClr val="FF3399"/>
                </a:solidFill>
              </a:rPr>
              <a:t>)</a:t>
            </a:r>
            <a:endParaRPr lang="en-US" dirty="0">
              <a:solidFill>
                <a:srgbClr val="FF3399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251520" y="3924914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43" name="Rounded Rectangle 42"/>
          <p:cNvSpPr/>
          <p:nvPr/>
        </p:nvSpPr>
        <p:spPr>
          <a:xfrm>
            <a:off x="1634241" y="3924913"/>
            <a:ext cx="7344816" cy="800231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Discount </a:t>
            </a:r>
            <a:r>
              <a:rPr lang="en-US" dirty="0" smtClean="0">
                <a:solidFill>
                  <a:srgbClr val="FF3399"/>
                </a:solidFill>
              </a:rPr>
              <a:t>(variable: discount, type: </a:t>
            </a:r>
            <a:r>
              <a:rPr lang="en-US" dirty="0" smtClean="0">
                <a:solidFill>
                  <a:srgbClr val="00B0F0"/>
                </a:solidFill>
              </a:rPr>
              <a:t>double</a:t>
            </a:r>
            <a:r>
              <a:rPr lang="en-US" dirty="0" smtClean="0">
                <a:solidFill>
                  <a:srgbClr val="FF3399"/>
                </a:solidFill>
              </a:rPr>
              <a:t>)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Net Price </a:t>
            </a:r>
            <a:r>
              <a:rPr lang="en-US" dirty="0" smtClean="0">
                <a:solidFill>
                  <a:srgbClr val="FF3399"/>
                </a:solidFill>
              </a:rPr>
              <a:t>(variable: </a:t>
            </a:r>
            <a:r>
              <a:rPr lang="en-US" dirty="0" err="1" smtClean="0">
                <a:solidFill>
                  <a:srgbClr val="FF3399"/>
                </a:solidFill>
              </a:rPr>
              <a:t>netPrice</a:t>
            </a:r>
            <a:r>
              <a:rPr lang="en-US" dirty="0" smtClean="0">
                <a:solidFill>
                  <a:srgbClr val="FF3399"/>
                </a:solidFill>
              </a:rPr>
              <a:t>, type: </a:t>
            </a:r>
            <a:r>
              <a:rPr lang="en-US" dirty="0" smtClean="0">
                <a:solidFill>
                  <a:srgbClr val="00B0F0"/>
                </a:solidFill>
              </a:rPr>
              <a:t>double</a:t>
            </a:r>
            <a:r>
              <a:rPr lang="en-US" dirty="0" smtClean="0">
                <a:solidFill>
                  <a:srgbClr val="FF3399"/>
                </a:solidFill>
              </a:rPr>
              <a:t>)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Customer Status </a:t>
            </a:r>
            <a:r>
              <a:rPr lang="en-US" dirty="0" smtClean="0">
                <a:solidFill>
                  <a:srgbClr val="FF3399"/>
                </a:solidFill>
              </a:rPr>
              <a:t>(variable: </a:t>
            </a:r>
            <a:r>
              <a:rPr lang="en-US" dirty="0" err="1" smtClean="0">
                <a:solidFill>
                  <a:srgbClr val="FF3399"/>
                </a:solidFill>
              </a:rPr>
              <a:t>vip</a:t>
            </a:r>
            <a:r>
              <a:rPr lang="en-US" dirty="0" smtClean="0">
                <a:solidFill>
                  <a:srgbClr val="FF3399"/>
                </a:solidFill>
              </a:rPr>
              <a:t>, type: </a:t>
            </a:r>
            <a:r>
              <a:rPr lang="en-US" dirty="0" err="1" smtClean="0">
                <a:solidFill>
                  <a:srgbClr val="00B0F0"/>
                </a:solidFill>
              </a:rPr>
              <a:t>boolean</a:t>
            </a:r>
            <a:r>
              <a:rPr lang="en-US" dirty="0" smtClean="0">
                <a:solidFill>
                  <a:srgbClr val="FF3399"/>
                </a:solidFill>
              </a:rPr>
              <a:t>)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251520" y="5077041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45" name="Rounded Rectangle 44"/>
          <p:cNvSpPr/>
          <p:nvPr/>
        </p:nvSpPr>
        <p:spPr>
          <a:xfrm>
            <a:off x="1634241" y="5077041"/>
            <a:ext cx="7344816" cy="1520311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if (</a:t>
            </a:r>
            <a:r>
              <a:rPr lang="en-US" dirty="0" smtClean="0">
                <a:solidFill>
                  <a:srgbClr val="FF3399"/>
                </a:solidFill>
              </a:rPr>
              <a:t>price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&gt; 1000)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 	1) </a:t>
            </a:r>
            <a:r>
              <a:rPr lang="en-US" dirty="0" smtClean="0">
                <a:solidFill>
                  <a:srgbClr val="FF3399"/>
                </a:solidFill>
                <a:sym typeface="Wingdings" panose="05000000000000000000" pitchFamily="2" charset="2"/>
              </a:rPr>
              <a:t>discount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= 0.15</a:t>
            </a:r>
          </a:p>
          <a:p>
            <a:r>
              <a:rPr lang="en-US" dirty="0">
                <a:solidFill>
                  <a:srgbClr val="FF3399"/>
                </a:solidFill>
                <a:sym typeface="Wingdings" panose="05000000000000000000" pitchFamily="2" charset="2"/>
              </a:rPr>
              <a:t>	</a:t>
            </a:r>
            <a:r>
              <a:rPr lang="en-US" dirty="0" smtClean="0">
                <a:solidFill>
                  <a:srgbClr val="FF3399"/>
                </a:solidFill>
                <a:sym typeface="Wingdings" panose="05000000000000000000" pitchFamily="2" charset="2"/>
              </a:rPr>
              <a:t>		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2)</a:t>
            </a:r>
            <a:r>
              <a:rPr lang="en-US" dirty="0" smtClean="0">
                <a:solidFill>
                  <a:srgbClr val="FF3399"/>
                </a:solidFill>
                <a:sym typeface="Wingdings" panose="05000000000000000000" pitchFamily="2" charset="2"/>
              </a:rPr>
              <a:t> </a:t>
            </a:r>
            <a:r>
              <a:rPr lang="en-US" dirty="0" err="1" smtClean="0">
                <a:solidFill>
                  <a:srgbClr val="FF3399"/>
                </a:solidFill>
                <a:sym typeface="Wingdings" panose="05000000000000000000" pitchFamily="2" charset="2"/>
              </a:rPr>
              <a:t>vip</a:t>
            </a:r>
            <a:r>
              <a:rPr lang="en-US" dirty="0" smtClean="0">
                <a:solidFill>
                  <a:srgbClr val="FF3399"/>
                </a:solidFill>
                <a:sym typeface="Wingdings" panose="05000000000000000000" pitchFamily="2" charset="2"/>
              </a:rPr>
              <a:t> = </a:t>
            </a:r>
            <a:r>
              <a:rPr lang="en-US" dirty="0" smtClean="0">
                <a:solidFill>
                  <a:srgbClr val="00B0F0"/>
                </a:solidFill>
                <a:sym typeface="Wingdings" panose="05000000000000000000" pitchFamily="2" charset="2"/>
              </a:rPr>
              <a:t>true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if (</a:t>
            </a:r>
            <a:r>
              <a:rPr lang="en-US" dirty="0" smtClean="0">
                <a:solidFill>
                  <a:srgbClr val="FF3399"/>
                </a:solidFill>
              </a:rPr>
              <a:t>price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&lt;= 1000)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	1)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FF3399"/>
                </a:solidFill>
              </a:rPr>
              <a:t>discount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= 0.18</a:t>
            </a:r>
          </a:p>
          <a:p>
            <a:r>
              <a:rPr lang="en-US" dirty="0">
                <a:solidFill>
                  <a:srgbClr val="FF3399"/>
                </a:solidFill>
              </a:rPr>
              <a:t>	</a:t>
            </a:r>
            <a:r>
              <a:rPr lang="en-US" dirty="0" smtClean="0">
                <a:solidFill>
                  <a:srgbClr val="FF3399"/>
                </a:solidFill>
              </a:rPr>
              <a:t>		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2)</a:t>
            </a:r>
            <a:r>
              <a:rPr lang="en-US" dirty="0" smtClean="0">
                <a:solidFill>
                  <a:srgbClr val="FF3399"/>
                </a:solidFill>
              </a:rPr>
              <a:t> </a:t>
            </a:r>
            <a:r>
              <a:rPr lang="en-US" dirty="0" err="1" smtClean="0">
                <a:solidFill>
                  <a:srgbClr val="FF3399"/>
                </a:solidFill>
              </a:rPr>
              <a:t>vip</a:t>
            </a:r>
            <a:r>
              <a:rPr lang="en-US" dirty="0" smtClean="0">
                <a:solidFill>
                  <a:srgbClr val="FF3399"/>
                </a:solidFill>
              </a:rPr>
              <a:t> = </a:t>
            </a:r>
            <a:r>
              <a:rPr lang="en-US" dirty="0" smtClean="0">
                <a:solidFill>
                  <a:srgbClr val="00B0F0"/>
                </a:solidFill>
              </a:rPr>
              <a:t>false</a:t>
            </a:r>
          </a:p>
          <a:p>
            <a:r>
              <a:rPr lang="en-US" dirty="0" err="1">
                <a:solidFill>
                  <a:srgbClr val="FF3399"/>
                </a:solidFill>
                <a:sym typeface="Wingdings" panose="05000000000000000000" pitchFamily="2" charset="2"/>
              </a:rPr>
              <a:t>netPrice</a:t>
            </a:r>
            <a:r>
              <a:rPr lang="en-US" dirty="0">
                <a:solidFill>
                  <a:srgbClr val="FF3399"/>
                </a:solidFill>
                <a:sym typeface="Wingdings" panose="05000000000000000000" pitchFamily="2" charset="2"/>
              </a:rPr>
              <a:t>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= (1 – </a:t>
            </a:r>
            <a:r>
              <a:rPr lang="en-US" dirty="0">
                <a:solidFill>
                  <a:srgbClr val="FF3399"/>
                </a:solidFill>
                <a:sym typeface="Wingdings" panose="05000000000000000000" pitchFamily="2" charset="2"/>
              </a:rPr>
              <a:t>discount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) *</a:t>
            </a:r>
            <a:r>
              <a:rPr lang="en-US" dirty="0">
                <a:solidFill>
                  <a:srgbClr val="FF3399"/>
                </a:solidFill>
                <a:sym typeface="Wingdings" panose="05000000000000000000" pitchFamily="2" charset="2"/>
              </a:rPr>
              <a:t> </a:t>
            </a:r>
            <a:r>
              <a:rPr lang="en-US" dirty="0" smtClean="0">
                <a:solidFill>
                  <a:srgbClr val="FF3399"/>
                </a:solidFill>
                <a:sym typeface="Wingdings" panose="05000000000000000000" pitchFamily="2" charset="2"/>
              </a:rPr>
              <a:t>price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92381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5" grpId="0" animBg="1"/>
      <p:bldP spid="31" grpId="0" animBg="1"/>
      <p:bldP spid="34" grpId="0" animBg="1"/>
      <p:bldP spid="35" grpId="0" animBg="1"/>
      <p:bldP spid="43" grpId="0" animBg="1"/>
      <p:bldP spid="44" grpId="0" animBg="1"/>
      <p:bldP spid="4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With a block of statements - PROGRAM 4: CODE</a:t>
            </a:r>
            <a:endParaRPr lang="en-US" b="1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179512" y="1124744"/>
            <a:ext cx="8784976" cy="5632311"/>
            <a:chOff x="323528" y="1236822"/>
            <a:chExt cx="7848872" cy="5469843"/>
          </a:xfrm>
        </p:grpSpPr>
        <p:sp>
          <p:nvSpPr>
            <p:cNvPr id="21" name="TextBox 20"/>
            <p:cNvSpPr txBox="1"/>
            <p:nvPr/>
          </p:nvSpPr>
          <p:spPr>
            <a:xfrm>
              <a:off x="971600" y="1236822"/>
              <a:ext cx="7200800" cy="5469843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// import necessary libraries</a:t>
              </a:r>
            </a:p>
            <a:p>
              <a:r>
                <a:rPr lang="en-US" sz="1200" dirty="0" smtClean="0">
                  <a:solidFill>
                    <a:srgbClr val="00B0F0"/>
                  </a:solidFill>
                </a:rPr>
                <a:t>import</a:t>
              </a:r>
              <a:r>
                <a:rPr lang="en-US" sz="1200" dirty="0" smtClean="0">
                  <a:solidFill>
                    <a:srgbClr val="0000FF"/>
                  </a:solidFill>
                </a:rPr>
                <a:t> </a:t>
              </a:r>
              <a:r>
                <a:rPr lang="en-US" sz="1200" dirty="0" err="1" smtClean="0">
                  <a:solidFill>
                    <a:srgbClr val="0000FF"/>
                  </a:solidFill>
                </a:rPr>
                <a:t>java.util</a:t>
              </a:r>
              <a:r>
                <a:rPr lang="en-US" sz="1200" dirty="0" smtClean="0">
                  <a:solidFill>
                    <a:srgbClr val="0000FF"/>
                  </a:solidFill>
                </a:rPr>
                <a:t>.*;		</a:t>
              </a:r>
              <a:r>
                <a:rPr lang="en-US" sz="1200" dirty="0" smtClean="0">
                  <a:solidFill>
                    <a:srgbClr val="00B050"/>
                  </a:solidFill>
                </a:rPr>
                <a:t>//contains the class Scanner</a:t>
              </a:r>
            </a:p>
            <a:p>
              <a:r>
                <a:rPr lang="en-US" sz="1200" dirty="0" smtClean="0">
                  <a:solidFill>
                    <a:srgbClr val="00B0F0"/>
                  </a:solidFill>
                </a:rPr>
                <a:t>public class</a:t>
              </a:r>
              <a:r>
                <a:rPr lang="en-US" sz="1200" dirty="0" smtClean="0">
                  <a:solidFill>
                    <a:srgbClr val="0000FF"/>
                  </a:solidFill>
                </a:rPr>
                <a:t> </a:t>
              </a:r>
              <a:r>
                <a:rPr lang="en-US" sz="1200" dirty="0" err="1" smtClean="0">
                  <a:solidFill>
                    <a:srgbClr val="0000FF"/>
                  </a:solidFill>
                </a:rPr>
                <a:t>ifElseStatementN</a:t>
              </a:r>
              <a:endParaRPr lang="en-US" sz="1200" dirty="0" smtClean="0">
                <a:solidFill>
                  <a:srgbClr val="0000FF"/>
                </a:solidFill>
              </a:endParaRPr>
            </a:p>
            <a:p>
              <a:r>
                <a:rPr lang="en-US" sz="1200" dirty="0" smtClean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sz="1200" dirty="0" smtClean="0">
                  <a:solidFill>
                    <a:srgbClr val="00B050"/>
                  </a:solidFill>
                </a:rPr>
                <a:t>   // instantiate the object console from the class Scanner</a:t>
              </a:r>
            </a:p>
            <a:p>
              <a:r>
                <a:rPr lang="en-US" sz="1200" dirty="0" smtClean="0">
                  <a:solidFill>
                    <a:srgbClr val="00B0F0"/>
                  </a:solidFill>
                </a:rPr>
                <a:t>   static </a:t>
              </a:r>
              <a:r>
                <a:rPr lang="en-US" sz="1200" dirty="0" smtClean="0">
                  <a:solidFill>
                    <a:srgbClr val="0000FF"/>
                  </a:solidFill>
                </a:rPr>
                <a:t>Scanner console = </a:t>
              </a:r>
              <a:r>
                <a:rPr lang="en-US" sz="1200" dirty="0" smtClean="0">
                  <a:solidFill>
                    <a:srgbClr val="00B0F0"/>
                  </a:solidFill>
                </a:rPr>
                <a:t>new</a:t>
              </a:r>
              <a:r>
                <a:rPr lang="en-US" sz="1200" dirty="0" smtClean="0">
                  <a:solidFill>
                    <a:srgbClr val="0000FF"/>
                  </a:solidFill>
                </a:rPr>
                <a:t> Scanner (System.in);</a:t>
              </a:r>
            </a:p>
            <a:p>
              <a:r>
                <a:rPr lang="en-US" sz="1200" dirty="0" smtClean="0">
                  <a:solidFill>
                    <a:srgbClr val="00B0F0"/>
                  </a:solidFill>
                </a:rPr>
                <a:t>   public static void</a:t>
              </a:r>
              <a:r>
                <a:rPr lang="en-US" sz="1200" dirty="0" smtClean="0">
                  <a:solidFill>
                    <a:srgbClr val="0000FF"/>
                  </a:solidFill>
                </a:rPr>
                <a:t> main (String[] </a:t>
              </a:r>
              <a:r>
                <a:rPr lang="en-US" sz="1200" dirty="0" err="1" smtClean="0">
                  <a:solidFill>
                    <a:srgbClr val="0000FF"/>
                  </a:solidFill>
                </a:rPr>
                <a:t>args</a:t>
              </a:r>
              <a:r>
                <a:rPr lang="en-US" sz="1200" dirty="0" smtClean="0">
                  <a:solidFill>
                    <a:srgbClr val="0000FF"/>
                  </a:solidFill>
                </a:rPr>
                <a:t>)</a:t>
              </a:r>
            </a:p>
            <a:p>
              <a:r>
                <a:rPr lang="en-US" sz="1200" dirty="0">
                  <a:solidFill>
                    <a:srgbClr val="0000FF"/>
                  </a:solidFill>
                </a:rPr>
                <a:t> </a:t>
              </a:r>
              <a:r>
                <a:rPr lang="en-US" sz="1200" dirty="0" smtClean="0">
                  <a:solidFill>
                    <a:srgbClr val="0000FF"/>
                  </a:solidFill>
                </a:rPr>
                <a:t>     {</a:t>
              </a:r>
            </a:p>
            <a:p>
              <a:r>
                <a:rPr lang="en-US" sz="1200" dirty="0">
                  <a:solidFill>
                    <a:srgbClr val="0000FF"/>
                  </a:solidFill>
                </a:rPr>
                <a:t> </a:t>
              </a:r>
              <a:r>
                <a:rPr lang="en-US" sz="1200" dirty="0" smtClean="0">
                  <a:solidFill>
                    <a:srgbClr val="0000FF"/>
                  </a:solidFill>
                </a:rPr>
                <a:t>        </a:t>
              </a:r>
              <a:r>
                <a:rPr lang="en-US" sz="1200" dirty="0" smtClean="0"/>
                <a:t>// Declaration section: to declare needed variables</a:t>
              </a:r>
            </a:p>
            <a:p>
              <a:r>
                <a:rPr lang="en-US" sz="1200" dirty="0"/>
                <a:t> </a:t>
              </a:r>
              <a:r>
                <a:rPr lang="en-US" sz="1200" dirty="0" smtClean="0"/>
                <a:t>            </a:t>
              </a:r>
              <a:r>
                <a:rPr lang="en-US" sz="1200" dirty="0" smtClean="0">
                  <a:solidFill>
                    <a:srgbClr val="00B0F0"/>
                  </a:solidFill>
                </a:rPr>
                <a:t>double</a:t>
              </a:r>
              <a:r>
                <a:rPr lang="en-US" sz="1200" dirty="0" smtClean="0">
                  <a:solidFill>
                    <a:srgbClr val="0000FF"/>
                  </a:solidFill>
                </a:rPr>
                <a:t> price, discount, </a:t>
              </a:r>
              <a:r>
                <a:rPr lang="en-US" sz="1200" dirty="0" err="1" smtClean="0">
                  <a:solidFill>
                    <a:srgbClr val="0000FF"/>
                  </a:solidFill>
                </a:rPr>
                <a:t>netPrice</a:t>
              </a:r>
              <a:r>
                <a:rPr lang="en-US" sz="1200" dirty="0" smtClean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sz="1200" dirty="0" smtClean="0">
                  <a:solidFill>
                    <a:srgbClr val="0000FF"/>
                  </a:solidFill>
                </a:rPr>
                <a:t>             </a:t>
              </a:r>
              <a:r>
                <a:rPr lang="en-US" sz="1200" dirty="0" err="1" smtClean="0">
                  <a:solidFill>
                    <a:srgbClr val="00B0F0"/>
                  </a:solidFill>
                </a:rPr>
                <a:t>boolean</a:t>
              </a:r>
              <a:r>
                <a:rPr lang="en-US" sz="1200" dirty="0" smtClean="0">
                  <a:solidFill>
                    <a:srgbClr val="00B0F0"/>
                  </a:solidFill>
                </a:rPr>
                <a:t> </a:t>
              </a:r>
              <a:r>
                <a:rPr lang="en-US" sz="1200" dirty="0" err="1" smtClean="0">
                  <a:solidFill>
                    <a:srgbClr val="0000FF"/>
                  </a:solidFill>
                </a:rPr>
                <a:t>vip</a:t>
              </a:r>
              <a:r>
                <a:rPr lang="en-US" sz="1200" dirty="0" smtClean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sz="1200" dirty="0" smtClean="0"/>
                <a:t>         // Input section: to enter values of used variables</a:t>
              </a:r>
            </a:p>
            <a:p>
              <a:r>
                <a:rPr lang="en-US" sz="1200" dirty="0"/>
                <a:t> </a:t>
              </a:r>
              <a:r>
                <a:rPr lang="en-US" sz="1200" dirty="0" smtClean="0"/>
                <a:t>            </a:t>
              </a:r>
              <a:r>
                <a:rPr lang="en-US" sz="1200" dirty="0" err="1" smtClean="0">
                  <a:solidFill>
                    <a:srgbClr val="0000FF"/>
                  </a:solidFill>
                </a:rPr>
                <a:t>System.out.println</a:t>
              </a:r>
              <a:r>
                <a:rPr lang="en-US" sz="1200" dirty="0" smtClean="0">
                  <a:solidFill>
                    <a:srgbClr val="0000FF"/>
                  </a:solidFill>
                </a:rPr>
                <a:t> (“Enter the price of the item”);   </a:t>
              </a:r>
              <a:r>
                <a:rPr lang="en-US" sz="1200" dirty="0" smtClean="0">
                  <a:solidFill>
                    <a:srgbClr val="00B050"/>
                  </a:solidFill>
                </a:rPr>
                <a:t>//prompt</a:t>
              </a:r>
            </a:p>
            <a:p>
              <a:r>
                <a:rPr lang="en-US" sz="1200" dirty="0" smtClean="0">
                  <a:solidFill>
                    <a:srgbClr val="0000FF"/>
                  </a:solidFill>
                </a:rPr>
                <a:t>             price = </a:t>
              </a:r>
              <a:r>
                <a:rPr lang="en-US" sz="1200" dirty="0" err="1" smtClean="0">
                  <a:solidFill>
                    <a:srgbClr val="0000FF"/>
                  </a:solidFill>
                </a:rPr>
                <a:t>console.</a:t>
              </a:r>
              <a:r>
                <a:rPr lang="en-US" sz="1200" dirty="0" err="1" smtClean="0">
                  <a:solidFill>
                    <a:srgbClr val="00B050"/>
                  </a:solidFill>
                </a:rPr>
                <a:t>nextDouble</a:t>
              </a:r>
              <a:r>
                <a:rPr lang="en-US" sz="1200" dirty="0" smtClean="0">
                  <a:solidFill>
                    <a:srgbClr val="00B050"/>
                  </a:solidFill>
                </a:rPr>
                <a:t>()</a:t>
              </a:r>
              <a:r>
                <a:rPr lang="en-US" sz="1200" dirty="0" smtClean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sz="1200" dirty="0" smtClean="0"/>
                <a:t>         // Processing section: processing statements</a:t>
              </a:r>
            </a:p>
            <a:p>
              <a:r>
                <a:rPr lang="en-US" sz="1200" dirty="0" smtClean="0">
                  <a:solidFill>
                    <a:srgbClr val="0000FF"/>
                  </a:solidFill>
                </a:rPr>
                <a:t>              </a:t>
              </a:r>
              <a:r>
                <a:rPr lang="en-US" sz="1200" dirty="0" smtClean="0">
                  <a:solidFill>
                    <a:srgbClr val="00B0F0"/>
                  </a:solidFill>
                </a:rPr>
                <a:t>if</a:t>
              </a:r>
              <a:r>
                <a:rPr lang="en-US" sz="1200" dirty="0" smtClean="0">
                  <a:solidFill>
                    <a:srgbClr val="0000FF"/>
                  </a:solidFill>
                </a:rPr>
                <a:t> (price &gt; 1000.0)		</a:t>
              </a:r>
              <a:r>
                <a:rPr lang="en-US" sz="1200" dirty="0" smtClean="0">
                  <a:solidFill>
                    <a:srgbClr val="00B050"/>
                  </a:solidFill>
                </a:rPr>
                <a:t>// price is double</a:t>
              </a:r>
              <a:r>
                <a:rPr lang="en-US" sz="1200" dirty="0" smtClean="0">
                  <a:solidFill>
                    <a:srgbClr val="0000FF"/>
                  </a:solidFill>
                </a:rPr>
                <a:t> </a:t>
              </a:r>
            </a:p>
            <a:p>
              <a:r>
                <a:rPr lang="en-US" sz="1200" dirty="0">
                  <a:solidFill>
                    <a:srgbClr val="0000FF"/>
                  </a:solidFill>
                </a:rPr>
                <a:t> </a:t>
              </a:r>
              <a:r>
                <a:rPr lang="en-US" sz="1200" dirty="0" smtClean="0">
                  <a:solidFill>
                    <a:srgbClr val="0000FF"/>
                  </a:solidFill>
                </a:rPr>
                <a:t>                {</a:t>
              </a:r>
            </a:p>
            <a:p>
              <a:r>
                <a:rPr lang="en-US" sz="1200" dirty="0" smtClean="0">
                  <a:solidFill>
                    <a:srgbClr val="0000FF"/>
                  </a:solidFill>
                </a:rPr>
                <a:t>                  discount = 0.15;</a:t>
              </a:r>
            </a:p>
            <a:p>
              <a:r>
                <a:rPr lang="en-US" sz="1200" dirty="0" smtClean="0">
                  <a:solidFill>
                    <a:srgbClr val="0000FF"/>
                  </a:solidFill>
                </a:rPr>
                <a:t>                  </a:t>
              </a:r>
              <a:r>
                <a:rPr lang="en-US" sz="1200" dirty="0" err="1" smtClean="0">
                  <a:solidFill>
                    <a:srgbClr val="0000FF"/>
                  </a:solidFill>
                </a:rPr>
                <a:t>vip</a:t>
              </a:r>
              <a:r>
                <a:rPr lang="en-US" sz="1200" dirty="0" smtClean="0">
                  <a:solidFill>
                    <a:srgbClr val="0000FF"/>
                  </a:solidFill>
                </a:rPr>
                <a:t> = </a:t>
              </a:r>
              <a:r>
                <a:rPr lang="en-US" sz="1200" dirty="0" smtClean="0">
                  <a:solidFill>
                    <a:srgbClr val="00B0F0"/>
                  </a:solidFill>
                </a:rPr>
                <a:t>true</a:t>
              </a:r>
              <a:r>
                <a:rPr lang="en-US" sz="1200" dirty="0" smtClean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sz="1200" dirty="0" smtClean="0">
                  <a:solidFill>
                    <a:srgbClr val="0000FF"/>
                  </a:solidFill>
                </a:rPr>
                <a:t>                 } </a:t>
              </a:r>
              <a:r>
                <a:rPr lang="en-US" sz="1200" dirty="0" smtClean="0">
                  <a:solidFill>
                    <a:srgbClr val="00B050"/>
                  </a:solidFill>
                </a:rPr>
                <a:t>//end if(price &gt; 1000.0)</a:t>
              </a:r>
            </a:p>
            <a:p>
              <a:r>
                <a:rPr lang="en-US" sz="1200" dirty="0">
                  <a:solidFill>
                    <a:srgbClr val="0000FF"/>
                  </a:solidFill>
                </a:rPr>
                <a:t> </a:t>
              </a:r>
              <a:r>
                <a:rPr lang="en-US" sz="1200" dirty="0" smtClean="0">
                  <a:solidFill>
                    <a:srgbClr val="0000FF"/>
                  </a:solidFill>
                </a:rPr>
                <a:t>             </a:t>
              </a:r>
              <a:r>
                <a:rPr lang="en-US" sz="1200" dirty="0" smtClean="0">
                  <a:solidFill>
                    <a:srgbClr val="00B0F0"/>
                  </a:solidFill>
                </a:rPr>
                <a:t>else</a:t>
              </a:r>
            </a:p>
            <a:p>
              <a:r>
                <a:rPr lang="en-US" sz="1200" dirty="0">
                  <a:solidFill>
                    <a:srgbClr val="00B0F0"/>
                  </a:solidFill>
                </a:rPr>
                <a:t> </a:t>
              </a:r>
              <a:r>
                <a:rPr lang="en-US" sz="1200" dirty="0" smtClean="0">
                  <a:solidFill>
                    <a:srgbClr val="00B0F0"/>
                  </a:solidFill>
                </a:rPr>
                <a:t>               </a:t>
              </a:r>
              <a:r>
                <a:rPr lang="en-US" sz="1200" dirty="0" smtClean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sz="1200" dirty="0">
                  <a:solidFill>
                    <a:srgbClr val="0000FF"/>
                  </a:solidFill>
                </a:rPr>
                <a:t> </a:t>
              </a:r>
              <a:r>
                <a:rPr lang="en-US" sz="1200" dirty="0" smtClean="0">
                  <a:solidFill>
                    <a:srgbClr val="0000FF"/>
                  </a:solidFill>
                </a:rPr>
                <a:t>                 discount = 0.18;</a:t>
              </a:r>
            </a:p>
            <a:p>
              <a:r>
                <a:rPr lang="en-US" sz="1200" dirty="0">
                  <a:solidFill>
                    <a:srgbClr val="0000FF"/>
                  </a:solidFill>
                </a:rPr>
                <a:t> </a:t>
              </a:r>
              <a:r>
                <a:rPr lang="en-US" sz="1200" dirty="0" smtClean="0">
                  <a:solidFill>
                    <a:srgbClr val="0000FF"/>
                  </a:solidFill>
                </a:rPr>
                <a:t>                 </a:t>
              </a:r>
              <a:r>
                <a:rPr lang="en-US" sz="1200" dirty="0" err="1" smtClean="0">
                  <a:solidFill>
                    <a:srgbClr val="0000FF"/>
                  </a:solidFill>
                </a:rPr>
                <a:t>vip</a:t>
              </a:r>
              <a:r>
                <a:rPr lang="en-US" sz="1200" dirty="0" smtClean="0">
                  <a:solidFill>
                    <a:srgbClr val="0000FF"/>
                  </a:solidFill>
                </a:rPr>
                <a:t> = false;</a:t>
              </a:r>
            </a:p>
            <a:p>
              <a:r>
                <a:rPr lang="en-US" sz="1200" dirty="0" smtClean="0">
                  <a:solidFill>
                    <a:srgbClr val="0000FF"/>
                  </a:solidFill>
                </a:rPr>
                <a:t>                } </a:t>
              </a:r>
              <a:r>
                <a:rPr lang="en-US" sz="1200" dirty="0" smtClean="0">
                  <a:solidFill>
                    <a:srgbClr val="00B050"/>
                  </a:solidFill>
                </a:rPr>
                <a:t>//end else if(price &gt; 1000)</a:t>
              </a:r>
            </a:p>
            <a:p>
              <a:r>
                <a:rPr lang="en-US" sz="1200" dirty="0" smtClean="0">
                  <a:solidFill>
                    <a:srgbClr val="00B050"/>
                  </a:solidFill>
                </a:rPr>
                <a:t>             </a:t>
              </a:r>
              <a:r>
                <a:rPr lang="en-US" sz="1200" dirty="0" smtClean="0">
                  <a:solidFill>
                    <a:srgbClr val="0000FF"/>
                  </a:solidFill>
                </a:rPr>
                <a:t> </a:t>
              </a:r>
              <a:r>
                <a:rPr lang="en-US" sz="1200" dirty="0" err="1">
                  <a:solidFill>
                    <a:srgbClr val="0000FF"/>
                  </a:solidFill>
                </a:rPr>
                <a:t>netPrice</a:t>
              </a:r>
              <a:r>
                <a:rPr lang="en-US" sz="1200" dirty="0">
                  <a:solidFill>
                    <a:srgbClr val="0000FF"/>
                  </a:solidFill>
                </a:rPr>
                <a:t> = (1 – discount) * price;</a:t>
              </a:r>
              <a:endParaRPr lang="en-US" sz="1200" dirty="0" smtClean="0">
                <a:solidFill>
                  <a:srgbClr val="00B050"/>
                </a:solidFill>
              </a:endParaRPr>
            </a:p>
            <a:p>
              <a:r>
                <a:rPr lang="en-US" sz="1200" dirty="0" smtClean="0"/>
                <a:t>         // Output section: display program output</a:t>
              </a:r>
            </a:p>
            <a:p>
              <a:r>
                <a:rPr lang="en-US" sz="1200" dirty="0">
                  <a:solidFill>
                    <a:srgbClr val="0000FF"/>
                  </a:solidFill>
                </a:rPr>
                <a:t> </a:t>
              </a:r>
              <a:r>
                <a:rPr lang="en-US" sz="1200" dirty="0" smtClean="0">
                  <a:solidFill>
                    <a:srgbClr val="0000FF"/>
                  </a:solidFill>
                </a:rPr>
                <a:t>            </a:t>
              </a:r>
              <a:r>
                <a:rPr lang="en-US" sz="1200" dirty="0" err="1" smtClean="0">
                  <a:solidFill>
                    <a:srgbClr val="0000FF"/>
                  </a:solidFill>
                </a:rPr>
                <a:t>System.out.printf</a:t>
              </a:r>
              <a:r>
                <a:rPr lang="en-US" sz="1200" dirty="0" smtClean="0">
                  <a:solidFill>
                    <a:srgbClr val="0000FF"/>
                  </a:solidFill>
                </a:rPr>
                <a:t> (“Discount = %.2f, Net price = %.2f, </a:t>
              </a:r>
              <a:r>
                <a:rPr lang="en-US" sz="1200" dirty="0" err="1" smtClean="0">
                  <a:solidFill>
                    <a:srgbClr val="0000FF"/>
                  </a:solidFill>
                </a:rPr>
                <a:t>vip</a:t>
              </a:r>
              <a:r>
                <a:rPr lang="en-US" sz="1200" dirty="0" smtClean="0">
                  <a:solidFill>
                    <a:srgbClr val="0000FF"/>
                  </a:solidFill>
                </a:rPr>
                <a:t> = %5s“, discount, </a:t>
              </a:r>
              <a:r>
                <a:rPr lang="en-US" sz="1200" dirty="0" err="1" smtClean="0">
                  <a:solidFill>
                    <a:srgbClr val="0000FF"/>
                  </a:solidFill>
                </a:rPr>
                <a:t>netPrice</a:t>
              </a:r>
              <a:r>
                <a:rPr lang="en-US" sz="1200" dirty="0" smtClean="0">
                  <a:solidFill>
                    <a:srgbClr val="0000FF"/>
                  </a:solidFill>
                </a:rPr>
                <a:t>, </a:t>
              </a:r>
              <a:r>
                <a:rPr lang="en-US" sz="1200" dirty="0" err="1" smtClean="0">
                  <a:solidFill>
                    <a:srgbClr val="0000FF"/>
                  </a:solidFill>
                </a:rPr>
                <a:t>vip</a:t>
              </a:r>
              <a:r>
                <a:rPr lang="en-US" sz="1200" dirty="0" smtClean="0">
                  <a:solidFill>
                    <a:srgbClr val="0000FF"/>
                  </a:solidFill>
                </a:rPr>
                <a:t>); </a:t>
              </a:r>
              <a:endParaRPr lang="en-US" sz="1200" dirty="0" smtClean="0">
                <a:solidFill>
                  <a:srgbClr val="00B050"/>
                </a:solidFill>
              </a:endParaRPr>
            </a:p>
            <a:p>
              <a:r>
                <a:rPr lang="en-US" sz="1200" dirty="0" smtClean="0">
                  <a:solidFill>
                    <a:srgbClr val="0000FF"/>
                  </a:solidFill>
                </a:rPr>
                <a:t>      } </a:t>
              </a:r>
              <a:r>
                <a:rPr lang="en-US" sz="1200" dirty="0" smtClean="0"/>
                <a:t>// end main</a:t>
              </a:r>
            </a:p>
            <a:p>
              <a:r>
                <a:rPr lang="en-US" sz="1200" dirty="0" smtClean="0">
                  <a:solidFill>
                    <a:srgbClr val="0000FF"/>
                  </a:solidFill>
                </a:rPr>
                <a:t>} </a:t>
              </a:r>
              <a:r>
                <a:rPr lang="en-US" sz="1200" dirty="0" smtClean="0"/>
                <a:t>// end class</a:t>
              </a:r>
              <a:endParaRPr lang="en-US" sz="12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23528" y="1236822"/>
              <a:ext cx="576064" cy="52961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 smtClean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sz="1200" dirty="0" smtClean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sz="1200" dirty="0" smtClean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sz="1200" dirty="0" smtClean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sz="1200" dirty="0" smtClean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sz="1200" dirty="0" smtClean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sz="1200" dirty="0" smtClean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sz="1200" dirty="0" smtClean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sz="1200" dirty="0" smtClean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sz="1200" dirty="0" smtClean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 sz="1200" dirty="0" smtClean="0">
                  <a:solidFill>
                    <a:srgbClr val="FF0000"/>
                  </a:solidFill>
                </a:rPr>
                <a:t>11</a:t>
              </a:r>
            </a:p>
            <a:p>
              <a:pPr algn="r"/>
              <a:r>
                <a:rPr lang="en-US" sz="1200" dirty="0" smtClean="0">
                  <a:solidFill>
                    <a:srgbClr val="FF0000"/>
                  </a:solidFill>
                </a:rPr>
                <a:t>12</a:t>
              </a:r>
            </a:p>
            <a:p>
              <a:pPr algn="r"/>
              <a:r>
                <a:rPr lang="en-US" sz="1200" dirty="0" smtClean="0">
                  <a:solidFill>
                    <a:srgbClr val="FF0000"/>
                  </a:solidFill>
                </a:rPr>
                <a:t>13</a:t>
              </a:r>
            </a:p>
            <a:p>
              <a:pPr algn="r"/>
              <a:r>
                <a:rPr lang="en-US" sz="1200" dirty="0" smtClean="0">
                  <a:solidFill>
                    <a:srgbClr val="FF0000"/>
                  </a:solidFill>
                </a:rPr>
                <a:t>14</a:t>
              </a:r>
            </a:p>
            <a:p>
              <a:pPr algn="r"/>
              <a:r>
                <a:rPr lang="en-US" sz="1200" dirty="0" smtClean="0">
                  <a:solidFill>
                    <a:srgbClr val="FF0000"/>
                  </a:solidFill>
                </a:rPr>
                <a:t>15</a:t>
              </a:r>
            </a:p>
            <a:p>
              <a:pPr algn="r"/>
              <a:r>
                <a:rPr lang="en-US" sz="1200" dirty="0" smtClean="0">
                  <a:solidFill>
                    <a:srgbClr val="FF0000"/>
                  </a:solidFill>
                </a:rPr>
                <a:t>16</a:t>
              </a:r>
            </a:p>
            <a:p>
              <a:pPr algn="r"/>
              <a:r>
                <a:rPr lang="en-US" sz="1200" dirty="0" smtClean="0">
                  <a:solidFill>
                    <a:srgbClr val="FF0000"/>
                  </a:solidFill>
                </a:rPr>
                <a:t>17</a:t>
              </a:r>
            </a:p>
            <a:p>
              <a:pPr algn="r"/>
              <a:r>
                <a:rPr lang="en-US" sz="1200" dirty="0" smtClean="0">
                  <a:solidFill>
                    <a:srgbClr val="FF0000"/>
                  </a:solidFill>
                </a:rPr>
                <a:t>18</a:t>
              </a:r>
            </a:p>
            <a:p>
              <a:pPr algn="r"/>
              <a:r>
                <a:rPr lang="en-US" sz="1200" dirty="0" smtClean="0">
                  <a:solidFill>
                    <a:srgbClr val="FF0000"/>
                  </a:solidFill>
                </a:rPr>
                <a:t>19</a:t>
              </a:r>
            </a:p>
            <a:p>
              <a:pPr algn="r"/>
              <a:r>
                <a:rPr lang="en-US" sz="1200" dirty="0" smtClean="0">
                  <a:solidFill>
                    <a:srgbClr val="FF0000"/>
                  </a:solidFill>
                </a:rPr>
                <a:t>20</a:t>
              </a:r>
            </a:p>
            <a:p>
              <a:pPr algn="r"/>
              <a:r>
                <a:rPr lang="en-US" sz="1200" dirty="0" smtClean="0">
                  <a:solidFill>
                    <a:srgbClr val="FF0000"/>
                  </a:solidFill>
                </a:rPr>
                <a:t>21</a:t>
              </a:r>
            </a:p>
            <a:p>
              <a:pPr algn="r"/>
              <a:r>
                <a:rPr lang="en-US" sz="1200" dirty="0" smtClean="0">
                  <a:solidFill>
                    <a:srgbClr val="FF0000"/>
                  </a:solidFill>
                </a:rPr>
                <a:t>22</a:t>
              </a:r>
            </a:p>
            <a:p>
              <a:pPr algn="r"/>
              <a:r>
                <a:rPr lang="en-US" sz="1200" dirty="0" smtClean="0">
                  <a:solidFill>
                    <a:srgbClr val="FF0000"/>
                  </a:solidFill>
                </a:rPr>
                <a:t>23</a:t>
              </a:r>
            </a:p>
            <a:p>
              <a:pPr algn="r"/>
              <a:r>
                <a:rPr lang="en-US" sz="1200" dirty="0" smtClean="0">
                  <a:solidFill>
                    <a:srgbClr val="FF0000"/>
                  </a:solidFill>
                </a:rPr>
                <a:t>24</a:t>
              </a:r>
            </a:p>
            <a:p>
              <a:pPr algn="r"/>
              <a:r>
                <a:rPr lang="en-US" sz="1200" dirty="0" smtClean="0">
                  <a:solidFill>
                    <a:srgbClr val="FF0000"/>
                  </a:solidFill>
                </a:rPr>
                <a:t>25</a:t>
              </a:r>
            </a:p>
            <a:p>
              <a:pPr algn="r"/>
              <a:r>
                <a:rPr lang="en-US" sz="1200" dirty="0" smtClean="0">
                  <a:solidFill>
                    <a:srgbClr val="FF0000"/>
                  </a:solidFill>
                </a:rPr>
                <a:t>26</a:t>
              </a:r>
            </a:p>
            <a:p>
              <a:pPr algn="r"/>
              <a:r>
                <a:rPr lang="en-US" sz="1200" dirty="0" smtClean="0">
                  <a:solidFill>
                    <a:srgbClr val="FF0000"/>
                  </a:solidFill>
                </a:rPr>
                <a:t>27</a:t>
              </a:r>
            </a:p>
            <a:p>
              <a:pPr algn="r"/>
              <a:r>
                <a:rPr lang="en-US" sz="1200" dirty="0" smtClean="0">
                  <a:solidFill>
                    <a:srgbClr val="FF0000"/>
                  </a:solidFill>
                </a:rPr>
                <a:t>28</a:t>
              </a:r>
            </a:p>
            <a:p>
              <a:pPr algn="r"/>
              <a:r>
                <a:rPr lang="en-US" sz="1200" dirty="0" smtClean="0">
                  <a:solidFill>
                    <a:srgbClr val="FF0000"/>
                  </a:solidFill>
                </a:rPr>
                <a:t>29</a:t>
              </a:r>
            </a:p>
            <a:p>
              <a:pPr algn="r"/>
              <a:r>
                <a:rPr lang="en-US" sz="1200" dirty="0" smtClean="0">
                  <a:solidFill>
                    <a:srgbClr val="FF0000"/>
                  </a:solidFill>
                </a:rPr>
                <a:t>30</a:t>
              </a:r>
            </a:p>
          </p:txBody>
        </p:sp>
      </p:grpSp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3.2 The </a:t>
            </a:r>
            <a:r>
              <a:rPr lang="en-US" sz="4000" dirty="0" smtClean="0">
                <a:solidFill>
                  <a:srgbClr val="00B0F0"/>
                </a:solidFill>
                <a:latin typeface="Tahoma" charset="0"/>
                <a:cs typeface="Arial" charset="0"/>
              </a:rPr>
              <a:t>if…else </a:t>
            </a:r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Statement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703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2. CONDITIONAL OPERATOR </a:t>
            </a:r>
            <a:r>
              <a:rPr lang="en-US" sz="4000" dirty="0" smtClean="0">
                <a:solidFill>
                  <a:srgbClr val="00B0F0"/>
                </a:solidFill>
                <a:latin typeface="Tahoma" charset="0"/>
                <a:cs typeface="Arial" charset="0"/>
              </a:rPr>
              <a:t>?</a:t>
            </a:r>
            <a:endParaRPr lang="en-US" sz="4000" dirty="0">
              <a:solidFill>
                <a:srgbClr val="00B0F0"/>
              </a:solidFill>
              <a:latin typeface="Tahoma" charset="0"/>
              <a:cs typeface="Arial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0" name="Content Placeholder 4"/>
          <p:cNvSpPr>
            <a:spLocks noGrp="1"/>
          </p:cNvSpPr>
          <p:nvPr>
            <p:ph idx="1"/>
          </p:nvPr>
        </p:nvSpPr>
        <p:spPr>
          <a:xfrm>
            <a:off x="251520" y="756661"/>
            <a:ext cx="8640960" cy="421507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Also known as the </a:t>
            </a:r>
            <a:r>
              <a:rPr lang="en-US" sz="2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ternary operator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677111" y="1196752"/>
            <a:ext cx="5832648" cy="72008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B0F0"/>
                </a:solidFill>
              </a:rPr>
              <a:t>Variable =</a:t>
            </a:r>
          </a:p>
          <a:p>
            <a:pPr algn="ctr"/>
            <a:r>
              <a:rPr lang="en-US" dirty="0" smtClean="0">
                <a:solidFill>
                  <a:srgbClr val="00B0F0"/>
                </a:solidFill>
              </a:rPr>
              <a:t> (LogicalExpression1) ? Expression2: Expression3;</a:t>
            </a:r>
            <a:endParaRPr lang="en-US" dirty="0">
              <a:solidFill>
                <a:srgbClr val="2DA2BF">
                  <a:lumMod val="50000"/>
                </a:srgbClr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36951" y="1196752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SYNTAX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251520" y="3562913"/>
            <a:ext cx="1296144" cy="61206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</a:rPr>
              <a:t>Example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1728340" y="3256879"/>
            <a:ext cx="5832648" cy="12241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 smtClean="0">
                <a:solidFill>
                  <a:srgbClr val="00B0F0"/>
                </a:solidFill>
              </a:rPr>
              <a:t>int</a:t>
            </a:r>
            <a:r>
              <a:rPr lang="en-US" sz="1400" dirty="0" smtClean="0">
                <a:solidFill>
                  <a:prstClr val="black"/>
                </a:solidFill>
              </a:rPr>
              <a:t> x = 3, y = 5, min;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min = </a:t>
            </a:r>
            <a:r>
              <a:rPr lang="en-US" sz="1400" dirty="0" smtClean="0">
                <a:solidFill>
                  <a:srgbClr val="FF0000"/>
                </a:solidFill>
              </a:rPr>
              <a:t>(x &lt;= y) ?</a:t>
            </a:r>
            <a:r>
              <a:rPr lang="en-US" sz="1400" dirty="0" smtClean="0">
                <a:solidFill>
                  <a:prstClr val="black"/>
                </a:solidFill>
              </a:rPr>
              <a:t> x : y;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max = </a:t>
            </a:r>
            <a:r>
              <a:rPr lang="en-US" sz="1400" dirty="0" smtClean="0">
                <a:solidFill>
                  <a:srgbClr val="FF0000"/>
                </a:solidFill>
              </a:rPr>
              <a:t>(x &gt;= y) ?</a:t>
            </a:r>
            <a:r>
              <a:rPr lang="en-US" sz="1400" dirty="0" smtClean="0">
                <a:solidFill>
                  <a:prstClr val="black"/>
                </a:solidFill>
              </a:rPr>
              <a:t> x: y;</a:t>
            </a:r>
          </a:p>
          <a:p>
            <a:r>
              <a:rPr lang="en-US" sz="1400" dirty="0" err="1" smtClean="0">
                <a:solidFill>
                  <a:prstClr val="black"/>
                </a:solidFill>
              </a:rPr>
              <a:t>System.out.println</a:t>
            </a:r>
            <a:r>
              <a:rPr lang="en-US" sz="1400" dirty="0" smtClean="0">
                <a:solidFill>
                  <a:prstClr val="black"/>
                </a:solidFill>
              </a:rPr>
              <a:t> (min);</a:t>
            </a:r>
          </a:p>
          <a:p>
            <a:r>
              <a:rPr lang="en-US" sz="1400" dirty="0" err="1" smtClean="0">
                <a:solidFill>
                  <a:prstClr val="black"/>
                </a:solidFill>
              </a:rPr>
              <a:t>System.out.print</a:t>
            </a:r>
            <a:r>
              <a:rPr lang="en-US" sz="1400" dirty="0" smtClean="0">
                <a:solidFill>
                  <a:prstClr val="black"/>
                </a:solidFill>
              </a:rPr>
              <a:t> (max);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1644216" y="5209589"/>
            <a:ext cx="5832648" cy="523220"/>
            <a:chOff x="683568" y="1236822"/>
            <a:chExt cx="7488832" cy="523220"/>
          </a:xfrm>
        </p:grpSpPr>
        <p:sp>
          <p:nvSpPr>
            <p:cNvPr id="48" name="TextBox 47"/>
            <p:cNvSpPr txBox="1"/>
            <p:nvPr/>
          </p:nvSpPr>
          <p:spPr>
            <a:xfrm>
              <a:off x="971600" y="1236822"/>
              <a:ext cx="7200800" cy="523220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prstClr val="white"/>
                  </a:solidFill>
                </a:rPr>
                <a:t>3</a:t>
              </a:r>
              <a:endParaRPr lang="en-US" sz="1400" dirty="0">
                <a:solidFill>
                  <a:prstClr val="white"/>
                </a:solidFill>
              </a:endParaRPr>
            </a:p>
            <a:p>
              <a:r>
                <a:rPr lang="en-US" sz="1400" dirty="0" smtClean="0">
                  <a:solidFill>
                    <a:prstClr val="white"/>
                  </a:solidFill>
                </a:rPr>
                <a:t>5_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83568" y="1236822"/>
              <a:ext cx="2160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2</a:t>
              </a:r>
              <a:endParaRPr lang="en-US" sz="1400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50" name="Rounded Rectangle 49"/>
          <p:cNvSpPr/>
          <p:nvPr/>
        </p:nvSpPr>
        <p:spPr>
          <a:xfrm>
            <a:off x="228600" y="5301208"/>
            <a:ext cx="1296144" cy="289193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white"/>
                </a:solidFill>
              </a:rPr>
              <a:t>Output</a:t>
            </a:r>
            <a:endParaRPr lang="en-US" sz="1600" dirty="0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15616" y="2172692"/>
            <a:ext cx="6912768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en-US" dirty="0" smtClean="0">
                <a:latin typeface="Calibri" pitchFamily="34" charset="0"/>
              </a:rPr>
              <a:t>If </a:t>
            </a:r>
            <a:r>
              <a:rPr lang="en-US" altLang="en-US" dirty="0">
                <a:latin typeface="Calibri" pitchFamily="34" charset="0"/>
              </a:rPr>
              <a:t>expression1 = </a:t>
            </a:r>
            <a:r>
              <a:rPr lang="en-US" altLang="en-US" dirty="0">
                <a:solidFill>
                  <a:schemeClr val="accent2"/>
                </a:solidFill>
                <a:latin typeface="Calibri" pitchFamily="34" charset="0"/>
              </a:rPr>
              <a:t>true</a:t>
            </a:r>
            <a:r>
              <a:rPr lang="en-US" altLang="en-US" dirty="0">
                <a:latin typeface="Calibri" pitchFamily="34" charset="0"/>
              </a:rPr>
              <a:t>, then the result of the condition is </a:t>
            </a:r>
            <a:r>
              <a:rPr lang="en-US" altLang="en-US" dirty="0">
                <a:solidFill>
                  <a:srgbClr val="0000FF"/>
                </a:solidFill>
                <a:latin typeface="Calibri" pitchFamily="34" charset="0"/>
              </a:rPr>
              <a:t>expression2</a:t>
            </a:r>
            <a:r>
              <a:rPr lang="en-US" altLang="en-US" dirty="0">
                <a:latin typeface="Calibri" pitchFamily="34" charset="0"/>
              </a:rPr>
              <a:t>.</a:t>
            </a:r>
          </a:p>
          <a:p>
            <a:pPr>
              <a:spcBef>
                <a:spcPct val="20000"/>
              </a:spcBef>
            </a:pPr>
            <a:r>
              <a:rPr lang="en-US" altLang="en-US" dirty="0" smtClean="0">
                <a:solidFill>
                  <a:srgbClr val="FF0000"/>
                </a:solidFill>
                <a:latin typeface="Calibri" pitchFamily="34" charset="0"/>
              </a:rPr>
              <a:t>Otherwise</a:t>
            </a:r>
            <a:r>
              <a:rPr lang="en-US" altLang="en-US" dirty="0">
                <a:latin typeface="Calibri" pitchFamily="34" charset="0"/>
              </a:rPr>
              <a:t>, the result of the condition is </a:t>
            </a:r>
            <a:r>
              <a:rPr lang="en-US" altLang="en-US" dirty="0">
                <a:solidFill>
                  <a:srgbClr val="0000FF"/>
                </a:solidFill>
                <a:latin typeface="Calibri" pitchFamily="34" charset="0"/>
              </a:rPr>
              <a:t>expression3</a:t>
            </a:r>
            <a:r>
              <a:rPr lang="en-US" altLang="en-US" dirty="0">
                <a:latin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0763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/>
      <p:bldP spid="26" grpId="0" animBg="1"/>
      <p:bldP spid="27" grpId="0" animBg="1"/>
      <p:bldP spid="28" grpId="0" animBg="1"/>
      <p:bldP spid="29" grpId="0" animBg="1"/>
      <p:bldP spid="5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2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12648" y="1110952"/>
            <a:ext cx="8153400" cy="5486400"/>
          </a:xfrm>
          <a:prstGeom prst="foldedCorner">
            <a:avLst>
              <a:gd name="adj" fmla="val 36304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 smtClean="0">
                <a:latin typeface="Tahoma" charset="0"/>
                <a:cs typeface="Arial" charset="0"/>
              </a:rPr>
              <a:t>1. Introduction</a:t>
            </a: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 smtClean="0">
                <a:latin typeface="Tahoma" charset="0"/>
                <a:cs typeface="Arial" charset="0"/>
              </a:rPr>
              <a:t>2. One-way selection: The </a:t>
            </a:r>
            <a:r>
              <a:rPr lang="en-US" dirty="0" smtClean="0">
                <a:solidFill>
                  <a:srgbClr val="00B0F0"/>
                </a:solidFill>
                <a:latin typeface="Tahoma" charset="0"/>
                <a:cs typeface="Arial" charset="0"/>
              </a:rPr>
              <a:t>if</a:t>
            </a:r>
            <a:r>
              <a:rPr lang="en-US" dirty="0" smtClean="0">
                <a:latin typeface="Tahoma" charset="0"/>
                <a:cs typeface="Arial" charset="0"/>
              </a:rPr>
              <a:t> statement</a:t>
            </a: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00FF"/>
                </a:solidFill>
                <a:latin typeface="Tahoma" charset="0"/>
                <a:cs typeface="Arial" charset="0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Tahoma" charset="0"/>
                <a:cs typeface="Arial" charset="0"/>
              </a:rPr>
              <a:t>2.1 With a single statement</a:t>
            </a: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00FF"/>
                </a:solidFill>
                <a:latin typeface="Tahoma" charset="0"/>
                <a:cs typeface="Arial" charset="0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Tahoma" charset="0"/>
                <a:cs typeface="Arial" charset="0"/>
              </a:rPr>
              <a:t>2.2 With a block of statements</a:t>
            </a: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 smtClean="0">
                <a:latin typeface="Tahoma" charset="0"/>
                <a:cs typeface="Arial" charset="0"/>
              </a:rPr>
              <a:t>3. Two-way selection: The </a:t>
            </a:r>
            <a:r>
              <a:rPr lang="en-US" dirty="0" smtClean="0">
                <a:solidFill>
                  <a:srgbClr val="00B0F0"/>
                </a:solidFill>
                <a:latin typeface="Tahoma" charset="0"/>
                <a:cs typeface="Arial" charset="0"/>
              </a:rPr>
              <a:t>if…else</a:t>
            </a:r>
            <a:r>
              <a:rPr lang="en-US" dirty="0" smtClean="0">
                <a:latin typeface="Tahoma" charset="0"/>
                <a:cs typeface="Arial" charset="0"/>
              </a:rPr>
              <a:t> statement</a:t>
            </a:r>
          </a:p>
          <a:p>
            <a:pPr marL="0" indent="0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00FF"/>
                </a:solidFill>
                <a:latin typeface="Tahoma" charset="0"/>
                <a:cs typeface="Arial" charset="0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Tahoma" charset="0"/>
                <a:cs typeface="Arial" charset="0"/>
              </a:rPr>
              <a:t>3.1 </a:t>
            </a:r>
            <a:r>
              <a:rPr lang="en-US" dirty="0">
                <a:solidFill>
                  <a:srgbClr val="0000FF"/>
                </a:solidFill>
                <a:latin typeface="Tahoma" charset="0"/>
                <a:cs typeface="Arial" charset="0"/>
              </a:rPr>
              <a:t>With a single statement</a:t>
            </a:r>
          </a:p>
          <a:p>
            <a:pPr marL="0" indent="0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00FF"/>
                </a:solidFill>
                <a:latin typeface="Tahoma" charset="0"/>
                <a:cs typeface="Arial" charset="0"/>
              </a:rPr>
              <a:t>	</a:t>
            </a:r>
            <a:r>
              <a:rPr lang="en-US" dirty="0" smtClean="0">
                <a:solidFill>
                  <a:srgbClr val="0000FF"/>
                </a:solidFill>
                <a:latin typeface="Tahoma" charset="0"/>
                <a:cs typeface="Arial" charset="0"/>
              </a:rPr>
              <a:t>3.2 </a:t>
            </a:r>
            <a:r>
              <a:rPr lang="en-US" dirty="0">
                <a:solidFill>
                  <a:srgbClr val="0000FF"/>
                </a:solidFill>
                <a:latin typeface="Tahoma" charset="0"/>
                <a:cs typeface="Arial" charset="0"/>
              </a:rPr>
              <a:t>With a block of statements</a:t>
            </a: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endParaRPr lang="en-US" dirty="0" smtClean="0">
              <a:latin typeface="Tahoma" charset="0"/>
              <a:cs typeface="Arial" charset="0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Outline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733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52"/>
          <p:cNvGrpSpPr/>
          <p:nvPr/>
        </p:nvGrpSpPr>
        <p:grpSpPr>
          <a:xfrm>
            <a:off x="179512" y="2485257"/>
            <a:ext cx="8784976" cy="1077218"/>
            <a:chOff x="323528" y="1236822"/>
            <a:chExt cx="7848872" cy="1042290"/>
          </a:xfrm>
        </p:grpSpPr>
        <p:sp>
          <p:nvSpPr>
            <p:cNvPr id="54" name="TextBox 53"/>
            <p:cNvSpPr txBox="1"/>
            <p:nvPr/>
          </p:nvSpPr>
          <p:spPr>
            <a:xfrm>
              <a:off x="971600" y="1236822"/>
              <a:ext cx="7200800" cy="1042290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B0F0"/>
                  </a:solidFill>
                </a:rPr>
                <a:t>if</a:t>
              </a:r>
              <a:r>
                <a:rPr lang="en-US" sz="1600" dirty="0" smtClean="0">
                  <a:solidFill>
                    <a:srgbClr val="0000FF"/>
                  </a:solidFill>
                </a:rPr>
                <a:t> (x &lt;= y)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</a:t>
              </a:r>
              <a:r>
                <a:rPr lang="en-US" sz="1600" dirty="0" smtClean="0">
                  <a:solidFill>
                    <a:srgbClr val="0000FF"/>
                  </a:solidFill>
                </a:rPr>
                <a:t>  min = x;</a:t>
              </a:r>
            </a:p>
            <a:p>
              <a:r>
                <a:rPr lang="en-US" sz="1600" dirty="0" smtClean="0">
                  <a:solidFill>
                    <a:srgbClr val="00B0F0"/>
                  </a:solidFill>
                </a:rPr>
                <a:t>else</a:t>
              </a:r>
            </a:p>
            <a:p>
              <a:r>
                <a:rPr lang="en-US" sz="1600" dirty="0" smtClean="0">
                  <a:solidFill>
                    <a:srgbClr val="0000FF"/>
                  </a:solidFill>
                </a:rPr>
                <a:t>   min = y;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23528" y="1236822"/>
              <a:ext cx="576064" cy="10422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 smtClean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</a:t>
              </a:r>
              <a:endParaRPr lang="en-US" sz="1600" dirty="0" smtClean="0">
                <a:solidFill>
                  <a:srgbClr val="FF0000"/>
                </a:solidFill>
              </a:endParaRP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</a:t>
              </a:r>
              <a:endParaRPr lang="en-US" sz="1600" dirty="0" smtClean="0">
                <a:solidFill>
                  <a:srgbClr val="FF0000"/>
                </a:solidFill>
              </a:endParaRPr>
            </a:p>
            <a:p>
              <a:pPr algn="r"/>
              <a:r>
                <a:rPr lang="en-US" sz="1600" dirty="0" smtClean="0">
                  <a:solidFill>
                    <a:srgbClr val="FF0000"/>
                  </a:solidFill>
                </a:rPr>
                <a:t>4</a:t>
              </a:r>
            </a:p>
          </p:txBody>
        </p:sp>
      </p:grpSp>
      <p:cxnSp>
        <p:nvCxnSpPr>
          <p:cNvPr id="4" name="Straight Connector 3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3880" cy="598488"/>
          </a:xfrm>
        </p:spPr>
        <p:txBody>
          <a:bodyPr>
            <a:noAutofit/>
          </a:bodyPr>
          <a:lstStyle/>
          <a:p>
            <a:pPr eaLnBrk="1" hangingPunct="1"/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2. CONDITIONAL OPERATOR </a:t>
            </a:r>
            <a:r>
              <a:rPr lang="en-US" sz="4000" dirty="0" smtClean="0">
                <a:solidFill>
                  <a:srgbClr val="00B0F0"/>
                </a:solidFill>
                <a:latin typeface="Tahoma" charset="0"/>
                <a:cs typeface="Arial" charset="0"/>
              </a:rPr>
              <a:t>?</a:t>
            </a:r>
            <a:endParaRPr lang="en-US" sz="4000" dirty="0">
              <a:solidFill>
                <a:srgbClr val="00B0F0"/>
              </a:solidFill>
              <a:latin typeface="Tahoma" charset="0"/>
              <a:cs typeface="Arial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236951" y="980728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</a:rPr>
              <a:t>Example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1677111" y="980728"/>
            <a:ext cx="5832648" cy="10081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rgbClr val="00B0F0"/>
                </a:solidFill>
              </a:rPr>
              <a:t>int</a:t>
            </a:r>
            <a:r>
              <a:rPr lang="en-US" dirty="0" smtClean="0">
                <a:solidFill>
                  <a:prstClr val="black"/>
                </a:solidFill>
              </a:rPr>
              <a:t> x = 3, y = 5, min;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min = </a:t>
            </a:r>
            <a:r>
              <a:rPr lang="en-US" dirty="0" smtClean="0">
                <a:solidFill>
                  <a:srgbClr val="FF0000"/>
                </a:solidFill>
              </a:rPr>
              <a:t>(x &lt;= y) ?</a:t>
            </a:r>
            <a:r>
              <a:rPr lang="en-US" dirty="0" smtClean="0">
                <a:solidFill>
                  <a:prstClr val="black"/>
                </a:solidFill>
              </a:rPr>
              <a:t> x : y;</a:t>
            </a:r>
          </a:p>
          <a:p>
            <a:r>
              <a:rPr lang="en-US" dirty="0" err="1" smtClean="0">
                <a:solidFill>
                  <a:prstClr val="black"/>
                </a:solidFill>
              </a:rPr>
              <a:t>System.out.print</a:t>
            </a:r>
            <a:r>
              <a:rPr lang="en-US" dirty="0" smtClean="0">
                <a:solidFill>
                  <a:prstClr val="black"/>
                </a:solidFill>
              </a:rPr>
              <a:t> (min);</a:t>
            </a:r>
          </a:p>
        </p:txBody>
      </p:sp>
      <p:sp>
        <p:nvSpPr>
          <p:cNvPr id="52" name="Content Placeholder 4"/>
          <p:cNvSpPr txBox="1">
            <a:spLocks/>
          </p:cNvSpPr>
          <p:nvPr/>
        </p:nvSpPr>
        <p:spPr>
          <a:xfrm>
            <a:off x="251520" y="2060848"/>
            <a:ext cx="8640960" cy="42150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above example is equivalent to the following code:</a:t>
            </a:r>
          </a:p>
        </p:txBody>
      </p:sp>
    </p:spTree>
    <p:extLst>
      <p:ext uri="{BB962C8B-B14F-4D97-AF65-F5344CB8AC3E}">
        <p14:creationId xmlns:p14="http://schemas.microsoft.com/office/powerpoint/2010/main" val="1297743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5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 </a:t>
            </a:r>
            <a:fld id="{D8D24581-BA14-4640-B752-9AB0FD1B9A37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558"/>
            <a:ext cx="8229600" cy="792162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Self-Check Exercises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936103"/>
          </a:xfrm>
        </p:spPr>
        <p:txBody>
          <a:bodyPr>
            <a:noAutofit/>
          </a:bodyPr>
          <a:lstStyle/>
          <a:p>
            <a:pPr algn="just"/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Write a complete Java program that identifies the students whose grades are B.</a:t>
            </a:r>
          </a:p>
          <a:p>
            <a:pPr lvl="1" algn="just"/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467544" y="1988840"/>
            <a:ext cx="8229600" cy="936103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Write a complete Java program that reads two integer numbers num1 &amp; num2, and performs a division if num2 is not equal to zero.</a:t>
            </a:r>
          </a:p>
          <a:p>
            <a:pPr lvl="1" algn="just"/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476597" y="2996953"/>
            <a:ext cx="8229600" cy="936103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Write a complete Java program that reads two integer numbers num1 &amp; num2, and prints the smaller one.</a:t>
            </a:r>
          </a:p>
          <a:p>
            <a:pPr lvl="1" algn="just"/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467544" y="4149081"/>
            <a:ext cx="8229600" cy="936103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Write a complete Java program that identifies a negative number.</a:t>
            </a:r>
          </a:p>
          <a:p>
            <a:pPr lvl="1" algn="just"/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467544" y="4869160"/>
            <a:ext cx="8229600" cy="936103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Write a complete Java program that identifies an even number.</a:t>
            </a:r>
          </a:p>
          <a:p>
            <a:pPr lvl="1" algn="just"/>
            <a:endParaRPr 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406" y="6496070"/>
            <a:ext cx="4000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/>
              <a:t>W5.1 </a:t>
            </a:r>
            <a:r>
              <a:rPr lang="en-US" sz="1200" dirty="0" smtClean="0"/>
              <a:t>if + if…else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4401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</a:t>
            </a:r>
            <a:endParaRPr lang="ar-SA" dirty="0"/>
          </a:p>
        </p:txBody>
      </p:sp>
      <p:pic>
        <p:nvPicPr>
          <p:cNvPr id="4" name="Picture 4" descr="Fig04-01"/>
          <p:cNvPicPr>
            <a:picLocks noChangeAspect="1" noChangeArrowheads="1"/>
          </p:cNvPicPr>
          <p:nvPr/>
        </p:nvPicPr>
        <p:blipFill>
          <a:blip r:embed="rId2" cstate="print"/>
          <a:srcRect b="7121"/>
          <a:stretch>
            <a:fillRect/>
          </a:stretch>
        </p:blipFill>
        <p:spPr bwMode="auto">
          <a:xfrm>
            <a:off x="426506" y="1481328"/>
            <a:ext cx="8382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47783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421507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By default, the flow of a program is sequential.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153400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1. Introduction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4"/>
          <p:cNvSpPr txBox="1">
            <a:spLocks/>
          </p:cNvSpPr>
          <p:nvPr/>
        </p:nvSpPr>
        <p:spPr>
          <a:xfrm>
            <a:off x="251520" y="1464295"/>
            <a:ext cx="8640960" cy="70953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Selection statements alters the flow of execution depending on one or more specific conditions.</a:t>
            </a: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251520" y="2235894"/>
            <a:ext cx="8640960" cy="49351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condition(s) is/are specified by the programmer.</a:t>
            </a:r>
          </a:p>
        </p:txBody>
      </p:sp>
      <p:sp>
        <p:nvSpPr>
          <p:cNvPr id="30" name="Content Placeholder 4"/>
          <p:cNvSpPr txBox="1">
            <a:spLocks/>
          </p:cNvSpPr>
          <p:nvPr/>
        </p:nvSpPr>
        <p:spPr>
          <a:xfrm>
            <a:off x="251520" y="2756025"/>
            <a:ext cx="8640960" cy="288032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Java, the selection statements include: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1800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</a:t>
            </a:r>
            <a:r>
              <a:rPr 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statement</a:t>
            </a:r>
          </a:p>
          <a:p>
            <a:pPr marL="836676" lvl="2" indent="-342900" algn="just">
              <a:lnSpc>
                <a:spcPct val="9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a single statement</a:t>
            </a:r>
          </a:p>
          <a:p>
            <a:pPr marL="836676" lvl="2" indent="-342900" algn="just">
              <a:lnSpc>
                <a:spcPct val="9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a block of statements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1800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if…else </a:t>
            </a:r>
            <a:r>
              <a:rPr 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</a:t>
            </a:r>
          </a:p>
          <a:p>
            <a:pPr marL="836676" lvl="2" indent="-342900" algn="just">
              <a:lnSpc>
                <a:spcPct val="9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a single statement</a:t>
            </a:r>
          </a:p>
          <a:p>
            <a:pPr marL="836676" lvl="2" indent="-342900" algn="just">
              <a:lnSpc>
                <a:spcPct val="90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a block of </a:t>
            </a:r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statements</a:t>
            </a:r>
            <a:endParaRPr lang="en-US" sz="1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nested </a:t>
            </a:r>
            <a:r>
              <a:rPr lang="en-US" sz="1800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conditional operator </a:t>
            </a:r>
            <a:r>
              <a:rPr lang="en-US" sz="1800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  <a:p>
            <a:pPr marL="598932" lvl="1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1800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switch </a:t>
            </a:r>
            <a:r>
              <a:rPr lang="en-US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54200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9" grpId="0"/>
      <p:bldP spid="3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153400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2. The </a:t>
            </a:r>
            <a:r>
              <a:rPr lang="en-US" sz="4000" dirty="0" smtClean="0">
                <a:solidFill>
                  <a:srgbClr val="00B0F0"/>
                </a:solidFill>
                <a:latin typeface="Tahoma" charset="0"/>
                <a:cs typeface="Arial" charset="0"/>
              </a:rPr>
              <a:t>if </a:t>
            </a:r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Statement</a:t>
            </a:r>
            <a:endParaRPr lang="en-US" sz="28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1677111" y="1556792"/>
            <a:ext cx="5832648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if (logical expression) statement1;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36951" y="1556792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SYNTAX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251520" y="2204864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FLOWCHART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951820" y="2348880"/>
            <a:ext cx="360040" cy="360040"/>
          </a:xfrm>
          <a:prstGeom prst="ellipse">
            <a:avLst/>
          </a:prstGeom>
          <a:solidFill>
            <a:srgbClr val="FF33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" name="Flowchart: Decision 9"/>
          <p:cNvSpPr/>
          <p:nvPr/>
        </p:nvSpPr>
        <p:spPr>
          <a:xfrm>
            <a:off x="1691680" y="3212976"/>
            <a:ext cx="2880320" cy="1440160"/>
          </a:xfrm>
          <a:prstGeom prst="flowChartDecision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Logical Expression?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AutoShape 72"/>
          <p:cNvSpPr>
            <a:spLocks noChangeArrowheads="1"/>
          </p:cNvSpPr>
          <p:nvPr/>
        </p:nvSpPr>
        <p:spPr bwMode="auto">
          <a:xfrm>
            <a:off x="251521" y="4448691"/>
            <a:ext cx="1425590" cy="420469"/>
          </a:xfrm>
          <a:prstGeom prst="flowChartProcess">
            <a:avLst/>
          </a:prstGeom>
          <a:solidFill>
            <a:srgbClr val="92D05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>
                <a:latin typeface="Arial" charset="0"/>
                <a:cs typeface="Arial" charset="0"/>
              </a:rPr>
              <a:t>Statement 1</a:t>
            </a:r>
            <a:endParaRPr lang="en-US" sz="1600" dirty="0"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15616" y="3625279"/>
            <a:ext cx="683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6600"/>
                </a:solidFill>
              </a:rPr>
              <a:t>True</a:t>
            </a:r>
            <a:endParaRPr lang="en-US" sz="1400" dirty="0">
              <a:solidFill>
                <a:srgbClr val="0066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2951820" y="5877272"/>
            <a:ext cx="360040" cy="360040"/>
          </a:xfrm>
          <a:prstGeom prst="ellipse">
            <a:avLst/>
          </a:prstGeom>
          <a:solidFill>
            <a:srgbClr val="FF33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4" idx="4"/>
            <a:endCxn id="10" idx="0"/>
          </p:cNvCxnSpPr>
          <p:nvPr/>
        </p:nvCxnSpPr>
        <p:spPr>
          <a:xfrm>
            <a:off x="3131840" y="2708920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18" idx="0"/>
          </p:cNvCxnSpPr>
          <p:nvPr/>
        </p:nvCxnSpPr>
        <p:spPr>
          <a:xfrm>
            <a:off x="3131840" y="4653136"/>
            <a:ext cx="0" cy="1224136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0" idx="1"/>
          </p:cNvCxnSpPr>
          <p:nvPr/>
        </p:nvCxnSpPr>
        <p:spPr>
          <a:xfrm flipH="1">
            <a:off x="953103" y="3933056"/>
            <a:ext cx="738577" cy="0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16" idx="0"/>
          </p:cNvCxnSpPr>
          <p:nvPr/>
        </p:nvCxnSpPr>
        <p:spPr>
          <a:xfrm flipH="1">
            <a:off x="964316" y="3933056"/>
            <a:ext cx="7286" cy="515635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971600" y="4857581"/>
            <a:ext cx="1" cy="1199711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18" idx="2"/>
          </p:cNvCxnSpPr>
          <p:nvPr/>
        </p:nvCxnSpPr>
        <p:spPr>
          <a:xfrm>
            <a:off x="953103" y="6057292"/>
            <a:ext cx="1998717" cy="0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059832" y="4993431"/>
            <a:ext cx="683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00FF"/>
                </a:solidFill>
              </a:rPr>
              <a:t>False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36" name="Content Placeholder 4"/>
          <p:cNvSpPr>
            <a:spLocks noGrp="1"/>
          </p:cNvSpPr>
          <p:nvPr>
            <p:ph idx="1"/>
          </p:nvPr>
        </p:nvSpPr>
        <p:spPr>
          <a:xfrm>
            <a:off x="4439008" y="4172022"/>
            <a:ext cx="4299045" cy="421507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the logical expression is </a:t>
            </a:r>
            <a:r>
              <a:rPr lang="en-US" sz="2000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true</a:t>
            </a:r>
            <a:r>
              <a:rPr lang="en-US" sz="2000" dirty="0" smtClean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37" name="Content Placeholder 4"/>
          <p:cNvSpPr txBox="1">
            <a:spLocks/>
          </p:cNvSpPr>
          <p:nvPr/>
        </p:nvSpPr>
        <p:spPr>
          <a:xfrm>
            <a:off x="4553117" y="4581137"/>
            <a:ext cx="4146646" cy="421507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 1 is executed</a:t>
            </a:r>
          </a:p>
        </p:txBody>
      </p:sp>
      <p:sp>
        <p:nvSpPr>
          <p:cNvPr id="38" name="Content Placeholder 4"/>
          <p:cNvSpPr txBox="1">
            <a:spLocks/>
          </p:cNvSpPr>
          <p:nvPr/>
        </p:nvSpPr>
        <p:spPr>
          <a:xfrm>
            <a:off x="4593434" y="5002644"/>
            <a:ext cx="4146646" cy="421507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Execution continues at point 2</a:t>
            </a:r>
          </a:p>
        </p:txBody>
      </p:sp>
      <p:sp>
        <p:nvSpPr>
          <p:cNvPr id="39" name="Content Placeholder 4"/>
          <p:cNvSpPr txBox="1">
            <a:spLocks/>
          </p:cNvSpPr>
          <p:nvPr/>
        </p:nvSpPr>
        <p:spPr>
          <a:xfrm>
            <a:off x="4139202" y="5415642"/>
            <a:ext cx="4299045" cy="421507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the logical expression is </a:t>
            </a:r>
            <a:r>
              <a:rPr lang="en-US" sz="2000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false</a:t>
            </a:r>
            <a:r>
              <a:rPr lang="en-US" sz="2000" dirty="0" smtClean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40" name="Content Placeholder 4"/>
          <p:cNvSpPr txBox="1">
            <a:spLocks/>
          </p:cNvSpPr>
          <p:nvPr/>
        </p:nvSpPr>
        <p:spPr>
          <a:xfrm>
            <a:off x="4730956" y="5775682"/>
            <a:ext cx="4146646" cy="421507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 1 is NOT executed</a:t>
            </a:r>
          </a:p>
        </p:txBody>
      </p:sp>
      <p:sp>
        <p:nvSpPr>
          <p:cNvPr id="41" name="Content Placeholder 4"/>
          <p:cNvSpPr txBox="1">
            <a:spLocks/>
          </p:cNvSpPr>
          <p:nvPr/>
        </p:nvSpPr>
        <p:spPr>
          <a:xfrm>
            <a:off x="4759274" y="6168999"/>
            <a:ext cx="4146646" cy="421507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Execution continues at point 2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3131840" y="6237312"/>
            <a:ext cx="0" cy="3600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With a single statement</a:t>
            </a:r>
            <a:endParaRPr lang="en-US" b="1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3311860" y="2423591"/>
            <a:ext cx="63246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en-US" dirty="0" smtClean="0">
                <a:solidFill>
                  <a:srgbClr val="0000FF"/>
                </a:solidFill>
                <a:latin typeface="Calibri" pitchFamily="34" charset="0"/>
              </a:rPr>
              <a:t>Expression </a:t>
            </a:r>
            <a:r>
              <a:rPr lang="en-US" altLang="en-US" dirty="0">
                <a:solidFill>
                  <a:srgbClr val="0000FF"/>
                </a:solidFill>
                <a:latin typeface="Calibri" pitchFamily="34" charset="0"/>
              </a:rPr>
              <a:t>referred to as </a:t>
            </a:r>
            <a:r>
              <a:rPr lang="en-US" altLang="en-US" b="1" u="sng" dirty="0">
                <a:solidFill>
                  <a:srgbClr val="0000FF"/>
                </a:solidFill>
                <a:latin typeface="Calibri" pitchFamily="34" charset="0"/>
              </a:rPr>
              <a:t>decision maker</a:t>
            </a:r>
            <a:r>
              <a:rPr lang="en-US" altLang="en-US" dirty="0">
                <a:solidFill>
                  <a:srgbClr val="0000FF"/>
                </a:solidFill>
                <a:latin typeface="Calibri" pitchFamily="34" charset="0"/>
              </a:rPr>
              <a:t>.</a:t>
            </a:r>
          </a:p>
          <a:p>
            <a:pPr eaLnBrk="1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en-US" dirty="0">
                <a:solidFill>
                  <a:srgbClr val="0000FF"/>
                </a:solidFill>
                <a:latin typeface="Calibri" pitchFamily="34" charset="0"/>
              </a:rPr>
              <a:t>Statement referred to as </a:t>
            </a:r>
            <a:r>
              <a:rPr lang="en-US" altLang="en-US" b="1" u="sng" dirty="0">
                <a:solidFill>
                  <a:srgbClr val="0000FF"/>
                </a:solidFill>
                <a:latin typeface="Calibri" pitchFamily="34" charset="0"/>
              </a:rPr>
              <a:t>action statement</a:t>
            </a:r>
            <a:r>
              <a:rPr lang="en-US" altLang="en-US" dirty="0">
                <a:latin typeface="Calibri" pitchFamily="34" charset="0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83017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4" grpId="0" animBg="1"/>
      <p:bldP spid="10" grpId="0" animBg="1"/>
      <p:bldP spid="16" grpId="0" animBg="1"/>
      <p:bldP spid="17" grpId="0"/>
      <p:bldP spid="18" grpId="0" animBg="1"/>
      <p:bldP spid="33" grpId="0"/>
      <p:bldP spid="36" grpId="0" build="p"/>
      <p:bldP spid="37" grpId="0"/>
      <p:bldP spid="38" grpId="0"/>
      <p:bldP spid="39" grpId="0"/>
      <p:bldP spid="40" grpId="0"/>
      <p:bldP spid="41" grpId="0"/>
      <p:bldP spid="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10600" cy="914400"/>
          </a:xfrm>
        </p:spPr>
        <p:txBody>
          <a:bodyPr>
            <a:normAutofit fontScale="90000"/>
          </a:bodyPr>
          <a:lstStyle/>
          <a:p>
            <a:pPr rtl="0" eaLnBrk="1" hangingPunct="1"/>
            <a:r>
              <a:rPr lang="en-US" sz="2700" dirty="0" smtClean="0">
                <a:solidFill>
                  <a:srgbClr val="FF3300"/>
                </a:solidFill>
              </a:rPr>
              <a:t>Write a program that read the grade of the student and if it is more than or equal 60; print “Pass”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2831" y="1161257"/>
            <a:ext cx="4800600" cy="4411662"/>
          </a:xfrm>
        </p:spPr>
        <p:txBody>
          <a:bodyPr/>
          <a:lstStyle/>
          <a:p>
            <a:pPr marL="109728" indent="0" algn="l" rtl="0" eaLnBrk="1" hangingPunct="1">
              <a:buNone/>
            </a:pPr>
            <a:r>
              <a:rPr lang="en-US" sz="2600" dirty="0" smtClean="0">
                <a:solidFill>
                  <a:srgbClr val="0000FF"/>
                </a:solidFill>
              </a:rPr>
              <a:t>Algorithm</a:t>
            </a:r>
          </a:p>
          <a:p>
            <a:pPr algn="l" rtl="0" eaLnBrk="1" hangingPunct="1"/>
            <a:r>
              <a:rPr lang="en-US" sz="2600" dirty="0" smtClean="0"/>
              <a:t>Start</a:t>
            </a:r>
          </a:p>
          <a:p>
            <a:pPr algn="l" rtl="0" eaLnBrk="1" hangingPunct="1"/>
            <a:r>
              <a:rPr lang="en-US" sz="2600" dirty="0" smtClean="0"/>
              <a:t>Read the grade G</a:t>
            </a:r>
          </a:p>
          <a:p>
            <a:pPr algn="l" rtl="0" eaLnBrk="1" hangingPunct="1"/>
            <a:r>
              <a:rPr lang="en-US" sz="2600" dirty="0" smtClean="0"/>
              <a:t>If G more than or equal to 60</a:t>
            </a:r>
          </a:p>
          <a:p>
            <a:pPr lvl="1" algn="l" rtl="0" eaLnBrk="1" hangingPunct="1"/>
            <a:r>
              <a:rPr lang="en-US" sz="2200" dirty="0" smtClean="0"/>
              <a:t>Print “Pass”</a:t>
            </a:r>
          </a:p>
          <a:p>
            <a:pPr algn="l" rtl="0" eaLnBrk="1" hangingPunct="1"/>
            <a:r>
              <a:rPr lang="en-US" sz="2600" dirty="0" smtClean="0"/>
              <a:t>End </a:t>
            </a:r>
          </a:p>
          <a:p>
            <a:pPr algn="l" rtl="0" eaLnBrk="1" hangingPunct="1"/>
            <a:endParaRPr lang="en-US" sz="2600" dirty="0" smtClean="0"/>
          </a:p>
        </p:txBody>
      </p:sp>
      <p:sp>
        <p:nvSpPr>
          <p:cNvPr id="32783" name="Oval 15"/>
          <p:cNvSpPr>
            <a:spLocks noChangeArrowheads="1"/>
          </p:cNvSpPr>
          <p:nvPr/>
        </p:nvSpPr>
        <p:spPr bwMode="auto">
          <a:xfrm>
            <a:off x="6096000" y="1295400"/>
            <a:ext cx="1600200" cy="6096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Start</a:t>
            </a:r>
          </a:p>
        </p:txBody>
      </p:sp>
      <p:sp>
        <p:nvSpPr>
          <p:cNvPr id="32784" name="AutoShape 16"/>
          <p:cNvSpPr>
            <a:spLocks noChangeArrowheads="1"/>
          </p:cNvSpPr>
          <p:nvPr/>
        </p:nvSpPr>
        <p:spPr bwMode="auto">
          <a:xfrm>
            <a:off x="5524500" y="2286000"/>
            <a:ext cx="2743200" cy="533400"/>
          </a:xfrm>
          <a:prstGeom prst="parallelogram">
            <a:avLst>
              <a:gd name="adj" fmla="val 84833"/>
            </a:avLst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Read G</a:t>
            </a:r>
          </a:p>
        </p:txBody>
      </p:sp>
      <p:sp>
        <p:nvSpPr>
          <p:cNvPr id="32785" name="AutoShape 17"/>
          <p:cNvSpPr>
            <a:spLocks noChangeArrowheads="1"/>
          </p:cNvSpPr>
          <p:nvPr/>
        </p:nvSpPr>
        <p:spPr bwMode="auto">
          <a:xfrm>
            <a:off x="6057900" y="3200400"/>
            <a:ext cx="1676400" cy="1066800"/>
          </a:xfrm>
          <a:prstGeom prst="diamond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If </a:t>
            </a:r>
          </a:p>
          <a:p>
            <a:pPr algn="ctr"/>
            <a:r>
              <a:rPr lang="en-US"/>
              <a:t>G &gt;= 60</a:t>
            </a:r>
          </a:p>
        </p:txBody>
      </p:sp>
      <p:sp>
        <p:nvSpPr>
          <p:cNvPr id="32787" name="Oval 19"/>
          <p:cNvSpPr>
            <a:spLocks noChangeArrowheads="1"/>
          </p:cNvSpPr>
          <p:nvPr/>
        </p:nvSpPr>
        <p:spPr bwMode="auto">
          <a:xfrm>
            <a:off x="6096000" y="5867400"/>
            <a:ext cx="1600200" cy="6096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End </a:t>
            </a:r>
          </a:p>
        </p:txBody>
      </p:sp>
      <p:cxnSp>
        <p:nvCxnSpPr>
          <p:cNvPr id="32788" name="AutoShape 20"/>
          <p:cNvCxnSpPr>
            <a:cxnSpLocks noChangeShapeType="1"/>
            <a:stCxn id="32783" idx="4"/>
            <a:endCxn id="32784" idx="1"/>
          </p:cNvCxnSpPr>
          <p:nvPr/>
        </p:nvCxnSpPr>
        <p:spPr bwMode="auto">
          <a:xfrm>
            <a:off x="6896100" y="19050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2789" name="AutoShape 21"/>
          <p:cNvCxnSpPr>
            <a:cxnSpLocks noChangeShapeType="1"/>
            <a:stCxn id="32784" idx="4"/>
            <a:endCxn id="32785" idx="0"/>
          </p:cNvCxnSpPr>
          <p:nvPr/>
        </p:nvCxnSpPr>
        <p:spPr bwMode="auto">
          <a:xfrm>
            <a:off x="6896100" y="28194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2790" name="AutoShape 22"/>
          <p:cNvCxnSpPr>
            <a:cxnSpLocks noChangeShapeType="1"/>
            <a:stCxn id="32785" idx="2"/>
          </p:cNvCxnSpPr>
          <p:nvPr/>
        </p:nvCxnSpPr>
        <p:spPr bwMode="auto">
          <a:xfrm>
            <a:off x="6896100" y="4267200"/>
            <a:ext cx="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2791" name="AutoShape 23"/>
          <p:cNvCxnSpPr>
            <a:cxnSpLocks noChangeShapeType="1"/>
            <a:endCxn id="32787" idx="0"/>
          </p:cNvCxnSpPr>
          <p:nvPr/>
        </p:nvCxnSpPr>
        <p:spPr bwMode="auto">
          <a:xfrm>
            <a:off x="6896100" y="54102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2792" name="AutoShape 24"/>
          <p:cNvCxnSpPr>
            <a:cxnSpLocks noChangeShapeType="1"/>
            <a:stCxn id="32785" idx="3"/>
            <a:endCxn id="32787" idx="6"/>
          </p:cNvCxnSpPr>
          <p:nvPr/>
        </p:nvCxnSpPr>
        <p:spPr bwMode="auto">
          <a:xfrm flipH="1">
            <a:off x="7696200" y="3733800"/>
            <a:ext cx="38100" cy="2438400"/>
          </a:xfrm>
          <a:prstGeom prst="bentConnector3">
            <a:avLst>
              <a:gd name="adj1" fmla="val -20291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6127750" y="4281488"/>
            <a:ext cx="654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True</a:t>
            </a: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7639050" y="3367088"/>
            <a:ext cx="742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/>
              <a:t>False</a:t>
            </a:r>
          </a:p>
        </p:txBody>
      </p:sp>
      <p:sp>
        <p:nvSpPr>
          <p:cNvPr id="32796" name="AutoShape 28"/>
          <p:cNvSpPr>
            <a:spLocks noChangeArrowheads="1"/>
          </p:cNvSpPr>
          <p:nvPr/>
        </p:nvSpPr>
        <p:spPr bwMode="auto">
          <a:xfrm>
            <a:off x="5410200" y="4876800"/>
            <a:ext cx="2743200" cy="533400"/>
          </a:xfrm>
          <a:prstGeom prst="parallelogram">
            <a:avLst>
              <a:gd name="adj" fmla="val 84833"/>
            </a:avLst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/>
              <a:t>Print “pass”</a:t>
            </a:r>
          </a:p>
        </p:txBody>
      </p:sp>
    </p:spTree>
    <p:extLst>
      <p:ext uri="{BB962C8B-B14F-4D97-AF65-F5344CB8AC3E}">
        <p14:creationId xmlns:p14="http://schemas.microsoft.com/office/powerpoint/2010/main" val="1568942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2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2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2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2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2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2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2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  <p:bldP spid="32783" grpId="0" animBg="1"/>
      <p:bldP spid="32784" grpId="0" animBg="1"/>
      <p:bldP spid="32785" grpId="0" animBg="1"/>
      <p:bldP spid="32787" grpId="0" animBg="1"/>
      <p:bldP spid="32793" grpId="0"/>
      <p:bldP spid="32794" grpId="0"/>
      <p:bldP spid="3279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879" y="188640"/>
            <a:ext cx="8229600" cy="914400"/>
          </a:xfrm>
        </p:spPr>
        <p:txBody>
          <a:bodyPr/>
          <a:lstStyle/>
          <a:p>
            <a:r>
              <a:rPr lang="en-US" dirty="0" smtClean="0"/>
              <a:t>Code</a:t>
            </a:r>
            <a:endParaRPr lang="ar-S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1103040"/>
            <a:ext cx="8856984" cy="4572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en-US" altLang="en-US" sz="2800" dirty="0" smtClean="0">
                <a:solidFill>
                  <a:srgbClr val="941EDF"/>
                </a:solidFill>
                <a:latin typeface="Courier New" pitchFamily="49" charset="0"/>
              </a:rPr>
              <a:t>import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Courier New" pitchFamily="49" charset="0"/>
              </a:rPr>
              <a:t>java.util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.*;</a:t>
            </a:r>
            <a:b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altLang="en-US" sz="2800" dirty="0">
                <a:solidFill>
                  <a:srgbClr val="941EDF"/>
                </a:solidFill>
                <a:latin typeface="Courier New" pitchFamily="49" charset="0"/>
              </a:rPr>
              <a:t>public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altLang="en-US" sz="2800" dirty="0">
                <a:solidFill>
                  <a:srgbClr val="941EDF"/>
                </a:solidFill>
                <a:latin typeface="Courier New" pitchFamily="49" charset="0"/>
              </a:rPr>
              <a:t>class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itchFamily="49" charset="0"/>
              </a:rPr>
              <a:t>grade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{</a:t>
            </a:r>
            <a:b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altLang="en-US" sz="2600" dirty="0">
                <a:solidFill>
                  <a:srgbClr val="941EDF"/>
                </a:solidFill>
                <a:latin typeface="Courier New" pitchFamily="49" charset="0"/>
              </a:rPr>
              <a:t>static</a:t>
            </a:r>
            <a:r>
              <a:rPr lang="en-US" altLang="en-US" sz="2600" dirty="0">
                <a:solidFill>
                  <a:srgbClr val="000000"/>
                </a:solidFill>
                <a:latin typeface="Courier New" pitchFamily="49" charset="0"/>
              </a:rPr>
              <a:t> Scanner console = </a:t>
            </a:r>
            <a:r>
              <a:rPr lang="en-US" altLang="en-US" sz="2600" dirty="0">
                <a:solidFill>
                  <a:srgbClr val="941EDF"/>
                </a:solidFill>
                <a:latin typeface="Courier New" pitchFamily="49" charset="0"/>
              </a:rPr>
              <a:t>new</a:t>
            </a:r>
            <a:r>
              <a:rPr lang="en-US" altLang="en-US" sz="2600" dirty="0">
                <a:solidFill>
                  <a:srgbClr val="000000"/>
                </a:solidFill>
                <a:latin typeface="Courier New" pitchFamily="49" charset="0"/>
              </a:rPr>
              <a:t> Scanner (System.in);</a:t>
            </a:r>
            <a:br>
              <a:rPr lang="en-US" altLang="en-US" sz="26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   </a:t>
            </a:r>
            <a:r>
              <a:rPr lang="en-US" altLang="en-US" sz="2800" dirty="0">
                <a:solidFill>
                  <a:srgbClr val="941EDF"/>
                </a:solidFill>
                <a:latin typeface="Courier New" pitchFamily="49" charset="0"/>
              </a:rPr>
              <a:t>public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altLang="en-US" sz="2800" dirty="0">
                <a:solidFill>
                  <a:srgbClr val="941EDF"/>
                </a:solidFill>
                <a:latin typeface="Courier New" pitchFamily="49" charset="0"/>
              </a:rPr>
              <a:t>static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altLang="en-US" sz="2800" dirty="0">
                <a:solidFill>
                  <a:srgbClr val="941EDF"/>
                </a:solidFill>
                <a:latin typeface="Courier New" pitchFamily="49" charset="0"/>
              </a:rPr>
              <a:t>void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 main(String[] </a:t>
            </a:r>
            <a:r>
              <a:rPr lang="en-US" altLang="en-US" sz="2800" dirty="0" err="1">
                <a:solidFill>
                  <a:srgbClr val="000000"/>
                </a:solidFill>
                <a:latin typeface="Courier New" pitchFamily="49" charset="0"/>
              </a:rPr>
              <a:t>args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)</a:t>
            </a:r>
            <a:b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   {</a:t>
            </a:r>
            <a:b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US" altLang="en-US" sz="2800" dirty="0" smtClean="0">
                <a:solidFill>
                  <a:srgbClr val="941EDF"/>
                </a:solidFill>
                <a:latin typeface="Courier New" pitchFamily="49" charset="0"/>
              </a:rPr>
              <a:t>double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itchFamily="49" charset="0"/>
              </a:rPr>
              <a:t> grade;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US" altLang="en-US" sz="2800" dirty="0" err="1">
                <a:solidFill>
                  <a:srgbClr val="000000"/>
                </a:solidFill>
                <a:latin typeface="Courier New" pitchFamily="49" charset="0"/>
              </a:rPr>
              <a:t>System.out.println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altLang="en-US" sz="2800" dirty="0">
                <a:solidFill>
                  <a:srgbClr val="00CB00"/>
                </a:solidFill>
                <a:latin typeface="Courier New" pitchFamily="49" charset="0"/>
              </a:rPr>
              <a:t>"Enter </a:t>
            </a:r>
            <a:r>
              <a:rPr lang="en-US" altLang="en-US" sz="2800" dirty="0" smtClean="0">
                <a:solidFill>
                  <a:srgbClr val="00CB00"/>
                </a:solidFill>
                <a:latin typeface="Courier New" pitchFamily="49" charset="0"/>
              </a:rPr>
              <a:t>Grade"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itchFamily="49" charset="0"/>
              </a:rPr>
              <a:t>);  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itchFamily="49" charset="0"/>
              </a:rPr>
              <a:t>grade 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= </a:t>
            </a:r>
            <a:r>
              <a:rPr lang="en-US" altLang="en-US" sz="2800" dirty="0" err="1" smtClean="0">
                <a:solidFill>
                  <a:srgbClr val="000000"/>
                </a:solidFill>
                <a:latin typeface="Courier New" pitchFamily="49" charset="0"/>
              </a:rPr>
              <a:t>console.nextDouble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itchFamily="49" charset="0"/>
              </a:rPr>
              <a:t>(); 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en-US" altLang="en-US" sz="2800" dirty="0">
                <a:solidFill>
                  <a:srgbClr val="941EDF"/>
                </a:solidFill>
                <a:latin typeface="Courier New" pitchFamily="49" charset="0"/>
              </a:rPr>
              <a:t>if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itchFamily="49" charset="0"/>
              </a:rPr>
              <a:t>(grade &gt;= 60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)             </a:t>
            </a:r>
            <a:b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altLang="en-US" sz="2800" dirty="0" err="1" smtClean="0">
                <a:solidFill>
                  <a:srgbClr val="000000"/>
                </a:solidFill>
                <a:latin typeface="Courier New" pitchFamily="49" charset="0"/>
              </a:rPr>
              <a:t>System.out.println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altLang="en-US" sz="2800" dirty="0" smtClean="0">
                <a:solidFill>
                  <a:srgbClr val="00CB00"/>
                </a:solidFill>
                <a:latin typeface="Courier New" pitchFamily="49" charset="0"/>
              </a:rPr>
              <a:t>“PASS“)</a:t>
            </a:r>
            <a:r>
              <a:rPr lang="en-US" altLang="en-US" sz="2800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   }</a:t>
            </a:r>
            <a:b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  <a:t>}</a:t>
            </a:r>
            <a:br>
              <a:rPr lang="en-US" altLang="en-US" sz="2800" dirty="0">
                <a:solidFill>
                  <a:srgbClr val="000000"/>
                </a:solidFill>
                <a:latin typeface="Courier New" pitchFamily="49" charset="0"/>
              </a:rPr>
            </a:br>
            <a:endParaRPr lang="en-US" altLang="en-US" sz="2800" dirty="0">
              <a:latin typeface="Courier New" pitchFamily="49" charset="0"/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01447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153400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3.1 The </a:t>
            </a:r>
            <a:r>
              <a:rPr lang="en-US" sz="4000" dirty="0" smtClean="0">
                <a:solidFill>
                  <a:srgbClr val="00B0F0"/>
                </a:solidFill>
                <a:latin typeface="Tahoma" charset="0"/>
                <a:cs typeface="Arial" charset="0"/>
              </a:rPr>
              <a:t>if…else </a:t>
            </a:r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Statement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1677111" y="1556792"/>
            <a:ext cx="2916324" cy="122413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B0F0"/>
                </a:solidFill>
              </a:rPr>
              <a:t>if (logical expression) 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   Statement1;</a:t>
            </a:r>
          </a:p>
          <a:p>
            <a:r>
              <a:rPr lang="en-US" dirty="0">
                <a:solidFill>
                  <a:srgbClr val="00B0F0"/>
                </a:solidFill>
              </a:rPr>
              <a:t>e</a:t>
            </a:r>
            <a:r>
              <a:rPr lang="en-US" dirty="0" smtClean="0">
                <a:solidFill>
                  <a:srgbClr val="00B0F0"/>
                </a:solidFill>
              </a:rPr>
              <a:t>lse</a:t>
            </a:r>
          </a:p>
          <a:p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smtClean="0">
                <a:solidFill>
                  <a:srgbClr val="00B0F0"/>
                </a:solidFill>
              </a:rPr>
              <a:t>  Statement2;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36951" y="1556792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SYNTAX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6660232" y="1664804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FLOWCHART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976155" y="1988840"/>
            <a:ext cx="360040" cy="360040"/>
          </a:xfrm>
          <a:prstGeom prst="ellipse">
            <a:avLst/>
          </a:prstGeom>
          <a:solidFill>
            <a:srgbClr val="FF33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" name="Flowchart: Decision 9"/>
          <p:cNvSpPr/>
          <p:nvPr/>
        </p:nvSpPr>
        <p:spPr>
          <a:xfrm>
            <a:off x="4716015" y="2852936"/>
            <a:ext cx="2880320" cy="1440160"/>
          </a:xfrm>
          <a:prstGeom prst="flowChartDecision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Logical Expression?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AutoShape 72"/>
          <p:cNvSpPr>
            <a:spLocks noChangeArrowheads="1"/>
          </p:cNvSpPr>
          <p:nvPr/>
        </p:nvSpPr>
        <p:spPr bwMode="auto">
          <a:xfrm>
            <a:off x="3794482" y="4088651"/>
            <a:ext cx="1425590" cy="420469"/>
          </a:xfrm>
          <a:prstGeom prst="flowChartProcess">
            <a:avLst/>
          </a:prstGeom>
          <a:solidFill>
            <a:srgbClr val="92D05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>
                <a:latin typeface="Arial" charset="0"/>
                <a:cs typeface="Arial" charset="0"/>
              </a:rPr>
              <a:t>Statement 1</a:t>
            </a:r>
            <a:endParaRPr lang="en-US" sz="1600" dirty="0"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30457" y="3212976"/>
            <a:ext cx="683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6600"/>
                </a:solidFill>
              </a:rPr>
              <a:t>True</a:t>
            </a:r>
            <a:endParaRPr lang="en-US" sz="1400" dirty="0">
              <a:solidFill>
                <a:srgbClr val="0066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5976155" y="5517232"/>
            <a:ext cx="360040" cy="360040"/>
          </a:xfrm>
          <a:prstGeom prst="ellipse">
            <a:avLst/>
          </a:prstGeom>
          <a:solidFill>
            <a:srgbClr val="FF33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4" idx="4"/>
            <a:endCxn id="10" idx="0"/>
          </p:cNvCxnSpPr>
          <p:nvPr/>
        </p:nvCxnSpPr>
        <p:spPr>
          <a:xfrm>
            <a:off x="6156175" y="2348880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8316415" y="4509120"/>
            <a:ext cx="0" cy="1224136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0" idx="1"/>
          </p:cNvCxnSpPr>
          <p:nvPr/>
        </p:nvCxnSpPr>
        <p:spPr>
          <a:xfrm flipH="1">
            <a:off x="4507278" y="3573016"/>
            <a:ext cx="208737" cy="0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4499992" y="3573016"/>
            <a:ext cx="7286" cy="515635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4499991" y="4497541"/>
            <a:ext cx="1" cy="1199711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18" idx="2"/>
          </p:cNvCxnSpPr>
          <p:nvPr/>
        </p:nvCxnSpPr>
        <p:spPr>
          <a:xfrm>
            <a:off x="4499991" y="5697252"/>
            <a:ext cx="1476164" cy="0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596335" y="3212976"/>
            <a:ext cx="683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00FF"/>
                </a:solidFill>
              </a:rPr>
              <a:t>False</a:t>
            </a:r>
            <a:endParaRPr lang="en-US" sz="1400" dirty="0">
              <a:solidFill>
                <a:srgbClr val="0000FF"/>
              </a:solidFill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6156175" y="5877272"/>
            <a:ext cx="0" cy="2520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utoShape 72"/>
          <p:cNvSpPr>
            <a:spLocks noChangeArrowheads="1"/>
          </p:cNvSpPr>
          <p:nvPr/>
        </p:nvSpPr>
        <p:spPr bwMode="auto">
          <a:xfrm>
            <a:off x="7610905" y="4077072"/>
            <a:ext cx="1425590" cy="420469"/>
          </a:xfrm>
          <a:prstGeom prst="flowChartProcess">
            <a:avLst/>
          </a:prstGeom>
          <a:solidFill>
            <a:srgbClr val="0000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Statement 2</a:t>
            </a:r>
            <a:endParaRPr lang="en-US" sz="1600" dirty="0"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7596335" y="3573016"/>
            <a:ext cx="738577" cy="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8309129" y="3573016"/>
            <a:ext cx="7286" cy="51563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6336195" y="5697252"/>
            <a:ext cx="1998717" cy="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ontent Placeholder 4"/>
          <p:cNvSpPr>
            <a:spLocks noGrp="1"/>
          </p:cNvSpPr>
          <p:nvPr>
            <p:ph idx="1"/>
          </p:nvPr>
        </p:nvSpPr>
        <p:spPr>
          <a:xfrm>
            <a:off x="-36512" y="2996952"/>
            <a:ext cx="4299045" cy="421507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the logical expression is </a:t>
            </a:r>
            <a:r>
              <a:rPr lang="en-US" sz="2000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true</a:t>
            </a:r>
            <a:r>
              <a:rPr lang="en-US" sz="2000" dirty="0" smtClean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35" name="Content Placeholder 4"/>
          <p:cNvSpPr txBox="1">
            <a:spLocks/>
          </p:cNvSpPr>
          <p:nvPr/>
        </p:nvSpPr>
        <p:spPr>
          <a:xfrm>
            <a:off x="259904" y="3356992"/>
            <a:ext cx="4146646" cy="421507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 1 is executed</a:t>
            </a:r>
          </a:p>
        </p:txBody>
      </p:sp>
      <p:sp>
        <p:nvSpPr>
          <p:cNvPr id="43" name="Content Placeholder 4"/>
          <p:cNvSpPr txBox="1">
            <a:spLocks/>
          </p:cNvSpPr>
          <p:nvPr/>
        </p:nvSpPr>
        <p:spPr>
          <a:xfrm>
            <a:off x="259904" y="3717032"/>
            <a:ext cx="4146646" cy="421507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Execution continues at point 2</a:t>
            </a:r>
          </a:p>
        </p:txBody>
      </p:sp>
      <p:sp>
        <p:nvSpPr>
          <p:cNvPr id="44" name="Content Placeholder 4"/>
          <p:cNvSpPr txBox="1">
            <a:spLocks/>
          </p:cNvSpPr>
          <p:nvPr/>
        </p:nvSpPr>
        <p:spPr>
          <a:xfrm>
            <a:off x="-36512" y="4591669"/>
            <a:ext cx="4299045" cy="421507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the logical expression is </a:t>
            </a:r>
            <a:r>
              <a:rPr lang="en-US" sz="2000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false</a:t>
            </a:r>
            <a:r>
              <a:rPr lang="en-US" sz="2000" dirty="0" smtClean="0">
                <a:solidFill>
                  <a:srgbClr val="FF33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45" name="Content Placeholder 4"/>
          <p:cNvSpPr txBox="1">
            <a:spLocks/>
          </p:cNvSpPr>
          <p:nvPr/>
        </p:nvSpPr>
        <p:spPr>
          <a:xfrm>
            <a:off x="259904" y="4951709"/>
            <a:ext cx="4146646" cy="421507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 2 is executed</a:t>
            </a:r>
          </a:p>
        </p:txBody>
      </p:sp>
      <p:sp>
        <p:nvSpPr>
          <p:cNvPr id="46" name="Content Placeholder 4"/>
          <p:cNvSpPr txBox="1">
            <a:spLocks/>
          </p:cNvSpPr>
          <p:nvPr/>
        </p:nvSpPr>
        <p:spPr>
          <a:xfrm>
            <a:off x="259904" y="5311749"/>
            <a:ext cx="4146646" cy="421507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Execution continues at point 2</a:t>
            </a:r>
          </a:p>
        </p:txBody>
      </p:sp>
      <p:sp>
        <p:nvSpPr>
          <p:cNvPr id="47" name="Rectangle 46"/>
          <p:cNvSpPr/>
          <p:nvPr/>
        </p:nvSpPr>
        <p:spPr>
          <a:xfrm>
            <a:off x="0" y="836712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With a single statement</a:t>
            </a:r>
            <a:endParaRPr lang="en-US" b="1" dirty="0"/>
          </a:p>
        </p:txBody>
      </p:sp>
      <p:cxnSp>
        <p:nvCxnSpPr>
          <p:cNvPr id="48" name="Straight Connector 47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9050961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"/>
                            </p:stCondLst>
                            <p:childTnLst>
                              <p:par>
                                <p:cTn id="8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000"/>
                            </p:stCondLst>
                            <p:childTnLst>
                              <p:par>
                                <p:cTn id="8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4" grpId="0" animBg="1"/>
      <p:bldP spid="10" grpId="0" animBg="1"/>
      <p:bldP spid="16" grpId="0" animBg="1"/>
      <p:bldP spid="17" grpId="0"/>
      <p:bldP spid="18" grpId="0" animBg="1"/>
      <p:bldP spid="33" grpId="0"/>
      <p:bldP spid="28" grpId="0" animBg="1"/>
      <p:bldP spid="34" grpId="0" build="p"/>
      <p:bldP spid="35" grpId="0"/>
      <p:bldP spid="43" grpId="0"/>
      <p:bldP spid="44" grpId="0"/>
      <p:bldP spid="45" grpId="0"/>
      <p:bldP spid="46" grpId="0"/>
      <p:bldP spid="4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153400" cy="774576"/>
          </a:xfr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3.1 The </a:t>
            </a:r>
            <a:r>
              <a:rPr lang="en-US" sz="4000" dirty="0" smtClean="0">
                <a:solidFill>
                  <a:srgbClr val="00B0F0"/>
                </a:solidFill>
                <a:latin typeface="Tahoma" charset="0"/>
                <a:cs typeface="Arial" charset="0"/>
              </a:rPr>
              <a:t>if…else </a:t>
            </a:r>
            <a:r>
              <a:rPr lang="en-US" sz="4000" dirty="0" smtClean="0">
                <a:solidFill>
                  <a:schemeClr val="accent2"/>
                </a:solidFill>
                <a:latin typeface="Tahoma" charset="0"/>
                <a:cs typeface="Arial" charset="0"/>
              </a:rPr>
              <a:t>Statement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With a single statement – PROGRAM 2: ANALYSIS</a:t>
            </a:r>
            <a:endParaRPr lang="en-US" b="1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251520" y="1340768"/>
            <a:ext cx="8712968" cy="1080120"/>
          </a:xfrm>
          <a:prstGeom prst="round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Write </a:t>
            </a:r>
            <a:r>
              <a:rPr lang="en-US" dirty="0" smtClean="0"/>
              <a:t>a program that read </a:t>
            </a:r>
            <a:r>
              <a:rPr lang="en-US" dirty="0"/>
              <a:t>two numbers and print the largest one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251520" y="2988809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34" name="Rounded Rectangle 33"/>
          <p:cNvSpPr/>
          <p:nvPr/>
        </p:nvSpPr>
        <p:spPr>
          <a:xfrm>
            <a:off x="1619672" y="2852936"/>
            <a:ext cx="7344816" cy="85595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Number1 : </a:t>
            </a:r>
            <a:r>
              <a:rPr lang="en-US" dirty="0" smtClean="0">
                <a:solidFill>
                  <a:srgbClr val="FF3399"/>
                </a:solidFill>
              </a:rPr>
              <a:t>(variable: num1, type: </a:t>
            </a:r>
            <a:r>
              <a:rPr lang="en-US" dirty="0" err="1" smtClean="0">
                <a:solidFill>
                  <a:srgbClr val="00B0F0"/>
                </a:solidFill>
              </a:rPr>
              <a:t>int</a:t>
            </a:r>
            <a:r>
              <a:rPr lang="en-US" dirty="0" smtClean="0">
                <a:solidFill>
                  <a:srgbClr val="FF3399"/>
                </a:solidFill>
              </a:rPr>
              <a:t>)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Number2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en-US" dirty="0">
                <a:solidFill>
                  <a:srgbClr val="FF3399"/>
                </a:solidFill>
              </a:rPr>
              <a:t>(variable: </a:t>
            </a:r>
            <a:r>
              <a:rPr lang="en-US" dirty="0" smtClean="0">
                <a:solidFill>
                  <a:srgbClr val="FF3399"/>
                </a:solidFill>
              </a:rPr>
              <a:t>num2, </a:t>
            </a:r>
            <a:r>
              <a:rPr lang="en-US" dirty="0">
                <a:solidFill>
                  <a:srgbClr val="FF3399"/>
                </a:solidFill>
              </a:rPr>
              <a:t>type: </a:t>
            </a:r>
            <a:r>
              <a:rPr lang="en-US" dirty="0" err="1">
                <a:solidFill>
                  <a:srgbClr val="00B0F0"/>
                </a:solidFill>
              </a:rPr>
              <a:t>int</a:t>
            </a:r>
            <a:r>
              <a:rPr lang="en-US" dirty="0" smtClean="0">
                <a:solidFill>
                  <a:srgbClr val="FF3399"/>
                </a:solidFill>
              </a:rPr>
              <a:t>)</a:t>
            </a:r>
            <a:endParaRPr lang="en-US" dirty="0">
              <a:solidFill>
                <a:srgbClr val="FF3399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251520" y="3780897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43" name="Rounded Rectangle 42"/>
          <p:cNvSpPr/>
          <p:nvPr/>
        </p:nvSpPr>
        <p:spPr>
          <a:xfrm>
            <a:off x="1634241" y="3780897"/>
            <a:ext cx="7344816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Largest number</a:t>
            </a:r>
            <a:endParaRPr lang="en-US" dirty="0" smtClean="0">
              <a:solidFill>
                <a:srgbClr val="FF3399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251520" y="4356961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45" name="Rounded Rectangle 44"/>
          <p:cNvSpPr/>
          <p:nvPr/>
        </p:nvSpPr>
        <p:spPr>
          <a:xfrm>
            <a:off x="1634241" y="4356961"/>
            <a:ext cx="7344816" cy="72822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if (</a:t>
            </a:r>
            <a:r>
              <a:rPr lang="en-US" dirty="0" smtClean="0">
                <a:solidFill>
                  <a:srgbClr val="FF3399"/>
                </a:solidFill>
              </a:rPr>
              <a:t>num1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&gt; num2) </a:t>
            </a:r>
            <a:r>
              <a:rPr lang="en-US" dirty="0" smtClean="0">
                <a:solidFill>
                  <a:srgbClr val="FF3399"/>
                </a:solidFill>
              </a:rPr>
              <a:t>print num1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f (</a:t>
            </a:r>
            <a:r>
              <a:rPr lang="en-US" dirty="0" smtClean="0">
                <a:solidFill>
                  <a:srgbClr val="FF3399"/>
                </a:solidFill>
              </a:rPr>
              <a:t>num2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&gt; num1) </a:t>
            </a:r>
            <a:r>
              <a:rPr lang="en-US" dirty="0">
                <a:solidFill>
                  <a:srgbClr val="FF3399"/>
                </a:solidFill>
              </a:rPr>
              <a:t>print </a:t>
            </a:r>
            <a:r>
              <a:rPr lang="en-US" dirty="0" smtClean="0">
                <a:solidFill>
                  <a:srgbClr val="FF3399"/>
                </a:solidFill>
              </a:rPr>
              <a:t>num2;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640059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5" grpId="0" animBg="1"/>
      <p:bldP spid="31" grpId="0" animBg="1"/>
      <p:bldP spid="34" grpId="0" animBg="1"/>
      <p:bldP spid="35" grpId="0" animBg="1"/>
      <p:bldP spid="43" grpId="0" animBg="1"/>
      <p:bldP spid="44" grpId="0" animBg="1"/>
      <p:bldP spid="4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20542bfc-dd8b-421d-868b-1ab188d50257"/>
  <p:tag name="ARTICULATE_SLIDE_NAV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Them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A66EF97C13B141A1FFA5BFC3624364" ma:contentTypeVersion="7" ma:contentTypeDescription="Create a new document." ma:contentTypeScope="" ma:versionID="047db425dc43b6f0696024fbc5045411">
  <xsd:schema xmlns:xsd="http://www.w3.org/2001/XMLSchema" xmlns:xs="http://www.w3.org/2001/XMLSchema" xmlns:p="http://schemas.microsoft.com/office/2006/metadata/properties" xmlns:ns2="fef2f270-2b2e-4b09-b4a9-62a50f64154a" targetNamespace="http://schemas.microsoft.com/office/2006/metadata/properties" ma:root="true" ma:fieldsID="b75bdbcc340c782ab08335c79b160b2e" ns2:_="">
    <xsd:import namespace="fef2f270-2b2e-4b09-b4a9-62a50f6415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f2f270-2b2e-4b09-b4a9-62a50f6415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6A74306-C71A-47AD-B5EB-0B71D2A01F60}"/>
</file>

<file path=customXml/itemProps2.xml><?xml version="1.0" encoding="utf-8"?>
<ds:datastoreItem xmlns:ds="http://schemas.openxmlformats.org/officeDocument/2006/customXml" ds:itemID="{77CC5433-2AC9-4680-840F-73FC0082687A}"/>
</file>

<file path=customXml/itemProps3.xml><?xml version="1.0" encoding="utf-8"?>
<ds:datastoreItem xmlns:ds="http://schemas.openxmlformats.org/officeDocument/2006/customXml" ds:itemID="{EEF1BF74-B2AD-44E9-B171-8835D56A641D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724</TotalTime>
  <Words>1293</Words>
  <Application>Microsoft Office PowerPoint</Application>
  <PresentationFormat>On-screen Show (4:3)</PresentationFormat>
  <Paragraphs>387</Paragraphs>
  <Slides>21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5" baseType="lpstr">
      <vt:lpstr>ＭＳ Ｐゴシック</vt:lpstr>
      <vt:lpstr>Arial</vt:lpstr>
      <vt:lpstr>Calibri</vt:lpstr>
      <vt:lpstr>Courier New</vt:lpstr>
      <vt:lpstr>Lucida Sans Unicode</vt:lpstr>
      <vt:lpstr>Tahoma</vt:lpstr>
      <vt:lpstr>Times New Roman</vt:lpstr>
      <vt:lpstr>Tw Cen MT</vt:lpstr>
      <vt:lpstr>Verdana</vt:lpstr>
      <vt:lpstr>Wingdings</vt:lpstr>
      <vt:lpstr>Wingdings 2</vt:lpstr>
      <vt:lpstr>Wingdings 3</vt:lpstr>
      <vt:lpstr>Concourse</vt:lpstr>
      <vt:lpstr>Default Theme</vt:lpstr>
      <vt:lpstr>  SELECTION STATEMENTS (1)</vt:lpstr>
      <vt:lpstr>Outline</vt:lpstr>
      <vt:lpstr>Selection</vt:lpstr>
      <vt:lpstr>1. Introduction</vt:lpstr>
      <vt:lpstr>2. The if Statement</vt:lpstr>
      <vt:lpstr>Write a program that read the grade of the student and if it is more than or equal 60; print “Pass”</vt:lpstr>
      <vt:lpstr>Code</vt:lpstr>
      <vt:lpstr>3.1 The if…else Statement</vt:lpstr>
      <vt:lpstr>3.1 The if…else Statement</vt:lpstr>
      <vt:lpstr>3.1 The if…else Statement</vt:lpstr>
      <vt:lpstr>3.1 The if…else Statement</vt:lpstr>
      <vt:lpstr>Two-Way Selection</vt:lpstr>
      <vt:lpstr>2.2 The if Statement</vt:lpstr>
      <vt:lpstr>Write a program that read the grade of the student and if it is more than or equal 60; print “Pass” and the grade</vt:lpstr>
      <vt:lpstr>Code</vt:lpstr>
      <vt:lpstr>3.2 The if…else Statement</vt:lpstr>
      <vt:lpstr>3.2 The if…else Statement</vt:lpstr>
      <vt:lpstr>3.2 The if…else Statement</vt:lpstr>
      <vt:lpstr>2. CONDITIONAL OPERATOR ?</vt:lpstr>
      <vt:lpstr>2. CONDITIONAL OPERATOR ?</vt:lpstr>
      <vt:lpstr>Self-Check Exercises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SELECTION STATEMENTS (1)</dc:title>
  <dc:creator>Soha S.Zaghloul</dc:creator>
  <cp:lastModifiedBy>meerah</cp:lastModifiedBy>
  <cp:revision>66</cp:revision>
  <dcterms:created xsi:type="dcterms:W3CDTF">2015-02-14T08:52:15Z</dcterms:created>
  <dcterms:modified xsi:type="dcterms:W3CDTF">2018-09-30T18:11:46Z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0x010100B9A66EF97C13B141A1FFA5BFC3624364</vt:lpwstr>
  </property>
  <property fmtid="{D5CDD505-2E9C-101B-9397-08002B2CF9AE}" pid="3" name="Order">
    <vt:r8>3900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