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70" r:id="rId1"/>
    <p:sldMasterId id="2147483852" r:id="rId2"/>
  </p:sldMasterIdLst>
  <p:notesMasterIdLst>
    <p:notesMasterId r:id="rId49"/>
  </p:notesMasterIdLst>
  <p:handoutMasterIdLst>
    <p:handoutMasterId r:id="rId50"/>
  </p:handoutMasterIdLst>
  <p:sldIdLst>
    <p:sldId id="256" r:id="rId3"/>
    <p:sldId id="308" r:id="rId4"/>
    <p:sldId id="309" r:id="rId5"/>
    <p:sldId id="310" r:id="rId6"/>
    <p:sldId id="311" r:id="rId7"/>
    <p:sldId id="312" r:id="rId8"/>
    <p:sldId id="313" r:id="rId9"/>
    <p:sldId id="314" r:id="rId10"/>
    <p:sldId id="298" r:id="rId11"/>
    <p:sldId id="300" r:id="rId12"/>
    <p:sldId id="301" r:id="rId13"/>
    <p:sldId id="302" r:id="rId14"/>
    <p:sldId id="304" r:id="rId15"/>
    <p:sldId id="305" r:id="rId16"/>
    <p:sldId id="306" r:id="rId17"/>
    <p:sldId id="315" r:id="rId18"/>
    <p:sldId id="284" r:id="rId19"/>
    <p:sldId id="285" r:id="rId20"/>
    <p:sldId id="286" r:id="rId21"/>
    <p:sldId id="288" r:id="rId22"/>
    <p:sldId id="289" r:id="rId23"/>
    <p:sldId id="290" r:id="rId24"/>
    <p:sldId id="291" r:id="rId25"/>
    <p:sldId id="292" r:id="rId26"/>
    <p:sldId id="316" r:id="rId27"/>
    <p:sldId id="317" r:id="rId28"/>
    <p:sldId id="334" r:id="rId29"/>
    <p:sldId id="335" r:id="rId30"/>
    <p:sldId id="336" r:id="rId31"/>
    <p:sldId id="337" r:id="rId32"/>
    <p:sldId id="338" r:id="rId33"/>
    <p:sldId id="340" r:id="rId34"/>
    <p:sldId id="341" r:id="rId35"/>
    <p:sldId id="319" r:id="rId36"/>
    <p:sldId id="320" r:id="rId37"/>
    <p:sldId id="343" r:id="rId38"/>
    <p:sldId id="344" r:id="rId39"/>
    <p:sldId id="345" r:id="rId40"/>
    <p:sldId id="346" r:id="rId41"/>
    <p:sldId id="347" r:id="rId42"/>
    <p:sldId id="321" r:id="rId43"/>
    <p:sldId id="322" r:id="rId44"/>
    <p:sldId id="323" r:id="rId45"/>
    <p:sldId id="324" r:id="rId46"/>
    <p:sldId id="325" r:id="rId47"/>
    <p:sldId id="326" r:id="rId48"/>
  </p:sldIdLst>
  <p:sldSz cx="9144000" cy="6858000" type="screen4x3"/>
  <p:notesSz cx="7010400" cy="9296400"/>
  <p:custDataLst>
    <p:tags r:id="rId51"/>
  </p:custDataLst>
  <p:defaultTextStyle>
    <a:defPPr>
      <a:defRPr lang="ar-SA"/>
    </a:defPPr>
    <a:lvl1pPr algn="ctr" rtl="1" fontAlgn="base">
      <a:spcBef>
        <a:spcPct val="0"/>
      </a:spcBef>
      <a:spcAft>
        <a:spcPct val="0"/>
      </a:spcAft>
      <a:defRPr kern="1200">
        <a:solidFill>
          <a:schemeClr val="tx1"/>
        </a:solidFill>
        <a:latin typeface="Times New Roman" pitchFamily="18" charset="0"/>
        <a:ea typeface="+mn-ea"/>
        <a:cs typeface="Arial" charset="0"/>
      </a:defRPr>
    </a:lvl1pPr>
    <a:lvl2pPr marL="457200" algn="ctr" rtl="1" fontAlgn="base">
      <a:spcBef>
        <a:spcPct val="0"/>
      </a:spcBef>
      <a:spcAft>
        <a:spcPct val="0"/>
      </a:spcAft>
      <a:defRPr kern="1200">
        <a:solidFill>
          <a:schemeClr val="tx1"/>
        </a:solidFill>
        <a:latin typeface="Times New Roman" pitchFamily="18" charset="0"/>
        <a:ea typeface="+mn-ea"/>
        <a:cs typeface="Arial" charset="0"/>
      </a:defRPr>
    </a:lvl2pPr>
    <a:lvl3pPr marL="914400" algn="ctr" rtl="1" fontAlgn="base">
      <a:spcBef>
        <a:spcPct val="0"/>
      </a:spcBef>
      <a:spcAft>
        <a:spcPct val="0"/>
      </a:spcAft>
      <a:defRPr kern="1200">
        <a:solidFill>
          <a:schemeClr val="tx1"/>
        </a:solidFill>
        <a:latin typeface="Times New Roman" pitchFamily="18" charset="0"/>
        <a:ea typeface="+mn-ea"/>
        <a:cs typeface="Arial" charset="0"/>
      </a:defRPr>
    </a:lvl3pPr>
    <a:lvl4pPr marL="1371600" algn="ctr" rtl="1" fontAlgn="base">
      <a:spcBef>
        <a:spcPct val="0"/>
      </a:spcBef>
      <a:spcAft>
        <a:spcPct val="0"/>
      </a:spcAft>
      <a:defRPr kern="1200">
        <a:solidFill>
          <a:schemeClr val="tx1"/>
        </a:solidFill>
        <a:latin typeface="Times New Roman" pitchFamily="18" charset="0"/>
        <a:ea typeface="+mn-ea"/>
        <a:cs typeface="Arial" charset="0"/>
      </a:defRPr>
    </a:lvl4pPr>
    <a:lvl5pPr marL="1828800" algn="ctr" rtl="1" fontAlgn="base">
      <a:spcBef>
        <a:spcPct val="0"/>
      </a:spcBef>
      <a:spcAft>
        <a:spcPct val="0"/>
      </a:spcAft>
      <a:defRPr kern="1200">
        <a:solidFill>
          <a:schemeClr val="tx1"/>
        </a:solidFill>
        <a:latin typeface="Times New Roman" pitchFamily="18" charset="0"/>
        <a:ea typeface="+mn-ea"/>
        <a:cs typeface="Arial" charset="0"/>
      </a:defRPr>
    </a:lvl5pPr>
    <a:lvl6pPr marL="2286000" algn="l" defTabSz="914400" rtl="0" eaLnBrk="1" latinLnBrk="0" hangingPunct="1">
      <a:defRPr kern="1200">
        <a:solidFill>
          <a:schemeClr val="tx1"/>
        </a:solidFill>
        <a:latin typeface="Times New Roman" pitchFamily="18" charset="0"/>
        <a:ea typeface="+mn-ea"/>
        <a:cs typeface="Arial" charset="0"/>
      </a:defRPr>
    </a:lvl6pPr>
    <a:lvl7pPr marL="2743200" algn="l" defTabSz="914400" rtl="0" eaLnBrk="1" latinLnBrk="0" hangingPunct="1">
      <a:defRPr kern="1200">
        <a:solidFill>
          <a:schemeClr val="tx1"/>
        </a:solidFill>
        <a:latin typeface="Times New Roman" pitchFamily="18" charset="0"/>
        <a:ea typeface="+mn-ea"/>
        <a:cs typeface="Arial" charset="0"/>
      </a:defRPr>
    </a:lvl7pPr>
    <a:lvl8pPr marL="3200400" algn="l" defTabSz="914400" rtl="0" eaLnBrk="1" latinLnBrk="0" hangingPunct="1">
      <a:defRPr kern="1200">
        <a:solidFill>
          <a:schemeClr val="tx1"/>
        </a:solidFill>
        <a:latin typeface="Times New Roman" pitchFamily="18" charset="0"/>
        <a:ea typeface="+mn-ea"/>
        <a:cs typeface="Arial" charset="0"/>
      </a:defRPr>
    </a:lvl8pPr>
    <a:lvl9pPr marL="3657600" algn="l" defTabSz="914400" rtl="0" eaLnBrk="1" latinLnBrk="0" hangingPunct="1">
      <a:defRPr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00CC"/>
    <a:srgbClr val="0099CC"/>
    <a:srgbClr val="6666FF"/>
    <a:srgbClr val="FF9999"/>
    <a:srgbClr val="FFCCCC"/>
    <a:srgbClr val="F9DBDB"/>
    <a:srgbClr val="FFFFFF"/>
    <a:srgbClr val="00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84380" autoAdjust="0"/>
    <p:restoredTop sz="94640" autoAdjust="0"/>
  </p:normalViewPr>
  <p:slideViewPr>
    <p:cSldViewPr>
      <p:cViewPr varScale="1">
        <p:scale>
          <a:sx n="86" d="100"/>
          <a:sy n="86" d="100"/>
        </p:scale>
        <p:origin x="1122"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00" d="100"/>
        <a:sy n="100" d="100"/>
      </p:scale>
      <p:origin x="0" y="-8298"/>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handoutMaster" Target="handoutMasters/handoutMaster1.xml"/><Relationship Id="rId55"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8" Type="http://schemas.openxmlformats.org/officeDocument/2006/relationships/slide" Target="slides/slide6.xml"/><Relationship Id="rId51" Type="http://schemas.openxmlformats.org/officeDocument/2006/relationships/tags" Target="tags/tag1.xml"/><Relationship Id="rId3"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cs typeface="Arial" charset="0"/>
              </a:defRPr>
            </a:lvl1pPr>
          </a:lstStyle>
          <a:p>
            <a:pPr>
              <a:defRPr/>
            </a:pPr>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cs typeface="Arial" charset="0"/>
              </a:defRPr>
            </a:lvl1pPr>
          </a:lstStyle>
          <a:p>
            <a:pPr>
              <a:defRPr/>
            </a:pPr>
            <a:fld id="{9973DDF8-F154-415A-AFBD-15F4A5565930}" type="datetimeFigureOut">
              <a:rPr lang="en-US"/>
              <a:pPr>
                <a:defRPr/>
              </a:pPr>
              <a:t>10/26/2016</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cs typeface="Arial" charset="0"/>
              </a:defRPr>
            </a:lvl1pPr>
          </a:lstStyle>
          <a:p>
            <a:pPr>
              <a:defRPr/>
            </a:pPr>
            <a:r>
              <a:rPr lang="en-US"/>
              <a:t>Nursing Research/Dr. Hanan A. Ezzat/       I. Role of Research in Nursing</a:t>
            </a:r>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cs typeface="Arial" charset="0"/>
              </a:defRPr>
            </a:lvl1pPr>
          </a:lstStyle>
          <a:p>
            <a:pPr>
              <a:defRPr/>
            </a:pPr>
            <a:fld id="{10CDA44C-2AAC-4F57-9501-D5B4AAB8940A}" type="slidenum">
              <a:rPr lang="en-US"/>
              <a:pPr>
                <a:defRPr/>
              </a:pPr>
              <a:t>‹#›</a:t>
            </a:fld>
            <a:endParaRPr lang="en-US"/>
          </a:p>
        </p:txBody>
      </p:sp>
    </p:spTree>
    <p:extLst>
      <p:ext uri="{BB962C8B-B14F-4D97-AF65-F5344CB8AC3E}">
        <p14:creationId xmlns:p14="http://schemas.microsoft.com/office/powerpoint/2010/main" val="101530088"/>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cs typeface="Arial" charset="0"/>
              </a:defRPr>
            </a:lvl1pPr>
          </a:lstStyle>
          <a:p>
            <a:pPr>
              <a:defRPr/>
            </a:pPr>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cs typeface="Arial" charset="0"/>
              </a:defRPr>
            </a:lvl1pPr>
          </a:lstStyle>
          <a:p>
            <a:pPr>
              <a:defRPr/>
            </a:pPr>
            <a:fld id="{A35BEC38-130B-464D-867E-DBDD0F0D7173}" type="datetimeFigureOut">
              <a:rPr lang="en-US"/>
              <a:pPr>
                <a:defRPr/>
              </a:pPr>
              <a:t>10/26/2016</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pPr lvl="0"/>
            <a:endParaRPr lang="en-US" noProof="0" smtClean="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cs typeface="Arial" charset="0"/>
              </a:defRPr>
            </a:lvl1pPr>
          </a:lstStyle>
          <a:p>
            <a:pPr>
              <a:defRPr/>
            </a:pPr>
            <a:r>
              <a:rPr lang="en-US"/>
              <a:t>Nursing Research/Dr. Hanan A. Ezzat/       I. Role of Research in Nursing</a:t>
            </a:r>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cs typeface="Arial" charset="0"/>
              </a:defRPr>
            </a:lvl1pPr>
          </a:lstStyle>
          <a:p>
            <a:pPr>
              <a:defRPr/>
            </a:pPr>
            <a:fld id="{44580B31-7269-496C-B5BA-F9ECB0AD8E99}" type="slidenum">
              <a:rPr lang="en-US"/>
              <a:pPr>
                <a:defRPr/>
              </a:pPr>
              <a:t>‹#›</a:t>
            </a:fld>
            <a:endParaRPr lang="en-US"/>
          </a:p>
        </p:txBody>
      </p:sp>
    </p:spTree>
    <p:extLst>
      <p:ext uri="{BB962C8B-B14F-4D97-AF65-F5344CB8AC3E}">
        <p14:creationId xmlns:p14="http://schemas.microsoft.com/office/powerpoint/2010/main" val="3812130994"/>
      </p:ext>
    </p:extLst>
  </p:cSld>
  <p:clrMap bg1="lt1" tx1="dk1" bg2="lt2" tx2="dk2" accent1="accent1" accent2="accent2" accent3="accent3" accent4="accent4" accent5="accent5" accent6="accent6" hlink="hlink" folHlink="folHlink"/>
  <p:hf hdr="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noFill/>
          <a:ln>
            <a:solidFill>
              <a:srgbClr val="000000"/>
            </a:solidFill>
            <a:miter lim="800000"/>
            <a:headEnd/>
            <a:tailEnd/>
          </a:ln>
        </p:spPr>
      </p:sp>
      <p:sp>
        <p:nvSpPr>
          <p:cNvPr id="4198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cs typeface="Arial" charset="0"/>
            </a:endParaRPr>
          </a:p>
        </p:txBody>
      </p:sp>
      <p:sp>
        <p:nvSpPr>
          <p:cNvPr id="4198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03490C17-C987-401E-8112-BE5E849AC6E8}" type="slidenum">
              <a:rPr lang="en-US" smtClean="0"/>
              <a:pPr/>
              <a:t>1</a:t>
            </a:fld>
            <a:endParaRPr lang="en-US" smtClean="0"/>
          </a:p>
        </p:txBody>
      </p:sp>
      <p:sp>
        <p:nvSpPr>
          <p:cNvPr id="41989" name="Date Placeholder 4"/>
          <p:cNvSpPr>
            <a:spLocks noGrp="1"/>
          </p:cNvSpPr>
          <p:nvPr>
            <p:ph type="dt" sz="quarter" idx="1"/>
          </p:nvPr>
        </p:nvSpPr>
        <p:spPr bwMode="auto">
          <a:noFill/>
          <a:ln>
            <a:miter lim="800000"/>
            <a:headEnd/>
            <a:tailEnd/>
          </a:ln>
        </p:spPr>
        <p:txBody>
          <a:bodyPr wrap="square" numCol="1" anchor="t" anchorCtr="0" compatLnSpc="1">
            <a:prstTxWarp prst="textNoShape">
              <a:avLst/>
            </a:prstTxWarp>
          </a:bodyPr>
          <a:lstStyle/>
          <a:p>
            <a:fld id="{566D4A7D-04A0-45EE-B105-51F425DB1D45}" type="datetime1">
              <a:rPr lang="en-US" smtClean="0"/>
              <a:pPr/>
              <a:t>10/26/2016</a:t>
            </a:fld>
            <a:endParaRPr lang="en-US" smtClean="0"/>
          </a:p>
        </p:txBody>
      </p:sp>
      <p:sp>
        <p:nvSpPr>
          <p:cNvPr id="41990" name="Footer Placeholder 5"/>
          <p:cNvSpPr>
            <a:spLocks noGrp="1"/>
          </p:cNvSpPr>
          <p:nvPr>
            <p:ph type="ftr" sz="quarter" idx="4"/>
          </p:nvPr>
        </p:nvSpPr>
        <p:spPr bwMode="auto">
          <a:noFill/>
          <a:ln>
            <a:miter lim="800000"/>
            <a:headEnd/>
            <a:tailEnd/>
          </a:ln>
        </p:spPr>
        <p:txBody>
          <a:bodyPr wrap="square" numCol="1" anchorCtr="0" compatLnSpc="1">
            <a:prstTxWarp prst="textNoShape">
              <a:avLst/>
            </a:prstTxWarp>
          </a:bodyPr>
          <a:lstStyle/>
          <a:p>
            <a:r>
              <a:rPr lang="en-US" smtClean="0"/>
              <a:t>Nursing Research/Dr. Hanan A. Ezzat/       I. Role of Research in Nursing</a:t>
            </a:r>
          </a:p>
        </p:txBody>
      </p:sp>
    </p:spTree>
    <p:extLst>
      <p:ext uri="{BB962C8B-B14F-4D97-AF65-F5344CB8AC3E}">
        <p14:creationId xmlns:p14="http://schemas.microsoft.com/office/powerpoint/2010/main" val="20827194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1"/>
          </p:nvPr>
        </p:nvSpPr>
        <p:spPr>
          <a:xfrm>
            <a:off x="1600200" y="2507786"/>
            <a:ext cx="7086600" cy="1509712"/>
          </a:xfrm>
        </p:spPr>
        <p:txBody>
          <a:bodyPr/>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69FFEC8-C13A-4094-AF95-604DB03C96EB}" type="slidenum">
              <a:rPr lang="ar-SA"/>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SA"/>
          </a:p>
        </p:txBody>
      </p:sp>
      <p:sp>
        <p:nvSpPr>
          <p:cNvPr id="3" name="Picture Placeholder 2"/>
          <p:cNvSpPr>
            <a:spLocks noGrp="1"/>
          </p:cNvSpPr>
          <p:nvPr>
            <p:ph type="pic" idx="1"/>
          </p:nvPr>
        </p:nvSpPr>
        <p:spPr>
          <a:xfrm>
            <a:off x="1792288" y="612775"/>
            <a:ext cx="5486400" cy="4114800"/>
          </a:xfrm>
        </p:spPr>
        <p:txBody>
          <a:bodyPr rtlCol="1">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ar-SA"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2364A8AD-02ED-4F4F-8EC5-DAD858514174}" type="datetimeFigureOut">
              <a:rPr lang="en-US"/>
              <a:pPr>
                <a:defRPr/>
              </a:pPr>
              <a:t>10/26/2016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8057345A-5D7A-4411-81AD-872E4AE2F167}"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Date Placeholder 3"/>
          <p:cNvSpPr>
            <a:spLocks noGrp="1"/>
          </p:cNvSpPr>
          <p:nvPr>
            <p:ph type="dt" sz="half" idx="10"/>
          </p:nvPr>
        </p:nvSpPr>
        <p:spPr/>
        <p:txBody>
          <a:bodyPr/>
          <a:lstStyle>
            <a:lvl1pPr>
              <a:defRPr/>
            </a:lvl1pPr>
          </a:lstStyle>
          <a:p>
            <a:pPr>
              <a:defRPr/>
            </a:pPr>
            <a:fld id="{4AE56F30-7E12-46EC-8596-5B86484C5F8F}" type="datetimeFigureOut">
              <a:rPr lang="en-US"/>
              <a:pPr>
                <a:defRPr/>
              </a:pPr>
              <a:t>10/26/2016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6ACDFD7-6BE0-46FF-ADDF-37D21AEA3B26}"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S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Date Placeholder 3"/>
          <p:cNvSpPr>
            <a:spLocks noGrp="1"/>
          </p:cNvSpPr>
          <p:nvPr>
            <p:ph type="dt" sz="half" idx="10"/>
          </p:nvPr>
        </p:nvSpPr>
        <p:spPr/>
        <p:txBody>
          <a:bodyPr/>
          <a:lstStyle>
            <a:lvl1pPr>
              <a:defRPr/>
            </a:lvl1pPr>
          </a:lstStyle>
          <a:p>
            <a:pPr>
              <a:defRPr/>
            </a:pPr>
            <a:fld id="{8184A882-FBD1-4447-ADF4-5D804447AE14}" type="datetimeFigureOut">
              <a:rPr lang="en-US"/>
              <a:pPr>
                <a:defRPr/>
              </a:pPr>
              <a:t>10/26/2016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87B3931-8156-4F54-BCA5-E43FDC683430}"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92100"/>
            <a:ext cx="8229600" cy="57277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Date Placeholder 3"/>
          <p:cNvSpPr>
            <a:spLocks noGrp="1"/>
          </p:cNvSpPr>
          <p:nvPr>
            <p:ph type="dt" sz="half" idx="10"/>
          </p:nvPr>
        </p:nvSpPr>
        <p:spPr/>
        <p:txBody>
          <a:bodyPr/>
          <a:lstStyle>
            <a:lvl1pPr>
              <a:defRPr/>
            </a:lvl1pPr>
          </a:lstStyle>
          <a:p>
            <a:pPr>
              <a:defRPr/>
            </a:pPr>
            <a:fld id="{90B0053C-2B94-4E81-96CA-285650CAD5DC}" type="datetimeFigureOut">
              <a:rPr lang="en-US"/>
              <a:pPr>
                <a:defRPr/>
              </a:pPr>
              <a:t>10/26/2016</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982538E8-1FA3-4136-9E97-822F70E71B07}" type="slidenum">
              <a:rPr lang="en-US"/>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92100"/>
            <a:ext cx="8229600" cy="13843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905000"/>
            <a:ext cx="8229600" cy="4114800"/>
          </a:xfrm>
        </p:spPr>
        <p:txBody>
          <a:bodyPr rtlCol="1">
            <a:normAutofit/>
          </a:bodyPr>
          <a:lstStyle/>
          <a:p>
            <a:pPr lvl="0"/>
            <a:endParaRPr lang="en-US" noProof="0" smtClean="0"/>
          </a:p>
        </p:txBody>
      </p:sp>
      <p:sp>
        <p:nvSpPr>
          <p:cNvPr id="4" name="Date Placeholder 3"/>
          <p:cNvSpPr>
            <a:spLocks noGrp="1"/>
          </p:cNvSpPr>
          <p:nvPr>
            <p:ph type="dt" sz="half" idx="10"/>
          </p:nvPr>
        </p:nvSpPr>
        <p:spPr/>
        <p:txBody>
          <a:bodyPr/>
          <a:lstStyle>
            <a:lvl1pPr>
              <a:defRPr/>
            </a:lvl1pPr>
          </a:lstStyle>
          <a:p>
            <a:pPr>
              <a:defRPr/>
            </a:pPr>
            <a:fld id="{9D230133-E75B-4338-965E-469C4968CE51}" type="datetimeFigureOut">
              <a:rPr lang="en-US"/>
              <a:pPr>
                <a:defRPr/>
              </a:pPr>
              <a:t>10/26/2016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18037C5-807F-41AD-A73E-C60617F9DF8A}" type="slidenum">
              <a:rPr lang="en-US"/>
              <a:pPr>
                <a:defRPr/>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x">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Text Placeholder 2"/>
          <p:cNvSpPr>
            <a:spLocks noGrp="1"/>
          </p:cNvSpPr>
          <p:nvPr>
            <p:ph type="body"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p:spPr>
        <p:txBody>
          <a:bodyPr/>
          <a:lstStyle>
            <a:lvl1pPr>
              <a:defRPr/>
            </a:lvl1pPr>
          </a:lstStyle>
          <a:p>
            <a:pPr>
              <a:defRPr/>
            </a:pPr>
            <a:fld id="{C2D0026C-9BF0-4D8F-AA34-26910C8715AB}" type="datetime1">
              <a:rPr lang="en-US"/>
              <a:pPr>
                <a:defRPr/>
              </a:pPr>
              <a:t>10/26/2016</a:t>
            </a:fld>
            <a:endParaRPr lang="en-US"/>
          </a:p>
        </p:txBody>
      </p:sp>
      <p:sp>
        <p:nvSpPr>
          <p:cNvPr id="5" name="Footer Placeholder 4"/>
          <p:cNvSpPr>
            <a:spLocks noGrp="1"/>
          </p:cNvSpPr>
          <p:nvPr>
            <p:ph type="ftr" sz="quarter" idx="11"/>
          </p:nvPr>
        </p:nvSpPr>
        <p:spPr>
          <a:xfrm>
            <a:off x="3124200" y="6356350"/>
            <a:ext cx="2895600" cy="365125"/>
          </a:xfrm>
        </p:spPr>
        <p:txBody>
          <a:bodyPr/>
          <a:lstStyle>
            <a:lvl1pPr>
              <a:defRPr>
                <a:cs typeface="ＭＳ Ｐゴシック" charset="-128"/>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p:spPr>
        <p:txBody>
          <a:bodyPr/>
          <a:lstStyle>
            <a:lvl1pPr>
              <a:defRPr/>
            </a:lvl1pPr>
          </a:lstStyle>
          <a:p>
            <a:pPr>
              <a:defRPr/>
            </a:pPr>
            <a:fld id="{AA5B7B84-C6FF-499B-86C8-BF66DBC44302}" type="slidenum">
              <a:rPr lang="en-US"/>
              <a:pPr>
                <a:defRPr/>
              </a:pPr>
              <a:t>‹#›</a:t>
            </a:fld>
            <a:endParaRPr lang="en-US"/>
          </a:p>
        </p:txBody>
      </p:sp>
    </p:spTree>
    <p:extLst>
      <p:ext uri="{BB962C8B-B14F-4D97-AF65-F5344CB8AC3E}">
        <p14:creationId xmlns:p14="http://schemas.microsoft.com/office/powerpoint/2010/main" val="28287287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S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SA"/>
          </a:p>
        </p:txBody>
      </p:sp>
      <p:sp>
        <p:nvSpPr>
          <p:cNvPr id="4" name="Date Placeholder 3"/>
          <p:cNvSpPr>
            <a:spLocks noGrp="1"/>
          </p:cNvSpPr>
          <p:nvPr>
            <p:ph type="dt" sz="half" idx="10"/>
          </p:nvPr>
        </p:nvSpPr>
        <p:spPr/>
        <p:txBody>
          <a:bodyPr/>
          <a:lstStyle>
            <a:lvl1pPr>
              <a:defRPr/>
            </a:lvl1pPr>
          </a:lstStyle>
          <a:p>
            <a:pPr>
              <a:defRPr/>
            </a:pPr>
            <a:fld id="{B3938869-A754-4136-BF6E-159B426421CA}" type="datetimeFigureOut">
              <a:rPr lang="en-US"/>
              <a:pPr>
                <a:defRPr/>
              </a:pPr>
              <a:t>10/26/2016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E3CAE39-9FB8-40F8-A07E-461C4F3FF23D}"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Date Placeholder 3"/>
          <p:cNvSpPr>
            <a:spLocks noGrp="1"/>
          </p:cNvSpPr>
          <p:nvPr>
            <p:ph type="dt" sz="half" idx="10"/>
          </p:nvPr>
        </p:nvSpPr>
        <p:spPr/>
        <p:txBody>
          <a:bodyPr/>
          <a:lstStyle>
            <a:lvl1pPr>
              <a:defRPr/>
            </a:lvl1pPr>
          </a:lstStyle>
          <a:p>
            <a:pPr>
              <a:defRPr/>
            </a:pPr>
            <a:fld id="{95EFDF12-656F-4840-B6DB-F376716635D3}" type="datetimeFigureOut">
              <a:rPr lang="en-US"/>
              <a:pPr>
                <a:defRPr/>
              </a:pPr>
              <a:t>10/26/2016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F3A5ECD-0E4A-449F-BBFE-EF0008C77266}"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S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00AD17F9-662A-4157-9AD8-4AEDC69F70B7}" type="datetimeFigureOut">
              <a:rPr lang="en-US"/>
              <a:pPr>
                <a:defRPr/>
              </a:pPr>
              <a:t>10/26/2016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37CBB3D-9C88-4995-B1BF-BF823204AA98}"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5" name="Date Placeholder 3"/>
          <p:cNvSpPr>
            <a:spLocks noGrp="1"/>
          </p:cNvSpPr>
          <p:nvPr>
            <p:ph type="dt" sz="half" idx="10"/>
          </p:nvPr>
        </p:nvSpPr>
        <p:spPr/>
        <p:txBody>
          <a:bodyPr/>
          <a:lstStyle>
            <a:lvl1pPr>
              <a:defRPr/>
            </a:lvl1pPr>
          </a:lstStyle>
          <a:p>
            <a:pPr>
              <a:defRPr/>
            </a:pPr>
            <a:fld id="{928941A8-D583-4A6E-88FC-39592A3FFFE5}" type="datetimeFigureOut">
              <a:rPr lang="en-US"/>
              <a:pPr>
                <a:defRPr/>
              </a:pPr>
              <a:t>10/26/2016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A89FB361-3C9D-4F36-8401-7059932C560B}"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S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7" name="Date Placeholder 3"/>
          <p:cNvSpPr>
            <a:spLocks noGrp="1"/>
          </p:cNvSpPr>
          <p:nvPr>
            <p:ph type="dt" sz="half" idx="10"/>
          </p:nvPr>
        </p:nvSpPr>
        <p:spPr/>
        <p:txBody>
          <a:bodyPr/>
          <a:lstStyle>
            <a:lvl1pPr>
              <a:defRPr/>
            </a:lvl1pPr>
          </a:lstStyle>
          <a:p>
            <a:pPr>
              <a:defRPr/>
            </a:pPr>
            <a:fld id="{005EEB50-8594-4FBE-88E5-FFD8F610DD6E}" type="datetimeFigureOut">
              <a:rPr lang="en-US"/>
              <a:pPr>
                <a:defRPr/>
              </a:pPr>
              <a:t>10/26/2016</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307E325E-20DA-4BFB-AFF4-E06AA1923EC6}"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Date Placeholder 3"/>
          <p:cNvSpPr>
            <a:spLocks noGrp="1"/>
          </p:cNvSpPr>
          <p:nvPr>
            <p:ph type="dt" sz="half" idx="10"/>
          </p:nvPr>
        </p:nvSpPr>
        <p:spPr/>
        <p:txBody>
          <a:bodyPr/>
          <a:lstStyle>
            <a:lvl1pPr>
              <a:defRPr/>
            </a:lvl1pPr>
          </a:lstStyle>
          <a:p>
            <a:pPr>
              <a:defRPr/>
            </a:pPr>
            <a:fld id="{8C2A1E8F-3072-4E09-9EB6-C34AE8CF91A9}" type="datetimeFigureOut">
              <a:rPr lang="en-US"/>
              <a:pPr>
                <a:defRPr/>
              </a:pPr>
              <a:t>10/26/2016</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ECFDD183-C8BF-43E7-B78B-5F5B0FC0A138}"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A94826C4-4514-43F8-A99D-A1DE3B780B05}" type="datetimeFigureOut">
              <a:rPr lang="en-US"/>
              <a:pPr>
                <a:defRPr/>
              </a:pPr>
              <a:t>10/26/2016</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7480546F-AB45-47C6-8A45-35ECFDBD3822}"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S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8D60C68E-35B7-4FE4-AE46-96A3F1743F8E}" type="datetimeFigureOut">
              <a:rPr lang="en-US"/>
              <a:pPr>
                <a:defRPr/>
              </a:pPr>
              <a:t>10/26/2016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565D884-8DDE-410F-A66F-8D22DA62BD0A}"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13" Type="http://schemas.openxmlformats.org/officeDocument/2006/relationships/slideLayout" Target="../slideLayouts/slideLayout14.xml"/><Relationship Id="rId3" Type="http://schemas.openxmlformats.org/officeDocument/2006/relationships/slideLayout" Target="../slideLayouts/slideLayout4.xml"/><Relationship Id="rId7" Type="http://schemas.openxmlformats.org/officeDocument/2006/relationships/slideLayout" Target="../slideLayouts/slideLayout8.xml"/><Relationship Id="rId12" Type="http://schemas.openxmlformats.org/officeDocument/2006/relationships/slideLayout" Target="../slideLayouts/slideLayout13.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slideLayout" Target="../slideLayouts/slideLayout12.xml"/><Relationship Id="rId5" Type="http://schemas.openxmlformats.org/officeDocument/2006/relationships/slideLayout" Target="../slideLayouts/slideLayout6.xml"/><Relationship Id="rId15" Type="http://schemas.openxmlformats.org/officeDocument/2006/relationships/theme" Target="../theme/theme2.xml"/><Relationship Id="rId10" Type="http://schemas.openxmlformats.org/officeDocument/2006/relationships/slideLayout" Target="../slideLayouts/slideLayout11.xml"/><Relationship Id="rId4" Type="http://schemas.openxmlformats.org/officeDocument/2006/relationships/slideLayout" Target="../slideLayouts/slideLayout5.xml"/><Relationship Id="rId9" Type="http://schemas.openxmlformats.org/officeDocument/2006/relationships/slideLayout" Target="../slideLayouts/slideLayout10.xml"/><Relationship Id="rId14"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lang="en-US" smtClean="0"/>
              <a:t>Click to edit Master title style</a:t>
            </a:r>
            <a:endParaRPr lang="en-US"/>
          </a:p>
        </p:txBody>
      </p:sp>
      <p:sp>
        <p:nvSpPr>
          <p:cNvPr id="1027" name="Text Placeholder 12"/>
          <p:cNvSpPr>
            <a:spLocks noGrp="1"/>
          </p:cNvSpPr>
          <p:nvPr>
            <p:ph type="body" idx="1"/>
          </p:nvPr>
        </p:nvSpPr>
        <p:spPr bwMode="auto">
          <a:xfrm>
            <a:off x="457200" y="1600200"/>
            <a:ext cx="8229600" cy="47085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7" name="Date Placeholder 3"/>
          <p:cNvSpPr>
            <a:spLocks noGrp="1"/>
          </p:cNvSpPr>
          <p:nvPr>
            <p:ph type="dt" sz="half" idx="2"/>
          </p:nvPr>
        </p:nvSpPr>
        <p:spPr>
          <a:xfrm>
            <a:off x="457200" y="6416675"/>
            <a:ext cx="2133600" cy="365125"/>
          </a:xfrm>
          <a:prstGeom prst="rect">
            <a:avLst/>
          </a:prstGeom>
        </p:spPr>
        <p:txBody>
          <a:bodyPr vert="horz" anchor="b"/>
          <a:lstStyle>
            <a:lvl1pPr algn="l">
              <a:defRPr sz="1200">
                <a:solidFill>
                  <a:schemeClr val="tx1">
                    <a:shade val="50000"/>
                  </a:schemeClr>
                </a:solidFill>
                <a:cs typeface="Arial" charset="0"/>
              </a:defRPr>
            </a:lvl1pPr>
          </a:lstStyle>
          <a:p>
            <a:pPr>
              <a:defRPr/>
            </a:pPr>
            <a:endParaRPr lang="en-US"/>
          </a:p>
        </p:txBody>
      </p:sp>
      <p:sp>
        <p:nvSpPr>
          <p:cNvPr id="8" name="Footer Placeholder 4"/>
          <p:cNvSpPr>
            <a:spLocks noGrp="1"/>
          </p:cNvSpPr>
          <p:nvPr>
            <p:ph type="ftr" sz="quarter" idx="3"/>
          </p:nvPr>
        </p:nvSpPr>
        <p:spPr>
          <a:xfrm>
            <a:off x="3124200" y="6416675"/>
            <a:ext cx="2895600" cy="365125"/>
          </a:xfrm>
          <a:prstGeom prst="rect">
            <a:avLst/>
          </a:prstGeom>
        </p:spPr>
        <p:txBody>
          <a:bodyPr vert="horz" anchor="b"/>
          <a:lstStyle>
            <a:lvl1pPr>
              <a:defRPr sz="1200">
                <a:solidFill>
                  <a:schemeClr val="tx1">
                    <a:shade val="50000"/>
                  </a:schemeClr>
                </a:solidFill>
                <a:cs typeface="Arial" charset="0"/>
              </a:defRPr>
            </a:lvl1pPr>
          </a:lstStyle>
          <a:p>
            <a:pPr>
              <a:defRPr/>
            </a:pPr>
            <a:endParaRPr lang="en-US"/>
          </a:p>
        </p:txBody>
      </p:sp>
      <p:sp>
        <p:nvSpPr>
          <p:cNvPr id="9" name="Slide Number Placeholder 5"/>
          <p:cNvSpPr>
            <a:spLocks noGrp="1"/>
          </p:cNvSpPr>
          <p:nvPr>
            <p:ph type="sldNum" sz="quarter" idx="4"/>
          </p:nvPr>
        </p:nvSpPr>
        <p:spPr>
          <a:xfrm>
            <a:off x="7924800" y="6416675"/>
            <a:ext cx="762000" cy="365125"/>
          </a:xfrm>
          <a:prstGeom prst="rect">
            <a:avLst/>
          </a:prstGeom>
        </p:spPr>
        <p:txBody>
          <a:bodyPr vert="horz" lIns="0" rIns="0" anchor="b"/>
          <a:lstStyle>
            <a:lvl1pPr algn="r">
              <a:defRPr sz="1200">
                <a:solidFill>
                  <a:schemeClr val="tx1">
                    <a:shade val="50000"/>
                  </a:schemeClr>
                </a:solidFill>
                <a:cs typeface="Arial" charset="0"/>
              </a:defRPr>
            </a:lvl1pPr>
          </a:lstStyle>
          <a:p>
            <a:pPr>
              <a:defRPr/>
            </a:pPr>
            <a:fld id="{04471254-ED74-4137-ADE2-76FA2B390684}" type="slidenum">
              <a:rPr lang="ar-SA"/>
              <a:pPr>
                <a:defRPr/>
              </a:pPr>
              <a:t>‹#›</a:t>
            </a:fld>
            <a:endParaRPr lang="en-US"/>
          </a:p>
        </p:txBody>
      </p:sp>
    </p:spTree>
  </p:cSld>
  <p:clrMap bg1="dk1" tx1="lt1" bg2="dk2" tx2="lt2" accent1="accent1" accent2="accent2" accent3="accent3" accent4="accent4" accent5="accent5" accent6="accent6" hlink="hlink" folHlink="folHlink"/>
  <p:sldLayoutIdLst>
    <p:sldLayoutId id="2147483897" r:id="rId1"/>
  </p:sldLayoutIdLst>
  <p:txStyles>
    <p:titleStyle>
      <a:lvl1pPr algn="ctr" rtl="0" eaLnBrk="0" fontAlgn="base" hangingPunct="0">
        <a:spcBef>
          <a:spcPct val="0"/>
        </a:spcBef>
        <a:spcAft>
          <a:spcPct val="0"/>
        </a:spcAft>
        <a:defRPr sz="4100" b="1" kern="120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Arial" charset="0"/>
          <a:ea typeface="+mj-ea"/>
          <a:cs typeface="+mj-cs"/>
        </a:defRPr>
      </a:lvl1pPr>
      <a:lvl2pPr algn="ctr" rtl="0" eaLnBrk="0" fontAlgn="base" hangingPunct="0">
        <a:spcBef>
          <a:spcPct val="0"/>
        </a:spcBef>
        <a:spcAft>
          <a:spcPct val="0"/>
        </a:spcAft>
        <a:defRPr sz="4100" b="1">
          <a:solidFill>
            <a:schemeClr val="tx1"/>
          </a:solidFill>
          <a:latin typeface="Arial" charset="0"/>
          <a:cs typeface="Tahoma" pitchFamily="34" charset="0"/>
        </a:defRPr>
      </a:lvl2pPr>
      <a:lvl3pPr algn="ctr" rtl="0" eaLnBrk="0" fontAlgn="base" hangingPunct="0">
        <a:spcBef>
          <a:spcPct val="0"/>
        </a:spcBef>
        <a:spcAft>
          <a:spcPct val="0"/>
        </a:spcAft>
        <a:defRPr sz="4100" b="1">
          <a:solidFill>
            <a:schemeClr val="tx1"/>
          </a:solidFill>
          <a:latin typeface="Arial" charset="0"/>
          <a:cs typeface="Tahoma" pitchFamily="34" charset="0"/>
        </a:defRPr>
      </a:lvl3pPr>
      <a:lvl4pPr algn="ctr" rtl="0" eaLnBrk="0" fontAlgn="base" hangingPunct="0">
        <a:spcBef>
          <a:spcPct val="0"/>
        </a:spcBef>
        <a:spcAft>
          <a:spcPct val="0"/>
        </a:spcAft>
        <a:defRPr sz="4100" b="1">
          <a:solidFill>
            <a:schemeClr val="tx1"/>
          </a:solidFill>
          <a:latin typeface="Arial" charset="0"/>
          <a:cs typeface="Tahoma" pitchFamily="34" charset="0"/>
        </a:defRPr>
      </a:lvl4pPr>
      <a:lvl5pPr algn="ctr" rtl="0" eaLnBrk="0" fontAlgn="base" hangingPunct="0">
        <a:spcBef>
          <a:spcPct val="0"/>
        </a:spcBef>
        <a:spcAft>
          <a:spcPct val="0"/>
        </a:spcAft>
        <a:defRPr sz="4100" b="1">
          <a:solidFill>
            <a:schemeClr val="tx1"/>
          </a:solidFill>
          <a:latin typeface="Arial" charset="0"/>
          <a:cs typeface="Tahoma" pitchFamily="34" charset="0"/>
        </a:defRPr>
      </a:lvl5pPr>
      <a:lvl6pPr marL="457200" algn="ctr" rtl="0" fontAlgn="base">
        <a:spcBef>
          <a:spcPct val="0"/>
        </a:spcBef>
        <a:spcAft>
          <a:spcPct val="0"/>
        </a:spcAft>
        <a:defRPr sz="4100" b="1">
          <a:solidFill>
            <a:schemeClr val="tx1"/>
          </a:solidFill>
          <a:latin typeface="Lucida Sans" pitchFamily="34" charset="0"/>
          <a:cs typeface="Tahoma" pitchFamily="34" charset="0"/>
        </a:defRPr>
      </a:lvl6pPr>
      <a:lvl7pPr marL="914400" algn="ctr" rtl="0" fontAlgn="base">
        <a:spcBef>
          <a:spcPct val="0"/>
        </a:spcBef>
        <a:spcAft>
          <a:spcPct val="0"/>
        </a:spcAft>
        <a:defRPr sz="4100" b="1">
          <a:solidFill>
            <a:schemeClr val="tx1"/>
          </a:solidFill>
          <a:latin typeface="Lucida Sans" pitchFamily="34" charset="0"/>
          <a:cs typeface="Tahoma" pitchFamily="34" charset="0"/>
        </a:defRPr>
      </a:lvl7pPr>
      <a:lvl8pPr marL="1371600" algn="ctr" rtl="0" fontAlgn="base">
        <a:spcBef>
          <a:spcPct val="0"/>
        </a:spcBef>
        <a:spcAft>
          <a:spcPct val="0"/>
        </a:spcAft>
        <a:defRPr sz="4100" b="1">
          <a:solidFill>
            <a:schemeClr val="tx1"/>
          </a:solidFill>
          <a:latin typeface="Lucida Sans" pitchFamily="34" charset="0"/>
          <a:cs typeface="Tahoma" pitchFamily="34" charset="0"/>
        </a:defRPr>
      </a:lvl8pPr>
      <a:lvl9pPr marL="1828800" algn="ctr" rtl="0" fontAlgn="base">
        <a:spcBef>
          <a:spcPct val="0"/>
        </a:spcBef>
        <a:spcAft>
          <a:spcPct val="0"/>
        </a:spcAft>
        <a:defRPr sz="4100" b="1">
          <a:solidFill>
            <a:schemeClr val="tx1"/>
          </a:solidFill>
          <a:latin typeface="Lucida Sans" pitchFamily="34" charset="0"/>
          <a:cs typeface="Tahoma" pitchFamily="34" charset="0"/>
        </a:defRPr>
      </a:lvl9pPr>
    </p:titleStyle>
    <p:bodyStyle>
      <a:lvl1pPr marL="547688" indent="-411163" algn="l" rtl="0" eaLnBrk="0" fontAlgn="base" hangingPunct="0">
        <a:spcBef>
          <a:spcPct val="20000"/>
        </a:spcBef>
        <a:spcAft>
          <a:spcPct val="0"/>
        </a:spcAft>
        <a:buClr>
          <a:srgbClr val="F9F9F9"/>
        </a:buClr>
        <a:buSzPct val="65000"/>
        <a:buFont typeface="Wingdings 2" pitchFamily="18" charset="2"/>
        <a:buChar char=""/>
        <a:defRPr sz="2800" kern="1200">
          <a:solidFill>
            <a:schemeClr val="tx1"/>
          </a:solidFill>
          <a:latin typeface="Arial" charset="0"/>
          <a:ea typeface="+mn-ea"/>
          <a:cs typeface="+mn-cs"/>
        </a:defRPr>
      </a:lvl1pPr>
      <a:lvl2pPr marL="868363" indent="-282575" algn="l" rtl="0" eaLnBrk="0" fontAlgn="base" hangingPunct="0">
        <a:spcBef>
          <a:spcPct val="20000"/>
        </a:spcBef>
        <a:spcAft>
          <a:spcPct val="0"/>
        </a:spcAft>
        <a:buClr>
          <a:schemeClr val="tx1"/>
        </a:buClr>
        <a:buSzPct val="80000"/>
        <a:buFont typeface="Wingdings 2" pitchFamily="18" charset="2"/>
        <a:buChar char=""/>
        <a:defRPr sz="2400" kern="1200">
          <a:solidFill>
            <a:schemeClr val="tx1"/>
          </a:solidFill>
          <a:latin typeface="Arial" charset="0"/>
          <a:ea typeface="+mn-ea"/>
          <a:cs typeface="+mn-cs"/>
        </a:defRPr>
      </a:lvl2pPr>
      <a:lvl3pPr marL="1133475" indent="-228600" algn="l" rtl="0" eaLnBrk="0" fontAlgn="base" hangingPunct="0">
        <a:spcBef>
          <a:spcPct val="20000"/>
        </a:spcBef>
        <a:spcAft>
          <a:spcPct val="0"/>
        </a:spcAft>
        <a:buClr>
          <a:schemeClr val="tx1"/>
        </a:buClr>
        <a:buSzPct val="95000"/>
        <a:buFont typeface="Wingdings" pitchFamily="2" charset="2"/>
        <a:buChar char=""/>
        <a:defRPr sz="2200" kern="1200">
          <a:solidFill>
            <a:schemeClr val="tx1"/>
          </a:solidFill>
          <a:latin typeface="Arial" charset="0"/>
          <a:ea typeface="+mn-ea"/>
          <a:cs typeface="+mn-cs"/>
        </a:defRPr>
      </a:lvl3pPr>
      <a:lvl4pPr marL="1352550" indent="-182563" algn="l" rtl="0" eaLnBrk="0" fontAlgn="base" hangingPunct="0">
        <a:spcBef>
          <a:spcPct val="20000"/>
        </a:spcBef>
        <a:spcAft>
          <a:spcPct val="0"/>
        </a:spcAft>
        <a:buClr>
          <a:schemeClr val="tx1"/>
        </a:buClr>
        <a:buSzPct val="100000"/>
        <a:buFont typeface="Wingdings 3" pitchFamily="18" charset="2"/>
        <a:buChar char=""/>
        <a:defRPr sz="2000" kern="1200">
          <a:solidFill>
            <a:schemeClr val="tx1"/>
          </a:solidFill>
          <a:latin typeface="Arial" charset="0"/>
          <a:ea typeface="+mn-ea"/>
          <a:cs typeface="+mn-cs"/>
        </a:defRPr>
      </a:lvl4pPr>
      <a:lvl5pPr marL="1544638" indent="-182563" algn="l" rtl="0" eaLnBrk="0" fontAlgn="base" hangingPunct="0">
        <a:spcBef>
          <a:spcPct val="20000"/>
        </a:spcBef>
        <a:spcAft>
          <a:spcPct val="0"/>
        </a:spcAft>
        <a:buClr>
          <a:schemeClr val="tx1"/>
        </a:buClr>
        <a:buFont typeface="Wingdings 2" pitchFamily="18" charset="2"/>
        <a:buChar char=""/>
        <a:defRPr sz="2000" kern="1200">
          <a:solidFill>
            <a:schemeClr val="tx1"/>
          </a:solidFill>
          <a:latin typeface="Arial" charset="0"/>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1"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cs typeface="Arial" pitchFamily="34" charset="0"/>
              </a:defRPr>
            </a:lvl1pPr>
          </a:lstStyle>
          <a:p>
            <a:pPr>
              <a:defRPr/>
            </a:pPr>
            <a:fld id="{F102EB82-AF3F-4196-AD0E-297E15DB4694}" type="datetimeFigureOut">
              <a:rPr lang="en-US"/>
              <a:pPr>
                <a:defRPr/>
              </a:pPr>
              <a:t>10/26/2016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cs typeface="Arial" pitchFamily="34" charset="0"/>
              </a:defRPr>
            </a:lvl1pPr>
          </a:lstStyle>
          <a:p>
            <a:pPr>
              <a:defRPr/>
            </a:pPr>
            <a:endParaRPr lang="en-US"/>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cs typeface="Arial" pitchFamily="34" charset="0"/>
              </a:defRPr>
            </a:lvl1pPr>
          </a:lstStyle>
          <a:p>
            <a:pPr>
              <a:defRPr/>
            </a:pPr>
            <a:fld id="{EF42FF41-18CB-4A70-AAF2-C0CF3E8812ED}"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884" r:id="rId1"/>
    <p:sldLayoutId id="2147483885" r:id="rId2"/>
    <p:sldLayoutId id="2147483886" r:id="rId3"/>
    <p:sldLayoutId id="2147483887" r:id="rId4"/>
    <p:sldLayoutId id="2147483888" r:id="rId5"/>
    <p:sldLayoutId id="2147483889" r:id="rId6"/>
    <p:sldLayoutId id="2147483890" r:id="rId7"/>
    <p:sldLayoutId id="2147483891" r:id="rId8"/>
    <p:sldLayoutId id="2147483892" r:id="rId9"/>
    <p:sldLayoutId id="2147483893" r:id="rId10"/>
    <p:sldLayoutId id="2147483894" r:id="rId11"/>
    <p:sldLayoutId id="2147483895" r:id="rId12"/>
    <p:sldLayoutId id="2147483896" r:id="rId13"/>
    <p:sldLayoutId id="2147483899" r:id="rId14"/>
  </p:sldLayoutIdLst>
  <p:txStyles>
    <p:titleStyle>
      <a:lvl1pPr algn="ctr" rtl="1" eaLnBrk="0" fontAlgn="base" hangingPunct="0">
        <a:spcBef>
          <a:spcPct val="0"/>
        </a:spcBef>
        <a:spcAft>
          <a:spcPct val="0"/>
        </a:spcAft>
        <a:defRPr sz="4400" kern="1200">
          <a:solidFill>
            <a:schemeClr val="tx1"/>
          </a:solidFill>
          <a:latin typeface="+mj-lt"/>
          <a:ea typeface="+mj-ea"/>
          <a:cs typeface="+mj-cs"/>
        </a:defRPr>
      </a:lvl1pPr>
      <a:lvl2pPr algn="ctr" rtl="1" eaLnBrk="0" fontAlgn="base" hangingPunct="0">
        <a:spcBef>
          <a:spcPct val="0"/>
        </a:spcBef>
        <a:spcAft>
          <a:spcPct val="0"/>
        </a:spcAft>
        <a:defRPr sz="4400">
          <a:solidFill>
            <a:schemeClr val="tx1"/>
          </a:solidFill>
          <a:latin typeface="Calibri" pitchFamily="34" charset="0"/>
          <a:cs typeface="Times New Roman" pitchFamily="18" charset="0"/>
        </a:defRPr>
      </a:lvl2pPr>
      <a:lvl3pPr algn="ctr" rtl="1" eaLnBrk="0" fontAlgn="base" hangingPunct="0">
        <a:spcBef>
          <a:spcPct val="0"/>
        </a:spcBef>
        <a:spcAft>
          <a:spcPct val="0"/>
        </a:spcAft>
        <a:defRPr sz="4400">
          <a:solidFill>
            <a:schemeClr val="tx1"/>
          </a:solidFill>
          <a:latin typeface="Calibri" pitchFamily="34" charset="0"/>
          <a:cs typeface="Times New Roman" pitchFamily="18" charset="0"/>
        </a:defRPr>
      </a:lvl3pPr>
      <a:lvl4pPr algn="ctr" rtl="1" eaLnBrk="0" fontAlgn="base" hangingPunct="0">
        <a:spcBef>
          <a:spcPct val="0"/>
        </a:spcBef>
        <a:spcAft>
          <a:spcPct val="0"/>
        </a:spcAft>
        <a:defRPr sz="4400">
          <a:solidFill>
            <a:schemeClr val="tx1"/>
          </a:solidFill>
          <a:latin typeface="Calibri" pitchFamily="34" charset="0"/>
          <a:cs typeface="Times New Roman" pitchFamily="18" charset="0"/>
        </a:defRPr>
      </a:lvl4pPr>
      <a:lvl5pPr algn="ctr" rtl="1" eaLnBrk="0" fontAlgn="base" hangingPunct="0">
        <a:spcBef>
          <a:spcPct val="0"/>
        </a:spcBef>
        <a:spcAft>
          <a:spcPct val="0"/>
        </a:spcAft>
        <a:defRPr sz="4400">
          <a:solidFill>
            <a:schemeClr val="tx1"/>
          </a:solidFill>
          <a:latin typeface="Calibri" pitchFamily="34" charset="0"/>
          <a:cs typeface="Times New Roman" pitchFamily="18" charset="0"/>
        </a:defRPr>
      </a:lvl5pPr>
      <a:lvl6pPr marL="457200" algn="ctr" rtl="1" fontAlgn="base">
        <a:spcBef>
          <a:spcPct val="0"/>
        </a:spcBef>
        <a:spcAft>
          <a:spcPct val="0"/>
        </a:spcAft>
        <a:defRPr sz="4400">
          <a:solidFill>
            <a:schemeClr val="tx1"/>
          </a:solidFill>
          <a:latin typeface="Calibri" pitchFamily="34" charset="0"/>
          <a:cs typeface="Times New Roman" pitchFamily="18" charset="0"/>
        </a:defRPr>
      </a:lvl6pPr>
      <a:lvl7pPr marL="914400" algn="ctr" rtl="1" fontAlgn="base">
        <a:spcBef>
          <a:spcPct val="0"/>
        </a:spcBef>
        <a:spcAft>
          <a:spcPct val="0"/>
        </a:spcAft>
        <a:defRPr sz="4400">
          <a:solidFill>
            <a:schemeClr val="tx1"/>
          </a:solidFill>
          <a:latin typeface="Calibri" pitchFamily="34" charset="0"/>
          <a:cs typeface="Times New Roman" pitchFamily="18" charset="0"/>
        </a:defRPr>
      </a:lvl7pPr>
      <a:lvl8pPr marL="1371600" algn="ctr" rtl="1" fontAlgn="base">
        <a:spcBef>
          <a:spcPct val="0"/>
        </a:spcBef>
        <a:spcAft>
          <a:spcPct val="0"/>
        </a:spcAft>
        <a:defRPr sz="4400">
          <a:solidFill>
            <a:schemeClr val="tx1"/>
          </a:solidFill>
          <a:latin typeface="Calibri" pitchFamily="34" charset="0"/>
          <a:cs typeface="Times New Roman" pitchFamily="18" charset="0"/>
        </a:defRPr>
      </a:lvl8pPr>
      <a:lvl9pPr marL="1828800" algn="ctr" rtl="1" fontAlgn="base">
        <a:spcBef>
          <a:spcPct val="0"/>
        </a:spcBef>
        <a:spcAft>
          <a:spcPct val="0"/>
        </a:spcAft>
        <a:defRPr sz="4400">
          <a:solidFill>
            <a:schemeClr val="tx1"/>
          </a:solidFill>
          <a:latin typeface="Calibri" pitchFamily="34" charset="0"/>
          <a:cs typeface="Times New Roman" pitchFamily="18" charset="0"/>
        </a:defRPr>
      </a:lvl9pPr>
    </p:titleStyle>
    <p:bodyStyle>
      <a:lvl1pPr marL="342900" indent="-342900" algn="r" rtl="1"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r" rtl="1"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r" rtl="1"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r" rtl="1"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r" rtl="1"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hyperlink" Target="http://www.lawsoncg.com/" TargetMode="Externa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6"/>
          <p:cNvSpPr>
            <a:spLocks noChangeArrowheads="1"/>
          </p:cNvSpPr>
          <p:nvPr/>
        </p:nvSpPr>
        <p:spPr bwMode="auto">
          <a:xfrm>
            <a:off x="1066800" y="1828800"/>
            <a:ext cx="6934200" cy="1878013"/>
          </a:xfrm>
          <a:prstGeom prst="rect">
            <a:avLst/>
          </a:prstGeom>
          <a:noFill/>
          <a:ln w="9525" algn="ctr">
            <a:noFill/>
            <a:miter lim="800000"/>
            <a:headEnd/>
            <a:tailEnd/>
          </a:ln>
        </p:spPr>
        <p:txBody>
          <a:bodyPr>
            <a:spAutoFit/>
          </a:bodyPr>
          <a:lstStyle/>
          <a:p>
            <a:r>
              <a:rPr lang="en-US" sz="4000" b="1" u="sng"/>
              <a:t>Lecture 5:</a:t>
            </a:r>
            <a:r>
              <a:rPr lang="en-US" b="1" u="sng"/>
              <a:t> </a:t>
            </a:r>
          </a:p>
          <a:p>
            <a:endParaRPr lang="en-US" b="1" u="sng"/>
          </a:p>
          <a:p>
            <a:endParaRPr lang="en-US" b="1" i="1" u="sng"/>
          </a:p>
          <a:p>
            <a:r>
              <a:rPr lang="en-US" sz="4000"/>
              <a:t>Organizing</a:t>
            </a: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US" sz="3600" smtClean="0">
                <a:cs typeface="Times New Roman" pitchFamily="18" charset="0"/>
              </a:rPr>
              <a:t>Basic elements of formal organizations</a:t>
            </a:r>
          </a:p>
        </p:txBody>
      </p:sp>
      <p:sp>
        <p:nvSpPr>
          <p:cNvPr id="13315" name="Rectangle 3"/>
          <p:cNvSpPr>
            <a:spLocks noGrp="1" noChangeArrowheads="1"/>
          </p:cNvSpPr>
          <p:nvPr>
            <p:ph idx="1"/>
          </p:nvPr>
        </p:nvSpPr>
        <p:spPr/>
        <p:txBody>
          <a:bodyPr/>
          <a:lstStyle/>
          <a:p>
            <a:pPr marL="609600" indent="-609600" algn="l" rtl="0" eaLnBrk="1" hangingPunct="1">
              <a:buFontTx/>
              <a:buNone/>
            </a:pPr>
            <a:endParaRPr lang="en-US" dirty="0" smtClean="0">
              <a:cs typeface="Arial" charset="0"/>
            </a:endParaRPr>
          </a:p>
          <a:p>
            <a:pPr marL="990600" lvl="1" indent="-533400" algn="l" rtl="0" eaLnBrk="1" hangingPunct="1">
              <a:buFont typeface="Tahoma" pitchFamily="34" charset="0"/>
              <a:buAutoNum type="arabicPeriod"/>
            </a:pPr>
            <a:r>
              <a:rPr lang="en-US" sz="3200" dirty="0" smtClean="0">
                <a:cs typeface="Arial" charset="0"/>
              </a:rPr>
              <a:t>Centralization and decentralization.</a:t>
            </a:r>
          </a:p>
          <a:p>
            <a:pPr marL="990600" lvl="1" indent="-533400" algn="l" rtl="0" eaLnBrk="1" hangingPunct="1">
              <a:buFont typeface="Tahoma" pitchFamily="34" charset="0"/>
              <a:buAutoNum type="arabicPeriod"/>
            </a:pPr>
            <a:r>
              <a:rPr lang="en-US" sz="3200" dirty="0" smtClean="0">
                <a:cs typeface="Arial" charset="0"/>
              </a:rPr>
              <a:t>Delegation of authority.</a:t>
            </a:r>
          </a:p>
          <a:p>
            <a:pPr marL="990600" lvl="1" indent="-533400" algn="l" rtl="0" eaLnBrk="1" hangingPunct="1">
              <a:buFont typeface="Tahoma" pitchFamily="34" charset="0"/>
              <a:buAutoNum type="arabicPeriod"/>
            </a:pPr>
            <a:r>
              <a:rPr lang="en-US" sz="3200" dirty="0" smtClean="0">
                <a:cs typeface="Arial" charset="0"/>
              </a:rPr>
              <a:t>Span of control (supervision).</a:t>
            </a:r>
          </a:p>
          <a:p>
            <a:pPr marL="990600" lvl="1" indent="-533400" algn="l" rtl="0" eaLnBrk="1" hangingPunct="1">
              <a:buFont typeface="Tahoma" pitchFamily="34" charset="0"/>
              <a:buAutoNum type="arabicPeriod"/>
            </a:pPr>
            <a:r>
              <a:rPr lang="en-US" sz="3200" dirty="0" smtClean="0">
                <a:cs typeface="Arial" charset="0"/>
              </a:rPr>
              <a:t>Division of service.</a:t>
            </a:r>
          </a:p>
          <a:p>
            <a:pPr marL="990600" lvl="1" indent="-533400" algn="l" rtl="0" eaLnBrk="1" hangingPunct="1">
              <a:buFont typeface="Tahoma" pitchFamily="34" charset="0"/>
              <a:buAutoNum type="arabicPeriod"/>
            </a:pPr>
            <a:r>
              <a:rPr lang="en-US" sz="3200" dirty="0" err="1" smtClean="0">
                <a:cs typeface="Arial" charset="0"/>
              </a:rPr>
              <a:t>Departmentation</a:t>
            </a:r>
            <a:r>
              <a:rPr lang="en-US" dirty="0" smtClean="0">
                <a:cs typeface="Arial" charset="0"/>
              </a:rPr>
              <a:t>.</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152400" y="292100"/>
            <a:ext cx="8763000" cy="1384300"/>
          </a:xfrm>
        </p:spPr>
        <p:txBody>
          <a:bodyPr/>
          <a:lstStyle/>
          <a:p>
            <a:pPr eaLnBrk="1" hangingPunct="1"/>
            <a:r>
              <a:rPr lang="en-US" sz="4000" b="1" i="1" u="sng" smtClean="0">
                <a:cs typeface="Times New Roman" pitchFamily="18" charset="0"/>
              </a:rPr>
              <a:t>Centralization  Decentralization</a:t>
            </a:r>
          </a:p>
        </p:txBody>
      </p:sp>
      <p:sp>
        <p:nvSpPr>
          <p:cNvPr id="14339" name="AutoShape 6"/>
          <p:cNvSpPr>
            <a:spLocks noChangeArrowheads="1"/>
          </p:cNvSpPr>
          <p:nvPr/>
        </p:nvSpPr>
        <p:spPr bwMode="auto">
          <a:xfrm rot="5400000">
            <a:off x="228600" y="1828800"/>
            <a:ext cx="2057400" cy="990600"/>
          </a:xfrm>
          <a:custGeom>
            <a:avLst/>
            <a:gdLst>
              <a:gd name="T0" fmla="*/ 2147483647 w 21600"/>
              <a:gd name="T1" fmla="*/ 0 h 21600"/>
              <a:gd name="T2" fmla="*/ 0 w 21600"/>
              <a:gd name="T3" fmla="*/ 2147483647 h 21600"/>
              <a:gd name="T4" fmla="*/ 2147483647 w 21600"/>
              <a:gd name="T5" fmla="*/ 2147483647 h 21600"/>
              <a:gd name="T6" fmla="*/ 2147483647 w 21600"/>
              <a:gd name="T7" fmla="*/ 2147483647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lnTo>
                  <a:pt x="16200" y="0"/>
                </a:lnTo>
                <a:close/>
              </a:path>
              <a:path w="21600" h="21600">
                <a:moveTo>
                  <a:pt x="1350" y="5400"/>
                </a:moveTo>
                <a:lnTo>
                  <a:pt x="1350" y="16200"/>
                </a:lnTo>
                <a:lnTo>
                  <a:pt x="2700" y="16200"/>
                </a:lnTo>
                <a:lnTo>
                  <a:pt x="2700" y="5400"/>
                </a:lnTo>
                <a:lnTo>
                  <a:pt x="1350" y="5400"/>
                </a:lnTo>
                <a:close/>
              </a:path>
              <a:path w="21600" h="21600">
                <a:moveTo>
                  <a:pt x="0" y="5400"/>
                </a:moveTo>
                <a:lnTo>
                  <a:pt x="0" y="16200"/>
                </a:lnTo>
                <a:lnTo>
                  <a:pt x="675" y="16200"/>
                </a:lnTo>
                <a:lnTo>
                  <a:pt x="675" y="5400"/>
                </a:lnTo>
                <a:lnTo>
                  <a:pt x="0" y="5400"/>
                </a:lnTo>
                <a:close/>
              </a:path>
            </a:pathLst>
          </a:custGeom>
          <a:solidFill>
            <a:schemeClr val="accent1"/>
          </a:solidFill>
          <a:ln w="9525" algn="ctr">
            <a:solidFill>
              <a:schemeClr val="tx1"/>
            </a:solidFill>
            <a:miter lim="800000"/>
            <a:headEnd/>
            <a:tailEnd/>
          </a:ln>
        </p:spPr>
        <p:txBody>
          <a:bodyPr wrap="none" anchor="ctr"/>
          <a:lstStyle/>
          <a:p>
            <a:endParaRPr lang="en-US"/>
          </a:p>
        </p:txBody>
      </p:sp>
      <p:sp>
        <p:nvSpPr>
          <p:cNvPr id="14340" name="AutoShape 7"/>
          <p:cNvSpPr>
            <a:spLocks noChangeArrowheads="1"/>
          </p:cNvSpPr>
          <p:nvPr/>
        </p:nvSpPr>
        <p:spPr bwMode="auto">
          <a:xfrm rot="5400000">
            <a:off x="6153150" y="1847850"/>
            <a:ext cx="2095500" cy="990600"/>
          </a:xfrm>
          <a:custGeom>
            <a:avLst/>
            <a:gdLst>
              <a:gd name="T0" fmla="*/ 2147483647 w 21600"/>
              <a:gd name="T1" fmla="*/ 0 h 21600"/>
              <a:gd name="T2" fmla="*/ 0 w 21600"/>
              <a:gd name="T3" fmla="*/ 2147483647 h 21600"/>
              <a:gd name="T4" fmla="*/ 2147483647 w 21600"/>
              <a:gd name="T5" fmla="*/ 2147483647 h 21600"/>
              <a:gd name="T6" fmla="*/ 2147483647 w 21600"/>
              <a:gd name="T7" fmla="*/ 2147483647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lnTo>
                  <a:pt x="16200" y="0"/>
                </a:lnTo>
                <a:close/>
              </a:path>
              <a:path w="21600" h="21600">
                <a:moveTo>
                  <a:pt x="1350" y="5400"/>
                </a:moveTo>
                <a:lnTo>
                  <a:pt x="1350" y="16200"/>
                </a:lnTo>
                <a:lnTo>
                  <a:pt x="2700" y="16200"/>
                </a:lnTo>
                <a:lnTo>
                  <a:pt x="2700" y="5400"/>
                </a:lnTo>
                <a:lnTo>
                  <a:pt x="1350" y="5400"/>
                </a:lnTo>
                <a:close/>
              </a:path>
              <a:path w="21600" h="21600">
                <a:moveTo>
                  <a:pt x="0" y="5400"/>
                </a:moveTo>
                <a:lnTo>
                  <a:pt x="0" y="16200"/>
                </a:lnTo>
                <a:lnTo>
                  <a:pt x="675" y="16200"/>
                </a:lnTo>
                <a:lnTo>
                  <a:pt x="675" y="5400"/>
                </a:lnTo>
                <a:lnTo>
                  <a:pt x="0" y="5400"/>
                </a:lnTo>
                <a:close/>
              </a:path>
            </a:pathLst>
          </a:custGeom>
          <a:solidFill>
            <a:schemeClr val="accent1"/>
          </a:solidFill>
          <a:ln w="9525" algn="ctr">
            <a:solidFill>
              <a:schemeClr val="tx1"/>
            </a:solidFill>
            <a:miter lim="800000"/>
            <a:headEnd/>
            <a:tailEnd/>
          </a:ln>
        </p:spPr>
        <p:txBody>
          <a:bodyPr wrap="none" anchor="ctr"/>
          <a:lstStyle/>
          <a:p>
            <a:endParaRPr lang="en-US"/>
          </a:p>
        </p:txBody>
      </p:sp>
      <p:sp>
        <p:nvSpPr>
          <p:cNvPr id="83976" name="AutoShape 8"/>
          <p:cNvSpPr>
            <a:spLocks noChangeArrowheads="1"/>
          </p:cNvSpPr>
          <p:nvPr/>
        </p:nvSpPr>
        <p:spPr bwMode="auto">
          <a:xfrm>
            <a:off x="228600" y="3429000"/>
            <a:ext cx="2971800" cy="1600200"/>
          </a:xfrm>
          <a:prstGeom prst="roundRect">
            <a:avLst>
              <a:gd name="adj" fmla="val 16667"/>
            </a:avLst>
          </a:prstGeom>
          <a:solidFill>
            <a:schemeClr val="accent1"/>
          </a:solidFill>
          <a:ln w="9525" algn="ctr">
            <a:solidFill>
              <a:schemeClr val="tx1"/>
            </a:solidFill>
            <a:round/>
            <a:headEnd/>
            <a:tailEnd/>
          </a:ln>
          <a:effectLst/>
        </p:spPr>
        <p:txBody>
          <a:bodyPr wrap="none" anchor="ctr"/>
          <a:lstStyle/>
          <a:p>
            <a:pPr>
              <a:defRPr/>
            </a:pPr>
            <a:r>
              <a:rPr lang="en-US" sz="2400">
                <a:effectLst>
                  <a:outerShdw blurRad="38100" dist="38100" dir="2700000" algn="tl">
                    <a:srgbClr val="000000"/>
                  </a:outerShdw>
                </a:effectLst>
              </a:rPr>
              <a:t> is concentration of</a:t>
            </a:r>
          </a:p>
          <a:p>
            <a:pPr>
              <a:defRPr/>
            </a:pPr>
            <a:r>
              <a:rPr lang="en-US" sz="2400">
                <a:effectLst>
                  <a:outerShdw blurRad="38100" dist="38100" dir="2700000" algn="tl">
                    <a:srgbClr val="000000"/>
                  </a:outerShdw>
                </a:effectLst>
              </a:rPr>
              <a:t> decision-making </a:t>
            </a:r>
          </a:p>
          <a:p>
            <a:pPr>
              <a:defRPr/>
            </a:pPr>
            <a:r>
              <a:rPr lang="en-US" sz="2400">
                <a:effectLst>
                  <a:outerShdw blurRad="38100" dist="38100" dir="2700000" algn="tl">
                    <a:srgbClr val="000000"/>
                  </a:outerShdw>
                </a:effectLst>
              </a:rPr>
              <a:t>and action at high-level</a:t>
            </a:r>
            <a:r>
              <a:rPr lang="en-US" sz="2400"/>
              <a:t> </a:t>
            </a:r>
          </a:p>
        </p:txBody>
      </p:sp>
      <p:sp>
        <p:nvSpPr>
          <p:cNvPr id="83977" name="AutoShape 9"/>
          <p:cNvSpPr>
            <a:spLocks noChangeArrowheads="1"/>
          </p:cNvSpPr>
          <p:nvPr/>
        </p:nvSpPr>
        <p:spPr bwMode="auto">
          <a:xfrm>
            <a:off x="5715000" y="3505200"/>
            <a:ext cx="3124200" cy="1752600"/>
          </a:xfrm>
          <a:prstGeom prst="roundRect">
            <a:avLst>
              <a:gd name="adj" fmla="val 16667"/>
            </a:avLst>
          </a:prstGeom>
          <a:solidFill>
            <a:schemeClr val="accent1"/>
          </a:solidFill>
          <a:ln w="9525" algn="ctr">
            <a:solidFill>
              <a:schemeClr val="tx1"/>
            </a:solidFill>
            <a:round/>
            <a:headEnd/>
            <a:tailEnd/>
          </a:ln>
          <a:effectLst/>
        </p:spPr>
        <p:txBody>
          <a:bodyPr wrap="none" anchor="ctr"/>
          <a:lstStyle/>
          <a:p>
            <a:pPr>
              <a:defRPr/>
            </a:pPr>
            <a:r>
              <a:rPr lang="en-US" sz="2000">
                <a:effectLst>
                  <a:outerShdw blurRad="38100" dist="38100" dir="2700000" algn="tl">
                    <a:srgbClr val="000000"/>
                  </a:outerShdw>
                </a:effectLst>
              </a:rPr>
              <a:t>is systematic and consistent </a:t>
            </a:r>
          </a:p>
          <a:p>
            <a:pPr>
              <a:defRPr/>
            </a:pPr>
            <a:r>
              <a:rPr lang="en-US" sz="2000">
                <a:effectLst>
                  <a:outerShdw blurRad="38100" dist="38100" dir="2700000" algn="tl">
                    <a:srgbClr val="000000"/>
                  </a:outerShdw>
                </a:effectLst>
              </a:rPr>
              <a:t>delegation </a:t>
            </a:r>
          </a:p>
          <a:p>
            <a:pPr>
              <a:defRPr/>
            </a:pPr>
            <a:r>
              <a:rPr lang="en-US" sz="2000">
                <a:effectLst>
                  <a:outerShdw blurRad="38100" dist="38100" dir="2700000" algn="tl">
                    <a:srgbClr val="000000"/>
                  </a:outerShdw>
                </a:effectLst>
              </a:rPr>
              <a:t>of authority to the lower levels </a:t>
            </a:r>
          </a:p>
          <a:p>
            <a:pPr>
              <a:defRPr/>
            </a:pPr>
            <a:r>
              <a:rPr lang="en-US" sz="2000">
                <a:effectLst>
                  <a:outerShdw blurRad="38100" dist="38100" dir="2700000" algn="tl">
                    <a:srgbClr val="000000"/>
                  </a:outerShdw>
                </a:effectLst>
              </a:rPr>
              <a:t>where the work is performed</a:t>
            </a:r>
          </a:p>
        </p:txBody>
      </p:sp>
      <p:sp>
        <p:nvSpPr>
          <p:cNvPr id="14343" name="Rectangle 11"/>
          <p:cNvSpPr>
            <a:spLocks noChangeArrowheads="1"/>
          </p:cNvSpPr>
          <p:nvPr/>
        </p:nvSpPr>
        <p:spPr bwMode="auto">
          <a:xfrm>
            <a:off x="1828800" y="1524000"/>
            <a:ext cx="4724400" cy="1752600"/>
          </a:xfrm>
          <a:prstGeom prst="rect">
            <a:avLst/>
          </a:prstGeom>
          <a:solidFill>
            <a:schemeClr val="accent1"/>
          </a:solidFill>
          <a:ln w="9525" algn="ctr">
            <a:solidFill>
              <a:schemeClr val="tx1"/>
            </a:solidFill>
            <a:miter lim="800000"/>
            <a:headEnd/>
            <a:tailEnd/>
          </a:ln>
        </p:spPr>
        <p:txBody>
          <a:bodyPr wrap="none" anchor="ctr"/>
          <a:lstStyle/>
          <a:p>
            <a:r>
              <a:rPr lang="en-US"/>
              <a:t>It refers to the level at </a:t>
            </a:r>
          </a:p>
          <a:p>
            <a:r>
              <a:rPr lang="en-US"/>
              <a:t>which most of the decisions</a:t>
            </a:r>
          </a:p>
          <a:p>
            <a:r>
              <a:rPr lang="en-US"/>
              <a:t> are made within the organization.</a:t>
            </a:r>
          </a:p>
          <a:p>
            <a:r>
              <a:rPr lang="en-US"/>
              <a:t>used with reference to concentration </a:t>
            </a:r>
          </a:p>
          <a:p>
            <a:r>
              <a:rPr lang="en-US"/>
              <a:t>or distribution </a:t>
            </a:r>
          </a:p>
          <a:p>
            <a:r>
              <a:rPr lang="en-US"/>
              <a:t>of employees and physical facilities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3976"/>
                                        </p:tgtEl>
                                        <p:attrNameLst>
                                          <p:attrName>style.visibility</p:attrName>
                                        </p:attrNameLst>
                                      </p:cBhvr>
                                      <p:to>
                                        <p:strVal val="visible"/>
                                      </p:to>
                                    </p:set>
                                    <p:anim calcmode="lin" valueType="num">
                                      <p:cBhvr additive="base">
                                        <p:cTn id="7" dur="500" fill="hold"/>
                                        <p:tgtEl>
                                          <p:spTgt spid="83976"/>
                                        </p:tgtEl>
                                        <p:attrNameLst>
                                          <p:attrName>ppt_x</p:attrName>
                                        </p:attrNameLst>
                                      </p:cBhvr>
                                      <p:tavLst>
                                        <p:tav tm="0">
                                          <p:val>
                                            <p:strVal val="#ppt_x"/>
                                          </p:val>
                                        </p:tav>
                                        <p:tav tm="100000">
                                          <p:val>
                                            <p:strVal val="#ppt_x"/>
                                          </p:val>
                                        </p:tav>
                                      </p:tavLst>
                                    </p:anim>
                                    <p:anim calcmode="lin" valueType="num">
                                      <p:cBhvr additive="base">
                                        <p:cTn id="8" dur="500" fill="hold"/>
                                        <p:tgtEl>
                                          <p:spTgt spid="83976"/>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83977"/>
                                        </p:tgtEl>
                                        <p:attrNameLst>
                                          <p:attrName>style.visibility</p:attrName>
                                        </p:attrNameLst>
                                      </p:cBhvr>
                                      <p:to>
                                        <p:strVal val="visible"/>
                                      </p:to>
                                    </p:set>
                                    <p:anim calcmode="lin" valueType="num">
                                      <p:cBhvr additive="base">
                                        <p:cTn id="13" dur="500" fill="hold"/>
                                        <p:tgtEl>
                                          <p:spTgt spid="83977"/>
                                        </p:tgtEl>
                                        <p:attrNameLst>
                                          <p:attrName>ppt_x</p:attrName>
                                        </p:attrNameLst>
                                      </p:cBhvr>
                                      <p:tavLst>
                                        <p:tav tm="0">
                                          <p:val>
                                            <p:strVal val="#ppt_x"/>
                                          </p:val>
                                        </p:tav>
                                        <p:tav tm="100000">
                                          <p:val>
                                            <p:strVal val="#ppt_x"/>
                                          </p:val>
                                        </p:tav>
                                      </p:tavLst>
                                    </p:anim>
                                    <p:anim calcmode="lin" valueType="num">
                                      <p:cBhvr additive="base">
                                        <p:cTn id="14" dur="500" fill="hold"/>
                                        <p:tgtEl>
                                          <p:spTgt spid="8397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3976" grpId="0" animBg="1"/>
      <p:bldP spid="83977"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3"/>
          <p:cNvSpPr>
            <a:spLocks noGrp="1" noChangeArrowheads="1"/>
          </p:cNvSpPr>
          <p:nvPr>
            <p:ph idx="1"/>
          </p:nvPr>
        </p:nvSpPr>
        <p:spPr>
          <a:xfrm>
            <a:off x="152400" y="914400"/>
            <a:ext cx="4648200" cy="4724400"/>
          </a:xfrm>
        </p:spPr>
        <p:txBody>
          <a:bodyPr/>
          <a:lstStyle/>
          <a:p>
            <a:pPr marL="609600" indent="-609600" algn="l" rtl="0" eaLnBrk="1" hangingPunct="1">
              <a:buFontTx/>
              <a:buNone/>
            </a:pPr>
            <a:r>
              <a:rPr lang="en-US" sz="2400" i="1" dirty="0" smtClean="0">
                <a:cs typeface="Arial" charset="0"/>
              </a:rPr>
              <a:t> </a:t>
            </a:r>
          </a:p>
          <a:p>
            <a:pPr marL="609600" indent="-609600" algn="l" rtl="0" eaLnBrk="1" hangingPunct="1"/>
            <a:r>
              <a:rPr lang="en-US" sz="2400" dirty="0" smtClean="0">
                <a:cs typeface="Arial" charset="0"/>
              </a:rPr>
              <a:t>Power and prestige are provided to the top manager.</a:t>
            </a:r>
          </a:p>
          <a:p>
            <a:pPr marL="609600" indent="-609600" algn="l" rtl="0" eaLnBrk="1" hangingPunct="1"/>
            <a:r>
              <a:rPr lang="en-US" sz="2400" dirty="0" smtClean="0">
                <a:cs typeface="Arial" charset="0"/>
              </a:rPr>
              <a:t>Uniformity of policies, practices and decisions are promoted.</a:t>
            </a:r>
          </a:p>
          <a:p>
            <a:pPr marL="609600" indent="-609600" algn="l" rtl="0" eaLnBrk="1" hangingPunct="1"/>
            <a:r>
              <a:rPr lang="en-US" sz="2400" dirty="0" smtClean="0">
                <a:cs typeface="Arial" charset="0"/>
              </a:rPr>
              <a:t>Duplication of function is minimized.</a:t>
            </a:r>
          </a:p>
          <a:p>
            <a:pPr marL="609600" indent="-609600" algn="l" rtl="0" eaLnBrk="1" hangingPunct="1"/>
            <a:r>
              <a:rPr lang="en-US" sz="2400" dirty="0" smtClean="0">
                <a:cs typeface="Arial" charset="0"/>
              </a:rPr>
              <a:t>Extensive controlling procedures and practices are not required. </a:t>
            </a:r>
          </a:p>
        </p:txBody>
      </p:sp>
      <p:sp>
        <p:nvSpPr>
          <p:cNvPr id="84997" name="Rectangle 5"/>
          <p:cNvSpPr>
            <a:spLocks noChangeArrowheads="1"/>
          </p:cNvSpPr>
          <p:nvPr/>
        </p:nvSpPr>
        <p:spPr bwMode="auto">
          <a:xfrm>
            <a:off x="152400" y="292100"/>
            <a:ext cx="8763000" cy="1384300"/>
          </a:xfrm>
          <a:prstGeom prst="rect">
            <a:avLst/>
          </a:prstGeom>
          <a:noFill/>
          <a:ln w="9525">
            <a:noFill/>
            <a:miter lim="800000"/>
            <a:headEnd/>
            <a:tailEnd/>
          </a:ln>
          <a:effectLst/>
        </p:spPr>
        <p:txBody>
          <a:bodyPr anchor="ctr"/>
          <a:lstStyle/>
          <a:p>
            <a:pPr algn="l" rtl="0">
              <a:defRPr/>
            </a:pPr>
            <a:endParaRPr lang="en-US" sz="4400">
              <a:solidFill>
                <a:schemeClr val="tx2"/>
              </a:solidFill>
              <a:effectLst>
                <a:outerShdw blurRad="38100" dist="38100" dir="2700000" algn="tl">
                  <a:srgbClr val="000000"/>
                </a:outerShdw>
              </a:effectLst>
              <a:latin typeface="Tahoma" pitchFamily="34" charset="0"/>
            </a:endParaRPr>
          </a:p>
        </p:txBody>
      </p:sp>
      <p:sp>
        <p:nvSpPr>
          <p:cNvPr id="15364" name="Rectangle 6"/>
          <p:cNvSpPr>
            <a:spLocks noChangeArrowheads="1"/>
          </p:cNvSpPr>
          <p:nvPr/>
        </p:nvSpPr>
        <p:spPr bwMode="auto">
          <a:xfrm>
            <a:off x="1066800" y="228600"/>
            <a:ext cx="2514600" cy="685800"/>
          </a:xfrm>
          <a:prstGeom prst="rect">
            <a:avLst/>
          </a:prstGeom>
          <a:solidFill>
            <a:schemeClr val="accent1"/>
          </a:solidFill>
          <a:ln w="9525" algn="ctr">
            <a:solidFill>
              <a:schemeClr val="tx1"/>
            </a:solidFill>
            <a:miter lim="800000"/>
            <a:headEnd/>
            <a:tailEnd/>
          </a:ln>
        </p:spPr>
        <p:txBody>
          <a:bodyPr wrap="none" anchor="ctr"/>
          <a:lstStyle/>
          <a:p>
            <a:r>
              <a:rPr lang="en-US" sz="2000">
                <a:solidFill>
                  <a:schemeClr val="tx2"/>
                </a:solidFill>
              </a:rPr>
              <a:t>Centralization</a:t>
            </a:r>
          </a:p>
          <a:p>
            <a:r>
              <a:rPr lang="en-US" sz="2000" b="1"/>
              <a:t>Advantages</a:t>
            </a:r>
          </a:p>
        </p:txBody>
      </p:sp>
      <p:sp>
        <p:nvSpPr>
          <p:cNvPr id="84999" name="Rectangle 7"/>
          <p:cNvSpPr>
            <a:spLocks noChangeArrowheads="1"/>
          </p:cNvSpPr>
          <p:nvPr/>
        </p:nvSpPr>
        <p:spPr bwMode="auto">
          <a:xfrm>
            <a:off x="6019800" y="228600"/>
            <a:ext cx="2514600" cy="838200"/>
          </a:xfrm>
          <a:prstGeom prst="rect">
            <a:avLst/>
          </a:prstGeom>
          <a:solidFill>
            <a:schemeClr val="accent1"/>
          </a:solidFill>
          <a:ln w="9525" algn="ctr">
            <a:solidFill>
              <a:schemeClr val="tx1"/>
            </a:solidFill>
            <a:miter lim="800000"/>
            <a:headEnd/>
            <a:tailEnd/>
          </a:ln>
          <a:effectLst/>
        </p:spPr>
        <p:txBody>
          <a:bodyPr wrap="none" anchor="ctr"/>
          <a:lstStyle/>
          <a:p>
            <a:pPr rtl="0">
              <a:defRPr/>
            </a:pPr>
            <a:endParaRPr lang="en-US" sz="2000" b="1" i="1">
              <a:solidFill>
                <a:schemeClr val="tx2"/>
              </a:solidFill>
              <a:effectLst>
                <a:outerShdw blurRad="38100" dist="38100" dir="2700000" algn="tl">
                  <a:srgbClr val="000000"/>
                </a:outerShdw>
              </a:effectLst>
            </a:endParaRPr>
          </a:p>
          <a:p>
            <a:pPr rtl="0">
              <a:defRPr/>
            </a:pPr>
            <a:r>
              <a:rPr lang="en-US" sz="2000" b="1" i="1">
                <a:solidFill>
                  <a:schemeClr val="tx2"/>
                </a:solidFill>
                <a:effectLst>
                  <a:outerShdw blurRad="38100" dist="38100" dir="2700000" algn="tl">
                    <a:srgbClr val="000000"/>
                  </a:outerShdw>
                </a:effectLst>
              </a:rPr>
              <a:t>Decentralization</a:t>
            </a:r>
          </a:p>
          <a:p>
            <a:pPr rtl="0">
              <a:defRPr/>
            </a:pPr>
            <a:r>
              <a:rPr lang="en-US" sz="2000" b="1"/>
              <a:t>Advantages</a:t>
            </a:r>
            <a:endParaRPr lang="en-US" sz="2000">
              <a:solidFill>
                <a:schemeClr val="tx2"/>
              </a:solidFill>
              <a:effectLst>
                <a:outerShdw blurRad="38100" dist="38100" dir="2700000" algn="tl">
                  <a:srgbClr val="000000"/>
                </a:outerShdw>
              </a:effectLst>
            </a:endParaRPr>
          </a:p>
          <a:p>
            <a:pPr rtl="0">
              <a:defRPr/>
            </a:pPr>
            <a:endParaRPr lang="en-US" sz="2000" b="1" i="1">
              <a:solidFill>
                <a:schemeClr val="tx2"/>
              </a:solidFill>
              <a:effectLst>
                <a:outerShdw blurRad="38100" dist="38100" dir="2700000" algn="tl">
                  <a:srgbClr val="000000"/>
                </a:outerShdw>
              </a:effectLst>
            </a:endParaRPr>
          </a:p>
        </p:txBody>
      </p:sp>
      <p:sp>
        <p:nvSpPr>
          <p:cNvPr id="85001" name="Rectangle 9"/>
          <p:cNvSpPr>
            <a:spLocks noChangeArrowheads="1"/>
          </p:cNvSpPr>
          <p:nvPr/>
        </p:nvSpPr>
        <p:spPr bwMode="auto">
          <a:xfrm>
            <a:off x="4953000" y="1295400"/>
            <a:ext cx="3886200" cy="4724400"/>
          </a:xfrm>
          <a:prstGeom prst="rect">
            <a:avLst/>
          </a:prstGeom>
          <a:noFill/>
          <a:ln w="9525">
            <a:noFill/>
            <a:miter lim="800000"/>
            <a:headEnd/>
            <a:tailEnd/>
          </a:ln>
          <a:effectLst/>
        </p:spPr>
        <p:txBody>
          <a:bodyPr/>
          <a:lstStyle/>
          <a:p>
            <a:pPr marL="609600" indent="-609600" algn="l" rtl="0">
              <a:spcBef>
                <a:spcPct val="20000"/>
              </a:spcBef>
              <a:buClr>
                <a:schemeClr val="hlink"/>
              </a:buClr>
              <a:buSzPct val="120000"/>
              <a:buFontTx/>
              <a:buChar char="•"/>
              <a:defRPr/>
            </a:pPr>
            <a:r>
              <a:rPr lang="en-US" sz="2400" dirty="0">
                <a:ea typeface="Tahoma" panose="020B0604030504040204" pitchFamily="34" charset="0"/>
                <a:cs typeface="Times New Roman" panose="02020603050405020304" pitchFamily="18" charset="0"/>
              </a:rPr>
              <a:t>Raise morale and    </a:t>
            </a:r>
          </a:p>
          <a:p>
            <a:pPr marL="609600" indent="-609600" algn="l" rtl="0">
              <a:buClr>
                <a:schemeClr val="hlink"/>
              </a:buClr>
              <a:buSzPct val="120000"/>
              <a:defRPr/>
            </a:pPr>
            <a:r>
              <a:rPr lang="en-US" sz="2400" dirty="0">
                <a:ea typeface="Tahoma" panose="020B0604030504040204" pitchFamily="34" charset="0"/>
                <a:cs typeface="Times New Roman" panose="02020603050405020304" pitchFamily="18" charset="0"/>
              </a:rPr>
              <a:t>    promote interpersonal  </a:t>
            </a:r>
          </a:p>
          <a:p>
            <a:pPr marL="609600" indent="-609600" algn="l" rtl="0">
              <a:buClr>
                <a:schemeClr val="hlink"/>
              </a:buClr>
              <a:buSzPct val="120000"/>
              <a:defRPr/>
            </a:pPr>
            <a:r>
              <a:rPr lang="en-US" sz="2400" dirty="0">
                <a:ea typeface="Tahoma" panose="020B0604030504040204" pitchFamily="34" charset="0"/>
                <a:cs typeface="Times New Roman" panose="02020603050405020304" pitchFamily="18" charset="0"/>
              </a:rPr>
              <a:t>     relationships.</a:t>
            </a:r>
          </a:p>
          <a:p>
            <a:pPr marL="609600" indent="-609600" algn="l" rtl="0">
              <a:buClr>
                <a:schemeClr val="hlink"/>
              </a:buClr>
              <a:buSzPct val="120000"/>
              <a:buFontTx/>
              <a:buChar char="•"/>
              <a:defRPr/>
            </a:pPr>
            <a:r>
              <a:rPr lang="en-US" sz="2400" dirty="0">
                <a:ea typeface="Tahoma" panose="020B0604030504040204" pitchFamily="34" charset="0"/>
                <a:cs typeface="Times New Roman" panose="02020603050405020304" pitchFamily="18" charset="0"/>
              </a:rPr>
              <a:t>   Relieve high-level </a:t>
            </a:r>
          </a:p>
          <a:p>
            <a:pPr marL="609600" indent="-609600" algn="l" rtl="0">
              <a:buClr>
                <a:schemeClr val="hlink"/>
              </a:buClr>
              <a:buSzPct val="120000"/>
              <a:defRPr/>
            </a:pPr>
            <a:r>
              <a:rPr lang="en-US" sz="2400" dirty="0">
                <a:ea typeface="Tahoma" panose="020B0604030504040204" pitchFamily="34" charset="0"/>
                <a:cs typeface="Times New Roman" panose="02020603050405020304" pitchFamily="18" charset="0"/>
              </a:rPr>
              <a:t>    management from the </a:t>
            </a:r>
          </a:p>
          <a:p>
            <a:pPr marL="609600" indent="-609600" algn="l" rtl="0">
              <a:buClr>
                <a:schemeClr val="hlink"/>
              </a:buClr>
              <a:buSzPct val="120000"/>
              <a:defRPr/>
            </a:pPr>
            <a:r>
              <a:rPr lang="en-US" sz="2400" dirty="0">
                <a:ea typeface="Tahoma" panose="020B0604030504040204" pitchFamily="34" charset="0"/>
                <a:cs typeface="Times New Roman" panose="02020603050405020304" pitchFamily="18" charset="0"/>
              </a:rPr>
              <a:t>   daily administration</a:t>
            </a:r>
          </a:p>
          <a:p>
            <a:pPr marL="609600" indent="-609600" algn="l" rtl="0">
              <a:buClr>
                <a:schemeClr val="hlink"/>
              </a:buClr>
              <a:buSzPct val="120000"/>
              <a:buFontTx/>
              <a:buChar char="•"/>
              <a:defRPr/>
            </a:pPr>
            <a:r>
              <a:rPr lang="en-US" sz="2400" dirty="0">
                <a:ea typeface="Tahoma" panose="020B0604030504040204" pitchFamily="34" charset="0"/>
                <a:cs typeface="Times New Roman" panose="02020603050405020304" pitchFamily="18" charset="0"/>
              </a:rPr>
              <a:t>  Bring decision-making </a:t>
            </a:r>
          </a:p>
          <a:p>
            <a:pPr marL="609600" indent="-609600" algn="l" rtl="0">
              <a:buClr>
                <a:schemeClr val="hlink"/>
              </a:buClr>
              <a:buSzPct val="120000"/>
              <a:defRPr/>
            </a:pPr>
            <a:r>
              <a:rPr lang="en-US" sz="2400" dirty="0">
                <a:ea typeface="Tahoma" panose="020B0604030504040204" pitchFamily="34" charset="0"/>
                <a:cs typeface="Times New Roman" panose="02020603050405020304" pitchFamily="18" charset="0"/>
              </a:rPr>
              <a:t>    close to action.</a:t>
            </a:r>
          </a:p>
          <a:p>
            <a:pPr marL="609600" indent="-609600" algn="l" rtl="0">
              <a:buClr>
                <a:schemeClr val="hlink"/>
              </a:buClr>
              <a:buSzPct val="120000"/>
              <a:buFontTx/>
              <a:buChar char="•"/>
              <a:defRPr/>
            </a:pPr>
            <a:r>
              <a:rPr lang="en-US" sz="2400" dirty="0">
                <a:ea typeface="Tahoma" panose="020B0604030504040204" pitchFamily="34" charset="0"/>
                <a:cs typeface="Times New Roman" panose="02020603050405020304" pitchFamily="18" charset="0"/>
              </a:rPr>
              <a:t>  Facilitate actions by</a:t>
            </a:r>
          </a:p>
          <a:p>
            <a:pPr marL="609600" indent="-609600" algn="l" rtl="0">
              <a:buClr>
                <a:schemeClr val="hlink"/>
              </a:buClr>
              <a:buSzPct val="120000"/>
              <a:defRPr/>
            </a:pPr>
            <a:r>
              <a:rPr lang="en-US" sz="2400" dirty="0">
                <a:ea typeface="Tahoma" panose="020B0604030504040204" pitchFamily="34" charset="0"/>
                <a:cs typeface="Times New Roman" panose="02020603050405020304" pitchFamily="18" charset="0"/>
              </a:rPr>
              <a:t>    lower-level managers</a:t>
            </a:r>
          </a:p>
          <a:p>
            <a:pPr marL="609600" indent="-609600" algn="l" rtl="0">
              <a:buClr>
                <a:schemeClr val="hlink"/>
              </a:buClr>
              <a:buSzPct val="120000"/>
              <a:defRPr/>
            </a:pPr>
            <a:r>
              <a:rPr lang="en-US" sz="2400" dirty="0">
                <a:ea typeface="Tahoma" panose="020B0604030504040204" pitchFamily="34" charset="0"/>
                <a:cs typeface="Times New Roman" panose="02020603050405020304" pitchFamily="18" charset="0"/>
              </a:rPr>
              <a:t>    Improves coordination,</a:t>
            </a:r>
          </a:p>
          <a:p>
            <a:pPr marL="609600" indent="-609600" algn="l" rtl="0">
              <a:buClr>
                <a:schemeClr val="hlink"/>
              </a:buClr>
              <a:buSzPct val="120000"/>
              <a:defRPr/>
            </a:pPr>
            <a:r>
              <a:rPr lang="en-US" sz="2400" dirty="0">
                <a:ea typeface="Tahoma" panose="020B0604030504040204" pitchFamily="34" charset="0"/>
                <a:cs typeface="Times New Roman" panose="02020603050405020304" pitchFamily="18" charset="0"/>
              </a:rPr>
              <a:t>    especially for services</a:t>
            </a:r>
            <a:r>
              <a:rPr lang="en-US" sz="2400" dirty="0">
                <a:effectLst>
                  <a:outerShdw blurRad="38100" dist="38100" dir="2700000" algn="tl">
                    <a:srgbClr val="000000"/>
                  </a:outerShdw>
                </a:effectLst>
                <a:latin typeface="Tahoma" pitchFamily="34" charset="0"/>
              </a:rPr>
              <a:t>.</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6"/>
          <p:cNvSpPr>
            <a:spLocks noChangeArrowheads="1"/>
          </p:cNvSpPr>
          <p:nvPr/>
        </p:nvSpPr>
        <p:spPr bwMode="auto">
          <a:xfrm>
            <a:off x="1066800" y="228600"/>
            <a:ext cx="2514600" cy="685800"/>
          </a:xfrm>
          <a:prstGeom prst="rect">
            <a:avLst/>
          </a:prstGeom>
          <a:solidFill>
            <a:schemeClr val="accent1"/>
          </a:solidFill>
          <a:ln w="9525" algn="ctr">
            <a:solidFill>
              <a:schemeClr val="tx1"/>
            </a:solidFill>
            <a:miter lim="800000"/>
            <a:headEnd/>
            <a:tailEnd/>
          </a:ln>
        </p:spPr>
        <p:txBody>
          <a:bodyPr wrap="none" anchor="ctr"/>
          <a:lstStyle/>
          <a:p>
            <a:r>
              <a:rPr lang="en-US" sz="2000">
                <a:solidFill>
                  <a:schemeClr val="tx2"/>
                </a:solidFill>
              </a:rPr>
              <a:t>Centralization</a:t>
            </a:r>
          </a:p>
          <a:p>
            <a:r>
              <a:rPr lang="en-US" i="1" u="sng"/>
              <a:t>Disadvantages</a:t>
            </a:r>
          </a:p>
        </p:txBody>
      </p:sp>
      <p:sp>
        <p:nvSpPr>
          <p:cNvPr id="87047" name="Rectangle 7"/>
          <p:cNvSpPr>
            <a:spLocks noChangeArrowheads="1"/>
          </p:cNvSpPr>
          <p:nvPr/>
        </p:nvSpPr>
        <p:spPr bwMode="auto">
          <a:xfrm>
            <a:off x="6019800" y="228600"/>
            <a:ext cx="2514600" cy="838200"/>
          </a:xfrm>
          <a:prstGeom prst="rect">
            <a:avLst/>
          </a:prstGeom>
          <a:solidFill>
            <a:schemeClr val="accent1"/>
          </a:solidFill>
          <a:ln w="9525" algn="ctr">
            <a:solidFill>
              <a:schemeClr val="tx1"/>
            </a:solidFill>
            <a:miter lim="800000"/>
            <a:headEnd/>
            <a:tailEnd/>
          </a:ln>
          <a:effectLst/>
        </p:spPr>
        <p:txBody>
          <a:bodyPr wrap="none" anchor="ctr"/>
          <a:lstStyle/>
          <a:p>
            <a:pPr rtl="0">
              <a:defRPr/>
            </a:pPr>
            <a:endParaRPr lang="en-US" sz="2000" b="1" i="1">
              <a:solidFill>
                <a:schemeClr val="tx2"/>
              </a:solidFill>
              <a:effectLst>
                <a:outerShdw blurRad="38100" dist="38100" dir="2700000" algn="tl">
                  <a:srgbClr val="000000"/>
                </a:outerShdw>
              </a:effectLst>
            </a:endParaRPr>
          </a:p>
          <a:p>
            <a:pPr rtl="0">
              <a:defRPr/>
            </a:pPr>
            <a:r>
              <a:rPr lang="en-US" sz="2000" b="1" i="1">
                <a:solidFill>
                  <a:schemeClr val="tx2"/>
                </a:solidFill>
                <a:effectLst>
                  <a:outerShdw blurRad="38100" dist="38100" dir="2700000" algn="tl">
                    <a:srgbClr val="000000"/>
                  </a:outerShdw>
                </a:effectLst>
              </a:rPr>
              <a:t>Decentralization</a:t>
            </a:r>
          </a:p>
          <a:p>
            <a:pPr rtl="0">
              <a:defRPr/>
            </a:pPr>
            <a:r>
              <a:rPr lang="en-US" i="1" u="sng">
                <a:effectLst>
                  <a:outerShdw blurRad="38100" dist="38100" dir="2700000" algn="tl">
                    <a:srgbClr val="000000"/>
                  </a:outerShdw>
                </a:effectLst>
              </a:rPr>
              <a:t>Disadvantages</a:t>
            </a:r>
            <a:endParaRPr lang="en-US" sz="2000">
              <a:solidFill>
                <a:schemeClr val="tx2"/>
              </a:solidFill>
              <a:effectLst>
                <a:outerShdw blurRad="38100" dist="38100" dir="2700000" algn="tl">
                  <a:srgbClr val="000000"/>
                </a:outerShdw>
              </a:effectLst>
            </a:endParaRPr>
          </a:p>
          <a:p>
            <a:pPr>
              <a:defRPr/>
            </a:pPr>
            <a:endParaRPr lang="en-US"/>
          </a:p>
        </p:txBody>
      </p:sp>
      <p:sp>
        <p:nvSpPr>
          <p:cNvPr id="87048" name="Rectangle 8"/>
          <p:cNvSpPr>
            <a:spLocks noChangeArrowheads="1"/>
          </p:cNvSpPr>
          <p:nvPr/>
        </p:nvSpPr>
        <p:spPr bwMode="auto">
          <a:xfrm>
            <a:off x="4953000" y="1295400"/>
            <a:ext cx="3886200" cy="5029200"/>
          </a:xfrm>
          <a:prstGeom prst="rect">
            <a:avLst/>
          </a:prstGeom>
          <a:noFill/>
          <a:ln w="9525">
            <a:noFill/>
            <a:miter lim="800000"/>
            <a:headEnd/>
            <a:tailEnd/>
          </a:ln>
          <a:effectLst/>
        </p:spPr>
        <p:txBody>
          <a:bodyPr/>
          <a:lstStyle/>
          <a:p>
            <a:pPr marL="342900" indent="-342900">
              <a:defRPr/>
            </a:pPr>
            <a:endParaRPr lang="en-US" sz="2000" dirty="0"/>
          </a:p>
          <a:p>
            <a:pPr marL="342900" indent="-342900" algn="l" rtl="0">
              <a:buFontTx/>
              <a:buAutoNum type="arabicPeriod"/>
              <a:defRPr/>
            </a:pPr>
            <a:r>
              <a:rPr lang="en-US" sz="2000" dirty="0"/>
              <a:t>Top-level administration may feel it would decrease their status.</a:t>
            </a:r>
          </a:p>
          <a:p>
            <a:pPr marL="342900" indent="-342900" algn="l" rtl="0">
              <a:buFontTx/>
              <a:buAutoNum type="arabicPeriod"/>
              <a:defRPr/>
            </a:pPr>
            <a:r>
              <a:rPr lang="en-US" sz="2000" dirty="0"/>
              <a:t>Managers may not permit full and maximum utilization of highly qualified personnel.</a:t>
            </a:r>
          </a:p>
          <a:p>
            <a:pPr marL="342900" indent="-342900" algn="l" rtl="0">
              <a:buFontTx/>
              <a:buAutoNum type="arabicPeriod"/>
              <a:defRPr/>
            </a:pPr>
            <a:r>
              <a:rPr lang="en-US" sz="2000" dirty="0"/>
              <a:t>Increased costs. It requires more managers and large staff.</a:t>
            </a:r>
          </a:p>
          <a:p>
            <a:pPr marL="342900" indent="-342900" algn="l" rtl="0">
              <a:buFontTx/>
              <a:buAutoNum type="arabicPeriod"/>
              <a:defRPr/>
            </a:pPr>
            <a:r>
              <a:rPr lang="en-US" sz="2000" dirty="0"/>
              <a:t>It may lead to overlapping and duplication of effort.</a:t>
            </a:r>
          </a:p>
          <a:p>
            <a:pPr marL="342900" indent="-342900" algn="l" rtl="0">
              <a:buFontTx/>
              <a:buAutoNum type="arabicPeriod"/>
              <a:defRPr/>
            </a:pPr>
            <a:r>
              <a:rPr lang="en-US" sz="2000" dirty="0"/>
              <a:t>It may lead to lack of uniformity and lowering of standards in decision-making.</a:t>
            </a:r>
          </a:p>
          <a:p>
            <a:pPr marL="342900" indent="-342900" algn="l" rtl="0">
              <a:buFontTx/>
              <a:buAutoNum type="arabicPeriod"/>
              <a:defRPr/>
            </a:pPr>
            <a:r>
              <a:rPr lang="en-US" sz="2000" dirty="0"/>
              <a:t>Emergency decision may not be possible. </a:t>
            </a:r>
            <a:endParaRPr lang="en-US" sz="2000" dirty="0">
              <a:latin typeface="Tahoma" pitchFamily="34" charset="0"/>
            </a:endParaRPr>
          </a:p>
        </p:txBody>
      </p:sp>
      <p:sp>
        <p:nvSpPr>
          <p:cNvPr id="16389" name="Rectangle 9"/>
          <p:cNvSpPr>
            <a:spLocks noChangeArrowheads="1"/>
          </p:cNvSpPr>
          <p:nvPr/>
        </p:nvSpPr>
        <p:spPr bwMode="auto">
          <a:xfrm>
            <a:off x="304800" y="1143000"/>
            <a:ext cx="3886200" cy="4724400"/>
          </a:xfrm>
          <a:prstGeom prst="rect">
            <a:avLst/>
          </a:prstGeom>
          <a:noFill/>
          <a:ln w="9525">
            <a:noFill/>
            <a:miter lim="800000"/>
            <a:headEnd/>
            <a:tailEnd/>
          </a:ln>
        </p:spPr>
        <p:txBody>
          <a:bodyPr/>
          <a:lstStyle/>
          <a:p>
            <a:pPr marL="342900" indent="-342900" algn="l">
              <a:buFontTx/>
              <a:buChar char="•"/>
            </a:pPr>
            <a:endParaRPr lang="en-US" sz="2400"/>
          </a:p>
          <a:p>
            <a:pPr marL="342900" indent="-342900" algn="l" rtl="0">
              <a:buFontTx/>
              <a:buAutoNum type="arabicPeriod"/>
            </a:pPr>
            <a:r>
              <a:rPr lang="en-US" sz="2400"/>
              <a:t>The functions that are usually performed by middle manager are neglected and bedside personnel become unmotivated.</a:t>
            </a:r>
          </a:p>
          <a:p>
            <a:pPr marL="342900" indent="-342900" algn="l" rtl="0">
              <a:buFontTx/>
              <a:buAutoNum type="arabicPeriod"/>
            </a:pPr>
            <a:r>
              <a:rPr lang="en-US" sz="2400"/>
              <a:t>It is difficult for a nursing supervisor to function as a manager. She becomes instead, link officer between nursing director and first-line management. </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533400" y="0"/>
            <a:ext cx="8229600" cy="990600"/>
          </a:xfrm>
        </p:spPr>
        <p:txBody>
          <a:bodyPr/>
          <a:lstStyle/>
          <a:p>
            <a:pPr eaLnBrk="1" hangingPunct="1"/>
            <a:r>
              <a:rPr lang="en-US" b="1" i="1" smtClean="0">
                <a:cs typeface="Times New Roman" pitchFamily="18" charset="0"/>
              </a:rPr>
              <a:t>Delegation of authority</a:t>
            </a:r>
            <a:r>
              <a:rPr lang="en-US" smtClean="0">
                <a:cs typeface="Times New Roman" pitchFamily="18" charset="0"/>
              </a:rPr>
              <a:t> </a:t>
            </a:r>
          </a:p>
        </p:txBody>
      </p:sp>
      <p:sp>
        <p:nvSpPr>
          <p:cNvPr id="17411" name="Rectangle 3"/>
          <p:cNvSpPr>
            <a:spLocks noGrp="1" noChangeArrowheads="1"/>
          </p:cNvSpPr>
          <p:nvPr>
            <p:ph idx="1"/>
          </p:nvPr>
        </p:nvSpPr>
        <p:spPr>
          <a:xfrm>
            <a:off x="457200" y="1143000"/>
            <a:ext cx="8229600" cy="5486400"/>
          </a:xfrm>
        </p:spPr>
        <p:txBody>
          <a:bodyPr/>
          <a:lstStyle/>
          <a:p>
            <a:pPr marL="609600" indent="-609600" algn="l" rtl="0" eaLnBrk="1" hangingPunct="1"/>
            <a:r>
              <a:rPr lang="en-US" b="1" i="1" u="sng" dirty="0" smtClean="0">
                <a:cs typeface="Arial" charset="0"/>
              </a:rPr>
              <a:t>Delegation</a:t>
            </a:r>
            <a:r>
              <a:rPr lang="en-US" b="1" i="1" dirty="0" smtClean="0">
                <a:cs typeface="Arial" charset="0"/>
              </a:rPr>
              <a:t>:</a:t>
            </a:r>
            <a:r>
              <a:rPr lang="en-US" dirty="0" smtClean="0">
                <a:cs typeface="Arial" charset="0"/>
              </a:rPr>
              <a:t> is Transferring responsibility for the performance of an activity from one individual to another while retaining the accountability for the outcome.  It is “The distribution of responsibility and authority to others while holding them accountable for their performance.” (</a:t>
            </a:r>
            <a:r>
              <a:rPr lang="en-US" dirty="0" smtClean="0">
                <a:cs typeface="Arial" charset="0"/>
                <a:hlinkClick r:id="rId2"/>
              </a:rPr>
              <a:t>www.lawsoncg.com</a:t>
            </a:r>
            <a:r>
              <a:rPr lang="en-US" dirty="0" smtClean="0">
                <a:cs typeface="Arial" charset="0"/>
              </a:rPr>
              <a:t>)</a:t>
            </a:r>
          </a:p>
          <a:p>
            <a:pPr marL="609600" indent="-609600" algn="l" rtl="0" eaLnBrk="1" hangingPunct="1"/>
            <a:endParaRPr lang="en-US" dirty="0" smtClean="0">
              <a:cs typeface="Arial"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292100"/>
            <a:ext cx="8229600" cy="393700"/>
          </a:xfrm>
        </p:spPr>
        <p:txBody>
          <a:bodyPr/>
          <a:lstStyle/>
          <a:p>
            <a:pPr eaLnBrk="1" hangingPunct="1"/>
            <a:r>
              <a:rPr lang="en-US" b="1" i="1" smtClean="0">
                <a:cs typeface="Times New Roman" pitchFamily="18" charset="0"/>
              </a:rPr>
              <a:t>Delegation of authority</a:t>
            </a:r>
            <a:r>
              <a:rPr lang="en-US" smtClean="0">
                <a:cs typeface="Times New Roman" pitchFamily="18" charset="0"/>
              </a:rPr>
              <a:t> </a:t>
            </a:r>
          </a:p>
        </p:txBody>
      </p:sp>
      <p:sp>
        <p:nvSpPr>
          <p:cNvPr id="18435" name="Rectangle 3"/>
          <p:cNvSpPr>
            <a:spLocks noGrp="1" noChangeArrowheads="1"/>
          </p:cNvSpPr>
          <p:nvPr>
            <p:ph idx="1"/>
          </p:nvPr>
        </p:nvSpPr>
        <p:spPr>
          <a:xfrm>
            <a:off x="457200" y="1295400"/>
            <a:ext cx="8229600" cy="4800600"/>
          </a:xfrm>
        </p:spPr>
        <p:txBody>
          <a:bodyPr/>
          <a:lstStyle/>
          <a:p>
            <a:pPr marL="609600" indent="-609600" algn="l" rtl="0" eaLnBrk="1" hangingPunct="1"/>
            <a:r>
              <a:rPr lang="en-US" b="1" dirty="0" smtClean="0">
                <a:cs typeface="Arial" charset="0"/>
              </a:rPr>
              <a:t>ANA :</a:t>
            </a:r>
            <a:r>
              <a:rPr lang="en-US" dirty="0" smtClean="0">
                <a:cs typeface="Arial" charset="0"/>
              </a:rPr>
              <a:t> the transfer of responsibility for the performance of a task from one person to another.</a:t>
            </a:r>
          </a:p>
          <a:p>
            <a:pPr marL="609600" indent="-609600" algn="l" rtl="0" eaLnBrk="1" hangingPunct="1"/>
            <a:endParaRPr lang="en-US" b="1" dirty="0" smtClean="0">
              <a:cs typeface="Arial" charset="0"/>
            </a:endParaRPr>
          </a:p>
          <a:p>
            <a:pPr marL="609600" indent="-609600" algn="l" rtl="0" eaLnBrk="1" hangingPunct="1"/>
            <a:r>
              <a:rPr lang="en-US" b="1" dirty="0" smtClean="0">
                <a:cs typeface="Arial" charset="0"/>
              </a:rPr>
              <a:t>NCBSN:</a:t>
            </a:r>
            <a:r>
              <a:rPr lang="en-US" dirty="0" smtClean="0">
                <a:cs typeface="Arial" charset="0"/>
              </a:rPr>
              <a:t> transferring to a competent individual the authority to perform a selected nursing task in a selecting situation</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506"/>
          <p:cNvSpPr>
            <a:spLocks noGrp="1" noChangeArrowheads="1"/>
          </p:cNvSpPr>
          <p:nvPr>
            <p:ph type="title"/>
          </p:nvPr>
        </p:nvSpPr>
        <p:spPr/>
        <p:txBody>
          <a:bodyPr/>
          <a:lstStyle/>
          <a:p>
            <a:pPr eaLnBrk="1" hangingPunct="1"/>
            <a:r>
              <a:rPr lang="en-US" b="1" i="1" smtClean="0">
                <a:cs typeface="Times New Roman" pitchFamily="18" charset="0"/>
              </a:rPr>
              <a:t>Delegation of authority</a:t>
            </a:r>
            <a:r>
              <a:rPr lang="en-US" smtClean="0">
                <a:cs typeface="Times New Roman" pitchFamily="18" charset="0"/>
              </a:rPr>
              <a:t> </a:t>
            </a:r>
          </a:p>
        </p:txBody>
      </p:sp>
      <p:sp>
        <p:nvSpPr>
          <p:cNvPr id="116235" name="Rectangle 523"/>
          <p:cNvSpPr>
            <a:spLocks noChangeArrowheads="1"/>
          </p:cNvSpPr>
          <p:nvPr/>
        </p:nvSpPr>
        <p:spPr bwMode="auto">
          <a:xfrm>
            <a:off x="381000" y="2590800"/>
            <a:ext cx="8229600" cy="1384300"/>
          </a:xfrm>
          <a:prstGeom prst="rect">
            <a:avLst/>
          </a:prstGeom>
          <a:noFill/>
          <a:ln w="9525">
            <a:noFill/>
            <a:miter lim="800000"/>
            <a:headEnd/>
            <a:tailEnd/>
          </a:ln>
          <a:effectLst/>
        </p:spPr>
        <p:txBody>
          <a:bodyPr anchor="ctr"/>
          <a:lstStyle/>
          <a:p>
            <a:pPr algn="l" rtl="0">
              <a:defRPr/>
            </a:pPr>
            <a:endParaRPr lang="en-US" sz="4400">
              <a:solidFill>
                <a:schemeClr val="tx2"/>
              </a:solidFill>
              <a:effectLst>
                <a:outerShdw blurRad="38100" dist="38100" dir="2700000" algn="tl">
                  <a:srgbClr val="000000"/>
                </a:outerShdw>
              </a:effectLst>
              <a:latin typeface="Tahoma" pitchFamily="34" charset="0"/>
            </a:endParaRPr>
          </a:p>
        </p:txBody>
      </p:sp>
      <p:sp>
        <p:nvSpPr>
          <p:cNvPr id="116236" name="Rectangle 524"/>
          <p:cNvSpPr>
            <a:spLocks noChangeArrowheads="1"/>
          </p:cNvSpPr>
          <p:nvPr/>
        </p:nvSpPr>
        <p:spPr bwMode="auto">
          <a:xfrm>
            <a:off x="609600" y="2209800"/>
            <a:ext cx="8229600" cy="3505200"/>
          </a:xfrm>
          <a:prstGeom prst="rect">
            <a:avLst/>
          </a:prstGeom>
          <a:noFill/>
          <a:ln w="9525">
            <a:noFill/>
            <a:miter lim="800000"/>
            <a:headEnd/>
            <a:tailEnd/>
          </a:ln>
          <a:effectLst/>
        </p:spPr>
        <p:txBody>
          <a:bodyPr anchor="ctr"/>
          <a:lstStyle/>
          <a:p>
            <a:pPr algn="l" rtl="0">
              <a:defRPr/>
            </a:pPr>
            <a:r>
              <a:rPr lang="en-US" sz="2800" b="1" i="1" dirty="0">
                <a:solidFill>
                  <a:schemeClr val="tx2"/>
                </a:solidFill>
                <a:latin typeface="Tahoma" pitchFamily="34" charset="0"/>
              </a:rPr>
              <a:t>Delegation is the transfer to a competent individual of the authority to perform a selected nursing task in a selected situation. The nurse retains accountability for the delegation.</a:t>
            </a:r>
            <a:r>
              <a:rPr lang="en-US" sz="2800" dirty="0">
                <a:solidFill>
                  <a:schemeClr val="tx2"/>
                </a:solidFill>
                <a:latin typeface="Tahoma" pitchFamily="34" charset="0"/>
              </a:rPr>
              <a:t>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457200" y="292100"/>
            <a:ext cx="8229600" cy="774700"/>
          </a:xfrm>
        </p:spPr>
        <p:txBody>
          <a:bodyPr/>
          <a:lstStyle/>
          <a:p>
            <a:pPr eaLnBrk="1" hangingPunct="1"/>
            <a:r>
              <a:rPr lang="en-US" b="1" smtClean="0">
                <a:cs typeface="Times New Roman" pitchFamily="18" charset="0"/>
              </a:rPr>
              <a:t>Why Delegate?</a:t>
            </a:r>
          </a:p>
        </p:txBody>
      </p:sp>
      <p:sp>
        <p:nvSpPr>
          <p:cNvPr id="20483" name="Rectangle 3"/>
          <p:cNvSpPr>
            <a:spLocks noGrp="1" noChangeArrowheads="1"/>
          </p:cNvSpPr>
          <p:nvPr>
            <p:ph idx="1"/>
          </p:nvPr>
        </p:nvSpPr>
        <p:spPr>
          <a:xfrm>
            <a:off x="457200" y="1752600"/>
            <a:ext cx="8458200" cy="4876800"/>
          </a:xfrm>
        </p:spPr>
        <p:txBody>
          <a:bodyPr/>
          <a:lstStyle/>
          <a:p>
            <a:pPr marL="669925" indent="-669925" algn="l" rtl="0" eaLnBrk="1" hangingPunct="1">
              <a:lnSpc>
                <a:spcPct val="90000"/>
              </a:lnSpc>
            </a:pPr>
            <a:r>
              <a:rPr lang="en-US" sz="2400" dirty="0" smtClean="0">
                <a:cs typeface="Arial" charset="0"/>
              </a:rPr>
              <a:t>To use skills and resources already within the group</a:t>
            </a:r>
          </a:p>
          <a:p>
            <a:pPr marL="669925" indent="-669925" algn="l" rtl="0" eaLnBrk="1" hangingPunct="1">
              <a:lnSpc>
                <a:spcPct val="90000"/>
              </a:lnSpc>
            </a:pPr>
            <a:r>
              <a:rPr lang="en-US" sz="2400" dirty="0" smtClean="0">
                <a:cs typeface="Arial" charset="0"/>
              </a:rPr>
              <a:t>To keep from burning out a few leaders</a:t>
            </a:r>
          </a:p>
          <a:p>
            <a:pPr marL="669925" indent="-669925" algn="l" rtl="0" eaLnBrk="1" hangingPunct="1">
              <a:lnSpc>
                <a:spcPct val="90000"/>
              </a:lnSpc>
            </a:pPr>
            <a:r>
              <a:rPr lang="en-US" sz="2400" dirty="0" smtClean="0">
                <a:cs typeface="Arial" charset="0"/>
              </a:rPr>
              <a:t>To develop new leaders and build new skills within the group</a:t>
            </a:r>
          </a:p>
          <a:p>
            <a:pPr marL="669925" indent="-669925" algn="l" rtl="0" eaLnBrk="1" hangingPunct="1">
              <a:lnSpc>
                <a:spcPct val="90000"/>
              </a:lnSpc>
            </a:pPr>
            <a:r>
              <a:rPr lang="en-US" sz="2400" dirty="0" smtClean="0">
                <a:cs typeface="Arial" charset="0"/>
              </a:rPr>
              <a:t>To get things done</a:t>
            </a:r>
          </a:p>
          <a:p>
            <a:pPr marL="669925" indent="-669925" algn="l" rtl="0" eaLnBrk="1" hangingPunct="1">
              <a:lnSpc>
                <a:spcPct val="90000"/>
              </a:lnSpc>
            </a:pPr>
            <a:r>
              <a:rPr lang="en-US" sz="2400" dirty="0" smtClean="0">
                <a:cs typeface="Arial" charset="0"/>
              </a:rPr>
              <a:t>To prevent the group from getting too dependent on one or two leaders</a:t>
            </a:r>
          </a:p>
          <a:p>
            <a:pPr marL="669925" indent="-669925" algn="l" rtl="0" eaLnBrk="1" hangingPunct="1">
              <a:lnSpc>
                <a:spcPct val="90000"/>
              </a:lnSpc>
            </a:pPr>
            <a:r>
              <a:rPr lang="en-US" sz="2400" dirty="0" smtClean="0">
                <a:cs typeface="Arial" charset="0"/>
              </a:rPr>
              <a:t>To become more powerful as a group</a:t>
            </a:r>
          </a:p>
          <a:p>
            <a:pPr marL="669925" indent="-669925" algn="l" rtl="0" eaLnBrk="1" hangingPunct="1">
              <a:lnSpc>
                <a:spcPct val="90000"/>
              </a:lnSpc>
            </a:pPr>
            <a:r>
              <a:rPr lang="en-US" sz="2400" dirty="0" smtClean="0">
                <a:cs typeface="Arial" charset="0"/>
              </a:rPr>
              <a:t>To allow everyone to feel a part of the effort and the success</a:t>
            </a:r>
          </a:p>
          <a:p>
            <a:pPr marL="669925" indent="-669925" algn="l" rtl="0" eaLnBrk="1" hangingPunct="1">
              <a:lnSpc>
                <a:spcPct val="90000"/>
              </a:lnSpc>
            </a:pPr>
            <a:r>
              <a:rPr lang="en-US" sz="2400" dirty="0" smtClean="0">
                <a:cs typeface="Arial" charset="0"/>
              </a:rPr>
              <a:t>Group members feel more committed if they have a role and feel needed</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6" descr="org15"/>
          <p:cNvPicPr>
            <a:picLocks noChangeAspect="1" noChangeArrowheads="1"/>
          </p:cNvPicPr>
          <p:nvPr/>
        </p:nvPicPr>
        <p:blipFill>
          <a:blip r:embed="rId2"/>
          <a:srcRect/>
          <a:stretch>
            <a:fillRect/>
          </a:stretch>
        </p:blipFill>
        <p:spPr bwMode="auto">
          <a:xfrm>
            <a:off x="762000" y="609600"/>
            <a:ext cx="7620000" cy="5562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r>
              <a:rPr lang="en-US" sz="4000" b="1" smtClean="0">
                <a:cs typeface="Times New Roman" pitchFamily="18" charset="0"/>
              </a:rPr>
              <a:t>Step 1: Know What to Delegate</a:t>
            </a:r>
          </a:p>
        </p:txBody>
      </p:sp>
      <p:sp>
        <p:nvSpPr>
          <p:cNvPr id="22531" name="Rectangle 3"/>
          <p:cNvSpPr>
            <a:spLocks noGrp="1" noChangeArrowheads="1"/>
          </p:cNvSpPr>
          <p:nvPr>
            <p:ph idx="1"/>
          </p:nvPr>
        </p:nvSpPr>
        <p:spPr>
          <a:xfrm>
            <a:off x="457200" y="1905000"/>
            <a:ext cx="8229600" cy="3429000"/>
          </a:xfrm>
        </p:spPr>
        <p:txBody>
          <a:bodyPr/>
          <a:lstStyle/>
          <a:p>
            <a:pPr marL="1042988" lvl="1" indent="-585788" algn="l" rtl="0" eaLnBrk="1" hangingPunct="1">
              <a:buFont typeface="Tahoma" pitchFamily="34" charset="0"/>
              <a:buNone/>
            </a:pPr>
            <a:r>
              <a:rPr lang="en-US" dirty="0" smtClean="0">
                <a:cs typeface="Arial" charset="0"/>
              </a:rPr>
              <a:t>In nursing, there are some things that can be delegated and others that can not. For example, you should probably think twice before delegating tasks that involve sensitive or confidential client information. And you may not want to delegate a task that hasn’t been clearly defined.</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7662" name="Group 142"/>
          <p:cNvGraphicFramePr>
            <a:graphicFrameLocks noGrp="1"/>
          </p:cNvGraphicFramePr>
          <p:nvPr>
            <p:ph/>
            <p:extLst>
              <p:ext uri="{D42A27DB-BD31-4B8C-83A1-F6EECF244321}">
                <p14:modId xmlns:p14="http://schemas.microsoft.com/office/powerpoint/2010/main" val="2264946520"/>
              </p:ext>
            </p:extLst>
          </p:nvPr>
        </p:nvGraphicFramePr>
        <p:xfrm>
          <a:off x="457200" y="304800"/>
          <a:ext cx="8382000" cy="5422902"/>
        </p:xfrm>
        <a:graphic>
          <a:graphicData uri="http://schemas.openxmlformats.org/drawingml/2006/table">
            <a:tbl>
              <a:tblPr rtl="1"/>
              <a:tblGrid>
                <a:gridCol w="6029092">
                  <a:extLst>
                    <a:ext uri="{9D8B030D-6E8A-4147-A177-3AD203B41FA5}">
                      <a16:colId xmlns:a16="http://schemas.microsoft.com/office/drawing/2014/main" val="20000"/>
                    </a:ext>
                  </a:extLst>
                </a:gridCol>
                <a:gridCol w="2352908">
                  <a:extLst>
                    <a:ext uri="{9D8B030D-6E8A-4147-A177-3AD203B41FA5}">
                      <a16:colId xmlns:a16="http://schemas.microsoft.com/office/drawing/2014/main" val="20001"/>
                    </a:ext>
                  </a:extLst>
                </a:gridCol>
              </a:tblGrid>
              <a:tr h="582613">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tab pos="609600" algn="l"/>
                        </a:tabLst>
                      </a:pPr>
                      <a:r>
                        <a:rPr kumimoji="0" lang="en-US" sz="1600" b="1" i="1" u="none" strike="noStrike" cap="none" normalizeH="0" baseline="0" smtClean="0">
                          <a:ln>
                            <a:noFill/>
                          </a:ln>
                          <a:solidFill>
                            <a:schemeClr val="tx1"/>
                          </a:solidFill>
                          <a:effectLst/>
                          <a:latin typeface="Arial" charset="0"/>
                          <a:cs typeface="Times New Roman" pitchFamily="18" charset="0"/>
                        </a:rPr>
                        <a:t>Definition</a:t>
                      </a:r>
                      <a:endParaRPr kumimoji="0" lang="en-US" sz="1600" b="0" i="0" u="none" strike="noStrike" cap="none" normalizeH="0" baseline="0" smtClean="0">
                        <a:ln>
                          <a:noFill/>
                        </a:ln>
                        <a:solidFill>
                          <a:schemeClr val="tx1"/>
                        </a:solidFill>
                        <a:effectLst/>
                        <a:latin typeface="Times New Roman" pitchFamily="18" charset="0"/>
                        <a:cs typeface="Arial" charset="0"/>
                      </a:endParaRPr>
                    </a:p>
                  </a:txBody>
                  <a:tcPr horzOverflow="overflow">
                    <a:lnL w="12700" cap="flat" cmpd="sng" algn="ctr">
                      <a:solidFill>
                        <a:srgbClr val="010000"/>
                      </a:solidFill>
                      <a:prstDash val="solid"/>
                      <a:round/>
                      <a:headEnd type="none" w="med" len="med"/>
                      <a:tailEnd type="none" w="med" len="med"/>
                    </a:lnL>
                    <a:lnR w="12700" cap="flat" cmpd="sng" algn="ctr">
                      <a:solidFill>
                        <a:srgbClr val="010000"/>
                      </a:solidFill>
                      <a:prstDash val="solid"/>
                      <a:round/>
                      <a:headEnd type="none" w="med" len="med"/>
                      <a:tailEnd type="none" w="med" len="med"/>
                    </a:lnR>
                    <a:lnT w="12700" cap="flat" cmpd="sng" algn="ctr">
                      <a:solidFill>
                        <a:srgbClr val="010000"/>
                      </a:solidFill>
                      <a:prstDash val="solid"/>
                      <a:round/>
                      <a:headEnd type="none" w="med" len="med"/>
                      <a:tailEnd type="none" w="med" len="med"/>
                    </a:lnT>
                    <a:lnB w="12700" cap="flat" cmpd="sng" algn="ctr">
                      <a:solidFill>
                        <a:srgbClr val="01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tab pos="609600" algn="l"/>
                        </a:tabLst>
                      </a:pPr>
                      <a:r>
                        <a:rPr kumimoji="0" lang="en-US" sz="1600" b="1" i="1" u="none" strike="noStrike" cap="none" normalizeH="0" baseline="0" smtClean="0">
                          <a:ln>
                            <a:noFill/>
                          </a:ln>
                          <a:solidFill>
                            <a:schemeClr val="tx1"/>
                          </a:solidFill>
                          <a:effectLst/>
                          <a:latin typeface="Arial" charset="0"/>
                          <a:cs typeface="Times New Roman" pitchFamily="18" charset="0"/>
                        </a:rPr>
                        <a:t>Major Concept</a:t>
                      </a:r>
                      <a:endParaRPr kumimoji="0" lang="en-US" sz="1600" b="0" i="0" u="none" strike="noStrike" cap="none" normalizeH="0" baseline="0" smtClean="0">
                        <a:ln>
                          <a:noFill/>
                        </a:ln>
                        <a:solidFill>
                          <a:schemeClr val="tx1"/>
                        </a:solidFill>
                        <a:effectLst/>
                        <a:latin typeface="Times New Roman" pitchFamily="18" charset="0"/>
                        <a:cs typeface="Arial" charset="0"/>
                      </a:endParaRPr>
                    </a:p>
                  </a:txBody>
                  <a:tcPr horzOverflow="overflow">
                    <a:lnL w="12700" cap="flat" cmpd="sng" algn="ctr">
                      <a:solidFill>
                        <a:srgbClr val="010000"/>
                      </a:solidFill>
                      <a:prstDash val="solid"/>
                      <a:round/>
                      <a:headEnd type="none" w="med" len="med"/>
                      <a:tailEnd type="none" w="med" len="med"/>
                    </a:lnL>
                    <a:lnR w="12700" cap="flat" cmpd="sng" algn="ctr">
                      <a:solidFill>
                        <a:srgbClr val="010000"/>
                      </a:solidFill>
                      <a:prstDash val="solid"/>
                      <a:round/>
                      <a:headEnd type="none" w="med" len="med"/>
                      <a:tailEnd type="none" w="med" len="med"/>
                    </a:lnR>
                    <a:lnT w="12700" cap="flat" cmpd="sng" algn="ctr">
                      <a:solidFill>
                        <a:srgbClr val="010000"/>
                      </a:solidFill>
                      <a:prstDash val="solid"/>
                      <a:round/>
                      <a:headEnd type="none" w="med" len="med"/>
                      <a:tailEnd type="none" w="med" len="med"/>
                    </a:lnT>
                    <a:lnB w="12700" cap="flat" cmpd="sng" algn="ctr">
                      <a:solidFill>
                        <a:srgbClr val="01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354138">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tab pos="609600" algn="l"/>
                        </a:tabLst>
                      </a:pPr>
                      <a:r>
                        <a:rPr kumimoji="0" lang="en-US" sz="1600" b="0" i="0" u="none" strike="noStrike" cap="none" normalizeH="0" baseline="0" smtClean="0">
                          <a:ln>
                            <a:noFill/>
                          </a:ln>
                          <a:solidFill>
                            <a:schemeClr val="tx1"/>
                          </a:solidFill>
                          <a:effectLst/>
                          <a:latin typeface="Arial" charset="0"/>
                          <a:cs typeface="Times New Roman" pitchFamily="18" charset="0"/>
                        </a:rPr>
                        <a:t>Is  the process of determining the activities to be performed, arranging these activities to administrative units, as well as assigning managerial authority and responsibilities to people employed in the organization</a:t>
                      </a:r>
                      <a:endParaRPr kumimoji="0" lang="en-US" sz="1600" b="0" i="0" u="none" strike="noStrike" cap="none" normalizeH="0" baseline="0" smtClean="0">
                        <a:ln>
                          <a:noFill/>
                        </a:ln>
                        <a:solidFill>
                          <a:schemeClr val="tx1"/>
                        </a:solidFill>
                        <a:effectLst/>
                        <a:latin typeface="Times New Roman" pitchFamily="18" charset="0"/>
                        <a:cs typeface="Arial" charset="0"/>
                      </a:endParaRPr>
                    </a:p>
                  </a:txBody>
                  <a:tcPr horzOverflow="overflow">
                    <a:lnL w="12700" cap="flat" cmpd="sng" algn="ctr">
                      <a:solidFill>
                        <a:srgbClr val="010000"/>
                      </a:solidFill>
                      <a:prstDash val="solid"/>
                      <a:round/>
                      <a:headEnd type="none" w="med" len="med"/>
                      <a:tailEnd type="none" w="med" len="med"/>
                    </a:lnL>
                    <a:lnR w="12700" cap="flat" cmpd="sng" algn="ctr">
                      <a:solidFill>
                        <a:srgbClr val="010000"/>
                      </a:solidFill>
                      <a:prstDash val="solid"/>
                      <a:round/>
                      <a:headEnd type="none" w="med" len="med"/>
                      <a:tailEnd type="none" w="med" len="med"/>
                    </a:lnR>
                    <a:lnT w="12700" cap="flat" cmpd="sng" algn="ctr">
                      <a:solidFill>
                        <a:srgbClr val="010000"/>
                      </a:solidFill>
                      <a:prstDash val="solid"/>
                      <a:round/>
                      <a:headEnd type="none" w="med" len="med"/>
                      <a:tailEnd type="none" w="med" len="med"/>
                    </a:lnT>
                    <a:lnB w="12700" cap="flat" cmpd="sng" algn="ctr">
                      <a:solidFill>
                        <a:srgbClr val="01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tab pos="609600" algn="l"/>
                        </a:tabLst>
                      </a:pPr>
                      <a:r>
                        <a:rPr kumimoji="0" lang="en-US" sz="1600" b="1" i="0" u="none" strike="noStrike" cap="none" normalizeH="0" baseline="0" smtClean="0">
                          <a:ln>
                            <a:noFill/>
                          </a:ln>
                          <a:solidFill>
                            <a:schemeClr val="tx1"/>
                          </a:solidFill>
                          <a:effectLst/>
                          <a:latin typeface="Arial" charset="0"/>
                          <a:cs typeface="Times New Roman" pitchFamily="18" charset="0"/>
                        </a:rPr>
                        <a:t>Organizing</a:t>
                      </a:r>
                      <a:endParaRPr kumimoji="0" lang="en-US" sz="1600" b="0" i="0" u="none" strike="noStrike" cap="none" normalizeH="0" baseline="0" smtClean="0">
                        <a:ln>
                          <a:noFill/>
                        </a:ln>
                        <a:solidFill>
                          <a:schemeClr val="tx1"/>
                        </a:solidFill>
                        <a:effectLst/>
                        <a:latin typeface="Times New Roman" pitchFamily="18" charset="0"/>
                        <a:cs typeface="Arial" charset="0"/>
                      </a:endParaRPr>
                    </a:p>
                  </a:txBody>
                  <a:tcPr horzOverflow="overflow">
                    <a:lnL w="12700" cap="flat" cmpd="sng" algn="ctr">
                      <a:solidFill>
                        <a:srgbClr val="010000"/>
                      </a:solidFill>
                      <a:prstDash val="solid"/>
                      <a:round/>
                      <a:headEnd type="none" w="med" len="med"/>
                      <a:tailEnd type="none" w="med" len="med"/>
                    </a:lnL>
                    <a:lnR w="12700" cap="flat" cmpd="sng" algn="ctr">
                      <a:solidFill>
                        <a:srgbClr val="010000"/>
                      </a:solidFill>
                      <a:prstDash val="solid"/>
                      <a:round/>
                      <a:headEnd type="none" w="med" len="med"/>
                      <a:tailEnd type="none" w="med" len="med"/>
                    </a:lnR>
                    <a:lnT w="12700" cap="flat" cmpd="sng" algn="ctr">
                      <a:solidFill>
                        <a:srgbClr val="010000"/>
                      </a:solidFill>
                      <a:prstDash val="solid"/>
                      <a:round/>
                      <a:headEnd type="none" w="med" len="med"/>
                      <a:tailEnd type="none" w="med" len="med"/>
                    </a:lnT>
                    <a:lnB w="12700" cap="flat" cmpd="sng" algn="ctr">
                      <a:solidFill>
                        <a:srgbClr val="01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968375">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tab pos="609600" algn="l"/>
                        </a:tabLst>
                      </a:pPr>
                      <a:r>
                        <a:rPr kumimoji="0" lang="en-US" sz="1600" b="0" i="1" u="none" strike="noStrike" cap="none" normalizeH="0" baseline="0" smtClean="0">
                          <a:ln>
                            <a:noFill/>
                          </a:ln>
                          <a:solidFill>
                            <a:schemeClr val="tx1"/>
                          </a:solidFill>
                          <a:effectLst/>
                          <a:latin typeface="Arial" charset="0"/>
                          <a:cs typeface="Times New Roman" pitchFamily="18" charset="0"/>
                        </a:rPr>
                        <a:t>A formally constituted group of people who have identified tasks and who works together to achieve a specific purpose defined by the organization</a:t>
                      </a:r>
                      <a:endParaRPr kumimoji="0" lang="en-US" sz="1600" b="0" i="0" u="none" strike="noStrike" cap="none" normalizeH="0" baseline="0" smtClean="0">
                        <a:ln>
                          <a:noFill/>
                        </a:ln>
                        <a:solidFill>
                          <a:schemeClr val="tx1"/>
                        </a:solidFill>
                        <a:effectLst/>
                        <a:latin typeface="Times New Roman" pitchFamily="18" charset="0"/>
                        <a:cs typeface="Arial" charset="0"/>
                      </a:endParaRPr>
                    </a:p>
                  </a:txBody>
                  <a:tcPr horzOverflow="overflow">
                    <a:lnL w="12700" cap="flat" cmpd="sng" algn="ctr">
                      <a:solidFill>
                        <a:srgbClr val="010000"/>
                      </a:solidFill>
                      <a:prstDash val="solid"/>
                      <a:round/>
                      <a:headEnd type="none" w="med" len="med"/>
                      <a:tailEnd type="none" w="med" len="med"/>
                    </a:lnL>
                    <a:lnR w="12700" cap="flat" cmpd="sng" algn="ctr">
                      <a:solidFill>
                        <a:srgbClr val="010000"/>
                      </a:solidFill>
                      <a:prstDash val="solid"/>
                      <a:round/>
                      <a:headEnd type="none" w="med" len="med"/>
                      <a:tailEnd type="none" w="med" len="med"/>
                    </a:lnR>
                    <a:lnT w="12700" cap="flat" cmpd="sng" algn="ctr">
                      <a:solidFill>
                        <a:srgbClr val="010000"/>
                      </a:solidFill>
                      <a:prstDash val="solid"/>
                      <a:round/>
                      <a:headEnd type="none" w="med" len="med"/>
                      <a:tailEnd type="none" w="med" len="med"/>
                    </a:lnT>
                    <a:lnB w="12700" cap="flat" cmpd="sng" algn="ctr">
                      <a:solidFill>
                        <a:srgbClr val="01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tab pos="609600" algn="l"/>
                        </a:tabLst>
                      </a:pPr>
                      <a:r>
                        <a:rPr kumimoji="0" lang="en-US" sz="1600" b="1" i="1" u="none" strike="noStrike" cap="none" normalizeH="0" baseline="0" smtClean="0">
                          <a:ln>
                            <a:noFill/>
                          </a:ln>
                          <a:solidFill>
                            <a:schemeClr val="tx1"/>
                          </a:solidFill>
                          <a:effectLst/>
                          <a:latin typeface="Arial" charset="0"/>
                          <a:cs typeface="Times New Roman" pitchFamily="18" charset="0"/>
                        </a:rPr>
                        <a:t>Organization</a:t>
                      </a:r>
                      <a:endParaRPr kumimoji="0" lang="en-US" sz="1600" b="0" i="0" u="none" strike="noStrike" cap="none" normalizeH="0" baseline="0" smtClean="0">
                        <a:ln>
                          <a:noFill/>
                        </a:ln>
                        <a:solidFill>
                          <a:schemeClr val="tx1"/>
                        </a:solidFill>
                        <a:effectLst/>
                        <a:latin typeface="Times New Roman" pitchFamily="18" charset="0"/>
                        <a:cs typeface="Arial" charset="0"/>
                      </a:endParaRPr>
                    </a:p>
                  </a:txBody>
                  <a:tcPr horzOverflow="overflow">
                    <a:lnL w="12700" cap="flat" cmpd="sng" algn="ctr">
                      <a:solidFill>
                        <a:srgbClr val="010000"/>
                      </a:solidFill>
                      <a:prstDash val="solid"/>
                      <a:round/>
                      <a:headEnd type="none" w="med" len="med"/>
                      <a:tailEnd type="none" w="med" len="med"/>
                    </a:lnL>
                    <a:lnR w="12700" cap="flat" cmpd="sng" algn="ctr">
                      <a:solidFill>
                        <a:srgbClr val="010000"/>
                      </a:solidFill>
                      <a:prstDash val="solid"/>
                      <a:round/>
                      <a:headEnd type="none" w="med" len="med"/>
                      <a:tailEnd type="none" w="med" len="med"/>
                    </a:lnR>
                    <a:lnT w="12700" cap="flat" cmpd="sng" algn="ctr">
                      <a:solidFill>
                        <a:srgbClr val="010000"/>
                      </a:solidFill>
                      <a:prstDash val="solid"/>
                      <a:round/>
                      <a:headEnd type="none" w="med" len="med"/>
                      <a:tailEnd type="none" w="med" len="med"/>
                    </a:lnT>
                    <a:lnB w="12700" cap="flat" cmpd="sng" algn="ctr">
                      <a:solidFill>
                        <a:srgbClr val="01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966788">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tab pos="609600" algn="l"/>
                        </a:tabLst>
                      </a:pPr>
                      <a:r>
                        <a:rPr kumimoji="0" lang="en-US" sz="1600" b="0" i="0" u="none" strike="noStrike" cap="none" normalizeH="0" baseline="0" smtClean="0">
                          <a:ln>
                            <a:noFill/>
                          </a:ln>
                          <a:solidFill>
                            <a:schemeClr val="tx1"/>
                          </a:solidFill>
                          <a:effectLst/>
                          <a:latin typeface="Arial" charset="0"/>
                          <a:cs typeface="Times New Roman" pitchFamily="18" charset="0"/>
                        </a:rPr>
                        <a:t>Is a system of management in which all decisions are made by top level manager</a:t>
                      </a:r>
                      <a:endParaRPr kumimoji="0" lang="en-US" sz="1600" b="0" i="0" u="none" strike="noStrike" cap="none" normalizeH="0" baseline="0" smtClean="0">
                        <a:ln>
                          <a:noFill/>
                        </a:ln>
                        <a:solidFill>
                          <a:schemeClr val="tx1"/>
                        </a:solidFill>
                        <a:effectLst/>
                        <a:latin typeface="Times New Roman" pitchFamily="18" charset="0"/>
                        <a:cs typeface="Arial" charset="0"/>
                      </a:endParaRPr>
                    </a:p>
                  </a:txBody>
                  <a:tcPr horzOverflow="overflow">
                    <a:lnL w="12700" cap="flat" cmpd="sng" algn="ctr">
                      <a:solidFill>
                        <a:srgbClr val="010000"/>
                      </a:solidFill>
                      <a:prstDash val="solid"/>
                      <a:round/>
                      <a:headEnd type="none" w="med" len="med"/>
                      <a:tailEnd type="none" w="med" len="med"/>
                    </a:lnL>
                    <a:lnR w="12700" cap="flat" cmpd="sng" algn="ctr">
                      <a:solidFill>
                        <a:srgbClr val="010000"/>
                      </a:solidFill>
                      <a:prstDash val="solid"/>
                      <a:round/>
                      <a:headEnd type="none" w="med" len="med"/>
                      <a:tailEnd type="none" w="med" len="med"/>
                    </a:lnR>
                    <a:lnT w="12700" cap="flat" cmpd="sng" algn="ctr">
                      <a:solidFill>
                        <a:srgbClr val="010000"/>
                      </a:solidFill>
                      <a:prstDash val="solid"/>
                      <a:round/>
                      <a:headEnd type="none" w="med" len="med"/>
                      <a:tailEnd type="none" w="med" len="med"/>
                    </a:lnT>
                    <a:lnB w="12700" cap="flat" cmpd="sng" algn="ctr">
                      <a:solidFill>
                        <a:srgbClr val="01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tab pos="609600" algn="l"/>
                        </a:tabLst>
                      </a:pPr>
                      <a:r>
                        <a:rPr kumimoji="0" lang="en-US" sz="1600" b="1" i="0" u="none" strike="noStrike" cap="none" normalizeH="0" baseline="0" smtClean="0">
                          <a:ln>
                            <a:noFill/>
                          </a:ln>
                          <a:solidFill>
                            <a:schemeClr val="tx1"/>
                          </a:solidFill>
                          <a:effectLst/>
                          <a:latin typeface="Arial" charset="0"/>
                          <a:cs typeface="Times New Roman" pitchFamily="18" charset="0"/>
                        </a:rPr>
                        <a:t>Centralization</a:t>
                      </a:r>
                      <a:endParaRPr kumimoji="0" lang="en-US" sz="1600" b="0" i="0" u="none" strike="noStrike" cap="none" normalizeH="0" baseline="0" smtClean="0">
                        <a:ln>
                          <a:noFill/>
                        </a:ln>
                        <a:solidFill>
                          <a:schemeClr val="tx1"/>
                        </a:solidFill>
                        <a:effectLst/>
                        <a:latin typeface="Times New Roman" pitchFamily="18" charset="0"/>
                        <a:cs typeface="Arial" charset="0"/>
                      </a:endParaRPr>
                    </a:p>
                  </a:txBody>
                  <a:tcPr horzOverflow="overflow">
                    <a:lnL w="12700" cap="flat" cmpd="sng" algn="ctr">
                      <a:solidFill>
                        <a:srgbClr val="010000"/>
                      </a:solidFill>
                      <a:prstDash val="solid"/>
                      <a:round/>
                      <a:headEnd type="none" w="med" len="med"/>
                      <a:tailEnd type="none" w="med" len="med"/>
                    </a:lnL>
                    <a:lnR w="12700" cap="flat" cmpd="sng" algn="ctr">
                      <a:solidFill>
                        <a:srgbClr val="010000"/>
                      </a:solidFill>
                      <a:prstDash val="solid"/>
                      <a:round/>
                      <a:headEnd type="none" w="med" len="med"/>
                      <a:tailEnd type="none" w="med" len="med"/>
                    </a:lnR>
                    <a:lnT w="12700" cap="flat" cmpd="sng" algn="ctr">
                      <a:solidFill>
                        <a:srgbClr val="010000"/>
                      </a:solidFill>
                      <a:prstDash val="solid"/>
                      <a:round/>
                      <a:headEnd type="none" w="med" len="med"/>
                      <a:tailEnd type="none" w="med" len="med"/>
                    </a:lnT>
                    <a:lnB w="12700" cap="flat" cmpd="sng" algn="ctr">
                      <a:solidFill>
                        <a:srgbClr val="01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971550">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tab pos="609600" algn="l"/>
                        </a:tabLst>
                      </a:pPr>
                      <a:r>
                        <a:rPr kumimoji="0" lang="en-US" sz="1600" b="0" i="0" u="none" strike="noStrike" cap="none" normalizeH="0" baseline="0" smtClean="0">
                          <a:ln>
                            <a:noFill/>
                          </a:ln>
                          <a:solidFill>
                            <a:schemeClr val="tx1"/>
                          </a:solidFill>
                          <a:effectLst/>
                          <a:latin typeface="Arial" charset="0"/>
                          <a:cs typeface="Times New Roman" pitchFamily="18" charset="0"/>
                        </a:rPr>
                        <a:t>Is a system of management in which a great deal of decision- making authority rest at lowers level manager, where the work is performed</a:t>
                      </a:r>
                      <a:endParaRPr kumimoji="0" lang="en-US" sz="1600" b="0" i="0" u="none" strike="noStrike" cap="none" normalizeH="0" baseline="0" smtClean="0">
                        <a:ln>
                          <a:noFill/>
                        </a:ln>
                        <a:solidFill>
                          <a:schemeClr val="tx1"/>
                        </a:solidFill>
                        <a:effectLst/>
                        <a:latin typeface="Times New Roman" pitchFamily="18" charset="0"/>
                        <a:cs typeface="Arial" charset="0"/>
                      </a:endParaRPr>
                    </a:p>
                  </a:txBody>
                  <a:tcPr horzOverflow="overflow">
                    <a:lnL w="12700" cap="flat" cmpd="sng" algn="ctr">
                      <a:solidFill>
                        <a:srgbClr val="010000"/>
                      </a:solidFill>
                      <a:prstDash val="solid"/>
                      <a:round/>
                      <a:headEnd type="none" w="med" len="med"/>
                      <a:tailEnd type="none" w="med" len="med"/>
                    </a:lnL>
                    <a:lnR w="12700" cap="flat" cmpd="sng" algn="ctr">
                      <a:solidFill>
                        <a:srgbClr val="010000"/>
                      </a:solidFill>
                      <a:prstDash val="solid"/>
                      <a:round/>
                      <a:headEnd type="none" w="med" len="med"/>
                      <a:tailEnd type="none" w="med" len="med"/>
                    </a:lnR>
                    <a:lnT w="12700" cap="flat" cmpd="sng" algn="ctr">
                      <a:solidFill>
                        <a:srgbClr val="010000"/>
                      </a:solidFill>
                      <a:prstDash val="solid"/>
                      <a:round/>
                      <a:headEnd type="none" w="med" len="med"/>
                      <a:tailEnd type="none" w="med" len="med"/>
                    </a:lnT>
                    <a:lnB w="12700" cap="flat" cmpd="sng" algn="ctr">
                      <a:solidFill>
                        <a:srgbClr val="01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tab pos="609600" algn="l"/>
                        </a:tabLst>
                      </a:pPr>
                      <a:r>
                        <a:rPr kumimoji="0" lang="en-US" sz="1600" b="1" i="0" u="none" strike="noStrike" cap="none" normalizeH="0" baseline="0" smtClean="0">
                          <a:ln>
                            <a:noFill/>
                          </a:ln>
                          <a:solidFill>
                            <a:schemeClr val="tx1"/>
                          </a:solidFill>
                          <a:effectLst/>
                          <a:latin typeface="Arial" charset="0"/>
                          <a:cs typeface="Times New Roman" pitchFamily="18" charset="0"/>
                        </a:rPr>
                        <a:t>Decentralization</a:t>
                      </a:r>
                      <a:endParaRPr kumimoji="0" lang="en-US" sz="1600" b="0" i="0" u="none" strike="noStrike" cap="none" normalizeH="0" baseline="0" smtClean="0">
                        <a:ln>
                          <a:noFill/>
                        </a:ln>
                        <a:solidFill>
                          <a:schemeClr val="tx1"/>
                        </a:solidFill>
                        <a:effectLst/>
                        <a:latin typeface="Times New Roman" pitchFamily="18" charset="0"/>
                        <a:cs typeface="Arial" charset="0"/>
                      </a:endParaRPr>
                    </a:p>
                  </a:txBody>
                  <a:tcPr horzOverflow="overflow">
                    <a:lnL w="12700" cap="flat" cmpd="sng" algn="ctr">
                      <a:solidFill>
                        <a:srgbClr val="010000"/>
                      </a:solidFill>
                      <a:prstDash val="solid"/>
                      <a:round/>
                      <a:headEnd type="none" w="med" len="med"/>
                      <a:tailEnd type="none" w="med" len="med"/>
                    </a:lnL>
                    <a:lnR w="12700" cap="flat" cmpd="sng" algn="ctr">
                      <a:solidFill>
                        <a:srgbClr val="010000"/>
                      </a:solidFill>
                      <a:prstDash val="solid"/>
                      <a:round/>
                      <a:headEnd type="none" w="med" len="med"/>
                      <a:tailEnd type="none" w="med" len="med"/>
                    </a:lnR>
                    <a:lnT w="12700" cap="flat" cmpd="sng" algn="ctr">
                      <a:solidFill>
                        <a:srgbClr val="010000"/>
                      </a:solidFill>
                      <a:prstDash val="solid"/>
                      <a:round/>
                      <a:headEnd type="none" w="med" len="med"/>
                      <a:tailEnd type="none" w="med" len="med"/>
                    </a:lnT>
                    <a:lnB w="12700" cap="flat" cmpd="sng" algn="ctr">
                      <a:solidFill>
                        <a:srgbClr val="01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579438">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tab pos="609600" algn="l"/>
                        </a:tabLst>
                      </a:pPr>
                      <a:r>
                        <a:rPr kumimoji="0" lang="en-US" sz="1600" b="0" i="0" u="none" strike="noStrike" cap="none" normalizeH="0" baseline="0" smtClean="0">
                          <a:ln>
                            <a:noFill/>
                          </a:ln>
                          <a:solidFill>
                            <a:schemeClr val="tx1"/>
                          </a:solidFill>
                          <a:effectLst/>
                          <a:latin typeface="Arial" charset="0"/>
                          <a:cs typeface="Times New Roman" pitchFamily="18" charset="0"/>
                        </a:rPr>
                        <a:t>Each employee should have only one boss.</a:t>
                      </a:r>
                      <a:endParaRPr kumimoji="0" lang="en-US" sz="1600" b="0" i="0" u="none" strike="noStrike" cap="none" normalizeH="0" baseline="0" smtClean="0">
                        <a:ln>
                          <a:noFill/>
                        </a:ln>
                        <a:solidFill>
                          <a:schemeClr val="tx1"/>
                        </a:solidFill>
                        <a:effectLst/>
                        <a:latin typeface="Times New Roman" pitchFamily="18" charset="0"/>
                        <a:cs typeface="Arial" charset="0"/>
                      </a:endParaRPr>
                    </a:p>
                  </a:txBody>
                  <a:tcPr horzOverflow="overflow">
                    <a:lnL w="12700" cap="flat" cmpd="sng" algn="ctr">
                      <a:solidFill>
                        <a:srgbClr val="010000"/>
                      </a:solidFill>
                      <a:prstDash val="solid"/>
                      <a:round/>
                      <a:headEnd type="none" w="med" len="med"/>
                      <a:tailEnd type="none" w="med" len="med"/>
                    </a:lnL>
                    <a:lnR w="12700" cap="flat" cmpd="sng" algn="ctr">
                      <a:solidFill>
                        <a:srgbClr val="010000"/>
                      </a:solidFill>
                      <a:prstDash val="solid"/>
                      <a:round/>
                      <a:headEnd type="none" w="med" len="med"/>
                      <a:tailEnd type="none" w="med" len="med"/>
                    </a:lnR>
                    <a:lnT w="12700" cap="flat" cmpd="sng" algn="ctr">
                      <a:solidFill>
                        <a:srgbClr val="010000"/>
                      </a:solidFill>
                      <a:prstDash val="solid"/>
                      <a:round/>
                      <a:headEnd type="none" w="med" len="med"/>
                      <a:tailEnd type="none" w="med" len="med"/>
                    </a:lnT>
                    <a:lnB w="12700" cap="flat" cmpd="sng" algn="ctr">
                      <a:solidFill>
                        <a:srgbClr val="01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tab pos="609600" algn="l"/>
                        </a:tabLst>
                      </a:pPr>
                      <a:r>
                        <a:rPr kumimoji="0" lang="en-US" sz="1600" b="1" i="0" u="none" strike="noStrike" cap="none" normalizeH="0" baseline="0" dirty="0" smtClean="0">
                          <a:ln>
                            <a:noFill/>
                          </a:ln>
                          <a:solidFill>
                            <a:schemeClr val="tx1"/>
                          </a:solidFill>
                          <a:effectLst/>
                          <a:latin typeface="Arial" charset="0"/>
                          <a:cs typeface="Times New Roman" pitchFamily="18" charset="0"/>
                        </a:rPr>
                        <a:t>Unity of command</a:t>
                      </a:r>
                      <a:endParaRPr kumimoji="0" lang="en-US" sz="1600" b="0" i="0" u="none" strike="noStrike" cap="none" normalizeH="0" baseline="0" dirty="0" smtClean="0">
                        <a:ln>
                          <a:noFill/>
                        </a:ln>
                        <a:solidFill>
                          <a:schemeClr val="tx1"/>
                        </a:solidFill>
                        <a:effectLst/>
                        <a:latin typeface="Times New Roman" pitchFamily="18" charset="0"/>
                        <a:cs typeface="Arial" charset="0"/>
                      </a:endParaRPr>
                    </a:p>
                  </a:txBody>
                  <a:tcPr horzOverflow="overflow">
                    <a:lnL w="12700" cap="flat" cmpd="sng" algn="ctr">
                      <a:solidFill>
                        <a:srgbClr val="010000"/>
                      </a:solidFill>
                      <a:prstDash val="solid"/>
                      <a:round/>
                      <a:headEnd type="none" w="med" len="med"/>
                      <a:tailEnd type="none" w="med" len="med"/>
                    </a:lnL>
                    <a:lnR w="12700" cap="flat" cmpd="sng" algn="ctr">
                      <a:solidFill>
                        <a:srgbClr val="010000"/>
                      </a:solidFill>
                      <a:prstDash val="solid"/>
                      <a:round/>
                      <a:headEnd type="none" w="med" len="med"/>
                      <a:tailEnd type="none" w="med" len="med"/>
                    </a:lnR>
                    <a:lnT w="12700" cap="flat" cmpd="sng" algn="ctr">
                      <a:solidFill>
                        <a:srgbClr val="010000"/>
                      </a:solidFill>
                      <a:prstDash val="solid"/>
                      <a:round/>
                      <a:headEnd type="none" w="med" len="med"/>
                      <a:tailEnd type="none" w="med" len="med"/>
                    </a:lnT>
                    <a:lnB w="12700" cap="flat" cmpd="sng" algn="ctr">
                      <a:solidFill>
                        <a:srgbClr val="01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bl>
          </a:graphicData>
        </a:graphic>
      </p:graphicFrame>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sz="3200" b="1" smtClean="0">
                <a:cs typeface="Times New Roman" pitchFamily="18" charset="0"/>
              </a:rPr>
              <a:t>Step 2: Select the Appropriate Person</a:t>
            </a:r>
          </a:p>
        </p:txBody>
      </p:sp>
      <p:sp>
        <p:nvSpPr>
          <p:cNvPr id="23555" name="Rectangle 3"/>
          <p:cNvSpPr>
            <a:spLocks noGrp="1" noChangeArrowheads="1"/>
          </p:cNvSpPr>
          <p:nvPr>
            <p:ph idx="1"/>
          </p:nvPr>
        </p:nvSpPr>
        <p:spPr>
          <a:xfrm>
            <a:off x="609600" y="1524000"/>
            <a:ext cx="8229600" cy="4114800"/>
          </a:xfrm>
        </p:spPr>
        <p:txBody>
          <a:bodyPr/>
          <a:lstStyle/>
          <a:p>
            <a:pPr algn="l" rtl="0" eaLnBrk="1" hangingPunct="1"/>
            <a:r>
              <a:rPr lang="en-US" dirty="0" smtClean="0">
                <a:cs typeface="Arial" charset="0"/>
              </a:rPr>
              <a:t>This step is one of the most important and the most difficult. It takes a lot of time to find people you can delegate to that meet all of the necessary criteria for a successful relationship:</a:t>
            </a:r>
          </a:p>
          <a:p>
            <a:pPr lvl="2" algn="l" rtl="0" eaLnBrk="1" hangingPunct="1"/>
            <a:r>
              <a:rPr lang="en-US" sz="2800" dirty="0" smtClean="0">
                <a:cs typeface="Arial" charset="0"/>
              </a:rPr>
              <a:t>Trust and loyalty</a:t>
            </a:r>
          </a:p>
          <a:p>
            <a:pPr lvl="2" algn="l" rtl="0" eaLnBrk="1" hangingPunct="1"/>
            <a:r>
              <a:rPr lang="en-US" sz="2800" dirty="0" smtClean="0">
                <a:cs typeface="Arial" charset="0"/>
              </a:rPr>
              <a:t>Necessary skills</a:t>
            </a:r>
          </a:p>
          <a:p>
            <a:pPr lvl="2" algn="l" rtl="0" eaLnBrk="1" hangingPunct="1"/>
            <a:r>
              <a:rPr lang="en-US" sz="2800" dirty="0" smtClean="0">
                <a:cs typeface="Arial" charset="0"/>
              </a:rPr>
              <a:t>Adequate availability</a:t>
            </a:r>
          </a:p>
          <a:p>
            <a:pPr lvl="2" algn="l" rtl="0" eaLnBrk="1" hangingPunct="1"/>
            <a:r>
              <a:rPr lang="en-US" sz="2800" dirty="0" smtClean="0">
                <a:cs typeface="Arial" charset="0"/>
              </a:rPr>
              <a:t>Work ethic comparable to yours</a:t>
            </a:r>
          </a:p>
          <a:p>
            <a:pPr lvl="2" algn="l" rtl="0" eaLnBrk="1" hangingPunct="1"/>
            <a:r>
              <a:rPr lang="en-US" sz="2800" dirty="0" smtClean="0">
                <a:cs typeface="Arial" charset="0"/>
              </a:rPr>
              <a:t>Positive performance history</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5"/>
          <p:cNvSpPr>
            <a:spLocks noGrp="1" noChangeArrowheads="1"/>
          </p:cNvSpPr>
          <p:nvPr>
            <p:ph type="title"/>
          </p:nvPr>
        </p:nvSpPr>
        <p:spPr/>
        <p:txBody>
          <a:bodyPr/>
          <a:lstStyle/>
          <a:p>
            <a:pPr eaLnBrk="1" hangingPunct="1"/>
            <a:r>
              <a:rPr lang="en-US" sz="2800" b="1" smtClean="0">
                <a:cs typeface="Times New Roman" pitchFamily="18" charset="0"/>
              </a:rPr>
              <a:t>Step 3: Provide Documentation and Clear Instructions</a:t>
            </a:r>
            <a:br>
              <a:rPr lang="en-US" sz="2800" b="1" smtClean="0">
                <a:cs typeface="Times New Roman" pitchFamily="18" charset="0"/>
              </a:rPr>
            </a:br>
            <a:endParaRPr lang="en-US" sz="2800" b="1" smtClean="0">
              <a:cs typeface="Times New Roman" pitchFamily="18" charset="0"/>
            </a:endParaRPr>
          </a:p>
        </p:txBody>
      </p:sp>
      <p:sp>
        <p:nvSpPr>
          <p:cNvPr id="24579" name="Rectangle 3"/>
          <p:cNvSpPr>
            <a:spLocks noGrp="1" noChangeArrowheads="1"/>
          </p:cNvSpPr>
          <p:nvPr>
            <p:ph idx="1"/>
          </p:nvPr>
        </p:nvSpPr>
        <p:spPr>
          <a:xfrm>
            <a:off x="457200" y="1143000"/>
            <a:ext cx="8229600" cy="5165725"/>
          </a:xfrm>
        </p:spPr>
        <p:txBody>
          <a:bodyPr/>
          <a:lstStyle/>
          <a:p>
            <a:pPr marL="847725" indent="-847725" algn="l" rtl="0" eaLnBrk="1" hangingPunct="1"/>
            <a:endParaRPr lang="en-US" dirty="0" smtClean="0">
              <a:cs typeface="Arial" charset="0"/>
            </a:endParaRPr>
          </a:p>
          <a:p>
            <a:pPr marL="847725" indent="-847725" algn="l" rtl="0" eaLnBrk="1" hangingPunct="1"/>
            <a:r>
              <a:rPr lang="en-US" dirty="0" smtClean="0">
                <a:cs typeface="Arial" charset="0"/>
              </a:rPr>
              <a:t>Having documentation that clearly outlines the details of the work and provides all of the necessary information is important in delegation. The nurse manager must share all of the necessary information, take time to review the specifics and answer any questions that may arise.</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457200" y="292100"/>
            <a:ext cx="8229600" cy="774700"/>
          </a:xfrm>
        </p:spPr>
        <p:txBody>
          <a:bodyPr/>
          <a:lstStyle/>
          <a:p>
            <a:pPr eaLnBrk="1" hangingPunct="1"/>
            <a:r>
              <a:rPr lang="en-US" sz="3200" b="1" smtClean="0">
                <a:cs typeface="Times New Roman" pitchFamily="18" charset="0"/>
              </a:rPr>
              <a:t>Step 4: Track Work and Provide Feedback</a:t>
            </a:r>
          </a:p>
        </p:txBody>
      </p:sp>
      <p:sp>
        <p:nvSpPr>
          <p:cNvPr id="25603" name="Rectangle 3"/>
          <p:cNvSpPr>
            <a:spLocks noGrp="1" noChangeArrowheads="1"/>
          </p:cNvSpPr>
          <p:nvPr>
            <p:ph idx="1"/>
          </p:nvPr>
        </p:nvSpPr>
        <p:spPr>
          <a:xfrm>
            <a:off x="533400" y="1600200"/>
            <a:ext cx="8229600" cy="4114800"/>
          </a:xfrm>
        </p:spPr>
        <p:txBody>
          <a:bodyPr/>
          <a:lstStyle/>
          <a:p>
            <a:pPr algn="l" rtl="0" eaLnBrk="1" hangingPunct="1">
              <a:lnSpc>
                <a:spcPct val="90000"/>
              </a:lnSpc>
              <a:buFontTx/>
              <a:buNone/>
            </a:pPr>
            <a:endParaRPr lang="en-US" dirty="0" smtClean="0">
              <a:cs typeface="Arial" charset="0"/>
            </a:endParaRPr>
          </a:p>
          <a:p>
            <a:pPr algn="l" rtl="0" eaLnBrk="1" hangingPunct="1"/>
            <a:r>
              <a:rPr lang="en-US" dirty="0" smtClean="0">
                <a:cs typeface="Arial" charset="0"/>
              </a:rPr>
              <a:t>It makes sense to follow along with the work being completed to ensure it’s being done correctly and to your specifications. The nurse manager monitor the work and provide feedback for improvements. </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152400" y="228600"/>
            <a:ext cx="8229600" cy="914400"/>
          </a:xfrm>
        </p:spPr>
        <p:txBody>
          <a:bodyPr/>
          <a:lstStyle/>
          <a:p>
            <a:pPr eaLnBrk="1" hangingPunct="1"/>
            <a:r>
              <a:rPr lang="en-US" sz="3200" b="1" i="1" smtClean="0">
                <a:cs typeface="Times New Roman" pitchFamily="18" charset="0"/>
              </a:rPr>
              <a:t>Step 5: Maintain Reasonable Control</a:t>
            </a:r>
          </a:p>
        </p:txBody>
      </p:sp>
      <p:sp>
        <p:nvSpPr>
          <p:cNvPr id="26627" name="Rectangle 3"/>
          <p:cNvSpPr>
            <a:spLocks noGrp="1" noChangeArrowheads="1"/>
          </p:cNvSpPr>
          <p:nvPr>
            <p:ph idx="1"/>
          </p:nvPr>
        </p:nvSpPr>
        <p:spPr>
          <a:xfrm>
            <a:off x="457200" y="1371600"/>
            <a:ext cx="8229600" cy="4708525"/>
          </a:xfrm>
        </p:spPr>
        <p:txBody>
          <a:bodyPr/>
          <a:lstStyle/>
          <a:p>
            <a:pPr algn="l" rtl="0" eaLnBrk="1" hangingPunct="1"/>
            <a:r>
              <a:rPr lang="en-US" i="1" dirty="0" smtClean="0">
                <a:cs typeface="Arial" charset="0"/>
              </a:rPr>
              <a:t>On a regular basis, make a regular evaluation process. </a:t>
            </a:r>
          </a:p>
          <a:p>
            <a:pPr algn="l" rtl="0" eaLnBrk="1" hangingPunct="1"/>
            <a:r>
              <a:rPr lang="en-US" b="1" i="1" dirty="0" smtClean="0">
                <a:cs typeface="Arial" charset="0"/>
              </a:rPr>
              <a:t>Five Rights of Delegation </a:t>
            </a:r>
            <a:endParaRPr lang="en-US" i="1" dirty="0" smtClean="0">
              <a:cs typeface="Arial" charset="0"/>
            </a:endParaRPr>
          </a:p>
          <a:p>
            <a:pPr lvl="2" algn="l" rtl="0" eaLnBrk="1" hangingPunct="1"/>
            <a:r>
              <a:rPr lang="en-US" sz="2800" i="1" dirty="0" smtClean="0">
                <a:cs typeface="Arial" charset="0"/>
              </a:rPr>
              <a:t>The right task</a:t>
            </a:r>
          </a:p>
          <a:p>
            <a:pPr lvl="2" algn="l" rtl="0" eaLnBrk="1" hangingPunct="1"/>
            <a:r>
              <a:rPr lang="en-US" sz="2800" i="1" dirty="0" smtClean="0">
                <a:cs typeface="Arial" charset="0"/>
              </a:rPr>
              <a:t>The right circumstance</a:t>
            </a:r>
          </a:p>
          <a:p>
            <a:pPr lvl="2" algn="l" rtl="0" eaLnBrk="1" hangingPunct="1"/>
            <a:r>
              <a:rPr lang="en-US" sz="2800" i="1" dirty="0" smtClean="0">
                <a:cs typeface="Arial" charset="0"/>
              </a:rPr>
              <a:t>The right person</a:t>
            </a:r>
          </a:p>
          <a:p>
            <a:pPr lvl="2" algn="l" rtl="0" eaLnBrk="1" hangingPunct="1"/>
            <a:r>
              <a:rPr lang="en-US" sz="2800" i="1" dirty="0" smtClean="0">
                <a:cs typeface="Arial" charset="0"/>
              </a:rPr>
              <a:t>The right direction and communication</a:t>
            </a:r>
          </a:p>
          <a:p>
            <a:pPr lvl="2" algn="l" rtl="0" eaLnBrk="1" hangingPunct="1"/>
            <a:r>
              <a:rPr lang="en-US" sz="2800" i="1" dirty="0" smtClean="0">
                <a:cs typeface="Arial" charset="0"/>
              </a:rPr>
              <a:t>The right supervision and evaluation</a:t>
            </a:r>
            <a:r>
              <a:rPr lang="en-US" sz="2800" dirty="0" smtClean="0">
                <a:cs typeface="Arial" charset="0"/>
              </a:rPr>
              <a:t> </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eaLnBrk="1" hangingPunct="1"/>
            <a:r>
              <a:rPr lang="en-US" sz="3200" b="1" i="1" smtClean="0">
                <a:cs typeface="Times New Roman" pitchFamily="18" charset="0"/>
              </a:rPr>
              <a:t>Factors determining the degree to which authority is delegated</a:t>
            </a:r>
          </a:p>
        </p:txBody>
      </p:sp>
      <p:sp>
        <p:nvSpPr>
          <p:cNvPr id="27651" name="Rectangle 3"/>
          <p:cNvSpPr>
            <a:spLocks noGrp="1" noChangeArrowheads="1"/>
          </p:cNvSpPr>
          <p:nvPr>
            <p:ph idx="1"/>
          </p:nvPr>
        </p:nvSpPr>
        <p:spPr>
          <a:xfrm>
            <a:off x="457200" y="1600200"/>
            <a:ext cx="8229600" cy="5029200"/>
          </a:xfrm>
        </p:spPr>
        <p:txBody>
          <a:bodyPr/>
          <a:lstStyle/>
          <a:p>
            <a:pPr marL="609600" indent="-609600" algn="l" rtl="0" eaLnBrk="1" hangingPunct="1"/>
            <a:r>
              <a:rPr lang="en-US" b="1" i="1" u="sng" dirty="0" smtClean="0">
                <a:cs typeface="Arial" charset="0"/>
              </a:rPr>
              <a:t>Organization’s size:</a:t>
            </a:r>
            <a:r>
              <a:rPr lang="en-US" i="1" u="sng" dirty="0" smtClean="0">
                <a:cs typeface="Arial" charset="0"/>
              </a:rPr>
              <a:t> </a:t>
            </a:r>
            <a:r>
              <a:rPr lang="en-US" dirty="0" smtClean="0">
                <a:cs typeface="Arial" charset="0"/>
              </a:rPr>
              <a:t>The larger the organization, the increased the needs for delegation (delegation from top manager to lower level manager to take decision).</a:t>
            </a:r>
            <a:endParaRPr lang="en-US" b="1" i="1" u="sng" dirty="0" smtClean="0">
              <a:cs typeface="Arial" charset="0"/>
            </a:endParaRPr>
          </a:p>
          <a:p>
            <a:pPr marL="609600" indent="-609600" algn="l" rtl="0" eaLnBrk="1" hangingPunct="1"/>
            <a:r>
              <a:rPr lang="en-US" b="1" i="1" u="sng" dirty="0" smtClean="0">
                <a:cs typeface="Arial" charset="0"/>
              </a:rPr>
              <a:t>Importance of duty or decision:</a:t>
            </a:r>
            <a:r>
              <a:rPr lang="en-US" dirty="0" smtClean="0">
                <a:cs typeface="Arial" charset="0"/>
              </a:rPr>
              <a:t> The more important the duty or decision, the more likely it is to be delegated.</a:t>
            </a:r>
            <a:endParaRPr lang="en-US" b="1" i="1" u="sng" dirty="0" smtClean="0">
              <a:cs typeface="Arial" charset="0"/>
            </a:endParaRPr>
          </a:p>
          <a:p>
            <a:pPr marL="609600" indent="-609600" algn="l" rtl="0" eaLnBrk="1" hangingPunct="1"/>
            <a:r>
              <a:rPr lang="en-US" b="1" i="1" u="sng" dirty="0" smtClean="0">
                <a:cs typeface="Arial" charset="0"/>
              </a:rPr>
              <a:t>Task complexity: </a:t>
            </a:r>
            <a:r>
              <a:rPr lang="en-US" dirty="0" smtClean="0">
                <a:cs typeface="Arial" charset="0"/>
              </a:rPr>
              <a:t>The greater the complexity of the task to be done, the greater is the need for delegation of authority.</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eaLnBrk="1" hangingPunct="1"/>
            <a:r>
              <a:rPr lang="en-US" sz="3600" b="1" smtClean="0">
                <a:cs typeface="Times New Roman" pitchFamily="18" charset="0"/>
              </a:rPr>
              <a:t>Factors determining the degree to which authority is delegated</a:t>
            </a:r>
          </a:p>
        </p:txBody>
      </p:sp>
      <p:sp>
        <p:nvSpPr>
          <p:cNvPr id="28675" name="Rectangle 3"/>
          <p:cNvSpPr>
            <a:spLocks noGrp="1" noChangeArrowheads="1"/>
          </p:cNvSpPr>
          <p:nvPr>
            <p:ph idx="1"/>
          </p:nvPr>
        </p:nvSpPr>
        <p:spPr/>
        <p:txBody>
          <a:bodyPr/>
          <a:lstStyle/>
          <a:p>
            <a:pPr marL="609600" indent="-609600" algn="l" rtl="0" eaLnBrk="1" hangingPunct="1"/>
            <a:r>
              <a:rPr lang="en-US" b="1" i="1" u="sng" dirty="0" smtClean="0">
                <a:cs typeface="Arial" charset="0"/>
              </a:rPr>
              <a:t>Organizational culture: </a:t>
            </a:r>
            <a:r>
              <a:rPr lang="en-US" dirty="0" smtClean="0">
                <a:cs typeface="Arial" charset="0"/>
              </a:rPr>
              <a:t>If the top-level manager does not have confidence in the abilities of lower-level managers, this will lead to the least amount of delegation.</a:t>
            </a:r>
            <a:endParaRPr lang="en-US" b="1" i="1" u="sng" dirty="0" smtClean="0">
              <a:cs typeface="Arial" charset="0"/>
            </a:endParaRPr>
          </a:p>
          <a:p>
            <a:pPr marL="609600" indent="-609600" algn="l" rtl="0" eaLnBrk="1" hangingPunct="1"/>
            <a:r>
              <a:rPr lang="en-US" b="1" i="1" u="sng" dirty="0" smtClean="0">
                <a:cs typeface="Arial" charset="0"/>
              </a:rPr>
              <a:t>Qualities of subordinates:</a:t>
            </a:r>
            <a:r>
              <a:rPr lang="en-US" dirty="0" smtClean="0">
                <a:cs typeface="Arial" charset="0"/>
              </a:rPr>
              <a:t> Delegation requires subordinates with the skills, abilities and motivation to accept authority and act on it. </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eaLnBrk="1" hangingPunct="1"/>
            <a:r>
              <a:rPr lang="en-US" sz="4000" b="1" smtClean="0">
                <a:cs typeface="Times New Roman" pitchFamily="18" charset="0"/>
              </a:rPr>
              <a:t>Main principles of delegation:</a:t>
            </a:r>
          </a:p>
        </p:txBody>
      </p:sp>
      <p:sp>
        <p:nvSpPr>
          <p:cNvPr id="29699" name="Rectangle 3"/>
          <p:cNvSpPr>
            <a:spLocks noGrp="1" noChangeArrowheads="1"/>
          </p:cNvSpPr>
          <p:nvPr>
            <p:ph idx="1"/>
          </p:nvPr>
        </p:nvSpPr>
        <p:spPr/>
        <p:txBody>
          <a:bodyPr/>
          <a:lstStyle/>
          <a:p>
            <a:pPr algn="l" rtl="0" eaLnBrk="1" hangingPunct="1"/>
            <a:endParaRPr lang="en-US" dirty="0" smtClean="0">
              <a:cs typeface="Arial" charset="0"/>
            </a:endParaRPr>
          </a:p>
          <a:p>
            <a:pPr algn="l" rtl="0" eaLnBrk="1" hangingPunct="1"/>
            <a:r>
              <a:rPr lang="en-US" dirty="0" smtClean="0">
                <a:cs typeface="Arial" charset="0"/>
              </a:rPr>
              <a:t>Responsibility can not be delegated.</a:t>
            </a:r>
          </a:p>
          <a:p>
            <a:pPr algn="l" rtl="0" eaLnBrk="1" hangingPunct="1"/>
            <a:r>
              <a:rPr lang="en-US" dirty="0" smtClean="0">
                <a:cs typeface="Arial" charset="0"/>
              </a:rPr>
              <a:t>Authority and responsibility should be in equal proportion.</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457200" y="152400"/>
            <a:ext cx="8077200" cy="914400"/>
          </a:xfrm>
        </p:spPr>
        <p:txBody>
          <a:bodyPr/>
          <a:lstStyle/>
          <a:p>
            <a:r>
              <a:rPr lang="en-US" sz="3600" dirty="0" smtClean="0">
                <a:solidFill>
                  <a:schemeClr val="accent2"/>
                </a:solidFill>
                <a:latin typeface="Arial" pitchFamily="34" charset="0"/>
              </a:rPr>
              <a:t>Guidelines for Effective Delegation</a:t>
            </a:r>
          </a:p>
        </p:txBody>
      </p:sp>
      <p:sp>
        <p:nvSpPr>
          <p:cNvPr id="12291" name="Text Placeholder 2"/>
          <p:cNvSpPr>
            <a:spLocks noGrp="1"/>
          </p:cNvSpPr>
          <p:nvPr>
            <p:ph type="body" idx="1"/>
          </p:nvPr>
        </p:nvSpPr>
        <p:spPr>
          <a:xfrm>
            <a:off x="533400" y="1600200"/>
            <a:ext cx="8077200" cy="4495800"/>
          </a:xfrm>
        </p:spPr>
        <p:txBody>
          <a:bodyPr/>
          <a:lstStyle/>
          <a:p>
            <a:pPr algn="l" rtl="0"/>
            <a:r>
              <a:rPr lang="en-US" dirty="0" smtClean="0"/>
              <a:t>Give a clear description of what it is you want the employee to do.</a:t>
            </a:r>
          </a:p>
          <a:p>
            <a:pPr algn="l" rtl="0"/>
            <a:r>
              <a:rPr lang="en-US" dirty="0" smtClean="0"/>
              <a:t>Share with the employee the outcome you expect, and by when.</a:t>
            </a:r>
          </a:p>
          <a:p>
            <a:pPr algn="l" rtl="0"/>
            <a:r>
              <a:rPr lang="en-US" dirty="0" smtClean="0"/>
              <a:t>Discuss the degree of responsibility and authority that the employee will have.</a:t>
            </a:r>
          </a:p>
          <a:p>
            <a:pPr algn="l" rtl="0"/>
            <a:r>
              <a:rPr lang="en-US" dirty="0" smtClean="0"/>
              <a:t>Ask the employee to summarize the main points of the delegated task.</a:t>
            </a:r>
          </a:p>
          <a:p>
            <a:pPr algn="l" rtl="0"/>
            <a:r>
              <a:rPr lang="en-US" dirty="0" smtClean="0"/>
              <a:t>Know what cannot be delegated.</a:t>
            </a:r>
          </a:p>
        </p:txBody>
      </p:sp>
    </p:spTree>
    <p:extLst>
      <p:ext uri="{BB962C8B-B14F-4D97-AF65-F5344CB8AC3E}">
        <p14:creationId xmlns:p14="http://schemas.microsoft.com/office/powerpoint/2010/main" val="1059791364"/>
      </p:ext>
    </p:extLst>
  </p:cSld>
  <p:clrMapOvr>
    <a:masterClrMapping/>
  </p:clrMapOvr>
  <p:transition>
    <p:dissolv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US" sz="2800" smtClean="0">
                <a:latin typeface="Arial" pitchFamily="34" charset="0"/>
              </a:rPr>
              <a:t>Nine Principles of Delegation Specific to the RN from the ANA and National Council of State Boards of Nursing:</a:t>
            </a:r>
          </a:p>
        </p:txBody>
      </p:sp>
      <p:sp>
        <p:nvSpPr>
          <p:cNvPr id="13315" name="Text Placeholder 2"/>
          <p:cNvSpPr>
            <a:spLocks noGrp="1"/>
          </p:cNvSpPr>
          <p:nvPr>
            <p:ph type="body" idx="1"/>
          </p:nvPr>
        </p:nvSpPr>
        <p:spPr/>
        <p:txBody>
          <a:bodyPr/>
          <a:lstStyle/>
          <a:p>
            <a:pPr algn="l" rtl="0"/>
            <a:r>
              <a:rPr lang="en-US" sz="2400" dirty="0" smtClean="0"/>
              <a:t>Responsible and accountable for nursing practice</a:t>
            </a:r>
          </a:p>
          <a:p>
            <a:pPr algn="l" rtl="0"/>
            <a:r>
              <a:rPr lang="en-US" sz="2400" dirty="0" smtClean="0"/>
              <a:t>Directs care and determines the appropriate utilization of any assistant providing care</a:t>
            </a:r>
          </a:p>
          <a:p>
            <a:pPr algn="l" rtl="0"/>
            <a:r>
              <a:rPr lang="en-US" sz="2400" dirty="0" smtClean="0"/>
              <a:t>May delegate components of care, but doesn’t delegate the nursing process itself</a:t>
            </a:r>
          </a:p>
          <a:p>
            <a:pPr algn="l" rtl="0"/>
            <a:r>
              <a:rPr lang="en-US" sz="2400" dirty="0" smtClean="0"/>
              <a:t>The decision of whether to delegate or assign is based on the RN’s judgment.</a:t>
            </a:r>
          </a:p>
        </p:txBody>
      </p:sp>
    </p:spTree>
    <p:extLst>
      <p:ext uri="{BB962C8B-B14F-4D97-AF65-F5344CB8AC3E}">
        <p14:creationId xmlns:p14="http://schemas.microsoft.com/office/powerpoint/2010/main" val="3357349783"/>
      </p:ext>
    </p:extLst>
  </p:cSld>
  <p:clrMapOvr>
    <a:masterClrMapping/>
  </p:clrMapOvr>
  <p:transition>
    <p:dissolv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idx="4294967295"/>
          </p:nvPr>
        </p:nvSpPr>
        <p:spPr/>
        <p:txBody>
          <a:bodyPr/>
          <a:lstStyle/>
          <a:p>
            <a:r>
              <a:rPr lang="en-US" sz="2800" smtClean="0">
                <a:latin typeface="Arial" pitchFamily="34" charset="0"/>
              </a:rPr>
              <a:t>Nine Principles of Delegation Specific to the RN from the ANA and National Council of State Boards of Nursing: (cont.)</a:t>
            </a:r>
          </a:p>
        </p:txBody>
      </p:sp>
      <p:sp>
        <p:nvSpPr>
          <p:cNvPr id="14339" name="Text Placeholder 2"/>
          <p:cNvSpPr>
            <a:spLocks noGrp="1"/>
          </p:cNvSpPr>
          <p:nvPr>
            <p:ph type="body" idx="4294967295"/>
          </p:nvPr>
        </p:nvSpPr>
        <p:spPr>
          <a:xfrm>
            <a:off x="451624" y="2348764"/>
            <a:ext cx="8229600" cy="4525963"/>
          </a:xfrm>
        </p:spPr>
        <p:txBody>
          <a:bodyPr/>
          <a:lstStyle/>
          <a:p>
            <a:pPr algn="l" rtl="0"/>
            <a:r>
              <a:rPr lang="en-US" dirty="0" smtClean="0"/>
              <a:t>Delegate tasks only to those who have the knowledge and skill to perform them</a:t>
            </a:r>
          </a:p>
          <a:p>
            <a:pPr algn="l" rtl="0"/>
            <a:r>
              <a:rPr lang="en-US" dirty="0" smtClean="0"/>
              <a:t>Communication should be individualized, clear, concise, correct, and complete.</a:t>
            </a:r>
          </a:p>
        </p:txBody>
      </p:sp>
    </p:spTree>
    <p:extLst>
      <p:ext uri="{BB962C8B-B14F-4D97-AF65-F5344CB8AC3E}">
        <p14:creationId xmlns:p14="http://schemas.microsoft.com/office/powerpoint/2010/main" val="2065185481"/>
      </p:ext>
    </p:extLst>
  </p:cSld>
  <p:clrMapOvr>
    <a:masterClrMapping/>
  </p:clrMapOvr>
  <p:transition>
    <p:dissolv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8601" name="Group 57"/>
          <p:cNvGraphicFramePr>
            <a:graphicFrameLocks noGrp="1"/>
          </p:cNvGraphicFramePr>
          <p:nvPr>
            <p:ph/>
            <p:extLst>
              <p:ext uri="{D42A27DB-BD31-4B8C-83A1-F6EECF244321}">
                <p14:modId xmlns:p14="http://schemas.microsoft.com/office/powerpoint/2010/main" val="3022212708"/>
              </p:ext>
            </p:extLst>
          </p:nvPr>
        </p:nvGraphicFramePr>
        <p:xfrm>
          <a:off x="457200" y="292100"/>
          <a:ext cx="8229600" cy="5727702"/>
        </p:xfrm>
        <a:graphic>
          <a:graphicData uri="http://schemas.openxmlformats.org/drawingml/2006/table">
            <a:tbl>
              <a:tblPr rtl="1"/>
              <a:tblGrid>
                <a:gridCol w="5713142">
                  <a:extLst>
                    <a:ext uri="{9D8B030D-6E8A-4147-A177-3AD203B41FA5}">
                      <a16:colId xmlns:a16="http://schemas.microsoft.com/office/drawing/2014/main" val="20000"/>
                    </a:ext>
                  </a:extLst>
                </a:gridCol>
                <a:gridCol w="2516458">
                  <a:extLst>
                    <a:ext uri="{9D8B030D-6E8A-4147-A177-3AD203B41FA5}">
                      <a16:colId xmlns:a16="http://schemas.microsoft.com/office/drawing/2014/main" val="20001"/>
                    </a:ext>
                  </a:extLst>
                </a:gridCol>
              </a:tblGrid>
              <a:tr h="1247775">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Times New Roman" pitchFamily="18" charset="0"/>
                        </a:rPr>
                        <a:t>Authority flows from one level of management to the next, from the top of the organization to the bottom</a:t>
                      </a:r>
                      <a:endParaRPr kumimoji="0" lang="en-US" sz="1800" b="0" i="0" u="none" strike="noStrike" cap="none" normalizeH="0" baseline="0" smtClean="0">
                        <a:ln>
                          <a:noFill/>
                        </a:ln>
                        <a:solidFill>
                          <a:schemeClr val="tx1"/>
                        </a:solidFill>
                        <a:effectLst/>
                        <a:latin typeface="Times New Roman" pitchFamily="18" charset="0"/>
                        <a:cs typeface="Arial" charset="0"/>
                      </a:endParaRPr>
                    </a:p>
                  </a:txBody>
                  <a:tcPr horzOverflow="overflow">
                    <a:lnL w="12700" cap="flat" cmpd="sng" algn="ctr">
                      <a:solidFill>
                        <a:srgbClr val="010000"/>
                      </a:solidFill>
                      <a:prstDash val="solid"/>
                      <a:round/>
                      <a:headEnd type="none" w="med" len="med"/>
                      <a:tailEnd type="none" w="med" len="med"/>
                    </a:lnL>
                    <a:lnR w="12700" cap="flat" cmpd="sng" algn="ctr">
                      <a:solidFill>
                        <a:srgbClr val="010000"/>
                      </a:solidFill>
                      <a:prstDash val="solid"/>
                      <a:round/>
                      <a:headEnd type="none" w="med" len="med"/>
                      <a:tailEnd type="none" w="med" len="med"/>
                    </a:lnR>
                    <a:lnT w="12700" cap="flat" cmpd="sng" algn="ctr">
                      <a:solidFill>
                        <a:srgbClr val="010000"/>
                      </a:solidFill>
                      <a:prstDash val="solid"/>
                      <a:round/>
                      <a:headEnd type="none" w="med" len="med"/>
                      <a:tailEnd type="none" w="med" len="med"/>
                    </a:lnT>
                    <a:lnB w="12700" cap="flat" cmpd="sng" algn="ctr">
                      <a:solidFill>
                        <a:srgbClr val="01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cs typeface="Times New Roman" pitchFamily="18" charset="0"/>
                        </a:rPr>
                        <a:t>Chain of command</a:t>
                      </a:r>
                      <a:endParaRPr kumimoji="0" lang="en-US" sz="1800" b="0" i="0" u="none" strike="noStrike" cap="none" normalizeH="0" baseline="0" smtClean="0">
                        <a:ln>
                          <a:noFill/>
                        </a:ln>
                        <a:solidFill>
                          <a:schemeClr val="tx1"/>
                        </a:solidFill>
                        <a:effectLst/>
                        <a:latin typeface="Times New Roman" pitchFamily="18" charset="0"/>
                        <a:cs typeface="Arial" charset="0"/>
                      </a:endParaRPr>
                    </a:p>
                  </a:txBody>
                  <a:tcPr horzOverflow="overflow">
                    <a:lnL w="12700" cap="flat" cmpd="sng" algn="ctr">
                      <a:solidFill>
                        <a:srgbClr val="010000"/>
                      </a:solidFill>
                      <a:prstDash val="solid"/>
                      <a:round/>
                      <a:headEnd type="none" w="med" len="med"/>
                      <a:tailEnd type="none" w="med" len="med"/>
                    </a:lnL>
                    <a:lnR w="12700" cap="flat" cmpd="sng" algn="ctr">
                      <a:solidFill>
                        <a:srgbClr val="010000"/>
                      </a:solidFill>
                      <a:prstDash val="solid"/>
                      <a:round/>
                      <a:headEnd type="none" w="med" len="med"/>
                      <a:tailEnd type="none" w="med" len="med"/>
                    </a:lnR>
                    <a:lnT w="12700" cap="flat" cmpd="sng" algn="ctr">
                      <a:solidFill>
                        <a:srgbClr val="010000"/>
                      </a:solidFill>
                      <a:prstDash val="solid"/>
                      <a:round/>
                      <a:headEnd type="none" w="med" len="med"/>
                      <a:tailEnd type="none" w="med" len="med"/>
                    </a:lnT>
                    <a:lnB w="12700" cap="flat" cmpd="sng" algn="ctr">
                      <a:solidFill>
                        <a:srgbClr val="01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243013">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Times New Roman" pitchFamily="18" charset="0"/>
                        </a:rPr>
                        <a:t>Is the right to take final decisions, to act or to command action of others and It moves in downward direction</a:t>
                      </a:r>
                      <a:endParaRPr kumimoji="0" lang="en-US" sz="1800" b="0" i="0" u="none" strike="noStrike" cap="none" normalizeH="0" baseline="0" smtClean="0">
                        <a:ln>
                          <a:noFill/>
                        </a:ln>
                        <a:solidFill>
                          <a:schemeClr val="tx1"/>
                        </a:solidFill>
                        <a:effectLst/>
                        <a:latin typeface="Times New Roman" pitchFamily="18" charset="0"/>
                        <a:cs typeface="Arial" charset="0"/>
                      </a:endParaRPr>
                    </a:p>
                  </a:txBody>
                  <a:tcPr horzOverflow="overflow">
                    <a:lnL w="12700" cap="flat" cmpd="sng" algn="ctr">
                      <a:solidFill>
                        <a:srgbClr val="010000"/>
                      </a:solidFill>
                      <a:prstDash val="solid"/>
                      <a:round/>
                      <a:headEnd type="none" w="med" len="med"/>
                      <a:tailEnd type="none" w="med" len="med"/>
                    </a:lnL>
                    <a:lnR w="12700" cap="flat" cmpd="sng" algn="ctr">
                      <a:solidFill>
                        <a:srgbClr val="010000"/>
                      </a:solidFill>
                      <a:prstDash val="solid"/>
                      <a:round/>
                      <a:headEnd type="none" w="med" len="med"/>
                      <a:tailEnd type="none" w="med" len="med"/>
                    </a:lnR>
                    <a:lnT w="12700" cap="flat" cmpd="sng" algn="ctr">
                      <a:solidFill>
                        <a:srgbClr val="010000"/>
                      </a:solidFill>
                      <a:prstDash val="solid"/>
                      <a:round/>
                      <a:headEnd type="none" w="med" len="med"/>
                      <a:tailEnd type="none" w="med" len="med"/>
                    </a:lnT>
                    <a:lnB w="12700" cap="flat" cmpd="sng" algn="ctr">
                      <a:solidFill>
                        <a:srgbClr val="01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cs typeface="Times New Roman" pitchFamily="18" charset="0"/>
                        </a:rPr>
                        <a:t>Authority</a:t>
                      </a:r>
                      <a:endParaRPr kumimoji="0" lang="en-US" sz="1800" b="0" i="0" u="none" strike="noStrike" cap="none" normalizeH="0" baseline="0" smtClean="0">
                        <a:ln>
                          <a:noFill/>
                        </a:ln>
                        <a:solidFill>
                          <a:schemeClr val="tx1"/>
                        </a:solidFill>
                        <a:effectLst/>
                        <a:latin typeface="Times New Roman" pitchFamily="18" charset="0"/>
                        <a:cs typeface="Arial" charset="0"/>
                      </a:endParaRPr>
                    </a:p>
                  </a:txBody>
                  <a:tcPr horzOverflow="overflow">
                    <a:lnL w="12700" cap="flat" cmpd="sng" algn="ctr">
                      <a:solidFill>
                        <a:srgbClr val="010000"/>
                      </a:solidFill>
                      <a:prstDash val="solid"/>
                      <a:round/>
                      <a:headEnd type="none" w="med" len="med"/>
                      <a:tailEnd type="none" w="med" len="med"/>
                    </a:lnL>
                    <a:lnR w="12700" cap="flat" cmpd="sng" algn="ctr">
                      <a:solidFill>
                        <a:srgbClr val="010000"/>
                      </a:solidFill>
                      <a:prstDash val="solid"/>
                      <a:round/>
                      <a:headEnd type="none" w="med" len="med"/>
                      <a:tailEnd type="none" w="med" len="med"/>
                    </a:lnR>
                    <a:lnT w="12700" cap="flat" cmpd="sng" algn="ctr">
                      <a:solidFill>
                        <a:srgbClr val="010000"/>
                      </a:solidFill>
                      <a:prstDash val="solid"/>
                      <a:round/>
                      <a:headEnd type="none" w="med" len="med"/>
                      <a:tailEnd type="none" w="med" len="med"/>
                    </a:lnT>
                    <a:lnB w="12700" cap="flat" cmpd="sng" algn="ctr">
                      <a:solidFill>
                        <a:srgbClr val="01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243013">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Times New Roman" pitchFamily="18" charset="0"/>
                        </a:rPr>
                        <a:t>Is the process of assigning work from a top organizational level to a lower one or from superior to subordinate</a:t>
                      </a:r>
                      <a:endParaRPr kumimoji="0" lang="en-US" sz="1800" b="0" i="0" u="none" strike="noStrike" cap="none" normalizeH="0" baseline="0" smtClean="0">
                        <a:ln>
                          <a:noFill/>
                        </a:ln>
                        <a:solidFill>
                          <a:schemeClr val="tx1"/>
                        </a:solidFill>
                        <a:effectLst/>
                        <a:latin typeface="Times New Roman" pitchFamily="18" charset="0"/>
                        <a:cs typeface="Arial" charset="0"/>
                      </a:endParaRPr>
                    </a:p>
                  </a:txBody>
                  <a:tcPr horzOverflow="overflow">
                    <a:lnL w="12700" cap="flat" cmpd="sng" algn="ctr">
                      <a:solidFill>
                        <a:srgbClr val="010000"/>
                      </a:solidFill>
                      <a:prstDash val="solid"/>
                      <a:round/>
                      <a:headEnd type="none" w="med" len="med"/>
                      <a:tailEnd type="none" w="med" len="med"/>
                    </a:lnL>
                    <a:lnR w="12700" cap="flat" cmpd="sng" algn="ctr">
                      <a:solidFill>
                        <a:srgbClr val="010000"/>
                      </a:solidFill>
                      <a:prstDash val="solid"/>
                      <a:round/>
                      <a:headEnd type="none" w="med" len="med"/>
                      <a:tailEnd type="none" w="med" len="med"/>
                    </a:lnR>
                    <a:lnT w="12700" cap="flat" cmpd="sng" algn="ctr">
                      <a:solidFill>
                        <a:srgbClr val="010000"/>
                      </a:solidFill>
                      <a:prstDash val="solid"/>
                      <a:round/>
                      <a:headEnd type="none" w="med" len="med"/>
                      <a:tailEnd type="none" w="med" len="med"/>
                    </a:lnT>
                    <a:lnB w="12700" cap="flat" cmpd="sng" algn="ctr">
                      <a:solidFill>
                        <a:srgbClr val="01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cs typeface="Times New Roman" pitchFamily="18" charset="0"/>
                        </a:rPr>
                        <a:t>Delegation</a:t>
                      </a:r>
                      <a:endParaRPr kumimoji="0" lang="en-US" sz="1800" b="0" i="0" u="none" strike="noStrike" cap="none" normalizeH="0" baseline="0" smtClean="0">
                        <a:ln>
                          <a:noFill/>
                        </a:ln>
                        <a:solidFill>
                          <a:schemeClr val="tx1"/>
                        </a:solidFill>
                        <a:effectLst/>
                        <a:latin typeface="Times New Roman" pitchFamily="18" charset="0"/>
                        <a:cs typeface="Arial" charset="0"/>
                      </a:endParaRPr>
                    </a:p>
                  </a:txBody>
                  <a:tcPr horzOverflow="overflow">
                    <a:lnL w="12700" cap="flat" cmpd="sng" algn="ctr">
                      <a:solidFill>
                        <a:srgbClr val="010000"/>
                      </a:solidFill>
                      <a:prstDash val="solid"/>
                      <a:round/>
                      <a:headEnd type="none" w="med" len="med"/>
                      <a:tailEnd type="none" w="med" len="med"/>
                    </a:lnL>
                    <a:lnR w="12700" cap="flat" cmpd="sng" algn="ctr">
                      <a:solidFill>
                        <a:srgbClr val="010000"/>
                      </a:solidFill>
                      <a:prstDash val="solid"/>
                      <a:round/>
                      <a:headEnd type="none" w="med" len="med"/>
                      <a:tailEnd type="none" w="med" len="med"/>
                    </a:lnR>
                    <a:lnT w="12700" cap="flat" cmpd="sng" algn="ctr">
                      <a:solidFill>
                        <a:srgbClr val="010000"/>
                      </a:solidFill>
                      <a:prstDash val="solid"/>
                      <a:round/>
                      <a:headEnd type="none" w="med" len="med"/>
                      <a:tailEnd type="none" w="med" len="med"/>
                    </a:lnT>
                    <a:lnB w="12700" cap="flat" cmpd="sng" algn="ctr">
                      <a:solidFill>
                        <a:srgbClr val="01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750888">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Times New Roman" pitchFamily="18" charset="0"/>
                        </a:rPr>
                        <a:t>Refers to the obligation involved when one accepts an assignment.</a:t>
                      </a:r>
                      <a:endParaRPr kumimoji="0" lang="en-US" sz="1800" b="0" i="0" u="none" strike="noStrike" cap="none" normalizeH="0" baseline="0" smtClean="0">
                        <a:ln>
                          <a:noFill/>
                        </a:ln>
                        <a:solidFill>
                          <a:schemeClr val="tx1"/>
                        </a:solidFill>
                        <a:effectLst/>
                        <a:latin typeface="Times New Roman" pitchFamily="18" charset="0"/>
                        <a:cs typeface="Arial" charset="0"/>
                      </a:endParaRPr>
                    </a:p>
                  </a:txBody>
                  <a:tcPr horzOverflow="overflow">
                    <a:lnL w="12700" cap="flat" cmpd="sng" algn="ctr">
                      <a:solidFill>
                        <a:srgbClr val="010000"/>
                      </a:solidFill>
                      <a:prstDash val="solid"/>
                      <a:round/>
                      <a:headEnd type="none" w="med" len="med"/>
                      <a:tailEnd type="none" w="med" len="med"/>
                    </a:lnL>
                    <a:lnR w="12700" cap="flat" cmpd="sng" algn="ctr">
                      <a:solidFill>
                        <a:srgbClr val="010000"/>
                      </a:solidFill>
                      <a:prstDash val="solid"/>
                      <a:round/>
                      <a:headEnd type="none" w="med" len="med"/>
                      <a:tailEnd type="none" w="med" len="med"/>
                    </a:lnR>
                    <a:lnT w="12700" cap="flat" cmpd="sng" algn="ctr">
                      <a:solidFill>
                        <a:srgbClr val="010000"/>
                      </a:solidFill>
                      <a:prstDash val="solid"/>
                      <a:round/>
                      <a:headEnd type="none" w="med" len="med"/>
                      <a:tailEnd type="none" w="med" len="med"/>
                    </a:lnT>
                    <a:lnB w="12700" cap="flat" cmpd="sng" algn="ctr">
                      <a:solidFill>
                        <a:srgbClr val="01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cs typeface="Times New Roman" pitchFamily="18" charset="0"/>
                        </a:rPr>
                        <a:t>Responsibility</a:t>
                      </a:r>
                      <a:endParaRPr kumimoji="0" lang="en-US" sz="1800" b="0" i="0" u="none" strike="noStrike" cap="none" normalizeH="0" baseline="0" smtClean="0">
                        <a:ln>
                          <a:noFill/>
                        </a:ln>
                        <a:solidFill>
                          <a:schemeClr val="tx1"/>
                        </a:solidFill>
                        <a:effectLst/>
                        <a:latin typeface="Times New Roman" pitchFamily="18" charset="0"/>
                        <a:cs typeface="Arial" charset="0"/>
                      </a:endParaRPr>
                    </a:p>
                  </a:txBody>
                  <a:tcPr horzOverflow="overflow">
                    <a:lnL w="12700" cap="flat" cmpd="sng" algn="ctr">
                      <a:solidFill>
                        <a:srgbClr val="010000"/>
                      </a:solidFill>
                      <a:prstDash val="solid"/>
                      <a:round/>
                      <a:headEnd type="none" w="med" len="med"/>
                      <a:tailEnd type="none" w="med" len="med"/>
                    </a:lnL>
                    <a:lnR w="12700" cap="flat" cmpd="sng" algn="ctr">
                      <a:solidFill>
                        <a:srgbClr val="010000"/>
                      </a:solidFill>
                      <a:prstDash val="solid"/>
                      <a:round/>
                      <a:headEnd type="none" w="med" len="med"/>
                      <a:tailEnd type="none" w="med" len="med"/>
                    </a:lnR>
                    <a:lnT w="12700" cap="flat" cmpd="sng" algn="ctr">
                      <a:solidFill>
                        <a:srgbClr val="010000"/>
                      </a:solidFill>
                      <a:prstDash val="solid"/>
                      <a:round/>
                      <a:headEnd type="none" w="med" len="med"/>
                      <a:tailEnd type="none" w="med" len="med"/>
                    </a:lnT>
                    <a:lnB w="12700" cap="flat" cmpd="sng" algn="ctr">
                      <a:solidFill>
                        <a:srgbClr val="01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1243013">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Times New Roman" pitchFamily="18" charset="0"/>
                        </a:rPr>
                        <a:t>The subordinates must be held answerable to properly carry out their duties.</a:t>
                      </a:r>
                      <a:endParaRPr kumimoji="0" lang="en-US" sz="1800" b="0" i="0" u="none" strike="noStrike" cap="none" normalizeH="0" baseline="0" smtClean="0">
                        <a:ln>
                          <a:noFill/>
                        </a:ln>
                        <a:solidFill>
                          <a:schemeClr val="tx1"/>
                        </a:solidFill>
                        <a:effectLst/>
                        <a:latin typeface="Times New Roman" pitchFamily="18" charset="0"/>
                        <a:cs typeface="Arial" charset="0"/>
                      </a:endParaRPr>
                    </a:p>
                  </a:txBody>
                  <a:tcPr horzOverflow="overflow">
                    <a:lnL w="12700" cap="flat" cmpd="sng" algn="ctr">
                      <a:solidFill>
                        <a:srgbClr val="010000"/>
                      </a:solidFill>
                      <a:prstDash val="solid"/>
                      <a:round/>
                      <a:headEnd type="none" w="med" len="med"/>
                      <a:tailEnd type="none" w="med" len="med"/>
                    </a:lnL>
                    <a:lnR w="12700" cap="flat" cmpd="sng" algn="ctr">
                      <a:solidFill>
                        <a:srgbClr val="010000"/>
                      </a:solidFill>
                      <a:prstDash val="solid"/>
                      <a:round/>
                      <a:headEnd type="none" w="med" len="med"/>
                      <a:tailEnd type="none" w="med" len="med"/>
                    </a:lnR>
                    <a:lnT w="12700" cap="flat" cmpd="sng" algn="ctr">
                      <a:solidFill>
                        <a:srgbClr val="010000"/>
                      </a:solidFill>
                      <a:prstDash val="solid"/>
                      <a:round/>
                      <a:headEnd type="none" w="med" len="med"/>
                      <a:tailEnd type="none" w="med" len="med"/>
                    </a:lnT>
                    <a:lnB w="12700" cap="flat" cmpd="sng" algn="ctr">
                      <a:solidFill>
                        <a:srgbClr val="01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Arial" charset="0"/>
                          <a:cs typeface="Times New Roman" pitchFamily="18" charset="0"/>
                        </a:rPr>
                        <a:t>Accountability</a:t>
                      </a:r>
                      <a:endParaRPr kumimoji="0" lang="en-US" sz="1800" b="0" i="0" u="none" strike="noStrike" cap="none" normalizeH="0" baseline="0" dirty="0" smtClean="0">
                        <a:ln>
                          <a:noFill/>
                        </a:ln>
                        <a:solidFill>
                          <a:schemeClr val="tx1"/>
                        </a:solidFill>
                        <a:effectLst/>
                        <a:latin typeface="Times New Roman" pitchFamily="18" charset="0"/>
                        <a:cs typeface="Arial" charset="0"/>
                      </a:endParaRPr>
                    </a:p>
                  </a:txBody>
                  <a:tcPr horzOverflow="overflow">
                    <a:lnL w="12700" cap="flat" cmpd="sng" algn="ctr">
                      <a:solidFill>
                        <a:srgbClr val="010000"/>
                      </a:solidFill>
                      <a:prstDash val="solid"/>
                      <a:round/>
                      <a:headEnd type="none" w="med" len="med"/>
                      <a:tailEnd type="none" w="med" len="med"/>
                    </a:lnL>
                    <a:lnR w="12700" cap="flat" cmpd="sng" algn="ctr">
                      <a:solidFill>
                        <a:srgbClr val="010000"/>
                      </a:solidFill>
                      <a:prstDash val="solid"/>
                      <a:round/>
                      <a:headEnd type="none" w="med" len="med"/>
                      <a:tailEnd type="none" w="med" len="med"/>
                    </a:lnR>
                    <a:lnT w="12700" cap="flat" cmpd="sng" algn="ctr">
                      <a:solidFill>
                        <a:srgbClr val="010000"/>
                      </a:solidFill>
                      <a:prstDash val="solid"/>
                      <a:round/>
                      <a:headEnd type="none" w="med" len="med"/>
                      <a:tailEnd type="none" w="med" len="med"/>
                    </a:lnT>
                    <a:lnB w="12700" cap="flat" cmpd="sng" algn="ctr">
                      <a:solidFill>
                        <a:srgbClr val="01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idx="4294967295"/>
          </p:nvPr>
        </p:nvSpPr>
        <p:spPr/>
        <p:txBody>
          <a:bodyPr/>
          <a:lstStyle/>
          <a:p>
            <a:r>
              <a:rPr lang="en-US" sz="4000" smtClean="0">
                <a:latin typeface="Arial" pitchFamily="34" charset="0"/>
              </a:rPr>
              <a:t>Nine Principles of Delegation Specific to the RN</a:t>
            </a:r>
          </a:p>
        </p:txBody>
      </p:sp>
      <p:sp>
        <p:nvSpPr>
          <p:cNvPr id="15363" name="Text Placeholder 2"/>
          <p:cNvSpPr>
            <a:spLocks noGrp="1"/>
          </p:cNvSpPr>
          <p:nvPr>
            <p:ph type="body" idx="4294967295"/>
          </p:nvPr>
        </p:nvSpPr>
        <p:spPr/>
        <p:txBody>
          <a:bodyPr/>
          <a:lstStyle/>
          <a:p>
            <a:pPr algn="l" rtl="0">
              <a:lnSpc>
                <a:spcPct val="87000"/>
              </a:lnSpc>
            </a:pPr>
            <a:r>
              <a:rPr lang="en-US" dirty="0" smtClean="0"/>
              <a:t>Communication must be a two-way process.</a:t>
            </a:r>
          </a:p>
          <a:p>
            <a:pPr algn="l" rtl="0">
              <a:lnSpc>
                <a:spcPct val="87000"/>
              </a:lnSpc>
            </a:pPr>
            <a:r>
              <a:rPr lang="en-US" dirty="0" smtClean="0"/>
              <a:t>Uses professional judgment when following the Five Rights of Delegation:</a:t>
            </a:r>
          </a:p>
          <a:p>
            <a:pPr lvl="1" algn="l" rtl="0">
              <a:lnSpc>
                <a:spcPct val="87000"/>
              </a:lnSpc>
            </a:pPr>
            <a:r>
              <a:rPr lang="en-US" dirty="0" smtClean="0"/>
              <a:t>The right task;</a:t>
            </a:r>
          </a:p>
          <a:p>
            <a:pPr lvl="1" algn="l" rtl="0">
              <a:lnSpc>
                <a:spcPct val="87000"/>
              </a:lnSpc>
            </a:pPr>
            <a:r>
              <a:rPr lang="en-US" dirty="0" smtClean="0"/>
              <a:t>Under the right circumstances;</a:t>
            </a:r>
          </a:p>
          <a:p>
            <a:pPr lvl="1" algn="l" rtl="0">
              <a:lnSpc>
                <a:spcPct val="87000"/>
              </a:lnSpc>
            </a:pPr>
            <a:r>
              <a:rPr lang="en-US" dirty="0" smtClean="0"/>
              <a:t>To the right person;</a:t>
            </a:r>
          </a:p>
          <a:p>
            <a:pPr lvl="1" algn="l" rtl="0">
              <a:lnSpc>
                <a:spcPct val="87000"/>
              </a:lnSpc>
            </a:pPr>
            <a:r>
              <a:rPr lang="en-US" dirty="0" smtClean="0"/>
              <a:t>With the right directions and communication; and</a:t>
            </a:r>
          </a:p>
          <a:p>
            <a:pPr lvl="1" algn="l" rtl="0">
              <a:lnSpc>
                <a:spcPct val="87000"/>
              </a:lnSpc>
            </a:pPr>
            <a:r>
              <a:rPr lang="en-US" dirty="0" smtClean="0"/>
              <a:t>Under the right supervision and evaluation</a:t>
            </a:r>
          </a:p>
        </p:txBody>
      </p:sp>
    </p:spTree>
    <p:extLst>
      <p:ext uri="{BB962C8B-B14F-4D97-AF65-F5344CB8AC3E}">
        <p14:creationId xmlns:p14="http://schemas.microsoft.com/office/powerpoint/2010/main" val="924415349"/>
      </p:ext>
    </p:extLst>
  </p:cSld>
  <p:clrMapOvr>
    <a:masterClrMapping/>
  </p:clrMapOvr>
  <p:transition>
    <p:dissolve/>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idx="4294967295"/>
          </p:nvPr>
        </p:nvSpPr>
        <p:spPr/>
        <p:txBody>
          <a:bodyPr/>
          <a:lstStyle/>
          <a:p>
            <a:r>
              <a:rPr lang="en-US" sz="4000" smtClean="0">
                <a:latin typeface="Arial" pitchFamily="34" charset="0"/>
              </a:rPr>
              <a:t>Nine Principles of Delegation Specific to the RN (cont.)</a:t>
            </a:r>
          </a:p>
        </p:txBody>
      </p:sp>
      <p:sp>
        <p:nvSpPr>
          <p:cNvPr id="16387" name="Text Placeholder 2"/>
          <p:cNvSpPr>
            <a:spLocks noGrp="1"/>
          </p:cNvSpPr>
          <p:nvPr>
            <p:ph type="body" idx="4294967295"/>
          </p:nvPr>
        </p:nvSpPr>
        <p:spPr>
          <a:xfrm>
            <a:off x="304800" y="2590800"/>
            <a:ext cx="8229600" cy="4525963"/>
          </a:xfrm>
        </p:spPr>
        <p:txBody>
          <a:bodyPr/>
          <a:lstStyle/>
          <a:p>
            <a:pPr algn="l" rtl="0"/>
            <a:r>
              <a:rPr lang="en-US" dirty="0" smtClean="0"/>
              <a:t>Chief nursing officers are accountable for establishing systems to assess, monitor, verify, and communicate ongoing competence requirements in areas related to delegation.</a:t>
            </a:r>
          </a:p>
        </p:txBody>
      </p:sp>
    </p:spTree>
    <p:extLst>
      <p:ext uri="{BB962C8B-B14F-4D97-AF65-F5344CB8AC3E}">
        <p14:creationId xmlns:p14="http://schemas.microsoft.com/office/powerpoint/2010/main" val="4183185595"/>
      </p:ext>
    </p:extLst>
  </p:cSld>
  <p:clrMapOvr>
    <a:masterClrMapping/>
  </p:clrMapOvr>
  <p:transition>
    <p:dissolve/>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US" smtClean="0">
                <a:latin typeface="Arial" pitchFamily="34" charset="0"/>
              </a:rPr>
              <a:t>Manager Barriers to Delegation</a:t>
            </a:r>
          </a:p>
        </p:txBody>
      </p:sp>
      <p:sp>
        <p:nvSpPr>
          <p:cNvPr id="18435" name="Text Placeholder 2"/>
          <p:cNvSpPr>
            <a:spLocks noGrp="1"/>
          </p:cNvSpPr>
          <p:nvPr>
            <p:ph type="body" idx="1"/>
          </p:nvPr>
        </p:nvSpPr>
        <p:spPr/>
        <p:txBody>
          <a:bodyPr/>
          <a:lstStyle/>
          <a:p>
            <a:pPr algn="l" rtl="0"/>
            <a:r>
              <a:rPr lang="en-US" dirty="0" smtClean="0"/>
              <a:t>“I can do it myself” fallacy</a:t>
            </a:r>
          </a:p>
          <a:p>
            <a:pPr algn="l" rtl="0"/>
            <a:r>
              <a:rPr lang="en-US" dirty="0" smtClean="0"/>
              <a:t>Lack of ability to direct</a:t>
            </a:r>
          </a:p>
          <a:p>
            <a:pPr algn="l" rtl="0"/>
            <a:r>
              <a:rPr lang="en-US" dirty="0" smtClean="0"/>
              <a:t>Lack of confidence in staff</a:t>
            </a:r>
          </a:p>
          <a:p>
            <a:pPr algn="l" rtl="0"/>
            <a:r>
              <a:rPr lang="en-US" dirty="0" smtClean="0"/>
              <a:t>Absence of controls that warn of impending difficulties</a:t>
            </a:r>
          </a:p>
          <a:p>
            <a:pPr algn="l" rtl="0"/>
            <a:r>
              <a:rPr lang="en-US" dirty="0" smtClean="0"/>
              <a:t>Aversion to taking a risk</a:t>
            </a:r>
          </a:p>
        </p:txBody>
      </p:sp>
    </p:spTree>
    <p:extLst>
      <p:ext uri="{BB962C8B-B14F-4D97-AF65-F5344CB8AC3E}">
        <p14:creationId xmlns:p14="http://schemas.microsoft.com/office/powerpoint/2010/main" val="2185528949"/>
      </p:ext>
    </p:extLst>
  </p:cSld>
  <p:clrMapOvr>
    <a:masterClrMapping/>
  </p:clrMapOvr>
  <p:transition>
    <p:dissolve/>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US" smtClean="0">
                <a:latin typeface="Arial" pitchFamily="34" charset="0"/>
              </a:rPr>
              <a:t>Staff Barriers to Delegation</a:t>
            </a:r>
          </a:p>
        </p:txBody>
      </p:sp>
      <p:sp>
        <p:nvSpPr>
          <p:cNvPr id="19459" name="Text Placeholder 2"/>
          <p:cNvSpPr>
            <a:spLocks noGrp="1"/>
          </p:cNvSpPr>
          <p:nvPr>
            <p:ph type="body" idx="1"/>
          </p:nvPr>
        </p:nvSpPr>
        <p:spPr/>
        <p:txBody>
          <a:bodyPr/>
          <a:lstStyle/>
          <a:p>
            <a:pPr algn="l" rtl="0"/>
            <a:r>
              <a:rPr lang="en-US" dirty="0" smtClean="0"/>
              <a:t>Easier to ask the “boss”</a:t>
            </a:r>
          </a:p>
          <a:p>
            <a:pPr algn="l" rtl="0"/>
            <a:r>
              <a:rPr lang="en-US" dirty="0" smtClean="0"/>
              <a:t>Fear of criticism</a:t>
            </a:r>
          </a:p>
          <a:p>
            <a:pPr algn="l" rtl="0"/>
            <a:r>
              <a:rPr lang="en-US" dirty="0" smtClean="0"/>
              <a:t>Lack of necessary information and resources</a:t>
            </a:r>
          </a:p>
          <a:p>
            <a:pPr algn="l" rtl="0"/>
            <a:r>
              <a:rPr lang="en-US" dirty="0" smtClean="0"/>
              <a:t>Might have more work than the employee can do now</a:t>
            </a:r>
          </a:p>
          <a:p>
            <a:pPr algn="l" rtl="0"/>
            <a:r>
              <a:rPr lang="en-US" dirty="0" smtClean="0"/>
              <a:t>Lack of self-confidence</a:t>
            </a:r>
          </a:p>
        </p:txBody>
      </p:sp>
    </p:spTree>
    <p:extLst>
      <p:ext uri="{BB962C8B-B14F-4D97-AF65-F5344CB8AC3E}">
        <p14:creationId xmlns:p14="http://schemas.microsoft.com/office/powerpoint/2010/main" val="3402417975"/>
      </p:ext>
    </p:extLst>
  </p:cSld>
  <p:clrMapOvr>
    <a:masterClrMapping/>
  </p:clrMapOvr>
  <p:transition>
    <p:dissolve/>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457200" y="304800"/>
            <a:ext cx="8229600" cy="1384300"/>
          </a:xfrm>
        </p:spPr>
        <p:txBody>
          <a:bodyPr/>
          <a:lstStyle/>
          <a:p>
            <a:pPr eaLnBrk="1" hangingPunct="1"/>
            <a:r>
              <a:rPr lang="en-US" sz="2800" b="1" smtClean="0">
                <a:cs typeface="Times New Roman" pitchFamily="18" charset="0"/>
              </a:rPr>
              <a:t>Major causes of managers’ refusal to delegate</a:t>
            </a:r>
            <a:br>
              <a:rPr lang="en-US" sz="2800" b="1" smtClean="0">
                <a:cs typeface="Times New Roman" pitchFamily="18" charset="0"/>
              </a:rPr>
            </a:br>
            <a:r>
              <a:rPr lang="en-US" sz="2800" b="1" smtClean="0">
                <a:cs typeface="Times New Roman" pitchFamily="18" charset="0"/>
              </a:rPr>
              <a:t> (Why Do Managers Refuse to Delegate?)</a:t>
            </a:r>
          </a:p>
        </p:txBody>
      </p:sp>
      <p:sp>
        <p:nvSpPr>
          <p:cNvPr id="31747" name="Rectangle 3"/>
          <p:cNvSpPr>
            <a:spLocks noGrp="1" noChangeArrowheads="1"/>
          </p:cNvSpPr>
          <p:nvPr>
            <p:ph idx="1"/>
          </p:nvPr>
        </p:nvSpPr>
        <p:spPr/>
        <p:txBody>
          <a:bodyPr/>
          <a:lstStyle/>
          <a:p>
            <a:pPr algn="l" rtl="0" eaLnBrk="1" hangingPunct="1">
              <a:lnSpc>
                <a:spcPct val="90000"/>
              </a:lnSpc>
              <a:buFontTx/>
              <a:buNone/>
            </a:pPr>
            <a:endParaRPr lang="en-US" dirty="0" smtClean="0">
              <a:cs typeface="Arial" charset="0"/>
            </a:endParaRPr>
          </a:p>
          <a:p>
            <a:pPr algn="l" rtl="0" eaLnBrk="1" hangingPunct="1">
              <a:lnSpc>
                <a:spcPct val="90000"/>
              </a:lnSpc>
            </a:pPr>
            <a:r>
              <a:rPr lang="en-US" dirty="0" smtClean="0">
                <a:cs typeface="Arial" charset="0"/>
              </a:rPr>
              <a:t>Tendency to do things by himself.</a:t>
            </a:r>
          </a:p>
          <a:p>
            <a:pPr algn="l" rtl="0" eaLnBrk="1" hangingPunct="1">
              <a:lnSpc>
                <a:spcPct val="90000"/>
              </a:lnSpc>
            </a:pPr>
            <a:r>
              <a:rPr lang="en-US" dirty="0" smtClean="0">
                <a:cs typeface="Arial" charset="0"/>
              </a:rPr>
              <a:t>Desire to dominate the knowledge, information, and/or skills he has.</a:t>
            </a:r>
          </a:p>
          <a:p>
            <a:pPr algn="l" rtl="0" eaLnBrk="1" hangingPunct="1">
              <a:lnSpc>
                <a:spcPct val="90000"/>
              </a:lnSpc>
            </a:pPr>
            <a:r>
              <a:rPr lang="en-US" dirty="0" smtClean="0">
                <a:cs typeface="Arial" charset="0"/>
              </a:rPr>
              <a:t>Unwillingness to accept risks of wrongs, (that some subordinates may take wrong decisions, or are incapable of using authority properly).</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457200" y="-152400"/>
            <a:ext cx="8229600" cy="1384300"/>
          </a:xfrm>
        </p:spPr>
        <p:txBody>
          <a:bodyPr/>
          <a:lstStyle/>
          <a:p>
            <a:pPr eaLnBrk="1" hangingPunct="1"/>
            <a:r>
              <a:rPr lang="en-US" sz="3200" b="1" smtClean="0">
                <a:cs typeface="Times New Roman" pitchFamily="18" charset="0"/>
              </a:rPr>
              <a:t>Reasons for subordinates’ avoidance of accepting delegation</a:t>
            </a:r>
          </a:p>
        </p:txBody>
      </p:sp>
      <p:sp>
        <p:nvSpPr>
          <p:cNvPr id="32771" name="Rectangle 3"/>
          <p:cNvSpPr>
            <a:spLocks noGrp="1" noChangeArrowheads="1"/>
          </p:cNvSpPr>
          <p:nvPr>
            <p:ph idx="1"/>
          </p:nvPr>
        </p:nvSpPr>
        <p:spPr>
          <a:xfrm>
            <a:off x="304800" y="2209800"/>
            <a:ext cx="8534400" cy="4495800"/>
          </a:xfrm>
        </p:spPr>
        <p:txBody>
          <a:bodyPr/>
          <a:lstStyle/>
          <a:p>
            <a:pPr algn="l" rtl="0" eaLnBrk="1" hangingPunct="1">
              <a:lnSpc>
                <a:spcPct val="80000"/>
              </a:lnSpc>
              <a:buFontTx/>
              <a:buNone/>
            </a:pPr>
            <a:r>
              <a:rPr lang="en-US" sz="2400" b="1" dirty="0" smtClean="0">
                <a:latin typeface="Times New Roman" panose="02020603050405020304" pitchFamily="18" charset="0"/>
                <a:cs typeface="Times New Roman" panose="02020603050405020304" pitchFamily="18" charset="0"/>
              </a:rPr>
              <a:t>(Why Do Subordinates Avoid Accepting Delegation?):</a:t>
            </a:r>
          </a:p>
          <a:p>
            <a:pPr algn="l" rtl="0" eaLnBrk="1" hangingPunct="1">
              <a:lnSpc>
                <a:spcPct val="80000"/>
              </a:lnSpc>
            </a:pPr>
            <a:r>
              <a:rPr lang="en-US" sz="2400" b="1" dirty="0" smtClean="0">
                <a:latin typeface="Times New Roman" panose="02020603050405020304" pitchFamily="18" charset="0"/>
                <a:cs typeface="Times New Roman" panose="02020603050405020304" pitchFamily="18" charset="0"/>
              </a:rPr>
              <a:t>Decision-making is a hard mental work, and people seek ways of avoiding it.</a:t>
            </a:r>
          </a:p>
          <a:p>
            <a:pPr algn="l" rtl="0" eaLnBrk="1" hangingPunct="1">
              <a:lnSpc>
                <a:spcPct val="80000"/>
              </a:lnSpc>
            </a:pPr>
            <a:r>
              <a:rPr lang="en-US" sz="2400" b="1" dirty="0" smtClean="0">
                <a:latin typeface="Times New Roman" panose="02020603050405020304" pitchFamily="18" charset="0"/>
                <a:cs typeface="Times New Roman" panose="02020603050405020304" pitchFamily="18" charset="0"/>
              </a:rPr>
              <a:t>Fear of criticism for mistakes.</a:t>
            </a:r>
          </a:p>
          <a:p>
            <a:pPr algn="l" rtl="0" eaLnBrk="1" hangingPunct="1">
              <a:lnSpc>
                <a:spcPct val="80000"/>
              </a:lnSpc>
            </a:pPr>
            <a:r>
              <a:rPr lang="en-US" sz="2400" b="1" dirty="0" smtClean="0">
                <a:latin typeface="Times New Roman" panose="02020603050405020304" pitchFamily="18" charset="0"/>
                <a:cs typeface="Times New Roman" panose="02020603050405020304" pitchFamily="18" charset="0"/>
              </a:rPr>
              <a:t>Lack of necessary information and resources to do a good job.</a:t>
            </a:r>
          </a:p>
          <a:p>
            <a:pPr algn="l" rtl="0" eaLnBrk="1" hangingPunct="1">
              <a:lnSpc>
                <a:spcPct val="80000"/>
              </a:lnSpc>
            </a:pPr>
            <a:r>
              <a:rPr lang="en-US" sz="2400" b="1" dirty="0" smtClean="0">
                <a:latin typeface="Times New Roman" panose="02020603050405020304" pitchFamily="18" charset="0"/>
                <a:cs typeface="Times New Roman" panose="02020603050405020304" pitchFamily="18" charset="0"/>
              </a:rPr>
              <a:t>Overload of work.</a:t>
            </a:r>
          </a:p>
          <a:p>
            <a:pPr algn="l" rtl="0" eaLnBrk="1" hangingPunct="1">
              <a:lnSpc>
                <a:spcPct val="80000"/>
              </a:lnSpc>
            </a:pPr>
            <a:r>
              <a:rPr lang="en-US" sz="2400" b="1" dirty="0" smtClean="0">
                <a:latin typeface="Times New Roman" panose="02020603050405020304" pitchFamily="18" charset="0"/>
                <a:cs typeface="Times New Roman" panose="02020603050405020304" pitchFamily="18" charset="0"/>
              </a:rPr>
              <a:t>Positive incentives may be inadequate, (e.g. pay rate, opportunity for promotion, improved status).</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smtClean="0">
                <a:latin typeface="Arial" pitchFamily="34" charset="0"/>
              </a:rPr>
              <a:t>Scope of Practice</a:t>
            </a:r>
          </a:p>
        </p:txBody>
      </p:sp>
      <p:sp>
        <p:nvSpPr>
          <p:cNvPr id="21507" name="Text Placeholder 2"/>
          <p:cNvSpPr>
            <a:spLocks noGrp="1"/>
          </p:cNvSpPr>
          <p:nvPr>
            <p:ph type="body" idx="1"/>
          </p:nvPr>
        </p:nvSpPr>
        <p:spPr/>
        <p:txBody>
          <a:bodyPr/>
          <a:lstStyle/>
          <a:p>
            <a:pPr algn="l" rtl="0"/>
            <a:r>
              <a:rPr lang="en-US" dirty="0" smtClean="0"/>
              <a:t>Concept involved in the legal limits of what can be delegated</a:t>
            </a:r>
          </a:p>
          <a:p>
            <a:pPr algn="l" rtl="0"/>
            <a:r>
              <a:rPr lang="en-US" dirty="0" smtClean="0"/>
              <a:t>Nurse practice acts identify legal boundaries of nursing practice</a:t>
            </a:r>
          </a:p>
          <a:p>
            <a:pPr lvl="1" algn="l" rtl="0"/>
            <a:r>
              <a:rPr lang="en-US" dirty="0" smtClean="0"/>
              <a:t>Differ between the states</a:t>
            </a:r>
          </a:p>
          <a:p>
            <a:pPr lvl="1" algn="l" rtl="0"/>
            <a:r>
              <a:rPr lang="en-US" dirty="0" smtClean="0"/>
              <a:t>In place to safeguard the public</a:t>
            </a:r>
          </a:p>
          <a:p>
            <a:pPr lvl="1" algn="l" rtl="0"/>
            <a:r>
              <a:rPr lang="en-US" dirty="0" smtClean="0"/>
              <a:t>Prohibit unauthorized individuals from practicing nursing</a:t>
            </a:r>
          </a:p>
        </p:txBody>
      </p:sp>
    </p:spTree>
    <p:extLst>
      <p:ext uri="{BB962C8B-B14F-4D97-AF65-F5344CB8AC3E}">
        <p14:creationId xmlns:p14="http://schemas.microsoft.com/office/powerpoint/2010/main" val="1110374593"/>
      </p:ext>
    </p:extLst>
  </p:cSld>
  <p:clrMapOvr>
    <a:masterClrMapping/>
  </p:clrMapOvr>
  <p:transition>
    <p:dissolve/>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idx="4294967295"/>
          </p:nvPr>
        </p:nvSpPr>
        <p:spPr/>
        <p:txBody>
          <a:bodyPr/>
          <a:lstStyle/>
          <a:p>
            <a:r>
              <a:rPr lang="en-US" smtClean="0">
                <a:latin typeface="Arial" pitchFamily="34" charset="0"/>
              </a:rPr>
              <a:t>Scope of Practice, (cont.)</a:t>
            </a:r>
          </a:p>
        </p:txBody>
      </p:sp>
      <p:sp>
        <p:nvSpPr>
          <p:cNvPr id="22531" name="Text Placeholder 2"/>
          <p:cNvSpPr>
            <a:spLocks noGrp="1"/>
          </p:cNvSpPr>
          <p:nvPr>
            <p:ph type="body" idx="4294967295"/>
          </p:nvPr>
        </p:nvSpPr>
        <p:spPr/>
        <p:txBody>
          <a:bodyPr/>
          <a:lstStyle/>
          <a:p>
            <a:pPr algn="l" rtl="0"/>
            <a:r>
              <a:rPr lang="en-US" dirty="0" smtClean="0"/>
              <a:t>In order to delegate and reduce risk of liability, nurses have responsibility to know:</a:t>
            </a:r>
          </a:p>
          <a:p>
            <a:pPr lvl="1" algn="l" rtl="0"/>
            <a:r>
              <a:rPr lang="en-US" dirty="0" smtClean="0"/>
              <a:t>Legal limits of professional practice; and</a:t>
            </a:r>
          </a:p>
          <a:p>
            <a:pPr lvl="1" algn="l" rtl="0"/>
            <a:r>
              <a:rPr lang="en-US" dirty="0" smtClean="0"/>
              <a:t>What certified and unlicensed personnel are permitted to do</a:t>
            </a:r>
          </a:p>
        </p:txBody>
      </p:sp>
    </p:spTree>
    <p:extLst>
      <p:ext uri="{BB962C8B-B14F-4D97-AF65-F5344CB8AC3E}">
        <p14:creationId xmlns:p14="http://schemas.microsoft.com/office/powerpoint/2010/main" val="2727347814"/>
      </p:ext>
    </p:extLst>
  </p:cSld>
  <p:clrMapOvr>
    <a:masterClrMapping/>
  </p:clrMapOvr>
  <p:transition>
    <p:dissolve/>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r>
              <a:rPr lang="en-US" smtClean="0">
                <a:latin typeface="Arial" pitchFamily="34" charset="0"/>
              </a:rPr>
              <a:t>Liability</a:t>
            </a:r>
          </a:p>
        </p:txBody>
      </p:sp>
      <p:sp>
        <p:nvSpPr>
          <p:cNvPr id="23555" name="Text Placeholder 2"/>
          <p:cNvSpPr>
            <a:spLocks noGrp="1"/>
          </p:cNvSpPr>
          <p:nvPr>
            <p:ph type="body" idx="1"/>
          </p:nvPr>
        </p:nvSpPr>
        <p:spPr/>
        <p:txBody>
          <a:bodyPr/>
          <a:lstStyle/>
          <a:p>
            <a:pPr algn="l" rtl="0"/>
            <a:r>
              <a:rPr lang="en-US" dirty="0" smtClean="0"/>
              <a:t>Legal responsibility for one’s actions, or actions of those supervised</a:t>
            </a:r>
          </a:p>
          <a:p>
            <a:pPr algn="l" rtl="0"/>
            <a:r>
              <a:rPr lang="en-US" dirty="0" smtClean="0"/>
              <a:t>Nurse managers have a legal duty to know:</a:t>
            </a:r>
          </a:p>
          <a:p>
            <a:pPr lvl="1" algn="l" rtl="0"/>
            <a:r>
              <a:rPr lang="en-US" sz="2000" dirty="0" smtClean="0"/>
              <a:t>Tasks within the scope of their state’s nurse practice act;</a:t>
            </a:r>
          </a:p>
          <a:p>
            <a:pPr lvl="1" algn="l" rtl="0"/>
            <a:r>
              <a:rPr lang="en-US" sz="2000" dirty="0" smtClean="0"/>
              <a:t>The scope of practice (SOP) of their employees; and</a:t>
            </a:r>
          </a:p>
          <a:p>
            <a:pPr lvl="1" algn="l" rtl="0"/>
            <a:r>
              <a:rPr lang="en-US" sz="2000" dirty="0" smtClean="0"/>
              <a:t>The competency of the employee to complete assigned tasks.</a:t>
            </a:r>
          </a:p>
        </p:txBody>
      </p:sp>
    </p:spTree>
    <p:extLst>
      <p:ext uri="{BB962C8B-B14F-4D97-AF65-F5344CB8AC3E}">
        <p14:creationId xmlns:p14="http://schemas.microsoft.com/office/powerpoint/2010/main" val="2315647607"/>
      </p:ext>
    </p:extLst>
  </p:cSld>
  <p:clrMapOvr>
    <a:masterClrMapping/>
  </p:clrMapOvr>
  <p:transition>
    <p:dissolve/>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idx="4294967295"/>
          </p:nvPr>
        </p:nvSpPr>
        <p:spPr/>
        <p:txBody>
          <a:bodyPr/>
          <a:lstStyle/>
          <a:p>
            <a:r>
              <a:rPr lang="en-US" smtClean="0">
                <a:latin typeface="Arial" pitchFamily="34" charset="0"/>
              </a:rPr>
              <a:t>Liability, (cont.)</a:t>
            </a:r>
          </a:p>
        </p:txBody>
      </p:sp>
      <p:sp>
        <p:nvSpPr>
          <p:cNvPr id="24579" name="Text Placeholder 2"/>
          <p:cNvSpPr>
            <a:spLocks noGrp="1"/>
          </p:cNvSpPr>
          <p:nvPr>
            <p:ph type="body" idx="4294967295"/>
          </p:nvPr>
        </p:nvSpPr>
        <p:spPr/>
        <p:txBody>
          <a:bodyPr/>
          <a:lstStyle/>
          <a:p>
            <a:pPr algn="l" rtl="0"/>
            <a:r>
              <a:rPr lang="en-US" dirty="0" smtClean="0"/>
              <a:t>If standards are met, nurse manager is not liable.</a:t>
            </a:r>
          </a:p>
          <a:p>
            <a:pPr algn="l" rtl="0"/>
            <a:r>
              <a:rPr lang="en-US" dirty="0" smtClean="0"/>
              <a:t>If standards are not met, nurse manager may be held negligent.</a:t>
            </a:r>
          </a:p>
        </p:txBody>
      </p:sp>
    </p:spTree>
    <p:extLst>
      <p:ext uri="{BB962C8B-B14F-4D97-AF65-F5344CB8AC3E}">
        <p14:creationId xmlns:p14="http://schemas.microsoft.com/office/powerpoint/2010/main" val="446538089"/>
      </p:ext>
    </p:extLst>
  </p:cSld>
  <p:clrMapOvr>
    <a:masterClrMapping/>
  </p:clrMapOvr>
  <p:transition>
    <p:dissolv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US" sz="3200" b="1" smtClean="0">
                <a:cs typeface="Times New Roman" pitchFamily="18" charset="0"/>
              </a:rPr>
              <a:t>Organizing in Nursing Administration</a:t>
            </a:r>
          </a:p>
        </p:txBody>
      </p:sp>
      <p:sp>
        <p:nvSpPr>
          <p:cNvPr id="109571" name="Rectangle 3"/>
          <p:cNvSpPr>
            <a:spLocks noGrp="1" noChangeArrowheads="1"/>
          </p:cNvSpPr>
          <p:nvPr>
            <p:ph idx="1"/>
          </p:nvPr>
        </p:nvSpPr>
        <p:spPr>
          <a:xfrm>
            <a:off x="228600" y="1905000"/>
            <a:ext cx="8686800" cy="4114800"/>
          </a:xfrm>
        </p:spPr>
        <p:txBody>
          <a:bodyPr rtlCol="1">
            <a:normAutofit fontScale="92500"/>
          </a:bodyPr>
          <a:lstStyle/>
          <a:p>
            <a:pPr marL="609600" indent="-609600" algn="l" rtl="0" eaLnBrk="1" fontAlgn="auto" hangingPunct="1">
              <a:spcAft>
                <a:spcPts val="0"/>
              </a:spcAft>
              <a:buFontTx/>
              <a:buNone/>
              <a:defRPr/>
            </a:pPr>
            <a:r>
              <a:rPr lang="en-US" b="1" dirty="0" smtClean="0"/>
              <a:t>Importance of organizing:</a:t>
            </a:r>
            <a:endParaRPr lang="en-US" dirty="0" smtClean="0"/>
          </a:p>
          <a:p>
            <a:pPr marL="609600" indent="-609600" algn="l" rtl="0" eaLnBrk="1" fontAlgn="auto" hangingPunct="1">
              <a:spcAft>
                <a:spcPts val="0"/>
              </a:spcAft>
              <a:buFont typeface="Arial" pitchFamily="34" charset="0"/>
              <a:buChar char="•"/>
              <a:defRPr/>
            </a:pPr>
            <a:r>
              <a:rPr lang="en-US" dirty="0" smtClean="0"/>
              <a:t>Focus on objectives, and facilitate the attaining of objectives.</a:t>
            </a:r>
          </a:p>
          <a:p>
            <a:pPr marL="609600" indent="-609600" algn="l" rtl="0" eaLnBrk="1" fontAlgn="auto" hangingPunct="1">
              <a:spcAft>
                <a:spcPts val="0"/>
              </a:spcAft>
              <a:buFont typeface="Arial" pitchFamily="34" charset="0"/>
              <a:buChar char="•"/>
              <a:defRPr/>
            </a:pPr>
            <a:r>
              <a:rPr lang="en-US" dirty="0" smtClean="0"/>
              <a:t>Arrangement of positions and jobs within the hierarchy.</a:t>
            </a:r>
          </a:p>
          <a:p>
            <a:pPr marL="609600" indent="-609600" algn="l" rtl="0" eaLnBrk="1" fontAlgn="auto" hangingPunct="1">
              <a:spcAft>
                <a:spcPts val="0"/>
              </a:spcAft>
              <a:buFont typeface="Arial" pitchFamily="34" charset="0"/>
              <a:buChar char="•"/>
              <a:defRPr/>
            </a:pPr>
            <a:r>
              <a:rPr lang="en-US" dirty="0" smtClean="0"/>
              <a:t>Define clearly responsibilities and line of authority of all levels.</a:t>
            </a:r>
          </a:p>
          <a:p>
            <a:pPr marL="609600" indent="-609600" algn="l" rtl="0" eaLnBrk="1" fontAlgn="auto" hangingPunct="1">
              <a:spcAft>
                <a:spcPts val="0"/>
              </a:spcAft>
              <a:buFont typeface="Arial" pitchFamily="34" charset="0"/>
              <a:buChar char="•"/>
              <a:defRPr/>
            </a:pPr>
            <a:r>
              <a:rPr lang="en-US" dirty="0" smtClean="0"/>
              <a:t>Creating relationships that will minimize friction.</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smtClean="0">
                <a:latin typeface="Arial" pitchFamily="34" charset="0"/>
              </a:rPr>
              <a:t>Legal Principles</a:t>
            </a:r>
          </a:p>
        </p:txBody>
      </p:sp>
      <p:sp>
        <p:nvSpPr>
          <p:cNvPr id="25603" name="Text Placeholder 2"/>
          <p:cNvSpPr>
            <a:spLocks noGrp="1"/>
          </p:cNvSpPr>
          <p:nvPr>
            <p:ph type="body" idx="1"/>
          </p:nvPr>
        </p:nvSpPr>
        <p:spPr/>
        <p:txBody>
          <a:bodyPr/>
          <a:lstStyle/>
          <a:p>
            <a:pPr algn="l" rtl="0">
              <a:lnSpc>
                <a:spcPct val="83000"/>
              </a:lnSpc>
            </a:pPr>
            <a:r>
              <a:rPr lang="en-US" dirty="0" smtClean="0"/>
              <a:t>Corporate liability: provide appropriate facilities, staffing, safety and equipment in the delivery of service</a:t>
            </a:r>
          </a:p>
          <a:p>
            <a:pPr algn="l" rtl="0">
              <a:lnSpc>
                <a:spcPct val="83000"/>
              </a:lnSpc>
            </a:pPr>
            <a:r>
              <a:rPr lang="en-US" dirty="0" smtClean="0"/>
              <a:t>Vicarious liability: responsibility for the wrongful acts of employees</a:t>
            </a:r>
          </a:p>
          <a:p>
            <a:pPr algn="l" rtl="0">
              <a:lnSpc>
                <a:spcPct val="83000"/>
              </a:lnSpc>
            </a:pPr>
            <a:r>
              <a:rPr lang="en-US" dirty="0" smtClean="0"/>
              <a:t>Courts usually rule: </a:t>
            </a:r>
          </a:p>
          <a:p>
            <a:pPr lvl="1" algn="l" rtl="0">
              <a:lnSpc>
                <a:spcPct val="83000"/>
              </a:lnSpc>
            </a:pPr>
            <a:r>
              <a:rPr lang="en-US" dirty="0" smtClean="0"/>
              <a:t>Employer is responsible when employees act within the SOP and perform a negligent act;</a:t>
            </a:r>
          </a:p>
          <a:p>
            <a:pPr lvl="1" algn="l" rtl="0">
              <a:lnSpc>
                <a:spcPct val="83000"/>
              </a:lnSpc>
            </a:pPr>
            <a:r>
              <a:rPr lang="en-US" dirty="0" smtClean="0"/>
              <a:t>Employer is not responsible when a nurse acts outside the SOP or performs a potentially harmful or criminal act.</a:t>
            </a:r>
          </a:p>
        </p:txBody>
      </p:sp>
    </p:spTree>
    <p:extLst>
      <p:ext uri="{BB962C8B-B14F-4D97-AF65-F5344CB8AC3E}">
        <p14:creationId xmlns:p14="http://schemas.microsoft.com/office/powerpoint/2010/main" val="968072575"/>
      </p:ext>
    </p:extLst>
  </p:cSld>
  <p:clrMapOvr>
    <a:masterClrMapping/>
  </p:clrMapOvr>
  <p:transition>
    <p:dissolve/>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eaLnBrk="1" hangingPunct="1"/>
            <a:r>
              <a:rPr lang="en-US" b="1" i="1" u="sng" smtClean="0">
                <a:cs typeface="Times New Roman" pitchFamily="18" charset="0"/>
              </a:rPr>
              <a:t>Authority</a:t>
            </a:r>
          </a:p>
        </p:txBody>
      </p:sp>
      <p:sp>
        <p:nvSpPr>
          <p:cNvPr id="33795" name="Rectangle 3"/>
          <p:cNvSpPr>
            <a:spLocks noGrp="1" noChangeArrowheads="1"/>
          </p:cNvSpPr>
          <p:nvPr>
            <p:ph idx="1"/>
          </p:nvPr>
        </p:nvSpPr>
        <p:spPr/>
        <p:txBody>
          <a:bodyPr/>
          <a:lstStyle/>
          <a:p>
            <a:pPr algn="l" rtl="0" eaLnBrk="1" hangingPunct="1"/>
            <a:r>
              <a:rPr lang="en-US" dirty="0" smtClean="0">
                <a:cs typeface="Arial" charset="0"/>
              </a:rPr>
              <a:t>It is the right to take final decisions, to act or to command action of others. It moves in a downward direction.</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457200" y="-152400"/>
            <a:ext cx="8229600" cy="1384300"/>
          </a:xfrm>
        </p:spPr>
        <p:txBody>
          <a:bodyPr/>
          <a:lstStyle/>
          <a:p>
            <a:pPr eaLnBrk="1" hangingPunct="1"/>
            <a:r>
              <a:rPr lang="en-US" b="1" smtClean="0">
                <a:cs typeface="Times New Roman" pitchFamily="18" charset="0"/>
              </a:rPr>
              <a:t>Types of authority</a:t>
            </a:r>
          </a:p>
        </p:txBody>
      </p:sp>
      <p:sp>
        <p:nvSpPr>
          <p:cNvPr id="34819" name="Rectangle 3"/>
          <p:cNvSpPr>
            <a:spLocks noGrp="1" noChangeArrowheads="1"/>
          </p:cNvSpPr>
          <p:nvPr>
            <p:ph idx="1"/>
          </p:nvPr>
        </p:nvSpPr>
        <p:spPr>
          <a:xfrm>
            <a:off x="457200" y="1143000"/>
            <a:ext cx="8229600" cy="4114800"/>
          </a:xfrm>
        </p:spPr>
        <p:txBody>
          <a:bodyPr/>
          <a:lstStyle/>
          <a:p>
            <a:pPr marL="609600" indent="-609600" algn="l" rtl="0" eaLnBrk="1" hangingPunct="1"/>
            <a:r>
              <a:rPr lang="en-US" b="1" i="1" u="sng" dirty="0" smtClean="0">
                <a:cs typeface="Arial" charset="0"/>
              </a:rPr>
              <a:t>Ultimate authority: </a:t>
            </a:r>
            <a:r>
              <a:rPr lang="en-US" dirty="0" smtClean="0">
                <a:cs typeface="Arial" charset="0"/>
              </a:rPr>
              <a:t>It deals with the original source from which one derives the right to take actions. Thus, in the health sector, the ministry of health has ultimate authority.</a:t>
            </a:r>
            <a:endParaRPr lang="en-US" b="1" i="1" u="sng" dirty="0" smtClean="0">
              <a:cs typeface="Arial" charset="0"/>
            </a:endParaRPr>
          </a:p>
          <a:p>
            <a:pPr marL="609600" indent="-609600" algn="l" rtl="0" eaLnBrk="1" hangingPunct="1"/>
            <a:r>
              <a:rPr lang="en-US" b="1" i="1" u="sng" dirty="0" smtClean="0">
                <a:cs typeface="Arial" charset="0"/>
              </a:rPr>
              <a:t>Legal authority: </a:t>
            </a:r>
            <a:r>
              <a:rPr lang="en-US" dirty="0" smtClean="0">
                <a:cs typeface="Arial" charset="0"/>
              </a:rPr>
              <a:t>	It means that an individual is legally permitted by the virtue of the position to take an action; a hospital director delegates to director of nursing service to act on behalf of the department.</a:t>
            </a: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457200" y="-228600"/>
            <a:ext cx="8229600" cy="1384300"/>
          </a:xfrm>
        </p:spPr>
        <p:txBody>
          <a:bodyPr/>
          <a:lstStyle/>
          <a:p>
            <a:pPr eaLnBrk="1" hangingPunct="1"/>
            <a:r>
              <a:rPr lang="en-US" b="1" smtClean="0">
                <a:cs typeface="Times New Roman" pitchFamily="18" charset="0"/>
              </a:rPr>
              <a:t>Types of authority</a:t>
            </a:r>
          </a:p>
        </p:txBody>
      </p:sp>
      <p:sp>
        <p:nvSpPr>
          <p:cNvPr id="35843" name="Rectangle 3"/>
          <p:cNvSpPr>
            <a:spLocks noGrp="1" noChangeArrowheads="1"/>
          </p:cNvSpPr>
          <p:nvPr>
            <p:ph idx="1"/>
          </p:nvPr>
        </p:nvSpPr>
        <p:spPr>
          <a:xfrm>
            <a:off x="457200" y="1219200"/>
            <a:ext cx="8229600" cy="4114800"/>
          </a:xfrm>
        </p:spPr>
        <p:txBody>
          <a:bodyPr/>
          <a:lstStyle/>
          <a:p>
            <a:pPr marL="609600" indent="-609600" algn="l" rtl="0" eaLnBrk="1" hangingPunct="1">
              <a:lnSpc>
                <a:spcPct val="80000"/>
              </a:lnSpc>
            </a:pPr>
            <a:r>
              <a:rPr lang="en-US" b="1" i="1" u="sng" dirty="0" smtClean="0">
                <a:cs typeface="Arial" charset="0"/>
              </a:rPr>
              <a:t>Technical authority: </a:t>
            </a:r>
            <a:r>
              <a:rPr lang="en-US" dirty="0" smtClean="0">
                <a:cs typeface="Arial" charset="0"/>
              </a:rPr>
              <a:t>It refers to a person who is a recognized expert in some particular field. For example, lab technician, physiotherapist, this does not necessarily mean that it is derived from position.</a:t>
            </a:r>
          </a:p>
          <a:p>
            <a:pPr marL="609600" indent="-609600" algn="l" rtl="0" eaLnBrk="1" hangingPunct="1">
              <a:lnSpc>
                <a:spcPct val="80000"/>
              </a:lnSpc>
            </a:pPr>
            <a:endParaRPr lang="en-US" b="1" i="1" u="sng" dirty="0" smtClean="0">
              <a:cs typeface="Arial" charset="0"/>
            </a:endParaRPr>
          </a:p>
          <a:p>
            <a:pPr marL="609600" indent="-609600" algn="l" rtl="0" eaLnBrk="1" hangingPunct="1">
              <a:lnSpc>
                <a:spcPct val="80000"/>
              </a:lnSpc>
            </a:pPr>
            <a:r>
              <a:rPr lang="en-US" b="1" i="1" u="sng" dirty="0" smtClean="0">
                <a:cs typeface="Arial" charset="0"/>
              </a:rPr>
              <a:t>Operational authority:  </a:t>
            </a:r>
            <a:r>
              <a:rPr lang="en-US" dirty="0" smtClean="0">
                <a:cs typeface="Arial" charset="0"/>
              </a:rPr>
              <a:t>Is giving someone permission to assure certain responsibilities through delegation of authority. e.g., most senior nurses develop time schedule for nursing staff.</a:t>
            </a: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457200" y="-152400"/>
            <a:ext cx="8229600" cy="1384300"/>
          </a:xfrm>
        </p:spPr>
        <p:txBody>
          <a:bodyPr/>
          <a:lstStyle/>
          <a:p>
            <a:pPr eaLnBrk="1" hangingPunct="1"/>
            <a:r>
              <a:rPr lang="en-US" sz="4000" b="1" smtClean="0">
                <a:cs typeface="Times New Roman" pitchFamily="18" charset="0"/>
              </a:rPr>
              <a:t>Types of organizational relationships</a:t>
            </a:r>
          </a:p>
        </p:txBody>
      </p:sp>
      <p:sp>
        <p:nvSpPr>
          <p:cNvPr id="36867" name="Rectangle 3"/>
          <p:cNvSpPr>
            <a:spLocks noGrp="1" noChangeArrowheads="1"/>
          </p:cNvSpPr>
          <p:nvPr>
            <p:ph idx="1"/>
          </p:nvPr>
        </p:nvSpPr>
        <p:spPr>
          <a:xfrm>
            <a:off x="457200" y="1371600"/>
            <a:ext cx="8229600" cy="4114800"/>
          </a:xfrm>
        </p:spPr>
        <p:txBody>
          <a:bodyPr/>
          <a:lstStyle/>
          <a:p>
            <a:pPr algn="l" rtl="0" eaLnBrk="1" hangingPunct="1">
              <a:lnSpc>
                <a:spcPct val="90000"/>
              </a:lnSpc>
            </a:pPr>
            <a:r>
              <a:rPr lang="en-US" b="1" i="1" u="sng" dirty="0" smtClean="0">
                <a:cs typeface="Arial" charset="0"/>
              </a:rPr>
              <a:t>The line relation:</a:t>
            </a:r>
            <a:r>
              <a:rPr lang="en-US" b="1" dirty="0" smtClean="0">
                <a:cs typeface="Arial" charset="0"/>
              </a:rPr>
              <a:t> </a:t>
            </a:r>
            <a:endParaRPr lang="en-US" dirty="0" smtClean="0">
              <a:cs typeface="Arial" charset="0"/>
            </a:endParaRPr>
          </a:p>
          <a:p>
            <a:pPr algn="l" rtl="0" eaLnBrk="1" hangingPunct="1">
              <a:lnSpc>
                <a:spcPct val="90000"/>
              </a:lnSpc>
              <a:buFontTx/>
              <a:buNone/>
            </a:pPr>
            <a:r>
              <a:rPr lang="en-US" dirty="0" smtClean="0">
                <a:cs typeface="Arial" charset="0"/>
              </a:rPr>
              <a:t>Refers to levels of hierarchy, superior-subordinate relationships, and provides the framework for the organization. The superior has the right to give orders and demand accountability. Each member knows from whom he/she receives orders and to whom he/she reports. Line authority is sometimes called </a:t>
            </a:r>
            <a:r>
              <a:rPr lang="en-US" b="1" dirty="0" smtClean="0">
                <a:cs typeface="Arial" charset="0"/>
              </a:rPr>
              <a:t>“Direct Operative Authority”</a:t>
            </a:r>
            <a:r>
              <a:rPr lang="en-US" dirty="0" smtClean="0">
                <a:cs typeface="Arial" charset="0"/>
              </a:rPr>
              <a:t>. It is shown by a </a:t>
            </a:r>
            <a:r>
              <a:rPr lang="en-US" b="1" dirty="0" smtClean="0">
                <a:cs typeface="Arial" charset="0"/>
              </a:rPr>
              <a:t>solid line</a:t>
            </a:r>
            <a:r>
              <a:rPr lang="en-US" dirty="0" smtClean="0">
                <a:cs typeface="Arial" charset="0"/>
              </a:rPr>
              <a:t> in the organizational chart.</a:t>
            </a: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pPr eaLnBrk="1" hangingPunct="1"/>
            <a:r>
              <a:rPr lang="en-US" sz="4000" b="1" smtClean="0">
                <a:cs typeface="Times New Roman" pitchFamily="18" charset="0"/>
              </a:rPr>
              <a:t>Types of organizational relationships</a:t>
            </a:r>
          </a:p>
        </p:txBody>
      </p:sp>
      <p:sp>
        <p:nvSpPr>
          <p:cNvPr id="37891" name="Rectangle 3"/>
          <p:cNvSpPr>
            <a:spLocks noGrp="1" noChangeArrowheads="1"/>
          </p:cNvSpPr>
          <p:nvPr>
            <p:ph idx="1"/>
          </p:nvPr>
        </p:nvSpPr>
        <p:spPr/>
        <p:txBody>
          <a:bodyPr/>
          <a:lstStyle/>
          <a:p>
            <a:pPr algn="l" rtl="0" eaLnBrk="1" hangingPunct="1"/>
            <a:r>
              <a:rPr lang="en-US" b="1" i="1" u="sng" dirty="0" smtClean="0">
                <a:cs typeface="Arial" charset="0"/>
              </a:rPr>
              <a:t>Staff relation:</a:t>
            </a:r>
            <a:endParaRPr lang="en-US" dirty="0" smtClean="0">
              <a:cs typeface="Arial" charset="0"/>
            </a:endParaRPr>
          </a:p>
          <a:p>
            <a:pPr algn="l" rtl="0" eaLnBrk="1" hangingPunct="1">
              <a:buFontTx/>
              <a:buNone/>
            </a:pPr>
            <a:r>
              <a:rPr lang="en-US" dirty="0" smtClean="0">
                <a:cs typeface="Arial" charset="0"/>
              </a:rPr>
              <a:t>It has no command, personnel in the staff relation have only the right to advise, assist, support those in the line authority in the performance of their duties, and it is showed by a </a:t>
            </a:r>
            <a:r>
              <a:rPr lang="en-US" b="1" dirty="0" smtClean="0">
                <a:cs typeface="Arial" charset="0"/>
              </a:rPr>
              <a:t>dotted line</a:t>
            </a:r>
            <a:r>
              <a:rPr lang="en-US" dirty="0" smtClean="0">
                <a:cs typeface="Arial" charset="0"/>
              </a:rPr>
              <a:t> in the organizational chart.</a:t>
            </a: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pPr eaLnBrk="1" hangingPunct="1"/>
            <a:r>
              <a:rPr lang="en-US" sz="4000" b="1" i="1" u="sng" smtClean="0">
                <a:cs typeface="Times New Roman" pitchFamily="18" charset="0"/>
              </a:rPr>
              <a:t>Accountability</a:t>
            </a:r>
            <a:r>
              <a:rPr lang="en-US" sz="4000" smtClean="0">
                <a:cs typeface="Times New Roman" pitchFamily="18" charset="0"/>
              </a:rPr>
              <a:t/>
            </a:r>
            <a:br>
              <a:rPr lang="en-US" sz="4000" smtClean="0">
                <a:cs typeface="Times New Roman" pitchFamily="18" charset="0"/>
              </a:rPr>
            </a:br>
            <a:endParaRPr lang="en-US" sz="4000" smtClean="0">
              <a:cs typeface="Times New Roman" pitchFamily="18" charset="0"/>
            </a:endParaRPr>
          </a:p>
        </p:txBody>
      </p:sp>
      <p:sp>
        <p:nvSpPr>
          <p:cNvPr id="38915" name="Rectangle 3"/>
          <p:cNvSpPr>
            <a:spLocks noGrp="1" noChangeArrowheads="1"/>
          </p:cNvSpPr>
          <p:nvPr>
            <p:ph idx="1"/>
          </p:nvPr>
        </p:nvSpPr>
        <p:spPr/>
        <p:txBody>
          <a:bodyPr/>
          <a:lstStyle/>
          <a:p>
            <a:pPr algn="l" rtl="0" eaLnBrk="1" hangingPunct="1">
              <a:buFontTx/>
              <a:buNone/>
            </a:pPr>
            <a:r>
              <a:rPr lang="en-US" dirty="0" smtClean="0">
                <a:cs typeface="Arial" charset="0"/>
              </a:rPr>
              <a:t>The subordinates must be held </a:t>
            </a:r>
            <a:r>
              <a:rPr lang="en-US" b="1" dirty="0" smtClean="0">
                <a:cs typeface="Arial" charset="0"/>
              </a:rPr>
              <a:t>answerable</a:t>
            </a:r>
            <a:r>
              <a:rPr lang="en-US" dirty="0" smtClean="0">
                <a:cs typeface="Arial" charset="0"/>
              </a:rPr>
              <a:t>, to a predetermined superior, for the assigned duties in order to properly carry out their duties. It moves in an upward direction.</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457200" y="304800"/>
            <a:ext cx="8229600" cy="1384300"/>
          </a:xfrm>
        </p:spPr>
        <p:txBody>
          <a:bodyPr/>
          <a:lstStyle/>
          <a:p>
            <a:pPr eaLnBrk="1" hangingPunct="1"/>
            <a:r>
              <a:rPr lang="en-US" sz="3200" b="1" smtClean="0">
                <a:cs typeface="Times New Roman" pitchFamily="18" charset="0"/>
              </a:rPr>
              <a:t>The organizational structure of nursing service department</a:t>
            </a:r>
          </a:p>
        </p:txBody>
      </p:sp>
      <p:sp>
        <p:nvSpPr>
          <p:cNvPr id="110595" name="Rectangle 3"/>
          <p:cNvSpPr>
            <a:spLocks noGrp="1" noChangeArrowheads="1"/>
          </p:cNvSpPr>
          <p:nvPr>
            <p:ph idx="1"/>
          </p:nvPr>
        </p:nvSpPr>
        <p:spPr>
          <a:xfrm>
            <a:off x="457200" y="1905000"/>
            <a:ext cx="8382000" cy="4114800"/>
          </a:xfrm>
          <a:solidFill>
            <a:srgbClr val="CCFFCC"/>
          </a:solidFill>
        </p:spPr>
        <p:txBody>
          <a:bodyPr/>
          <a:lstStyle/>
          <a:p>
            <a:pPr marL="0" indent="0" algn="l" rtl="0" eaLnBrk="1" hangingPunct="1">
              <a:buNone/>
            </a:pPr>
            <a:r>
              <a:rPr lang="en-US" dirty="0" smtClean="0">
                <a:cs typeface="Arial" charset="0"/>
              </a:rPr>
              <a:t>The organizational structure furnishes the formal framework in which the management process takes place. The organizational structure should provide an effective work system, a network of communications. The organization contains both formal and informal structures.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0595">
                                            <p:bg/>
                                          </p:spTgt>
                                        </p:tgtEl>
                                        <p:attrNameLst>
                                          <p:attrName>style.visibility</p:attrName>
                                        </p:attrNameLst>
                                      </p:cBhvr>
                                      <p:to>
                                        <p:strVal val="visible"/>
                                      </p:to>
                                    </p:set>
                                    <p:anim calcmode="lin" valueType="num">
                                      <p:cBhvr additive="base">
                                        <p:cTn id="7" dur="500" fill="hold"/>
                                        <p:tgtEl>
                                          <p:spTgt spid="110595">
                                            <p:bg/>
                                          </p:spTgt>
                                        </p:tgtEl>
                                        <p:attrNameLst>
                                          <p:attrName>ppt_x</p:attrName>
                                        </p:attrNameLst>
                                      </p:cBhvr>
                                      <p:tavLst>
                                        <p:tav tm="0">
                                          <p:val>
                                            <p:strVal val="#ppt_x"/>
                                          </p:val>
                                        </p:tav>
                                        <p:tav tm="100000">
                                          <p:val>
                                            <p:strVal val="#ppt_x"/>
                                          </p:val>
                                        </p:tav>
                                      </p:tavLst>
                                    </p:anim>
                                    <p:anim calcmode="lin" valueType="num">
                                      <p:cBhvr additive="base">
                                        <p:cTn id="8" dur="500" fill="hold"/>
                                        <p:tgtEl>
                                          <p:spTgt spid="110595">
                                            <p:bg/>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10595">
                                            <p:txEl>
                                              <p:pRg st="0" end="0"/>
                                            </p:txEl>
                                          </p:spTgt>
                                        </p:tgtEl>
                                        <p:attrNameLst>
                                          <p:attrName>style.visibility</p:attrName>
                                        </p:attrNameLst>
                                      </p:cBhvr>
                                      <p:to>
                                        <p:strVal val="visible"/>
                                      </p:to>
                                    </p:set>
                                    <p:anim calcmode="lin" valueType="num">
                                      <p:cBhvr additive="base">
                                        <p:cTn id="13" dur="500" fill="hold"/>
                                        <p:tgtEl>
                                          <p:spTgt spid="110595">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10595">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0595" grpId="0" build="p"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sz="4000" smtClean="0">
                <a:cs typeface="Times New Roman" pitchFamily="18" charset="0"/>
              </a:rPr>
              <a:t>Types of organizational structures</a:t>
            </a:r>
          </a:p>
        </p:txBody>
      </p:sp>
      <p:sp>
        <p:nvSpPr>
          <p:cNvPr id="111619" name="Rectangle 3"/>
          <p:cNvSpPr>
            <a:spLocks noGrp="1" noChangeArrowheads="1"/>
          </p:cNvSpPr>
          <p:nvPr>
            <p:ph idx="1"/>
          </p:nvPr>
        </p:nvSpPr>
        <p:spPr/>
        <p:txBody>
          <a:bodyPr/>
          <a:lstStyle/>
          <a:p>
            <a:pPr marL="609600" indent="-609600" algn="l" rtl="0" eaLnBrk="1" hangingPunct="1">
              <a:lnSpc>
                <a:spcPct val="90000"/>
              </a:lnSpc>
              <a:buFontTx/>
              <a:buNone/>
            </a:pPr>
            <a:r>
              <a:rPr lang="en-US" b="1" i="1" u="sng" dirty="0" smtClean="0">
                <a:cs typeface="Arial" charset="0"/>
              </a:rPr>
              <a:t>The formal organizational structure:</a:t>
            </a:r>
          </a:p>
          <a:p>
            <a:pPr marL="609600" indent="-609600" algn="l" rtl="0" eaLnBrk="1" hangingPunct="1">
              <a:lnSpc>
                <a:spcPct val="90000"/>
              </a:lnSpc>
              <a:buFontTx/>
              <a:buNone/>
            </a:pPr>
            <a:endParaRPr lang="en-US" dirty="0" smtClean="0">
              <a:cs typeface="Arial" charset="0"/>
            </a:endParaRPr>
          </a:p>
          <a:p>
            <a:pPr marL="609600" indent="-609600" algn="l" rtl="0" eaLnBrk="1" hangingPunct="1">
              <a:lnSpc>
                <a:spcPct val="90000"/>
              </a:lnSpc>
              <a:buFontTx/>
              <a:buNone/>
            </a:pPr>
            <a:r>
              <a:rPr lang="en-US" dirty="0" smtClean="0">
                <a:cs typeface="Arial" charset="0"/>
              </a:rPr>
              <a:t>It describes positions, tasks, responsibilities and relationships among people in their positions in the different departments in the organization, and presented in diagrammatic form called </a:t>
            </a:r>
            <a:r>
              <a:rPr lang="en-US" b="1" dirty="0" smtClean="0">
                <a:cs typeface="Arial" charset="0"/>
              </a:rPr>
              <a:t>organizational chart.</a:t>
            </a:r>
            <a:r>
              <a:rPr lang="en-US" dirty="0" smtClean="0">
                <a:cs typeface="Arial" charset="0"/>
              </a:rPr>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withEffect">
                                  <p:stCondLst>
                                    <p:cond delay="0"/>
                                  </p:stCondLst>
                                  <p:childTnLst>
                                    <p:set>
                                      <p:cBhvr>
                                        <p:cTn id="6" dur="1" fill="hold">
                                          <p:stCondLst>
                                            <p:cond delay="0"/>
                                          </p:stCondLst>
                                        </p:cTn>
                                        <p:tgtEl>
                                          <p:spTgt spid="111619">
                                            <p:txEl>
                                              <p:pRg st="0" end="0"/>
                                            </p:txEl>
                                          </p:spTgt>
                                        </p:tgtEl>
                                        <p:attrNameLst>
                                          <p:attrName>style.visibility</p:attrName>
                                        </p:attrNameLst>
                                      </p:cBhvr>
                                      <p:to>
                                        <p:strVal val="visible"/>
                                      </p:to>
                                    </p:set>
                                    <p:anim calcmode="lin" valueType="num">
                                      <p:cBhvr additive="base">
                                        <p:cTn id="7" dur="500" fill="hold"/>
                                        <p:tgtEl>
                                          <p:spTgt spid="11161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11619">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111619">
                                            <p:txEl>
                                              <p:pRg st="2" end="2"/>
                                            </p:txEl>
                                          </p:spTgt>
                                        </p:tgtEl>
                                        <p:attrNameLst>
                                          <p:attrName>style.visibility</p:attrName>
                                        </p:attrNameLst>
                                      </p:cBhvr>
                                      <p:to>
                                        <p:strVal val="visible"/>
                                      </p:to>
                                    </p:set>
                                    <p:anim calcmode="lin" valueType="num">
                                      <p:cBhvr additive="base">
                                        <p:cTn id="11" dur="500" fill="hold"/>
                                        <p:tgtEl>
                                          <p:spTgt spid="111619">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111619">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457200" y="304800"/>
            <a:ext cx="8229600" cy="1384300"/>
          </a:xfrm>
        </p:spPr>
        <p:txBody>
          <a:bodyPr/>
          <a:lstStyle/>
          <a:p>
            <a:pPr eaLnBrk="1" hangingPunct="1"/>
            <a:r>
              <a:rPr lang="en-US" smtClean="0">
                <a:cs typeface="Times New Roman" pitchFamily="18" charset="0"/>
              </a:rPr>
              <a:t>Types of organizational structures</a:t>
            </a:r>
          </a:p>
        </p:txBody>
      </p:sp>
      <p:sp>
        <p:nvSpPr>
          <p:cNvPr id="112643" name="Rectangle 3"/>
          <p:cNvSpPr>
            <a:spLocks noGrp="1" noChangeArrowheads="1"/>
          </p:cNvSpPr>
          <p:nvPr>
            <p:ph idx="1"/>
          </p:nvPr>
        </p:nvSpPr>
        <p:spPr/>
        <p:txBody>
          <a:bodyPr/>
          <a:lstStyle/>
          <a:p>
            <a:pPr marL="812800" indent="-812800" algn="l" rtl="0" eaLnBrk="1" hangingPunct="1">
              <a:buFontTx/>
              <a:buNone/>
            </a:pPr>
            <a:r>
              <a:rPr lang="en-US" b="1" i="1" u="sng" dirty="0" smtClean="0">
                <a:cs typeface="Arial" charset="0"/>
              </a:rPr>
              <a:t>Informal organizational structure:</a:t>
            </a:r>
          </a:p>
          <a:p>
            <a:pPr marL="812800" indent="-812800" algn="l" rtl="0" eaLnBrk="1" hangingPunct="1">
              <a:buFontTx/>
              <a:buNone/>
            </a:pPr>
            <a:endParaRPr lang="en-US" b="1" i="1" dirty="0" smtClean="0">
              <a:cs typeface="Arial" charset="0"/>
            </a:endParaRPr>
          </a:p>
          <a:p>
            <a:pPr marL="812800" indent="-812800" algn="l" rtl="0" eaLnBrk="1" hangingPunct="1">
              <a:buFontTx/>
              <a:buNone/>
            </a:pPr>
            <a:r>
              <a:rPr lang="en-US" b="1" i="1" dirty="0" smtClean="0">
                <a:cs typeface="Arial" charset="0"/>
              </a:rPr>
              <a:t>It describes the personal and social relationships that do not appear on the organizational chart.</a:t>
            </a:r>
          </a:p>
          <a:p>
            <a:pPr marL="1524000" lvl="2" indent="-609600" algn="l" rtl="0" eaLnBrk="1" hangingPunct="1">
              <a:buFontTx/>
              <a:buNone/>
            </a:pPr>
            <a:r>
              <a:rPr lang="en-US" b="1" i="1" dirty="0" smtClean="0">
                <a:cs typeface="Arial" charset="0"/>
              </a:rPr>
              <a:t>It helps members to meet their personal objectives and provides social satisfaction.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112643">
                                            <p:txEl>
                                              <p:pRg st="0" end="0"/>
                                            </p:txEl>
                                          </p:spTgt>
                                        </p:tgtEl>
                                        <p:attrNameLst>
                                          <p:attrName>style.visibility</p:attrName>
                                        </p:attrNameLst>
                                      </p:cBhvr>
                                      <p:to>
                                        <p:strVal val="visible"/>
                                      </p:to>
                                    </p:set>
                                    <p:anim calcmode="lin" valueType="num">
                                      <p:cBhvr additive="base">
                                        <p:cTn id="7" dur="500" fill="hold"/>
                                        <p:tgtEl>
                                          <p:spTgt spid="11264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1264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112643">
                                            <p:txEl>
                                              <p:pRg st="2" end="2"/>
                                            </p:txEl>
                                          </p:spTgt>
                                        </p:tgtEl>
                                        <p:attrNameLst>
                                          <p:attrName>style.visibility</p:attrName>
                                        </p:attrNameLst>
                                      </p:cBhvr>
                                      <p:to>
                                        <p:strVal val="visible"/>
                                      </p:to>
                                    </p:set>
                                    <p:anim calcmode="lin" valueType="num">
                                      <p:cBhvr additive="base">
                                        <p:cTn id="13" dur="500" fill="hold"/>
                                        <p:tgtEl>
                                          <p:spTgt spid="11264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1264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112643">
                                            <p:txEl>
                                              <p:pRg st="3" end="3"/>
                                            </p:txEl>
                                          </p:spTgt>
                                        </p:tgtEl>
                                        <p:attrNameLst>
                                          <p:attrName>style.visibility</p:attrName>
                                        </p:attrNameLst>
                                      </p:cBhvr>
                                      <p:to>
                                        <p:strVal val="visible"/>
                                      </p:to>
                                    </p:set>
                                    <p:anim calcmode="lin" valueType="num">
                                      <p:cBhvr additive="base">
                                        <p:cTn id="19" dur="500" fill="hold"/>
                                        <p:tgtEl>
                                          <p:spTgt spid="11264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1264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57200" y="304800"/>
            <a:ext cx="8229600" cy="1384300"/>
          </a:xfrm>
        </p:spPr>
        <p:txBody>
          <a:bodyPr/>
          <a:lstStyle/>
          <a:p>
            <a:pPr eaLnBrk="1" hangingPunct="1"/>
            <a:r>
              <a:rPr lang="en-US" sz="4800" smtClean="0">
                <a:cs typeface="Times New Roman" pitchFamily="18" charset="0"/>
              </a:rPr>
              <a:t>Nursing department structure</a:t>
            </a:r>
          </a:p>
        </p:txBody>
      </p:sp>
      <p:sp>
        <p:nvSpPr>
          <p:cNvPr id="113667" name="Rectangle 3"/>
          <p:cNvSpPr>
            <a:spLocks noGrp="1" noChangeArrowheads="1"/>
          </p:cNvSpPr>
          <p:nvPr>
            <p:ph idx="1"/>
          </p:nvPr>
        </p:nvSpPr>
        <p:spPr>
          <a:xfrm>
            <a:off x="457200" y="1371600"/>
            <a:ext cx="8229600" cy="5105400"/>
          </a:xfrm>
        </p:spPr>
        <p:txBody>
          <a:bodyPr/>
          <a:lstStyle/>
          <a:p>
            <a:pPr algn="l" rtl="0" eaLnBrk="1" hangingPunct="1">
              <a:lnSpc>
                <a:spcPct val="90000"/>
              </a:lnSpc>
            </a:pPr>
            <a:endParaRPr lang="en-US" dirty="0" smtClean="0">
              <a:cs typeface="Arial" charset="0"/>
            </a:endParaRPr>
          </a:p>
          <a:p>
            <a:pPr algn="l" rtl="0" eaLnBrk="1" hangingPunct="1">
              <a:lnSpc>
                <a:spcPct val="90000"/>
              </a:lnSpc>
            </a:pPr>
            <a:r>
              <a:rPr lang="en-US" dirty="0" smtClean="0">
                <a:cs typeface="Arial" charset="0"/>
              </a:rPr>
              <a:t>  It should based on organizational goals, nursing philosophy, &amp; objectives</a:t>
            </a:r>
          </a:p>
          <a:p>
            <a:pPr algn="l" rtl="0" eaLnBrk="1" hangingPunct="1">
              <a:lnSpc>
                <a:spcPct val="90000"/>
              </a:lnSpc>
            </a:pPr>
            <a:endParaRPr lang="en-US" dirty="0" smtClean="0">
              <a:cs typeface="Arial" charset="0"/>
            </a:endParaRPr>
          </a:p>
          <a:p>
            <a:pPr algn="l" rtl="0" eaLnBrk="1" hangingPunct="1">
              <a:lnSpc>
                <a:spcPct val="90000"/>
              </a:lnSpc>
            </a:pPr>
            <a:r>
              <a:rPr lang="en-US" dirty="0" smtClean="0">
                <a:cs typeface="Arial" charset="0"/>
              </a:rPr>
              <a:t>It specifies how much position in the department is related to each other &amp; how nursing department is related to hospital departments. There are hierarchical layers, levels of power and authority &amp; communication.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113667">
                                            <p:txEl>
                                              <p:pRg st="1" end="1"/>
                                            </p:txEl>
                                          </p:spTgt>
                                        </p:tgtEl>
                                        <p:attrNameLst>
                                          <p:attrName>style.visibility</p:attrName>
                                        </p:attrNameLst>
                                      </p:cBhvr>
                                      <p:to>
                                        <p:strVal val="visible"/>
                                      </p:to>
                                    </p:set>
                                    <p:anim calcmode="lin" valueType="num">
                                      <p:cBhvr additive="base">
                                        <p:cTn id="7" dur="500" fill="hold"/>
                                        <p:tgtEl>
                                          <p:spTgt spid="113667">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1366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113667">
                                            <p:txEl>
                                              <p:pRg st="3" end="3"/>
                                            </p:txEl>
                                          </p:spTgt>
                                        </p:tgtEl>
                                        <p:attrNameLst>
                                          <p:attrName>style.visibility</p:attrName>
                                        </p:attrNameLst>
                                      </p:cBhvr>
                                      <p:to>
                                        <p:strVal val="visible"/>
                                      </p:to>
                                    </p:set>
                                    <p:anim calcmode="lin" valueType="num">
                                      <p:cBhvr additive="base">
                                        <p:cTn id="13" dur="500" fill="hold"/>
                                        <p:tgtEl>
                                          <p:spTgt spid="113667">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13667">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457200" y="533400"/>
            <a:ext cx="8229600" cy="927100"/>
          </a:xfrm>
        </p:spPr>
        <p:txBody>
          <a:bodyPr/>
          <a:lstStyle/>
          <a:p>
            <a:pPr eaLnBrk="1" hangingPunct="1"/>
            <a:r>
              <a:rPr lang="en-US" sz="3200" b="1" smtClean="0">
                <a:cs typeface="Times New Roman" pitchFamily="18" charset="0"/>
              </a:rPr>
              <a:t>The characteristics of bureaucratic health organization</a:t>
            </a:r>
            <a:endParaRPr lang="en-US" sz="3200" smtClean="0">
              <a:cs typeface="Times New Roman" pitchFamily="18" charset="0"/>
            </a:endParaRPr>
          </a:p>
        </p:txBody>
      </p:sp>
      <p:sp>
        <p:nvSpPr>
          <p:cNvPr id="12291" name="Rectangle 3"/>
          <p:cNvSpPr>
            <a:spLocks noGrp="1" noChangeArrowheads="1"/>
          </p:cNvSpPr>
          <p:nvPr>
            <p:ph idx="1"/>
          </p:nvPr>
        </p:nvSpPr>
        <p:spPr>
          <a:xfrm>
            <a:off x="457200" y="1752600"/>
            <a:ext cx="8305800" cy="4876800"/>
          </a:xfrm>
        </p:spPr>
        <p:txBody>
          <a:bodyPr/>
          <a:lstStyle/>
          <a:p>
            <a:pPr marL="609600" indent="-609600" algn="l" rtl="0" eaLnBrk="1" hangingPunct="1">
              <a:buFontTx/>
              <a:buAutoNum type="arabicPeriod"/>
            </a:pPr>
            <a:r>
              <a:rPr lang="en-US" dirty="0" smtClean="0">
                <a:cs typeface="Arial" charset="0"/>
              </a:rPr>
              <a:t>Regular activities are assigned to fix official area.</a:t>
            </a:r>
          </a:p>
          <a:p>
            <a:pPr marL="609600" indent="-609600" algn="l" rtl="0" eaLnBrk="1" hangingPunct="1">
              <a:buFontTx/>
              <a:buAutoNum type="arabicPeriod"/>
            </a:pPr>
            <a:r>
              <a:rPr lang="en-US" dirty="0" smtClean="0">
                <a:cs typeface="Arial" charset="0"/>
              </a:rPr>
              <a:t>There are hierarchical layers and level of authority </a:t>
            </a:r>
          </a:p>
          <a:p>
            <a:pPr marL="609600" indent="-609600" algn="l" rtl="0" eaLnBrk="1" hangingPunct="1">
              <a:buFontTx/>
              <a:buAutoNum type="arabicPeriod"/>
            </a:pPr>
            <a:r>
              <a:rPr lang="en-US" dirty="0" smtClean="0">
                <a:cs typeface="Arial" charset="0"/>
              </a:rPr>
              <a:t>Written administrative directions </a:t>
            </a:r>
          </a:p>
          <a:p>
            <a:pPr marL="609600" indent="-609600" algn="l" rtl="0" eaLnBrk="1" hangingPunct="1">
              <a:buFontTx/>
              <a:buAutoNum type="arabicPeriod"/>
            </a:pPr>
            <a:r>
              <a:rPr lang="en-US" dirty="0" smtClean="0">
                <a:cs typeface="Arial" charset="0"/>
              </a:rPr>
              <a:t>Specialization of tasks </a:t>
            </a:r>
          </a:p>
          <a:p>
            <a:pPr marL="609600" indent="-609600" algn="l" rtl="0" eaLnBrk="1" hangingPunct="1">
              <a:buFontTx/>
              <a:buAutoNum type="arabicPeriod"/>
            </a:pPr>
            <a:r>
              <a:rPr lang="en-US" dirty="0" smtClean="0">
                <a:cs typeface="Arial" charset="0"/>
              </a:rPr>
              <a:t>A policy guidance for all activities </a:t>
            </a:r>
          </a:p>
          <a:p>
            <a:pPr marL="609600" indent="-609600" algn="l" rtl="0" eaLnBrk="1" hangingPunct="1">
              <a:buFontTx/>
              <a:buAutoNum type="arabicPeriod"/>
            </a:pPr>
            <a:r>
              <a:rPr lang="en-US" dirty="0" smtClean="0">
                <a:cs typeface="Arial" charset="0"/>
              </a:rPr>
              <a:t>Authority usually exists at top management level</a:t>
            </a:r>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2_Apex">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2_Apex">
      <a:majorFont>
        <a:latin typeface=""/>
        <a:ea typeface=""/>
        <a:cs typeface=""/>
      </a:majorFont>
      <a:minorFont>
        <a:latin typeface=""/>
        <a:ea typeface=""/>
        <a:cs typeface=""/>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1516</TotalTime>
  <Words>2374</Words>
  <Application>Microsoft Office PowerPoint</Application>
  <PresentationFormat>On-screen Show (4:3)</PresentationFormat>
  <Paragraphs>257</Paragraphs>
  <Slides>46</Slides>
  <Notes>1</Notes>
  <HiddenSlides>0</HiddenSlides>
  <MMClips>0</MMClips>
  <ScaleCrop>false</ScaleCrop>
  <HeadingPairs>
    <vt:vector size="6" baseType="variant">
      <vt:variant>
        <vt:lpstr>Fonts Used</vt:lpstr>
      </vt:variant>
      <vt:variant>
        <vt:i4>9</vt:i4>
      </vt:variant>
      <vt:variant>
        <vt:lpstr>Theme</vt:lpstr>
      </vt:variant>
      <vt:variant>
        <vt:i4>2</vt:i4>
      </vt:variant>
      <vt:variant>
        <vt:lpstr>Slide Titles</vt:lpstr>
      </vt:variant>
      <vt:variant>
        <vt:i4>46</vt:i4>
      </vt:variant>
    </vt:vector>
  </HeadingPairs>
  <TitlesOfParts>
    <vt:vector size="57" baseType="lpstr">
      <vt:lpstr>Arial</vt:lpstr>
      <vt:lpstr>Calibri</vt:lpstr>
      <vt:lpstr>Lucida Sans</vt:lpstr>
      <vt:lpstr>ＭＳ Ｐゴシック</vt:lpstr>
      <vt:lpstr>Tahoma</vt:lpstr>
      <vt:lpstr>Times New Roman</vt:lpstr>
      <vt:lpstr>Wingdings</vt:lpstr>
      <vt:lpstr>Wingdings 2</vt:lpstr>
      <vt:lpstr>Wingdings 3</vt:lpstr>
      <vt:lpstr>2_Apex</vt:lpstr>
      <vt:lpstr>Office Theme</vt:lpstr>
      <vt:lpstr>PowerPoint Presentation</vt:lpstr>
      <vt:lpstr>PowerPoint Presentation</vt:lpstr>
      <vt:lpstr>PowerPoint Presentation</vt:lpstr>
      <vt:lpstr>Organizing in Nursing Administration</vt:lpstr>
      <vt:lpstr>The organizational structure of nursing service department</vt:lpstr>
      <vt:lpstr>Types of organizational structures</vt:lpstr>
      <vt:lpstr>Types of organizational structures</vt:lpstr>
      <vt:lpstr>Nursing department structure</vt:lpstr>
      <vt:lpstr>The characteristics of bureaucratic health organization</vt:lpstr>
      <vt:lpstr>Basic elements of formal organizations</vt:lpstr>
      <vt:lpstr>Centralization  Decentralization</vt:lpstr>
      <vt:lpstr>PowerPoint Presentation</vt:lpstr>
      <vt:lpstr>PowerPoint Presentation</vt:lpstr>
      <vt:lpstr>Delegation of authority </vt:lpstr>
      <vt:lpstr>Delegation of authority </vt:lpstr>
      <vt:lpstr>Delegation of authority </vt:lpstr>
      <vt:lpstr>Why Delegate?</vt:lpstr>
      <vt:lpstr>PowerPoint Presentation</vt:lpstr>
      <vt:lpstr>Step 1: Know What to Delegate</vt:lpstr>
      <vt:lpstr>Step 2: Select the Appropriate Person</vt:lpstr>
      <vt:lpstr>Step 3: Provide Documentation and Clear Instructions </vt:lpstr>
      <vt:lpstr>Step 4: Track Work and Provide Feedback</vt:lpstr>
      <vt:lpstr>Step 5: Maintain Reasonable Control</vt:lpstr>
      <vt:lpstr>Factors determining the degree to which authority is delegated</vt:lpstr>
      <vt:lpstr>Factors determining the degree to which authority is delegated</vt:lpstr>
      <vt:lpstr>Main principles of delegation:</vt:lpstr>
      <vt:lpstr>Guidelines for Effective Delegation</vt:lpstr>
      <vt:lpstr>Nine Principles of Delegation Specific to the RN from the ANA and National Council of State Boards of Nursing:</vt:lpstr>
      <vt:lpstr>Nine Principles of Delegation Specific to the RN from the ANA and National Council of State Boards of Nursing: (cont.)</vt:lpstr>
      <vt:lpstr>Nine Principles of Delegation Specific to the RN</vt:lpstr>
      <vt:lpstr>Nine Principles of Delegation Specific to the RN (cont.)</vt:lpstr>
      <vt:lpstr>Manager Barriers to Delegation</vt:lpstr>
      <vt:lpstr>Staff Barriers to Delegation</vt:lpstr>
      <vt:lpstr>Major causes of managers’ refusal to delegate  (Why Do Managers Refuse to Delegate?)</vt:lpstr>
      <vt:lpstr>Reasons for subordinates’ avoidance of accepting delegation</vt:lpstr>
      <vt:lpstr>Scope of Practice</vt:lpstr>
      <vt:lpstr>Scope of Practice, (cont.)</vt:lpstr>
      <vt:lpstr>Liability</vt:lpstr>
      <vt:lpstr>Liability, (cont.)</vt:lpstr>
      <vt:lpstr>Legal Principles</vt:lpstr>
      <vt:lpstr>Authority</vt:lpstr>
      <vt:lpstr>Types of authority</vt:lpstr>
      <vt:lpstr>Types of authority</vt:lpstr>
      <vt:lpstr>Types of organizational relationships</vt:lpstr>
      <vt:lpstr>Types of organizational relationships</vt:lpstr>
      <vt:lpstr>Accountability </vt:lpstr>
    </vt:vector>
  </TitlesOfParts>
  <Company>jccs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Role of Research in Nursing</dc:title>
  <dc:creator>Dr Nazik Zakari</dc:creator>
  <cp:lastModifiedBy>Homood</cp:lastModifiedBy>
  <cp:revision>28</cp:revision>
  <cp:lastPrinted>2016-10-26T04:41:44Z</cp:lastPrinted>
  <dcterms:created xsi:type="dcterms:W3CDTF">2007-03-09T16:37:55Z</dcterms:created>
  <dcterms:modified xsi:type="dcterms:W3CDTF">2016-10-26T04:47:58Z</dcterms:modified>
</cp:coreProperties>
</file>