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11" r:id="rId2"/>
    <p:sldId id="312" r:id="rId3"/>
    <p:sldId id="324" r:id="rId4"/>
    <p:sldId id="325" r:id="rId5"/>
    <p:sldId id="313" r:id="rId6"/>
    <p:sldId id="314" r:id="rId7"/>
    <p:sldId id="315" r:id="rId8"/>
    <p:sldId id="317" r:id="rId9"/>
    <p:sldId id="318" r:id="rId10"/>
    <p:sldId id="319" r:id="rId11"/>
    <p:sldId id="320" r:id="rId12"/>
    <p:sldId id="321" r:id="rId13"/>
    <p:sldId id="327" r:id="rId14"/>
    <p:sldId id="326" r:id="rId15"/>
    <p:sldId id="328" r:id="rId16"/>
    <p:sldId id="329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6" autoAdjust="0"/>
    <p:restoredTop sz="90409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9B7AF20-4B11-481D-A472-DF8A4E6C6085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182E63-CD6B-4CF2-9639-253841FD301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4244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58FC6-B0EA-4E44-9208-05FA5FE32EAB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B6E6889-4F1F-444D-B384-655343D5E8E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08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2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11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12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13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14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15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16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3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4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5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6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7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8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9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9421948-3A82-4CF0-85A9-E502E09E9EFA}" type="slidenum">
              <a:rPr lang="en-AU" altLang="en-US" sz="1200" smtClean="0"/>
              <a:pPr/>
              <a:t>10</a:t>
            </a:fld>
            <a:endParaRPr lang="en-AU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1C17A5-F73D-4FC8-8801-224AAB5F1C03}" type="datetimeFigureOut">
              <a:rPr lang="ar-SA" smtClean="0"/>
              <a:pPr/>
              <a:t>13/01/1437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87106A-ED4A-44CB-82DF-EE3AAE4D4AA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42910" y="2786058"/>
            <a:ext cx="8153400" cy="9906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 rtl="0"/>
            <a:r>
              <a:rPr lang="en-US" sz="4000" dirty="0" smtClean="0"/>
              <a:t>Modelling Input Data</a:t>
            </a:r>
            <a:endParaRPr lang="en-US" sz="4000" dirty="0"/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2411760" y="6021288"/>
            <a:ext cx="6320926" cy="648072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algn="ctr" rtl="0"/>
            <a:r>
              <a:rPr lang="en-US" sz="4000" dirty="0" smtClean="0"/>
              <a:t>Chapter5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99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700213"/>
            <a:ext cx="5373390" cy="421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20+ data points: Deriving theoretical distribution: continuous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84134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28800"/>
            <a:ext cx="6264696" cy="3921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20+ data points: Deriving theoretical distribution: discrete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84134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900238"/>
            <a:ext cx="5115074" cy="374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20+ data points: Deriving theoretical distribution: discrete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84134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20+ data points: Deriving theoretical distribution: discrete distributions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76" y="2357437"/>
            <a:ext cx="7352816" cy="346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29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20+ data points: Deriving theoretical distribution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Estimate the parameters: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Method of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aximum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ikelihood Estimators (MLEs)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Usually, the simulation software will estimate these parameters for you.</a:t>
            </a:r>
          </a:p>
          <a:p>
            <a:pPr marL="0" indent="0" algn="l" rtl="0"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Determine the Goodness of Fit: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 tests are used to determine how good the fit is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Chi-Square test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Kolmogorov-Smirnov (K-S) test – continuous distributions only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0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200+ data points: Constructing an empirical </a:t>
            </a: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istribution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</p:spPr>
        <p:txBody>
          <a:bodyPr>
            <a:no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a reasonable theoretical distribution fit cannot be made with the available data, an empirical distribution is the chosen distribution.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empirical distribution is a distribution that is constructed from the sample data (a frequency distribution).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software usually have the functionality to fit the empirical distribution and other distributions as well.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2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Historical data points </a:t>
            </a:r>
            <a:endParaRPr lang="en-US" altLang="en-US" sz="36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</p:spPr>
        <p:txBody>
          <a:bodyPr>
            <a:no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Called a trace-driven simulation.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actual data such as actual arrival times and actual service time.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Cannot use what-if analysis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Does not consider the fact that conditions of the system and it surrounding environment could be changed and hence the simulation will not be useful then.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Good for validation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5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0372"/>
            <a:ext cx="8670925" cy="10144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altLang="en-US" sz="36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66900"/>
            <a:ext cx="8784976" cy="4802460"/>
          </a:xfrm>
        </p:spPr>
        <p:txBody>
          <a:bodyPr>
            <a:no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we use the collected data as an input to the simulation model, it is easy to consider the average as a representation of the data. 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average values will not represent the actual behavior of the data and hence will give a misleading results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size of data points is categorized into three categories:</a:t>
            </a:r>
          </a:p>
          <a:p>
            <a:pPr marL="822960" lvl="1" indent="-457200" algn="l" rtl="0">
              <a:buFont typeface="+mj-lt"/>
              <a:buAutoNum type="arabicPeriod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Less than 20</a:t>
            </a:r>
          </a:p>
          <a:p>
            <a:pPr marL="822960" lvl="1" indent="-457200" algn="l" rtl="0">
              <a:buFont typeface="+mj-lt"/>
              <a:buAutoNum type="arabicPeriod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20+</a:t>
            </a:r>
          </a:p>
          <a:p>
            <a:pPr marL="822960" lvl="1" indent="-457200" algn="l" rtl="0">
              <a:buFont typeface="+mj-lt"/>
              <a:buAutoNum type="arabicPeriod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200+ </a:t>
            </a:r>
            <a:r>
              <a:rPr lang="en-US" alt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313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0372"/>
            <a:ext cx="8670925" cy="10144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Less than 20 data points: Estimation 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</p:spPr>
        <p:txBody>
          <a:bodyPr>
            <a:no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system has not been built yet or there is no enough  data for whatever reasons.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Too small to fit a theoretical distribution with statistical confidence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mean could be a good estimate OR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Knowledge and statistical theory could help to chose a theoretical distribution. Example could include: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en-US" alt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mean value is not very large, inter-arrival time is exponentially distributed 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en-US" altLang="en-US" sz="2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The availability of the maximum and the minimum values (even as a percentage variability from the mean) can be used to simulate service time as a uniform or symmetric triangular distribution.</a:t>
            </a:r>
            <a:endParaRPr lang="en-US" alt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en-US" altLang="en-US" sz="2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Normal distribution could also be used </a:t>
            </a:r>
          </a:p>
        </p:txBody>
      </p:sp>
    </p:spTree>
    <p:extLst>
      <p:ext uri="{BB962C8B-B14F-4D97-AF65-F5344CB8AC3E}">
        <p14:creationId xmlns:p14="http://schemas.microsoft.com/office/powerpoint/2010/main" val="111848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20+ data points: Deriving theoretical distribution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</p:spPr>
        <p:txBody>
          <a:bodyPr>
            <a:no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a data size of over 20, a theoretical distribution could be derived and the steps used are as follows:</a:t>
            </a:r>
          </a:p>
          <a:p>
            <a:pPr marL="320040" lvl="1" indent="0" algn="l" rtl="0">
              <a:buNone/>
            </a:pP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Construct a histogram: </a:t>
            </a:r>
          </a:p>
          <a:p>
            <a:pPr marL="320040" lvl="1" indent="0" algn="l" rtl="0"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is a frequency distribution where the number of class groupings depend on the data size. </a:t>
            </a:r>
          </a:p>
          <a:p>
            <a:pPr marL="320040" lvl="1" indent="0" algn="l" rtl="0">
              <a:buNone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 algn="l" rtl="0">
              <a:buNone/>
            </a:pP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Compare histogram with theoretical distributions:</a:t>
            </a:r>
          </a:p>
          <a:p>
            <a:pPr marL="320040" lvl="1" indent="0" algn="l" rtl="0"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used to provide candidate matches by visual inspection. Examples of some theoretical distributions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242231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71675"/>
            <a:ext cx="4733503" cy="387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20+ data points: Deriving theoretical distribution: continuous distributions</a:t>
            </a:r>
          </a:p>
        </p:txBody>
      </p:sp>
    </p:spTree>
    <p:extLst>
      <p:ext uri="{BB962C8B-B14F-4D97-AF65-F5344CB8AC3E}">
        <p14:creationId xmlns:p14="http://schemas.microsoft.com/office/powerpoint/2010/main" val="36434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4999"/>
            <a:ext cx="4350221" cy="3932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20+ data points: Deriving theoretical distribution: continuous distributions</a:t>
            </a:r>
          </a:p>
        </p:txBody>
      </p:sp>
    </p:spTree>
    <p:extLst>
      <p:ext uri="{BB962C8B-B14F-4D97-AF65-F5344CB8AC3E}">
        <p14:creationId xmlns:p14="http://schemas.microsoft.com/office/powerpoint/2010/main" val="47603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5832648" cy="43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20+ data points: Deriving theoretical distribution: continuous distributions</a:t>
            </a:r>
          </a:p>
        </p:txBody>
      </p:sp>
    </p:spTree>
    <p:extLst>
      <p:ext uri="{BB962C8B-B14F-4D97-AF65-F5344CB8AC3E}">
        <p14:creationId xmlns:p14="http://schemas.microsoft.com/office/powerpoint/2010/main" val="39790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866899"/>
            <a:ext cx="5168032" cy="389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20+ data points: Deriving theoretical distribution: continuous distributions</a:t>
            </a:r>
          </a:p>
        </p:txBody>
      </p:sp>
    </p:spTree>
    <p:extLst>
      <p:ext uri="{BB962C8B-B14F-4D97-AF65-F5344CB8AC3E}">
        <p14:creationId xmlns:p14="http://schemas.microsoft.com/office/powerpoint/2010/main" val="39790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5074891"/>
            <a:ext cx="5536356" cy="514349"/>
          </a:xfrm>
        </p:spPr>
        <p:txBody>
          <a:bodyPr>
            <a:noAutofit/>
          </a:bodyPr>
          <a:lstStyle/>
          <a:p>
            <a:pPr marL="0" indent="0" algn="l" rtl="0" eaLnBrk="1" hangingPunct="1">
              <a:buNone/>
            </a:pPr>
            <a:r>
              <a:rPr lang="en-US" alt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Figure 5.8:Uniform (minimum, maximum) distribution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39320"/>
            <a:ext cx="4824535" cy="324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70925" cy="1014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20+ data points: Deriving theoretical distribution: continuous distributions</a:t>
            </a:r>
          </a:p>
        </p:txBody>
      </p:sp>
    </p:spTree>
    <p:extLst>
      <p:ext uri="{BB962C8B-B14F-4D97-AF65-F5344CB8AC3E}">
        <p14:creationId xmlns:p14="http://schemas.microsoft.com/office/powerpoint/2010/main" val="39790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6260</TotalTime>
  <Words>571</Words>
  <Application>Microsoft Office PowerPoint</Application>
  <PresentationFormat>On-screen Show (4:3)</PresentationFormat>
  <Paragraphs>72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ألوان متوسطة</vt:lpstr>
      <vt:lpstr>PowerPoint Presentation</vt:lpstr>
      <vt:lpstr>Introduction</vt:lpstr>
      <vt:lpstr>Less than 20 data points: Estimation </vt:lpstr>
      <vt:lpstr>20+ data points: Deriving theoretical distribution</vt:lpstr>
      <vt:lpstr>20+ data points: Deriving theoretical distribution: continuous distributions</vt:lpstr>
      <vt:lpstr>20+ data points: Deriving theoretical distribution: continuous distributions</vt:lpstr>
      <vt:lpstr>20+ data points: Deriving theoretical distribution: continuous distributions</vt:lpstr>
      <vt:lpstr>20+ data points: Deriving theoretical distribution: continuous distributions</vt:lpstr>
      <vt:lpstr>20+ data points: Deriving theoretical distribution: continuous distributions</vt:lpstr>
      <vt:lpstr>20+ data points: Deriving theoretical distribution: continuous distributions</vt:lpstr>
      <vt:lpstr>20+ data points: Deriving theoretical distribution: discrete distributions</vt:lpstr>
      <vt:lpstr>20+ data points: Deriving theoretical distribution: discrete distributions</vt:lpstr>
      <vt:lpstr>20+ data points: Deriving theoretical distribution: discrete distributions</vt:lpstr>
      <vt:lpstr>20+ data points: Deriving theoretical distribution</vt:lpstr>
      <vt:lpstr>200+ data points: Constructing an empirical distribution</vt:lpstr>
      <vt:lpstr>Historical data points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377</cp:revision>
  <dcterms:created xsi:type="dcterms:W3CDTF">2013-09-17T19:13:54Z</dcterms:created>
  <dcterms:modified xsi:type="dcterms:W3CDTF">2015-10-25T22:17:27Z</dcterms:modified>
</cp:coreProperties>
</file>