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94" r:id="rId4"/>
    <p:sldId id="295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01" r:id="rId1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1511" autoAdjust="0"/>
  </p:normalViewPr>
  <p:slideViewPr>
    <p:cSldViewPr snapToGrid="0">
      <p:cViewPr varScale="1">
        <p:scale>
          <a:sx n="80" d="100"/>
          <a:sy n="80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9426-17AB-45B0-94C8-B4C565C7182E}" type="datetimeFigureOut">
              <a:rPr lang="en-US" smtClean="0"/>
              <a:t>18/9/2017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24DCD-A29E-4913-B06D-67440F7F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4DCD-A29E-4913-B06D-67440F7FA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3601"/>
            <a:ext cx="9144000" cy="137636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International and National Health Care System and Polices in Public Health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8" y="4355532"/>
            <a:ext cx="7717395" cy="16557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Osama A </a:t>
            </a:r>
            <a:r>
              <a:rPr lang="en-US" sz="2800" dirty="0" err="1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Samarkandi</a:t>
            </a:r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, PhD, RN </a:t>
            </a:r>
          </a:p>
          <a:p>
            <a:r>
              <a:rPr lang="en-US" sz="2800" dirty="0" smtClean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EMS </a:t>
            </a:r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313; Public Health for EMS Professionals</a:t>
            </a:r>
            <a:b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8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8" y="38100"/>
            <a:ext cx="10943112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Governance Principles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vision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and consensus orientation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of law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Responsiveness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 and inclusiveness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and efficiency 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intelligence 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8" y="38100"/>
            <a:ext cx="10943112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Governance Analytical Framework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principle</a:t>
            </a:r>
          </a:p>
          <a:p>
            <a:pPr lvl="1"/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  <a:p>
            <a:pPr lvl="2"/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question</a:t>
            </a:r>
          </a:p>
          <a:p>
            <a:pPr lvl="3"/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questions / item</a:t>
            </a:r>
          </a:p>
          <a:p>
            <a:pPr lvl="3"/>
            <a:endParaRPr lang="en-US" alt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Assessment</a:t>
            </a:r>
          </a:p>
          <a:p>
            <a:pPr lvl="1"/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</a:p>
          <a:p>
            <a:pPr lvl="1"/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 Policy</a:t>
            </a:r>
          </a:p>
          <a:p>
            <a:pPr lvl="1"/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 Implementation</a:t>
            </a:r>
            <a:endParaRPr lang="en-US" alt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8" y="38100"/>
            <a:ext cx="10943112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Analytical Framework for Assessing Strategic Vision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14652"/>
              </p:ext>
            </p:extLst>
          </p:nvPr>
        </p:nvGraphicFramePr>
        <p:xfrm>
          <a:off x="588819" y="1825625"/>
          <a:ext cx="10965872" cy="4313919"/>
        </p:xfrm>
        <a:graphic>
          <a:graphicData uri="http://schemas.openxmlformats.org/drawingml/2006/table">
            <a:tbl>
              <a:tblPr/>
              <a:tblGrid>
                <a:gridCol w="5482936"/>
                <a:gridCol w="5482936"/>
              </a:tblGrid>
              <a:tr h="75543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 principle - </a:t>
                      </a:r>
                      <a:r>
                        <a:rPr kumimoji="0" lang="en-US" altLang="ar-S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Vision</a:t>
                      </a:r>
                      <a:endParaRPr kumimoji="0" lang="en-US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 - Long term vision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97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 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Question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kumimoji="0" lang="en-US" alt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level </a:t>
                      </a:r>
                    </a:p>
                    <a:p>
                      <a:pPr marL="457200" marR="0" lvl="1" indent="-7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the broad outlines of economic policy of the government; </a:t>
                      </a:r>
                      <a:endParaRPr kumimoji="0" lang="en-US" altLang="ar-S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does health rank in the overall development framework by resource allocation, and as percentage of total government expenditure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MOH policy level</a:t>
                      </a: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457200" marR="0" lvl="1" indent="-7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Whether there is a long term vision (policy) for health;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there a national health policy/strategic plan available stating objectives, strategies with a time frame and resources allocated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MOH implementation level</a:t>
                      </a: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457200" marR="0" lvl="1" indent="-7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Whether the implementation mechanisms are in line with the stated objectives of health 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priority programs are being implemented and how do they correspond to the policy 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6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8" y="38100"/>
            <a:ext cx="10943112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Collection and Sources of Information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82880" y="1581398"/>
            <a:ext cx="5105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ar-S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</a:p>
          <a:p>
            <a:pPr>
              <a:lnSpc>
                <a:spcPct val="80000"/>
              </a:lnSpc>
            </a:pP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budget document, report of the treasury, state bank, </a:t>
            </a:r>
          </a:p>
          <a:p>
            <a:pPr>
              <a:lnSpc>
                <a:spcPct val="80000"/>
              </a:lnSpc>
            </a:pP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 of ministry of economics, national statistical organizations</a:t>
            </a:r>
          </a:p>
          <a:p>
            <a:pPr>
              <a:lnSpc>
                <a:spcPct val="80000"/>
              </a:lnSpc>
            </a:pP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documents from </a:t>
            </a:r>
            <a:r>
              <a:rPr lang="en-US" altLang="ar-S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</a:t>
            </a: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analysis by international and NGOs </a:t>
            </a:r>
          </a:p>
          <a:p>
            <a:pPr>
              <a:lnSpc>
                <a:spcPct val="80000"/>
              </a:lnSpc>
            </a:pPr>
            <a:r>
              <a:rPr lang="en-US" altLang="ar-S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</a:t>
            </a: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policy/ implementation reports, media reports, external reviews </a:t>
            </a:r>
          </a:p>
          <a:p>
            <a:pPr>
              <a:lnSpc>
                <a:spcPct val="80000"/>
              </a:lnSpc>
            </a:pP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budget reports, budget speeches </a:t>
            </a:r>
          </a:p>
          <a:p>
            <a:pPr>
              <a:lnSpc>
                <a:spcPct val="80000"/>
              </a:lnSpc>
            </a:pP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Reviews of the health legislative process</a:t>
            </a:r>
          </a:p>
          <a:p>
            <a:pPr>
              <a:lnSpc>
                <a:spcPct val="80000"/>
              </a:lnSpc>
            </a:pP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information policy</a:t>
            </a:r>
          </a:p>
          <a:p>
            <a:pPr>
              <a:lnSpc>
                <a:spcPct val="80000"/>
              </a:lnSpc>
            </a:pPr>
            <a:r>
              <a:rPr lang="en-US" altLang="ar-S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</a:t>
            </a: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policy/ implementation reports, </a:t>
            </a:r>
          </a:p>
          <a:p>
            <a:pPr>
              <a:lnSpc>
                <a:spcPct val="80000"/>
              </a:lnSpc>
            </a:pP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reports, external reviews of health policy </a:t>
            </a:r>
          </a:p>
          <a:p>
            <a:pPr>
              <a:lnSpc>
                <a:spcPct val="80000"/>
              </a:lnSpc>
            </a:pPr>
            <a:r>
              <a:rPr lang="fr-FR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PRSP documents</a:t>
            </a:r>
            <a:endParaRPr lang="en-US" altLang="ar-S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ar-S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</a:t>
            </a: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contracting manual, rules and procedures for civil servants</a:t>
            </a:r>
          </a:p>
          <a:p>
            <a:pPr>
              <a:lnSpc>
                <a:spcPct val="80000"/>
              </a:lnSpc>
            </a:pP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statistical reports, national health reports </a:t>
            </a:r>
            <a:endParaRPr lang="en-US" altLang="ar-S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096000" y="1581398"/>
            <a:ext cx="5462649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ar-S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</a:p>
          <a:p>
            <a:pPr>
              <a:lnSpc>
                <a:spcPct val="80000"/>
              </a:lnSpc>
            </a:pPr>
            <a:r>
              <a:rPr lang="en-US" alt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MOH policymakers, </a:t>
            </a:r>
          </a:p>
          <a:p>
            <a:pPr>
              <a:lnSpc>
                <a:spcPct val="80000"/>
              </a:lnSpc>
            </a:pPr>
            <a:r>
              <a:rPr lang="en-US" alt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 and senior managerial staff of the MOH or its component departments, </a:t>
            </a:r>
          </a:p>
          <a:p>
            <a:pPr>
              <a:lnSpc>
                <a:spcPct val="80000"/>
              </a:lnSpc>
            </a:pPr>
            <a:r>
              <a:rPr lang="en-US" alt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society organizations</a:t>
            </a:r>
          </a:p>
          <a:p>
            <a:pPr>
              <a:lnSpc>
                <a:spcPct val="80000"/>
              </a:lnSpc>
            </a:pPr>
            <a:r>
              <a:rPr lang="en-US" alt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development agencies, </a:t>
            </a:r>
          </a:p>
          <a:p>
            <a:pPr>
              <a:lnSpc>
                <a:spcPct val="80000"/>
              </a:lnSpc>
            </a:pPr>
            <a:r>
              <a:rPr lang="en-US" alt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institutions, </a:t>
            </a:r>
          </a:p>
          <a:p>
            <a:pPr>
              <a:lnSpc>
                <a:spcPct val="80000"/>
              </a:lnSpc>
            </a:pPr>
            <a:r>
              <a:rPr lang="en-US" alt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personnel and </a:t>
            </a:r>
          </a:p>
          <a:p>
            <a:pPr>
              <a:lnSpc>
                <a:spcPct val="80000"/>
              </a:lnSpc>
            </a:pPr>
            <a:r>
              <a:rPr lang="en-US" alt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community representatives</a:t>
            </a:r>
            <a:endParaRPr lang="en-US" altLang="ar-S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05" y="38100"/>
            <a:ext cx="11839699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Applying the Health Governance Framework in a Country Setting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governance map of Pakistan – Strengths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level </a:t>
            </a:r>
          </a:p>
          <a:p>
            <a:pPr lvl="1">
              <a:lnSpc>
                <a:spcPct val="80000"/>
              </a:lnSpc>
            </a:pPr>
            <a:r>
              <a:rPr lang="en-US" altLang="ar-S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safety nets for the poor and vulnerable; </a:t>
            </a:r>
          </a:p>
          <a:p>
            <a:pPr lvl="1">
              <a:lnSpc>
                <a:spcPct val="80000"/>
              </a:lnSpc>
            </a:pPr>
            <a:r>
              <a:rPr lang="en-US" altLang="ar-S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role of the media and NGO’s in protecting people’s health. </a:t>
            </a:r>
          </a:p>
          <a:p>
            <a:pPr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 policy level</a:t>
            </a:r>
          </a:p>
          <a:p>
            <a:pPr lvl="1">
              <a:lnSpc>
                <a:spcPct val="80000"/>
              </a:lnSpc>
            </a:pPr>
            <a:r>
              <a:rPr lang="en-US" altLang="ar-S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draft bills to update health legislation; </a:t>
            </a:r>
          </a:p>
          <a:p>
            <a:pPr lvl="1">
              <a:lnSpc>
                <a:spcPct val="80000"/>
              </a:lnSpc>
            </a:pPr>
            <a:r>
              <a:rPr lang="en-US" altLang="ar-S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role of the Pakistan health policy forum as a civil society organization; </a:t>
            </a:r>
          </a:p>
          <a:p>
            <a:pPr lvl="1">
              <a:lnSpc>
                <a:spcPct val="80000"/>
              </a:lnSpc>
            </a:pPr>
            <a:r>
              <a:rPr lang="en-US" altLang="ar-S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turnover of health policymakers during the last six years are positive elements</a:t>
            </a:r>
          </a:p>
          <a:p>
            <a:pPr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 implementation level </a:t>
            </a:r>
          </a:p>
          <a:p>
            <a:pPr lvl="1">
              <a:lnSpc>
                <a:spcPct val="80000"/>
              </a:lnSpc>
            </a:pPr>
            <a:r>
              <a:rPr lang="en-US" altLang="ar-S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public-private interaction</a:t>
            </a:r>
          </a:p>
          <a:p>
            <a:pPr lvl="1">
              <a:lnSpc>
                <a:spcPct val="80000"/>
              </a:lnSpc>
            </a:pPr>
            <a:r>
              <a:rPr lang="en-US" altLang="ar-S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 programs, especially the LHW Program which has a strong community as well as an equity dimension</a:t>
            </a:r>
            <a:endParaRPr lang="en-US" altLang="ar-S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05" y="38100"/>
            <a:ext cx="11839699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governance map of Pakistan – Weaknesses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level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participatory decision making and culture of accountability;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streams of bureaucracy and technocracy do not work in unison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Adherence to rules and procedures is considered as an end; 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consumer protection act delays or deny justice </a:t>
            </a:r>
          </a:p>
          <a:p>
            <a:pPr>
              <a:lnSpc>
                <a:spcPct val="80000"/>
              </a:lnSpc>
            </a:pPr>
            <a:r>
              <a:rPr lang="en-US" alt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 policy level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objectives override the need for focus on health outcomes;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equity is not high on the policy agenda;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to monitor transparency of decisions do not exist;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often tinged with personal preferences, not evidence-based;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Legislation on minimum standards of care is absent with lax regulation and enforcement capacity;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Policy, planning, health information and surveillance units are weak;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Delays in release and utilization of funds;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 systems focus on procedure instead of performance;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Bioethics is not on the policy radar of MOH.</a:t>
            </a:r>
            <a:endParaRPr lang="en-US" altLang="ar-S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05" y="38100"/>
            <a:ext cx="11839699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Appraisal of the Framework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alt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health governance be improved without addressing  overall governance of a country?</a:t>
            </a: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80000"/>
              </a:lnSpc>
              <a:spcAft>
                <a:spcPct val="15000"/>
              </a:spcAft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system reforms versus broader civil service reforms 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alt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governance assessment framework relies on qualitative approach and does not follow a scoring or ranking system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retains the richness of information collected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scoring system is not precluded 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alt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assessment framework allow for cross-country comparison of the governance function? </a:t>
            </a:r>
          </a:p>
          <a:p>
            <a:pPr lvl="1">
              <a:lnSpc>
                <a:spcPct val="80000"/>
              </a:lnSpc>
              <a:spcAft>
                <a:spcPct val="15000"/>
              </a:spcAft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health governance map can be developed for each country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alt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issues in relation to health governance included</a:t>
            </a:r>
          </a:p>
          <a:p>
            <a:pPr lvl="1">
              <a:lnSpc>
                <a:spcPct val="80000"/>
              </a:lnSpc>
              <a:spcAft>
                <a:spcPct val="15000"/>
              </a:spcAft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 in the framework to integrate newer ones as they emerge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alt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governance framework does not cover 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health governance 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governance</a:t>
            </a:r>
            <a:endParaRPr lang="en-US" altLang="ar-S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05" y="38100"/>
            <a:ext cx="11839699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Policy Implications of Assessing Health Governance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733797"/>
            <a:ext cx="10943112" cy="43923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Raises awareness among policymakers about   governance as a function of the health system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an avenue for debate on a subject that is often ‘pushed under the carpet’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Assesses each governance principle and allows  developing interventions to address them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issues identified at three levels,  allowing for measures at each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health governance requires political commitment as well as financial resources  </a:t>
            </a:r>
            <a:endParaRPr lang="en-US" alt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0" y="1638300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B543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9pPr>
          </a:lstStyle>
          <a:p>
            <a:pPr algn="ctr"/>
            <a:r>
              <a:rPr lang="en-US" sz="22000" dirty="0" smtClean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0" dirty="0">
              <a:solidFill>
                <a:srgbClr val="008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Governance Defined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75952" y="1613064"/>
            <a:ext cx="10966863" cy="4538354"/>
          </a:xfrm>
        </p:spPr>
        <p:txBody>
          <a:bodyPr>
            <a:normAutofit/>
          </a:bodyPr>
          <a:lstStyle/>
          <a:p>
            <a:r>
              <a:rPr lang="en-US" altLang="ar-SA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exercise of political, economic and administrative authority in the management of a country’s affairs at all levels. </a:t>
            </a:r>
          </a:p>
          <a:p>
            <a:r>
              <a:rPr lang="en-US" altLang="ar-SA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Comprises complex mechanisms, processes and institutions through which citizens and groups articulate their interests, mediate their differences and exercise their legal rights and obligations </a:t>
            </a:r>
            <a:endParaRPr lang="en-US" altLang="ar-SA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Frameworks for the Analysis of Governance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906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WHO’s domains of stewardship; </a:t>
            </a:r>
          </a:p>
          <a:p>
            <a:r>
              <a:rPr lang="en-US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PAHO’s Essential Public Health Functions;</a:t>
            </a:r>
          </a:p>
          <a:p>
            <a:r>
              <a:rPr lang="en-US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Bank’s six Basic Aspects of Governance; </a:t>
            </a:r>
          </a:p>
          <a:p>
            <a:r>
              <a:rPr lang="en-US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UNDP’s Principles of Good Governance </a:t>
            </a:r>
            <a:endParaRPr lang="en-US" alt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WHO’s Domains of Stewardship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intelligence 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Formulating strategic policy direction 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tools for implementation: powers, incentives and sanctions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coalition / building partnership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a fit between policy objectives and organizational structure and culture </a:t>
            </a:r>
          </a:p>
          <a:p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accountability </a:t>
            </a:r>
            <a:endParaRPr lang="en-US" alt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PAHO’s Essential Public Health Functions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evaluation and analysis of the health situation 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surveillance, research and control of risks 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promotion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participation in health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and institutional capacity for planning and management 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institutional capacity for regulation and enforcement 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promotion of equitable access to health services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development and training 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in personal and population-based health services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 public health</a:t>
            </a:r>
          </a:p>
          <a:p>
            <a:pPr>
              <a:lnSpc>
                <a:spcPct val="80000"/>
              </a:lnSpc>
            </a:pPr>
            <a:r>
              <a:rPr lang="en-US" alt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impact of emergencies and disasters on health </a:t>
            </a:r>
            <a:endParaRPr lang="en-US" alt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 Bank’s Governance Indicators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by which those in authority are selected and replaced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and Accountability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Instability and Violence</a:t>
            </a:r>
          </a:p>
          <a:p>
            <a:pPr>
              <a:lnSpc>
                <a:spcPct val="80000"/>
              </a:lnSpc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the government to formulate and implement sound policies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Effectiveness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Burden</a:t>
            </a:r>
          </a:p>
          <a:p>
            <a:pPr>
              <a:lnSpc>
                <a:spcPct val="80000"/>
              </a:lnSpc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of citizens and the state for institutions which govern their interaction  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of Law 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Graft (control of corruption)</a:t>
            </a: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8" y="38100"/>
            <a:ext cx="10943112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UNDP’s Five Principles of Good Governance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1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639926"/>
              </p:ext>
            </p:extLst>
          </p:nvPr>
        </p:nvGraphicFramePr>
        <p:xfrm>
          <a:off x="660069" y="1797118"/>
          <a:ext cx="10870871" cy="464014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31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9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Principles</a:t>
                      </a:r>
                      <a:endParaRPr kumimoji="0" lang="en-US" alt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rgbClr val="008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Thematic areas</a:t>
                      </a:r>
                      <a:endParaRPr kumimoji="0" lang="en-US" alt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rgbClr val="008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Legitimacy and voice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Participation</a:t>
                      </a:r>
                      <a:endParaRPr kumimoji="0" lang="en-US" altLang="ar-SA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Consensus </a:t>
                      </a: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orientation</a:t>
                      </a:r>
                      <a:endParaRPr kumimoji="0" lang="en-US" altLang="ar-S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4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Direction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Strategic </a:t>
                      </a: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vision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Responsiveness</a:t>
                      </a:r>
                      <a:endParaRPr kumimoji="0" lang="en-US" altLang="ar-SA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Effectiveness </a:t>
                      </a: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efficiency</a:t>
                      </a:r>
                      <a:endParaRPr kumimoji="0" lang="en-US" altLang="ar-S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Accountability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Accountability  </a:t>
                      </a:r>
                      <a:endParaRPr kumimoji="0" lang="en-US" altLang="ar-SA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Transparency</a:t>
                      </a:r>
                      <a:endParaRPr kumimoji="0" lang="en-US" altLang="ar-S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9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Fairness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1460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Equity </a:t>
                      </a: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inclusiveness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Rule </a:t>
                      </a:r>
                      <a:r>
                        <a:rPr kumimoji="0" lang="en-US" alt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law</a:t>
                      </a:r>
                      <a:endParaRPr kumimoji="0" lang="en-US" alt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4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8" y="38100"/>
            <a:ext cx="1094311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Contemporary Issues in the Governance of Health Systems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600200"/>
            <a:ext cx="1094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 state vs. the market in health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 ministries of health vs. other state ministries 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Actors in Governance – public sector, civil society and the private sector 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vs. dynamic health systems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Reform vs. Human Rights-based approach to health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8" y="38100"/>
            <a:ext cx="10943112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the term –”Governance”?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828" y="1864426"/>
            <a:ext cx="10943112" cy="426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is better understood by those  within the health system and those outside; 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development agencies have delineated the principles of governance that are well understood  </a:t>
            </a: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the health system is dependent on overall governance of a country </a:t>
            </a: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1167</Words>
  <Application>Microsoft Office PowerPoint</Application>
  <PresentationFormat>Custom</PresentationFormat>
  <Paragraphs>190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International and National Health Care System and Polices in Public Health</vt:lpstr>
      <vt:lpstr>Governance Defined </vt:lpstr>
      <vt:lpstr>Frameworks for the Analysis of Governance </vt:lpstr>
      <vt:lpstr>WHO’s Domains of Stewardship </vt:lpstr>
      <vt:lpstr>PAHO’s Essential Public Health Functions </vt:lpstr>
      <vt:lpstr>World Bank’s Governance Indicators</vt:lpstr>
      <vt:lpstr>UNDP’s Five Principles of Good Governance </vt:lpstr>
      <vt:lpstr>Contemporary Issues in the Governance of Health Systems</vt:lpstr>
      <vt:lpstr>Why the term –”Governance”?</vt:lpstr>
      <vt:lpstr>Health Governance Principles </vt:lpstr>
      <vt:lpstr>Health Governance Analytical Framework </vt:lpstr>
      <vt:lpstr>Analytical Framework for Assessing Strategic Vision</vt:lpstr>
      <vt:lpstr>Data Collection and Sources of Information</vt:lpstr>
      <vt:lpstr>Applying the Health Governance Framework in a Country Setting </vt:lpstr>
      <vt:lpstr>Health governance map of Pakistan – Weaknesses</vt:lpstr>
      <vt:lpstr>Appraisal of the Framework</vt:lpstr>
      <vt:lpstr>Policy Implications of Assessing Health Governance</vt:lpstr>
      <vt:lpstr>Questions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User</cp:lastModifiedBy>
  <cp:revision>36</cp:revision>
  <dcterms:created xsi:type="dcterms:W3CDTF">2017-03-15T21:22:10Z</dcterms:created>
  <dcterms:modified xsi:type="dcterms:W3CDTF">2017-09-18T09:40:03Z</dcterms:modified>
</cp:coreProperties>
</file>