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2" r:id="rId6"/>
    <p:sldId id="286" r:id="rId7"/>
    <p:sldId id="260" r:id="rId8"/>
    <p:sldId id="283" r:id="rId9"/>
    <p:sldId id="261" r:id="rId10"/>
    <p:sldId id="262" r:id="rId11"/>
    <p:sldId id="263" r:id="rId12"/>
    <p:sldId id="264" r:id="rId13"/>
    <p:sldId id="290" r:id="rId14"/>
    <p:sldId id="267" r:id="rId15"/>
    <p:sldId id="268" r:id="rId16"/>
    <p:sldId id="269" r:id="rId17"/>
    <p:sldId id="276" r:id="rId18"/>
    <p:sldId id="270" r:id="rId19"/>
    <p:sldId id="272" r:id="rId20"/>
    <p:sldId id="273" r:id="rId21"/>
    <p:sldId id="275" r:id="rId22"/>
    <p:sldId id="285" r:id="rId23"/>
    <p:sldId id="271" r:id="rId24"/>
    <p:sldId id="278" r:id="rId25"/>
    <p:sldId id="288" r:id="rId26"/>
    <p:sldId id="281" r:id="rId27"/>
    <p:sldId id="289" r:id="rId28"/>
    <p:sldId id="291" r:id="rId29"/>
    <p:sldId id="287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44EA64-51A0-46ED-84F9-B8A4A185BD74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50D091-189B-43A7-AD64-D6B34B02FE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38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D091-189B-43A7-AD64-D6B34B02FEEE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D091-189B-43A7-AD64-D6B34B02FEEE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72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68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96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60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64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807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24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538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48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9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99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04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B1E2-1B7F-48FB-A304-4BBE5831608A}" type="datetimeFigureOut">
              <a:rPr lang="ar-SA" smtClean="0"/>
              <a:pPr/>
              <a:t>15/02/41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FFA1-132A-499C-A4F6-5F7FEE5BDF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9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gel+chromatography+beads&amp;source=images&amp;cd=&amp;cad=rja&amp;docid=G-ahp7YbSCdFfM&amp;tbnid=DmGo8Tupe-Ln2M:&amp;ved=0CAUQjRw&amp;url=http://www.indiamart.com/continentalchemical/silica-gel.html&amp;ei=nBtXUdzBNceCOKDigagC&amp;bvm=bv.44442042,d.ZWU&amp;psig=AFQjCNHfFPPJHzB3quwpY5V756keKQqKYw&amp;ust=136474926740766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6707" y="1988840"/>
            <a:ext cx="8458200" cy="1470025"/>
          </a:xfrm>
        </p:spPr>
        <p:txBody>
          <a:bodyPr>
            <a:noAutofit/>
          </a:bodyPr>
          <a:lstStyle/>
          <a:p>
            <a:pPr algn="ctr" rtl="0"/>
            <a:br>
              <a:rPr lang="en-US" sz="32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Calibri" pitchFamily="34" charset="0"/>
              </a:rPr>
              <a:t>Gel 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Filtration Chromatography.</a:t>
            </a:r>
            <a:br>
              <a:rPr lang="en-GB" sz="3200" b="1" dirty="0">
                <a:solidFill>
                  <a:schemeClr val="tx1"/>
                </a:solidFill>
                <a:latin typeface="Calibri" pitchFamily="34" charset="0"/>
              </a:rPr>
            </a:br>
            <a:endParaRPr lang="ar-SA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268374" y="506537"/>
            <a:ext cx="8050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b="1" dirty="0">
                <a:latin typeface="Calibri" pitchFamily="34" charset="0"/>
              </a:rPr>
              <a:t>Lab# 5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19872" y="4571836"/>
            <a:ext cx="26030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BCH 333 [practical]</a:t>
            </a:r>
            <a:endParaRPr lang="ar-SA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Untitled -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2656"/>
            <a:ext cx="3205162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0" y="1412776"/>
            <a:ext cx="9144000" cy="32403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Stationary phase [beads]….info.:</a:t>
            </a:r>
          </a:p>
          <a:p>
            <a:pPr algn="l"/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The gels used as molecular sieves consist of cross-liked polymers that are generally inert, do not bind or react with the material being analyzed, and are uncharged.</a:t>
            </a:r>
            <a:endParaRPr lang="en-US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en-US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r>
              <a:rPr lang="en-GB" sz="2000" b="1" dirty="0">
                <a:solidFill>
                  <a:schemeClr val="accent6"/>
                </a:solidFill>
                <a:latin typeface="Calibri" pitchFamily="34" charset="0"/>
              </a:rPr>
              <a:t>Mobile phase:</a:t>
            </a:r>
          </a:p>
          <a:p>
            <a:pPr algn="l" rtl="0"/>
            <a:r>
              <a:rPr lang="en-US" dirty="0">
                <a:latin typeface="Calibri" pitchFamily="34" charset="0"/>
              </a:rPr>
              <a:t> Is the liquid fills  the space inside the beads and between the bead particles  and this liquid occupies most of the bed  volume.</a:t>
            </a:r>
          </a:p>
          <a:p>
            <a:pPr algn="l" rtl="0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4537" y="-56728"/>
            <a:ext cx="8229600" cy="1066800"/>
          </a:xfrm>
        </p:spPr>
        <p:txBody>
          <a:bodyPr>
            <a:normAutofit/>
          </a:bodyPr>
          <a:lstStyle/>
          <a:p>
            <a:pPr algn="ctr" rtl="0"/>
            <a:r>
              <a:rPr lang="en-US" sz="2800" b="1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Gel Filtration Resins</a:t>
            </a:r>
            <a:endParaRPr lang="ar-SA" sz="28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079" y="693851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l" rtl="0"/>
            <a:r>
              <a:rPr lang="en-GB" b="1" dirty="0">
                <a:solidFill>
                  <a:schemeClr val="accent6"/>
                </a:solidFill>
                <a:latin typeface="Calibri" pitchFamily="34" charset="0"/>
              </a:rPr>
              <a:t>Dextran [e.g. </a:t>
            </a:r>
            <a:r>
              <a:rPr lang="en-GB" b="1" dirty="0" err="1">
                <a:solidFill>
                  <a:schemeClr val="accent6"/>
                </a:solidFill>
                <a:latin typeface="Calibri" pitchFamily="34" charset="0"/>
              </a:rPr>
              <a:t>Sephadex</a:t>
            </a:r>
            <a:r>
              <a:rPr lang="en-GB" b="1" dirty="0">
                <a:solidFill>
                  <a:schemeClr val="accent6"/>
                </a:solidFill>
                <a:latin typeface="Calibri" pitchFamily="34" charset="0"/>
              </a:rPr>
              <a:t>]:</a:t>
            </a:r>
          </a:p>
          <a:p>
            <a:pPr algn="l" rtl="0"/>
            <a:endParaRPr lang="en-GB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is a polysaccharide composed of glucose residues.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prepared with various degrees of cross-linking to control pores size.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>
              <a:buFontTx/>
              <a:buChar char="-"/>
            </a:pPr>
            <a:r>
              <a:rPr lang="en-US" dirty="0">
                <a:latin typeface="Calibri" pitchFamily="34" charset="0"/>
              </a:rPr>
              <a:t>-supplied in the form of dry beads that swell when water </a:t>
            </a:r>
            <a:r>
              <a:rPr lang="en-GB" dirty="0">
                <a:latin typeface="Calibri" pitchFamily="34" charset="0"/>
              </a:rPr>
              <a:t>is added.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-It is mainly used for separation of small peptides and globular proteins with small to average molecular mass.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ar-SA" b="1" dirty="0">
              <a:solidFill>
                <a:srgbClr val="DAA600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25" y="4392949"/>
            <a:ext cx="4788024" cy="247089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13E05B-DFB3-4C4B-8483-2CA043DE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994F98-AFC3-4F2E-8739-B2D253D0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21745" cy="367240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385EF1A-B67F-485A-85F7-DCDABE774ED4}"/>
              </a:ext>
            </a:extLst>
          </p:cNvPr>
          <p:cNvSpPr/>
          <p:nvPr/>
        </p:nvSpPr>
        <p:spPr>
          <a:xfrm>
            <a:off x="2339752" y="4773030"/>
            <a:ext cx="5381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alibri" pitchFamily="34" charset="0"/>
              </a:rPr>
              <a:t>Dextran: </a:t>
            </a:r>
            <a:r>
              <a:rPr lang="en-US" dirty="0">
                <a:latin typeface="Calibri" pitchFamily="34" charset="0"/>
              </a:rPr>
              <a:t>polysaccharide composed of glucose residues.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930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0" y="980728"/>
            <a:ext cx="8460432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chemeClr val="accent6"/>
                </a:solidFill>
                <a:latin typeface="Calibri" pitchFamily="34" charset="0"/>
              </a:rPr>
              <a:t>General information: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r>
              <a:rPr lang="en-US" dirty="0">
                <a:latin typeface="Calibri" pitchFamily="34" charset="0"/>
              </a:rPr>
              <a:t>-</a:t>
            </a:r>
            <a:r>
              <a:rPr lang="en-US" dirty="0"/>
              <a:t>Gel beads come in various </a:t>
            </a:r>
            <a:r>
              <a:rPr lang="en-US" dirty="0">
                <a:solidFill>
                  <a:schemeClr val="accent6"/>
                </a:solidFill>
              </a:rPr>
              <a:t>sizes</a:t>
            </a:r>
            <a:r>
              <a:rPr lang="en-US" dirty="0"/>
              <a:t>: large, medium, fine, and superfine.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marL="373063" indent="-373063" algn="ctr" defTabSz="992188" rtl="0">
              <a:spcBef>
                <a:spcPct val="0"/>
              </a:spcBef>
              <a:spcAft>
                <a:spcPct val="20000"/>
              </a:spcAft>
            </a:pPr>
            <a:endParaRPr lang="en-US" dirty="0">
              <a:latin typeface="Calibri" pitchFamily="34" charset="0"/>
            </a:endParaRPr>
          </a:p>
          <a:p>
            <a:pPr marL="373063" indent="-373063" algn="ctr" defTabSz="992188" rtl="0">
              <a:spcBef>
                <a:spcPct val="0"/>
              </a:spcBef>
              <a:spcAft>
                <a:spcPct val="200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373063" indent="-373063" algn="ctr" defTabSz="992188" rtl="0">
              <a:spcBef>
                <a:spcPct val="0"/>
              </a:spcBef>
              <a:spcAft>
                <a:spcPct val="200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373063" indent="-373063" algn="ctr" defTabSz="992188" rtl="0">
              <a:spcBef>
                <a:spcPct val="0"/>
              </a:spcBef>
              <a:spcAft>
                <a:spcPct val="20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-All consist of semi-permeable, porous gels of  cross linked polymers with a range of pore sizes. </a:t>
            </a:r>
          </a:p>
          <a:p>
            <a:pPr marL="373063" indent="-373063" algn="ctr" defTabSz="992188" rtl="0">
              <a:spcBef>
                <a:spcPct val="0"/>
              </a:spcBef>
              <a:spcAft>
                <a:spcPct val="20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-The degree of cross linking is controlled to yield a series of gels having different pore sizes.</a:t>
            </a: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355976" y="2636912"/>
            <a:ext cx="0" cy="50405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" y="-27384"/>
            <a:ext cx="9143999" cy="70480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GB" sz="2400" b="1" dirty="0">
                <a:solidFill>
                  <a:schemeClr val="accent6"/>
                </a:solidFill>
                <a:latin typeface="Calibri" pitchFamily="34" charset="0"/>
              </a:rPr>
              <a:t>NOTES:</a:t>
            </a:r>
          </a:p>
          <a:p>
            <a:pPr algn="l" rtl="0"/>
            <a:r>
              <a:rPr lang="en-GB" sz="2400" b="1" dirty="0">
                <a:solidFill>
                  <a:schemeClr val="accent6"/>
                </a:solidFill>
                <a:latin typeface="Calibri" pitchFamily="34" charset="0"/>
              </a:rPr>
              <a:t>-The </a:t>
            </a:r>
            <a:r>
              <a:rPr lang="en-US" sz="2400" b="1" dirty="0">
                <a:solidFill>
                  <a:schemeClr val="accent6"/>
                </a:solidFill>
                <a:latin typeface="Calibri" pitchFamily="34" charset="0"/>
              </a:rPr>
              <a:t>larger the beads</a:t>
            </a:r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, </a:t>
            </a:r>
            <a:r>
              <a:rPr lang="en-US" sz="2000" dirty="0">
                <a:latin typeface="Calibri" pitchFamily="34" charset="0"/>
              </a:rPr>
              <a:t>the more rapid the flow rate and the poorer the resolution.</a:t>
            </a: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latin typeface="Calibri" pitchFamily="34" charset="0"/>
              </a:rPr>
              <a:t>[</a:t>
            </a:r>
            <a:r>
              <a:rPr lang="en-GB" sz="2000" dirty="0">
                <a:latin typeface="Calibri" pitchFamily="34" charset="0"/>
              </a:rPr>
              <a:t>because as the </a:t>
            </a:r>
            <a:r>
              <a:rPr lang="en-US" sz="2000" dirty="0">
                <a:latin typeface="Calibri" pitchFamily="34" charset="0"/>
              </a:rPr>
              <a:t>flow rate increases, the time available for the molecules to equilibrate between the mobile phase and the pore space in the stationary phase decreases.]</a:t>
            </a: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ctr" rtl="0"/>
            <a:r>
              <a:rPr lang="en-US" sz="2000" dirty="0">
                <a:latin typeface="Calibri" pitchFamily="34" charset="0"/>
              </a:rPr>
              <a:t>When it is used???</a:t>
            </a: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ctr" rtl="0"/>
            <a:r>
              <a:rPr lang="en-US" sz="2000" dirty="0">
                <a:latin typeface="Calibri" pitchFamily="34" charset="0"/>
              </a:rPr>
              <a:t>The larger beads are for very large preparation in which resolution is less important than time.</a:t>
            </a: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400" b="1" dirty="0">
                <a:solidFill>
                  <a:schemeClr val="accent6"/>
                </a:solidFill>
                <a:latin typeface="Calibri" pitchFamily="34" charset="0"/>
              </a:rPr>
              <a:t>-Super fine, </a:t>
            </a:r>
            <a:r>
              <a:rPr lang="en-US" sz="2000" dirty="0">
                <a:latin typeface="Calibri" pitchFamily="34" charset="0"/>
              </a:rPr>
              <a:t>is used if maximum resolution is required and the time is  less important.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ctr" rtl="0"/>
            <a:endParaRPr lang="en-US" sz="2000" dirty="0">
              <a:latin typeface="Calibri" pitchFamily="34" charset="0"/>
            </a:endParaRPr>
          </a:p>
          <a:p>
            <a:pPr algn="ctr" rtl="0"/>
            <a:endParaRPr lang="en-GB" sz="2000" dirty="0">
              <a:latin typeface="Calibri" pitchFamily="34" charset="0"/>
            </a:endParaRPr>
          </a:p>
          <a:p>
            <a:pPr algn="ctr" rtl="0"/>
            <a:endParaRPr lang="ar-SA" sz="2000" dirty="0">
              <a:latin typeface="Calibri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499992" y="1844824"/>
            <a:ext cx="0" cy="43204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2987824" y="4149080"/>
            <a:ext cx="302433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5496" y="796637"/>
            <a:ext cx="91085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800" b="1" dirty="0">
                <a:solidFill>
                  <a:schemeClr val="accent6"/>
                </a:solidFill>
                <a:latin typeface="Calibri" pitchFamily="34" charset="0"/>
              </a:rPr>
              <a:t>Notes:</a:t>
            </a:r>
          </a:p>
          <a:p>
            <a:pPr algn="l" rtl="0"/>
            <a:endParaRPr lang="en-GB" sz="2000" b="1" dirty="0">
              <a:latin typeface="Calibri" pitchFamily="34" charset="0"/>
            </a:endParaRPr>
          </a:p>
          <a:p>
            <a:pPr algn="l" rtl="0"/>
            <a:r>
              <a:rPr lang="en-US" sz="2000" dirty="0">
                <a:latin typeface="Calibri" pitchFamily="34" charset="0"/>
              </a:rPr>
              <a:t>It is the best method for separation of molecules differing in molecular weight because: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solidFill>
                  <a:schemeClr val="accent6"/>
                </a:solidFill>
                <a:latin typeface="Calibri" pitchFamily="34" charset="0"/>
              </a:rPr>
              <a:t>1. </a:t>
            </a:r>
            <a:r>
              <a:rPr lang="en-US" sz="2000" dirty="0">
                <a:latin typeface="Calibri" pitchFamily="34" charset="0"/>
              </a:rPr>
              <a:t>It doesn’t depend on temperature, pH, ionic strength and buffer composition, so, separation can be carried out under any conditions.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solidFill>
                  <a:schemeClr val="accent6"/>
                </a:solidFill>
                <a:latin typeface="Calibri" pitchFamily="34" charset="0"/>
              </a:rPr>
              <a:t>2. </a:t>
            </a:r>
            <a:r>
              <a:rPr lang="en-US" sz="2000" dirty="0">
                <a:latin typeface="Calibri" pitchFamily="34" charset="0"/>
              </a:rPr>
              <a:t>There is less zonal spreading than in other techniques.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solidFill>
                  <a:schemeClr val="accent6"/>
                </a:solidFill>
                <a:latin typeface="Calibri" pitchFamily="34" charset="0"/>
              </a:rPr>
              <a:t>3.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The elution volume is related to the molecular weight.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solidFill>
                  <a:schemeClr val="accent6"/>
                </a:solidFill>
                <a:latin typeface="Calibri" pitchFamily="34" charset="0"/>
              </a:rPr>
              <a:t>4. </a:t>
            </a:r>
            <a:r>
              <a:rPr lang="en-US" sz="2000" dirty="0">
                <a:latin typeface="Calibri" pitchFamily="34" charset="0"/>
              </a:rPr>
              <a:t>Important method in protein purification.</a:t>
            </a:r>
          </a:p>
          <a:p>
            <a:pPr algn="l" rtl="0">
              <a:buFontTx/>
              <a:buChar char="-"/>
            </a:pPr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GB" sz="2000" dirty="0">
                <a:solidFill>
                  <a:schemeClr val="accent6"/>
                </a:solidFill>
                <a:latin typeface="Calibri" pitchFamily="34" charset="0"/>
              </a:rPr>
              <a:t>5.</a:t>
            </a:r>
            <a:r>
              <a:rPr lang="en-GB" sz="2000" dirty="0">
                <a:latin typeface="Calibri" pitchFamily="34" charset="0"/>
              </a:rPr>
              <a:t>This separation method is </a:t>
            </a:r>
            <a:r>
              <a:rPr lang="en-US" sz="2000" dirty="0">
                <a:latin typeface="Calibri" pitchFamily="34" charset="0"/>
              </a:rPr>
              <a:t>unique in fractionating without requiring protein binding, thus significantly reducing the risk of </a:t>
            </a:r>
            <a:r>
              <a:rPr lang="en-GB" sz="2000" dirty="0">
                <a:latin typeface="Calibri" pitchFamily="34" charset="0"/>
              </a:rPr>
              <a:t>protein loss.</a:t>
            </a:r>
          </a:p>
          <a:p>
            <a:pPr algn="l" rtl="0"/>
            <a:endParaRPr lang="ar-SA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394" y="404664"/>
            <a:ext cx="8869086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 defTabSz="992188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The most common application of gel filtration in biochemistry are:</a:t>
            </a:r>
          </a:p>
          <a:p>
            <a:pPr marL="609600" indent="-609600" algn="l" defTabSz="992188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609600" indent="-609600" algn="l" defTabSz="992188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-Molecular weight determination.</a:t>
            </a:r>
          </a:p>
          <a:p>
            <a:pPr marL="609600" indent="-609600" algn="l" defTabSz="992188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609600" indent="-609600" algn="l" defTabSz="992188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-Fractionation of macromolecules.</a:t>
            </a:r>
          </a:p>
          <a:p>
            <a:pPr marL="609600" indent="-609600" algn="l" defTabSz="992188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609600" indent="-609600" algn="l" defTabSz="992188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-purification.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-35496" y="188640"/>
            <a:ext cx="9144000" cy="64940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chemeClr val="accent6"/>
                </a:solidFill>
                <a:latin typeface="Calibri" pitchFamily="34" charset="0"/>
              </a:rPr>
              <a:t>To estimate the molecular weight for a protein:</a:t>
            </a:r>
          </a:p>
          <a:p>
            <a:pPr algn="ctr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1.</a:t>
            </a:r>
            <a:r>
              <a:rPr lang="en-US" sz="2000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Several proteins with known molecular weights</a:t>
            </a:r>
          </a:p>
          <a:p>
            <a:pPr algn="ctr" rtl="0"/>
            <a:r>
              <a:rPr lang="en-US" sz="2000" dirty="0">
                <a:latin typeface="Calibri" pitchFamily="34" charset="0"/>
              </a:rPr>
              <a:t>are run on the column and their elution volumes determined.</a:t>
            </a:r>
          </a:p>
          <a:p>
            <a:pPr algn="ctr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2. </a:t>
            </a:r>
            <a:r>
              <a:rPr lang="en-US" sz="2000" dirty="0">
                <a:latin typeface="Calibri" pitchFamily="34" charset="0"/>
              </a:rPr>
              <a:t>The elution volumes are then</a:t>
            </a:r>
          </a:p>
          <a:p>
            <a:pPr algn="ctr" rtl="0"/>
            <a:r>
              <a:rPr lang="en-US" sz="2000" dirty="0">
                <a:latin typeface="Calibri" pitchFamily="34" charset="0"/>
              </a:rPr>
              <a:t>plotted against the log molecular weight of the corresponding proteins.</a:t>
            </a:r>
          </a:p>
          <a:p>
            <a:pPr algn="ctr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endParaRPr lang="en-GB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3. </a:t>
            </a:r>
            <a:r>
              <a:rPr lang="en-US" sz="2000" dirty="0">
                <a:latin typeface="Calibri" pitchFamily="34" charset="0"/>
              </a:rPr>
              <a:t>A straight line is obtained for the separation range of the gel being used.</a:t>
            </a:r>
          </a:p>
          <a:p>
            <a:pPr algn="ctr" rtl="0"/>
            <a:endParaRPr lang="en-GB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endParaRPr lang="en-GB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ctr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4.</a:t>
            </a:r>
            <a:r>
              <a:rPr lang="en-US" sz="2000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The elution volume of a protein of unknown molecular weight is then found,</a:t>
            </a:r>
          </a:p>
          <a:p>
            <a:pPr algn="ctr" rtl="0"/>
            <a:r>
              <a:rPr lang="en-US" sz="2000" dirty="0">
                <a:latin typeface="Calibri" pitchFamily="34" charset="0"/>
              </a:rPr>
              <a:t>[it can be compared to the calibration curve and the molecular </a:t>
            </a:r>
            <a:r>
              <a:rPr lang="en-GB" sz="2000" dirty="0">
                <a:latin typeface="Calibri" pitchFamily="34" charset="0"/>
              </a:rPr>
              <a:t>weight determined.]</a:t>
            </a:r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283968" y="1628800"/>
            <a:ext cx="0" cy="36004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211960" y="3140968"/>
            <a:ext cx="0" cy="36004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4211960" y="4221088"/>
            <a:ext cx="0" cy="36004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0591" t="34250" r="31691" b="20469"/>
          <a:stretch>
            <a:fillRect/>
          </a:stretch>
        </p:blipFill>
        <p:spPr bwMode="auto">
          <a:xfrm>
            <a:off x="2555776" y="188640"/>
            <a:ext cx="324036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-36512" y="5445224"/>
            <a:ext cx="90364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elution volume, </a:t>
            </a:r>
            <a:r>
              <a:rPr lang="en-US" b="1" dirty="0" err="1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 is proportional to log of molecular weight.</a:t>
            </a:r>
          </a:p>
          <a:p>
            <a:pPr algn="l" rtl="0"/>
            <a:endParaRPr lang="en-US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For high molecular weight less elution volume is needed, and for small molecular weight the large elution volume is needed to elute the sample.  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9512" y="908720"/>
            <a:ext cx="8964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solidFill>
                  <a:schemeClr val="accent6"/>
                </a:solidFill>
                <a:latin typeface="Calibri" pitchFamily="34" charset="0"/>
              </a:rPr>
              <a:t>Objectives: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dirty="0">
                <a:latin typeface="Calibri" pitchFamily="34" charset="0"/>
              </a:rPr>
              <a:t>The objective of this experiment is for students to learn the principles of gel filtration chromatography by separating of two substance according to the molecular weights.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2. Importance of gel filtration chromatography and procedures in purification.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548680"/>
            <a:ext cx="9144000" cy="582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For every column, three volumes should be distinguished:</a:t>
            </a:r>
          </a:p>
          <a:p>
            <a:pPr algn="l" rtl="0">
              <a:spcBef>
                <a:spcPct val="0"/>
              </a:spcBef>
              <a:spcAft>
                <a:spcPct val="150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457200" indent="-457200" algn="l" rtl="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000" b="1" u="sng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The void volume, V</a:t>
            </a:r>
            <a:r>
              <a:rPr lang="en-US" sz="2000" b="1" baseline="-25000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en-US" sz="2000" b="1" u="sng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: </a:t>
            </a:r>
          </a:p>
          <a:p>
            <a:pPr marL="457200" indent="-457200" algn="l" rtl="0">
              <a:spcBef>
                <a:spcPct val="0"/>
              </a:spcBef>
              <a:spcAft>
                <a:spcPct val="15000"/>
              </a:spcAft>
            </a:pPr>
            <a:r>
              <a:rPr lang="en-US" sz="2000" b="1" dirty="0">
                <a:latin typeface="Calibri" pitchFamily="34" charset="0"/>
                <a:cs typeface="Arial" pitchFamily="34" charset="0"/>
              </a:rPr>
              <a:t>  -</a:t>
            </a:r>
            <a:r>
              <a:rPr lang="en-US" dirty="0">
                <a:latin typeface="Calibri" pitchFamily="34" charset="0"/>
              </a:rPr>
              <a:t> The volume of the mobile phase in the space between the beads . </a:t>
            </a:r>
            <a:r>
              <a:rPr lang="en-US" dirty="0">
                <a:latin typeface="Calibri" pitchFamily="34" charset="0"/>
                <a:cs typeface="Arial" pitchFamily="34" charset="0"/>
              </a:rPr>
              <a:t>[which is the volume external to the beads].</a:t>
            </a:r>
          </a:p>
          <a:p>
            <a:pPr marL="457200" indent="-457200" algn="l" rtl="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-Can be determined by the elution of High MW molecules which can not enter any pores .</a:t>
            </a:r>
          </a:p>
          <a:p>
            <a:pPr lvl="1" algn="l" rtl="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</a:p>
          <a:p>
            <a:pPr algn="l" rtl="0">
              <a:spcBef>
                <a:spcPct val="0"/>
              </a:spcBef>
              <a:spcAft>
                <a:spcPct val="15000"/>
              </a:spcAft>
            </a:pPr>
            <a:r>
              <a:rPr lang="en-US" sz="20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2. The total volume, </a:t>
            </a:r>
            <a:r>
              <a:rPr lang="en-US" sz="2000" b="1" dirty="0" err="1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Vt</a:t>
            </a:r>
            <a:r>
              <a:rPr lang="en-US" sz="20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 (bed volume): </a:t>
            </a:r>
          </a:p>
          <a:p>
            <a:pPr algn="l" rtl="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latin typeface="Calibri" pitchFamily="34" charset="0"/>
              </a:rPr>
              <a:t>         -The total volume of material in the column (both solid and liquid).</a:t>
            </a:r>
            <a:endParaRPr lang="en-US" dirty="0">
              <a:latin typeface="Calibri" pitchFamily="34" charset="0"/>
              <a:cs typeface="Arial" pitchFamily="34" charset="0"/>
            </a:endParaRPr>
          </a:p>
          <a:p>
            <a:pPr algn="l" rtl="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latin typeface="Calibri" pitchFamily="34" charset="0"/>
                <a:cs typeface="Arial" pitchFamily="34" charset="0"/>
              </a:rPr>
              <a:t>                   [can be calculated from the dimension of the column.]</a:t>
            </a:r>
          </a:p>
          <a:p>
            <a:pPr lvl="1" algn="l" rtl="0">
              <a:spcBef>
                <a:spcPct val="0"/>
              </a:spcBef>
              <a:spcAft>
                <a:spcPct val="150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lvl="1" algn="l" rtl="0"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  <a:p>
            <a:pPr algn="l" rtl="0">
              <a:spcBef>
                <a:spcPct val="0"/>
              </a:spcBef>
              <a:spcAft>
                <a:spcPct val="15000"/>
              </a:spcAft>
            </a:pPr>
            <a:r>
              <a:rPr lang="en-US" sz="20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3. </a:t>
            </a:r>
            <a:r>
              <a:rPr lang="en-US" sz="2000" b="1" u="sng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The elution volume, </a:t>
            </a:r>
            <a:r>
              <a:rPr lang="en-US" sz="2000" b="1" u="sng" dirty="0" err="1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Ve</a:t>
            </a:r>
            <a:r>
              <a:rPr lang="en-US" sz="2000" b="1" u="sng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, of molecules:</a:t>
            </a:r>
          </a:p>
          <a:p>
            <a:pPr algn="l" rtl="0"/>
            <a:r>
              <a:rPr lang="en-US" dirty="0">
                <a:latin typeface="Calibri" pitchFamily="34" charset="0"/>
              </a:rPr>
              <a:t>        - the amount of liquid( mobile phase) that must be added to produce a peak of</a:t>
            </a:r>
          </a:p>
          <a:p>
            <a:pPr algn="l" rtl="0"/>
            <a:r>
              <a:rPr lang="en-US" dirty="0">
                <a:latin typeface="Calibri" pitchFamily="34" charset="0"/>
              </a:rPr>
              <a:t> a particular </a:t>
            </a:r>
            <a:r>
              <a:rPr lang="en-GB" dirty="0">
                <a:latin typeface="Calibri" pitchFamily="34" charset="0"/>
              </a:rPr>
              <a:t>solute in the effluent.</a:t>
            </a:r>
          </a:p>
          <a:p>
            <a:pPr algn="l" rtl="0"/>
            <a:endParaRPr lang="en-GB" b="1" dirty="0">
              <a:solidFill>
                <a:srgbClr val="DAA600"/>
              </a:solidFill>
              <a:latin typeface="Calibri" pitchFamily="34" charset="0"/>
              <a:cs typeface="Arial" pitchFamily="34" charset="0"/>
            </a:endParaRPr>
          </a:p>
          <a:p>
            <a:pPr algn="l" rtl="0"/>
            <a:r>
              <a:rPr lang="en-GB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Or </a:t>
            </a:r>
            <a:r>
              <a:rPr lang="en-GB" dirty="0">
                <a:latin typeface="Calibri" pitchFamily="34" charset="0"/>
                <a:cs typeface="Arial" pitchFamily="34" charset="0"/>
              </a:rPr>
              <a:t>the volume required for completely eluting the solute from column.</a:t>
            </a:r>
            <a:endParaRPr lang="en-US" dirty="0">
              <a:latin typeface="Calibri" pitchFamily="34" charset="0"/>
              <a:cs typeface="Arial" pitchFamily="34" charset="0"/>
            </a:endParaRPr>
          </a:p>
          <a:p>
            <a:pPr lvl="1" algn="l" rtl="0">
              <a:spcBef>
                <a:spcPct val="0"/>
              </a:spcBef>
              <a:spcAft>
                <a:spcPct val="15000"/>
              </a:spcAft>
            </a:pP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764704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-Loading the sample : </a:t>
            </a:r>
          </a:p>
          <a:p>
            <a:pPr algn="l" rtl="0"/>
            <a:r>
              <a:rPr lang="en-US" dirty="0">
                <a:latin typeface="Calibri" pitchFamily="34" charset="0"/>
              </a:rPr>
              <a:t>small volume of sample is placed on the stationary phase and allowed to </a:t>
            </a:r>
            <a:r>
              <a:rPr lang="en-GB" dirty="0">
                <a:latin typeface="Calibri" pitchFamily="34" charset="0"/>
              </a:rPr>
              <a:t>enter the column.</a:t>
            </a:r>
          </a:p>
          <a:p>
            <a:pPr algn="l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en-US" sz="2000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en-US" dirty="0">
              <a:solidFill>
                <a:schemeClr val="accent6"/>
              </a:solidFill>
              <a:latin typeface="Calibri" pitchFamily="34" charset="0"/>
            </a:endParaRPr>
          </a:p>
          <a:p>
            <a:pPr algn="l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-Packing the column: </a:t>
            </a:r>
            <a:r>
              <a:rPr lang="en-US" dirty="0">
                <a:latin typeface="Calibri" pitchFamily="34" charset="0"/>
              </a:rPr>
              <a:t>Preparation of the gel and loading it in the column.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4" t="30688" r="44921" b="42645"/>
          <a:stretch/>
        </p:blipFill>
        <p:spPr>
          <a:xfrm>
            <a:off x="1907704" y="332656"/>
            <a:ext cx="4464496" cy="453650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1907704" y="52077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b="1" dirty="0">
                <a:solidFill>
                  <a:schemeClr val="accent6"/>
                </a:solidFill>
                <a:latin typeface="Calibri" pitchFamily="34" charset="0"/>
              </a:rPr>
            </a:br>
            <a:r>
              <a:rPr lang="en-US" b="1" dirty="0">
                <a:solidFill>
                  <a:schemeClr val="accent6"/>
                </a:solidFill>
                <a:latin typeface="Calibri" pitchFamily="34" charset="0"/>
              </a:rPr>
              <a:t>Gel </a:t>
            </a:r>
            <a:r>
              <a:rPr lang="en-GB" b="1" dirty="0">
                <a:solidFill>
                  <a:schemeClr val="accent6"/>
                </a:solidFill>
                <a:latin typeface="Calibri" pitchFamily="34" charset="0"/>
              </a:rPr>
              <a:t>Filtration Chromatography.</a:t>
            </a:r>
            <a:br>
              <a:rPr lang="en-GB" b="1" dirty="0">
                <a:solidFill>
                  <a:schemeClr val="accent6"/>
                </a:solidFill>
                <a:latin typeface="Calibri" pitchFamily="34" charset="0"/>
              </a:rPr>
            </a:br>
            <a:endParaRPr lang="ar-S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8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5496" y="692696"/>
            <a:ext cx="9207392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chemeClr val="accent6"/>
                </a:solidFill>
                <a:latin typeface="Calibri" pitchFamily="34" charset="0"/>
              </a:rPr>
              <a:t>Cautions must be taken: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latin typeface="Calibri" pitchFamily="34" charset="0"/>
              </a:rPr>
              <a:t>It is important that the gel should be: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sz="2000" dirty="0">
                <a:latin typeface="Calibri" pitchFamily="34" charset="0"/>
              </a:rPr>
              <a:t>Homogenous.</a:t>
            </a:r>
          </a:p>
          <a:p>
            <a:pPr algn="l" rtl="0">
              <a:buFontTx/>
              <a:buChar char="-"/>
            </a:pPr>
            <a:endParaRPr lang="en-US" sz="2000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sz="2000" dirty="0">
                <a:latin typeface="Calibri" pitchFamily="34" charset="0"/>
              </a:rPr>
              <a:t>Free from bubbles.</a:t>
            </a:r>
          </a:p>
          <a:p>
            <a:pPr algn="l" rtl="0">
              <a:buFontTx/>
              <a:buChar char="-"/>
            </a:pPr>
            <a:endParaRPr lang="en-US" sz="2000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sz="2000" dirty="0">
                <a:latin typeface="Calibri" pitchFamily="34" charset="0"/>
              </a:rPr>
              <a:t>Free from cracks.</a:t>
            </a:r>
          </a:p>
          <a:p>
            <a:pPr algn="l" rtl="0">
              <a:buFontTx/>
              <a:buChar char="-"/>
            </a:pPr>
            <a:endParaRPr lang="en-US" sz="2000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sz="2000" dirty="0">
                <a:latin typeface="Calibri" pitchFamily="34" charset="0"/>
              </a:rPr>
              <a:t>Free from spaces between the walls.</a:t>
            </a:r>
          </a:p>
          <a:p>
            <a:pPr algn="l" rtl="0">
              <a:buFontTx/>
              <a:buChar char="-"/>
            </a:pPr>
            <a:endParaRPr lang="en-US" sz="2000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sz="2000" dirty="0">
                <a:latin typeface="Calibri" pitchFamily="34" charset="0"/>
              </a:rPr>
              <a:t> And it should be covered by the liquid "mobile phase" all the </a:t>
            </a:r>
            <a:r>
              <a:rPr lang="en-GB" sz="2000" dirty="0">
                <a:latin typeface="Calibri" pitchFamily="34" charset="0"/>
              </a:rPr>
              <a:t>time.</a:t>
            </a:r>
            <a:endParaRPr lang="ar-SA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699792" y="896986"/>
            <a:ext cx="2727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cs typeface="Arial" charset="0"/>
              </a:rPr>
              <a:t>Practical Considerations</a:t>
            </a:r>
            <a:endParaRPr lang="ar-SA" sz="2000" dirty="0">
              <a:solidFill>
                <a:schemeClr val="accent6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179512" y="1988840"/>
            <a:ext cx="7966231" cy="543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2065" rIns="12065" bIns="12065" numCol="1" spcCol="1270" anchor="ctr" anchorCtr="0">
            <a:noAutofit/>
          </a:bodyPr>
          <a:lstStyle/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latin typeface="Calibri" pitchFamily="34" charset="0"/>
                <a:cs typeface="Arial" charset="0"/>
              </a:rPr>
              <a:t>-Gels of various pore size are available </a:t>
            </a:r>
            <a:r>
              <a:rPr lang="en-US" kern="1200" dirty="0">
                <a:latin typeface="Calibri" pitchFamily="34" charset="0"/>
                <a:cs typeface="Arial" charset="0"/>
                <a:sym typeface="Wingdings" pitchFamily="2" charset="2"/>
              </a:rPr>
              <a:t> choose the one with the best fractionation range for your sample</a:t>
            </a:r>
            <a:endParaRPr lang="en-CA" kern="1200" dirty="0">
              <a:latin typeface="Calibri" pitchFamily="34" charset="0"/>
            </a:endParaRPr>
          </a:p>
        </p:txBody>
      </p:sp>
      <p:sp>
        <p:nvSpPr>
          <p:cNvPr id="30" name="شارة رتبة 10"/>
          <p:cNvSpPr/>
          <p:nvPr/>
        </p:nvSpPr>
        <p:spPr>
          <a:xfrm>
            <a:off x="251217" y="3793790"/>
            <a:ext cx="648376" cy="2778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2000" kern="1200" dirty="0"/>
          </a:p>
        </p:txBody>
      </p:sp>
      <p:sp>
        <p:nvSpPr>
          <p:cNvPr id="28" name="مستطيل 27"/>
          <p:cNvSpPr/>
          <p:nvPr/>
        </p:nvSpPr>
        <p:spPr>
          <a:xfrm>
            <a:off x="251520" y="2924944"/>
            <a:ext cx="7966231" cy="543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2065" rIns="12065" bIns="12065" numCol="1" spcCol="1270" anchor="ctr" anchorCtr="0">
            <a:noAutofit/>
          </a:bodyPr>
          <a:lstStyle/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kern="1200" dirty="0">
                <a:cs typeface="Arial" charset="0"/>
              </a:rPr>
              <a:t>-</a:t>
            </a:r>
            <a:r>
              <a:rPr lang="en-US" kern="1200" dirty="0">
                <a:latin typeface="Calibri" pitchFamily="34" charset="0"/>
                <a:cs typeface="Arial" charset="0"/>
              </a:rPr>
              <a:t>Good separation usually require </a:t>
            </a:r>
            <a:r>
              <a:rPr lang="en-US" kern="1200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long columns </a:t>
            </a:r>
            <a:r>
              <a:rPr lang="en-US" kern="1200" dirty="0">
                <a:latin typeface="Calibri" pitchFamily="34" charset="0"/>
                <a:cs typeface="Arial" charset="0"/>
              </a:rPr>
              <a:t>and </a:t>
            </a:r>
            <a:r>
              <a:rPr lang="en-US" kern="1200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slow flow </a:t>
            </a:r>
            <a:r>
              <a:rPr lang="en-US" kern="1200" dirty="0">
                <a:latin typeface="Calibri" pitchFamily="34" charset="0"/>
                <a:cs typeface="Arial" charset="0"/>
              </a:rPr>
              <a:t>rate.</a:t>
            </a:r>
            <a:endParaRPr lang="en-CA" kern="1200" dirty="0">
              <a:latin typeface="Calibri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7504" y="4581128"/>
            <a:ext cx="8280920" cy="36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2065" rIns="12065" bIns="12065" numCol="1" spcCol="1270" anchor="ctr" anchorCtr="0">
            <a:noAutofit/>
          </a:bodyPr>
          <a:lstStyle/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latin typeface="Calibri" pitchFamily="34" charset="0"/>
                <a:cs typeface="Arial" charset="0"/>
              </a:rPr>
              <a:t>-Gel filtration is NOT recommended for separating proteins with only a small difference in molecular weight 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2286000"/>
            <a:ext cx="7620000" cy="1143000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accent6"/>
                </a:solidFill>
                <a:latin typeface="+mn-lt"/>
              </a:rPr>
              <a:t>Practical part </a:t>
            </a:r>
            <a:endParaRPr lang="ar-SA" sz="66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902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59183" y="104046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The gel filtration material that will be used in the experiment is called </a:t>
            </a:r>
            <a:r>
              <a:rPr lang="en-US" dirty="0" err="1">
                <a:latin typeface="Calibri" pitchFamily="34" charset="0"/>
              </a:rPr>
              <a:t>Sephadex</a:t>
            </a:r>
            <a:r>
              <a:rPr lang="en-US" dirty="0">
                <a:latin typeface="Calibri" pitchFamily="34" charset="0"/>
              </a:rPr>
              <a:t> G-100 and it will separate molecules with molecular weights from 4,000 to 150,000 Da.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r>
              <a:rPr lang="en-US" dirty="0">
                <a:latin typeface="Calibri" pitchFamily="34" charset="0"/>
              </a:rPr>
              <a:t>So, Those molecules which are with molecular weight larger than 150,000 </a:t>
            </a:r>
            <a:r>
              <a:rPr lang="en-US" dirty="0" err="1">
                <a:latin typeface="Calibri" pitchFamily="34" charset="0"/>
              </a:rPr>
              <a:t>Da</a:t>
            </a:r>
            <a:r>
              <a:rPr lang="en-US" dirty="0">
                <a:latin typeface="Calibri" pitchFamily="34" charset="0"/>
              </a:rPr>
              <a:t> will be excluded from the beads,  because of their huge size they can not get through the pores of the beads, and elute first. 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r>
              <a:rPr lang="en-US" b="1" dirty="0">
                <a:solidFill>
                  <a:schemeClr val="accent6"/>
                </a:solidFill>
                <a:latin typeface="Calibri" pitchFamily="34" charset="0"/>
              </a:rPr>
              <a:t>In your experiment: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r>
              <a:rPr lang="en-US" dirty="0">
                <a:latin typeface="Calibri" pitchFamily="34" charset="0"/>
              </a:rPr>
              <a:t> you will separate a mixture of blue dextran [sugar] with </a:t>
            </a:r>
            <a:r>
              <a:rPr lang="en-US" dirty="0" err="1">
                <a:latin typeface="Calibri" pitchFamily="34" charset="0"/>
              </a:rPr>
              <a:t>m.wt</a:t>
            </a:r>
            <a:r>
              <a:rPr lang="en-US" dirty="0">
                <a:latin typeface="Calibri" pitchFamily="34" charset="0"/>
              </a:rPr>
              <a:t>.= 2,000,000 Da and </a:t>
            </a:r>
            <a:r>
              <a:rPr lang="en-US" dirty="0" err="1">
                <a:latin typeface="Calibri" pitchFamily="34" charset="0"/>
              </a:rPr>
              <a:t>bromophenol</a:t>
            </a:r>
            <a:r>
              <a:rPr lang="en-US" dirty="0">
                <a:latin typeface="Calibri" pitchFamily="34" charset="0"/>
              </a:rPr>
              <a:t> blue[dye] </a:t>
            </a:r>
            <a:r>
              <a:rPr lang="en-US" dirty="0" err="1">
                <a:latin typeface="Calibri" pitchFamily="34" charset="0"/>
              </a:rPr>
              <a:t>m.wt</a:t>
            </a:r>
            <a:r>
              <a:rPr lang="en-US" dirty="0">
                <a:latin typeface="Calibri" pitchFamily="34" charset="0"/>
              </a:rPr>
              <a:t>.= 669.99 Da </a:t>
            </a:r>
            <a:r>
              <a:rPr lang="en-US" dirty="0"/>
              <a:t>.</a:t>
            </a:r>
          </a:p>
          <a:p>
            <a:pPr algn="ctr" rtl="0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لينة\Desktop\BCH333\BCH 333 2015\الفصل الدراسي الثاني\صور\DSC_0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5" t="13414" r="16059"/>
          <a:stretch/>
        </p:blipFill>
        <p:spPr bwMode="auto">
          <a:xfrm>
            <a:off x="323528" y="188640"/>
            <a:ext cx="2264229" cy="43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731924" y="1412776"/>
            <a:ext cx="3280236" cy="6771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/>
                </a:solidFill>
              </a:rPr>
              <a:t>1. </a:t>
            </a:r>
            <a:r>
              <a:rPr lang="en-US" dirty="0"/>
              <a:t>Remove the excess buffer, then add 1 ml of your sample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9" t="17883" r="34762"/>
          <a:stretch/>
        </p:blipFill>
        <p:spPr>
          <a:xfrm>
            <a:off x="6228184" y="287367"/>
            <a:ext cx="1843315" cy="422175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11644" y="4941168"/>
            <a:ext cx="3568268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000" b="1" dirty="0">
                <a:solidFill>
                  <a:schemeClr val="accent6"/>
                </a:solidFill>
              </a:rPr>
              <a:t>2. </a:t>
            </a:r>
            <a:r>
              <a:rPr lang="en-US" dirty="0"/>
              <a:t>Collect the fractions, 3ml each.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31506" y="5447302"/>
            <a:ext cx="4340494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/>
                </a:solidFill>
              </a:rPr>
              <a:t>3. </a:t>
            </a:r>
            <a:r>
              <a:rPr lang="en-US" dirty="0"/>
              <a:t>Read the absorbance for each fraction.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1644" y="5926273"/>
            <a:ext cx="5080436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accent6"/>
                </a:solidFill>
              </a:rPr>
              <a:t>4. </a:t>
            </a:r>
            <a:r>
              <a:rPr lang="en-US" dirty="0"/>
              <a:t>Draw the curve.(absorbance Vs fraction number)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877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3" name="رابط كسهم مستقيم 12"/>
          <p:cNvCxnSpPr/>
          <p:nvPr/>
        </p:nvCxnSpPr>
        <p:spPr>
          <a:xfrm flipH="1">
            <a:off x="2639266" y="6525344"/>
            <a:ext cx="2952328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6043222" y="6453336"/>
            <a:ext cx="184114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en-US" dirty="0"/>
              <a:t>At the beginning 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39552" y="6372036"/>
            <a:ext cx="161473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en-US" dirty="0"/>
              <a:t>After few mins.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" y="0"/>
            <a:ext cx="9101845" cy="616530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9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r="34603"/>
          <a:stretch/>
        </p:blipFill>
        <p:spPr>
          <a:xfrm>
            <a:off x="1187624" y="980728"/>
            <a:ext cx="1509486" cy="514116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60022" y="3212976"/>
            <a:ext cx="10801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Diffusion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984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5496" y="836712"/>
            <a:ext cx="900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chemeClr val="accent6"/>
                </a:solidFill>
                <a:latin typeface="Calibri" pitchFamily="34" charset="0"/>
              </a:rPr>
              <a:t>3-Gel filtration chromatography:</a:t>
            </a:r>
          </a:p>
          <a:p>
            <a:pPr algn="l" rtl="0"/>
            <a:endParaRPr lang="en-GB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Calibri" pitchFamily="34" charset="0"/>
              </a:rPr>
              <a:t>Also called "Molecular Sieve“ or "Size or gel Exclusion’’.</a:t>
            </a:r>
          </a:p>
          <a:p>
            <a:pPr algn="l" rtl="0">
              <a:buFontTx/>
              <a:buChar char="-"/>
            </a:pPr>
            <a:endParaRPr lang="en-GB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r>
              <a:rPr lang="en-US" sz="2000" b="1" dirty="0">
                <a:latin typeface="Calibri" pitchFamily="34" charset="0"/>
              </a:rPr>
              <a:t>-Well suited for biomolecules that:</a:t>
            </a:r>
          </a:p>
          <a:p>
            <a:pPr algn="l" rtl="0"/>
            <a:r>
              <a:rPr lang="en-US" dirty="0">
                <a:latin typeface="Calibri" pitchFamily="34" charset="0"/>
              </a:rPr>
              <a:t>           </a:t>
            </a:r>
          </a:p>
          <a:p>
            <a:pPr algn="l" rtl="0"/>
            <a:r>
              <a:rPr lang="en-US" dirty="0">
                <a:latin typeface="Calibri" pitchFamily="34" charset="0"/>
              </a:rPr>
              <a:t>Very sensitive to the changes in pH and harsh environmental factors.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-If the protein is relatively large (over 100 </a:t>
            </a:r>
            <a:r>
              <a:rPr lang="en-US" dirty="0" err="1">
                <a:latin typeface="Calibri" pitchFamily="34" charset="0"/>
              </a:rPr>
              <a:t>KDa</a:t>
            </a:r>
            <a:r>
              <a:rPr lang="en-US" dirty="0">
                <a:latin typeface="Calibri" pitchFamily="34" charset="0"/>
              </a:rPr>
              <a:t>), gel filtration could be used as an initial step in </a:t>
            </a:r>
            <a:r>
              <a:rPr lang="en-GB" dirty="0">
                <a:latin typeface="Calibri" pitchFamily="34" charset="0"/>
              </a:rPr>
              <a:t>the purification.</a:t>
            </a:r>
            <a:endParaRPr lang="en-GB" b="1" dirty="0">
              <a:solidFill>
                <a:srgbClr val="DAA600"/>
              </a:solidFill>
              <a:latin typeface="Calibri" pitchFamily="34" charset="0"/>
            </a:endParaRP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829265" y="2876802"/>
            <a:ext cx="37261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3" indent="-373063" algn="ctr" defTabSz="992188" rtl="0">
              <a:lnSpc>
                <a:spcPct val="90000"/>
              </a:lnSpc>
              <a:defRPr/>
            </a:pPr>
            <a:r>
              <a:rPr lang="en-US" b="1" dirty="0">
                <a:latin typeface="Calibri" pitchFamily="34" charset="0"/>
              </a:rPr>
              <a:t>Stationary phase: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marL="373063" indent="-373063" algn="ctr" defTabSz="992188" rtl="0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marL="373063" indent="-373063" algn="ctr" defTabSz="992188" rtl="0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(column matrix) </a:t>
            </a:r>
          </a:p>
          <a:p>
            <a:pPr marL="373063" indent="-373063" algn="ctr" defTabSz="992188" rtl="0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"beads" of hydrated, </a:t>
            </a:r>
            <a:r>
              <a:rPr lang="en-US" u="sng" dirty="0">
                <a:latin typeface="Calibri" pitchFamily="34" charset="0"/>
              </a:rPr>
              <a:t>porous polymer.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51740" y="2852936"/>
            <a:ext cx="1544012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3063" indent="-373063" algn="ctr" defTabSz="992188" rtl="0">
              <a:lnSpc>
                <a:spcPct val="90000"/>
              </a:lnSpc>
              <a:defRPr/>
            </a:pPr>
            <a:r>
              <a:rPr lang="en-US" b="1" dirty="0">
                <a:latin typeface="Calibri" pitchFamily="34" charset="0"/>
              </a:rPr>
              <a:t>Mobile phase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marL="373063" indent="-373063" algn="ctr" defTabSz="992188" rtl="0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marL="373063" indent="-373063" algn="ctr" defTabSz="992188" rtl="0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 buffer.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399189" y="764704"/>
            <a:ext cx="397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itchFamily="34" charset="0"/>
              </a:rPr>
              <a:t>Gel filtration chromatography</a:t>
            </a:r>
            <a:endParaRPr lang="ar-SA" sz="2400" dirty="0">
              <a:solidFill>
                <a:schemeClr val="accent6"/>
              </a:solidFill>
            </a:endParaRPr>
          </a:p>
        </p:txBody>
      </p:sp>
      <p:cxnSp>
        <p:nvCxnSpPr>
          <p:cNvPr id="8" name="رابط بشكل مرفق 7"/>
          <p:cNvCxnSpPr/>
          <p:nvPr/>
        </p:nvCxnSpPr>
        <p:spPr>
          <a:xfrm>
            <a:off x="4427984" y="1484784"/>
            <a:ext cx="2664296" cy="6480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بشكل مرفق 9"/>
          <p:cNvCxnSpPr/>
          <p:nvPr/>
        </p:nvCxnSpPr>
        <p:spPr>
          <a:xfrm rot="10800000" flipV="1">
            <a:off x="1907704" y="1484784"/>
            <a:ext cx="2448272" cy="6480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7092280" y="2132856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907704" y="2132856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17145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2" b="9061"/>
          <a:stretch/>
        </p:blipFill>
        <p:spPr>
          <a:xfrm>
            <a:off x="2123728" y="980728"/>
            <a:ext cx="2958504" cy="2239548"/>
          </a:xfrm>
          <a:prstGeom prst="rect">
            <a:avLst/>
          </a:prstGeom>
        </p:spPr>
      </p:pic>
      <p:pic>
        <p:nvPicPr>
          <p:cNvPr id="6" name="Picture 2" descr="http://2.imimg.com/data2/MV/EQ/MY-4265618/silica-gel-beads-250x25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12889"/>
            <a:ext cx="28162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2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3" name="رابط كسهم مستقيم 12"/>
          <p:cNvCxnSpPr/>
          <p:nvPr/>
        </p:nvCxnSpPr>
        <p:spPr>
          <a:xfrm flipH="1">
            <a:off x="2639266" y="6525344"/>
            <a:ext cx="2952328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6043222" y="6453336"/>
            <a:ext cx="184114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en-US" dirty="0"/>
              <a:t>At the beginning 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39552" y="6372036"/>
            <a:ext cx="161473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en-US" dirty="0"/>
              <a:t>After few mins.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" y="0"/>
            <a:ext cx="9101845" cy="616530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4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9713" y="332656"/>
            <a:ext cx="9134287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chemeClr val="accent6"/>
                </a:solidFill>
                <a:latin typeface="Calibri" pitchFamily="34" charset="0"/>
              </a:rPr>
              <a:t>Principle: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-Gel filtration chromatography separates proteins according to their size. And the </a:t>
            </a:r>
            <a:r>
              <a:rPr lang="en-US" dirty="0">
                <a:latin typeface="Calibri" pitchFamily="34" charset="0"/>
                <a:cs typeface="Arial" pitchFamily="34" charset="0"/>
              </a:rPr>
              <a:t>molecules are "filtered" through the porous beads.</a:t>
            </a:r>
          </a:p>
          <a:p>
            <a:pPr algn="l" rtl="0"/>
            <a:endParaRPr lang="en-US" dirty="0">
              <a:latin typeface="Calibri" pitchFamily="34" charset="0"/>
              <a:cs typeface="Arial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-The gel filtration matrix[stationary phase] </a:t>
            </a:r>
            <a:r>
              <a:rPr lang="en-US" dirty="0">
                <a:latin typeface="Calibri" pitchFamily="34" charset="0"/>
              </a:rPr>
              <a:t>contains pores which permit the buffer, small and  medium sized molecules to pass through them.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marL="609600" indent="-609600" algn="l" rtl="0">
              <a:lnSpc>
                <a:spcPct val="80000"/>
              </a:lnSpc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algn="l" rtl="0"/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US" sz="20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Large molecules, </a:t>
            </a:r>
            <a:r>
              <a:rPr lang="en-US" dirty="0">
                <a:latin typeface="Calibri" pitchFamily="34" charset="0"/>
                <a:cs typeface="Arial" pitchFamily="34" charset="0"/>
              </a:rPr>
              <a:t>can’t get through any pores in the beads and move more rapidly</a:t>
            </a:r>
          </a:p>
          <a:p>
            <a:pPr algn="l" rtl="0"/>
            <a:r>
              <a:rPr lang="en-US" dirty="0">
                <a:latin typeface="Calibri" pitchFamily="34" charset="0"/>
                <a:cs typeface="Arial" pitchFamily="34" charset="0"/>
              </a:rPr>
              <a:t>through the column, emerging (eluting) sooner.[</a:t>
            </a:r>
            <a:r>
              <a:rPr lang="en-US" dirty="0">
                <a:latin typeface="Calibri" pitchFamily="34" charset="0"/>
              </a:rPr>
              <a:t>elute from the column before </a:t>
            </a:r>
            <a:r>
              <a:rPr lang="en-GB" dirty="0">
                <a:latin typeface="Calibri" pitchFamily="34" charset="0"/>
              </a:rPr>
              <a:t>the smaller proteins</a:t>
            </a:r>
            <a:r>
              <a:rPr lang="en-US" dirty="0">
                <a:latin typeface="Calibri" pitchFamily="34" charset="0"/>
                <a:cs typeface="Arial" pitchFamily="34" charset="0"/>
              </a:rPr>
              <a:t>].</a:t>
            </a:r>
          </a:p>
          <a:p>
            <a:pPr algn="l" rtl="0"/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</a:p>
          <a:p>
            <a:pPr marL="609600" indent="-609600" algn="l" rtl="0">
              <a:lnSpc>
                <a:spcPct val="80000"/>
              </a:lnSpc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algn="l" rtl="0"/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GB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alibri" pitchFamily="34" charset="0"/>
              </a:rPr>
              <a:t>Medium-sized</a:t>
            </a:r>
            <a:r>
              <a:rPr lang="en-US" sz="20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 molecules, </a:t>
            </a:r>
            <a:r>
              <a:rPr lang="en-US" dirty="0">
                <a:latin typeface="Calibri" pitchFamily="34" charset="0"/>
              </a:rPr>
              <a:t>can enter the larger size pores in the </a:t>
            </a:r>
            <a:r>
              <a:rPr lang="en-GB" dirty="0">
                <a:latin typeface="Calibri" pitchFamily="34" charset="0"/>
              </a:rPr>
              <a:t>matrix, and so they reach the end of the column later.</a:t>
            </a: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609600" indent="-609600" algn="l" rtl="0">
              <a:lnSpc>
                <a:spcPct val="80000"/>
              </a:lnSpc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marL="609600" indent="-609600" algn="l" rtl="0">
              <a:lnSpc>
                <a:spcPct val="80000"/>
              </a:lnSpc>
            </a:pPr>
            <a:endParaRPr lang="en-US" dirty="0">
              <a:latin typeface="Calibri" pitchFamily="34" charset="0"/>
              <a:cs typeface="Arial" pitchFamily="34" charset="0"/>
            </a:endParaRPr>
          </a:p>
          <a:p>
            <a:pPr algn="l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-Small molecules, </a:t>
            </a:r>
            <a:r>
              <a:rPr lang="en-US" dirty="0">
                <a:latin typeface="Calibri" pitchFamily="34" charset="0"/>
                <a:cs typeface="Arial" pitchFamily="34" charset="0"/>
              </a:rPr>
              <a:t>can enter through all pores of the beads </a:t>
            </a:r>
            <a:r>
              <a:rPr lang="en-GB" dirty="0">
                <a:latin typeface="Calibri" pitchFamily="34" charset="0"/>
              </a:rPr>
              <a:t>and they have the</a:t>
            </a:r>
          </a:p>
          <a:p>
            <a:pPr algn="l" rtl="0"/>
            <a:r>
              <a:rPr lang="en-GB" dirty="0">
                <a:latin typeface="Calibri" pitchFamily="34" charset="0"/>
              </a:rPr>
              <a:t>largest volume to pass through before emerging from the column last.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latin typeface="Calibri" pitchFamily="34" charset="0"/>
                <a:cs typeface="Arial" pitchFamily="34" charset="0"/>
                <a:sym typeface="Wingdings" pitchFamily="2" charset="2"/>
              </a:rPr>
              <a:t> elute last.</a:t>
            </a:r>
          </a:p>
          <a:p>
            <a:pPr algn="l" rtl="0"/>
            <a:endParaRPr lang="en-US" dirty="0">
              <a:latin typeface="Calibri" pitchFamily="34" charset="0"/>
              <a:cs typeface="Arial" pitchFamily="34" charset="0"/>
            </a:endParaRP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www.mikeblaber.org/oldwine/bch5425/lect31/gelfiltr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77863" y="332656"/>
            <a:ext cx="2590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0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8349" t="30348" r="22832" b="17516"/>
          <a:stretch>
            <a:fillRect/>
          </a:stretch>
        </p:blipFill>
        <p:spPr bwMode="auto">
          <a:xfrm>
            <a:off x="1115616" y="137493"/>
            <a:ext cx="6264696" cy="535235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971600" y="5517232"/>
            <a:ext cx="6552728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The principle of gel filtration chromatography </a:t>
            </a:r>
          </a:p>
          <a:p>
            <a:pPr algn="ctr" rtl="0"/>
            <a:endParaRPr lang="en-US" sz="1100" dirty="0">
              <a:latin typeface="Calibri" pitchFamily="34" charset="0"/>
            </a:endParaRPr>
          </a:p>
          <a:p>
            <a:pPr algn="ctr" rtl="0"/>
            <a:r>
              <a:rPr lang="en-US" sz="1100" dirty="0">
                <a:latin typeface="Calibri" pitchFamily="34" charset="0"/>
              </a:rPr>
              <a:t>(Figure has been taken from</a:t>
            </a:r>
            <a:r>
              <a:rPr lang="en-US" sz="1100" b="1" dirty="0">
                <a:latin typeface="Calibri" pitchFamily="34" charset="0"/>
              </a:rPr>
              <a:t>-</a:t>
            </a:r>
          </a:p>
          <a:p>
            <a:pPr algn="ctr" rtl="0"/>
            <a:r>
              <a:rPr lang="en-GB" sz="1100" b="1" dirty="0">
                <a:latin typeface="Calibri" pitchFamily="34" charset="0"/>
              </a:rPr>
              <a:t>(http://mortada8.maktoobblog.com/category/instrumental-analysis-studies/chromatographystudies/)</a:t>
            </a:r>
            <a:endParaRPr lang="ar-SA" sz="11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5003</TotalTime>
  <Words>1307</Words>
  <Application>Microsoft Office PowerPoint</Application>
  <PresentationFormat>عرض على الشاشة (4:3)</PresentationFormat>
  <Paragraphs>196</Paragraphs>
  <Slides>29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نسق Office</vt:lpstr>
      <vt:lpstr> Gel Filtration Chromatography.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Gel Filtration Resins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Practical part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of proteins by gel filtration and determination of molecular weight by   gel filtration</dc:title>
  <dc:creator>KaDeY</dc:creator>
  <cp:lastModifiedBy>ls s</cp:lastModifiedBy>
  <cp:revision>199</cp:revision>
  <dcterms:created xsi:type="dcterms:W3CDTF">2012-10-29T14:02:19Z</dcterms:created>
  <dcterms:modified xsi:type="dcterms:W3CDTF">2019-10-14T17:45:38Z</dcterms:modified>
</cp:coreProperties>
</file>