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2" r:id="rId3"/>
    <p:sldId id="273" r:id="rId4"/>
    <p:sldId id="314" r:id="rId5"/>
    <p:sldId id="321" r:id="rId6"/>
    <p:sldId id="261" r:id="rId7"/>
    <p:sldId id="322" r:id="rId8"/>
    <p:sldId id="325" r:id="rId9"/>
    <p:sldId id="290" r:id="rId10"/>
    <p:sldId id="327" r:id="rId11"/>
    <p:sldId id="326" r:id="rId12"/>
    <p:sldId id="292" r:id="rId13"/>
    <p:sldId id="328" r:id="rId14"/>
    <p:sldId id="293" r:id="rId15"/>
    <p:sldId id="329" r:id="rId16"/>
    <p:sldId id="275" r:id="rId17"/>
    <p:sldId id="271" r:id="rId18"/>
    <p:sldId id="270" r:id="rId19"/>
    <p:sldId id="315" r:id="rId20"/>
    <p:sldId id="324" r:id="rId21"/>
    <p:sldId id="289" r:id="rId22"/>
    <p:sldId id="316" r:id="rId23"/>
    <p:sldId id="303" r:id="rId24"/>
    <p:sldId id="306" r:id="rId25"/>
    <p:sldId id="333" r:id="rId26"/>
    <p:sldId id="305" r:id="rId27"/>
    <p:sldId id="263" r:id="rId28"/>
    <p:sldId id="307" r:id="rId29"/>
    <p:sldId id="334" r:id="rId30"/>
    <p:sldId id="302" r:id="rId31"/>
    <p:sldId id="267" r:id="rId32"/>
    <p:sldId id="312" r:id="rId33"/>
    <p:sldId id="313" r:id="rId34"/>
    <p:sldId id="318" r:id="rId35"/>
    <p:sldId id="258" r:id="rId36"/>
    <p:sldId id="288" r:id="rId37"/>
    <p:sldId id="336" r:id="rId3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1" autoAdjust="0"/>
    <p:restoredTop sz="95547" autoAdjust="0"/>
  </p:normalViewPr>
  <p:slideViewPr>
    <p:cSldViewPr snapToGrid="0">
      <p:cViewPr varScale="1">
        <p:scale>
          <a:sx n="88" d="100"/>
          <a:sy n="88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164EA-1D90-4EBB-80E3-E4EC26C2081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1C2EF-5815-4035-AF5F-9C0D15123FD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100" dirty="0" smtClean="0"/>
            <a:t>Biodiversity</a:t>
          </a:r>
          <a:endParaRPr lang="en-US" sz="1100" dirty="0"/>
        </a:p>
      </dgm:t>
    </dgm:pt>
    <dgm:pt modelId="{9630EE5E-C022-40C8-BAD7-0465FEC4F4C2}" type="parTrans" cxnId="{5F0305A9-7CD4-4F61-BA3B-75E2627A5879}">
      <dgm:prSet/>
      <dgm:spPr/>
      <dgm:t>
        <a:bodyPr/>
        <a:lstStyle/>
        <a:p>
          <a:endParaRPr lang="en-US" sz="3200"/>
        </a:p>
      </dgm:t>
    </dgm:pt>
    <dgm:pt modelId="{E9DE5411-A054-4F65-A856-24D51580A042}" type="sibTrans" cxnId="{5F0305A9-7CD4-4F61-BA3B-75E2627A5879}">
      <dgm:prSet/>
      <dgm:spPr/>
      <dgm:t>
        <a:bodyPr/>
        <a:lstStyle/>
        <a:p>
          <a:endParaRPr lang="en-US" sz="3200"/>
        </a:p>
      </dgm:t>
    </dgm:pt>
    <dgm:pt modelId="{EF4ABF26-9537-4EDA-B60B-27B26AFD1219}">
      <dgm:prSet phldrT="[Text]" custT="1"/>
      <dgm:spPr/>
      <dgm:t>
        <a:bodyPr/>
        <a:lstStyle/>
        <a:p>
          <a:r>
            <a:rPr lang="en-US" sz="1100" dirty="0" smtClean="0"/>
            <a:t>Soil health</a:t>
          </a:r>
          <a:endParaRPr lang="en-US" sz="1100" dirty="0"/>
        </a:p>
      </dgm:t>
    </dgm:pt>
    <dgm:pt modelId="{5A33BCF2-0115-481A-86FC-23442E6DE0A7}" type="parTrans" cxnId="{0B603487-4482-4EF4-B82F-452C9B17B2E3}">
      <dgm:prSet/>
      <dgm:spPr/>
      <dgm:t>
        <a:bodyPr/>
        <a:lstStyle/>
        <a:p>
          <a:endParaRPr lang="en-US" sz="3200"/>
        </a:p>
      </dgm:t>
    </dgm:pt>
    <dgm:pt modelId="{4D956C16-6F26-40EC-BEC5-762B6B7D6CD1}" type="sibTrans" cxnId="{0B603487-4482-4EF4-B82F-452C9B17B2E3}">
      <dgm:prSet/>
      <dgm:spPr/>
      <dgm:t>
        <a:bodyPr/>
        <a:lstStyle/>
        <a:p>
          <a:endParaRPr lang="en-US" sz="3200"/>
        </a:p>
      </dgm:t>
    </dgm:pt>
    <dgm:pt modelId="{D88D96C1-8E8E-4CE4-B2E7-69A25972FC19}">
      <dgm:prSet phldrT="[Text]" custT="1"/>
      <dgm:spPr/>
      <dgm:t>
        <a:bodyPr/>
        <a:lstStyle/>
        <a:p>
          <a:r>
            <a:rPr lang="en-US" sz="1100" dirty="0" smtClean="0"/>
            <a:t>Water resources</a:t>
          </a:r>
          <a:endParaRPr lang="en-US" sz="1100" dirty="0"/>
        </a:p>
      </dgm:t>
    </dgm:pt>
    <dgm:pt modelId="{17A17F0D-C899-4207-9ABD-1997F827353B}" type="parTrans" cxnId="{C7EB028B-4E96-4010-9EE3-E2F8FA615A7D}">
      <dgm:prSet/>
      <dgm:spPr/>
      <dgm:t>
        <a:bodyPr/>
        <a:lstStyle/>
        <a:p>
          <a:endParaRPr lang="en-US" sz="3200"/>
        </a:p>
      </dgm:t>
    </dgm:pt>
    <dgm:pt modelId="{76BB531A-EE47-40FC-86C5-859F0E51262F}" type="sibTrans" cxnId="{C7EB028B-4E96-4010-9EE3-E2F8FA615A7D}">
      <dgm:prSet/>
      <dgm:spPr/>
      <dgm:t>
        <a:bodyPr/>
        <a:lstStyle/>
        <a:p>
          <a:endParaRPr lang="en-US" sz="3200"/>
        </a:p>
      </dgm:t>
    </dgm:pt>
    <dgm:pt modelId="{61365AB4-0D8D-4566-BCDF-17082AC41308}">
      <dgm:prSet phldrT="[Text]" custT="1"/>
      <dgm:spPr/>
      <dgm:t>
        <a:bodyPr/>
        <a:lstStyle/>
        <a:p>
          <a:r>
            <a:rPr lang="en-US" sz="1100" dirty="0" smtClean="0"/>
            <a:t>Food miles</a:t>
          </a:r>
          <a:endParaRPr lang="en-US" sz="1100" dirty="0"/>
        </a:p>
      </dgm:t>
    </dgm:pt>
    <dgm:pt modelId="{F1538236-02C7-4731-8348-39DD44362606}" type="parTrans" cxnId="{75907337-5B28-47B2-825E-77789235A61D}">
      <dgm:prSet/>
      <dgm:spPr/>
      <dgm:t>
        <a:bodyPr/>
        <a:lstStyle/>
        <a:p>
          <a:endParaRPr lang="en-US" sz="3200"/>
        </a:p>
      </dgm:t>
    </dgm:pt>
    <dgm:pt modelId="{F025C1AD-39D6-4162-9822-66DFC28709FA}" type="sibTrans" cxnId="{75907337-5B28-47B2-825E-77789235A61D}">
      <dgm:prSet/>
      <dgm:spPr/>
      <dgm:t>
        <a:bodyPr/>
        <a:lstStyle/>
        <a:p>
          <a:endParaRPr lang="en-US" sz="3200"/>
        </a:p>
      </dgm:t>
    </dgm:pt>
    <dgm:pt modelId="{B4BC2A6A-CDA0-43E1-A928-303B14F37B21}" type="pres">
      <dgm:prSet presAssocID="{948164EA-1D90-4EBB-80E3-E4EC26C208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B019AB-1E2A-48AF-BD8E-3204026B57B9}" type="pres">
      <dgm:prSet presAssocID="{F681C2EF-5815-4035-AF5F-9C0D15123FD5}" presName="Accent1" presStyleCnt="0"/>
      <dgm:spPr/>
    </dgm:pt>
    <dgm:pt modelId="{E8EDC8D8-DD73-485C-949F-FF8E8048B3FE}" type="pres">
      <dgm:prSet presAssocID="{F681C2EF-5815-4035-AF5F-9C0D15123FD5}" presName="Accent" presStyleLbl="node1" presStyleIdx="0" presStyleCnt="4"/>
      <dgm:spPr/>
      <dgm:t>
        <a:bodyPr/>
        <a:lstStyle/>
        <a:p>
          <a:endParaRPr lang="en-US"/>
        </a:p>
      </dgm:t>
    </dgm:pt>
    <dgm:pt modelId="{C7B33E0D-EBCD-4AEC-A702-FC64E40D3469}" type="pres">
      <dgm:prSet presAssocID="{F681C2EF-5815-4035-AF5F-9C0D15123FD5}" presName="Parent1" presStyleLbl="revTx" presStyleIdx="0" presStyleCnt="4" custScaleX="154989" custScaleY="138108" custLinFactNeighborX="-2912" custLinFactNeighborY="-203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9198B-ADD5-4891-A9AB-1411ED6944F1}" type="pres">
      <dgm:prSet presAssocID="{EF4ABF26-9537-4EDA-B60B-27B26AFD1219}" presName="Accent2" presStyleCnt="0"/>
      <dgm:spPr/>
    </dgm:pt>
    <dgm:pt modelId="{06A82ED3-A0A9-472B-AC4A-FFDD33FAA198}" type="pres">
      <dgm:prSet presAssocID="{EF4ABF26-9537-4EDA-B60B-27B26AFD1219}" presName="Accent" presStyleLbl="node1" presStyleIdx="1" presStyleCnt="4"/>
      <dgm:spPr/>
      <dgm:t>
        <a:bodyPr/>
        <a:lstStyle/>
        <a:p>
          <a:endParaRPr lang="en-US"/>
        </a:p>
      </dgm:t>
    </dgm:pt>
    <dgm:pt modelId="{6B6466AA-8EE2-4AA4-9A47-DDB1CB77FE3A}" type="pres">
      <dgm:prSet presAssocID="{EF4ABF26-9537-4EDA-B60B-27B26AFD1219}" presName="Parent2" presStyleLbl="revTx" presStyleIdx="1" presStyleCnt="4" custScaleX="154897" custScaleY="115217" custLinFactNeighborX="6341" custLinFactNeighborY="-116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74FE3-4FB8-49CA-81E9-53149F1B9B6F}" type="pres">
      <dgm:prSet presAssocID="{D88D96C1-8E8E-4CE4-B2E7-69A25972FC19}" presName="Accent3" presStyleCnt="0"/>
      <dgm:spPr/>
    </dgm:pt>
    <dgm:pt modelId="{B8978E8D-AF07-400E-8E36-2A45A62A6301}" type="pres">
      <dgm:prSet presAssocID="{D88D96C1-8E8E-4CE4-B2E7-69A25972FC19}" presName="Accent" presStyleLbl="node1" presStyleIdx="2" presStyleCnt="4"/>
      <dgm:spPr/>
    </dgm:pt>
    <dgm:pt modelId="{CA7F3619-A34A-48BF-BBB2-AE985CAB7689}" type="pres">
      <dgm:prSet presAssocID="{D88D96C1-8E8E-4CE4-B2E7-69A25972FC19}" presName="Parent3" presStyleLbl="revTx" presStyleIdx="2" presStyleCnt="4" custScaleX="120038" custScaleY="811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D5270-5AC5-4698-9ED2-019F7E3B000C}" type="pres">
      <dgm:prSet presAssocID="{61365AB4-0D8D-4566-BCDF-17082AC41308}" presName="Accent4" presStyleCnt="0"/>
      <dgm:spPr/>
    </dgm:pt>
    <dgm:pt modelId="{AA5401E3-9CA9-438B-A705-9D821E42712B}" type="pres">
      <dgm:prSet presAssocID="{61365AB4-0D8D-4566-BCDF-17082AC41308}" presName="Accent" presStyleLbl="node1" presStyleIdx="3" presStyleCnt="4" custLinFactNeighborX="2190" custLinFactNeighborY="0"/>
      <dgm:spPr/>
    </dgm:pt>
    <dgm:pt modelId="{0526EE13-75C9-4D59-B994-F9E7F1F21C96}" type="pres">
      <dgm:prSet presAssocID="{61365AB4-0D8D-4566-BCDF-17082AC41308}" presName="Parent4" presStyleLbl="revTx" presStyleIdx="3" presStyleCnt="4" custLinFactNeighborX="9942" custLinFactNeighborY="-9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711EA-A846-42AF-945E-CCC591E8FD12}" type="presOf" srcId="{EF4ABF26-9537-4EDA-B60B-27B26AFD1219}" destId="{6B6466AA-8EE2-4AA4-9A47-DDB1CB77FE3A}" srcOrd="0" destOrd="0" presId="urn:microsoft.com/office/officeart/2009/layout/CircleArrowProcess"/>
    <dgm:cxn modelId="{1A62623A-FC5B-42A1-9074-D0CF5CB525F4}" type="presOf" srcId="{D88D96C1-8E8E-4CE4-B2E7-69A25972FC19}" destId="{CA7F3619-A34A-48BF-BBB2-AE985CAB7689}" srcOrd="0" destOrd="0" presId="urn:microsoft.com/office/officeart/2009/layout/CircleArrowProcess"/>
    <dgm:cxn modelId="{CB34E0F0-619D-4D03-900C-DA84402B4E87}" type="presOf" srcId="{948164EA-1D90-4EBB-80E3-E4EC26C2081A}" destId="{B4BC2A6A-CDA0-43E1-A928-303B14F37B21}" srcOrd="0" destOrd="0" presId="urn:microsoft.com/office/officeart/2009/layout/CircleArrowProcess"/>
    <dgm:cxn modelId="{5F0305A9-7CD4-4F61-BA3B-75E2627A5879}" srcId="{948164EA-1D90-4EBB-80E3-E4EC26C2081A}" destId="{F681C2EF-5815-4035-AF5F-9C0D15123FD5}" srcOrd="0" destOrd="0" parTransId="{9630EE5E-C022-40C8-BAD7-0465FEC4F4C2}" sibTransId="{E9DE5411-A054-4F65-A856-24D51580A042}"/>
    <dgm:cxn modelId="{86943D98-44FE-41FF-871E-6BECE62954C2}" type="presOf" srcId="{61365AB4-0D8D-4566-BCDF-17082AC41308}" destId="{0526EE13-75C9-4D59-B994-F9E7F1F21C96}" srcOrd="0" destOrd="0" presId="urn:microsoft.com/office/officeart/2009/layout/CircleArrowProcess"/>
    <dgm:cxn modelId="{75907337-5B28-47B2-825E-77789235A61D}" srcId="{948164EA-1D90-4EBB-80E3-E4EC26C2081A}" destId="{61365AB4-0D8D-4566-BCDF-17082AC41308}" srcOrd="3" destOrd="0" parTransId="{F1538236-02C7-4731-8348-39DD44362606}" sibTransId="{F025C1AD-39D6-4162-9822-66DFC28709FA}"/>
    <dgm:cxn modelId="{0B603487-4482-4EF4-B82F-452C9B17B2E3}" srcId="{948164EA-1D90-4EBB-80E3-E4EC26C2081A}" destId="{EF4ABF26-9537-4EDA-B60B-27B26AFD1219}" srcOrd="1" destOrd="0" parTransId="{5A33BCF2-0115-481A-86FC-23442E6DE0A7}" sibTransId="{4D956C16-6F26-40EC-BEC5-762B6B7D6CD1}"/>
    <dgm:cxn modelId="{C7EB028B-4E96-4010-9EE3-E2F8FA615A7D}" srcId="{948164EA-1D90-4EBB-80E3-E4EC26C2081A}" destId="{D88D96C1-8E8E-4CE4-B2E7-69A25972FC19}" srcOrd="2" destOrd="0" parTransId="{17A17F0D-C899-4207-9ABD-1997F827353B}" sibTransId="{76BB531A-EE47-40FC-86C5-859F0E51262F}"/>
    <dgm:cxn modelId="{F8681C20-24C0-4169-8327-AE4358953672}" type="presOf" srcId="{F681C2EF-5815-4035-AF5F-9C0D15123FD5}" destId="{C7B33E0D-EBCD-4AEC-A702-FC64E40D3469}" srcOrd="0" destOrd="0" presId="urn:microsoft.com/office/officeart/2009/layout/CircleArrowProcess"/>
    <dgm:cxn modelId="{C911704D-AD46-4902-A50E-8479072D1CB0}" type="presParOf" srcId="{B4BC2A6A-CDA0-43E1-A928-303B14F37B21}" destId="{FAB019AB-1E2A-48AF-BD8E-3204026B57B9}" srcOrd="0" destOrd="0" presId="urn:microsoft.com/office/officeart/2009/layout/CircleArrowProcess"/>
    <dgm:cxn modelId="{F49D257A-9A2D-4C9F-8506-D1E3F1C1DB2B}" type="presParOf" srcId="{FAB019AB-1E2A-48AF-BD8E-3204026B57B9}" destId="{E8EDC8D8-DD73-485C-949F-FF8E8048B3FE}" srcOrd="0" destOrd="0" presId="urn:microsoft.com/office/officeart/2009/layout/CircleArrowProcess"/>
    <dgm:cxn modelId="{69BC1675-A84F-4215-A89D-C9EF82BBBF93}" type="presParOf" srcId="{B4BC2A6A-CDA0-43E1-A928-303B14F37B21}" destId="{C7B33E0D-EBCD-4AEC-A702-FC64E40D3469}" srcOrd="1" destOrd="0" presId="urn:microsoft.com/office/officeart/2009/layout/CircleArrowProcess"/>
    <dgm:cxn modelId="{D99C1F8E-87CC-47DE-B3E5-4C19803ED25A}" type="presParOf" srcId="{B4BC2A6A-CDA0-43E1-A928-303B14F37B21}" destId="{CB79198B-ADD5-4891-A9AB-1411ED6944F1}" srcOrd="2" destOrd="0" presId="urn:microsoft.com/office/officeart/2009/layout/CircleArrowProcess"/>
    <dgm:cxn modelId="{7C12F5E9-62E3-4541-9F74-BD1180DE3900}" type="presParOf" srcId="{CB79198B-ADD5-4891-A9AB-1411ED6944F1}" destId="{06A82ED3-A0A9-472B-AC4A-FFDD33FAA198}" srcOrd="0" destOrd="0" presId="urn:microsoft.com/office/officeart/2009/layout/CircleArrowProcess"/>
    <dgm:cxn modelId="{71AA8D65-D147-41AD-8B3B-113BDDE53D4A}" type="presParOf" srcId="{B4BC2A6A-CDA0-43E1-A928-303B14F37B21}" destId="{6B6466AA-8EE2-4AA4-9A47-DDB1CB77FE3A}" srcOrd="3" destOrd="0" presId="urn:microsoft.com/office/officeart/2009/layout/CircleArrowProcess"/>
    <dgm:cxn modelId="{ACF48BAD-105F-45DD-B3E9-E422844A26BD}" type="presParOf" srcId="{B4BC2A6A-CDA0-43E1-A928-303B14F37B21}" destId="{51274FE3-4FB8-49CA-81E9-53149F1B9B6F}" srcOrd="4" destOrd="0" presId="urn:microsoft.com/office/officeart/2009/layout/CircleArrowProcess"/>
    <dgm:cxn modelId="{040004EE-94BA-4146-92DE-7DDCD63F58F8}" type="presParOf" srcId="{51274FE3-4FB8-49CA-81E9-53149F1B9B6F}" destId="{B8978E8D-AF07-400E-8E36-2A45A62A6301}" srcOrd="0" destOrd="0" presId="urn:microsoft.com/office/officeart/2009/layout/CircleArrowProcess"/>
    <dgm:cxn modelId="{BFB6226D-25D1-412D-B592-486CFC4BC875}" type="presParOf" srcId="{B4BC2A6A-CDA0-43E1-A928-303B14F37B21}" destId="{CA7F3619-A34A-48BF-BBB2-AE985CAB7689}" srcOrd="5" destOrd="0" presId="urn:microsoft.com/office/officeart/2009/layout/CircleArrowProcess"/>
    <dgm:cxn modelId="{90444F2B-CEB7-444C-9F38-42D3F6DAB1FD}" type="presParOf" srcId="{B4BC2A6A-CDA0-43E1-A928-303B14F37B21}" destId="{297D5270-5AC5-4698-9ED2-019F7E3B000C}" srcOrd="6" destOrd="0" presId="urn:microsoft.com/office/officeart/2009/layout/CircleArrowProcess"/>
    <dgm:cxn modelId="{832742BD-2891-43C5-ABD0-C67CA114639C}" type="presParOf" srcId="{297D5270-5AC5-4698-9ED2-019F7E3B000C}" destId="{AA5401E3-9CA9-438B-A705-9D821E42712B}" srcOrd="0" destOrd="0" presId="urn:microsoft.com/office/officeart/2009/layout/CircleArrowProcess"/>
    <dgm:cxn modelId="{36CE09E0-E096-4B2A-8084-1625D16C5EB8}" type="presParOf" srcId="{B4BC2A6A-CDA0-43E1-A928-303B14F37B21}" destId="{0526EE13-75C9-4D59-B994-F9E7F1F21C9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DC8D8-DD73-485C-949F-FF8E8048B3FE}">
      <dsp:nvSpPr>
        <dsp:cNvPr id="0" name=""/>
        <dsp:cNvSpPr/>
      </dsp:nvSpPr>
      <dsp:spPr>
        <a:xfrm>
          <a:off x="806971" y="163446"/>
          <a:ext cx="1399012" cy="13991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3E0D-EBCD-4AEC-A702-FC64E40D3469}">
      <dsp:nvSpPr>
        <dsp:cNvPr id="0" name=""/>
        <dsp:cNvSpPr/>
      </dsp:nvSpPr>
      <dsp:spPr>
        <a:xfrm>
          <a:off x="878458" y="515943"/>
          <a:ext cx="1210042" cy="539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/>
            <a:t>Biodiversity</a:t>
          </a:r>
          <a:endParaRPr lang="en-US" sz="1100" kern="1200" dirty="0"/>
        </a:p>
      </dsp:txBody>
      <dsp:txXfrm>
        <a:off x="878458" y="515943"/>
        <a:ext cx="1210042" cy="539068"/>
      </dsp:txXfrm>
    </dsp:sp>
    <dsp:sp modelId="{06A82ED3-A0A9-472B-AC4A-FFDD33FAA198}">
      <dsp:nvSpPr>
        <dsp:cNvPr id="0" name=""/>
        <dsp:cNvSpPr/>
      </dsp:nvSpPr>
      <dsp:spPr>
        <a:xfrm>
          <a:off x="418312" y="967468"/>
          <a:ext cx="1399012" cy="13991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466AA-8EE2-4AA4-9A47-DDB1CB77FE3A}">
      <dsp:nvSpPr>
        <dsp:cNvPr id="0" name=""/>
        <dsp:cNvSpPr/>
      </dsp:nvSpPr>
      <dsp:spPr>
        <a:xfrm>
          <a:off x="560825" y="1400234"/>
          <a:ext cx="1209324" cy="44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Soil health</a:t>
          </a:r>
          <a:endParaRPr lang="en-US" sz="1100" kern="1200" dirty="0"/>
        </a:p>
      </dsp:txBody>
      <dsp:txXfrm>
        <a:off x="560825" y="1400234"/>
        <a:ext cx="1209324" cy="449719"/>
      </dsp:txXfrm>
    </dsp:sp>
    <dsp:sp modelId="{B8978E8D-AF07-400E-8E36-2A45A62A6301}">
      <dsp:nvSpPr>
        <dsp:cNvPr id="0" name=""/>
        <dsp:cNvSpPr/>
      </dsp:nvSpPr>
      <dsp:spPr>
        <a:xfrm>
          <a:off x="806971" y="1774459"/>
          <a:ext cx="1399012" cy="13991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F3619-A34A-48BF-BBB2-AE985CAB7689}">
      <dsp:nvSpPr>
        <dsp:cNvPr id="0" name=""/>
        <dsp:cNvSpPr/>
      </dsp:nvSpPr>
      <dsp:spPr>
        <a:xfrm>
          <a:off x="1037629" y="2317709"/>
          <a:ext cx="937170" cy="316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Water resources</a:t>
          </a:r>
          <a:endParaRPr lang="en-US" sz="1100" kern="1200" dirty="0"/>
        </a:p>
      </dsp:txBody>
      <dsp:txXfrm>
        <a:off x="1037629" y="2317709"/>
        <a:ext cx="937170" cy="316735"/>
      </dsp:txXfrm>
    </dsp:sp>
    <dsp:sp modelId="{AA5401E3-9CA9-438B-A705-9D821E42712B}">
      <dsp:nvSpPr>
        <dsp:cNvPr id="0" name=""/>
        <dsp:cNvSpPr/>
      </dsp:nvSpPr>
      <dsp:spPr>
        <a:xfrm>
          <a:off x="544358" y="2671238"/>
          <a:ext cx="1201927" cy="120250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6EE13-75C9-4D59-B994-F9E7F1F21C96}">
      <dsp:nvSpPr>
        <dsp:cNvPr id="0" name=""/>
        <dsp:cNvSpPr/>
      </dsp:nvSpPr>
      <dsp:spPr>
        <a:xfrm>
          <a:off x="803237" y="3048735"/>
          <a:ext cx="780728" cy="39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Food miles</a:t>
          </a:r>
          <a:endParaRPr lang="en-US" sz="1100" kern="1200" dirty="0"/>
        </a:p>
      </dsp:txBody>
      <dsp:txXfrm>
        <a:off x="803237" y="3048735"/>
        <a:ext cx="780728" cy="39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4D39-7E3B-407E-931D-EC066EF2226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54495-19F9-442D-ABF2-B764D047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33F1-4B62-4703-BAE1-3673D20B97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52EA-5082-4A52-BFE0-7E309D115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5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5D30-6432-4E61-B862-11B2052960BB}" type="datetime1">
              <a:rPr lang="en-US" smtClean="0"/>
              <a:t>3/2/2017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558-E2A5-438F-8AC8-6518629693B5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59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0050-2BFC-479B-8BBC-CCE4B3A318C0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05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F67-F517-49FC-B227-FA0284255B38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8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E757-1889-49A8-A7F4-F155979D1EE1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06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9A33-CB91-4DDB-AC50-34F797A0A113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1E75-9347-4A16-8B93-A0A81C1ED6E2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017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13A9-5FFB-4A89-8F44-70FF8328C6F7}" type="datetime1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7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41F4-EB95-4B39-A460-F8B1EE8FB3F7}" type="datetime1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346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6EF0-573C-4DFD-8BAC-1EE4B9382FB7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5C29-17F1-489C-82BD-39B4D92E09B9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CE0D011-3096-4FC5-9999-0420DFF9D12F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32A481B-088F-4694-8950-608764EF0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oodsafety.gov/keep/types/mea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s.aappublications.org/content/130/5/e1406.full.pdf" TargetMode="External"/><Relationship Id="rId2" Type="http://schemas.openxmlformats.org/officeDocument/2006/relationships/hyperlink" Target="http://www.sciencedirect.com/science/article/pii/S0301479712004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.edu/openlearnworks/mod/oucontent/view.php?id=19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pinet.org/nah/articles/going-organic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food/food/chemicalsafety/contaminants/index_en.ht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food/food/chemicalsafety/contaminants/index_en.ht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5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grist.files.wordpress.com/2010/11/foodrules_s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73" y="2042977"/>
            <a:ext cx="5983073" cy="36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3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5122" name="Picture 2" descr="http://www.cdc.gov/features/norovirus/norovirus_a580p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1" y="1367624"/>
            <a:ext cx="4931797" cy="49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dc.gov/norovirus/images/how-get-norovirus-l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66" y="1367623"/>
            <a:ext cx="4922817" cy="492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5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9781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979" y="1289455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979" y="2232675"/>
            <a:ext cx="4854346" cy="43828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</a:t>
            </a:r>
            <a:r>
              <a:rPr lang="en-US" sz="2400" dirty="0"/>
              <a:t>animals that live in or on a living host.</a:t>
            </a:r>
          </a:p>
          <a:p>
            <a:r>
              <a:rPr lang="en-US" sz="2400" dirty="0" smtClean="0"/>
              <a:t>Fecal-oral </a:t>
            </a:r>
            <a:r>
              <a:rPr lang="en-US" sz="2400" dirty="0"/>
              <a:t>contamination.</a:t>
            </a:r>
          </a:p>
          <a:p>
            <a:r>
              <a:rPr lang="en-US" sz="2400" dirty="0"/>
              <a:t>Roundworms in </a:t>
            </a:r>
            <a:r>
              <a:rPr lang="en-US" sz="2400" dirty="0" smtClean="0"/>
              <a:t>fish.</a:t>
            </a:r>
            <a:endParaRPr lang="en-US" sz="2400" dirty="0"/>
          </a:p>
          <a:p>
            <a:pPr lvl="1"/>
            <a:r>
              <a:rPr lang="en-US" sz="2200" dirty="0"/>
              <a:t>Can attach to the throat, stomach or intestines</a:t>
            </a:r>
            <a:r>
              <a:rPr lang="en-US" sz="2200" dirty="0" smtClean="0"/>
              <a:t>.</a:t>
            </a:r>
          </a:p>
          <a:p>
            <a:r>
              <a:rPr lang="en-US" sz="2400" i="1" dirty="0" err="1" smtClean="0"/>
              <a:t>Cyclospora</a:t>
            </a:r>
            <a:r>
              <a:rPr lang="en-US" sz="2400" dirty="0" smtClean="0"/>
              <a:t> </a:t>
            </a:r>
            <a:r>
              <a:rPr lang="en-US" sz="2400" dirty="0"/>
              <a:t>in fruits and vegetables.</a:t>
            </a:r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03" y="2218413"/>
            <a:ext cx="4777409" cy="4255469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7103" y="1237838"/>
            <a:ext cx="4480560" cy="731520"/>
          </a:xfrm>
        </p:spPr>
        <p:txBody>
          <a:bodyPr>
            <a:normAutofit/>
          </a:bodyPr>
          <a:lstStyle/>
          <a:p>
            <a:endParaRPr 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2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3071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933" y="1365021"/>
            <a:ext cx="4480560" cy="398017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allergens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420" y="1870078"/>
            <a:ext cx="5078012" cy="4718041"/>
          </a:xfrm>
        </p:spPr>
        <p:txBody>
          <a:bodyPr>
            <a:noAutofit/>
          </a:bodyPr>
          <a:lstStyle/>
          <a:p>
            <a:r>
              <a:rPr lang="en-US" sz="2600" dirty="0" smtClean="0"/>
              <a:t>Substances </a:t>
            </a:r>
            <a:r>
              <a:rPr lang="en-US" sz="2600" dirty="0"/>
              <a:t>in food that can cause the immune system of sensitive people to overreact.</a:t>
            </a:r>
          </a:p>
          <a:p>
            <a:pPr lvl="1"/>
            <a:r>
              <a:rPr lang="en-US" sz="2400" dirty="0"/>
              <a:t>Very small amounts are enough.</a:t>
            </a:r>
          </a:p>
          <a:p>
            <a:pPr lvl="1"/>
            <a:r>
              <a:rPr lang="en-US" sz="2400" dirty="0" smtClean="0"/>
              <a:t>Usually </a:t>
            </a:r>
            <a:r>
              <a:rPr lang="en-US" sz="2400" dirty="0"/>
              <a:t>proteins.</a:t>
            </a:r>
          </a:p>
          <a:p>
            <a:pPr lvl="1"/>
            <a:r>
              <a:rPr lang="en-US" sz="2400" dirty="0" smtClean="0"/>
              <a:t>Symptoms </a:t>
            </a:r>
            <a:r>
              <a:rPr lang="en-US" sz="2400" dirty="0"/>
              <a:t>occur shortly after consumption.</a:t>
            </a:r>
          </a:p>
          <a:p>
            <a:pPr lvl="1"/>
            <a:r>
              <a:rPr lang="en-US" sz="2400" dirty="0"/>
              <a:t>Life-threatening reaction – </a:t>
            </a:r>
            <a:r>
              <a:rPr lang="en-US" sz="2400" i="1" dirty="0">
                <a:solidFill>
                  <a:srgbClr val="C00000"/>
                </a:solidFill>
              </a:rPr>
              <a:t>anaphylaxis</a:t>
            </a:r>
            <a:r>
              <a:rPr lang="en-US" sz="2400" dirty="0"/>
              <a:t>.</a:t>
            </a:r>
          </a:p>
          <a:p>
            <a:r>
              <a:rPr lang="en-US" sz="2600" dirty="0" smtClean="0"/>
              <a:t>Read food labels and avoid cross-contamination.</a:t>
            </a:r>
            <a:endParaRPr lang="en-US" sz="26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129782" y="1343501"/>
            <a:ext cx="4480560" cy="526577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food allergens </a:t>
            </a:r>
            <a:endParaRPr lang="en-US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www.ocfoodallergy.com/wp-content/uploads/2011/04/Allergy-Im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12" y="2358127"/>
            <a:ext cx="5168900" cy="387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6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3071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Hazards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297" y="1351722"/>
            <a:ext cx="4502947" cy="519485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Intentional </a:t>
            </a:r>
            <a:r>
              <a:rPr lang="en-US" sz="2600" dirty="0"/>
              <a:t>or accidental presence in foods.</a:t>
            </a:r>
          </a:p>
          <a:p>
            <a:r>
              <a:rPr lang="en-US" sz="2600" dirty="0" smtClean="0"/>
              <a:t>Toxins</a:t>
            </a:r>
          </a:p>
          <a:p>
            <a:pPr lvl="1"/>
            <a:r>
              <a:rPr lang="en-US" sz="2400" dirty="0" smtClean="0"/>
              <a:t>Natural – plants and animals</a:t>
            </a:r>
          </a:p>
          <a:p>
            <a:r>
              <a:rPr lang="en-US" sz="2600" dirty="0" smtClean="0"/>
              <a:t>Pesticides, herbicides, veterinary drugs, antibiotics in animal feed, food </a:t>
            </a:r>
            <a:r>
              <a:rPr lang="en-US" sz="2600" dirty="0"/>
              <a:t>additives, industrial </a:t>
            </a:r>
            <a:r>
              <a:rPr lang="en-US" sz="2600" dirty="0" smtClean="0"/>
              <a:t>byproducts</a:t>
            </a:r>
            <a:r>
              <a:rPr lang="en-US" sz="2600" dirty="0"/>
              <a:t>, heavy metals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016" y="1351723"/>
            <a:ext cx="4929279" cy="519485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 and herbicides</a:t>
            </a:r>
            <a:endParaRPr lang="en-US" sz="2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Fruits </a:t>
            </a:r>
            <a:r>
              <a:rPr lang="en-US" sz="2400" dirty="0"/>
              <a:t>and vegetables.</a:t>
            </a:r>
          </a:p>
          <a:p>
            <a:pPr lvl="1"/>
            <a:r>
              <a:rPr lang="en-US" sz="2400" dirty="0"/>
              <a:t>Children at greater risk.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other drugs</a:t>
            </a:r>
          </a:p>
          <a:p>
            <a:pPr lvl="1"/>
            <a:r>
              <a:rPr lang="en-US" sz="2400" dirty="0"/>
              <a:t>Meat, milk, chicken, eggs.</a:t>
            </a:r>
          </a:p>
          <a:p>
            <a:pPr lvl="1"/>
            <a:r>
              <a:rPr lang="en-US" sz="2400" dirty="0"/>
              <a:t>Antibiotic-resistant microbes.</a:t>
            </a:r>
          </a:p>
          <a:p>
            <a:pPr lvl="1"/>
            <a:r>
              <a:rPr lang="en-US" sz="2400" dirty="0"/>
              <a:t>Organic vs. conventional </a:t>
            </a:r>
            <a:r>
              <a:rPr lang="en-US" sz="2400" dirty="0" smtClean="0"/>
              <a:t>foods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additives</a:t>
            </a:r>
          </a:p>
          <a:p>
            <a:pPr lvl="1"/>
            <a:r>
              <a:rPr lang="en-US" sz="2400" dirty="0" smtClean="0"/>
              <a:t>Substances added to food to achieve a specific purpose.</a:t>
            </a:r>
          </a:p>
          <a:p>
            <a:pPr lvl="1"/>
            <a:r>
              <a:rPr lang="en-US" sz="2400" dirty="0" smtClean="0"/>
              <a:t>Risk to consumers if in excess,  or in cases of food sensitivities or allergies.</a:t>
            </a:r>
          </a:p>
          <a:p>
            <a:pPr lvl="2"/>
            <a:r>
              <a:rPr lang="en-US" sz="2200" dirty="0" smtClean="0"/>
              <a:t>Colors, flavor enhancers, preservatives.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7" y="305660"/>
            <a:ext cx="9692640" cy="107256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Hazards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4887" y="1564920"/>
            <a:ext cx="4480560" cy="5654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Bisphenol A (BPA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888" y="2317041"/>
            <a:ext cx="4731026" cy="45409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Plastic used in baby bottles, water bottles, liner for metal food cans, plastic food storage containers.</a:t>
            </a:r>
          </a:p>
          <a:p>
            <a:r>
              <a:rPr lang="en-US" sz="2400" dirty="0" smtClean="0"/>
              <a:t>Links to cardiovascular disease, type 2 diabetes, liver enzyme abnormalities, endocrine disruptor.</a:t>
            </a:r>
          </a:p>
          <a:p>
            <a:r>
              <a:rPr lang="en-US" sz="2400" dirty="0" smtClean="0"/>
              <a:t>Reduce exposure by  </a:t>
            </a:r>
          </a:p>
          <a:p>
            <a:pPr lvl="1"/>
            <a:r>
              <a:rPr lang="en-US" sz="2000" dirty="0" smtClean="0"/>
              <a:t>Eating less canned foods.</a:t>
            </a:r>
          </a:p>
          <a:p>
            <a:pPr lvl="1"/>
            <a:r>
              <a:rPr lang="en-US" sz="2000" dirty="0" smtClean="0"/>
              <a:t>Using BPA-free baby bottles and plastic containers.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26480" y="1551376"/>
            <a:ext cx="4480560" cy="5789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Phthalates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317041"/>
            <a:ext cx="4872824" cy="438855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Make plastics flexible.</a:t>
            </a:r>
          </a:p>
          <a:p>
            <a:r>
              <a:rPr lang="en-US" sz="2600" dirty="0"/>
              <a:t>Found in fatty foods, milk, fish, meat and oils.</a:t>
            </a:r>
          </a:p>
          <a:p>
            <a:r>
              <a:rPr lang="en-US" sz="2600" dirty="0" smtClean="0"/>
              <a:t>Exposure by ingestion, inhalation and skin absorption.</a:t>
            </a:r>
          </a:p>
          <a:p>
            <a:pPr lvl="1"/>
            <a:r>
              <a:rPr lang="en-US" sz="2400" dirty="0" smtClean="0"/>
              <a:t>Metabolized and excreted in urine and feces.</a:t>
            </a:r>
          </a:p>
          <a:p>
            <a:pPr lvl="1"/>
            <a:r>
              <a:rPr lang="en-US" sz="2400" dirty="0" smtClean="0"/>
              <a:t>Bioaccumulation in humans not clear.</a:t>
            </a:r>
          </a:p>
          <a:p>
            <a:pPr lvl="1"/>
            <a:r>
              <a:rPr lang="en-US" sz="2400" dirty="0" smtClean="0"/>
              <a:t>Affect the developing fetus.</a:t>
            </a:r>
          </a:p>
          <a:p>
            <a:pPr lvl="2"/>
            <a:r>
              <a:rPr lang="en-US" sz="2200" dirty="0" smtClean="0"/>
              <a:t>Reproductive issues in males.</a:t>
            </a:r>
          </a:p>
          <a:p>
            <a:pPr lvl="2"/>
            <a:r>
              <a:rPr lang="en-US" sz="2200" dirty="0" smtClean="0"/>
              <a:t>Brain development issues in females.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3071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064" y="1528311"/>
            <a:ext cx="5776137" cy="398017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Toxins from fish and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shellfish</a:t>
            </a:r>
            <a:endParaRPr lang="en-US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298" y="2120349"/>
            <a:ext cx="4895133" cy="4558748"/>
          </a:xfrm>
        </p:spPr>
        <p:txBody>
          <a:bodyPr>
            <a:norm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600" dirty="0"/>
              <a:t>N</a:t>
            </a:r>
            <a:r>
              <a:rPr lang="en-US" sz="2600" dirty="0" smtClean="0"/>
              <a:t>ot </a:t>
            </a:r>
            <a:r>
              <a:rPr lang="en-US" sz="2600" dirty="0"/>
              <a:t>destroyed by heat.</a:t>
            </a:r>
          </a:p>
          <a:p>
            <a:pPr lvl="1"/>
            <a:r>
              <a:rPr lang="en-US" sz="2400" dirty="0"/>
              <a:t>Algae and plankton toxins passed onto seafood.</a:t>
            </a:r>
          </a:p>
          <a:p>
            <a:pPr lvl="1"/>
            <a:r>
              <a:rPr lang="en-US" sz="2400" dirty="0"/>
              <a:t>Types of poisonings:</a:t>
            </a:r>
          </a:p>
          <a:p>
            <a:pPr lvl="2"/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Paralytic</a:t>
            </a:r>
            <a:r>
              <a:rPr lang="en-US" sz="2200" dirty="0"/>
              <a:t> </a:t>
            </a:r>
            <a:r>
              <a:rPr lang="en-US" sz="2200" dirty="0" smtClean="0"/>
              <a:t>shellfish poisoning – </a:t>
            </a:r>
            <a:r>
              <a:rPr lang="en-US" sz="2200" dirty="0"/>
              <a:t>muscles, respiratory and CV symptoms.</a:t>
            </a:r>
          </a:p>
          <a:p>
            <a:pPr lvl="2"/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Diarrheic</a:t>
            </a:r>
            <a:r>
              <a:rPr lang="en-US" sz="2200" dirty="0" smtClean="0"/>
              <a:t> </a:t>
            </a:r>
            <a:r>
              <a:rPr lang="en-US" sz="2200" dirty="0"/>
              <a:t>shellfish poisoning </a:t>
            </a:r>
            <a:r>
              <a:rPr lang="en-US" sz="2200" dirty="0" smtClean="0"/>
              <a:t>– </a:t>
            </a:r>
            <a:r>
              <a:rPr lang="en-US" sz="2200" dirty="0"/>
              <a:t>GI symptoms.</a:t>
            </a:r>
          </a:p>
          <a:p>
            <a:pPr lvl="2"/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Neurotoxic</a:t>
            </a:r>
            <a:r>
              <a:rPr lang="en-US" sz="2200" dirty="0"/>
              <a:t> shellfish poisoning </a:t>
            </a:r>
            <a:r>
              <a:rPr lang="en-US" sz="2200" dirty="0" smtClean="0"/>
              <a:t>– </a:t>
            </a:r>
            <a:r>
              <a:rPr lang="en-US" sz="2200" dirty="0"/>
              <a:t>nervous symptoms</a:t>
            </a:r>
            <a:r>
              <a:rPr lang="en-US" sz="2200" dirty="0" smtClean="0"/>
              <a:t>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328"/>
            <a:ext cx="5181600" cy="4633497"/>
          </a:xfrm>
        </p:spPr>
        <p:txBody>
          <a:bodyPr>
            <a:noAutofit/>
          </a:bodyPr>
          <a:lstStyle/>
          <a:p>
            <a:pPr lvl="2"/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Amnesic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shellfish poisoning </a:t>
            </a:r>
            <a:r>
              <a:rPr lang="en-US" sz="2200" dirty="0"/>
              <a:t>– GI and neurological symptoms, short-term memory loss. </a:t>
            </a:r>
            <a:endParaRPr lang="en-US" sz="2200" dirty="0" smtClean="0"/>
          </a:p>
          <a:p>
            <a:pPr marL="548640" lvl="2" indent="0">
              <a:buNone/>
            </a:pPr>
            <a:endParaRPr lang="en-US" sz="2200" dirty="0"/>
          </a:p>
          <a:p>
            <a:pPr lvl="2"/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Ciguatera fish poisoning </a:t>
            </a:r>
            <a:r>
              <a:rPr lang="en-US" sz="2200" dirty="0" smtClean="0"/>
              <a:t>–caused by </a:t>
            </a:r>
            <a:r>
              <a:rPr lang="en-US" sz="2200" dirty="0" err="1" smtClean="0"/>
              <a:t>biomagnification</a:t>
            </a:r>
            <a:r>
              <a:rPr lang="en-US" sz="2200" dirty="0" smtClean="0"/>
              <a:t> of toxins produced by </a:t>
            </a:r>
            <a:r>
              <a:rPr lang="en-US" sz="2200" dirty="0"/>
              <a:t>microscopic sea plants called </a:t>
            </a:r>
            <a:r>
              <a:rPr lang="en-US" sz="2200" dirty="0" smtClean="0"/>
              <a:t>dinoflagellates. GI</a:t>
            </a:r>
            <a:r>
              <a:rPr lang="en-US" sz="2200" dirty="0"/>
              <a:t>, neurological and CV symptoms.</a:t>
            </a:r>
          </a:p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endParaRPr lang="en-US" sz="2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5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12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contamination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995" y="1577009"/>
            <a:ext cx="4480560" cy="4943061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200" dirty="0" smtClean="0"/>
              <a:t>Polluted soil, water, air.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Harvesting, holding/storage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/>
          </a:p>
        </p:txBody>
      </p:sp>
      <p:pic>
        <p:nvPicPr>
          <p:cNvPr id="5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55" y="2027234"/>
            <a:ext cx="5358395" cy="404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018" y="1944841"/>
            <a:ext cx="5178299" cy="4601733"/>
          </a:xfrm>
        </p:spPr>
        <p:txBody>
          <a:bodyPr>
            <a:noAutofit/>
          </a:bodyPr>
          <a:lstStyle/>
          <a:p>
            <a:r>
              <a:rPr lang="en-US" sz="2400" dirty="0" smtClean="0"/>
              <a:t>Illnesses caused </a:t>
            </a:r>
            <a:r>
              <a:rPr lang="en-US" sz="2400" dirty="0"/>
              <a:t>by consuming contaminated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food or drink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food may be contaminated by microorganisms, their toxins, or chemical or physical substances. </a:t>
            </a:r>
          </a:p>
          <a:p>
            <a:r>
              <a:rPr lang="en-US" sz="2400" dirty="0" smtClean="0"/>
              <a:t>Oral route of entry into the gastrointestinal tract.</a:t>
            </a:r>
          </a:p>
          <a:p>
            <a:pPr lvl="1"/>
            <a:r>
              <a:rPr lang="en-US" sz="2200" dirty="0" smtClean="0"/>
              <a:t>First symptoms usually GI.</a:t>
            </a:r>
          </a:p>
          <a:p>
            <a:r>
              <a:rPr lang="en-US" sz="2400" dirty="0" smtClean="0"/>
              <a:t>Some severe cases involve organs other than the GIT.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8909" y="1691322"/>
            <a:ext cx="4115603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symptoms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8909" y="2507549"/>
            <a:ext cx="3617056" cy="4039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Nausea, vomiting, diarrhea, abdominal pain.</a:t>
            </a:r>
          </a:p>
          <a:p>
            <a:r>
              <a:rPr lang="en-US" sz="2400" dirty="0" smtClean="0"/>
              <a:t>Headache, fever, dehydration. </a:t>
            </a:r>
          </a:p>
          <a:p>
            <a:r>
              <a:rPr lang="en-US" sz="2400" dirty="0"/>
              <a:t> No or mild flu-like symptoms in healthy adults.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253"/>
            <a:ext cx="9692640" cy="120329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722306" cy="98359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 symptoms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863179"/>
            <a:ext cx="4171519" cy="3415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1. Type </a:t>
            </a:r>
            <a:r>
              <a:rPr lang="en-US" sz="2400" dirty="0" smtClean="0"/>
              <a:t>of contaminant – biological, chemical, physical.</a:t>
            </a:r>
          </a:p>
          <a:p>
            <a:pPr marL="0" indent="0">
              <a:buNone/>
            </a:pPr>
            <a:r>
              <a:rPr lang="en-US" sz="2400" dirty="0" smtClean="0"/>
              <a:t>2. Amount </a:t>
            </a:r>
            <a:r>
              <a:rPr lang="en-US" sz="2400" dirty="0" smtClean="0"/>
              <a:t>of contaminant in the food consumed.</a:t>
            </a:r>
          </a:p>
          <a:p>
            <a:pPr marL="0" indent="0">
              <a:buNone/>
            </a:pPr>
            <a:r>
              <a:rPr lang="en-US" sz="2400" dirty="0" smtClean="0"/>
              <a:t>3. Amount </a:t>
            </a:r>
            <a:r>
              <a:rPr lang="en-US" sz="2400" dirty="0" smtClean="0"/>
              <a:t>of food </a:t>
            </a:r>
            <a:r>
              <a:rPr lang="en-US" sz="2400" dirty="0" smtClean="0"/>
              <a:t>consumed.</a:t>
            </a:r>
          </a:p>
          <a:p>
            <a:pPr marL="0" indent="0">
              <a:buNone/>
            </a:pPr>
            <a:r>
              <a:rPr lang="en-US" sz="2400" dirty="0" smtClean="0"/>
              <a:t>4.</a:t>
            </a:r>
            <a:r>
              <a:rPr lang="en-US" sz="2400" dirty="0" smtClean="0"/>
              <a:t>Individual </a:t>
            </a:r>
            <a:r>
              <a:rPr lang="en-US" sz="2400" dirty="0" smtClean="0"/>
              <a:t>health status.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8192" y="1547724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at risk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8192" y="2329472"/>
            <a:ext cx="5172482" cy="430508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Infants, young children, the elderly, pregnant and nursing women.</a:t>
            </a:r>
            <a:endParaRPr lang="en-US" sz="2400" dirty="0"/>
          </a:p>
          <a:p>
            <a:r>
              <a:rPr lang="en-US" sz="2400" dirty="0" smtClean="0"/>
              <a:t>Immunocompromised patients – life-threatening.</a:t>
            </a:r>
            <a:endParaRPr lang="en-US" sz="2400" dirty="0"/>
          </a:p>
          <a:p>
            <a:pPr lvl="1"/>
            <a:r>
              <a:rPr lang="en-US" sz="2200" dirty="0"/>
              <a:t>HIV, cancer, or on immune </a:t>
            </a:r>
            <a:r>
              <a:rPr lang="en-US" sz="2200" dirty="0" smtClean="0"/>
              <a:t>suppressors (organ transplant). </a:t>
            </a:r>
          </a:p>
          <a:p>
            <a:pPr lvl="1"/>
            <a:r>
              <a:rPr lang="en-US" sz="2200" dirty="0" smtClean="0"/>
              <a:t>Can </a:t>
            </a:r>
            <a:r>
              <a:rPr lang="en-US" sz="2200" dirty="0"/>
              <a:t>become violently ill with smaller amounts of pathogens.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9517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3652" y="2438399"/>
            <a:ext cx="4134678" cy="3664650"/>
          </a:xfrm>
        </p:spPr>
        <p:txBody>
          <a:bodyPr>
            <a:normAutofit/>
          </a:bodyPr>
          <a:lstStyle/>
          <a:p>
            <a:r>
              <a:rPr lang="en-US" sz="2600" dirty="0"/>
              <a:t>Factors </a:t>
            </a:r>
          </a:p>
          <a:p>
            <a:pPr lvl="1"/>
            <a:r>
              <a:rPr lang="en-US" sz="2400" dirty="0"/>
              <a:t>Age.</a:t>
            </a:r>
          </a:p>
          <a:p>
            <a:pPr lvl="1"/>
            <a:r>
              <a:rPr lang="en-US" sz="2400" dirty="0"/>
              <a:t>Health status.</a:t>
            </a:r>
          </a:p>
          <a:p>
            <a:pPr lvl="1"/>
            <a:r>
              <a:rPr lang="en-US" sz="2400" dirty="0"/>
              <a:t>Weight.</a:t>
            </a:r>
          </a:p>
          <a:p>
            <a:pPr lvl="1"/>
            <a:r>
              <a:rPr lang="en-US" sz="2400" dirty="0"/>
              <a:t>Amount of contaminant. </a:t>
            </a:r>
          </a:p>
          <a:p>
            <a:pPr lvl="1"/>
            <a:r>
              <a:rPr lang="en-US" sz="2400" dirty="0"/>
              <a:t>Type of contaminant.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61872" y="2293871"/>
            <a:ext cx="4480560" cy="4318964"/>
          </a:xfrm>
        </p:spPr>
        <p:txBody>
          <a:bodyPr>
            <a:noAutofit/>
          </a:bodyPr>
          <a:lstStyle/>
          <a:p>
            <a:r>
              <a:rPr lang="en-US" sz="2600" dirty="0"/>
              <a:t>Amount of time between eating the contaminated food and the first symptoms of illness.</a:t>
            </a:r>
          </a:p>
          <a:p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61872" y="1562351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08" y="4229099"/>
            <a:ext cx="1964956" cy="22400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food</a:t>
            </a:r>
          </a:p>
          <a:p>
            <a:r>
              <a:rPr lang="en-US" sz="2800" dirty="0" smtClean="0"/>
              <a:t>Define food safety</a:t>
            </a:r>
          </a:p>
          <a:p>
            <a:r>
              <a:rPr lang="en-US" sz="2800" dirty="0"/>
              <a:t>Define food contamination</a:t>
            </a:r>
          </a:p>
          <a:p>
            <a:r>
              <a:rPr lang="en-US" sz="2800" dirty="0" smtClean="0"/>
              <a:t>Identify the determinants of safe food</a:t>
            </a:r>
          </a:p>
          <a:p>
            <a:r>
              <a:rPr lang="en-US" sz="2800" dirty="0" smtClean="0"/>
              <a:t>Identify </a:t>
            </a:r>
            <a:r>
              <a:rPr lang="en-US" sz="2800" dirty="0"/>
              <a:t>sources of food </a:t>
            </a:r>
            <a:r>
              <a:rPr lang="en-US" sz="2800" dirty="0" smtClean="0"/>
              <a:t>contaminants and their effects on human health</a:t>
            </a:r>
            <a:endParaRPr lang="en-US" sz="2800" dirty="0"/>
          </a:p>
          <a:p>
            <a:r>
              <a:rPr lang="en-US" sz="2800" dirty="0" smtClean="0"/>
              <a:t>Identify methods to prevent food contamination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0529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389" y="1737539"/>
            <a:ext cx="5112424" cy="73152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hazardous foods 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389" y="2634343"/>
            <a:ext cx="4106941" cy="4018247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F</a:t>
            </a:r>
            <a:r>
              <a:rPr lang="en-US" sz="2400" dirty="0" smtClean="0"/>
              <a:t>oods </a:t>
            </a:r>
            <a:r>
              <a:rPr lang="en-US" sz="2400" dirty="0"/>
              <a:t>that can support the rapid growth of </a:t>
            </a:r>
            <a:r>
              <a:rPr lang="en-US" sz="2400" dirty="0" smtClean="0"/>
              <a:t>pathogenic microorganisms</a:t>
            </a:r>
            <a:r>
              <a:rPr lang="en-US" sz="2400" dirty="0"/>
              <a:t>. </a:t>
            </a:r>
            <a:endParaRPr lang="en-US" sz="2400" dirty="0" smtClean="0"/>
          </a:p>
          <a:p>
            <a:pPr fontAlgn="base"/>
            <a:r>
              <a:rPr lang="en-US" sz="2400" dirty="0" smtClean="0"/>
              <a:t>Examples:</a:t>
            </a:r>
          </a:p>
          <a:p>
            <a:pPr marL="0" indent="0" fontAlgn="base">
              <a:buNone/>
            </a:pPr>
            <a:r>
              <a:rPr lang="en-US" sz="2200" b="1" dirty="0" smtClean="0"/>
              <a:t>High </a:t>
            </a:r>
            <a:r>
              <a:rPr lang="en-US" sz="2200" b="1" dirty="0"/>
              <a:t>protein, low acid, high moisture, protein-rich foods provide an ideal environment for pathogenic bacteria</a:t>
            </a:r>
            <a:r>
              <a:rPr lang="en-US" sz="2200" dirty="0"/>
              <a:t>.</a:t>
            </a:r>
          </a:p>
          <a:p>
            <a:pPr lvl="2"/>
            <a:r>
              <a:rPr lang="en-US" sz="2200" i="1" dirty="0"/>
              <a:t>Bacteria need nutrients to survive</a:t>
            </a:r>
            <a:r>
              <a:rPr lang="en-US" sz="2200" dirty="0"/>
              <a:t>. 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4139" y="2759341"/>
            <a:ext cx="4209155" cy="3718483"/>
          </a:xfrm>
        </p:spPr>
        <p:txBody>
          <a:bodyPr>
            <a:normAutofit/>
          </a:bodyPr>
          <a:lstStyle/>
          <a:p>
            <a:pPr lvl="1" fontAlgn="base"/>
            <a:r>
              <a:rPr lang="en-US" sz="2400" dirty="0" smtClean="0"/>
              <a:t>Proper </a:t>
            </a:r>
            <a:r>
              <a:rPr lang="en-US" sz="2400" dirty="0"/>
              <a:t>handling and </a:t>
            </a:r>
            <a:r>
              <a:rPr lang="en-US" sz="2400" dirty="0" smtClean="0"/>
              <a:t>storage is needed.</a:t>
            </a:r>
          </a:p>
          <a:p>
            <a:pPr lvl="2" fontAlgn="base"/>
            <a:r>
              <a:rPr lang="en-US" sz="2200" dirty="0" smtClean="0"/>
              <a:t>Cooking time/temperature. </a:t>
            </a:r>
            <a:endParaRPr lang="en-US" sz="2200" dirty="0"/>
          </a:p>
          <a:p>
            <a:pPr lvl="1" fontAlgn="base"/>
            <a:r>
              <a:rPr lang="en-US" sz="2400" dirty="0" smtClean="0"/>
              <a:t>Examples of foods:</a:t>
            </a:r>
          </a:p>
          <a:p>
            <a:pPr lvl="2" fontAlgn="base"/>
            <a:r>
              <a:rPr lang="en-US" sz="2200" dirty="0" smtClean="0"/>
              <a:t>Meat</a:t>
            </a:r>
            <a:r>
              <a:rPr lang="en-US" sz="2200" dirty="0"/>
              <a:t>, poultry, milk, fish and seafood. </a:t>
            </a:r>
          </a:p>
          <a:p>
            <a:pPr lvl="2" fontAlgn="base"/>
            <a:r>
              <a:rPr lang="en-US" sz="2200" dirty="0"/>
              <a:t>Plant foods that have been </a:t>
            </a:r>
            <a:r>
              <a:rPr lang="en-US" sz="2200" dirty="0" smtClean="0"/>
              <a:t>heat-treated.</a:t>
            </a:r>
            <a:endParaRPr lang="en-US" sz="2200" dirty="0"/>
          </a:p>
          <a:p>
            <a:pPr lvl="2" fontAlgn="base"/>
            <a:r>
              <a:rPr lang="en-US" sz="2200" dirty="0"/>
              <a:t>Raw seed sprouts.</a:t>
            </a:r>
          </a:p>
          <a:p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7172" name="Picture 4" descr="http://proprofs-cdn.s3.amazonaws.com/images/QM/user_images/1452023/6911316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2" y="310190"/>
            <a:ext cx="2711660" cy="189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foodsafetynews.com/files/2012/10/sproutsincup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86" y="2967519"/>
            <a:ext cx="1914238" cy="151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5213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contamination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spoilage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651165"/>
            <a:ext cx="5076644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 vs. Spoilage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0483" y="2644791"/>
            <a:ext cx="4480560" cy="39547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both, there are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in the food.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/>
              <a:t>Depending on the pathogen, the appearance</a:t>
            </a:r>
            <a:r>
              <a:rPr lang="en-US" sz="2400" i="1" dirty="0"/>
              <a:t>, smell or taste of the food </a:t>
            </a:r>
            <a:r>
              <a:rPr lang="en-US" sz="2400" i="1" dirty="0" smtClean="0"/>
              <a:t>may </a:t>
            </a:r>
            <a:r>
              <a:rPr lang="en-US" sz="2400" i="1" dirty="0"/>
              <a:t>not change.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Contaminated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food </a:t>
            </a:r>
            <a:r>
              <a:rPr lang="en-US" sz="2400" i="1" dirty="0"/>
              <a:t>may not appear dangerous to </a:t>
            </a:r>
            <a:r>
              <a:rPr lang="en-US" sz="2400" i="1" dirty="0" smtClean="0"/>
              <a:t>eat.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5987" y="2644791"/>
            <a:ext cx="4480560" cy="3848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i="1" dirty="0"/>
              <a:t>Spoiled food will show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changes</a:t>
            </a:r>
            <a:r>
              <a:rPr lang="en-US" sz="2400" dirty="0"/>
              <a:t> in the smell, appearance and/or taste, indicating that the food is not safe to eat.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Contaminated food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may not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show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signs of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spoilage.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Fruits – fungi.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Vegetables – bacteria and fungi. 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8196" name="Picture 4" descr="http://www.foodsafetymagazine.com/fsm/cache/file/30DF180B-FD00-4E84-99CC90B19542F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1" y="635408"/>
            <a:ext cx="2101435" cy="137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acfo.com/Admin/NutriTipsandMyth/NutriTips/d46cbc4f-d934-443a-9947-f4499142a4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47" y="683866"/>
            <a:ext cx="1572420" cy="133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9728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contamination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1696279"/>
            <a:ext cx="4940144" cy="49033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No zero risk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Food can never be entirely safe.</a:t>
            </a:r>
          </a:p>
          <a:p>
            <a:pPr lvl="1"/>
            <a:r>
              <a:rPr lang="en-US" sz="2200" dirty="0" smtClean="0"/>
              <a:t>Pathogens may contaminate food at any time.</a:t>
            </a:r>
          </a:p>
          <a:p>
            <a:r>
              <a:rPr lang="en-US" sz="2400" dirty="0" smtClean="0"/>
              <a:t>Common sources of </a:t>
            </a:r>
            <a:r>
              <a:rPr lang="en-US" sz="2400" dirty="0" smtClean="0"/>
              <a:t>contamination (</a:t>
            </a:r>
            <a:r>
              <a:rPr lang="en-US" sz="2200" dirty="0" smtClean="0"/>
              <a:t>Air</a:t>
            </a:r>
            <a:r>
              <a:rPr lang="en-US" sz="2200" dirty="0" smtClean="0"/>
              <a:t>, water and </a:t>
            </a:r>
            <a:r>
              <a:rPr lang="en-US" sz="2200" dirty="0" smtClean="0"/>
              <a:t>soil).</a:t>
            </a:r>
            <a:endParaRPr lang="en-US" sz="2200" dirty="0" smtClean="0"/>
          </a:p>
          <a:p>
            <a:r>
              <a:rPr lang="en-US" sz="2400" dirty="0" smtClean="0"/>
              <a:t>Some man-made pollutants are common in the environment and difficult to avoid or to determine source of contamination.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10" y="1696279"/>
            <a:ext cx="4846320" cy="49033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Foodborne disease prevention and education provided to: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200" dirty="0" smtClean="0"/>
              <a:t>Food growers, handlers and consumers.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factors contributing to foodborne outbreaks:</a:t>
            </a:r>
          </a:p>
          <a:p>
            <a:pPr lvl="1"/>
            <a:r>
              <a:rPr lang="en-US" sz="2200" dirty="0" smtClean="0"/>
              <a:t>Improper storage/holding temperatures.</a:t>
            </a:r>
          </a:p>
          <a:p>
            <a:pPr lvl="1"/>
            <a:r>
              <a:rPr lang="en-US" sz="2200" dirty="0" smtClean="0"/>
              <a:t>Improper preparation/cooking time or temperature.</a:t>
            </a:r>
          </a:p>
          <a:p>
            <a:pPr lvl="1"/>
            <a:r>
              <a:rPr lang="en-US" sz="2200" dirty="0" smtClean="0"/>
              <a:t>Improper personal hygiene in food handlers.</a:t>
            </a:r>
          </a:p>
          <a:p>
            <a:pPr lvl="1"/>
            <a:r>
              <a:rPr lang="en-US" sz="2200" dirty="0" smtClean="0"/>
              <a:t>Contaminated equipment.</a:t>
            </a:r>
          </a:p>
          <a:p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04" y="264932"/>
            <a:ext cx="9692640" cy="10412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804" y="1407782"/>
            <a:ext cx="5522724" cy="5450218"/>
            <a:chOff x="5713212" y="1669095"/>
            <a:chExt cx="5522724" cy="4949575"/>
          </a:xfrm>
        </p:grpSpPr>
        <p:grpSp>
          <p:nvGrpSpPr>
            <p:cNvPr id="6" name="Group 5"/>
            <p:cNvGrpSpPr/>
            <p:nvPr/>
          </p:nvGrpSpPr>
          <p:grpSpPr>
            <a:xfrm>
              <a:off x="5713212" y="1669095"/>
              <a:ext cx="5522724" cy="1310368"/>
              <a:chOff x="4375425" y="4638484"/>
              <a:chExt cx="6853786" cy="1764582"/>
            </a:xfrm>
          </p:grpSpPr>
          <p:pic>
            <p:nvPicPr>
              <p:cNvPr id="8" name="Picture 4" descr="https://letshangoutblog.files.wordpress.com/2014/06/food-prep-kitchen-safety-sign-nhe-15616_300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425" y="4638484"/>
                <a:ext cx="2281784" cy="1764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ttps://encrypted-tbn3.gstatic.com/images?q=tbn:ANd9GcSmYloL0aHFNc7OoMg2Ju13wyDfdOogfnmJUPE2JqmN0rQPIXmn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212" y="4640939"/>
                <a:ext cx="2286000" cy="1762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https://encrypted-tbn1.gstatic.com/images?q=tbn:ANd9GcRWpzA1JGLnt7NTObK-IItp_Smi1SyQTJ52P3QMw1hv4k3TFp5w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3211" y="4640940"/>
                <a:ext cx="2286000" cy="1762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Content Placeholder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074" y="3037993"/>
              <a:ext cx="2315603" cy="358067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506" y="1"/>
            <a:ext cx="526273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9517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42" y="1934818"/>
            <a:ext cx="5132028" cy="4333461"/>
          </a:xfrm>
        </p:spPr>
        <p:txBody>
          <a:bodyPr>
            <a:noAutofit/>
          </a:bodyPr>
          <a:lstStyle/>
          <a:p>
            <a:pPr marL="182880" lvl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Hand washing </a:t>
            </a:r>
            <a:r>
              <a:rPr lang="en-US" sz="2400" dirty="0" smtClean="0"/>
              <a:t>– simplest</a:t>
            </a:r>
            <a:r>
              <a:rPr lang="en-US" sz="2400" dirty="0"/>
              <a:t>, most effective way to prevent diseases.</a:t>
            </a:r>
          </a:p>
          <a:p>
            <a:pPr marL="457200" lvl="2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200" dirty="0"/>
              <a:t>Hand washing with soap and water. </a:t>
            </a:r>
          </a:p>
          <a:p>
            <a:pPr marL="457200" lvl="2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200" dirty="0"/>
              <a:t>Hand sanitizers are not a substitute for hand washing.</a:t>
            </a:r>
          </a:p>
          <a:p>
            <a:r>
              <a:rPr lang="en-US" sz="2400" dirty="0"/>
              <a:t>Clothing, gloves and hair nets.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eating, smoking or drinking in food preparation areas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2870" y="1570608"/>
            <a:ext cx="5444973" cy="4697671"/>
          </a:xfrm>
        </p:spPr>
        <p:txBody>
          <a:bodyPr>
            <a:no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People in charge of food preparation must be in good health.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 smtClean="0"/>
              <a:t>Clean </a:t>
            </a:r>
            <a:r>
              <a:rPr lang="en-US" sz="2400" dirty="0"/>
              <a:t>food preparation area surfaces and </a:t>
            </a:r>
            <a:r>
              <a:rPr lang="en-US" sz="2400" dirty="0" smtClean="0"/>
              <a:t>implements to avoid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cross-contamination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200" dirty="0" smtClean="0"/>
              <a:t>Transfer of pathogens between clean and contaminated surfaces, foods, utensils during </a:t>
            </a:r>
            <a:r>
              <a:rPr lang="en-US" sz="2200" dirty="0"/>
              <a:t>storage or </a:t>
            </a:r>
            <a:r>
              <a:rPr lang="en-US" sz="2200" dirty="0" smtClean="0"/>
              <a:t>preparation.</a:t>
            </a:r>
          </a:p>
          <a:p>
            <a:pPr lvl="2"/>
            <a:r>
              <a:rPr lang="en-US" sz="2000" dirty="0" smtClean="0"/>
              <a:t>Raw to cooked foods. </a:t>
            </a:r>
          </a:p>
          <a:p>
            <a:pPr lvl="2"/>
            <a:r>
              <a:rPr lang="en-US" sz="2000" dirty="0" smtClean="0"/>
              <a:t>Cutting boards or utensils.</a:t>
            </a:r>
          </a:p>
          <a:p>
            <a:pPr lvl="2"/>
            <a:r>
              <a:rPr lang="en-US" sz="2000" dirty="0" smtClean="0"/>
              <a:t>Soiled hands or counters. 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2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370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diseases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92" y="1872434"/>
            <a:ext cx="9402884" cy="3322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6233" y="6388600"/>
            <a:ext cx="5436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Frumkin</a:t>
            </a:r>
            <a:r>
              <a:rPr lang="en-US" sz="1000" dirty="0" smtClean="0"/>
              <a:t> H. Environmental Health: From Global to Local.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Edition. 2010. </a:t>
            </a:r>
            <a:r>
              <a:rPr lang="en-US" sz="1000" dirty="0" err="1" smtClean="0"/>
              <a:t>Jossey</a:t>
            </a:r>
            <a:r>
              <a:rPr lang="en-US" sz="1000" dirty="0" smtClean="0"/>
              <a:t>-Bass.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070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9790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4" y="1347312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Cooking Temperature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034" y="2206699"/>
            <a:ext cx="4313844" cy="43159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Cook food thoroughly.</a:t>
            </a:r>
          </a:p>
          <a:p>
            <a:r>
              <a:rPr lang="en-US" sz="2400" dirty="0" smtClean="0"/>
              <a:t>Avoid consuming raw animal foods.</a:t>
            </a:r>
          </a:p>
          <a:p>
            <a:r>
              <a:rPr lang="en-US" sz="2400" dirty="0" smtClean="0"/>
              <a:t>Cook chicken to internal temperature of 75ºC/15 </a:t>
            </a:r>
            <a:r>
              <a:rPr lang="en-US" sz="2400" dirty="0" smtClean="0"/>
              <a:t>seconds.</a:t>
            </a:r>
            <a:endParaRPr lang="en-US" sz="2400" dirty="0" smtClean="0"/>
          </a:p>
          <a:p>
            <a:r>
              <a:rPr lang="en-US" sz="2400" dirty="0" smtClean="0"/>
              <a:t>Cook ground beef to internal temperature of 72ºC.</a:t>
            </a:r>
            <a:endParaRPr lang="en-US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1147549" y="43934"/>
            <a:ext cx="34484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 </a:t>
            </a:r>
            <a:endParaRPr kumimoji="0" lang="en-US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*Braising is roasting or simmering less-tender meats with a small amount of liquid in a tightly covered pan.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062" y="6522653"/>
            <a:ext cx="43685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Food </a:t>
            </a:r>
            <a:r>
              <a:rPr lang="en-US" sz="800" dirty="0"/>
              <a:t>safety. </a:t>
            </a:r>
            <a:r>
              <a:rPr lang="en-US" sz="800" dirty="0">
                <a:hlinkClick r:id="rId2"/>
              </a:rPr>
              <a:t>http://www.foodsafety.gov/keep/types/meat</a:t>
            </a:r>
            <a:r>
              <a:rPr lang="en-US" sz="800" dirty="0" smtClean="0">
                <a:hlinkClick r:id="rId2"/>
              </a:rPr>
              <a:t>/</a:t>
            </a:r>
            <a:r>
              <a:rPr lang="en-US" sz="800" dirty="0" smtClean="0"/>
              <a:t> USDA. Beef from farm to table. </a:t>
            </a:r>
            <a:endParaRPr lang="en-US" sz="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679095" y="2351235"/>
            <a:ext cx="4181649" cy="4171417"/>
          </a:xfrm>
        </p:spPr>
        <p:txBody>
          <a:bodyPr>
            <a:noAutofit/>
          </a:bodyPr>
          <a:lstStyle/>
          <a:p>
            <a:r>
              <a:rPr lang="en-US" sz="2400" dirty="0" smtClean="0"/>
              <a:t>Shellfish and fish from </a:t>
            </a:r>
            <a:r>
              <a:rPr lang="en-US" sz="2400" dirty="0"/>
              <a:t>polluted waters.</a:t>
            </a:r>
          </a:p>
          <a:p>
            <a:r>
              <a:rPr lang="en-US" sz="2400" dirty="0"/>
              <a:t>Agricultural products and polluted soil or water.</a:t>
            </a:r>
          </a:p>
          <a:p>
            <a:r>
              <a:rPr lang="en-US" sz="2400" dirty="0"/>
              <a:t>Foods prepared from raw animal products – milk or meat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Foods improperly handled or stored.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679095" y="1371700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sources to avoid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71595" y="1991255"/>
            <a:ext cx="1275506" cy="4450021"/>
            <a:chOff x="5271595" y="1991255"/>
            <a:chExt cx="1275506" cy="4450021"/>
          </a:xfrm>
        </p:grpSpPr>
        <p:grpSp>
          <p:nvGrpSpPr>
            <p:cNvPr id="6" name="Group 5"/>
            <p:cNvGrpSpPr/>
            <p:nvPr/>
          </p:nvGrpSpPr>
          <p:grpSpPr>
            <a:xfrm>
              <a:off x="5271595" y="1991255"/>
              <a:ext cx="1275506" cy="2040349"/>
              <a:chOff x="6652686" y="5194550"/>
              <a:chExt cx="1887922" cy="260693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686" y="5194550"/>
                <a:ext cx="1887922" cy="126961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686" y="6561880"/>
                <a:ext cx="1887922" cy="1239608"/>
              </a:xfrm>
              <a:prstGeom prst="rect">
                <a:avLst/>
              </a:prstGeom>
            </p:spPr>
          </p:pic>
        </p:grpSp>
        <p:pic>
          <p:nvPicPr>
            <p:cNvPr id="10242" name="Picture 2" descr="http://culturecheesemag.com/wp-content/uploads/2013/04/marie-cheese-packag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595" y="4108085"/>
              <a:ext cx="1275506" cy="89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www.longevity-and-antiaging-secrets.com/images/green-top-mil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631" y="5079546"/>
              <a:ext cx="929434" cy="136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372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8069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377" y="1374889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851" y="2226365"/>
            <a:ext cx="5507000" cy="451899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Temperature </a:t>
            </a:r>
            <a:r>
              <a:rPr lang="en-US" sz="2400" dirty="0">
                <a:solidFill>
                  <a:srgbClr val="C00000"/>
                </a:solidFill>
              </a:rPr>
              <a:t>danger </a:t>
            </a:r>
            <a:r>
              <a:rPr lang="en-US" sz="2400" dirty="0" smtClean="0">
                <a:solidFill>
                  <a:srgbClr val="C00000"/>
                </a:solidFill>
              </a:rPr>
              <a:t>zone: </a:t>
            </a:r>
            <a:r>
              <a:rPr lang="en-US" sz="2400" dirty="0" smtClean="0"/>
              <a:t> 5-60ºC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Keep hot foods hot and cold foods cold or do not keep it.</a:t>
            </a:r>
          </a:p>
          <a:p>
            <a:pPr lvl="1"/>
            <a:r>
              <a:rPr lang="en-US" sz="2000" dirty="0" smtClean="0"/>
              <a:t>Hot foods &gt; 60ºC.</a:t>
            </a:r>
          </a:p>
          <a:p>
            <a:pPr lvl="1"/>
            <a:r>
              <a:rPr lang="en-US" sz="2000" dirty="0" smtClean="0"/>
              <a:t>Cold foods &lt; 5ºC.</a:t>
            </a:r>
          </a:p>
          <a:p>
            <a:r>
              <a:rPr lang="en-US" sz="2400" dirty="0" smtClean="0"/>
              <a:t>During heating or cooling of foods minimize the time the food spends in the temperature danger zone.</a:t>
            </a:r>
          </a:p>
          <a:p>
            <a:pPr lvl="1"/>
            <a:r>
              <a:rPr lang="en-US" sz="2000" dirty="0" smtClean="0"/>
              <a:t>Chill or heat quickly.</a:t>
            </a:r>
          </a:p>
          <a:p>
            <a:pPr lvl="1"/>
            <a:r>
              <a:rPr lang="en-US" sz="2000" dirty="0" smtClean="0"/>
              <a:t>Avoid repeated cycles of heating and chilling.</a:t>
            </a:r>
          </a:p>
          <a:p>
            <a:pPr lvl="1"/>
            <a:r>
              <a:rPr lang="en-US" sz="2000" dirty="0" smtClean="0"/>
              <a:t>Do not thaw food at room temperature.</a:t>
            </a:r>
            <a:endParaRPr lang="en-US" sz="2000" dirty="0"/>
          </a:p>
        </p:txBody>
      </p:sp>
      <p:pic>
        <p:nvPicPr>
          <p:cNvPr id="10" name="Picture 2" descr="https://nationalvetcontent.edu.au/alfresco/d/d/workspace/SpacesStore/05e1fa5d-a60b-4b91-9c7c-e58c7a4e9298/ims/fundamentals/shared/office/fundamentals/foodsafety_program/images/dange_zone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1" y="1374889"/>
            <a:ext cx="4523663" cy="53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8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43151"/>
            <a:ext cx="9692640" cy="11201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583356"/>
            <a:ext cx="4480560" cy="6138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irradiation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169" y="2366187"/>
            <a:ext cx="4817935" cy="43006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of ionizing radiation</a:t>
            </a:r>
            <a:r>
              <a:rPr lang="en-US" sz="2400" dirty="0"/>
              <a:t> to destroy pathogenic bacteria, insects, parasites, and fungi.</a:t>
            </a:r>
          </a:p>
          <a:p>
            <a:pPr lvl="1"/>
            <a:r>
              <a:rPr lang="en-US" sz="2200" dirty="0" smtClean="0"/>
              <a:t>Extends shelf-life and improves safety of foods.</a:t>
            </a:r>
            <a:endParaRPr lang="en-US" sz="2200" dirty="0"/>
          </a:p>
          <a:p>
            <a:pPr lvl="1"/>
            <a:r>
              <a:rPr lang="en-US" sz="2200" dirty="0"/>
              <a:t>Not a substitute for food hygiene practices.</a:t>
            </a:r>
          </a:p>
          <a:p>
            <a:pPr lvl="1"/>
            <a:r>
              <a:rPr lang="en-US" sz="2200" dirty="0"/>
              <a:t>Viruses resist irradiation at the levels approved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9359" y="1808688"/>
            <a:ext cx="4771505" cy="4617050"/>
          </a:xfrm>
        </p:spPr>
        <p:txBody>
          <a:bodyPr>
            <a:normAutofit/>
          </a:bodyPr>
          <a:lstStyle/>
          <a:p>
            <a:r>
              <a:rPr lang="en-US" sz="2400" dirty="0"/>
              <a:t>Most of the radiation passes through the food without being absorbed. </a:t>
            </a:r>
          </a:p>
          <a:p>
            <a:pPr lvl="1"/>
            <a:r>
              <a:rPr lang="en-US" sz="2200" dirty="0"/>
              <a:t>The amount that is absorbed destroys any pathogenic organisms and </a:t>
            </a:r>
            <a:r>
              <a:rPr lang="en-US" sz="2200" dirty="0" smtClean="0"/>
              <a:t>slows down fruit </a:t>
            </a:r>
            <a:r>
              <a:rPr lang="en-US" sz="2200" dirty="0"/>
              <a:t>and </a:t>
            </a:r>
            <a:r>
              <a:rPr lang="en-US" sz="2200" dirty="0" smtClean="0"/>
              <a:t>vegetable ripening. 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445" y="6515905"/>
            <a:ext cx="4305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 www.fda.gov/</a:t>
            </a:r>
            <a:r>
              <a:rPr lang="en-US" sz="1050" b="1" dirty="0" smtClean="0"/>
              <a:t>Food</a:t>
            </a:r>
            <a:r>
              <a:rPr lang="en-US" sz="1050" dirty="0" smtClean="0"/>
              <a:t>/ResourcesForYou/Consumers/ucm261680.htm</a:t>
            </a:r>
            <a:endParaRPr lang="en-US" sz="1050" dirty="0"/>
          </a:p>
        </p:txBody>
      </p:sp>
      <p:pic>
        <p:nvPicPr>
          <p:cNvPr id="13314" name="Picture 2" descr="Food Irradiation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09" y="1162049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73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201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foodborne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583356"/>
            <a:ext cx="4480560" cy="6138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irradiation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169" y="2366187"/>
            <a:ext cx="4772366" cy="4149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FDA approved foods for irradiation in the USA</a:t>
            </a:r>
          </a:p>
          <a:p>
            <a:r>
              <a:rPr lang="en-US" sz="2400" dirty="0"/>
              <a:t>Beef, seafood (lobster, shrimp, and crab), fresh fruits and vegetables, lettuce and spinach, shellfish (oysters, clams, mussels, and scallops), poultry, seeds for sprouting </a:t>
            </a:r>
            <a:r>
              <a:rPr lang="en-US" sz="2400" dirty="0" smtClean="0"/>
              <a:t>shell </a:t>
            </a:r>
            <a:r>
              <a:rPr lang="en-US" sz="2400" dirty="0"/>
              <a:t>eggs, spices and seasonings.</a:t>
            </a:r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445" y="6515905"/>
            <a:ext cx="4305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 www.fda.gov/</a:t>
            </a:r>
            <a:r>
              <a:rPr lang="en-US" sz="1050" b="1" dirty="0" smtClean="0"/>
              <a:t>Food</a:t>
            </a:r>
            <a:r>
              <a:rPr lang="en-US" sz="1050" dirty="0" smtClean="0"/>
              <a:t>/ResourcesForYou/Consumers/ucm261680.htm</a:t>
            </a:r>
            <a:endParaRPr lang="en-US" sz="1050" dirty="0"/>
          </a:p>
        </p:txBody>
      </p:sp>
      <p:pic>
        <p:nvPicPr>
          <p:cNvPr id="12" name="Picture 6" descr="http://www.foodsng.com/wp-content/uploads/2015/04/irradiated-foods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35" y="1986742"/>
            <a:ext cx="5308206" cy="426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5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food?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Any substance (solid or liquid) consumed by living organisms for the purpose of nutrition and survival, and that their bodies use to derive the elements necessary for growth and development.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Expectation of food to be good for you:</a:t>
            </a:r>
          </a:p>
          <a:p>
            <a:pPr lvl="1"/>
            <a:r>
              <a:rPr lang="en-US" sz="2200" dirty="0" smtClean="0"/>
              <a:t>Provide nourishment and</a:t>
            </a:r>
          </a:p>
          <a:p>
            <a:pPr lvl="1"/>
            <a:r>
              <a:rPr lang="en-US" sz="2200" dirty="0" smtClean="0"/>
              <a:t>Be free of any materials that can be harmful to health.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6" name="Picture 2" descr="http://pioneergrowers.com/wp-content/uploads/2015/06/Food_Saf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83" y="4336745"/>
            <a:ext cx="2072978" cy="208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that contribute to the spread of foodborne diseases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2" y="2173357"/>
            <a:ext cx="4480560" cy="43202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an increased number of emerging pathogens because of changes in how food is produced and distributed.</a:t>
            </a:r>
          </a:p>
          <a:p>
            <a:pPr lvl="1"/>
            <a:r>
              <a:rPr lang="en-US" sz="2200" dirty="0" smtClean="0"/>
              <a:t>Mass production, food imports. </a:t>
            </a:r>
          </a:p>
          <a:p>
            <a:pPr lvl="1"/>
            <a:r>
              <a:rPr lang="en-US" sz="2200" dirty="0" smtClean="0"/>
              <a:t>Pathogens spreading to places far away from their origin.</a:t>
            </a:r>
          </a:p>
          <a:p>
            <a:pPr lvl="1"/>
            <a:r>
              <a:rPr lang="en-US" sz="2200" dirty="0" smtClean="0"/>
              <a:t>Increased antibiotic resistance.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0887" y="2173357"/>
            <a:ext cx="3964348" cy="4320206"/>
          </a:xfrm>
        </p:spPr>
        <p:txBody>
          <a:bodyPr>
            <a:noAutofit/>
          </a:bodyPr>
          <a:lstStyle/>
          <a:p>
            <a:r>
              <a:rPr lang="en-US" sz="2400" dirty="0" smtClean="0"/>
              <a:t>Lack of rules, regulations, </a:t>
            </a:r>
            <a:r>
              <a:rPr lang="en-US" sz="2400" dirty="0"/>
              <a:t>surveillance and monitoring </a:t>
            </a:r>
            <a:r>
              <a:rPr lang="en-US" sz="2400" dirty="0" smtClean="0"/>
              <a:t>systems or </a:t>
            </a:r>
            <a:r>
              <a:rPr lang="en-US" sz="2400" dirty="0"/>
              <a:t>food </a:t>
            </a:r>
            <a:r>
              <a:rPr lang="en-US" sz="2400" dirty="0" smtClean="0"/>
              <a:t>safety or poor implementation of them.</a:t>
            </a:r>
          </a:p>
          <a:p>
            <a:r>
              <a:rPr lang="en-US" sz="2400" dirty="0" smtClean="0"/>
              <a:t>Lack of educational programs to increase awareness among consumers.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0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342" y="484699"/>
            <a:ext cx="7365076" cy="8229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Genetically modified foods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(GMOs)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72" y="1513575"/>
            <a:ext cx="5025071" cy="5034292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smtClean="0"/>
              <a:t>Genetically-engineered, transgenic foods.</a:t>
            </a:r>
          </a:p>
          <a:p>
            <a:pPr lvl="1" fontAlgn="base"/>
            <a:r>
              <a:rPr lang="en-US" sz="2200" dirty="0"/>
              <a:t>Bacterial genes – corn, potatoes, and cotton. </a:t>
            </a:r>
          </a:p>
          <a:p>
            <a:pPr lvl="1" fontAlgn="base"/>
            <a:r>
              <a:rPr lang="en-US" sz="2200" dirty="0"/>
              <a:t>Herbicide-tolerant genes – soy and corn. </a:t>
            </a:r>
          </a:p>
          <a:p>
            <a:pPr lvl="2" fontAlgn="base"/>
            <a:r>
              <a:rPr lang="en-US" sz="2000" dirty="0"/>
              <a:t>Increased use of </a:t>
            </a:r>
            <a:r>
              <a:rPr lang="en-US" sz="2000" i="1" dirty="0"/>
              <a:t>specific</a:t>
            </a:r>
            <a:r>
              <a:rPr lang="en-US" sz="2000" dirty="0"/>
              <a:t> herbicides or pesticides.</a:t>
            </a:r>
          </a:p>
          <a:p>
            <a:pPr lvl="2" fontAlgn="base"/>
            <a:r>
              <a:rPr lang="en-US" sz="2000" dirty="0"/>
              <a:t>Harm to humans and environment biodiversity.</a:t>
            </a:r>
          </a:p>
          <a:p>
            <a:pPr fontAlgn="base"/>
            <a:r>
              <a:rPr lang="en-US" sz="2400" dirty="0" smtClean="0"/>
              <a:t>Genetically </a:t>
            </a:r>
            <a:r>
              <a:rPr lang="en-US" sz="2400" dirty="0"/>
              <a:t>modified organisms can escape into natural ecosystems and disrupt </a:t>
            </a:r>
            <a:r>
              <a:rPr lang="en-US" sz="2400" dirty="0" smtClean="0"/>
              <a:t>biodiversity</a:t>
            </a:r>
            <a:r>
              <a:rPr lang="en-US" sz="2400" dirty="0"/>
              <a:t>.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31961"/>
            <a:ext cx="5011743" cy="477981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Unexpected changes in nutrients. </a:t>
            </a:r>
          </a:p>
          <a:p>
            <a:pPr lvl="1" fontAlgn="base"/>
            <a:r>
              <a:rPr lang="en-US" sz="2200" dirty="0"/>
              <a:t>Rice modified to have less </a:t>
            </a:r>
            <a:r>
              <a:rPr lang="en-US" sz="2200" dirty="0" err="1"/>
              <a:t>glutelin</a:t>
            </a:r>
            <a:r>
              <a:rPr lang="en-US" sz="2200" dirty="0"/>
              <a:t> </a:t>
            </a:r>
            <a:r>
              <a:rPr lang="en-US" sz="2200" dirty="0" smtClean="0"/>
              <a:t>resulted in </a:t>
            </a:r>
            <a:r>
              <a:rPr lang="en-US" sz="2200" dirty="0"/>
              <a:t>high levels of </a:t>
            </a:r>
            <a:r>
              <a:rPr lang="en-US" sz="2200" dirty="0" smtClean="0"/>
              <a:t>a </a:t>
            </a:r>
            <a:r>
              <a:rPr lang="en-US" sz="2200" dirty="0"/>
              <a:t>protein with high allergenicity and lower nutritional value.</a:t>
            </a:r>
          </a:p>
          <a:p>
            <a:pPr lvl="1" fontAlgn="base"/>
            <a:r>
              <a:rPr lang="en-US" sz="2200" dirty="0"/>
              <a:t>Rice modified to have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/>
              <a:t>-carotene </a:t>
            </a:r>
            <a:r>
              <a:rPr lang="en-US" sz="2200" dirty="0" smtClean="0"/>
              <a:t>resulted with </a:t>
            </a:r>
            <a:r>
              <a:rPr lang="en-US" sz="2200" dirty="0"/>
              <a:t>high levels of other carotenoids instead</a:t>
            </a:r>
            <a:r>
              <a:rPr lang="en-US" sz="2200" dirty="0" smtClean="0"/>
              <a:t>.</a:t>
            </a:r>
          </a:p>
          <a:p>
            <a:pPr fontAlgn="base"/>
            <a:r>
              <a:rPr lang="en-US" sz="2400" dirty="0" smtClean="0"/>
              <a:t>Will GMOs solve world food problems? </a:t>
            </a:r>
            <a:endParaRPr lang="en-US" sz="2400" dirty="0"/>
          </a:p>
          <a:p>
            <a:pPr lvl="1" fontAlgn="base"/>
            <a:r>
              <a:rPr lang="en-US" sz="2000" dirty="0"/>
              <a:t>Poor countries – war, lack of infrastructure.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5773" y="6611779"/>
            <a:ext cx="5432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Genetically Modified Foods</a:t>
            </a:r>
            <a:r>
              <a:rPr lang="en-US" sz="1000" dirty="0"/>
              <a:t>. http://www.chgeharvard.org/topic/genetically-modified-foods</a:t>
            </a:r>
          </a:p>
        </p:txBody>
      </p:sp>
      <p:pic>
        <p:nvPicPr>
          <p:cNvPr id="11266" name="Picture 2" descr="http://modernfarmer.com/wp-content/uploads/2013/04/gmo-h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28" y="80120"/>
            <a:ext cx="3044835" cy="187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0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29" y="265718"/>
            <a:ext cx="9692640" cy="95786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vs. conventional foods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654" y="2122098"/>
            <a:ext cx="4912193" cy="44241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 consistent differences seen in nutrient content.</a:t>
            </a:r>
          </a:p>
          <a:p>
            <a:pPr lvl="1"/>
            <a:r>
              <a:rPr lang="en-US" sz="2200" dirty="0" smtClean="0"/>
              <a:t>Varies with food type.</a:t>
            </a:r>
          </a:p>
          <a:p>
            <a:r>
              <a:rPr lang="en-US" sz="2400" dirty="0"/>
              <a:t>Higher </a:t>
            </a:r>
            <a:r>
              <a:rPr lang="en-US" sz="2400" b="1" dirty="0"/>
              <a:t>vitamin C </a:t>
            </a:r>
            <a:r>
              <a:rPr lang="en-US" sz="2400" dirty="0"/>
              <a:t>concentrations in organic leafy vegetables, such as spinach, lettuce. </a:t>
            </a:r>
          </a:p>
          <a:p>
            <a:r>
              <a:rPr lang="en-US" sz="2400" b="1" dirty="0" smtClean="0"/>
              <a:t>No </a:t>
            </a:r>
            <a:r>
              <a:rPr lang="en-US" sz="2400" b="1" dirty="0"/>
              <a:t>difference in protein or fat content of milk</a:t>
            </a:r>
            <a:r>
              <a:rPr lang="en-US" sz="2400" dirty="0"/>
              <a:t>.</a:t>
            </a:r>
          </a:p>
          <a:p>
            <a:pPr lvl="1"/>
            <a:r>
              <a:rPr lang="en-US" sz="2200" dirty="0"/>
              <a:t>Organic milk may contain higher levels of antioxidants and omega-3 fatty acids.</a:t>
            </a:r>
          </a:p>
          <a:p>
            <a:endParaRPr lang="en-US" sz="2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8494" y="1950562"/>
            <a:ext cx="4647943" cy="46996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Organic plant foods </a:t>
            </a:r>
            <a:r>
              <a:rPr lang="en-US" sz="2400" b="1" dirty="0" smtClean="0"/>
              <a:t>had lower </a:t>
            </a:r>
            <a:r>
              <a:rPr lang="en-US" sz="2400" b="1" dirty="0"/>
              <a:t>nitrate </a:t>
            </a:r>
            <a:r>
              <a:rPr lang="en-US" sz="2400" b="1" dirty="0" smtClean="0"/>
              <a:t>content and higher phosphorus content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200" dirty="0" smtClean="0"/>
              <a:t>Nitrates and increased risk of gastrointestinal cancer, and </a:t>
            </a:r>
            <a:r>
              <a:rPr lang="en-US" sz="2200" dirty="0" err="1" smtClean="0"/>
              <a:t>methemoglobinemia</a:t>
            </a:r>
            <a:r>
              <a:rPr lang="en-US" sz="2200" dirty="0" smtClean="0"/>
              <a:t> in infants.  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31653" y="1433522"/>
            <a:ext cx="4480560" cy="5170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Nutritionally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8991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vs. conventional foods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25" y="1234251"/>
            <a:ext cx="4480560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Environmentally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525" y="2015907"/>
            <a:ext cx="5263708" cy="4501595"/>
          </a:xfrm>
        </p:spPr>
        <p:txBody>
          <a:bodyPr>
            <a:noAutofit/>
          </a:bodyPr>
          <a:lstStyle/>
          <a:p>
            <a:r>
              <a:rPr lang="en-US" sz="2600" dirty="0"/>
              <a:t>Organic foods and lower risk of pesticide, herbicide or synthetic fertilizers contamination.</a:t>
            </a:r>
          </a:p>
          <a:p>
            <a:pPr lvl="1"/>
            <a:r>
              <a:rPr lang="en-US" sz="2200" dirty="0"/>
              <a:t>Lower levels of pesticide residues in children’s urine.</a:t>
            </a:r>
          </a:p>
          <a:p>
            <a:pPr lvl="1"/>
            <a:r>
              <a:rPr lang="en-US" sz="2200" dirty="0"/>
              <a:t>But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2200" dirty="0"/>
              <a:t> pesticide-free.</a:t>
            </a:r>
          </a:p>
          <a:p>
            <a:r>
              <a:rPr lang="en-US" sz="2600" dirty="0" smtClean="0"/>
              <a:t>Organically </a:t>
            </a:r>
            <a:r>
              <a:rPr lang="en-US" sz="2600" dirty="0"/>
              <a:t>raised animals and reduced use of drugs.</a:t>
            </a:r>
          </a:p>
          <a:p>
            <a:pPr lvl="1"/>
            <a:r>
              <a:rPr lang="en-US" sz="2200" dirty="0"/>
              <a:t>Antibiotics, hormones, steroids.</a:t>
            </a:r>
          </a:p>
          <a:p>
            <a:pPr lvl="1"/>
            <a:r>
              <a:rPr lang="en-US" sz="2200" dirty="0"/>
              <a:t>Reduced exposure to antibiotic-resistant bacteria.</a:t>
            </a:r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935" y="1965771"/>
            <a:ext cx="4522123" cy="455173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Increases </a:t>
            </a:r>
            <a:r>
              <a:rPr lang="en-US" sz="2400" dirty="0"/>
              <a:t>nutrient </a:t>
            </a:r>
            <a:r>
              <a:rPr lang="en-US" sz="2400" dirty="0" smtClean="0"/>
              <a:t>recycling and enhances </a:t>
            </a:r>
            <a:r>
              <a:rPr lang="en-US" sz="2400" dirty="0"/>
              <a:t>and </a:t>
            </a:r>
            <a:r>
              <a:rPr lang="en-US" sz="2400" dirty="0" smtClean="0"/>
              <a:t>protects </a:t>
            </a:r>
            <a:r>
              <a:rPr lang="en-US" sz="2400" dirty="0"/>
              <a:t>biodiversity.</a:t>
            </a:r>
          </a:p>
          <a:p>
            <a:pPr lvl="1"/>
            <a:r>
              <a:rPr lang="en-US" sz="2200" dirty="0"/>
              <a:t>Crop rotation.</a:t>
            </a:r>
          </a:p>
          <a:p>
            <a:r>
              <a:rPr lang="en-US" sz="2400" dirty="0"/>
              <a:t>No synthetic fertilizers, pesticides or herbicides. </a:t>
            </a:r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production and the environment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1156399" y="2079171"/>
            <a:ext cx="4780261" cy="4324445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</a:t>
            </a:r>
            <a:r>
              <a:rPr lang="en-US" sz="2400" dirty="0" smtClean="0"/>
              <a:t>we eat impacts our health and the health of the environment.</a:t>
            </a:r>
          </a:p>
          <a:p>
            <a:pPr lvl="1"/>
            <a:r>
              <a:rPr lang="en-US" sz="2200" dirty="0" smtClean="0"/>
              <a:t>Changing diets, obesity and related diseases.</a:t>
            </a:r>
          </a:p>
          <a:p>
            <a:pPr lvl="1"/>
            <a:r>
              <a:rPr lang="en-US" sz="2200" dirty="0" smtClean="0"/>
              <a:t>Excess of animal protein consumption.</a:t>
            </a:r>
          </a:p>
          <a:p>
            <a:pPr lvl="2"/>
            <a:r>
              <a:rPr lang="en-US" sz="2000" dirty="0" smtClean="0"/>
              <a:t>Cattle growing, overfishing.</a:t>
            </a:r>
          </a:p>
          <a:p>
            <a:pPr lvl="1"/>
            <a:r>
              <a:rPr lang="en-US" sz="2200" dirty="0" smtClean="0"/>
              <a:t>Less biodiversity</a:t>
            </a:r>
            <a:r>
              <a:rPr lang="en-US" sz="2200" dirty="0" smtClean="0"/>
              <a:t>.</a:t>
            </a:r>
          </a:p>
          <a:p>
            <a:pPr lvl="2"/>
            <a:r>
              <a:rPr lang="en-US" sz="2000" dirty="0" smtClean="0"/>
              <a:t>Rice, corn and wheat as main staples.</a:t>
            </a:r>
            <a:endParaRPr lang="en-US" sz="2000" dirty="0"/>
          </a:p>
        </p:txBody>
      </p:sp>
      <p:pic>
        <p:nvPicPr>
          <p:cNvPr id="9" name="Picture 6" descr="http://www.theculinarycure.com/wp-content/uploads/2014/04/4371029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44" y="113906"/>
            <a:ext cx="2182435" cy="2182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92239" y="1982606"/>
            <a:ext cx="4378320" cy="4037194"/>
            <a:chOff x="7511544" y="2446513"/>
            <a:chExt cx="3607612" cy="3050848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895254538"/>
                </p:ext>
              </p:extLst>
            </p:nvPr>
          </p:nvGraphicFramePr>
          <p:xfrm>
            <a:off x="7511544" y="2446513"/>
            <a:ext cx="2162346" cy="3050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9262558" y="3270225"/>
              <a:ext cx="185659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Growing, 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Harvesting, 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Distribution and 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the range of foods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available 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404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2425" y="384019"/>
            <a:ext cx="9692640" cy="139712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production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12426" y="2256383"/>
            <a:ext cx="4391094" cy="4377173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Malnutrition</a:t>
            </a:r>
            <a:r>
              <a:rPr lang="en-US" sz="2400" dirty="0" smtClean="0"/>
              <a:t> is caused </a:t>
            </a:r>
            <a:r>
              <a:rPr lang="en-US" sz="2400" dirty="0"/>
              <a:t>by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nutrient imbalance </a:t>
            </a:r>
            <a:r>
              <a:rPr lang="en-US" sz="2400" dirty="0" smtClean="0"/>
              <a:t>even if the caloric content </a:t>
            </a:r>
            <a:r>
              <a:rPr lang="en-US" sz="2400" dirty="0"/>
              <a:t>in the </a:t>
            </a:r>
            <a:r>
              <a:rPr lang="en-US" sz="2400" dirty="0" smtClean="0"/>
              <a:t>diet is adequate.</a:t>
            </a:r>
          </a:p>
          <a:p>
            <a:pPr lvl="1"/>
            <a:r>
              <a:rPr lang="en-US" sz="2200" dirty="0" smtClean="0"/>
              <a:t>Nutrient imbalance occurs because of inadequate diet or because of a health condition that interferes with digestion or absorption of nutrients.</a:t>
            </a:r>
          </a:p>
          <a:p>
            <a:pPr lvl="1"/>
            <a:r>
              <a:rPr lang="en-US" sz="2200" dirty="0" smtClean="0"/>
              <a:t>Obesity is a form of malnutrition called ‘</a:t>
            </a:r>
            <a:r>
              <a:rPr lang="en-US" sz="2200" dirty="0" err="1" smtClean="0"/>
              <a:t>overnutrition</a:t>
            </a:r>
            <a:r>
              <a:rPr lang="en-US" sz="2200" dirty="0" smtClean="0"/>
              <a:t>.’</a:t>
            </a:r>
          </a:p>
          <a:p>
            <a:pPr lvl="1"/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766560" y="2555614"/>
            <a:ext cx="4187952" cy="4077942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Undernourishment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</a:t>
            </a:r>
            <a:r>
              <a:rPr lang="en-US" sz="2400" dirty="0" smtClean="0"/>
              <a:t>caused by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insufficient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food and nutrients</a:t>
            </a:r>
            <a:r>
              <a:rPr lang="en-US" sz="2400" dirty="0" smtClean="0"/>
              <a:t>, </a:t>
            </a:r>
            <a:r>
              <a:rPr lang="en-US" sz="2400" dirty="0"/>
              <a:t>leading to diseases associated with nutritional and calorie deficiencies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 Too little food to provide the necessary nutrients for normal growth and development.</a:t>
            </a:r>
            <a:endParaRPr lang="en-US" sz="2200" dirty="0"/>
          </a:p>
        </p:txBody>
      </p:sp>
      <p:sp>
        <p:nvSpPr>
          <p:cNvPr id="6" name="AutoShape 4" descr="http://www.robynrees.com/uploads/5/1/8/3/5183512/4644419.jpg?370"/>
          <p:cNvSpPr>
            <a:spLocks noChangeAspect="1" noChangeArrowheads="1"/>
          </p:cNvSpPr>
          <p:nvPr/>
        </p:nvSpPr>
        <p:spPr bwMode="auto">
          <a:xfrm>
            <a:off x="1570210" y="1107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2050" name="Picture 2" descr="http://images.techtimes.com/data/images/full/103296/obesity.jpg?w=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30" y="568983"/>
            <a:ext cx="2382212" cy="168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umanium.org/en/wp-content/uploads/portail-fr/IRIN-amr-em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0" y="246507"/>
            <a:ext cx="1570451" cy="233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02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Frumkin</a:t>
            </a:r>
            <a:r>
              <a:rPr lang="en-US" dirty="0" smtClean="0"/>
              <a:t> H. Environmental Health: From Global to Local. Second Edition. 2010. </a:t>
            </a:r>
            <a:r>
              <a:rPr lang="en-US" dirty="0" err="1" smtClean="0"/>
              <a:t>Jossey</a:t>
            </a:r>
            <a:r>
              <a:rPr lang="en-US" dirty="0" smtClean="0"/>
              <a:t>-Bass. John Wiley and Sons, Inc.</a:t>
            </a:r>
          </a:p>
          <a:p>
            <a:r>
              <a:rPr lang="en-US" dirty="0" err="1" smtClean="0"/>
              <a:t>Middlecamp</a:t>
            </a:r>
            <a:r>
              <a:rPr lang="en-US" dirty="0" smtClean="0"/>
              <a:t> C et al. Chemistry in Context: Applying Chemistry to Society. Seventh Edition. A Project of the American Chemical Society</a:t>
            </a:r>
            <a:r>
              <a:rPr lang="en-US" dirty="0"/>
              <a:t>. 2012</a:t>
            </a:r>
            <a:r>
              <a:rPr lang="en-US" dirty="0" smtClean="0"/>
              <a:t>. McGraw-Hill Publishers.</a:t>
            </a:r>
          </a:p>
          <a:p>
            <a:r>
              <a:rPr lang="en-US" dirty="0"/>
              <a:t>Genetically Modified Foods. http://www.chgeharvard.org/topic/genetically-modified-foods</a:t>
            </a:r>
          </a:p>
          <a:p>
            <a:pPr fontAlgn="base"/>
            <a:r>
              <a:rPr lang="en-US" dirty="0" err="1" smtClean="0"/>
              <a:t>Tuomisto</a:t>
            </a:r>
            <a:r>
              <a:rPr lang="en-US" dirty="0" smtClean="0"/>
              <a:t>, H.L. et al. 2012. Does </a:t>
            </a:r>
            <a:r>
              <a:rPr lang="en-US" dirty="0"/>
              <a:t>organic farming reduce environmental impacts? – A meta-analysis of European </a:t>
            </a:r>
            <a:r>
              <a:rPr lang="en-US" dirty="0" smtClean="0"/>
              <a:t>research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www.sciencedirect.com/science/article/pii/S0301479712004264</a:t>
            </a:r>
            <a:r>
              <a:rPr lang="en-US" dirty="0" smtClean="0"/>
              <a:t> </a:t>
            </a:r>
            <a:endParaRPr lang="en-US" dirty="0"/>
          </a:p>
          <a:p>
            <a:pPr fontAlgn="base"/>
            <a:r>
              <a:rPr lang="en-US" dirty="0"/>
              <a:t> </a:t>
            </a:r>
            <a:r>
              <a:rPr lang="en-US" dirty="0" smtClean="0"/>
              <a:t>American Academy of Pediatrics. 2012. CLINICAL </a:t>
            </a:r>
            <a:r>
              <a:rPr lang="en-US" dirty="0"/>
              <a:t>REPORT Organic Foods: Health and Environmental Advantages and Disadvantages.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pediatrics.aappublications.org/content/130/5/e1406.full.pdf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Open Learn Works. </a:t>
            </a:r>
            <a:r>
              <a:rPr lang="en-US" dirty="0"/>
              <a:t>Hygiene and Environmental Health Module: 8. Food Contamination and </a:t>
            </a:r>
            <a:r>
              <a:rPr lang="en-US" dirty="0" smtClean="0"/>
              <a:t>Spoilage. The Open University. </a:t>
            </a:r>
            <a:r>
              <a:rPr lang="en-US" dirty="0"/>
              <a:t>Accessed on 2-27-16.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www.open.edu/openlearnworks/mod/oucontent/view.php?id=194</a:t>
            </a:r>
            <a:r>
              <a:rPr lang="en-US" dirty="0" smtClean="0"/>
              <a:t> </a:t>
            </a:r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reading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Benbrook, C. Nutrition Action Health Letter. October 2012. CSPI. Going </a:t>
            </a:r>
            <a:r>
              <a:rPr lang="en-US" dirty="0"/>
              <a:t>Organic</a:t>
            </a:r>
            <a:r>
              <a:rPr lang="en-US" dirty="0" smtClean="0"/>
              <a:t>: What's </a:t>
            </a:r>
            <a:r>
              <a:rPr lang="en-US" dirty="0"/>
              <a:t>the payoff</a:t>
            </a:r>
            <a:r>
              <a:rPr lang="en-US" dirty="0" smtClean="0"/>
              <a:t>?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www.cspinet.org/nah/articles/going-organic.html</a:t>
            </a:r>
            <a:r>
              <a:rPr lang="en-US" dirty="0" smtClean="0"/>
              <a:t> </a:t>
            </a:r>
          </a:p>
          <a:p>
            <a:pPr fontAlgn="base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Contamination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contaminants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Substances that have not been intentionally added to food. </a:t>
            </a:r>
          </a:p>
          <a:p>
            <a:r>
              <a:rPr lang="en-US" sz="2400" dirty="0" smtClean="0"/>
              <a:t>May be the result of environmental contamination or may be introduced in foods during production, packaging, transport or holding.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contamination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8070" y="2507550"/>
            <a:ext cx="4685704" cy="385887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raw food or in cooked food improperly handled, heated or stored; cross-contamination from raw foods to cook foods, improper hand washing, pests.</a:t>
            </a:r>
          </a:p>
          <a:p>
            <a:r>
              <a:rPr lang="en-US" sz="2400" dirty="0" smtClean="0"/>
              <a:t>Negative impact on the quality of food and a risk to human health.</a:t>
            </a:r>
          </a:p>
          <a:p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644" y="6366424"/>
            <a:ext cx="5690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Food Contaminants.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ec.europa.eu/food/food/chemicalsafety/contaminants/index_en.htm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899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227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Food Contaminants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1970331"/>
            <a:ext cx="4480560" cy="4201870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r>
              <a:rPr lang="en-US" sz="2800" dirty="0"/>
              <a:t>  </a:t>
            </a:r>
          </a:p>
          <a:p>
            <a:pPr lvl="1"/>
            <a:r>
              <a:rPr lang="en-US" sz="2400" dirty="0"/>
              <a:t>Microorganisms - Bacteria, viruses, </a:t>
            </a:r>
            <a:r>
              <a:rPr lang="en-US" sz="2400" dirty="0" smtClean="0"/>
              <a:t>parasites, and fungi.</a:t>
            </a:r>
          </a:p>
          <a:p>
            <a:pPr lvl="1"/>
            <a:r>
              <a:rPr lang="en-US" sz="2400" dirty="0" smtClean="0"/>
              <a:t>Food allergens.</a:t>
            </a:r>
            <a:endParaRPr lang="en-US" sz="2400" dirty="0"/>
          </a:p>
          <a:p>
            <a:r>
              <a:rPr lang="en-US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Stones, animal bones, pieces of glass or metal, other solid foreign materials.</a:t>
            </a:r>
          </a:p>
          <a:p>
            <a:pPr marL="27432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61872" y="1308094"/>
            <a:ext cx="4480560" cy="5996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hazards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79" y="1970331"/>
            <a:ext cx="5128204" cy="4201870"/>
          </a:xfrm>
        </p:spPr>
        <p:txBody>
          <a:bodyPr>
            <a:norm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Pesticides</a:t>
            </a:r>
            <a:r>
              <a:rPr lang="en-US" sz="2400" dirty="0"/>
              <a:t>, herbicides, fertilizers</a:t>
            </a:r>
          </a:p>
          <a:p>
            <a:pPr lvl="1"/>
            <a:r>
              <a:rPr lang="en-US" sz="2400" dirty="0" smtClean="0"/>
              <a:t>Heavy metals, other chemical substances.</a:t>
            </a:r>
          </a:p>
          <a:p>
            <a:pPr lvl="1"/>
            <a:r>
              <a:rPr lang="en-US" sz="2400" dirty="0" smtClean="0"/>
              <a:t>Toxins – plants, animals.  </a:t>
            </a:r>
          </a:p>
          <a:p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</a:t>
            </a:r>
          </a:p>
          <a:p>
            <a:pPr lvl="1"/>
            <a:r>
              <a:rPr lang="en-US" sz="2400" dirty="0" smtClean="0"/>
              <a:t>Inadequate amounts (excessive or deficient) of nutrients that can lead to disease.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644" y="6366424"/>
            <a:ext cx="5690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Food Contaminants.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ec.europa.eu/food/food/chemicalsafety/contaminants/index_en.htm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9"/>
            <a:ext cx="9692640" cy="8758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123" y="1637844"/>
            <a:ext cx="4480560" cy="461356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999" y="2369490"/>
            <a:ext cx="5386539" cy="2671638"/>
          </a:xfrm>
        </p:spPr>
        <p:txBody>
          <a:bodyPr>
            <a:no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Spore-forming </a:t>
            </a:r>
            <a:r>
              <a:rPr lang="en-US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– </a:t>
            </a:r>
            <a:r>
              <a:rPr lang="en-US" sz="2400" dirty="0"/>
              <a:t>able to survive temperature extremes and for long periods</a:t>
            </a:r>
            <a:r>
              <a:rPr lang="en-US" sz="2800" dirty="0"/>
              <a:t>.</a:t>
            </a:r>
          </a:p>
          <a:p>
            <a:pPr lvl="2"/>
            <a:r>
              <a:rPr lang="en-US" sz="2400" dirty="0" smtClean="0"/>
              <a:t>Found in vegetables</a:t>
            </a:r>
            <a:r>
              <a:rPr lang="en-US" sz="2400" dirty="0"/>
              <a:t>, spices, honey, meat and milk of animals that ate the spores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7538" y="1236743"/>
            <a:ext cx="5249577" cy="5512714"/>
          </a:xfrm>
        </p:spPr>
        <p:txBody>
          <a:bodyPr>
            <a:normAutofit lnSpcReduction="10000"/>
          </a:bodyPr>
          <a:lstStyle/>
          <a:p>
            <a:pPr lvl="2"/>
            <a:endParaRPr lang="en-US" sz="1200" dirty="0"/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Clostridium perfringens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-  </a:t>
            </a:r>
            <a:r>
              <a:rPr lang="en-US" sz="2400" dirty="0" smtClean="0"/>
              <a:t>meat dishes </a:t>
            </a:r>
            <a:r>
              <a:rPr lang="en-US" sz="2400" dirty="0"/>
              <a:t>stored after cooking with insufficient cooling and reheating  (stored at 5-60ºC long enough to facilitate bacterial growth).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Bacillus cereus </a:t>
            </a:r>
            <a:r>
              <a:rPr lang="en-US" sz="2400" dirty="0"/>
              <a:t>– pasteurized milk contaminated during processing</a:t>
            </a:r>
            <a:r>
              <a:rPr lang="en-US" sz="2400" dirty="0" smtClean="0"/>
              <a:t>.</a:t>
            </a:r>
            <a:endParaRPr lang="en-US" sz="1600" dirty="0"/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Clostridium botulinum </a:t>
            </a:r>
            <a:r>
              <a:rPr lang="en-US" sz="2400" dirty="0" smtClean="0"/>
              <a:t>– unpasteurized (raw) honey containing spores as a risk for infants under 1 year of age.</a:t>
            </a:r>
          </a:p>
          <a:p>
            <a:pPr lvl="1"/>
            <a:r>
              <a:rPr lang="en-US" sz="2200" dirty="0" smtClean="0"/>
              <a:t>Infant botulism and spores in soil and dust.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 dirty="0"/>
          </a:p>
        </p:txBody>
      </p:sp>
      <p:pic>
        <p:nvPicPr>
          <p:cNvPr id="3074" name="Picture 2" descr="http://sandrunpharmacy.com/wp-content/uploads/2014/02/h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45" y="4620204"/>
            <a:ext cx="1700223" cy="197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uryasalt.com/wp-content/uploads/2015/05/uploads_2014_12_indian-sp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860" y="4620204"/>
            <a:ext cx="2106559" cy="197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1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9"/>
            <a:ext cx="9692640" cy="875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999" y="1495379"/>
            <a:ext cx="4480560" cy="461356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000" y="2282023"/>
            <a:ext cx="5053940" cy="3982889"/>
          </a:xfrm>
        </p:spPr>
        <p:txBody>
          <a:bodyPr>
            <a:noAutofit/>
          </a:bodyPr>
          <a:lstStyle/>
          <a:p>
            <a:r>
              <a:rPr lang="en-US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Non-spore-forming bacteria</a:t>
            </a:r>
          </a:p>
          <a:p>
            <a:pPr lvl="1"/>
            <a:r>
              <a:rPr lang="en-US" sz="2400" dirty="0"/>
              <a:t>Destroyed by heat – cooking, pasteurization.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200" dirty="0" smtClean="0"/>
              <a:t>Fecal contamination. </a:t>
            </a:r>
          </a:p>
          <a:p>
            <a:pPr lvl="2"/>
            <a:r>
              <a:rPr lang="en-US" sz="2200" dirty="0" smtClean="0"/>
              <a:t>Undercooked </a:t>
            </a:r>
            <a:r>
              <a:rPr lang="en-US" sz="2200" dirty="0"/>
              <a:t>beef, </a:t>
            </a:r>
            <a:r>
              <a:rPr lang="en-US" sz="2200" dirty="0" smtClean="0"/>
              <a:t>raw vegetables </a:t>
            </a:r>
            <a:r>
              <a:rPr lang="en-US" sz="2200" dirty="0"/>
              <a:t>(in contact with manure), </a:t>
            </a:r>
            <a:r>
              <a:rPr lang="en-US" sz="2200" dirty="0" smtClean="0"/>
              <a:t>improper </a:t>
            </a:r>
            <a:r>
              <a:rPr lang="en-US" sz="2200" dirty="0"/>
              <a:t>hand washing.</a:t>
            </a:r>
          </a:p>
          <a:p>
            <a:pPr lvl="2"/>
            <a:r>
              <a:rPr lang="en-US" sz="2200" dirty="0" smtClean="0"/>
              <a:t>Kidney </a:t>
            </a:r>
            <a:r>
              <a:rPr lang="en-US" sz="2200" dirty="0"/>
              <a:t>hemorrhage as a complication – possibly death.</a:t>
            </a:r>
          </a:p>
          <a:p>
            <a:pPr fontAlgn="base"/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5384" y="2282023"/>
            <a:ext cx="4826441" cy="4134680"/>
          </a:xfrm>
        </p:spPr>
        <p:txBody>
          <a:bodyPr>
            <a:normAutofit/>
          </a:bodyPr>
          <a:lstStyle/>
          <a:p>
            <a:pPr lvl="1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Listeria</a:t>
            </a:r>
            <a:r>
              <a:rPr lang="en-US" sz="2400" dirty="0" smtClean="0"/>
              <a:t> </a:t>
            </a:r>
          </a:p>
          <a:p>
            <a:pPr lvl="2"/>
            <a:r>
              <a:rPr lang="en-US" sz="2200" dirty="0" smtClean="0"/>
              <a:t>Manure-contaminated </a:t>
            </a:r>
            <a:r>
              <a:rPr lang="en-US" sz="2200" dirty="0"/>
              <a:t>soil and </a:t>
            </a:r>
            <a:r>
              <a:rPr lang="en-US" sz="2200" dirty="0" smtClean="0"/>
              <a:t>water.</a:t>
            </a:r>
            <a:endParaRPr lang="en-US" sz="2200" dirty="0"/>
          </a:p>
          <a:p>
            <a:pPr lvl="2"/>
            <a:r>
              <a:rPr lang="en-US" sz="2200" dirty="0"/>
              <a:t>Meats raw and cooked, cold cuts, vegetables, milk, cheese.</a:t>
            </a:r>
          </a:p>
          <a:p>
            <a:pPr lvl="2"/>
            <a:r>
              <a:rPr lang="en-US" sz="2200" dirty="0"/>
              <a:t>Contaminated processing equipment and different foods.</a:t>
            </a:r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9"/>
            <a:ext cx="9692640" cy="875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061" y="1453150"/>
            <a:ext cx="4480560" cy="461356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061" y="2216473"/>
            <a:ext cx="4647537" cy="3841143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Non-spore-forming bacteria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</a:t>
            </a:r>
          </a:p>
          <a:p>
            <a:pPr lvl="2"/>
            <a:r>
              <a:rPr lang="en-US" sz="2200" dirty="0"/>
              <a:t>Raw poultry and eggs, raw meat and milk.</a:t>
            </a:r>
          </a:p>
          <a:p>
            <a:pPr lvl="2"/>
            <a:r>
              <a:rPr lang="en-US" sz="2200" dirty="0"/>
              <a:t>Other foods during handling or processing.</a:t>
            </a:r>
          </a:p>
          <a:p>
            <a:pPr lvl="2"/>
            <a:r>
              <a:rPr lang="en-US" sz="2200" dirty="0"/>
              <a:t>At higher </a:t>
            </a:r>
            <a:r>
              <a:rPr lang="en-US" sz="2200" dirty="0" smtClean="0"/>
              <a:t>risk are pregnant </a:t>
            </a:r>
            <a:r>
              <a:rPr lang="en-US" sz="2200" dirty="0"/>
              <a:t>and nursing women, infants, elderly, immunocompromised.</a:t>
            </a:r>
          </a:p>
          <a:p>
            <a:pPr fontAlgn="base"/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140" y="2197566"/>
            <a:ext cx="4582897" cy="4465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3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9781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Hazards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92" y="1367623"/>
            <a:ext cx="4480560" cy="565887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992" y="2059388"/>
            <a:ext cx="5043587" cy="4580981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living </a:t>
            </a:r>
            <a:r>
              <a:rPr lang="en-US" sz="2400" dirty="0"/>
              <a:t>cells to survive.</a:t>
            </a:r>
          </a:p>
          <a:p>
            <a:pPr lvl="1"/>
            <a:r>
              <a:rPr lang="en-US" sz="2200" dirty="0" smtClean="0"/>
              <a:t>Animal or human cells. </a:t>
            </a:r>
          </a:p>
          <a:p>
            <a:pPr lvl="1"/>
            <a:r>
              <a:rPr lang="en-US" sz="2200" dirty="0" smtClean="0"/>
              <a:t>Small amounts can cause illness in susceptible individuals. </a:t>
            </a:r>
          </a:p>
          <a:p>
            <a:pPr marL="0" indent="-274320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Norovirus</a:t>
            </a:r>
            <a:r>
              <a:rPr lang="en-US" sz="2400" dirty="0"/>
              <a:t> – gastroenteritis. </a:t>
            </a:r>
          </a:p>
          <a:p>
            <a:pPr marL="548640" lvl="2" indent="-274320"/>
            <a:r>
              <a:rPr lang="en-US" sz="2200" dirty="0"/>
              <a:t>Droplet, air-borne, fecal-oral transmission.</a:t>
            </a:r>
          </a:p>
          <a:p>
            <a:pPr marL="548640" lvl="2" indent="-274320"/>
            <a:r>
              <a:rPr lang="en-US" sz="2200" dirty="0"/>
              <a:t>Severe dehydration in the very young, elderly, and the immunocompromised.</a:t>
            </a:r>
          </a:p>
          <a:p>
            <a:pPr marL="548640" lvl="2" indent="-274320"/>
            <a:r>
              <a:rPr lang="en-US" sz="2200" dirty="0"/>
              <a:t>Highly contagious – up to two weeks after recovery.</a:t>
            </a:r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3093" y="2032229"/>
            <a:ext cx="4691270" cy="3589343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virus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– infectious hepatitis.</a:t>
            </a:r>
          </a:p>
          <a:p>
            <a:pPr lvl="1"/>
            <a:r>
              <a:rPr lang="en-US" sz="2200" dirty="0"/>
              <a:t>Complications in people with liver disease.</a:t>
            </a:r>
          </a:p>
          <a:p>
            <a:pPr lvl="1"/>
            <a:r>
              <a:rPr lang="en-US" sz="2200" dirty="0"/>
              <a:t>Fecal-oral contamination.</a:t>
            </a:r>
          </a:p>
          <a:p>
            <a:pPr lvl="2"/>
            <a:r>
              <a:rPr lang="en-US" sz="2000" dirty="0"/>
              <a:t>Poor hand-washing and contaminated food/water.</a:t>
            </a:r>
          </a:p>
          <a:p>
            <a:pPr lvl="2"/>
            <a:r>
              <a:rPr lang="en-US" sz="2000" dirty="0" smtClean="0"/>
              <a:t>Manure-contaminated </a:t>
            </a:r>
            <a:r>
              <a:rPr lang="en-US" sz="2000" dirty="0"/>
              <a:t>water and raw vegetables.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IEcheverry - CHS371 _ 2nd3637</a:t>
            </a:r>
            <a:endParaRPr lang="en-US"/>
          </a:p>
        </p:txBody>
      </p:sp>
      <p:pic>
        <p:nvPicPr>
          <p:cNvPr id="4100" name="Picture 4" descr="http://www.australianfoodsafety.com.au/blog/wp-content/uploads/2013/07/noro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62" y="412807"/>
            <a:ext cx="1811225" cy="13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8689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9114</TotalTime>
  <Words>2678</Words>
  <Application>Microsoft Office PowerPoint</Application>
  <PresentationFormat>Custom</PresentationFormat>
  <Paragraphs>373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View</vt:lpstr>
      <vt:lpstr>Food</vt:lpstr>
      <vt:lpstr>Objectives</vt:lpstr>
      <vt:lpstr>Introduction</vt:lpstr>
      <vt:lpstr>Food Contamination</vt:lpstr>
      <vt:lpstr>Categories of Food Contaminants</vt:lpstr>
      <vt:lpstr>Biological Hazards</vt:lpstr>
      <vt:lpstr>Biological Hazards</vt:lpstr>
      <vt:lpstr>Biological Hazards</vt:lpstr>
      <vt:lpstr>Biological Hazards</vt:lpstr>
      <vt:lpstr>PowerPoint Presentation</vt:lpstr>
      <vt:lpstr>Biological Hazards</vt:lpstr>
      <vt:lpstr>Biological Hazards</vt:lpstr>
      <vt:lpstr>Chemical Hazards</vt:lpstr>
      <vt:lpstr>Chemical Hazards</vt:lpstr>
      <vt:lpstr>Chemical Hazards</vt:lpstr>
      <vt:lpstr>Points of contamination</vt:lpstr>
      <vt:lpstr>Foodborne diseases</vt:lpstr>
      <vt:lpstr>Foodborne diseases</vt:lpstr>
      <vt:lpstr>Foodborne diseases</vt:lpstr>
      <vt:lpstr>Foodborne diseases</vt:lpstr>
      <vt:lpstr>Food contamination  and spoilage</vt:lpstr>
      <vt:lpstr>Preventing food contamination</vt:lpstr>
      <vt:lpstr>Preventing  foodborne diseases</vt:lpstr>
      <vt:lpstr>Preventing foodborne diseases</vt:lpstr>
      <vt:lpstr>Preventing foodborne diseases</vt:lpstr>
      <vt:lpstr>Preventing foodborne diseases</vt:lpstr>
      <vt:lpstr>Preventing foodborne diseases</vt:lpstr>
      <vt:lpstr>Preventing foodborne diseases</vt:lpstr>
      <vt:lpstr>Preventing foodborne diseases</vt:lpstr>
      <vt:lpstr>Factors that contribute to the spread of foodborne diseases</vt:lpstr>
      <vt:lpstr> Genetically modified foods  (GMOs)</vt:lpstr>
      <vt:lpstr>Organic vs. conventional foods</vt:lpstr>
      <vt:lpstr>Organic vs. conventional foods</vt:lpstr>
      <vt:lpstr>Food production and the environment</vt:lpstr>
      <vt:lpstr>Food production and  the environment</vt:lpstr>
      <vt:lpstr>References</vt:lpstr>
      <vt:lpstr>Additional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</dc:title>
  <dc:creator>Ingrid Echeverry</dc:creator>
  <cp:lastModifiedBy>Yara Almuhtadi</cp:lastModifiedBy>
  <cp:revision>327</cp:revision>
  <cp:lastPrinted>2016-10-20T08:11:20Z</cp:lastPrinted>
  <dcterms:created xsi:type="dcterms:W3CDTF">2015-06-23T14:44:36Z</dcterms:created>
  <dcterms:modified xsi:type="dcterms:W3CDTF">2017-03-02T08:52:28Z</dcterms:modified>
</cp:coreProperties>
</file>