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8" r:id="rId3"/>
    <p:sldId id="286" r:id="rId4"/>
    <p:sldId id="287" r:id="rId5"/>
    <p:sldId id="289" r:id="rId6"/>
    <p:sldId id="290" r:id="rId7"/>
    <p:sldId id="291" r:id="rId8"/>
    <p:sldId id="292" r:id="rId9"/>
    <p:sldId id="294" r:id="rId10"/>
    <p:sldId id="295" r:id="rId11"/>
    <p:sldId id="293" r:id="rId12"/>
    <p:sldId id="296" r:id="rId13"/>
    <p:sldId id="301" r:id="rId14"/>
    <p:sldId id="302" r:id="rId15"/>
    <p:sldId id="297" r:id="rId16"/>
    <p:sldId id="303" r:id="rId17"/>
    <p:sldId id="298" r:id="rId18"/>
    <p:sldId id="304" r:id="rId19"/>
    <p:sldId id="305" r:id="rId20"/>
    <p:sldId id="306" r:id="rId21"/>
    <p:sldId id="300" r:id="rId22"/>
    <p:sldId id="307" r:id="rId23"/>
    <p:sldId id="308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29" autoAdjust="0"/>
    <p:restoredTop sz="92343" autoAdjust="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6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B9A060B-E51D-4969-AD1B-1B7E02D82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79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E55F6E0-60FE-4E08-B05C-7D56DCFB98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981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Note, don’t confuse work</a:t>
            </a:r>
            <a:r>
              <a:rPr lang="en-US" baseline="0" dirty="0" smtClean="0"/>
              <a:t> study and work measurement</a:t>
            </a:r>
          </a:p>
          <a:p>
            <a:r>
              <a:rPr lang="en-US" dirty="0" smtClean="0"/>
              <a:t>* Also note, book differentiates slightly</a:t>
            </a:r>
            <a:r>
              <a:rPr lang="en-US" baseline="0" dirty="0" smtClean="0"/>
              <a:t> bet. Time study and </a:t>
            </a:r>
            <a:r>
              <a:rPr lang="en-US" dirty="0" smtClean="0"/>
              <a:t>work measurement,</a:t>
            </a:r>
            <a:r>
              <a:rPr lang="en-US" baseline="0" dirty="0" smtClean="0"/>
              <a:t> “</a:t>
            </a:r>
            <a:r>
              <a:rPr lang="en-US" dirty="0" smtClean="0"/>
              <a:t>time study has a slightly broader meaning; work measurement is generally focused on human work effort;</a:t>
            </a:r>
            <a:r>
              <a:rPr lang="en-US" baseline="0" dirty="0" smtClean="0"/>
              <a:t> </a:t>
            </a:r>
            <a:r>
              <a:rPr lang="en-US" dirty="0" smtClean="0"/>
              <a:t>time study refers to all of the ways in which time is investigated and analyzed in work situations, whether the work is accomplished by human workers or automated systems.; time study</a:t>
            </a:r>
            <a:r>
              <a:rPr lang="en-US" baseline="0" dirty="0" smtClean="0"/>
              <a:t> also covers learning curve phenomenon (not covered by work measurement)”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5F6E0-60FE-4E08-B05C-7D56DCFB980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26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5F6E0-60FE-4E08-B05C-7D56DCFB980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59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Chronometric: 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ميقاتي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Note, how the term “</a:t>
            </a:r>
            <a:r>
              <a:rPr lang="en-US" b="1" i="1" dirty="0" smtClean="0"/>
              <a:t>performance rating</a:t>
            </a:r>
            <a:r>
              <a:rPr lang="en-US" b="0" i="0" baseline="0" dirty="0"/>
              <a:t> </a:t>
            </a:r>
            <a:r>
              <a:rPr lang="en-US" b="0" i="0" baseline="0" dirty="0" smtClean="0"/>
              <a:t>“ combines both the important issues of efficiency and speed (not only one of those terms); term is discussed in detail later</a:t>
            </a:r>
            <a:endParaRPr lang="en-US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5F6E0-60FE-4E08-B05C-7D56DCFB980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59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Note, </a:t>
            </a:r>
            <a:r>
              <a:rPr lang="en-US" b="1" dirty="0" smtClean="0"/>
              <a:t>Sometimes</a:t>
            </a:r>
            <a:r>
              <a:rPr lang="en-US" dirty="0" smtClean="0"/>
              <a:t> study analysts attach an overall performance </a:t>
            </a:r>
            <a:r>
              <a:rPr lang="en-US" b="1" dirty="0" smtClean="0"/>
              <a:t>rating to the entire task</a:t>
            </a:r>
            <a:r>
              <a:rPr lang="en-US" dirty="0" smtClean="0"/>
              <a:t>; others prefer to rate the worker’s performance during each work element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5F6E0-60FE-4E08-B05C-7D56DCFB980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59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pfd</a:t>
            </a:r>
            <a:r>
              <a:rPr lang="en-US" dirty="0" smtClean="0"/>
              <a:t>:</a:t>
            </a:r>
            <a:r>
              <a:rPr lang="en-US" i="0" baseline="0" dirty="0" smtClean="0"/>
              <a:t> </a:t>
            </a:r>
            <a:r>
              <a:rPr lang="en-US" i="0" dirty="0" smtClean="0"/>
              <a:t>described later</a:t>
            </a:r>
            <a:r>
              <a:rPr lang="en-US" i="0" baseline="0" dirty="0" smtClean="0"/>
              <a:t> in detail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5F6E0-60FE-4E08-B05C-7D56DCFB980A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59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5F6E0-60FE-4E08-B05C-7D56DCFB980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59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5F6E0-60FE-4E08-B05C-7D56DCFB980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59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difference between PMTS (database of </a:t>
            </a:r>
            <a:r>
              <a:rPr lang="en-US" i="1" dirty="0" smtClean="0"/>
              <a:t>basic motion elements</a:t>
            </a:r>
            <a:r>
              <a:rPr lang="en-US" i="0" dirty="0" smtClean="0"/>
              <a:t>) and SDS </a:t>
            </a:r>
            <a:r>
              <a:rPr lang="en-US" dirty="0" smtClean="0"/>
              <a:t>(database of </a:t>
            </a:r>
            <a:r>
              <a:rPr lang="en-US" i="1" dirty="0" smtClean="0"/>
              <a:t>work elements</a:t>
            </a:r>
            <a:r>
              <a:rPr lang="en-US" i="0" dirty="0" smtClean="0"/>
              <a:t>)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5F6E0-60FE-4E08-B05C-7D56DCFB980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59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 will</a:t>
            </a:r>
            <a:r>
              <a:rPr lang="en-US" baseline="0" dirty="0" smtClean="0"/>
              <a:t> see later: “normal time for a given element is a </a:t>
            </a:r>
            <a:r>
              <a:rPr lang="en-US" b="1" baseline="0" dirty="0" smtClean="0"/>
              <a:t>function of the work variable</a:t>
            </a:r>
            <a:r>
              <a:rPr lang="en-US" baseline="0" dirty="0" smtClean="0"/>
              <a:t>(s), and this functionality must be included in the database in the form of </a:t>
            </a:r>
            <a:r>
              <a:rPr lang="en-US" b="1" baseline="0" dirty="0" smtClean="0"/>
              <a:t>tables, charts, or mathematical equations</a:t>
            </a:r>
            <a:r>
              <a:rPr lang="en-US" baseline="0" dirty="0" smtClean="0"/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5F6E0-60FE-4E08-B05C-7D56DCFB980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59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5F6E0-60FE-4E08-B05C-7D56DCFB980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59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reason: statistical errors inherent in the sampling procedure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5F6E0-60FE-4E08-B05C-7D56DCFB980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5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5F6E0-60FE-4E08-B05C-7D56DCFB980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267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5F6E0-60FE-4E08-B05C-7D56DCFB980A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59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5F6E0-60FE-4E08-B05C-7D56DCFB980A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59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video will be helpful</a:t>
            </a:r>
            <a:r>
              <a:rPr lang="en-US" baseline="0" dirty="0" smtClean="0"/>
              <a:t> in </a:t>
            </a:r>
            <a:r>
              <a:rPr lang="en-US" baseline="0" smtClean="0"/>
              <a:t>DTS chapter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5F6E0-60FE-4E08-B05C-7D56DCFB980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59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63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“allowed time, because it indicates </a:t>
            </a:r>
            <a:r>
              <a:rPr lang="en-US" b="1" dirty="0" smtClean="0"/>
              <a:t>how much time is allowed the worker to process each work unit</a:t>
            </a:r>
            <a:r>
              <a:rPr lang="en-US" dirty="0" smtClean="0"/>
              <a:t> so that by the end of the shift a fair day’s workload has been accomplished, despite the various interruptions that may occur”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5F6E0-60FE-4E08-B05C-7D56DCFB980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5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5F6E0-60FE-4E08-B05C-7D56DCFB980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59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5F6E0-60FE-4E08-B05C-7D56DCFB980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59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5F6E0-60FE-4E08-B05C-7D56DCFB980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59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Foreman: 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رئيس العمال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“time cards”: indicate the </a:t>
            </a:r>
            <a:r>
              <a:rPr lang="en-US" b="1" dirty="0" smtClean="0"/>
              <a:t>time spent on orders or jobs</a:t>
            </a:r>
            <a:r>
              <a:rPr lang="en-US" dirty="0" smtClean="0"/>
              <a:t> and the </a:t>
            </a:r>
            <a:r>
              <a:rPr lang="en-US" b="1" dirty="0" smtClean="0"/>
              <a:t>quantities of parts turned in</a:t>
            </a:r>
            <a:r>
              <a:rPr lang="en-US" dirty="0" smtClean="0"/>
              <a:t> against that time.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5F6E0-60FE-4E08-B05C-7D56DCFB980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59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i.e. involves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design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5F6E0-60FE-4E08-B05C-7D56DCFB980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5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2171700 w 2153"/>
              <a:gd name="T1" fmla="*/ 568325 h 1321"/>
              <a:gd name="T2" fmla="*/ 1900238 w 2153"/>
              <a:gd name="T3" fmla="*/ 504825 h 1321"/>
              <a:gd name="T4" fmla="*/ 1862138 w 2153"/>
              <a:gd name="T5" fmla="*/ 0 h 1321"/>
              <a:gd name="T6" fmla="*/ 1530350 w 2153"/>
              <a:gd name="T7" fmla="*/ 25400 h 1321"/>
              <a:gd name="T8" fmla="*/ 1504950 w 2153"/>
              <a:gd name="T9" fmla="*/ 504825 h 1321"/>
              <a:gd name="T10" fmla="*/ 1282700 w 2153"/>
              <a:gd name="T11" fmla="*/ 581025 h 1321"/>
              <a:gd name="T12" fmla="*/ 962025 w 2153"/>
              <a:gd name="T13" fmla="*/ 173038 h 1321"/>
              <a:gd name="T14" fmla="*/ 741363 w 2153"/>
              <a:gd name="T15" fmla="*/ 296863 h 1321"/>
              <a:gd name="T16" fmla="*/ 950913 w 2153"/>
              <a:gd name="T17" fmla="*/ 752475 h 1321"/>
              <a:gd name="T18" fmla="*/ 803275 w 2153"/>
              <a:gd name="T19" fmla="*/ 901700 h 1321"/>
              <a:gd name="T20" fmla="*/ 320675 w 2153"/>
              <a:gd name="T21" fmla="*/ 728663 h 1321"/>
              <a:gd name="T22" fmla="*/ 209550 w 2153"/>
              <a:gd name="T23" fmla="*/ 914400 h 1321"/>
              <a:gd name="T24" fmla="*/ 579438 w 2153"/>
              <a:gd name="T25" fmla="*/ 1235075 h 1321"/>
              <a:gd name="T26" fmla="*/ 519113 w 2153"/>
              <a:gd name="T27" fmla="*/ 1481138 h 1321"/>
              <a:gd name="T28" fmla="*/ 11113 w 2153"/>
              <a:gd name="T29" fmla="*/ 1517650 h 1321"/>
              <a:gd name="T30" fmla="*/ 0 w 2153"/>
              <a:gd name="T31" fmla="*/ 1790700 h 1321"/>
              <a:gd name="T32" fmla="*/ 519113 w 2153"/>
              <a:gd name="T33" fmla="*/ 1863725 h 1321"/>
              <a:gd name="T34" fmla="*/ 568325 w 2153"/>
              <a:gd name="T35" fmla="*/ 2097088 h 1321"/>
              <a:gd name="T36" fmla="*/ 2863850 w 2153"/>
              <a:gd name="T37" fmla="*/ 2097088 h 1321"/>
              <a:gd name="T38" fmla="*/ 2913063 w 2153"/>
              <a:gd name="T39" fmla="*/ 1838325 h 1321"/>
              <a:gd name="T40" fmla="*/ 3417888 w 2153"/>
              <a:gd name="T41" fmla="*/ 1790700 h 1321"/>
              <a:gd name="T42" fmla="*/ 3406775 w 2153"/>
              <a:gd name="T43" fmla="*/ 1530350 h 1321"/>
              <a:gd name="T44" fmla="*/ 2900363 w 2153"/>
              <a:gd name="T45" fmla="*/ 1455738 h 1321"/>
              <a:gd name="T46" fmla="*/ 2849563 w 2153"/>
              <a:gd name="T47" fmla="*/ 1258888 h 1321"/>
              <a:gd name="T48" fmla="*/ 3257550 w 2153"/>
              <a:gd name="T49" fmla="*/ 976313 h 1321"/>
              <a:gd name="T50" fmla="*/ 3122613 w 2153"/>
              <a:gd name="T51" fmla="*/ 741363 h 1321"/>
              <a:gd name="T52" fmla="*/ 2665413 w 2153"/>
              <a:gd name="T53" fmla="*/ 925513 h 1321"/>
              <a:gd name="T54" fmla="*/ 2517775 w 2153"/>
              <a:gd name="T55" fmla="*/ 777875 h 1321"/>
              <a:gd name="T56" fmla="*/ 2751138 w 2153"/>
              <a:gd name="T57" fmla="*/ 346075 h 1321"/>
              <a:gd name="T58" fmla="*/ 2528888 w 2153"/>
              <a:gd name="T59" fmla="*/ 209550 h 1321"/>
              <a:gd name="T60" fmla="*/ 2171700 w 2153"/>
              <a:gd name="T61" fmla="*/ 568325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87797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251210308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228600"/>
            <a:ext cx="17907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28600"/>
            <a:ext cx="5219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3043712823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1447800"/>
            <a:ext cx="3390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48300" y="1447800"/>
            <a:ext cx="3390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48300" y="3771900"/>
            <a:ext cx="3390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3292165446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3052262599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3896749360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699856622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3458313143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1976237097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3058054389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716638889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311280810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1219200" y="1219200"/>
            <a:ext cx="7620000" cy="0"/>
          </a:xfrm>
          <a:prstGeom prst="line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029" name="Picture 6" descr="stopwatc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144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1722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i="0" smtClean="0">
                <a:solidFill>
                  <a:schemeClr val="folHlin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 i="1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zZKXC5KJrI" TargetMode="External"/><Relationship Id="rId7" Type="http://schemas.openxmlformats.org/officeDocument/2006/relationships/hyperlink" Target="https://youtu.be/O77elB7-CY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IUu9CNuKGYY" TargetMode="External"/><Relationship Id="rId5" Type="http://schemas.openxmlformats.org/officeDocument/2006/relationships/hyperlink" Target="https://youtu.be/cWrsDCIWRgc" TargetMode="External"/><Relationship Id="rId4" Type="http://schemas.openxmlformats.org/officeDocument/2006/relationships/hyperlink" Target="https://youtu.be/hzYXtZn1MM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Introduction </a:t>
            </a:r>
            <a:r>
              <a:rPr lang="en-US" dirty="0" smtClean="0"/>
              <a:t>to Work </a:t>
            </a:r>
            <a:r>
              <a:rPr lang="en-US" dirty="0"/>
              <a:t>Measurement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447800"/>
            <a:ext cx="6400800" cy="4495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dirty="0" smtClean="0"/>
              <a:t>Sections: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dirty="0"/>
              <a:t>Time Standards and How They Are </a:t>
            </a:r>
            <a:r>
              <a:rPr lang="en-US" dirty="0" smtClean="0"/>
              <a:t>Determined – </a:t>
            </a:r>
            <a:r>
              <a:rPr lang="en-US" b="1" dirty="0" smtClean="0"/>
              <a:t>part 1</a:t>
            </a:r>
            <a:endParaRPr lang="en-US" b="1" dirty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dirty="0"/>
              <a:t>Prerequisites for Valid Time – </a:t>
            </a:r>
            <a:r>
              <a:rPr lang="en-US" b="1" dirty="0"/>
              <a:t>part </a:t>
            </a:r>
            <a:r>
              <a:rPr lang="en-US" b="1" dirty="0" smtClean="0"/>
              <a:t>2</a:t>
            </a:r>
            <a:endParaRPr lang="en-US" dirty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dirty="0"/>
              <a:t>Allowances in </a:t>
            </a:r>
            <a:r>
              <a:rPr lang="en-US" dirty="0" smtClean="0"/>
              <a:t>Time </a:t>
            </a:r>
            <a:r>
              <a:rPr lang="en-US" dirty="0"/>
              <a:t>– </a:t>
            </a:r>
            <a:r>
              <a:rPr lang="en-US" b="1"/>
              <a:t>part </a:t>
            </a:r>
            <a:r>
              <a:rPr lang="en-US" b="1" smtClean="0"/>
              <a:t>2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Methods to Determine Time Standards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447800"/>
            <a:ext cx="7543800" cy="5334000"/>
          </a:xfrm>
        </p:spPr>
        <p:txBody>
          <a:bodyPr/>
          <a:lstStyle/>
          <a:p>
            <a:pPr eaLnBrk="1" hangingPunct="1"/>
            <a:r>
              <a:rPr lang="en-US" b="1" dirty="0" smtClean="0"/>
              <a:t>Cont. Methods</a:t>
            </a:r>
            <a:r>
              <a:rPr lang="en-US" dirty="0" smtClean="0"/>
              <a:t> (see </a:t>
            </a:r>
            <a:r>
              <a:rPr lang="en-US" dirty="0" smtClean="0">
                <a:hlinkClick r:id="rId3" action="ppaction://hlinksldjump"/>
              </a:rPr>
              <a:t>figure 1</a:t>
            </a:r>
            <a:r>
              <a:rPr lang="en-US" dirty="0" smtClean="0"/>
              <a:t>)</a:t>
            </a:r>
            <a:endParaRPr lang="en-US" dirty="0"/>
          </a:p>
          <a:p>
            <a:pPr lvl="1" eaLnBrk="1" hangingPunct="1"/>
            <a:r>
              <a:rPr lang="en-US" dirty="0" smtClean="0"/>
              <a:t>Work measurement techniques</a:t>
            </a:r>
          </a:p>
          <a:p>
            <a:pPr lvl="2" eaLnBrk="1" hangingPunct="1"/>
            <a:r>
              <a:rPr lang="en-US" dirty="0"/>
              <a:t>Work </a:t>
            </a:r>
            <a:r>
              <a:rPr lang="en-US" dirty="0" smtClean="0"/>
              <a:t>sampling:</a:t>
            </a:r>
          </a:p>
          <a:p>
            <a:pPr lvl="3" eaLnBrk="1" hangingPunct="1"/>
            <a:r>
              <a:rPr lang="en-US" dirty="0" smtClean="0"/>
              <a:t>different from other 3 techniques</a:t>
            </a:r>
          </a:p>
          <a:p>
            <a:pPr lvl="3" eaLnBrk="1" hangingPunct="1"/>
            <a:r>
              <a:rPr lang="en-US" dirty="0" smtClean="0"/>
              <a:t>determines </a:t>
            </a:r>
            <a:r>
              <a:rPr lang="en-US" dirty="0"/>
              <a:t>proportions of time spent in various categories of work </a:t>
            </a:r>
            <a:r>
              <a:rPr lang="en-US" dirty="0" smtClean="0"/>
              <a:t>activity</a:t>
            </a:r>
          </a:p>
          <a:p>
            <a:pPr lvl="3" eaLnBrk="1" hangingPunct="1"/>
            <a:r>
              <a:rPr lang="en-US" dirty="0" smtClean="0"/>
              <a:t>uses </a:t>
            </a:r>
            <a:r>
              <a:rPr lang="en-US" dirty="0"/>
              <a:t>randomized </a:t>
            </a:r>
            <a:r>
              <a:rPr lang="en-US" dirty="0" smtClean="0"/>
              <a:t>observations </a:t>
            </a:r>
            <a:r>
              <a:rPr lang="en-US" dirty="0"/>
              <a:t>of </a:t>
            </a:r>
            <a:r>
              <a:rPr lang="en-US" dirty="0" smtClean="0"/>
              <a:t>subjects</a:t>
            </a:r>
          </a:p>
          <a:p>
            <a:pPr lvl="2" eaLnBrk="1" hangingPunct="1"/>
            <a:r>
              <a:rPr lang="en-US" dirty="0" smtClean="0"/>
              <a:t>Other 3 techniques (DTS, PMTS, SDS):</a:t>
            </a:r>
          </a:p>
          <a:p>
            <a:pPr lvl="3" eaLnBrk="1" hangingPunct="1"/>
            <a:r>
              <a:rPr lang="en-US" dirty="0" smtClean="0"/>
              <a:t>establish time/</a:t>
            </a:r>
            <a:r>
              <a:rPr lang="en-US" b="1" dirty="0"/>
              <a:t>engineering</a:t>
            </a:r>
            <a:r>
              <a:rPr lang="en-US" b="1" dirty="0" smtClean="0"/>
              <a:t> standards</a:t>
            </a:r>
            <a:r>
              <a:rPr lang="en-US" dirty="0" smtClean="0"/>
              <a:t>:</a:t>
            </a:r>
          </a:p>
          <a:p>
            <a:pPr lvl="4" eaLnBrk="1" hangingPunct="1"/>
            <a:r>
              <a:rPr lang="en-US" dirty="0"/>
              <a:t>based on </a:t>
            </a:r>
            <a:r>
              <a:rPr lang="en-US" dirty="0" smtClean="0"/>
              <a:t>time values adjusted </a:t>
            </a:r>
            <a:r>
              <a:rPr lang="en-US" dirty="0"/>
              <a:t>for worker </a:t>
            </a:r>
            <a:r>
              <a:rPr lang="en-US" dirty="0" smtClean="0"/>
              <a:t>performance</a:t>
            </a:r>
          </a:p>
          <a:p>
            <a:pPr lvl="4" eaLnBrk="1" hangingPunct="1"/>
            <a:r>
              <a:rPr lang="en-US" dirty="0" smtClean="0"/>
              <a:t>effort needed to find best method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08900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Work Measurement </a:t>
            </a:r>
            <a:r>
              <a:rPr lang="en-US" dirty="0" smtClean="0"/>
              <a:t>Techniques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7255" r="22279" b="40087"/>
          <a:stretch/>
        </p:blipFill>
        <p:spPr bwMode="auto">
          <a:xfrm>
            <a:off x="838200" y="1905000"/>
            <a:ext cx="8117541" cy="438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4963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Work Measurement </a:t>
            </a:r>
            <a:r>
              <a:rPr lang="en-US" dirty="0" smtClean="0"/>
              <a:t>Techniques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447800"/>
            <a:ext cx="7543800" cy="5334000"/>
          </a:xfrm>
        </p:spPr>
        <p:txBody>
          <a:bodyPr/>
          <a:lstStyle/>
          <a:p>
            <a:pPr eaLnBrk="1" hangingPunct="1"/>
            <a:r>
              <a:rPr lang="en-US" b="1" dirty="0"/>
              <a:t>Direct </a:t>
            </a:r>
            <a:r>
              <a:rPr lang="en-US" b="1" dirty="0" smtClean="0"/>
              <a:t>Time Study </a:t>
            </a:r>
            <a:r>
              <a:rPr lang="en-US" b="1" dirty="0"/>
              <a:t>(</a:t>
            </a:r>
            <a:r>
              <a:rPr lang="en-US" b="1" dirty="0">
                <a:hlinkClick r:id="rId3" action="ppaction://hlinksldjump"/>
              </a:rPr>
              <a:t>DTS</a:t>
            </a:r>
            <a:r>
              <a:rPr lang="en-US" b="1" dirty="0" smtClean="0"/>
              <a:t>)</a:t>
            </a:r>
            <a:r>
              <a:rPr lang="en-US" dirty="0" smtClean="0"/>
              <a:t>:</a:t>
            </a:r>
            <a:endParaRPr lang="en-US" dirty="0"/>
          </a:p>
          <a:p>
            <a:pPr lvl="1" eaLnBrk="1" hangingPunct="1"/>
            <a:r>
              <a:rPr lang="en-US" dirty="0" smtClean="0"/>
              <a:t>direct </a:t>
            </a:r>
            <a:r>
              <a:rPr lang="en-US" dirty="0"/>
              <a:t>observation of </a:t>
            </a:r>
            <a:r>
              <a:rPr lang="en-US" dirty="0" smtClean="0"/>
              <a:t>task</a:t>
            </a:r>
          </a:p>
          <a:p>
            <a:pPr lvl="2" eaLnBrk="1" hangingPunct="1"/>
            <a:r>
              <a:rPr lang="en-US" dirty="0" smtClean="0"/>
              <a:t>using stopwatch/chronometric device</a:t>
            </a:r>
          </a:p>
          <a:p>
            <a:pPr lvl="2" eaLnBrk="1" hangingPunct="1"/>
            <a:r>
              <a:rPr lang="en-US" dirty="0" smtClean="0"/>
              <a:t>records time </a:t>
            </a:r>
            <a:r>
              <a:rPr lang="en-US" dirty="0"/>
              <a:t>taken to accomplish </a:t>
            </a:r>
            <a:r>
              <a:rPr lang="en-US" dirty="0" smtClean="0"/>
              <a:t>task</a:t>
            </a:r>
          </a:p>
          <a:p>
            <a:pPr lvl="1" eaLnBrk="1" hangingPunct="1"/>
            <a:r>
              <a:rPr lang="en-US" dirty="0"/>
              <a:t>task </a:t>
            </a:r>
            <a:r>
              <a:rPr lang="en-US" dirty="0" smtClean="0"/>
              <a:t>usu. </a:t>
            </a:r>
            <a:r>
              <a:rPr lang="en-US" dirty="0"/>
              <a:t>divided into work </a:t>
            </a:r>
            <a:r>
              <a:rPr lang="en-US" dirty="0" smtClean="0"/>
              <a:t>elements</a:t>
            </a:r>
          </a:p>
          <a:p>
            <a:pPr lvl="1" eaLnBrk="1" hangingPunct="1"/>
            <a:r>
              <a:rPr lang="en-US" dirty="0" smtClean="0"/>
              <a:t>each </a:t>
            </a:r>
            <a:r>
              <a:rPr lang="en-US" dirty="0"/>
              <a:t>work element is timed </a:t>
            </a:r>
            <a:r>
              <a:rPr lang="en-US" dirty="0" smtClean="0"/>
              <a:t>separately</a:t>
            </a:r>
          </a:p>
          <a:p>
            <a:pPr lvl="1" eaLnBrk="1" hangingPunct="1"/>
            <a:r>
              <a:rPr lang="en-US" dirty="0"/>
              <a:t>time study </a:t>
            </a:r>
            <a:r>
              <a:rPr lang="en-US" dirty="0" smtClean="0"/>
              <a:t>analyst (while </a:t>
            </a:r>
            <a:r>
              <a:rPr lang="en-US" dirty="0"/>
              <a:t>observing </a:t>
            </a:r>
            <a:r>
              <a:rPr lang="en-US" dirty="0" smtClean="0"/>
              <a:t>worker):</a:t>
            </a:r>
          </a:p>
          <a:p>
            <a:pPr lvl="2" eaLnBrk="1" hangingPunct="1"/>
            <a:r>
              <a:rPr lang="en-US" dirty="0" smtClean="0"/>
              <a:t>evaluates worker’s </a:t>
            </a:r>
            <a:r>
              <a:rPr lang="en-US" dirty="0"/>
              <a:t>performance (</a:t>
            </a:r>
            <a:r>
              <a:rPr lang="en-US" b="1" dirty="0"/>
              <a:t>pace</a:t>
            </a:r>
            <a:r>
              <a:rPr lang="en-US" dirty="0" smtClean="0"/>
              <a:t>)</a:t>
            </a:r>
          </a:p>
          <a:p>
            <a:pPr lvl="2" eaLnBrk="1" hangingPunct="1"/>
            <a:r>
              <a:rPr lang="en-US" dirty="0" smtClean="0"/>
              <a:t>records pace to </a:t>
            </a:r>
            <a:r>
              <a:rPr lang="en-US" dirty="0"/>
              <a:t>each work element </a:t>
            </a:r>
            <a:r>
              <a:rPr lang="en-US" dirty="0" smtClean="0"/>
              <a:t>time</a:t>
            </a:r>
          </a:p>
          <a:p>
            <a:pPr lvl="2" eaLnBrk="1" hangingPunct="1"/>
            <a:r>
              <a:rPr lang="en-US" dirty="0" smtClean="0"/>
              <a:t>this’s </a:t>
            </a:r>
            <a:r>
              <a:rPr lang="en-US" dirty="0"/>
              <a:t>called </a:t>
            </a:r>
            <a:r>
              <a:rPr lang="en-US" b="1" i="1" dirty="0"/>
              <a:t>performance </a:t>
            </a:r>
            <a:r>
              <a:rPr lang="en-US" b="1" i="1" dirty="0" smtClean="0"/>
              <a:t>rating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00354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Work Measurement </a:t>
            </a:r>
            <a:r>
              <a:rPr lang="en-US" dirty="0" smtClean="0"/>
              <a:t>Techniques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00200" y="1447800"/>
                <a:ext cx="7543800" cy="5334000"/>
              </a:xfrm>
            </p:spPr>
            <p:txBody>
              <a:bodyPr/>
              <a:lstStyle/>
              <a:p>
                <a:pPr eaLnBrk="1" hangingPunct="1"/>
                <a:r>
                  <a:rPr lang="en-US" b="1" i="1" dirty="0" smtClean="0"/>
                  <a:t>Cont.</a:t>
                </a:r>
                <a:r>
                  <a:rPr lang="en-US" b="1" dirty="0" smtClean="0"/>
                  <a:t> Direct Time Study (</a:t>
                </a:r>
                <a:r>
                  <a:rPr lang="en-US" b="1" dirty="0">
                    <a:hlinkClick r:id="rId3" action="ppaction://hlinksldjump"/>
                  </a:rPr>
                  <a:t>DTS</a:t>
                </a:r>
                <a:r>
                  <a:rPr lang="en-US" b="1" dirty="0" smtClean="0"/>
                  <a:t>)</a:t>
                </a:r>
                <a:r>
                  <a:rPr lang="en-US" dirty="0" smtClean="0"/>
                  <a:t>:</a:t>
                </a:r>
              </a:p>
              <a:p>
                <a:pPr marL="457200" lvl="1" indent="0" algn="ctr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𝑜𝑏𝑠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 (</m:t>
                    </m:r>
                    <m:r>
                      <a:rPr lang="en-US" i="1" dirty="0" smtClean="0">
                        <a:latin typeface="Cambria Math"/>
                      </a:rPr>
                      <m:t>𝑃𝑅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:endParaRPr lang="en-US" dirty="0" smtClean="0"/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b="1" dirty="0"/>
                  <a:t>normal time</a:t>
                </a:r>
                <a:r>
                  <a:rPr lang="en-US" dirty="0"/>
                  <a:t> for </a:t>
                </a:r>
                <a:r>
                  <a:rPr lang="en-US" dirty="0" smtClean="0"/>
                  <a:t>element/task* </a:t>
                </a:r>
                <a:r>
                  <a:rPr lang="en-US" dirty="0"/>
                  <a:t>(time </a:t>
                </a:r>
                <a:r>
                  <a:rPr lang="en-US" dirty="0" smtClean="0"/>
                  <a:t>req. </a:t>
                </a:r>
                <a:r>
                  <a:rPr lang="en-US" dirty="0"/>
                  <a:t>by </a:t>
                </a:r>
                <a:r>
                  <a:rPr lang="en-US" dirty="0" smtClean="0"/>
                  <a:t>worker </a:t>
                </a:r>
                <a:r>
                  <a:rPr lang="en-US" dirty="0"/>
                  <a:t>working </a:t>
                </a:r>
                <a:r>
                  <a:rPr lang="en-US" dirty="0" smtClean="0"/>
                  <a:t>@ </a:t>
                </a:r>
                <a:r>
                  <a:rPr lang="en-US" dirty="0"/>
                  <a:t>100% </a:t>
                </a:r>
                <a:r>
                  <a:rPr lang="en-US" dirty="0" smtClean="0"/>
                  <a:t>pace </a:t>
                </a:r>
                <a:r>
                  <a:rPr lang="en-US" dirty="0"/>
                  <a:t>for </a:t>
                </a:r>
                <a:r>
                  <a:rPr lang="en-US" i="1" dirty="0" smtClean="0"/>
                  <a:t>1 </a:t>
                </a:r>
                <a:r>
                  <a:rPr lang="en-US" i="1" dirty="0"/>
                  <a:t>cycle</a:t>
                </a:r>
                <a:r>
                  <a:rPr lang="en-US" dirty="0" smtClean="0"/>
                  <a:t>), min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b="1" dirty="0"/>
                  <a:t>observed time</a:t>
                </a:r>
                <a:r>
                  <a:rPr lang="en-US" dirty="0"/>
                  <a:t>, </a:t>
                </a:r>
                <a:r>
                  <a:rPr lang="en-US" dirty="0" smtClean="0"/>
                  <a:t>min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𝑃𝑅</m:t>
                    </m:r>
                  </m:oMath>
                </a14:m>
                <a:r>
                  <a:rPr lang="en-US" dirty="0"/>
                  <a:t>: </a:t>
                </a:r>
                <a:r>
                  <a:rPr lang="en-US" b="1" dirty="0"/>
                  <a:t>performance rating</a:t>
                </a:r>
                <a:r>
                  <a:rPr lang="en-US" dirty="0"/>
                  <a:t> of </a:t>
                </a:r>
                <a:r>
                  <a:rPr lang="en-US" dirty="0" smtClean="0"/>
                  <a:t>worker’s pace</a:t>
                </a:r>
              </a:p>
              <a:p>
                <a:pPr lvl="2" eaLnBrk="1" hangingPunct="1"/>
                <a:r>
                  <a:rPr lang="en-US" dirty="0" smtClean="0"/>
                  <a:t>observed </a:t>
                </a:r>
                <a:r>
                  <a:rPr lang="en-US" dirty="0"/>
                  <a:t>by </a:t>
                </a:r>
                <a:r>
                  <a:rPr lang="en-US" dirty="0" smtClean="0"/>
                  <a:t>analyst</a:t>
                </a:r>
              </a:p>
              <a:p>
                <a:pPr lvl="2" eaLnBrk="1" hangingPunct="1"/>
                <a:r>
                  <a:rPr lang="en-US" dirty="0" smtClean="0"/>
                  <a:t>usu. </a:t>
                </a:r>
                <a:r>
                  <a:rPr lang="en-US" dirty="0"/>
                  <a:t>recorded as </a:t>
                </a:r>
                <a:r>
                  <a:rPr lang="en-US" dirty="0" smtClean="0"/>
                  <a:t>%</a:t>
                </a:r>
                <a:r>
                  <a:rPr lang="en-US" dirty="0" err="1" smtClean="0"/>
                  <a:t>ge</a:t>
                </a:r>
                <a:r>
                  <a:rPr lang="en-US" dirty="0" smtClean="0"/>
                  <a:t> </a:t>
                </a:r>
                <a:r>
                  <a:rPr lang="en-US" dirty="0"/>
                  <a:t>during </a:t>
                </a:r>
                <a:r>
                  <a:rPr lang="en-US" dirty="0" smtClean="0"/>
                  <a:t>observation</a:t>
                </a:r>
              </a:p>
              <a:p>
                <a:pPr lvl="2" eaLnBrk="1" hangingPunct="1"/>
                <a:r>
                  <a:rPr lang="en-US" dirty="0" smtClean="0"/>
                  <a:t>applied </a:t>
                </a:r>
                <a:r>
                  <a:rPr lang="en-US" dirty="0"/>
                  <a:t>as </a:t>
                </a:r>
                <a:r>
                  <a:rPr lang="en-US" dirty="0" smtClean="0"/>
                  <a:t>decimal </a:t>
                </a:r>
                <a:r>
                  <a:rPr lang="en-US" dirty="0"/>
                  <a:t>fraction in </a:t>
                </a:r>
                <a:r>
                  <a:rPr lang="en-US" dirty="0" smtClean="0"/>
                  <a:t>equation</a:t>
                </a:r>
              </a:p>
              <a:p>
                <a:pPr lvl="1" eaLnBrk="1" hangingPunct="1"/>
                <a:r>
                  <a:rPr lang="en-US" dirty="0" smtClean="0"/>
                  <a:t>If task </a:t>
                </a:r>
                <a:r>
                  <a:rPr lang="en-US" dirty="0"/>
                  <a:t>is </a:t>
                </a:r>
                <a:r>
                  <a:rPr lang="en-US" dirty="0" smtClean="0"/>
                  <a:t>repetitive,</a:t>
                </a:r>
              </a:p>
              <a:p>
                <a:pPr lvl="2" eaLnBrk="1" hangingPunct="1"/>
                <a:r>
                  <a:rPr lang="en-US" dirty="0" smtClean="0"/>
                  <a:t>several </a:t>
                </a:r>
                <a:r>
                  <a:rPr lang="en-US" dirty="0"/>
                  <a:t>work cycles </a:t>
                </a:r>
                <a:r>
                  <a:rPr lang="en-US" dirty="0" smtClean="0"/>
                  <a:t>observed,</a:t>
                </a:r>
              </a:p>
              <a:p>
                <a:pPr lvl="2" eaLnBrk="1" hangingPunct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-values avg. </a:t>
                </a:r>
                <a:r>
                  <a:rPr lang="en-US" dirty="0"/>
                  <a:t>to improve statistical </a:t>
                </a:r>
                <a:r>
                  <a:rPr lang="en-US" dirty="0" smtClean="0"/>
                  <a:t>accuracy</a:t>
                </a:r>
                <a:endParaRPr lang="en-US" dirty="0"/>
              </a:p>
              <a:p>
                <a:pPr lvl="1" eaLnBrk="1" hangingPunct="1"/>
                <a:endParaRPr lang="en-US" dirty="0" smtClean="0"/>
              </a:p>
              <a:p>
                <a:pPr lvl="1" eaLnBrk="1" hangingPunct="1"/>
                <a:endParaRPr lang="en-US" dirty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00200" y="1447800"/>
                <a:ext cx="7543800" cy="5334000"/>
              </a:xfrm>
              <a:blipFill rotWithShape="1">
                <a:blip r:embed="rId4"/>
                <a:stretch>
                  <a:fillRect l="-1132" t="-800" b="-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2202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Work Measurement </a:t>
            </a:r>
            <a:r>
              <a:rPr lang="en-US" dirty="0" smtClean="0"/>
              <a:t>Techniques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00200" y="1447800"/>
                <a:ext cx="7543800" cy="5334000"/>
              </a:xfrm>
            </p:spPr>
            <p:txBody>
              <a:bodyPr/>
              <a:lstStyle/>
              <a:p>
                <a:pPr eaLnBrk="1" hangingPunct="1"/>
                <a:r>
                  <a:rPr lang="en-US" b="1" i="1" dirty="0" smtClean="0"/>
                  <a:t>cont.</a:t>
                </a:r>
                <a:r>
                  <a:rPr lang="en-US" b="1" dirty="0" smtClean="0"/>
                  <a:t> Direct Time Study (</a:t>
                </a:r>
                <a:r>
                  <a:rPr lang="en-US" b="1" dirty="0">
                    <a:hlinkClick r:id="rId3" action="ppaction://hlinksldjump"/>
                  </a:rPr>
                  <a:t>DTS</a:t>
                </a:r>
                <a:r>
                  <a:rPr lang="en-US" b="1" dirty="0" smtClean="0"/>
                  <a:t>)</a:t>
                </a:r>
                <a:r>
                  <a:rPr lang="en-US" dirty="0" smtClean="0"/>
                  <a:t>:</a:t>
                </a:r>
              </a:p>
              <a:p>
                <a:pPr marL="457200" lvl="1" indent="0" algn="ctr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𝑠𝑡𝑑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 (</m:t>
                    </m:r>
                    <m:r>
                      <a:rPr lang="en-US" b="0" i="1" dirty="0" smtClean="0"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𝑝𝑓𝑑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:endParaRPr lang="en-US" dirty="0" smtClean="0"/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𝑠𝑡𝑑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b="1" dirty="0"/>
                  <a:t>standard time</a:t>
                </a:r>
                <a:r>
                  <a:rPr lang="en-US" dirty="0"/>
                  <a:t>, min</a:t>
                </a:r>
                <a:r>
                  <a:rPr lang="en-US" dirty="0" smtClean="0"/>
                  <a:t>.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b="1" dirty="0"/>
                  <a:t>normal </a:t>
                </a:r>
                <a:r>
                  <a:rPr lang="en-US" b="1" dirty="0" smtClean="0"/>
                  <a:t>time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𝑝𝑓𝑑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b="1" dirty="0"/>
                  <a:t>allowance</a:t>
                </a:r>
                <a:r>
                  <a:rPr lang="en-US" dirty="0"/>
                  <a:t> </a:t>
                </a:r>
                <a:r>
                  <a:rPr lang="en-US" dirty="0" smtClean="0"/>
                  <a:t>for</a:t>
                </a:r>
              </a:p>
              <a:p>
                <a:pPr lvl="2" eaLnBrk="1" hangingPunct="1"/>
                <a:r>
                  <a:rPr lang="en-US" b="1" dirty="0" smtClean="0"/>
                  <a:t>p</a:t>
                </a:r>
                <a:r>
                  <a:rPr lang="en-US" dirty="0" smtClean="0"/>
                  <a:t>ersonal time,</a:t>
                </a:r>
              </a:p>
              <a:p>
                <a:pPr lvl="2" eaLnBrk="1" hangingPunct="1"/>
                <a:r>
                  <a:rPr lang="en-US" b="1" dirty="0" smtClean="0"/>
                  <a:t>f</a:t>
                </a:r>
                <a:r>
                  <a:rPr lang="en-US" dirty="0" smtClean="0"/>
                  <a:t>atigue,</a:t>
                </a:r>
              </a:p>
              <a:p>
                <a:pPr lvl="2" eaLnBrk="1" hangingPunct="1"/>
                <a:r>
                  <a:rPr lang="en-US" b="1" dirty="0" smtClean="0"/>
                  <a:t>d</a:t>
                </a:r>
                <a:r>
                  <a:rPr lang="en-US" dirty="0" smtClean="0"/>
                  <a:t>elays</a:t>
                </a:r>
                <a:endParaRPr lang="en-US" dirty="0"/>
              </a:p>
              <a:p>
                <a:pPr lvl="1" eaLnBrk="1" hangingPunct="1"/>
                <a:endParaRPr lang="en-US" dirty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00200" y="1447800"/>
                <a:ext cx="7543800" cy="5334000"/>
              </a:xfrm>
              <a:blipFill rotWithShape="1">
                <a:blip r:embed="rId4"/>
                <a:stretch>
                  <a:fillRect l="-1132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7130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Work Measurement </a:t>
            </a:r>
            <a:r>
              <a:rPr lang="en-US" dirty="0" smtClean="0"/>
              <a:t>Techniques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00200" y="1447800"/>
                <a:ext cx="7543800" cy="5334000"/>
              </a:xfrm>
            </p:spPr>
            <p:txBody>
              <a:bodyPr/>
              <a:lstStyle/>
              <a:p>
                <a:pPr eaLnBrk="1" hangingPunct="1"/>
                <a:r>
                  <a:rPr lang="en-US" b="1" dirty="0" smtClean="0"/>
                  <a:t>Predetermined Motion Time Systems </a:t>
                </a:r>
                <a:r>
                  <a:rPr lang="en-US" b="1" dirty="0"/>
                  <a:t>(</a:t>
                </a:r>
                <a:r>
                  <a:rPr lang="en-US" b="1" dirty="0">
                    <a:hlinkClick r:id="rId3" action="ppaction://hlinksldjump"/>
                  </a:rPr>
                  <a:t>PMTS</a:t>
                </a:r>
                <a:r>
                  <a:rPr lang="en-US" b="1" dirty="0"/>
                  <a:t>)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1" eaLnBrk="1" hangingPunct="1"/>
                <a:r>
                  <a:rPr lang="en-US" dirty="0" smtClean="0"/>
                  <a:t>relies: database </a:t>
                </a:r>
                <a:r>
                  <a:rPr lang="en-US" dirty="0"/>
                  <a:t>of </a:t>
                </a:r>
                <a:r>
                  <a:rPr lang="en-US" i="1" dirty="0"/>
                  <a:t>basic motion </a:t>
                </a:r>
                <a:r>
                  <a:rPr lang="en-US" i="1" dirty="0" smtClean="0"/>
                  <a:t>elements</a:t>
                </a:r>
                <a:endParaRPr lang="en-US" dirty="0" smtClean="0"/>
              </a:p>
              <a:p>
                <a:pPr lvl="2" eaLnBrk="1" hangingPunct="1"/>
                <a:r>
                  <a:rPr lang="en-US" dirty="0" smtClean="0"/>
                  <a:t>e.g. reach</a:t>
                </a:r>
                <a:r>
                  <a:rPr lang="en-US" dirty="0"/>
                  <a:t>, grasp, </a:t>
                </a:r>
                <a:r>
                  <a:rPr lang="en-US" dirty="0" smtClean="0"/>
                  <a:t>move, other </a:t>
                </a:r>
                <a:r>
                  <a:rPr lang="en-US" i="1" dirty="0" err="1" smtClean="0"/>
                  <a:t>therbligs</a:t>
                </a:r>
                <a:endParaRPr lang="en-US" i="1" dirty="0" smtClean="0"/>
              </a:p>
              <a:p>
                <a:pPr lvl="1" eaLnBrk="1" hangingPunct="1"/>
                <a:r>
                  <a:rPr lang="en-US" dirty="0"/>
                  <a:t>with each motion </a:t>
                </a:r>
                <a:r>
                  <a:rPr lang="en-US" dirty="0" smtClean="0"/>
                  <a:t>element:</a:t>
                </a:r>
              </a:p>
              <a:p>
                <a:pPr lvl="2" eaLnBrk="1" hangingPunct="1"/>
                <a:r>
                  <a:rPr lang="en-US" dirty="0" smtClean="0"/>
                  <a:t>set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’s,</a:t>
                </a:r>
              </a:p>
              <a:p>
                <a:pPr lvl="2" eaLnBrk="1" hangingPunct="1"/>
                <a:r>
                  <a:rPr lang="en-US" dirty="0" smtClean="0"/>
                  <a:t>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’s depend </a:t>
                </a:r>
                <a:r>
                  <a:rPr lang="en-US" dirty="0"/>
                  <a:t>on </a:t>
                </a:r>
                <a:r>
                  <a:rPr lang="en-US" i="1" dirty="0" smtClean="0"/>
                  <a:t>conditions</a:t>
                </a:r>
                <a:r>
                  <a:rPr lang="en-US" dirty="0" smtClean="0"/>
                  <a:t> </a:t>
                </a:r>
                <a:r>
                  <a:rPr lang="en-US" dirty="0"/>
                  <a:t>under which </a:t>
                </a:r>
                <a:r>
                  <a:rPr lang="en-US" dirty="0" smtClean="0"/>
                  <a:t>motion </a:t>
                </a:r>
                <a:r>
                  <a:rPr lang="en-US" dirty="0"/>
                  <a:t>element was </a:t>
                </a:r>
                <a:r>
                  <a:rPr lang="en-US" dirty="0" smtClean="0"/>
                  <a:t>performed</a:t>
                </a:r>
              </a:p>
              <a:p>
                <a:pPr lvl="2" eaLnBrk="1" hangingPunct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move </a:t>
                </a:r>
                <a:r>
                  <a:rPr lang="en-US" dirty="0"/>
                  <a:t>depends on </a:t>
                </a:r>
                <a:r>
                  <a:rPr lang="en-US" dirty="0" smtClean="0"/>
                  <a:t>:</a:t>
                </a:r>
              </a:p>
              <a:p>
                <a:pPr lvl="3" eaLnBrk="1" hangingPunct="1"/>
                <a:r>
                  <a:rPr lang="en-US" dirty="0" smtClean="0"/>
                  <a:t>distance reached</a:t>
                </a:r>
              </a:p>
              <a:p>
                <a:pPr lvl="4" eaLnBrk="1" hangingPunct="1"/>
                <a:r>
                  <a:rPr lang="en-US" dirty="0" smtClean="0"/>
                  <a:t>longer </a:t>
                </a:r>
                <a:r>
                  <a:rPr lang="en-US" dirty="0"/>
                  <a:t>distances </a:t>
                </a:r>
                <a:r>
                  <a:rPr lang="en-US" dirty="0" smtClean="0">
                    <a:sym typeface="Symbol"/>
                  </a:rPr>
                  <a:t> </a:t>
                </a:r>
                <a:r>
                  <a:rPr lang="en-US" dirty="0" smtClean="0"/>
                  <a:t>more time</a:t>
                </a:r>
              </a:p>
              <a:p>
                <a:pPr lvl="3" eaLnBrk="1" hangingPunct="1"/>
                <a:r>
                  <a:rPr lang="en-US" dirty="0" smtClean="0"/>
                  <a:t>also on weight </a:t>
                </a:r>
                <a:r>
                  <a:rPr lang="en-US" dirty="0"/>
                  <a:t>of moved </a:t>
                </a:r>
                <a:r>
                  <a:rPr lang="en-US" dirty="0" smtClean="0"/>
                  <a:t>object</a:t>
                </a: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00200" y="1447800"/>
                <a:ext cx="7543800" cy="5334000"/>
              </a:xfrm>
              <a:blipFill rotWithShape="1">
                <a:blip r:embed="rId4"/>
                <a:stretch>
                  <a:fillRect l="-1132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6024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Work Measurement </a:t>
            </a:r>
            <a:r>
              <a:rPr lang="en-US" dirty="0" smtClean="0"/>
              <a:t>Techniques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00200" y="1447800"/>
                <a:ext cx="7543800" cy="5334000"/>
              </a:xfrm>
            </p:spPr>
            <p:txBody>
              <a:bodyPr/>
              <a:lstStyle/>
              <a:p>
                <a:pPr eaLnBrk="1" hangingPunct="1"/>
                <a:r>
                  <a:rPr lang="en-US" b="1" dirty="0" smtClean="0"/>
                  <a:t>Predetermined Motion Time Systems </a:t>
                </a:r>
                <a:r>
                  <a:rPr lang="en-US" b="1" dirty="0"/>
                  <a:t>(</a:t>
                </a:r>
                <a:r>
                  <a:rPr lang="en-US" b="1" dirty="0">
                    <a:hlinkClick r:id="rId3" action="ppaction://hlinksldjump"/>
                  </a:rPr>
                  <a:t>PMTS</a:t>
                </a:r>
                <a:r>
                  <a:rPr lang="en-US" b="1" dirty="0"/>
                  <a:t>)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1" eaLnBrk="1" hangingPunct="1"/>
                <a:r>
                  <a:rPr lang="en-US" dirty="0" smtClean="0"/>
                  <a:t>analyst activities:</a:t>
                </a:r>
              </a:p>
              <a:p>
                <a:pPr lvl="2" eaLnBrk="1" hangingPunct="1"/>
                <a:r>
                  <a:rPr lang="en-US" dirty="0"/>
                  <a:t>analyst lists all </a:t>
                </a:r>
                <a:r>
                  <a:rPr lang="en-US" dirty="0" smtClean="0"/>
                  <a:t>BME’s for task (&amp; conditions) </a:t>
                </a:r>
              </a:p>
              <a:p>
                <a:pPr lvl="2" eaLnBrk="1" hangingPunct="1"/>
                <a:r>
                  <a:rPr lang="en-US" dirty="0" smtClean="0"/>
                  <a:t>retrieves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(each BME) </a:t>
                </a:r>
                <a:r>
                  <a:rPr lang="en-US" dirty="0"/>
                  <a:t>from </a:t>
                </a:r>
                <a:r>
                  <a:rPr lang="en-US" dirty="0" smtClean="0"/>
                  <a:t>database</a:t>
                </a:r>
                <a:endParaRPr lang="en-US" i="1" dirty="0" smtClean="0">
                  <a:latin typeface="Cambria Math"/>
                </a:endParaRPr>
              </a:p>
              <a:p>
                <a:pPr lvl="2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(task)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(BME’s)</a:t>
                </a:r>
              </a:p>
              <a:p>
                <a:pPr lvl="2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𝑠𝑡𝑑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 (</m:t>
                    </m:r>
                    <m:r>
                      <a:rPr lang="en-US" i="1" dirty="0">
                        <a:latin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𝑝𝑓𝑑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(i.e. same as in DTS)</a:t>
                </a:r>
              </a:p>
              <a:p>
                <a:pPr lvl="1" eaLnBrk="1" hangingPunct="1"/>
                <a:endParaRPr lang="en-US" dirty="0" smtClean="0"/>
              </a:p>
              <a:p>
                <a:pPr lvl="1" eaLnBrk="1" hangingPunct="1"/>
                <a:r>
                  <a:rPr lang="en-US" dirty="0" smtClean="0"/>
                  <a:t>advantages of PMTS:</a:t>
                </a:r>
              </a:p>
              <a:p>
                <a:pPr marL="1371600" lvl="2" indent="-457200" eaLnBrk="1" hangingPunct="1">
                  <a:buFont typeface="+mj-lt"/>
                  <a:buAutoNum type="arabicPeriod"/>
                </a:pPr>
                <a:r>
                  <a:rPr lang="en-US" dirty="0" smtClean="0"/>
                  <a:t>performance rating: not required,</a:t>
                </a:r>
              </a:p>
              <a:p>
                <a:pPr marL="1371600" lvl="2" indent="-457200" eaLnBrk="1" hangingPunct="1">
                  <a:buFont typeface="+mj-lt"/>
                  <a:buAutoNum type="arabicPeriod"/>
                </a:pPr>
                <a:r>
                  <a:rPr lang="en-US" dirty="0" smtClean="0"/>
                  <a:t>can </a:t>
                </a:r>
                <a:r>
                  <a:rPr lang="en-US" dirty="0"/>
                  <a:t>be applied to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𝑠𝑡𝑑</m:t>
                        </m:r>
                      </m:sub>
                    </m:sSub>
                  </m:oMath>
                </a14:m>
                <a:r>
                  <a:rPr lang="en-US" dirty="0" smtClean="0"/>
                  <a:t>(task) </a:t>
                </a:r>
                <a:r>
                  <a:rPr lang="en-US" i="1" dirty="0"/>
                  <a:t>before</a:t>
                </a:r>
                <a:r>
                  <a:rPr lang="en-US" dirty="0"/>
                  <a:t> </a:t>
                </a:r>
                <a:r>
                  <a:rPr lang="en-US" dirty="0" smtClean="0"/>
                  <a:t>production</a:t>
                </a:r>
                <a:endParaRPr lang="en-US" dirty="0"/>
              </a:p>
              <a:p>
                <a:pPr lvl="1" eaLnBrk="1" hangingPunct="1"/>
                <a:endParaRPr lang="en-US" dirty="0" smtClean="0"/>
              </a:p>
              <a:p>
                <a:pPr lvl="2"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00200" y="1447800"/>
                <a:ext cx="7543800" cy="5334000"/>
              </a:xfrm>
              <a:blipFill rotWithShape="1">
                <a:blip r:embed="rId4"/>
                <a:stretch>
                  <a:fillRect l="-1132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2648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Work Measurement </a:t>
            </a:r>
            <a:r>
              <a:rPr lang="en-US" dirty="0" smtClean="0"/>
              <a:t>Techniques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00200" y="1447800"/>
                <a:ext cx="7543800" cy="5334000"/>
              </a:xfrm>
            </p:spPr>
            <p:txBody>
              <a:bodyPr/>
              <a:lstStyle/>
              <a:p>
                <a:pPr eaLnBrk="1" hangingPunct="1"/>
                <a:r>
                  <a:rPr lang="en-US" b="1" dirty="0" smtClean="0"/>
                  <a:t>Standard Data Systems</a:t>
                </a:r>
                <a:r>
                  <a:rPr lang="en-US" dirty="0" smtClean="0"/>
                  <a:t> (</a:t>
                </a:r>
                <a:r>
                  <a:rPr lang="en-US" dirty="0" smtClean="0">
                    <a:hlinkClick r:id="rId3" action="ppaction://hlinksldjump"/>
                  </a:rPr>
                  <a:t>SDS</a:t>
                </a:r>
                <a:r>
                  <a:rPr lang="en-US" dirty="0" smtClean="0"/>
                  <a:t>):</a:t>
                </a:r>
                <a:endParaRPr lang="en-US" dirty="0"/>
              </a:p>
              <a:p>
                <a:pPr lvl="1" eaLnBrk="1" hangingPunct="1"/>
                <a:r>
                  <a:rPr lang="en-US" dirty="0"/>
                  <a:t>compilation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’s for </a:t>
                </a:r>
                <a:r>
                  <a:rPr lang="en-US" i="1" dirty="0"/>
                  <a:t>work </a:t>
                </a:r>
                <a:r>
                  <a:rPr lang="en-US" i="1" dirty="0" smtClean="0"/>
                  <a:t>elements</a:t>
                </a:r>
                <a:r>
                  <a:rPr lang="en-US" dirty="0" smtClean="0"/>
                  <a:t>,</a:t>
                </a:r>
              </a:p>
              <a:p>
                <a:pPr lvl="2" eaLnBrk="1" hangingPunct="1"/>
                <a:r>
                  <a:rPr lang="en-US" dirty="0" smtClean="0"/>
                  <a:t>used </a:t>
                </a:r>
                <a:r>
                  <a:rPr lang="en-US" dirty="0"/>
                  <a:t>in tasks </a:t>
                </a:r>
                <a:r>
                  <a:rPr lang="en-US" dirty="0" smtClean="0"/>
                  <a:t>performed </a:t>
                </a:r>
                <a:r>
                  <a:rPr lang="en-US" dirty="0"/>
                  <a:t>in </a:t>
                </a:r>
                <a:r>
                  <a:rPr lang="en-US" dirty="0" smtClean="0"/>
                  <a:t>given facility</a:t>
                </a:r>
              </a:p>
              <a:p>
                <a:pPr lvl="2" eaLnBrk="1" hangingPunct="1"/>
                <a:r>
                  <a:rPr lang="en-US" dirty="0" smtClean="0"/>
                  <a:t>used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𝑠𝑡𝑑</m:t>
                        </m:r>
                      </m:sub>
                    </m:sSub>
                  </m:oMath>
                </a14:m>
                <a:r>
                  <a:rPr lang="en-US" dirty="0" smtClean="0"/>
                  <a:t>’s</a:t>
                </a:r>
              </a:p>
              <a:p>
                <a:pPr lvl="3" eaLnBrk="1" hangingPunct="1"/>
                <a:r>
                  <a:rPr lang="en-US" dirty="0" smtClean="0"/>
                  <a:t>tasks </a:t>
                </a:r>
                <a:r>
                  <a:rPr lang="en-US" dirty="0"/>
                  <a:t>composed of work </a:t>
                </a:r>
                <a:r>
                  <a:rPr lang="en-US" dirty="0" smtClean="0"/>
                  <a:t>elements,</a:t>
                </a:r>
              </a:p>
              <a:p>
                <a:pPr lvl="3" eaLnBrk="1" hangingPunct="1"/>
                <a:r>
                  <a:rPr lang="en-US" i="1" dirty="0" smtClean="0"/>
                  <a:t>similar </a:t>
                </a:r>
                <a:r>
                  <a:rPr lang="en-US" i="1" dirty="0"/>
                  <a:t>to</a:t>
                </a:r>
                <a:r>
                  <a:rPr lang="en-US" dirty="0"/>
                  <a:t> those in </a:t>
                </a:r>
                <a:r>
                  <a:rPr lang="en-US" dirty="0" smtClean="0"/>
                  <a:t>database </a:t>
                </a:r>
              </a:p>
              <a:p>
                <a:pPr lvl="1" eaLnBrk="1" hangingPunct="1"/>
                <a:r>
                  <a:rPr lang="en-US" dirty="0" smtClean="0"/>
                  <a:t>advantage of SDS:</a:t>
                </a:r>
              </a:p>
              <a:p>
                <a:pPr lvl="2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𝑠𝑡𝑑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can </a:t>
                </a:r>
                <a:r>
                  <a:rPr lang="en-US" dirty="0"/>
                  <a:t>be set </a:t>
                </a:r>
                <a:r>
                  <a:rPr lang="en-US" i="1" dirty="0"/>
                  <a:t>before</a:t>
                </a:r>
                <a:r>
                  <a:rPr lang="en-US" dirty="0"/>
                  <a:t> </a:t>
                </a:r>
                <a:r>
                  <a:rPr lang="en-US" dirty="0" smtClean="0"/>
                  <a:t>job </a:t>
                </a:r>
                <a:r>
                  <a:rPr lang="en-US" dirty="0"/>
                  <a:t>is in </a:t>
                </a:r>
                <a:r>
                  <a:rPr lang="en-US" dirty="0" smtClean="0"/>
                  <a:t>production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’s obtained from:</a:t>
                </a:r>
              </a:p>
              <a:p>
                <a:pPr lvl="2" eaLnBrk="1" hangingPunct="1"/>
                <a:r>
                  <a:rPr lang="en-US" dirty="0" smtClean="0"/>
                  <a:t>previous DTS’s, or PMTS data, or WS data</a:t>
                </a:r>
              </a:p>
              <a:p>
                <a:pPr lvl="2" eaLnBrk="1" hangingPunct="1"/>
                <a:r>
                  <a:rPr lang="en-US" dirty="0"/>
                  <a:t>or even historical time </a:t>
                </a:r>
                <a:r>
                  <a:rPr lang="en-US" dirty="0" smtClean="0"/>
                  <a:t>records</a:t>
                </a:r>
              </a:p>
              <a:p>
                <a:pPr lvl="1" eaLnBrk="1" hangingPunct="1"/>
                <a:r>
                  <a:rPr lang="en-US" dirty="0" smtClean="0"/>
                  <a:t>large data amounts req. </a:t>
                </a:r>
                <a:r>
                  <a:rPr lang="en-US" dirty="0"/>
                  <a:t>to </a:t>
                </a:r>
                <a:r>
                  <a:rPr lang="en-US" dirty="0" smtClean="0"/>
                  <a:t>build database</a:t>
                </a:r>
              </a:p>
              <a:p>
                <a:pPr lvl="1"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00200" y="1447800"/>
                <a:ext cx="7543800" cy="5334000"/>
              </a:xfrm>
              <a:blipFill rotWithShape="1">
                <a:blip r:embed="rId4"/>
                <a:stretch>
                  <a:fillRect l="-1132" t="-800" b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9154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Work Measurement </a:t>
            </a:r>
            <a:r>
              <a:rPr lang="en-US" dirty="0" smtClean="0"/>
              <a:t>Techniques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00200" y="1447800"/>
                <a:ext cx="7543800" cy="5334000"/>
              </a:xfrm>
            </p:spPr>
            <p:txBody>
              <a:bodyPr/>
              <a:lstStyle/>
              <a:p>
                <a:pPr eaLnBrk="1" hangingPunct="1"/>
                <a:r>
                  <a:rPr lang="en-US" b="1" i="1" dirty="0" smtClean="0"/>
                  <a:t>cont.</a:t>
                </a:r>
                <a:r>
                  <a:rPr lang="en-US" b="1" dirty="0"/>
                  <a:t> </a:t>
                </a:r>
                <a:r>
                  <a:rPr lang="en-US" b="1" dirty="0" smtClean="0"/>
                  <a:t>Standard Data Systems</a:t>
                </a:r>
                <a:r>
                  <a:rPr lang="en-US" dirty="0" smtClean="0"/>
                  <a:t> (</a:t>
                </a:r>
                <a:r>
                  <a:rPr lang="en-US" dirty="0">
                    <a:hlinkClick r:id="rId3" action="ppaction://hlinksldjump"/>
                  </a:rPr>
                  <a:t>SDS</a:t>
                </a:r>
                <a:r>
                  <a:rPr lang="en-US" dirty="0" smtClean="0"/>
                  <a:t>):</a:t>
                </a:r>
                <a:endParaRPr lang="en-US" dirty="0"/>
              </a:p>
              <a:p>
                <a:pPr lvl="1" eaLnBrk="1" hangingPunct="1"/>
                <a:r>
                  <a:rPr lang="en-US" dirty="0"/>
                  <a:t>analyst activities:</a:t>
                </a:r>
              </a:p>
              <a:p>
                <a:pPr lvl="2" eaLnBrk="1" hangingPunct="1"/>
                <a:r>
                  <a:rPr lang="en-US" dirty="0" smtClean="0"/>
                  <a:t>identifies:</a:t>
                </a:r>
              </a:p>
              <a:p>
                <a:pPr lvl="3" eaLnBrk="1" hangingPunct="1"/>
                <a:r>
                  <a:rPr lang="en-US" i="1" dirty="0" smtClean="0"/>
                  <a:t>work </a:t>
                </a:r>
                <a:r>
                  <a:rPr lang="en-US" i="1" dirty="0"/>
                  <a:t>elements</a:t>
                </a:r>
                <a:r>
                  <a:rPr lang="en-US" dirty="0"/>
                  <a:t> that make up </a:t>
                </a:r>
                <a:r>
                  <a:rPr lang="en-US" dirty="0" smtClean="0"/>
                  <a:t>task &amp;</a:t>
                </a:r>
              </a:p>
              <a:p>
                <a:pPr lvl="3" eaLnBrk="1" hangingPunct="1"/>
                <a:r>
                  <a:rPr lang="en-US" dirty="0" smtClean="0"/>
                  <a:t>values </a:t>
                </a:r>
                <a:r>
                  <a:rPr lang="en-US" dirty="0"/>
                  <a:t>of </a:t>
                </a:r>
                <a:r>
                  <a:rPr lang="en-US" dirty="0" smtClean="0"/>
                  <a:t>work </a:t>
                </a:r>
                <a:r>
                  <a:rPr lang="en-US" dirty="0"/>
                  <a:t>variables </a:t>
                </a:r>
                <a:r>
                  <a:rPr lang="en-US" dirty="0" smtClean="0"/>
                  <a:t>for </a:t>
                </a:r>
                <a:r>
                  <a:rPr lang="en-US" dirty="0"/>
                  <a:t>each </a:t>
                </a:r>
                <a:r>
                  <a:rPr lang="en-US" dirty="0" smtClean="0"/>
                  <a:t>element</a:t>
                </a:r>
              </a:p>
              <a:p>
                <a:pPr lvl="2" eaLnBrk="1" hangingPunct="1"/>
                <a:r>
                  <a:rPr lang="en-US" dirty="0" smtClean="0"/>
                  <a:t> retrieves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(each </a:t>
                </a:r>
                <a:r>
                  <a:rPr lang="en-US" dirty="0" smtClean="0"/>
                  <a:t>WE*) </a:t>
                </a:r>
                <a:r>
                  <a:rPr lang="en-US" dirty="0"/>
                  <a:t>from database</a:t>
                </a:r>
                <a:endParaRPr lang="en-US" i="1" dirty="0">
                  <a:latin typeface="Cambria Math"/>
                </a:endParaRPr>
              </a:p>
              <a:p>
                <a:pPr lvl="2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(task)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(</a:t>
                </a:r>
                <a:r>
                  <a:rPr lang="en-US" dirty="0" smtClean="0"/>
                  <a:t>W</a:t>
                </a:r>
                <a:r>
                  <a:rPr lang="en-US" dirty="0"/>
                  <a:t>E’s)</a:t>
                </a:r>
              </a:p>
              <a:p>
                <a:pPr lvl="2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𝑠𝑡𝑑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 (</m:t>
                    </m:r>
                    <m:r>
                      <a:rPr lang="en-US" i="1" dirty="0">
                        <a:latin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𝑝𝑓𝑑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:r>
                  <a:rPr lang="en-US" dirty="0"/>
                  <a:t>i.e. same as </a:t>
                </a:r>
                <a:r>
                  <a:rPr lang="en-US" dirty="0" smtClean="0"/>
                  <a:t>in DTS, PMTS)</a:t>
                </a: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00200" y="1447800"/>
                <a:ext cx="7543800" cy="5334000"/>
              </a:xfrm>
              <a:blipFill rotWithShape="1">
                <a:blip r:embed="rId4"/>
                <a:stretch>
                  <a:fillRect l="-1132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6197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Work Measurement </a:t>
            </a:r>
            <a:r>
              <a:rPr lang="en-US" dirty="0" smtClean="0"/>
              <a:t>Techniques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447800"/>
            <a:ext cx="7543800" cy="5334000"/>
          </a:xfrm>
        </p:spPr>
        <p:txBody>
          <a:bodyPr/>
          <a:lstStyle/>
          <a:p>
            <a:pPr eaLnBrk="1" hangingPunct="1"/>
            <a:r>
              <a:rPr lang="en-US" b="1" dirty="0" smtClean="0">
                <a:hlinkClick r:id="rId3" action="ppaction://hlinksldjump"/>
              </a:rPr>
              <a:t>Work Sampling</a:t>
            </a:r>
            <a:r>
              <a:rPr lang="en-US" dirty="0" smtClean="0"/>
              <a:t>:</a:t>
            </a:r>
            <a:endParaRPr lang="en-US" dirty="0"/>
          </a:p>
          <a:p>
            <a:pPr lvl="1" eaLnBrk="1" hangingPunct="1"/>
            <a:r>
              <a:rPr lang="en-US" dirty="0"/>
              <a:t>uses random sampling techniques to study work situations </a:t>
            </a:r>
            <a:endParaRPr lang="en-US" dirty="0" smtClean="0"/>
          </a:p>
          <a:p>
            <a:pPr lvl="1" eaLnBrk="1" hangingPunct="1"/>
            <a:r>
              <a:rPr lang="en-US" dirty="0">
                <a:sym typeface="Symbol"/>
              </a:rPr>
              <a:t> </a:t>
            </a:r>
            <a:r>
              <a:rPr lang="en-US" dirty="0" smtClean="0">
                <a:sym typeface="Symbol"/>
              </a:rPr>
              <a:t>proportions </a:t>
            </a:r>
            <a:r>
              <a:rPr lang="en-US" dirty="0">
                <a:sym typeface="Symbol"/>
              </a:rPr>
              <a:t>of time spent in different </a:t>
            </a:r>
            <a:r>
              <a:rPr lang="en-US" dirty="0" smtClean="0">
                <a:sym typeface="Symbol"/>
              </a:rPr>
              <a:t>activities: estimated </a:t>
            </a:r>
            <a:r>
              <a:rPr lang="en-US" dirty="0">
                <a:sym typeface="Symbol"/>
              </a:rPr>
              <a:t>with </a:t>
            </a:r>
            <a:r>
              <a:rPr lang="en-US" dirty="0" smtClean="0">
                <a:sym typeface="Symbol"/>
              </a:rPr>
              <a:t>defined deg. of stat. accuracy</a:t>
            </a:r>
          </a:p>
          <a:p>
            <a:pPr lvl="1" eaLnBrk="1" hangingPunct="1"/>
            <a:r>
              <a:rPr lang="en-US" dirty="0">
                <a:sym typeface="Symbol"/>
              </a:rPr>
              <a:t>e.g</a:t>
            </a:r>
            <a:r>
              <a:rPr lang="en-US" dirty="0" smtClean="0">
                <a:sym typeface="Symbol"/>
              </a:rPr>
              <a:t>. </a:t>
            </a:r>
            <a:r>
              <a:rPr lang="en-US" dirty="0">
                <a:sym typeface="Symbol"/>
              </a:rPr>
              <a:t>setting up for production, producing parts, machine </a:t>
            </a:r>
            <a:r>
              <a:rPr lang="en-US" dirty="0" smtClean="0">
                <a:sym typeface="Symbol"/>
              </a:rPr>
              <a:t>idle</a:t>
            </a:r>
          </a:p>
          <a:p>
            <a:pPr lvl="1" eaLnBrk="1" hangingPunct="1"/>
            <a:r>
              <a:rPr lang="en-US" dirty="0" smtClean="0"/>
              <a:t>advantage </a:t>
            </a:r>
            <a:r>
              <a:rPr lang="en-US" dirty="0"/>
              <a:t>of work </a:t>
            </a:r>
            <a:r>
              <a:rPr lang="en-US" dirty="0" smtClean="0"/>
              <a:t>sampling:</a:t>
            </a:r>
          </a:p>
          <a:p>
            <a:pPr lvl="2" eaLnBrk="1" hangingPunct="1"/>
            <a:r>
              <a:rPr lang="en-US" dirty="0" smtClean="0"/>
              <a:t>can include </a:t>
            </a:r>
            <a:r>
              <a:rPr lang="en-US" dirty="0"/>
              <a:t>multiple </a:t>
            </a:r>
            <a:r>
              <a:rPr lang="en-US" dirty="0" smtClean="0"/>
              <a:t>subjects</a:t>
            </a:r>
            <a:br>
              <a:rPr lang="en-US" dirty="0" smtClean="0"/>
            </a:br>
            <a:r>
              <a:rPr lang="en-US" dirty="0" smtClean="0"/>
              <a:t>(e.g. </a:t>
            </a:r>
            <a:r>
              <a:rPr lang="en-US" dirty="0"/>
              <a:t>workers, machines</a:t>
            </a:r>
            <a:r>
              <a:rPr lang="en-US" dirty="0" smtClean="0"/>
              <a:t>)</a:t>
            </a:r>
          </a:p>
          <a:p>
            <a:pPr lvl="2" eaLnBrk="1" hangingPunct="1"/>
            <a:r>
              <a:rPr lang="en-US" dirty="0"/>
              <a:t>DTS, PMTS: limited to </a:t>
            </a:r>
            <a:r>
              <a:rPr lang="en-US" dirty="0" smtClean="0"/>
              <a:t>1 worker/study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59107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 – Some Definitions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086600" cy="5257800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Time Study</a:t>
            </a:r>
            <a:r>
              <a:rPr lang="en-US" dirty="0" smtClean="0"/>
              <a:t>, </a:t>
            </a:r>
            <a:r>
              <a:rPr lang="en-US" b="1" i="1" dirty="0" smtClean="0"/>
              <a:t>Work Measurement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/>
              <a:t>often </a:t>
            </a:r>
            <a:r>
              <a:rPr lang="en-US" dirty="0"/>
              <a:t>used </a:t>
            </a:r>
            <a:r>
              <a:rPr lang="en-US" dirty="0" smtClean="0"/>
              <a:t>interchangeably</a:t>
            </a:r>
          </a:p>
          <a:p>
            <a:pPr lvl="1" eaLnBrk="1" hangingPunct="1"/>
            <a:r>
              <a:rPr lang="en-US" dirty="0" smtClean="0"/>
              <a:t>meaning: </a:t>
            </a:r>
            <a:r>
              <a:rPr lang="en-US" b="1" dirty="0"/>
              <a:t>time </a:t>
            </a:r>
            <a:r>
              <a:rPr lang="en-US" b="1" dirty="0" smtClean="0"/>
              <a:t>to </a:t>
            </a:r>
            <a:r>
              <a:rPr lang="en-US" b="1" dirty="0"/>
              <a:t>complete a unit of </a:t>
            </a:r>
            <a:r>
              <a:rPr lang="en-US" b="1" dirty="0" smtClean="0"/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12566906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Work Measurement </a:t>
            </a:r>
            <a:r>
              <a:rPr lang="en-US" dirty="0" smtClean="0"/>
              <a:t>Techniques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00200" y="1447800"/>
                <a:ext cx="7543800" cy="5334000"/>
              </a:xfrm>
            </p:spPr>
            <p:txBody>
              <a:bodyPr/>
              <a:lstStyle/>
              <a:p>
                <a:pPr eaLnBrk="1" hangingPunct="1"/>
                <a:r>
                  <a:rPr lang="en-US" b="1" dirty="0" smtClean="0">
                    <a:hlinkClick r:id="rId3" action="ppaction://hlinksldjump"/>
                  </a:rPr>
                  <a:t>Work Sampling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1" eaLnBrk="1" hangingPunct="1"/>
                <a:r>
                  <a:rPr lang="en-US" dirty="0"/>
                  <a:t>to achieve desired level of statistical accuracy:</a:t>
                </a:r>
              </a:p>
              <a:p>
                <a:pPr lvl="2" eaLnBrk="1" hangingPunct="1"/>
                <a:r>
                  <a:rPr lang="en-US" dirty="0"/>
                  <a:t>large # of observations</a:t>
                </a:r>
              </a:p>
              <a:p>
                <a:pPr lvl="2" eaLnBrk="1" hangingPunct="1"/>
                <a:r>
                  <a:rPr lang="en-US" dirty="0"/>
                  <a:t>over long period of time</a:t>
                </a:r>
              </a:p>
              <a:p>
                <a:pPr lvl="2" eaLnBrk="1" hangingPunct="1"/>
                <a:r>
                  <a:rPr lang="en-US" dirty="0"/>
                  <a:t>observations must be made @ random times </a:t>
                </a:r>
                <a:r>
                  <a:rPr lang="en-US" dirty="0" smtClean="0"/>
                  <a:t>(</a:t>
                </a:r>
                <a:r>
                  <a:rPr lang="en-US" dirty="0" smtClean="0">
                    <a:sym typeface="Symbol"/>
                  </a:rPr>
                  <a:t> </a:t>
                </a:r>
                <a:r>
                  <a:rPr lang="en-US" dirty="0" smtClean="0"/>
                  <a:t>minimize </a:t>
                </a:r>
                <a:r>
                  <a:rPr lang="en-US" dirty="0"/>
                  <a:t>bias)</a:t>
                </a:r>
              </a:p>
              <a:p>
                <a:pPr lvl="1" eaLnBrk="1" hangingPunct="1"/>
                <a:r>
                  <a:rPr lang="en-US" dirty="0"/>
                  <a:t>objectives in work sampling </a:t>
                </a:r>
                <a:r>
                  <a:rPr lang="en-US" dirty="0" smtClean="0"/>
                  <a:t>study (</a:t>
                </a:r>
                <a:r>
                  <a:rPr lang="en-US" dirty="0" err="1" smtClean="0"/>
                  <a:t>e.g.’s</a:t>
                </a:r>
                <a:r>
                  <a:rPr lang="en-US" dirty="0" smtClean="0"/>
                  <a:t>):</a:t>
                </a:r>
                <a:endParaRPr lang="en-US" dirty="0"/>
              </a:p>
              <a:p>
                <a:pPr lvl="2" eaLnBrk="1" hangingPunct="1"/>
                <a:r>
                  <a:rPr lang="en-US" dirty="0"/>
                  <a:t>measure machine utilization in plant</a:t>
                </a:r>
              </a:p>
              <a:p>
                <a:pPr lvl="2" eaLnBrk="1" hangingPunct="1"/>
                <a:r>
                  <a:rPr lang="en-US" dirty="0"/>
                  <a:t>appropriate allowance factor for use in </a:t>
                </a:r>
                <a:r>
                  <a:rPr lang="en-US" dirty="0" smtClean="0"/>
                  <a:t>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𝑠𝑡𝑑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:r>
                  <a:rPr lang="en-US" dirty="0" smtClean="0"/>
                  <a:t>DTS (i.e. not always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𝑠𝑡𝑑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1" eaLnBrk="1" hangingPunct="1"/>
                <a:r>
                  <a:rPr lang="en-US" dirty="0" smtClean="0"/>
                  <a:t>Disadvantage of work sampling:</a:t>
                </a:r>
                <a:endParaRPr lang="en-US" i="1" dirty="0" smtClean="0">
                  <a:latin typeface="Cambria Math"/>
                </a:endParaRPr>
              </a:p>
              <a:p>
                <a:pPr lvl="2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𝑠𝑡𝑑</m:t>
                        </m:r>
                      </m:sub>
                    </m:sSub>
                  </m:oMath>
                </a14:m>
                <a:r>
                  <a:rPr lang="en-US" dirty="0" smtClean="0"/>
                  <a:t> in WS: less acc. than other techniques*</a:t>
                </a: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00200" y="1447800"/>
                <a:ext cx="7543800" cy="5334000"/>
              </a:xfrm>
              <a:blipFill rotWithShape="1">
                <a:blip r:embed="rId4"/>
                <a:stretch>
                  <a:fillRect l="-1132" t="-800" r="-1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7040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Work Measurement </a:t>
            </a:r>
            <a:r>
              <a:rPr lang="en-US" dirty="0" smtClean="0"/>
              <a:t>Techniques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00200" y="1447800"/>
                <a:ext cx="7543800" cy="5334000"/>
              </a:xfrm>
            </p:spPr>
            <p:txBody>
              <a:bodyPr/>
              <a:lstStyle/>
              <a:p>
                <a:pPr eaLnBrk="1" hangingPunct="1"/>
                <a:r>
                  <a:rPr lang="en-US" b="1" dirty="0" smtClean="0"/>
                  <a:t>Computerized Work Measurement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1" eaLnBrk="1" hangingPunct="1"/>
                <a:r>
                  <a:rPr lang="en-US" dirty="0" smtClean="0"/>
                  <a:t>Software/hardware products:</a:t>
                </a:r>
              </a:p>
              <a:p>
                <a:pPr lvl="2" eaLnBrk="1" hangingPunct="1"/>
                <a:r>
                  <a:rPr lang="en-US" dirty="0" smtClean="0"/>
                  <a:t>improve productivity </a:t>
                </a:r>
                <a:r>
                  <a:rPr lang="en-US" dirty="0"/>
                  <a:t>of </a:t>
                </a:r>
                <a:r>
                  <a:rPr lang="en-US" dirty="0" smtClean="0"/>
                  <a:t>analysts (performing </a:t>
                </a:r>
                <a:r>
                  <a:rPr lang="en-US" dirty="0"/>
                  <a:t>work </a:t>
                </a:r>
                <a:r>
                  <a:rPr lang="en-US" dirty="0" smtClean="0"/>
                  <a:t>measurement)</a:t>
                </a:r>
              </a:p>
              <a:p>
                <a:pPr lvl="2" eaLnBrk="1" hangingPunct="1"/>
                <a:r>
                  <a:rPr lang="en-US" dirty="0"/>
                  <a:t>reduce </a:t>
                </a:r>
                <a:r>
                  <a:rPr lang="en-US" dirty="0" smtClean="0"/>
                  <a:t>time req. </a:t>
                </a:r>
                <a:r>
                  <a:rPr lang="en-US" dirty="0"/>
                  <a:t>by </a:t>
                </a:r>
                <a:r>
                  <a:rPr lang="en-US" dirty="0" smtClean="0"/>
                  <a:t>analyst </a:t>
                </a:r>
                <a:r>
                  <a:rPr lang="en-US" dirty="0"/>
                  <a:t>to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𝑠𝑡𝑑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 eaLnBrk="1" hangingPunct="1"/>
                <a:r>
                  <a:rPr lang="en-US" dirty="0"/>
                  <a:t>developed for all </a:t>
                </a:r>
                <a:r>
                  <a:rPr lang="en-US" dirty="0" smtClean="0"/>
                  <a:t>4 work measurement </a:t>
                </a:r>
                <a:r>
                  <a:rPr lang="en-US" dirty="0"/>
                  <a:t>techniques</a:t>
                </a:r>
                <a:r>
                  <a:rPr lang="en-US" dirty="0" smtClean="0"/>
                  <a:t>: DTS, PMTS, SDS, WS</a:t>
                </a:r>
              </a:p>
              <a:p>
                <a:pPr lvl="2" eaLnBrk="1" hangingPunct="1"/>
                <a:r>
                  <a:rPr lang="en-US" dirty="0" smtClean="0"/>
                  <a:t>used with</a:t>
                </a:r>
              </a:p>
              <a:p>
                <a:pPr lvl="3" eaLnBrk="1" hangingPunct="1"/>
                <a:r>
                  <a:rPr lang="en-US" dirty="0" smtClean="0"/>
                  <a:t>PC’s</a:t>
                </a:r>
              </a:p>
              <a:p>
                <a:pPr lvl="3" eaLnBrk="1" hangingPunct="1"/>
                <a:r>
                  <a:rPr lang="en-US" dirty="0" smtClean="0"/>
                  <a:t>PDA’s (portable digital assistants)</a:t>
                </a:r>
              </a:p>
              <a:p>
                <a:pPr lvl="2"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00200" y="1447800"/>
                <a:ext cx="7543800" cy="5334000"/>
              </a:xfrm>
              <a:blipFill rotWithShape="1">
                <a:blip r:embed="rId3"/>
                <a:stretch>
                  <a:fillRect l="-1132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434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006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Work Measurement </a:t>
            </a:r>
            <a:r>
              <a:rPr lang="en-US" dirty="0" smtClean="0"/>
              <a:t>Techniques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00200" y="1447800"/>
                <a:ext cx="7543800" cy="5334000"/>
              </a:xfrm>
            </p:spPr>
            <p:txBody>
              <a:bodyPr/>
              <a:lstStyle/>
              <a:p>
                <a:pPr eaLnBrk="1" hangingPunct="1"/>
                <a:r>
                  <a:rPr lang="en-US" b="1" dirty="0" smtClean="0"/>
                  <a:t>Computerized Work Measurement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1" eaLnBrk="1" hangingPunct="1"/>
                <a:r>
                  <a:rPr lang="en-US" dirty="0" smtClean="0"/>
                  <a:t>advantages:</a:t>
                </a:r>
              </a:p>
              <a:p>
                <a:pPr lvl="2" eaLnBrk="1" hangingPunct="1"/>
                <a:r>
                  <a:rPr lang="en-US" dirty="0" smtClean="0"/>
                  <a:t>facilitate collecting data </a:t>
                </a:r>
                <a:r>
                  <a:rPr lang="en-US" dirty="0"/>
                  <a:t>at </a:t>
                </a:r>
                <a:r>
                  <a:rPr lang="en-US" dirty="0" smtClean="0"/>
                  <a:t>work </a:t>
                </a:r>
                <a:r>
                  <a:rPr lang="en-US" dirty="0"/>
                  <a:t>site </a:t>
                </a:r>
                <a:r>
                  <a:rPr lang="en-US" dirty="0" smtClean="0"/>
                  <a:t>(DTS, WS)</a:t>
                </a:r>
              </a:p>
              <a:p>
                <a:pPr lvl="2" eaLnBrk="1" hangingPunct="1"/>
                <a:r>
                  <a:rPr lang="en-US" dirty="0" smtClean="0"/>
                  <a:t>perform routine </a:t>
                </a:r>
                <a:r>
                  <a:rPr lang="en-US" dirty="0"/>
                  <a:t>computations </a:t>
                </a:r>
                <a:r>
                  <a:rPr lang="en-US" dirty="0" smtClean="0"/>
                  <a:t>(instead of analyst)</a:t>
                </a:r>
              </a:p>
              <a:p>
                <a:pPr lvl="2" eaLnBrk="1" hangingPunct="1"/>
                <a:r>
                  <a:rPr lang="en-US" dirty="0" smtClean="0"/>
                  <a:t>organizing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𝑠𝑡𝑑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files &amp; databases</a:t>
                </a:r>
              </a:p>
              <a:p>
                <a:pPr lvl="2" eaLnBrk="1" hangingPunct="1"/>
                <a:r>
                  <a:rPr lang="en-US" dirty="0" smtClean="0"/>
                  <a:t>retrieving data from databases (PMTS, SDS)</a:t>
                </a:r>
              </a:p>
              <a:p>
                <a:pPr lvl="2" eaLnBrk="1" hangingPunct="1"/>
                <a:r>
                  <a:rPr lang="en-US" dirty="0"/>
                  <a:t>documentation </a:t>
                </a:r>
                <a:r>
                  <a:rPr lang="en-US" dirty="0" smtClean="0"/>
                  <a:t>req. </a:t>
                </a:r>
                <a:r>
                  <a:rPr lang="en-US" dirty="0"/>
                  <a:t>in work </a:t>
                </a:r>
                <a:r>
                  <a:rPr lang="en-US" dirty="0" smtClean="0"/>
                  <a:t>measurement </a:t>
                </a:r>
                <a:r>
                  <a:rPr lang="en-US" dirty="0"/>
                  <a:t>(e.g</a:t>
                </a:r>
                <a:r>
                  <a:rPr lang="en-US" dirty="0" smtClean="0"/>
                  <a:t>. </a:t>
                </a:r>
                <a:r>
                  <a:rPr lang="en-US" dirty="0"/>
                  <a:t>methods descriptions, reports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lvl="2" eaLnBrk="1" hangingPunct="1"/>
                <a:endParaRPr lang="en-US" dirty="0"/>
              </a:p>
              <a:p>
                <a:pPr lvl="2" eaLnBrk="1" hangingPunct="1"/>
                <a:endParaRPr lang="en-US" dirty="0" smtClean="0"/>
              </a:p>
              <a:p>
                <a:pPr lvl="2"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00200" y="1447800"/>
                <a:ext cx="7543800" cy="5334000"/>
              </a:xfrm>
              <a:blipFill rotWithShape="1">
                <a:blip r:embed="rId3"/>
                <a:stretch>
                  <a:fillRect l="-1132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7541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Work Measurement </a:t>
            </a:r>
            <a:r>
              <a:rPr lang="en-US" dirty="0" smtClean="0"/>
              <a:t>Techniques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447800"/>
            <a:ext cx="75438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Useful videos to watch </a:t>
            </a:r>
            <a:r>
              <a:rPr lang="en-US" dirty="0"/>
              <a:t>on </a:t>
            </a:r>
            <a:r>
              <a:rPr lang="en-US" b="1" dirty="0" smtClean="0"/>
              <a:t>work measurement</a:t>
            </a:r>
            <a:r>
              <a:rPr lang="en-US" dirty="0"/>
              <a:t>:</a:t>
            </a:r>
          </a:p>
          <a:p>
            <a:pPr marL="457200" lvl="1" indent="0" eaLnBrk="1" hangingPunct="1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youtu.be/QzZKXC5KJrI</a:t>
            </a:r>
            <a:r>
              <a:rPr lang="en-US" dirty="0" smtClean="0"/>
              <a:t> </a:t>
            </a:r>
          </a:p>
          <a:p>
            <a:pPr marL="457200" lvl="1" indent="0" eaLnBrk="1" hangingPunct="1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youtu.be/hzYXtZn1MMw</a:t>
            </a:r>
            <a:r>
              <a:rPr lang="en-US" dirty="0" smtClean="0"/>
              <a:t> </a:t>
            </a:r>
          </a:p>
          <a:p>
            <a:pPr marL="457200" lvl="1" indent="0" eaLnBrk="1" hangingPunct="1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youtu.be/cWrsDCIWRgc</a:t>
            </a: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Useful video </a:t>
            </a:r>
            <a:r>
              <a:rPr lang="en-US" dirty="0"/>
              <a:t>to watch on </a:t>
            </a:r>
            <a:r>
              <a:rPr lang="en-US" b="1" dirty="0"/>
              <a:t>time motion </a:t>
            </a:r>
            <a:r>
              <a:rPr lang="en-US" b="1" dirty="0" smtClean="0"/>
              <a:t>study</a:t>
            </a:r>
            <a:r>
              <a:rPr lang="en-US" dirty="0" smtClean="0"/>
              <a:t>:</a:t>
            </a:r>
          </a:p>
          <a:p>
            <a:pPr marL="457200" lvl="1" indent="0" eaLnBrk="1" hangingPunct="1">
              <a:buNone/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youtu.be/IUu9CNuKGYY</a:t>
            </a:r>
            <a:r>
              <a:rPr lang="en-US" dirty="0" smtClean="0"/>
              <a:t> </a:t>
            </a:r>
          </a:p>
          <a:p>
            <a:pPr marL="457200" lvl="1" indent="0" eaLnBrk="1" hangingPunct="1">
              <a:buNone/>
            </a:pP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youtu.be/O77elB7-CYE</a:t>
            </a:r>
            <a:r>
              <a:rPr lang="en-US" dirty="0" smtClean="0"/>
              <a:t> (second half)</a:t>
            </a:r>
          </a:p>
          <a:p>
            <a:pPr eaLnBrk="1" hangingPunct="1"/>
            <a:endParaRPr lang="en-US" dirty="0">
              <a:ea typeface="+mn-ea"/>
              <a:cs typeface="+mn-cs"/>
            </a:endParaRPr>
          </a:p>
          <a:p>
            <a:pPr marL="457200" lvl="1" indent="0" eaLnBrk="1" hangingPunct="1">
              <a:buNone/>
            </a:pPr>
            <a:endParaRPr lang="en-US" dirty="0">
              <a:ea typeface="+mn-ea"/>
              <a:cs typeface="+mn-cs"/>
            </a:endParaRP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25265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 – Some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447800"/>
                <a:ext cx="7086600" cy="5257800"/>
              </a:xfrm>
            </p:spPr>
            <p:txBody>
              <a:bodyPr/>
              <a:lstStyle/>
              <a:p>
                <a:pPr eaLnBrk="1" hangingPunct="1"/>
                <a:r>
                  <a:rPr lang="en-US" b="1" dirty="0"/>
                  <a:t>Work </a:t>
                </a:r>
                <a:r>
                  <a:rPr lang="en-US" b="1" dirty="0" smtClean="0"/>
                  <a:t>Measurement</a:t>
                </a:r>
                <a:r>
                  <a:rPr lang="en-US" dirty="0" smtClean="0"/>
                  <a:t>:</a:t>
                </a:r>
              </a:p>
              <a:p>
                <a:pPr eaLnBrk="1" hangingPunct="1"/>
                <a:r>
                  <a:rPr lang="en-US" dirty="0" smtClean="0"/>
                  <a:t>4 </a:t>
                </a:r>
                <a:r>
                  <a:rPr lang="en-US" dirty="0"/>
                  <a:t>techniques to evaluate task </a:t>
                </a:r>
                <a:r>
                  <a:rPr lang="en-US" dirty="0" err="1" smtClean="0"/>
                  <a:t>i.t.o</a:t>
                </a:r>
                <a:r>
                  <a:rPr lang="en-US" dirty="0" smtClean="0"/>
                  <a:t>. </a:t>
                </a:r>
                <a:r>
                  <a:rPr lang="en-US" dirty="0"/>
                  <a:t>time allowed for average worker to perform that task:</a:t>
                </a:r>
              </a:p>
              <a:p>
                <a:pPr marL="914400" lvl="1" indent="-457200" eaLnBrk="1" hangingPunct="1">
                  <a:buFont typeface="+mj-lt"/>
                  <a:buAutoNum type="arabicPeriod"/>
                </a:pPr>
                <a:r>
                  <a:rPr lang="en-US" dirty="0"/>
                  <a:t>direct time </a:t>
                </a:r>
                <a:r>
                  <a:rPr lang="en-US" dirty="0" smtClean="0"/>
                  <a:t>study (DTS)</a:t>
                </a:r>
                <a:endParaRPr lang="en-US" dirty="0"/>
              </a:p>
              <a:p>
                <a:pPr marL="914400" lvl="1" indent="-457200" eaLnBrk="1" hangingPunct="1">
                  <a:buFont typeface="+mj-lt"/>
                  <a:buAutoNum type="arabicPeriod"/>
                </a:pPr>
                <a:r>
                  <a:rPr lang="en-US" dirty="0"/>
                  <a:t>predetermined motion time systems (PMTS)</a:t>
                </a:r>
              </a:p>
              <a:p>
                <a:pPr marL="914400" lvl="1" indent="-457200" eaLnBrk="1" hangingPunct="1">
                  <a:buFont typeface="+mj-lt"/>
                  <a:buAutoNum type="arabicPeriod"/>
                </a:pPr>
                <a:r>
                  <a:rPr lang="en-US" dirty="0"/>
                  <a:t>standard data </a:t>
                </a:r>
                <a:r>
                  <a:rPr lang="en-US" dirty="0" smtClean="0"/>
                  <a:t>systems (SDS), </a:t>
                </a:r>
                <a:r>
                  <a:rPr lang="en-US" dirty="0"/>
                  <a:t>and</a:t>
                </a:r>
              </a:p>
              <a:p>
                <a:pPr marL="914400" lvl="1" indent="-457200" eaLnBrk="1" hangingPunct="1">
                  <a:buFont typeface="+mj-lt"/>
                  <a:buAutoNum type="arabicPeriod"/>
                </a:pPr>
                <a:r>
                  <a:rPr lang="en-US" dirty="0"/>
                  <a:t>work sampling </a:t>
                </a:r>
              </a:p>
              <a:p>
                <a:pPr eaLnBrk="1" hangingPunct="1"/>
                <a:endParaRPr lang="en-US" dirty="0" smtClean="0"/>
              </a:p>
              <a:p>
                <a:pPr eaLnBrk="1" hangingPunct="1"/>
                <a:r>
                  <a:rPr lang="en-US" dirty="0" smtClean="0"/>
                  <a:t>task </a:t>
                </a:r>
                <a:r>
                  <a:rPr lang="en-US" dirty="0"/>
                  <a:t>that is </a:t>
                </a:r>
                <a:r>
                  <a:rPr lang="en-US" dirty="0" smtClean="0"/>
                  <a:t>measured: usu. repetitive </a:t>
                </a:r>
                <a:r>
                  <a:rPr lang="en-US" dirty="0"/>
                  <a:t>work </a:t>
                </a:r>
                <a:r>
                  <a:rPr lang="en-US" dirty="0" smtClean="0"/>
                  <a:t>cycle</a:t>
                </a:r>
                <a:endParaRPr lang="en-US" dirty="0"/>
              </a:p>
              <a:p>
                <a:pPr eaLnBrk="1" hangingPunct="1"/>
                <a:endParaRPr lang="en-US" dirty="0" smtClean="0"/>
              </a:p>
              <a:p>
                <a:pPr eaLnBrk="1" hangingPunct="1"/>
                <a:r>
                  <a:rPr lang="en-US" dirty="0" smtClean="0"/>
                  <a:t>objective </a:t>
                </a:r>
                <a:r>
                  <a:rPr lang="en-US" dirty="0"/>
                  <a:t>of </a:t>
                </a:r>
                <a:r>
                  <a:rPr lang="en-US" dirty="0" smtClean="0"/>
                  <a:t>work </a:t>
                </a:r>
                <a:r>
                  <a:rPr lang="en-US" dirty="0"/>
                  <a:t>measurement </a:t>
                </a:r>
                <a:r>
                  <a:rPr lang="en-US" dirty="0" smtClean="0"/>
                  <a:t>techniques:</a:t>
                </a:r>
              </a:p>
              <a:p>
                <a:pPr lvl="1" eaLnBrk="1" hangingPunct="1"/>
                <a:r>
                  <a:rPr lang="en-US" dirty="0" smtClean="0"/>
                  <a:t>determine </a:t>
                </a:r>
                <a:r>
                  <a:rPr lang="en-US" b="1" dirty="0" smtClean="0"/>
                  <a:t>standard </a:t>
                </a:r>
                <a:r>
                  <a:rPr lang="en-US" b="1" dirty="0"/>
                  <a:t>time</a:t>
                </a:r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i="1" baseline="-25000" dirty="0" err="1" smtClean="0">
                        <a:latin typeface="Cambria Math"/>
                      </a:rPr>
                      <m:t>𝑠𝑡𝑑</m:t>
                    </m:r>
                  </m:oMath>
                </a14:m>
                <a:r>
                  <a:rPr lang="en-US" dirty="0" smtClean="0"/>
                  <a:t>) for task</a:t>
                </a:r>
              </a:p>
              <a:p>
                <a:pPr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447800"/>
                <a:ext cx="7086600" cy="5257800"/>
              </a:xfrm>
              <a:blipFill rotWithShape="1">
                <a:blip r:embed="rId3"/>
                <a:stretch>
                  <a:fillRect l="-1205" t="-812" r="-947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6502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62800" cy="914400"/>
          </a:xfrm>
        </p:spPr>
        <p:txBody>
          <a:bodyPr/>
          <a:lstStyle/>
          <a:p>
            <a:pPr eaLnBrk="1" hangingPunct="1"/>
            <a:r>
              <a:rPr lang="en-US" dirty="0"/>
              <a:t>Introduction to Work Measurement</a:t>
            </a:r>
            <a:endParaRPr lang="en-US" b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447800"/>
            <a:ext cx="6400800" cy="4495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 smtClean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 smtClean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3200" b="1" i="1" dirty="0"/>
              <a:t>Time Standards and How They Are Determined</a:t>
            </a:r>
            <a:endParaRPr lang="en-US" sz="3200" b="1" i="1" dirty="0" smtClean="0"/>
          </a:p>
          <a:p>
            <a:pPr marL="514350" indent="-514350" eaLnBrk="1" hangingPunct="1">
              <a:buFont typeface="+mj-lt"/>
              <a:buAutoNum type="arabicPeriod"/>
            </a:pP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9048584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Time </a:t>
            </a:r>
            <a:r>
              <a:rPr lang="en-US" dirty="0" smtClean="0"/>
              <a:t>Standards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How They Are Determined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447800"/>
            <a:ext cx="7239000" cy="4495800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standard time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given task:</a:t>
            </a:r>
          </a:p>
          <a:p>
            <a:pPr lvl="1" eaLnBrk="1" hangingPunct="1"/>
            <a:r>
              <a:rPr lang="en-US" dirty="0" smtClean="0"/>
              <a:t>amount </a:t>
            </a:r>
            <a:r>
              <a:rPr lang="en-US" dirty="0"/>
              <a:t>of time </a:t>
            </a:r>
            <a:r>
              <a:rPr lang="en-US" dirty="0" smtClean="0"/>
              <a:t>allowed </a:t>
            </a:r>
            <a:r>
              <a:rPr lang="en-US" dirty="0"/>
              <a:t>for </a:t>
            </a:r>
            <a:r>
              <a:rPr lang="en-US" dirty="0" smtClean="0"/>
              <a:t>average worker,</a:t>
            </a:r>
          </a:p>
          <a:p>
            <a:pPr lvl="2" eaLnBrk="1" hangingPunct="1"/>
            <a:r>
              <a:rPr lang="en-US" dirty="0" smtClean="0"/>
              <a:t>to </a:t>
            </a:r>
            <a:r>
              <a:rPr lang="en-US" dirty="0"/>
              <a:t>process </a:t>
            </a:r>
            <a:r>
              <a:rPr lang="en-US" dirty="0" smtClean="0"/>
              <a:t>1 </a:t>
            </a:r>
            <a:r>
              <a:rPr lang="en-US" dirty="0"/>
              <a:t>work </a:t>
            </a:r>
            <a:r>
              <a:rPr lang="en-US" dirty="0" smtClean="0"/>
              <a:t>unit</a:t>
            </a:r>
          </a:p>
          <a:p>
            <a:pPr lvl="2" eaLnBrk="1" hangingPunct="1"/>
            <a:r>
              <a:rPr lang="en-US" dirty="0" smtClean="0"/>
              <a:t>using standard method</a:t>
            </a:r>
          </a:p>
          <a:p>
            <a:pPr lvl="2" eaLnBrk="1" hangingPunct="1"/>
            <a:r>
              <a:rPr lang="en-US" dirty="0" smtClean="0"/>
              <a:t>and working </a:t>
            </a:r>
            <a:r>
              <a:rPr lang="en-US" dirty="0"/>
              <a:t>at </a:t>
            </a:r>
            <a:r>
              <a:rPr lang="en-US" dirty="0" smtClean="0"/>
              <a:t>normal pace </a:t>
            </a:r>
          </a:p>
          <a:p>
            <a:pPr lvl="1" eaLnBrk="1" hangingPunct="1"/>
            <a:r>
              <a:rPr lang="en-US" dirty="0" smtClean="0"/>
              <a:t>includes also </a:t>
            </a:r>
            <a:r>
              <a:rPr lang="en-US" dirty="0"/>
              <a:t>additional </a:t>
            </a:r>
            <a:r>
              <a:rPr lang="en-US" dirty="0" smtClean="0"/>
              <a:t>time: </a:t>
            </a:r>
            <a:r>
              <a:rPr lang="en-US" b="1" i="1" dirty="0" smtClean="0"/>
              <a:t>allowance,</a:t>
            </a:r>
          </a:p>
          <a:p>
            <a:pPr lvl="2" eaLnBrk="1" hangingPunct="1"/>
            <a:r>
              <a:rPr lang="en-US" dirty="0" smtClean="0"/>
              <a:t>worker’s </a:t>
            </a:r>
            <a:r>
              <a:rPr lang="en-US" b="1" i="1" dirty="0"/>
              <a:t>p</a:t>
            </a:r>
            <a:r>
              <a:rPr lang="en-US" dirty="0"/>
              <a:t>ersonal </a:t>
            </a:r>
            <a:r>
              <a:rPr lang="en-US" dirty="0" smtClean="0"/>
              <a:t>needs</a:t>
            </a:r>
          </a:p>
          <a:p>
            <a:pPr lvl="2" eaLnBrk="1" hangingPunct="1"/>
            <a:r>
              <a:rPr lang="en-US" dirty="0" smtClean="0"/>
              <a:t>worker </a:t>
            </a:r>
            <a:r>
              <a:rPr lang="en-US" b="1" i="1" dirty="0" smtClean="0"/>
              <a:t>f</a:t>
            </a:r>
            <a:r>
              <a:rPr lang="en-US" dirty="0" smtClean="0"/>
              <a:t>atigue</a:t>
            </a:r>
            <a:r>
              <a:rPr lang="en-US" dirty="0"/>
              <a:t>, </a:t>
            </a:r>
            <a:endParaRPr lang="en-US" dirty="0" smtClean="0"/>
          </a:p>
          <a:p>
            <a:pPr lvl="2" eaLnBrk="1" hangingPunct="1"/>
            <a:r>
              <a:rPr lang="en-US" dirty="0" smtClean="0"/>
              <a:t>and </a:t>
            </a:r>
            <a:r>
              <a:rPr lang="en-US" dirty="0"/>
              <a:t>unavoidable </a:t>
            </a:r>
            <a:r>
              <a:rPr lang="en-US" b="1" i="1" dirty="0"/>
              <a:t>d</a:t>
            </a:r>
            <a:r>
              <a:rPr lang="en-US" dirty="0"/>
              <a:t>elays during the </a:t>
            </a:r>
            <a:r>
              <a:rPr lang="en-US" dirty="0" smtClean="0"/>
              <a:t>shift</a:t>
            </a:r>
          </a:p>
          <a:p>
            <a:pPr lvl="1" eaLnBrk="1" hangingPunct="1"/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std. time aka </a:t>
            </a:r>
            <a:r>
              <a:rPr lang="en-US" b="1" i="1" dirty="0" smtClean="0"/>
              <a:t>allowed time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19046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Time </a:t>
            </a:r>
            <a:r>
              <a:rPr lang="en-US" dirty="0" smtClean="0"/>
              <a:t>Standards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How They Are Determined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447800"/>
            <a:ext cx="7543800" cy="5334000"/>
          </a:xfrm>
        </p:spPr>
        <p:txBody>
          <a:bodyPr/>
          <a:lstStyle/>
          <a:p>
            <a:pPr eaLnBrk="1" hangingPunct="1"/>
            <a:r>
              <a:rPr lang="en-US" b="1" dirty="0" smtClean="0"/>
              <a:t>Applications in </a:t>
            </a:r>
            <a:r>
              <a:rPr lang="en-US" b="1" dirty="0"/>
              <a:t>which time </a:t>
            </a:r>
            <a:r>
              <a:rPr lang="en-US" b="1" dirty="0" smtClean="0"/>
              <a:t>standards are useful</a:t>
            </a:r>
            <a:r>
              <a:rPr lang="en-US" dirty="0" smtClean="0"/>
              <a:t>:</a:t>
            </a:r>
            <a:endParaRPr lang="en-US" dirty="0"/>
          </a:p>
          <a:p>
            <a:pPr lvl="1" eaLnBrk="1" hangingPunct="1"/>
            <a:r>
              <a:rPr lang="en-US" dirty="0" smtClean="0"/>
              <a:t>Low productivity: need for improvement</a:t>
            </a:r>
          </a:p>
          <a:p>
            <a:pPr lvl="1" eaLnBrk="1" hangingPunct="1"/>
            <a:r>
              <a:rPr lang="en-US" dirty="0" smtClean="0"/>
              <a:t>Repeat orders</a:t>
            </a:r>
          </a:p>
          <a:p>
            <a:pPr lvl="2" eaLnBrk="1" hangingPunct="1"/>
            <a:r>
              <a:rPr lang="en-US" dirty="0" smtClean="0"/>
              <a:t>set </a:t>
            </a:r>
            <a:r>
              <a:rPr lang="en-US" dirty="0"/>
              <a:t>time standard </a:t>
            </a:r>
            <a:r>
              <a:rPr lang="en-US" dirty="0" smtClean="0"/>
              <a:t>for 1</a:t>
            </a:r>
            <a:r>
              <a:rPr lang="en-US" baseline="30000" dirty="0" smtClean="0"/>
              <a:t>st</a:t>
            </a:r>
            <a:r>
              <a:rPr lang="en-US" dirty="0" smtClean="0"/>
              <a:t> order</a:t>
            </a:r>
          </a:p>
          <a:p>
            <a:pPr lvl="2" eaLnBrk="1" hangingPunct="1"/>
            <a:r>
              <a:rPr lang="en-US" dirty="0" smtClean="0">
                <a:sym typeface="Symbol"/>
              </a:rPr>
              <a:t> </a:t>
            </a:r>
            <a:r>
              <a:rPr lang="en-US" dirty="0" smtClean="0"/>
              <a:t>same standard used </a:t>
            </a:r>
            <a:r>
              <a:rPr lang="en-US" dirty="0"/>
              <a:t>for successive </a:t>
            </a:r>
            <a:r>
              <a:rPr lang="en-US" dirty="0" smtClean="0"/>
              <a:t>orders</a:t>
            </a:r>
          </a:p>
          <a:p>
            <a:pPr lvl="1" eaLnBrk="1" hangingPunct="1"/>
            <a:r>
              <a:rPr lang="en-US" dirty="0" smtClean="0"/>
              <a:t>Long production runs</a:t>
            </a:r>
          </a:p>
          <a:p>
            <a:pPr lvl="2" eaLnBrk="1" hangingPunct="1"/>
            <a:r>
              <a:rPr lang="en-US" dirty="0" smtClean="0"/>
              <a:t>time to set standard: divided </a:t>
            </a:r>
            <a:r>
              <a:rPr lang="en-US" dirty="0"/>
              <a:t>over more </a:t>
            </a:r>
            <a:r>
              <a:rPr lang="en-US" dirty="0" smtClean="0"/>
              <a:t>parts</a:t>
            </a:r>
          </a:p>
          <a:p>
            <a:pPr lvl="2" eaLnBrk="1" hangingPunct="1"/>
            <a:r>
              <a:rPr lang="en-US" dirty="0" smtClean="0">
                <a:sym typeface="Symbol"/>
              </a:rPr>
              <a:t> </a:t>
            </a:r>
            <a:r>
              <a:rPr lang="en-US" dirty="0" smtClean="0"/>
              <a:t>average </a:t>
            </a:r>
            <a:r>
              <a:rPr lang="en-US" dirty="0"/>
              <a:t>cost of work </a:t>
            </a:r>
            <a:r>
              <a:rPr lang="en-US" dirty="0" smtClean="0"/>
              <a:t>measurement ↓</a:t>
            </a:r>
            <a:endParaRPr lang="en-US" dirty="0"/>
          </a:p>
          <a:p>
            <a:pPr lvl="1" eaLnBrk="1" hangingPunct="1"/>
            <a:r>
              <a:rPr lang="en-US" dirty="0" smtClean="0"/>
              <a:t>Repetitive work cycles: justifies work measurement</a:t>
            </a:r>
            <a:endParaRPr lang="en-US" dirty="0"/>
          </a:p>
          <a:p>
            <a:pPr lvl="1" eaLnBrk="1" hangingPunct="1"/>
            <a:r>
              <a:rPr lang="en-US" dirty="0" smtClean="0"/>
              <a:t>Short cycle times (work cycles): require less time to set standards</a:t>
            </a:r>
          </a:p>
        </p:txBody>
      </p:sp>
    </p:spTree>
    <p:extLst>
      <p:ext uri="{BB962C8B-B14F-4D97-AF65-F5344CB8AC3E}">
        <p14:creationId xmlns:p14="http://schemas.microsoft.com/office/powerpoint/2010/main" val="961736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Time </a:t>
            </a:r>
            <a:r>
              <a:rPr lang="en-US" dirty="0" smtClean="0"/>
              <a:t>Standards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How They Are Determined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00200" y="1447800"/>
                <a:ext cx="7543800" cy="5334000"/>
              </a:xfrm>
            </p:spPr>
            <p:txBody>
              <a:bodyPr/>
              <a:lstStyle/>
              <a:p>
                <a:pPr eaLnBrk="1" hangingPunct="1"/>
                <a:r>
                  <a:rPr lang="en-US" b="1" dirty="0" smtClean="0"/>
                  <a:t>Functions/advantages of time standards 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1" eaLnBrk="1" hangingPunct="1"/>
                <a:r>
                  <a:rPr lang="en-US" dirty="0" smtClean="0"/>
                  <a:t>Determine </a:t>
                </a:r>
                <a:r>
                  <a:rPr lang="en-US" dirty="0"/>
                  <a:t>a “fair day’s </a:t>
                </a:r>
                <a:r>
                  <a:rPr lang="en-US" dirty="0" smtClean="0"/>
                  <a:t>work”:</a:t>
                </a:r>
              </a:p>
              <a:p>
                <a:pPr lvl="2" eaLnBrk="1" hangingPunct="1"/>
                <a:r>
                  <a:rPr lang="en-US" dirty="0" smtClean="0"/>
                  <a:t>i.e. number </a:t>
                </a:r>
                <a:r>
                  <a:rPr lang="en-US" dirty="0"/>
                  <a:t>of </a:t>
                </a:r>
                <a:r>
                  <a:rPr lang="en-US" dirty="0" err="1" smtClean="0"/>
                  <a:t>hrs</a:t>
                </a:r>
                <a:r>
                  <a:rPr lang="en-US" dirty="0" smtClean="0"/>
                  <a:t> </a:t>
                </a:r>
                <a:r>
                  <a:rPr lang="en-US" dirty="0"/>
                  <a:t>in </a:t>
                </a:r>
                <a:r>
                  <a:rPr lang="en-US" dirty="0" smtClean="0"/>
                  <a:t>shift (e.g. 8 </a:t>
                </a:r>
                <a:r>
                  <a:rPr lang="en-US" dirty="0" err="1" smtClean="0"/>
                  <a:t>hrs</a:t>
                </a:r>
                <a:r>
                  <a:rPr lang="en-US" dirty="0" smtClean="0"/>
                  <a:t>) should =</a:t>
                </a:r>
                <a:br>
                  <a:rPr lang="en-US" dirty="0" smtClean="0"/>
                </a:br>
                <a:r>
                  <a:rPr lang="en-US" dirty="0" smtClean="0"/>
                  <a:t># of completed </a:t>
                </a:r>
                <a:r>
                  <a:rPr lang="en-US" dirty="0"/>
                  <a:t>work units * </a:t>
                </a:r>
                <a:r>
                  <a:rPr lang="en-US" dirty="0" smtClean="0"/>
                  <a:t>respective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𝑇</m:t>
                    </m:r>
                    <m:r>
                      <a:rPr lang="en-US" i="1" baseline="-25000" dirty="0" err="1">
                        <a:latin typeface="Cambria Math"/>
                      </a:rPr>
                      <m:t>𝑠𝑡𝑑</m:t>
                    </m:r>
                  </m:oMath>
                </a14:m>
                <a:endParaRPr lang="en-US" i="1" dirty="0" smtClean="0"/>
              </a:p>
              <a:p>
                <a:pPr lvl="1" eaLnBrk="1" hangingPunct="1"/>
                <a:r>
                  <a:rPr lang="en-US" dirty="0" smtClean="0"/>
                  <a:t>Converting workload into manpower </a:t>
                </a:r>
                <a:r>
                  <a:rPr lang="en-US" dirty="0"/>
                  <a:t>and equipment resources </a:t>
                </a:r>
                <a:r>
                  <a:rPr lang="en-US" dirty="0" smtClean="0"/>
                  <a:t>to </a:t>
                </a:r>
                <a:r>
                  <a:rPr lang="en-US" dirty="0"/>
                  <a:t>accomplish </a:t>
                </a:r>
                <a:r>
                  <a:rPr lang="en-US" dirty="0" smtClean="0"/>
                  <a:t>workload</a:t>
                </a:r>
              </a:p>
              <a:p>
                <a:pPr lvl="1" eaLnBrk="1" hangingPunct="1"/>
                <a:r>
                  <a:rPr lang="en-US" dirty="0" smtClean="0"/>
                  <a:t>Objective way to compare alternative methods for accomplishing same task</a:t>
                </a:r>
              </a:p>
              <a:p>
                <a:pPr lvl="1" eaLnBrk="1" hangingPunct="1"/>
                <a:r>
                  <a:rPr lang="en-US" dirty="0" smtClean="0"/>
                  <a:t>Evaluating worker performance</a:t>
                </a:r>
              </a:p>
              <a:p>
                <a:pPr lvl="1" eaLnBrk="1" hangingPunct="1"/>
                <a:r>
                  <a:rPr lang="en-US" dirty="0" smtClean="0"/>
                  <a:t>Functions </a:t>
                </a:r>
                <a:r>
                  <a:rPr lang="en-US" dirty="0"/>
                  <a:t>that depend on </a:t>
                </a:r>
                <a:r>
                  <a:rPr lang="en-US" dirty="0" smtClean="0"/>
                  <a:t>task </a:t>
                </a:r>
                <a:r>
                  <a:rPr lang="en-US" dirty="0"/>
                  <a:t>time </a:t>
                </a:r>
                <a:r>
                  <a:rPr lang="en-US" dirty="0" smtClean="0"/>
                  <a:t>data:</a:t>
                </a:r>
              </a:p>
              <a:p>
                <a:pPr lvl="2" eaLnBrk="1" hangingPunct="1"/>
                <a:r>
                  <a:rPr lang="en-US" dirty="0" smtClean="0"/>
                  <a:t>Production planning, scheduling cost estimating</a:t>
                </a:r>
                <a:r>
                  <a:rPr lang="en-US" dirty="0"/>
                  <a:t>, material requirements </a:t>
                </a:r>
                <a:r>
                  <a:rPr lang="en-US" dirty="0" smtClean="0"/>
                  <a:t>planning</a:t>
                </a:r>
                <a:endParaRPr lang="en-US" dirty="0"/>
              </a:p>
              <a:p>
                <a:pPr lvl="1" eaLnBrk="1" hangingPunct="1"/>
                <a:endParaRPr lang="en-US" dirty="0"/>
              </a:p>
              <a:p>
                <a:pPr lvl="1" eaLnBrk="1" hangingPunct="1"/>
                <a:endParaRPr lang="en-US" dirty="0"/>
              </a:p>
              <a:p>
                <a:pPr lvl="1"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00200" y="1447800"/>
                <a:ext cx="7543800" cy="5334000"/>
              </a:xfrm>
              <a:blipFill rotWithShape="1">
                <a:blip r:embed="rId3"/>
                <a:stretch>
                  <a:fillRect l="-1132" t="-800" r="-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0615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Methods to Determine Time Standards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8" t="24460" r="18266" b="22751"/>
          <a:stretch/>
        </p:blipFill>
        <p:spPr bwMode="auto">
          <a:xfrm>
            <a:off x="152400" y="1447800"/>
            <a:ext cx="881720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6963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Methods to Determine Time Standards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447800"/>
            <a:ext cx="7543800" cy="5334000"/>
          </a:xfrm>
        </p:spPr>
        <p:txBody>
          <a:bodyPr/>
          <a:lstStyle/>
          <a:p>
            <a:pPr eaLnBrk="1" hangingPunct="1"/>
            <a:r>
              <a:rPr lang="en-US" dirty="0" smtClean="0">
                <a:hlinkClick r:id="rId3" action="ppaction://hlinksldjump"/>
              </a:rPr>
              <a:t>Methods</a:t>
            </a:r>
            <a:r>
              <a:rPr lang="en-US" dirty="0" smtClean="0"/>
              <a:t> (vary </a:t>
            </a:r>
            <a:r>
              <a:rPr lang="en-US" dirty="0" err="1" smtClean="0"/>
              <a:t>i.t.o</a:t>
            </a:r>
            <a:r>
              <a:rPr lang="en-US" dirty="0" smtClean="0"/>
              <a:t>. </a:t>
            </a:r>
            <a:r>
              <a:rPr lang="en-US" i="1" dirty="0" smtClean="0"/>
              <a:t>accuracy</a:t>
            </a:r>
            <a:r>
              <a:rPr lang="en-US" dirty="0" smtClean="0"/>
              <a:t> and </a:t>
            </a:r>
            <a:r>
              <a:rPr lang="en-US" i="1" dirty="0" smtClean="0"/>
              <a:t>reliability</a:t>
            </a:r>
            <a:r>
              <a:rPr lang="en-US" dirty="0" smtClean="0"/>
              <a:t>):</a:t>
            </a:r>
            <a:endParaRPr lang="en-US" dirty="0"/>
          </a:p>
          <a:p>
            <a:pPr lvl="1" eaLnBrk="1" hangingPunct="1"/>
            <a:r>
              <a:rPr lang="en-US" dirty="0" smtClean="0"/>
              <a:t>Estimation:</a:t>
            </a:r>
          </a:p>
          <a:p>
            <a:pPr lvl="2" eaLnBrk="1" hangingPunct="1"/>
            <a:r>
              <a:rPr lang="en-US" dirty="0"/>
              <a:t>department </a:t>
            </a:r>
            <a:r>
              <a:rPr lang="en-US" i="1" dirty="0"/>
              <a:t>foreman</a:t>
            </a:r>
            <a:r>
              <a:rPr lang="en-US" dirty="0"/>
              <a:t> </a:t>
            </a:r>
            <a:r>
              <a:rPr lang="en-US" dirty="0" smtClean="0"/>
              <a:t>determines time that should </a:t>
            </a:r>
            <a:r>
              <a:rPr lang="en-US" dirty="0"/>
              <a:t>be allowed for </a:t>
            </a:r>
            <a:r>
              <a:rPr lang="en-US" dirty="0" smtClean="0"/>
              <a:t>given task</a:t>
            </a:r>
          </a:p>
          <a:p>
            <a:pPr lvl="2" eaLnBrk="1" hangingPunct="1"/>
            <a:r>
              <a:rPr lang="en-US" dirty="0">
                <a:sym typeface="Symbol"/>
              </a:rPr>
              <a:t> </a:t>
            </a:r>
            <a:r>
              <a:rPr lang="en-US" dirty="0" smtClean="0">
                <a:sym typeface="Symbol"/>
              </a:rPr>
              <a:t>least </a:t>
            </a:r>
            <a:r>
              <a:rPr lang="en-US" dirty="0">
                <a:sym typeface="Symbol"/>
              </a:rPr>
              <a:t>accurate of </a:t>
            </a:r>
            <a:r>
              <a:rPr lang="en-US" dirty="0" smtClean="0">
                <a:sym typeface="Symbol"/>
              </a:rPr>
              <a:t>techniques (subjective)</a:t>
            </a:r>
            <a:endParaRPr lang="en-US" dirty="0" smtClean="0"/>
          </a:p>
          <a:p>
            <a:pPr lvl="1" eaLnBrk="1" hangingPunct="1"/>
            <a:r>
              <a:rPr lang="en-US" dirty="0"/>
              <a:t>Historical records of previous production </a:t>
            </a:r>
            <a:r>
              <a:rPr lang="en-US" dirty="0" smtClean="0"/>
              <a:t>runs:</a:t>
            </a:r>
          </a:p>
          <a:p>
            <a:pPr lvl="2" eaLnBrk="1" hangingPunct="1"/>
            <a:r>
              <a:rPr lang="en-US" dirty="0" smtClean="0"/>
              <a:t>records </a:t>
            </a:r>
            <a:r>
              <a:rPr lang="en-US" dirty="0"/>
              <a:t>of previous </a:t>
            </a:r>
            <a:r>
              <a:rPr lang="en-US" dirty="0" smtClean="0"/>
              <a:t>identical/similar </a:t>
            </a:r>
            <a:r>
              <a:rPr lang="en-US" dirty="0"/>
              <a:t>job orders </a:t>
            </a:r>
            <a:r>
              <a:rPr lang="en-US" dirty="0" smtClean="0"/>
              <a:t>used </a:t>
            </a:r>
            <a:r>
              <a:rPr lang="en-US" dirty="0"/>
              <a:t>to determine </a:t>
            </a:r>
            <a:r>
              <a:rPr lang="en-US" dirty="0" smtClean="0"/>
              <a:t>time standards</a:t>
            </a:r>
          </a:p>
          <a:p>
            <a:pPr lvl="2" eaLnBrk="1" hangingPunct="1"/>
            <a:r>
              <a:rPr lang="en-US" dirty="0" smtClean="0"/>
              <a:t>average time/part calculated </a:t>
            </a:r>
            <a:r>
              <a:rPr lang="en-US" dirty="0"/>
              <a:t>from worker “time </a:t>
            </a:r>
            <a:r>
              <a:rPr lang="en-US" dirty="0" smtClean="0"/>
              <a:t>cards”</a:t>
            </a:r>
          </a:p>
          <a:p>
            <a:pPr lvl="2" eaLnBrk="1" hangingPunct="1"/>
            <a:r>
              <a:rPr lang="en-US" dirty="0" smtClean="0"/>
              <a:t>disadvantage</a:t>
            </a:r>
            <a:r>
              <a:rPr lang="en-US" dirty="0"/>
              <a:t>: </a:t>
            </a:r>
            <a:r>
              <a:rPr lang="en-US" dirty="0" smtClean="0"/>
              <a:t>don’t indicate work efficiency </a:t>
            </a:r>
          </a:p>
          <a:p>
            <a:pPr lvl="1" eaLnBrk="1" hangingPunct="1"/>
            <a:r>
              <a:rPr lang="en-US" dirty="0" smtClean="0"/>
              <a:t>Work measurement techniques: most acc. (next)</a:t>
            </a:r>
          </a:p>
          <a:p>
            <a:pPr lvl="2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75412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overWorkSystems">
  <a:themeElements>
    <a:clrScheme name="GrooverWorkSystems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GrooverWorkSyste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GrooverWorkSystems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overWorkSystems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overWorkSystems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Data\Microsoft\Templates\GrooverWorkSystems.pot</Template>
  <TotalTime>893</TotalTime>
  <Words>1539</Words>
  <Application>Microsoft Office PowerPoint</Application>
  <PresentationFormat>On-screen Show (4:3)</PresentationFormat>
  <Paragraphs>246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GrooverWorkSystems</vt:lpstr>
      <vt:lpstr>Introduction to Work Measurement</vt:lpstr>
      <vt:lpstr>Introduction – Some Definitions</vt:lpstr>
      <vt:lpstr>Introduction – Some Definitions</vt:lpstr>
      <vt:lpstr>Introduction to Work Measurement</vt:lpstr>
      <vt:lpstr>Time Standards and How They Are Determined</vt:lpstr>
      <vt:lpstr>Time Standards and How They Are Determined</vt:lpstr>
      <vt:lpstr>Time Standards and How They Are Determined</vt:lpstr>
      <vt:lpstr>Methods to Determine Time Standards</vt:lpstr>
      <vt:lpstr>Methods to Determine Time Standards</vt:lpstr>
      <vt:lpstr>Methods to Determine Time Standards</vt:lpstr>
      <vt:lpstr>Work Measurement Techniques</vt:lpstr>
      <vt:lpstr>Work Measurement Techniques</vt:lpstr>
      <vt:lpstr>Work Measurement Techniques</vt:lpstr>
      <vt:lpstr>Work Measurement Techniques</vt:lpstr>
      <vt:lpstr>Work Measurement Techniques</vt:lpstr>
      <vt:lpstr>Work Measurement Techniques</vt:lpstr>
      <vt:lpstr>Work Measurement Techniques</vt:lpstr>
      <vt:lpstr>Work Measurement Techniques</vt:lpstr>
      <vt:lpstr>Work Measurement Techniques</vt:lpstr>
      <vt:lpstr>Work Measurement Techniques</vt:lpstr>
      <vt:lpstr>Work Measurement Techniques</vt:lpstr>
      <vt:lpstr>Work Measurement Techniques</vt:lpstr>
      <vt:lpstr>Work Measurement Techniques</vt:lpstr>
    </vt:vector>
  </TitlesOfParts>
  <Company>Lehigh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Time Study</dc:title>
  <dc:creator>Groover</dc:creator>
  <cp:lastModifiedBy>User</cp:lastModifiedBy>
  <cp:revision>122</cp:revision>
  <cp:lastPrinted>2012-10-17T07:57:26Z</cp:lastPrinted>
  <dcterms:created xsi:type="dcterms:W3CDTF">2006-02-14T13:42:03Z</dcterms:created>
  <dcterms:modified xsi:type="dcterms:W3CDTF">2017-03-20T22:10:40Z</dcterms:modified>
</cp:coreProperties>
</file>