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69" r:id="rId1"/>
  </p:sldMasterIdLst>
  <p:notesMasterIdLst>
    <p:notesMasterId r:id="rId22"/>
  </p:notesMasterIdLst>
  <p:sldIdLst>
    <p:sldId id="280" r:id="rId2"/>
    <p:sldId id="281" r:id="rId3"/>
    <p:sldId id="341" r:id="rId4"/>
    <p:sldId id="326" r:id="rId5"/>
    <p:sldId id="340" r:id="rId6"/>
    <p:sldId id="327" r:id="rId7"/>
    <p:sldId id="339" r:id="rId8"/>
    <p:sldId id="328" r:id="rId9"/>
    <p:sldId id="329" r:id="rId10"/>
    <p:sldId id="330" r:id="rId11"/>
    <p:sldId id="332" r:id="rId12"/>
    <p:sldId id="331" r:id="rId13"/>
    <p:sldId id="333" r:id="rId14"/>
    <p:sldId id="334" r:id="rId15"/>
    <p:sldId id="335" r:id="rId16"/>
    <p:sldId id="345" r:id="rId17"/>
    <p:sldId id="346" r:id="rId18"/>
    <p:sldId id="347" r:id="rId19"/>
    <p:sldId id="337" r:id="rId20"/>
    <p:sldId id="338" r:id="rId2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54" autoAdjust="0"/>
    <p:restoredTop sz="94761" autoAdjust="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43031A1-8962-43E7-BF6B-703A29E2BA9C}" type="datetimeFigureOut">
              <a:rPr lang="en-US"/>
              <a:pPr>
                <a:defRPr/>
              </a:pPr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717C642-2FE4-4CB6-A59F-7D9A5C349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4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4AD19A-68BC-43B3-9FA8-608BEB38CCEE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BF248B-2347-4688-A54D-AE7633D35D8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CEAE4-8929-47E8-873F-C3A2CA50353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5E0A3-4E0A-4077-B319-17584E8394E2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8E842-54EC-433C-938B-532C58987EA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F23972-9214-4A2D-9B9B-B254844C583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98200-FC1C-40B5-BB1B-ED33BCB7F08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E6676-A0D1-4E5D-A781-33222140F142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039F4-C0AB-4032-909C-C74EF51536A5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1019E4-363F-4C1D-925C-3B9AE7B52A9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7B24C-42AE-4875-AC1C-436802A1A9D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C5724-0687-46FE-B5FD-1D4F568587F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BB83C9-8C26-474D-8367-E2DB7B242030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851775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b="1" dirty="0" smtClean="0"/>
              <a:t>Principles of Birth Control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endParaRPr lang="en-US" sz="2400" dirty="0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pPr algn="just" rtl="0"/>
            <a:r>
              <a:rPr lang="en-US" sz="2800" b="1" u="sng" dirty="0" smtClean="0"/>
              <a:t>Theoretical Effectiveness</a:t>
            </a:r>
            <a:r>
              <a:rPr lang="en-US" sz="2800" dirty="0" smtClean="0"/>
              <a:t>: It expresses effectiveness of the method when it is perfectly invariably applied by the users.</a:t>
            </a:r>
          </a:p>
          <a:p>
            <a:pPr algn="just" rtl="0"/>
            <a:r>
              <a:rPr lang="en-US" sz="2800" b="1" u="sng" dirty="0" smtClean="0"/>
              <a:t>Use Effectiveness</a:t>
            </a:r>
            <a:r>
              <a:rPr lang="en-US" sz="2800" dirty="0" smtClean="0"/>
              <a:t>: It gives the observed effectiveness of a method and includes errors by users due to faulty application, omission or discontinuation.</a:t>
            </a:r>
          </a:p>
          <a:p>
            <a:pPr algn="just" rtl="0"/>
            <a:r>
              <a:rPr lang="en-US" sz="2800" b="1" u="sng" dirty="0" smtClean="0"/>
              <a:t>Program Effectiveness</a:t>
            </a:r>
            <a:r>
              <a:rPr lang="en-US" sz="2800" dirty="0" smtClean="0"/>
              <a:t>: It expresses the success of a method when recommended to a large group. This depends on the factors of acceptability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>
              <a:defRPr/>
            </a:pP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c) Acceptability</a:t>
            </a:r>
            <a:r>
              <a:rPr lang="en-US" i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It is defined as </a:t>
            </a:r>
            <a:r>
              <a:rPr lang="en-US" u="sng" dirty="0" smtClean="0"/>
              <a:t>a state of mind and belief of value of the method. </a:t>
            </a:r>
          </a:p>
          <a:p>
            <a:pPr algn="just" rtl="0"/>
            <a:r>
              <a:rPr lang="en-US" dirty="0" smtClean="0"/>
              <a:t>It has two aspects: </a:t>
            </a:r>
          </a:p>
          <a:p>
            <a:pPr algn="just" rtl="0"/>
            <a:r>
              <a:rPr lang="en-US" i="1" dirty="0" smtClean="0"/>
              <a:t>Initial acceptability</a:t>
            </a:r>
            <a:r>
              <a:rPr lang="en-US" dirty="0" smtClean="0"/>
              <a:t> and </a:t>
            </a:r>
          </a:p>
          <a:p>
            <a:pPr algn="just" rtl="0"/>
            <a:r>
              <a:rPr lang="en-US" i="1" dirty="0" smtClean="0"/>
              <a:t>Continual acceptability</a:t>
            </a:r>
            <a:r>
              <a:rPr lang="en-US" dirty="0" smtClean="0"/>
              <a:t> (continuation of use).</a:t>
            </a:r>
          </a:p>
          <a:p>
            <a:pPr rtl="0"/>
            <a:r>
              <a:rPr lang="en-US" i="1" dirty="0" smtClean="0"/>
              <a:t> </a:t>
            </a:r>
            <a:endParaRPr lang="en-US" dirty="0" smtClean="0"/>
          </a:p>
          <a:p>
            <a:pPr rtl="0"/>
            <a:r>
              <a:rPr lang="en-US" i="1" dirty="0" smtClean="0"/>
              <a:t> 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u="sng" dirty="0" smtClean="0"/>
              <a:t>Initial acceptability:</a:t>
            </a:r>
            <a:endParaRPr lang="en-US" dirty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just" rtl="0"/>
            <a:r>
              <a:rPr lang="en-US" dirty="0" smtClean="0"/>
              <a:t>may be defined as the willingness of the client at least to try the proposed method. It is measured by </a:t>
            </a:r>
            <a:r>
              <a:rPr lang="en-US" u="sng" dirty="0" smtClean="0"/>
              <a:t>the acceptance rate</a:t>
            </a:r>
            <a:r>
              <a:rPr lang="en-US" dirty="0" smtClean="0"/>
              <a:t> =</a:t>
            </a:r>
          </a:p>
          <a:p>
            <a:pPr algn="just" rtl="0"/>
            <a:endParaRPr lang="en-US" dirty="0" smtClean="0"/>
          </a:p>
          <a:p>
            <a:pPr algn="just" rtl="0">
              <a:buFontTx/>
              <a:buNone/>
            </a:pPr>
            <a:r>
              <a:rPr lang="en-US" sz="1800" u="sng" dirty="0" smtClean="0"/>
              <a:t>Number of clients accepts using the proposed contraceptive method</a:t>
            </a:r>
            <a:r>
              <a:rPr lang="en-US" sz="1800" dirty="0" smtClean="0"/>
              <a:t> × 100</a:t>
            </a:r>
          </a:p>
          <a:p>
            <a:pPr algn="just" rtl="0"/>
            <a:r>
              <a:rPr lang="en-US" sz="1800" dirty="0" smtClean="0"/>
              <a:t>  Number of clients to whom the contraceptive method is proposed </a:t>
            </a:r>
          </a:p>
          <a:p>
            <a:pPr algn="just" rtl="0"/>
            <a:endParaRPr lang="en-US" sz="1800" dirty="0" smtClean="0"/>
          </a:p>
          <a:p>
            <a:pPr algn="just" rtl="0"/>
            <a:r>
              <a:rPr lang="en-US" sz="2400" u="sng" dirty="0" smtClean="0"/>
              <a:t>Initial acceptability depends on</a:t>
            </a:r>
            <a:r>
              <a:rPr lang="en-US" sz="2400" dirty="0" smtClean="0"/>
              <a:t>: the persuasiveness of the providers, client's motivation as well as suitability of the proposed method to cultural and socio-economic conditions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l" rtl="0">
              <a:defRPr/>
            </a:pPr>
            <a:r>
              <a:rPr lang="en-US" u="sng" dirty="0" smtClean="0"/>
              <a:t>Continual acceptability:</a:t>
            </a:r>
            <a:endParaRPr lang="en-US" u="sng" dirty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algn="just" rtl="0"/>
            <a:r>
              <a:rPr lang="en-US" sz="2400" dirty="0" smtClean="0"/>
              <a:t>Continuation of use is the acceptability after the method has been tried. It is measured by: </a:t>
            </a:r>
            <a:r>
              <a:rPr lang="en-US" sz="2400" i="1" u="sng" dirty="0" smtClean="0"/>
              <a:t>continuation and discontinuation rates</a:t>
            </a:r>
            <a:r>
              <a:rPr lang="en-US" sz="2400" dirty="0" smtClean="0"/>
              <a:t>. </a:t>
            </a:r>
          </a:p>
          <a:p>
            <a:pPr algn="just" rtl="0"/>
            <a:endParaRPr lang="en-US" sz="2400" dirty="0" smtClean="0"/>
          </a:p>
          <a:p>
            <a:pPr algn="just" rtl="0"/>
            <a:r>
              <a:rPr lang="en-US" sz="2400" u="sng" dirty="0" smtClean="0"/>
              <a:t>Continuation of use</a:t>
            </a:r>
            <a:r>
              <a:rPr lang="en-US" sz="2400" dirty="0" smtClean="0"/>
              <a:t> </a:t>
            </a:r>
            <a:r>
              <a:rPr lang="en-US" sz="2400" u="sng" dirty="0" smtClean="0"/>
              <a:t>depends on</a:t>
            </a:r>
            <a:r>
              <a:rPr lang="en-US" sz="2400" dirty="0" smtClean="0"/>
              <a:t>: characteristics of the method itself (e.g. side effects, availability …etc), and its appropriateness in a given cultural and economic setting. The continuation rate of contraceptive method is </a:t>
            </a:r>
            <a:r>
              <a:rPr lang="en-US" sz="2400" i="1" u="sng" dirty="0" smtClean="0"/>
              <a:t>one of the most sensitive indices</a:t>
            </a:r>
            <a:r>
              <a:rPr lang="en-US" sz="2400" dirty="0" smtClean="0"/>
              <a:t> for evaluation of acceptability. Sterilization has the best continuation of any method; Norplant sub-dermal implants come next, and the IUDs follow.</a:t>
            </a:r>
            <a:r>
              <a:rPr lang="en-US" sz="2400" u="sng" dirty="0" smtClean="0"/>
              <a:t> </a:t>
            </a:r>
            <a:endParaRPr lang="en-US" sz="2400" dirty="0" smtClean="0"/>
          </a:p>
          <a:p>
            <a:pPr algn="just" rtl="0"/>
            <a:endParaRPr lang="en-US" sz="2800" dirty="0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</a:rPr>
              <a:t>Factors favoring acceptance of a contraceptive method </a:t>
            </a:r>
            <a:endParaRPr lang="en-US" sz="3200" dirty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Being inexpensive.</a:t>
            </a:r>
          </a:p>
          <a:p>
            <a:pPr algn="just" rtl="0"/>
            <a:r>
              <a:rPr lang="en-US" dirty="0" smtClean="0"/>
              <a:t>Independent of coitus.</a:t>
            </a:r>
          </a:p>
          <a:p>
            <a:pPr algn="just" rtl="0"/>
            <a:r>
              <a:rPr lang="en-US" dirty="0" smtClean="0"/>
              <a:t>Requiring minimal responsibility from the users and minimal intervention from the medical profession.</a:t>
            </a:r>
          </a:p>
          <a:p>
            <a:pPr algn="just" rtl="0"/>
            <a:r>
              <a:rPr lang="en-US" dirty="0" smtClean="0"/>
              <a:t> Absence of side effects.</a:t>
            </a:r>
          </a:p>
          <a:p>
            <a:pPr algn="just" rtl="0"/>
            <a:r>
              <a:rPr lang="en-US" dirty="0" smtClean="0"/>
              <a:t> Being reversible.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pPr algn="l" rtl="0">
              <a:defRPr/>
            </a:pPr>
            <a:r>
              <a:rPr lang="en-US" b="1" i="1" u="sng" dirty="0" smtClean="0"/>
              <a:t/>
            </a:r>
            <a:br>
              <a:rPr lang="en-US" b="1" i="1" u="sng" dirty="0" smtClean="0"/>
            </a:br>
            <a:r>
              <a:rPr lang="en-US" b="1" i="1" u="sng" dirty="0" smtClean="0"/>
              <a:t>3- Counseling: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algn="just" rtl="0"/>
            <a:r>
              <a:rPr lang="en-US" dirty="0" smtClean="0"/>
              <a:t>Counseling is crucial because it helps clients </a:t>
            </a:r>
            <a:r>
              <a:rPr lang="en-US" u="sng" dirty="0" smtClean="0"/>
              <a:t>make their own choices</a:t>
            </a:r>
            <a:r>
              <a:rPr lang="en-US" dirty="0" smtClean="0"/>
              <a:t> of FP methods based on accurate, useful information. </a:t>
            </a:r>
          </a:p>
          <a:p>
            <a:pPr algn="just" rtl="0"/>
            <a:r>
              <a:rPr lang="en-US" dirty="0" smtClean="0"/>
              <a:t>Good counseling makes couples more </a:t>
            </a:r>
            <a:r>
              <a:rPr lang="en-US" u="sng" dirty="0" smtClean="0"/>
              <a:t>satisfied</a:t>
            </a:r>
            <a:r>
              <a:rPr lang="en-US" dirty="0" smtClean="0"/>
              <a:t> because of their free choice</a:t>
            </a:r>
          </a:p>
          <a:p>
            <a:pPr algn="just" rtl="0"/>
            <a:r>
              <a:rPr lang="en-US" dirty="0" smtClean="0"/>
              <a:t> It helps clients to </a:t>
            </a:r>
            <a:r>
              <a:rPr lang="en-US" u="sng" dirty="0" smtClean="0"/>
              <a:t>use FP more successfully</a:t>
            </a:r>
            <a:r>
              <a:rPr lang="en-US" dirty="0" smtClean="0"/>
              <a:t> and for longer periods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What does every user of family planning services have the right to expect?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7912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Information</a:t>
            </a:r>
            <a:r>
              <a:rPr lang="en-US" sz="2400" dirty="0" smtClean="0"/>
              <a:t>:</a:t>
            </a:r>
            <a:r>
              <a:rPr lang="en-US" sz="2400" b="1" dirty="0" smtClean="0"/>
              <a:t> </a:t>
            </a:r>
            <a:r>
              <a:rPr lang="en-US" sz="2400" dirty="0" smtClean="0"/>
              <a:t>to understand the advantages and availability of family planning </a:t>
            </a:r>
          </a:p>
          <a:p>
            <a:r>
              <a:rPr lang="en-US" sz="2400" b="1" dirty="0" smtClean="0"/>
              <a:t>Access</a:t>
            </a:r>
            <a:r>
              <a:rPr lang="en-US" sz="2400" dirty="0" smtClean="0"/>
              <a:t>: to be able to obtain services, regardless of race, social status or lifestyle </a:t>
            </a:r>
          </a:p>
          <a:p>
            <a:r>
              <a:rPr lang="en-US" sz="2400" b="1" dirty="0" smtClean="0"/>
              <a:t>Choice</a:t>
            </a:r>
            <a:r>
              <a:rPr lang="en-US" sz="2400" dirty="0" smtClean="0"/>
              <a:t>: to make decisions freely regarding family planning and contraceptive methods </a:t>
            </a:r>
          </a:p>
          <a:p>
            <a:r>
              <a:rPr lang="en-US" sz="2400" b="1" dirty="0" smtClean="0"/>
              <a:t>Safety</a:t>
            </a:r>
            <a:r>
              <a:rPr lang="en-US" sz="2400" dirty="0" smtClean="0"/>
              <a:t>: to practice safe and effective family planning </a:t>
            </a:r>
          </a:p>
          <a:p>
            <a:r>
              <a:rPr lang="en-US" sz="2400" b="1" dirty="0" smtClean="0"/>
              <a:t>Privacy</a:t>
            </a:r>
            <a:r>
              <a:rPr lang="en-US" sz="2400" dirty="0" smtClean="0"/>
              <a:t>: access to a private space for receiving counseling and services </a:t>
            </a:r>
          </a:p>
          <a:p>
            <a:r>
              <a:rPr lang="en-US" sz="2400" b="1" dirty="0" smtClean="0"/>
              <a:t>Comfort</a:t>
            </a:r>
            <a:r>
              <a:rPr lang="en-US" sz="2400" dirty="0" smtClean="0"/>
              <a:t>: to feel comfortable when receiving services </a:t>
            </a:r>
          </a:p>
          <a:p>
            <a:r>
              <a:rPr lang="en-US" sz="2400" b="1" dirty="0" smtClean="0"/>
              <a:t>Continuity</a:t>
            </a:r>
            <a:r>
              <a:rPr lang="en-US" sz="2400" dirty="0" smtClean="0"/>
              <a:t>: to receive family planning services and supplies at the times when they are necessary </a:t>
            </a:r>
          </a:p>
          <a:p>
            <a:r>
              <a:rPr lang="en-US" sz="2400" b="1" dirty="0" smtClean="0"/>
              <a:t>Opinion</a:t>
            </a:r>
            <a:r>
              <a:rPr lang="en-US" sz="2400" dirty="0" smtClean="0"/>
              <a:t>: to express points of view regarding the services being offered </a:t>
            </a:r>
            <a:endParaRPr lang="en-US" sz="2400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should family planning counselors be able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Create a comfortable atmosphere for family planning users. </a:t>
            </a:r>
          </a:p>
          <a:p>
            <a:r>
              <a:rPr lang="en-US" dirty="0" smtClean="0"/>
              <a:t>Have respect for the values and attitudes of users. </a:t>
            </a:r>
          </a:p>
          <a:p>
            <a:r>
              <a:rPr lang="en-US" dirty="0" smtClean="0"/>
              <a:t>Present information clearly. </a:t>
            </a:r>
          </a:p>
          <a:p>
            <a:r>
              <a:rPr lang="en-US" dirty="0" smtClean="0"/>
              <a:t>Encourage the formulation of questions. </a:t>
            </a:r>
          </a:p>
          <a:p>
            <a:r>
              <a:rPr lang="en-US" dirty="0" smtClean="0"/>
              <a:t>Listen and observe attentively. </a:t>
            </a:r>
          </a:p>
          <a:p>
            <a:r>
              <a:rPr lang="en-US" dirty="0" smtClean="0"/>
              <a:t>Be impartial or neutral. </a:t>
            </a:r>
          </a:p>
          <a:p>
            <a:r>
              <a:rPr lang="en-US" dirty="0" smtClean="0"/>
              <a:t>Ask questions in a manner that encourages clients to share information and feelings. </a:t>
            </a:r>
          </a:p>
          <a:p>
            <a:r>
              <a:rPr lang="en-US" dirty="0" smtClean="0"/>
              <a:t>Facilitate effective counselor-user interaction. </a:t>
            </a:r>
          </a:p>
          <a:p>
            <a:r>
              <a:rPr lang="en-US" dirty="0" smtClean="0"/>
              <a:t>Speak the language of the client. 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GATHER approach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</a:t>
            </a:r>
            <a:r>
              <a:rPr lang="en-US" dirty="0" smtClean="0"/>
              <a:t>reet your client respectfully.</a:t>
            </a:r>
          </a:p>
          <a:p>
            <a:r>
              <a:rPr lang="en-US" b="1" dirty="0" smtClean="0"/>
              <a:t>A</a:t>
            </a:r>
            <a:r>
              <a:rPr lang="en-US" dirty="0" smtClean="0"/>
              <a:t>sk and assess needs.</a:t>
            </a:r>
            <a:endParaRPr lang="en-US" b="1" dirty="0" smtClean="0"/>
          </a:p>
          <a:p>
            <a:r>
              <a:rPr lang="en-US" b="1" dirty="0" smtClean="0"/>
              <a:t>T</a:t>
            </a:r>
            <a:r>
              <a:rPr lang="en-US" dirty="0" smtClean="0"/>
              <a:t>ell information.</a:t>
            </a:r>
            <a:endParaRPr lang="en-US" b="1" dirty="0" smtClean="0"/>
          </a:p>
          <a:p>
            <a:r>
              <a:rPr lang="en-US" b="1" dirty="0" smtClean="0"/>
              <a:t>H</a:t>
            </a:r>
            <a:r>
              <a:rPr lang="en-US" dirty="0" smtClean="0"/>
              <a:t>elp choose.</a:t>
            </a:r>
            <a:endParaRPr lang="en-US" b="1" dirty="0" smtClean="0"/>
          </a:p>
          <a:p>
            <a:r>
              <a:rPr lang="en-US" b="1" dirty="0" smtClean="0"/>
              <a:t>E</a:t>
            </a:r>
            <a:r>
              <a:rPr lang="en-US" dirty="0" smtClean="0"/>
              <a:t>xplain and demonstrate.</a:t>
            </a:r>
            <a:endParaRPr lang="en-US" b="1" dirty="0" smtClean="0"/>
          </a:p>
          <a:p>
            <a:r>
              <a:rPr lang="en-US" b="1" dirty="0" smtClean="0"/>
              <a:t>R</a:t>
            </a:r>
            <a:r>
              <a:rPr lang="en-US" dirty="0" smtClean="0"/>
              <a:t>eturn and reinforce, refer.</a:t>
            </a:r>
            <a:endParaRPr lang="en-US" b="1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Return visits</a:t>
            </a:r>
            <a:endParaRPr lang="en-US" sz="3600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buFontTx/>
              <a:buNone/>
            </a:pPr>
            <a:r>
              <a:rPr lang="en-US" b="1" smtClean="0"/>
              <a:t> </a:t>
            </a:r>
            <a:r>
              <a:rPr lang="en-US" smtClean="0"/>
              <a:t>This is done for:</a:t>
            </a:r>
          </a:p>
          <a:p>
            <a:pPr algn="just" rtl="0"/>
            <a:r>
              <a:rPr lang="en-US" smtClean="0"/>
              <a:t>Renewal of the supplies (pills, condoms,).</a:t>
            </a:r>
          </a:p>
          <a:p>
            <a:pPr algn="just" rtl="0"/>
            <a:r>
              <a:rPr lang="en-US" smtClean="0"/>
              <a:t>Encouragement to continue.</a:t>
            </a:r>
          </a:p>
          <a:p>
            <a:pPr algn="just" rtl="0"/>
            <a:r>
              <a:rPr lang="en-US" smtClean="0"/>
              <a:t>Health education.</a:t>
            </a:r>
          </a:p>
          <a:p>
            <a:pPr algn="just" rtl="0"/>
            <a:r>
              <a:rPr lang="en-US" smtClean="0"/>
              <a:t>Periodic checkup examination to detect complication early.</a:t>
            </a:r>
          </a:p>
          <a:p>
            <a:pPr algn="just" rtl="0"/>
            <a:r>
              <a:rPr lang="en-US" smtClean="0"/>
              <a:t>Evaluation of the clinic's success.</a:t>
            </a:r>
          </a:p>
          <a:p>
            <a:endParaRPr lang="en-US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57200"/>
            <a:ext cx="8229600" cy="1279525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Objectives: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524000"/>
            <a:ext cx="8686800" cy="5105400"/>
          </a:xfrm>
        </p:spPr>
        <p:txBody>
          <a:bodyPr/>
          <a:lstStyle/>
          <a:p>
            <a:pPr algn="just" rtl="0"/>
            <a:r>
              <a:rPr lang="en-US" sz="2800" dirty="0" smtClean="0"/>
              <a:t>By the end of this session, students will be able to:</a:t>
            </a:r>
          </a:p>
          <a:p>
            <a:pPr algn="just" rtl="0">
              <a:buFontTx/>
              <a:buChar char="-"/>
            </a:pPr>
            <a:r>
              <a:rPr lang="en-US" sz="2800" dirty="0" smtClean="0"/>
              <a:t>Discuss what is done in initial visit for family planning.</a:t>
            </a:r>
          </a:p>
          <a:p>
            <a:pPr algn="just" rtl="0">
              <a:buFontTx/>
              <a:buChar char="-"/>
            </a:pPr>
            <a:r>
              <a:rPr lang="en-US" sz="2800" dirty="0" smtClean="0"/>
              <a:t>Recognize basis for choice of contraceptive method.</a:t>
            </a:r>
          </a:p>
          <a:p>
            <a:pPr algn="just">
              <a:buFontTx/>
              <a:buChar char="-"/>
            </a:pPr>
            <a:r>
              <a:rPr lang="en-US" sz="2800" dirty="0" smtClean="0"/>
              <a:t>Identify steps of family planning counseling.</a:t>
            </a:r>
          </a:p>
          <a:p>
            <a:pPr algn="just">
              <a:buFontTx/>
              <a:buChar char="-"/>
            </a:pPr>
            <a:r>
              <a:rPr lang="en-US" sz="2800" dirty="0" smtClean="0"/>
              <a:t>Recognize how to be a good </a:t>
            </a:r>
            <a:r>
              <a:rPr lang="en-US" sz="2800" dirty="0" err="1" smtClean="0"/>
              <a:t>counseler</a:t>
            </a:r>
            <a:r>
              <a:rPr lang="en-US" sz="2800" dirty="0" smtClean="0"/>
              <a:t>.</a:t>
            </a:r>
          </a:p>
          <a:p>
            <a:pPr algn="just">
              <a:buFontTx/>
              <a:buChar char="-"/>
            </a:pPr>
            <a:r>
              <a:rPr lang="en-US" sz="2800" dirty="0" smtClean="0"/>
              <a:t>Explain the approach “GATHER”</a:t>
            </a:r>
          </a:p>
          <a:p>
            <a:pPr algn="just">
              <a:buFontTx/>
              <a:buChar char="-"/>
            </a:pPr>
            <a:r>
              <a:rPr lang="en-US" sz="2800" dirty="0" smtClean="0"/>
              <a:t>Differentiate between initial and return visits.</a:t>
            </a:r>
          </a:p>
          <a:p>
            <a:pPr algn="just">
              <a:buFontTx/>
              <a:buChar char="-"/>
            </a:pPr>
            <a:endParaRPr lang="en-US" sz="2800" dirty="0" smtClean="0"/>
          </a:p>
          <a:p>
            <a:pPr algn="just" rtl="0">
              <a:buFontTx/>
              <a:buChar char="-"/>
            </a:pPr>
            <a:endParaRPr lang="en-US" sz="2800" dirty="0" smtClean="0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9600" b="1" dirty="0" smtClean="0"/>
              <a:t>Thank you</a:t>
            </a:r>
            <a:endParaRPr lang="en-US" sz="96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895600"/>
            <a:ext cx="7848600" cy="3352800"/>
          </a:xfrm>
          <a:prstGeom prst="rect">
            <a:avLst/>
          </a:prstGeom>
        </p:spPr>
      </p:pic>
    </p:spTree>
  </p:cSld>
  <p:clrMapOvr>
    <a:masterClrMapping/>
  </p:clrMapOvr>
  <p:transition spd="med"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486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Counseling is a key component of family planning services. </a:t>
            </a:r>
          </a:p>
          <a:p>
            <a:pPr algn="just"/>
            <a:r>
              <a:rPr lang="en-US" dirty="0" smtClean="0"/>
              <a:t>The time dedicated to talking with clients can help ensure correct use </a:t>
            </a:r>
            <a:r>
              <a:rPr lang="en-US" dirty="0" smtClean="0"/>
              <a:t>and </a:t>
            </a:r>
            <a:r>
              <a:rPr lang="en-US" dirty="0" smtClean="0"/>
              <a:t>satisfaction with a chosen contraceptive method. </a:t>
            </a:r>
          </a:p>
          <a:p>
            <a:r>
              <a:rPr lang="en-US" dirty="0"/>
              <a:t>The counseling provided by an FP program plays a key role in FP uptake and continuation </a:t>
            </a:r>
            <a:r>
              <a:rPr lang="en-US" dirty="0" smtClean="0"/>
              <a:t>and is </a:t>
            </a:r>
            <a:r>
              <a:rPr lang="en-US" dirty="0"/>
              <a:t>essential for ensuring informed and voluntary </a:t>
            </a:r>
            <a:r>
              <a:rPr lang="en-US" dirty="0" smtClean="0"/>
              <a:t>decision. </a:t>
            </a:r>
          </a:p>
          <a:p>
            <a:r>
              <a:rPr lang="en-US" dirty="0" smtClean="0"/>
              <a:t>Counseling traditionally </a:t>
            </a:r>
            <a:r>
              <a:rPr lang="en-US" dirty="0"/>
              <a:t>focuses on addressing the needs of new clients.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their effort to </a:t>
            </a:r>
            <a:r>
              <a:rPr lang="en-US" dirty="0" smtClean="0"/>
              <a:t>provide information</a:t>
            </a:r>
            <a:r>
              <a:rPr lang="en-US" dirty="0"/>
              <a:t>, many providers end up giving clients too much information. </a:t>
            </a:r>
            <a:endParaRPr lang="en-US" dirty="0" smtClean="0"/>
          </a:p>
          <a:p>
            <a:r>
              <a:rPr lang="en-US" dirty="0" smtClean="0"/>
              <a:t>Clients </a:t>
            </a:r>
            <a:r>
              <a:rPr lang="en-US" dirty="0"/>
              <a:t>are not prepared for what side effects to expect or for what to </a:t>
            </a:r>
            <a:r>
              <a:rPr lang="en-US" dirty="0" smtClean="0"/>
              <a:t>do when </a:t>
            </a:r>
            <a:r>
              <a:rPr lang="en-US" dirty="0"/>
              <a:t>those side effects occur.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sz="3600" b="1" dirty="0" smtClean="0"/>
              <a:t>A)  Initial visit</a:t>
            </a:r>
            <a:endParaRPr lang="en-US" sz="3600" dirty="0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b="1" i="1" u="sng" dirty="0" smtClean="0"/>
              <a:t>1- Preliminary health examination</a:t>
            </a:r>
            <a:r>
              <a:rPr lang="en-US" i="1" dirty="0" smtClean="0"/>
              <a:t>:</a:t>
            </a:r>
            <a:endParaRPr lang="en-US" dirty="0" smtClean="0"/>
          </a:p>
          <a:p>
            <a:pPr algn="l" rtl="0">
              <a:buFontTx/>
              <a:buNone/>
            </a:pPr>
            <a:r>
              <a:rPr lang="en-GB" u="sng" dirty="0" smtClean="0"/>
              <a:t>History:</a:t>
            </a:r>
          </a:p>
          <a:p>
            <a:pPr algn="l" rtl="0"/>
            <a:r>
              <a:rPr lang="en-GB" dirty="0" smtClean="0"/>
              <a:t>Existing medical problems</a:t>
            </a:r>
          </a:p>
          <a:p>
            <a:pPr algn="l" rtl="0"/>
            <a:r>
              <a:rPr lang="en-GB" dirty="0" smtClean="0"/>
              <a:t>Regular medication</a:t>
            </a:r>
          </a:p>
          <a:p>
            <a:pPr algn="l" rtl="0"/>
            <a:r>
              <a:rPr lang="en-GB" dirty="0" smtClean="0"/>
              <a:t>Family history</a:t>
            </a:r>
          </a:p>
          <a:p>
            <a:pPr algn="l" rtl="0"/>
            <a:r>
              <a:rPr lang="en-GB" dirty="0" smtClean="0"/>
              <a:t>Menstrual history</a:t>
            </a:r>
          </a:p>
          <a:p>
            <a:pPr algn="l" rtl="0"/>
            <a:r>
              <a:rPr lang="en-GB" dirty="0" smtClean="0"/>
              <a:t>Obstetric history</a:t>
            </a:r>
          </a:p>
          <a:p>
            <a:pPr algn="l" rtl="0"/>
            <a:r>
              <a:rPr lang="en-GB" dirty="0" smtClean="0"/>
              <a:t>Previous contraceptive use</a:t>
            </a:r>
          </a:p>
          <a:p>
            <a:pPr rtl="0">
              <a:buNone/>
            </a:pPr>
            <a:r>
              <a:rPr lang="en-US" dirty="0" smtClean="0"/>
              <a:t> </a:t>
            </a:r>
          </a:p>
          <a:p>
            <a:pPr algn="l" rtl="0"/>
            <a:endParaRPr lang="en-US" dirty="0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u="sng" dirty="0" smtClean="0"/>
              <a:t>Examination: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Physical general examination. </a:t>
            </a:r>
          </a:p>
          <a:p>
            <a:pPr algn="just" rtl="0"/>
            <a:r>
              <a:rPr lang="en-US" dirty="0" smtClean="0"/>
              <a:t>Gynecological examination.</a:t>
            </a:r>
          </a:p>
          <a:p>
            <a:pPr algn="just" rtl="0"/>
            <a:r>
              <a:rPr lang="en-US" dirty="0" smtClean="0"/>
              <a:t>These examinations are important for selecting the proper safe contraceptive and avoiding complications. 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b="1" i="1" u="sng" dirty="0" smtClean="0"/>
              <a:t>2- Choice of the method</a:t>
            </a:r>
            <a:r>
              <a:rPr lang="en-US" i="1" u="sng" dirty="0" smtClean="0"/>
              <a:t>:</a:t>
            </a:r>
            <a:endParaRPr lang="en-US" dirty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en-GB" dirty="0" smtClean="0"/>
              <a:t>Issues regarding choice</a:t>
            </a:r>
          </a:p>
          <a:p>
            <a:pPr algn="l" rtl="0"/>
            <a:r>
              <a:rPr lang="en-GB" dirty="0" smtClean="0"/>
              <a:t>Age</a:t>
            </a:r>
          </a:p>
          <a:p>
            <a:pPr algn="l" rtl="0"/>
            <a:r>
              <a:rPr lang="en-GB" dirty="0" smtClean="0"/>
              <a:t>Efficacy required</a:t>
            </a:r>
          </a:p>
          <a:p>
            <a:pPr algn="l" rtl="0"/>
            <a:r>
              <a:rPr lang="en-GB" dirty="0" smtClean="0"/>
              <a:t>Ease of use</a:t>
            </a:r>
            <a:r>
              <a:rPr lang="en-US" dirty="0" smtClean="0"/>
              <a:t>  </a:t>
            </a:r>
          </a:p>
          <a:p>
            <a:pPr algn="just" rtl="0"/>
            <a:r>
              <a:rPr lang="en-US" dirty="0" smtClean="0"/>
              <a:t>The choice of the method best suited for a particular couple depends on several criteria namely: </a:t>
            </a:r>
            <a:r>
              <a:rPr lang="en-US" i="1" dirty="0" smtClean="0"/>
              <a:t>safety, effectiveness and acceptability</a:t>
            </a:r>
            <a:r>
              <a:rPr lang="en-US" dirty="0" smtClean="0"/>
              <a:t>.</a:t>
            </a:r>
          </a:p>
          <a:p>
            <a:pPr algn="just" rtl="0"/>
            <a:endParaRPr lang="en-US" dirty="0" smtClean="0"/>
          </a:p>
        </p:txBody>
      </p:sp>
    </p:spTree>
  </p:cSld>
  <p:clrMapOvr>
    <a:masterClrMapping/>
  </p:clrMapOvr>
  <p:transition spd="med">
    <p:split orient="vert"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u="sng" dirty="0" smtClean="0"/>
              <a:t>Topics to cover for each method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715000"/>
          </a:xfrm>
        </p:spPr>
        <p:txBody>
          <a:bodyPr>
            <a:normAutofit/>
          </a:bodyPr>
          <a:lstStyle/>
          <a:p>
            <a:pPr algn="l" rtl="0"/>
            <a:r>
              <a:rPr lang="en-GB" sz="3000" dirty="0" smtClean="0"/>
              <a:t>Efficacy</a:t>
            </a:r>
          </a:p>
          <a:p>
            <a:pPr algn="l" rtl="0"/>
            <a:r>
              <a:rPr lang="en-GB" sz="3000" dirty="0" smtClean="0"/>
              <a:t>Individual suitability</a:t>
            </a:r>
          </a:p>
          <a:p>
            <a:pPr algn="l" rtl="0"/>
            <a:r>
              <a:rPr lang="en-GB" sz="3000" dirty="0" smtClean="0"/>
              <a:t>Absolute contra-indications</a:t>
            </a:r>
          </a:p>
          <a:p>
            <a:pPr algn="l" rtl="0"/>
            <a:r>
              <a:rPr lang="en-GB" sz="3000" dirty="0" smtClean="0"/>
              <a:t>Side effects</a:t>
            </a:r>
          </a:p>
          <a:p>
            <a:pPr algn="l" rtl="0"/>
            <a:r>
              <a:rPr lang="en-GB" sz="3000" dirty="0" smtClean="0"/>
              <a:t>Advantages other than contraception</a:t>
            </a:r>
          </a:p>
          <a:p>
            <a:pPr algn="l" rtl="0"/>
            <a:r>
              <a:rPr lang="en-GB" sz="3000" dirty="0" smtClean="0"/>
              <a:t>Mode of use</a:t>
            </a:r>
          </a:p>
          <a:p>
            <a:pPr algn="l" rtl="0"/>
            <a:r>
              <a:rPr lang="en-GB" sz="3000" dirty="0" smtClean="0"/>
              <a:t>Onset of action</a:t>
            </a:r>
          </a:p>
          <a:p>
            <a:pPr algn="l" rtl="0"/>
            <a:r>
              <a:rPr lang="en-GB" sz="3000" dirty="0" smtClean="0"/>
              <a:t>Follow-up arrangements</a:t>
            </a:r>
          </a:p>
          <a:p>
            <a:pPr algn="l" rtl="0"/>
            <a:r>
              <a:rPr lang="en-GB" sz="3000" dirty="0" smtClean="0"/>
              <a:t>Timing of return to fertility</a:t>
            </a:r>
          </a:p>
          <a:p>
            <a:pPr algn="l" rtl="0"/>
            <a:r>
              <a:rPr lang="en-GB" sz="3000" dirty="0" smtClean="0"/>
              <a:t>Protection against sexually transmitted disease</a:t>
            </a:r>
          </a:p>
          <a:p>
            <a:pPr algn="l" rtl="0"/>
            <a:endParaRPr lang="en-GB" dirty="0" smtClean="0"/>
          </a:p>
          <a:p>
            <a:pPr algn="l" rtl="0"/>
            <a:endParaRPr lang="en-US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pPr algn="l" rtl="0">
              <a:defRPr/>
            </a:pP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a) Safety: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/>
          <a:lstStyle/>
          <a:p>
            <a:pPr algn="just" rtl="0"/>
            <a:r>
              <a:rPr lang="en-US" dirty="0" smtClean="0"/>
              <a:t>	</a:t>
            </a:r>
            <a:r>
              <a:rPr lang="en-US" sz="2800" dirty="0" smtClean="0"/>
              <a:t>Before recommending a method for human usage, it must have undergone laboratory &amp; clinical testing. </a:t>
            </a:r>
          </a:p>
          <a:p>
            <a:pPr algn="just" rtl="0"/>
            <a:r>
              <a:rPr lang="en-US" sz="2800" dirty="0" smtClean="0"/>
              <a:t>However, all contraceptives involve some risks to the user e.g., infection , pain , bleeding  .</a:t>
            </a:r>
            <a:endParaRPr lang="en-US" sz="2800" b="1" dirty="0" smtClean="0"/>
          </a:p>
          <a:p>
            <a:pPr algn="just" rtl="0"/>
            <a:r>
              <a:rPr lang="en-US" sz="2800" dirty="0" smtClean="0"/>
              <a:t>	Some women are more likely than others to encounter problems with a specific method of birth control, so exclusion of contraindications to methods are important safety elements to be considered during choice of the method.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>
            <a:normAutofit fontScale="90000"/>
          </a:bodyPr>
          <a:lstStyle/>
          <a:p>
            <a:pPr algn="l" rtl="0">
              <a:defRPr/>
            </a:pP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b</a:t>
            </a:r>
            <a:r>
              <a:rPr lang="en-US" sz="3600" b="1" i="1" dirty="0" smtClean="0"/>
              <a:t>) Effectiveness (prevention of conception)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Effectiveness is defined as the </a:t>
            </a:r>
            <a:r>
              <a:rPr lang="en-US" u="sng" dirty="0" smtClean="0"/>
              <a:t>relative effectiveness of any given method in preventing conception. </a:t>
            </a:r>
          </a:p>
          <a:p>
            <a:pPr algn="just" rtl="0"/>
            <a:r>
              <a:rPr lang="en-US" dirty="0" smtClean="0"/>
              <a:t>Contraceptive methods vary markedly in their effectiveness even the best one. </a:t>
            </a:r>
          </a:p>
          <a:p>
            <a:pPr algn="just" rtl="0"/>
            <a:r>
              <a:rPr lang="en-US" dirty="0" smtClean="0"/>
              <a:t>Effectiveness is classified into: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Words>929</Words>
  <Application>Microsoft Office PowerPoint</Application>
  <PresentationFormat>On-screen Show (4:3)</PresentationFormat>
  <Paragraphs>122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Principles of Birth Control Activities</vt:lpstr>
      <vt:lpstr>  Objectives:  </vt:lpstr>
      <vt:lpstr>Introduction </vt:lpstr>
      <vt:lpstr>A)  Initial visit</vt:lpstr>
      <vt:lpstr>Examination:</vt:lpstr>
      <vt:lpstr>2- Choice of the method:</vt:lpstr>
      <vt:lpstr> Topics to cover for each method </vt:lpstr>
      <vt:lpstr> a) Safety: </vt:lpstr>
      <vt:lpstr> b) Effectiveness (prevention of conception)  </vt:lpstr>
      <vt:lpstr>Cont.</vt:lpstr>
      <vt:lpstr> c) Acceptability: </vt:lpstr>
      <vt:lpstr>Initial acceptability:</vt:lpstr>
      <vt:lpstr>Continual acceptability:</vt:lpstr>
      <vt:lpstr>Factors favoring acceptance of a contraceptive method </vt:lpstr>
      <vt:lpstr> 3- Counseling: </vt:lpstr>
      <vt:lpstr>What does every user of family planning services have the right to expect?</vt:lpstr>
      <vt:lpstr>What should family planning counselors be able to do?</vt:lpstr>
      <vt:lpstr>GATHER approach</vt:lpstr>
      <vt:lpstr>Return visits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Education</dc:title>
  <dc:creator>MyPc</dc:creator>
  <cp:lastModifiedBy>Basma</cp:lastModifiedBy>
  <cp:revision>124</cp:revision>
  <dcterms:created xsi:type="dcterms:W3CDTF">2002-02-06T17:57:11Z</dcterms:created>
  <dcterms:modified xsi:type="dcterms:W3CDTF">2015-03-11T08:53:05Z</dcterms:modified>
</cp:coreProperties>
</file>