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5"/>
  </p:sldMasterIdLst>
  <p:notesMasterIdLst>
    <p:notesMasterId r:id="rId43"/>
  </p:notesMasterIdLst>
  <p:handoutMasterIdLst>
    <p:handoutMasterId r:id="rId44"/>
  </p:handoutMasterIdLst>
  <p:sldIdLst>
    <p:sldId id="577" r:id="rId6"/>
    <p:sldId id="672" r:id="rId7"/>
    <p:sldId id="675" r:id="rId8"/>
    <p:sldId id="676" r:id="rId9"/>
    <p:sldId id="720" r:id="rId10"/>
    <p:sldId id="721" r:id="rId11"/>
    <p:sldId id="670" r:id="rId12"/>
    <p:sldId id="673" r:id="rId13"/>
    <p:sldId id="677" r:id="rId14"/>
    <p:sldId id="678" r:id="rId15"/>
    <p:sldId id="679" r:id="rId16"/>
    <p:sldId id="680" r:id="rId17"/>
    <p:sldId id="682" r:id="rId18"/>
    <p:sldId id="683" r:id="rId19"/>
    <p:sldId id="711" r:id="rId20"/>
    <p:sldId id="684" r:id="rId21"/>
    <p:sldId id="685" r:id="rId22"/>
    <p:sldId id="686" r:id="rId23"/>
    <p:sldId id="687" r:id="rId24"/>
    <p:sldId id="688" r:id="rId25"/>
    <p:sldId id="689" r:id="rId26"/>
    <p:sldId id="710" r:id="rId27"/>
    <p:sldId id="691" r:id="rId28"/>
    <p:sldId id="692" r:id="rId29"/>
    <p:sldId id="693" r:id="rId30"/>
    <p:sldId id="719" r:id="rId31"/>
    <p:sldId id="695" r:id="rId32"/>
    <p:sldId id="690" r:id="rId33"/>
    <p:sldId id="722" r:id="rId34"/>
    <p:sldId id="696" r:id="rId35"/>
    <p:sldId id="712" r:id="rId36"/>
    <p:sldId id="716" r:id="rId37"/>
    <p:sldId id="718" r:id="rId38"/>
    <p:sldId id="723" r:id="rId39"/>
    <p:sldId id="499" r:id="rId40"/>
    <p:sldId id="500" r:id="rId41"/>
    <p:sldId id="50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b="1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b="1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b="1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b="1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99"/>
    <a:srgbClr val="33CC33"/>
    <a:srgbClr val="FFFFCC"/>
    <a:srgbClr val="006699"/>
    <a:srgbClr val="666699"/>
    <a:srgbClr val="CC1704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95900-129F-481A-8350-66CB43459AC9}" v="6" dt="2021-10-03T16:08:18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نمط متوسط 3 - 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1796" autoAdjust="0"/>
  </p:normalViewPr>
  <p:slideViewPr>
    <p:cSldViewPr>
      <p:cViewPr varScale="1">
        <p:scale>
          <a:sx n="108" d="100"/>
          <a:sy n="108" d="100"/>
        </p:scale>
        <p:origin x="330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none"/>
            </a:lvl1pPr>
          </a:lstStyle>
          <a:p>
            <a:pPr>
              <a:defRPr/>
            </a:pPr>
            <a:fld id="{46A22B2A-BF5C-4B03-85C5-931556F3CD81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none"/>
            </a:lvl1pPr>
          </a:lstStyle>
          <a:p>
            <a:pPr>
              <a:defRPr/>
            </a:pPr>
            <a:fld id="{D5763D6E-B9F3-4845-84BB-61528C0E4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1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3:30:55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1322 24575,'-15'-11'0,"-4"-6"0,1-2 0,0 0 0,1-1 0,2-1 0,0-1 0,-16-31 0,-61-145 0,-2-73 0,81 221 0,3 0 0,1-1 0,-3-81 0,12 111 0,0 0 0,2 0 0,0 1 0,2-1 0,0 1 0,1-1 0,1 1 0,10-24 0,-10 33 0,0 0 0,0 0 0,0 0 0,2 1 0,-1 0 0,1 1 0,1 0 0,-1 0 0,2 0 0,-1 1 0,1 1 0,0 0 0,1 0 0,0 1 0,12-6 0,-7 6 0,1 0 0,-1 1 0,1 1 0,0 0 0,0 1 0,0 1 0,1 0 0,21 2 0,-16 2 0,0 0 0,-1 2 0,1 0 0,-1 2 0,37 14 0,-23-4 0,0 1 0,-1 3 0,-1 1 0,-1 1 0,-1 1 0,-2 2 0,30 30 0,-23-16 0,-1 0 0,-2 3 0,-1 1 0,29 52 0,-47-69 0,-1 0 0,-1 2 0,-2-1 0,-1 2 0,0-1 0,-3 1 0,0 1 0,5 56 0,-12-72 0,0 1 0,-1-1 0,0 1 0,-1-1 0,0 1 0,-2-1 0,0 0 0,0 0 0,-1 0 0,-1-1 0,0 1 0,-1-1 0,-9 12 0,7-12 0,-1-1 0,0-1 0,-1 0 0,0 0 0,-1-1 0,0-1 0,0 0 0,-1-1 0,0 0 0,-1-1 0,0 0 0,-26 8 0,-1-3-455,-1-2 0,-44 5 0,-97 4-6371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 12160 0 0,'0'0'424'0'0,"-22"-11"3785"0"0,20 13-4162 0 0,1 0 0 0 0,0 0 1 0 0,0 1-1 0 0,0-1 0 0 0,0 0 1 0 0,0 0-1 0 0,1 1 0 0 0,-1-1 1 0 0,0 0-1 0 0,1 1 0 0 0,0-1 1 0 0,0 0-1 0 0,-1 1 1 0 0,2 2-1 0 0,-2 1 8 0 0,0 11 76 0 0,0-1 1 0 0,2 0-1 0 0,2 24 0 0 0,2 15-5 0 0,-5-27-69 0 0,-1 0 0 0 0,-6 43 1 0 0,-13 47 439 0 0,19-110-41 0 0,0-10 242 0 0,6-15-265 0 0,7-6-241 0 0,-1 0 4 0 0,1 1 1 0 0,1 0-1 0 0,23-30 0 0 0,-31 46-158 0 0,0 1 0 0 0,0-1 0 0 0,1 1 0 0 0,0 1 0 0 0,0-1 0 0 0,0 1 0 0 0,0 0 0 0 0,1 0 0 0 0,-1 0 0 0 0,1 1 0 0 0,0 0 0 0 0,0 1 1 0 0,0 0-1 0 0,0 0 0 0 0,1 0 0 0 0,9 0 0 0 0,-11 1-18 0 0,-1 1 0 0 0,0 0 0 0 0,0 1 0 0 0,1 0 0 0 0,-1 0 1 0 0,0 0-1 0 0,0 0 0 0 0,0 1 0 0 0,0-1 0 0 0,0 1 0 0 0,0 1 0 0 0,0-1 1 0 0,-1 1-1 0 0,1-1 0 0 0,-1 1 0 0 0,0 1 0 0 0,0-1 0 0 0,0 1 0 0 0,0-1 1 0 0,-1 1-1 0 0,1 0 0 0 0,-1 0 0 0 0,0 1 0 0 0,0-1 0 0 0,0 1 1 0 0,2 5-1 0 0,-3-5-10 0 0,0 0 0 0 0,0 0 0 0 0,0 0 0 0 0,0 1 0 0 0,-1-1 0 0 0,0 0 0 0 0,0 1 0 0 0,-1-1 0 0 0,1 0 0 0 0,-1 1 0 0 0,0-1 0 0 0,-1 1 0 0 0,1-1 0 0 0,-1 0 0 0 0,0 1 0 0 0,-1-1 1 0 0,1 0-1 0 0,-1 0 0 0 0,0 0 0 0 0,0 0 0 0 0,0 0 0 0 0,-1 0 0 0 0,0 0 0 0 0,0-1 0 0 0,-6 8 0 0 0,-10 7 26 0 0,0 0 1 0 0,-33 25 0 0 0,45-39-31 0 0,0 0 0 0 0,0 0 1 0 0,-1-1-1 0 0,0 0 1 0 0,0-1-1 0 0,0 1 1 0 0,0-1-1 0 0,0-1 1 0 0,0 0-1 0 0,-1 0 0 0 0,1 0 1 0 0,-10-1-1 0 0,15-1-4 0 0,1 1 0 0 0,0-2 0 0 0,-1 1 0 0 0,1 0 0 0 0,0 0 0 0 0,-1-1 0 0 0,1 1 0 0 0,0-1 0 0 0,-1 0 0 0 0,1 0-1 0 0,0 0 1 0 0,0 0 0 0 0,0 0 0 0 0,0 0 0 0 0,0-1 0 0 0,0 1 0 0 0,0 0 0 0 0,0-1 0 0 0,1 0 0 0 0,-1 1 0 0 0,0-1 0 0 0,1 0 0 0 0,-1 0 0 0 0,1 0-1 0 0,0 0 1 0 0,0 0 0 0 0,0 0 0 0 0,0 0 0 0 0,0-1 0 0 0,0 1 0 0 0,1 0 0 0 0,-1-1 0 0 0,1 1 0 0 0,-1 0 0 0 0,1-4 0 0 0,-1-7 2 0 0,1 0 0 0 0,1 0 1 0 0,0 0-1 0 0,0 0 0 0 0,5-13 1 0 0,-6 21-3 0 0,3-6 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5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98 10952 0 0,'0'0'248'0'0,"-11"-28"736"0"0,11 26-869 0 0,-1 0 1 0 0,1-1 0 0 0,0 1 0 0 0,0-1 0 0 0,0 1 0 0 0,0-1-1 0 0,0 1 1 0 0,1-1 0 0 0,-1 1 0 0 0,1 0 0 0 0,0-1-1 0 0,-1 1 1 0 0,1 0 0 0 0,0-1 0 0 0,0 1 0 0 0,1 0-1 0 0,-1 0 1 0 0,0 0 0 0 0,1 0 0 0 0,1-2 0 0 0,0 1-17 0 0,0 1 0 0 0,-1 0 0 0 0,1 1 1 0 0,0-1-1 0 0,0 1 0 0 0,0-1 0 0 0,0 1 1 0 0,0 0-1 0 0,0 0 0 0 0,1 0 0 0 0,-1 0 1 0 0,0 1-1 0 0,5-1 0 0 0,-1 0-40 0 0,-1 1-1 0 0,0 0 1 0 0,0 1 0 0 0,1-1 0 0 0,-1 1-1 0 0,0 0 1 0 0,0 1 0 0 0,0-1 0 0 0,0 1-1 0 0,0 1 1 0 0,0-1 0 0 0,-1 1 0 0 0,1 0-1 0 0,-1 0 1 0 0,8 6 0 0 0,-8-5-38 0 0,-1 1 0 0 0,0-1 1 0 0,-1 0-1 0 0,1 1 0 0 0,-1 0 1 0 0,0 0-1 0 0,0 0 0 0 0,-1 0 1 0 0,1 0-1 0 0,-1 1 0 0 0,0-1 1 0 0,-1 1-1 0 0,1 0 0 0 0,-1-1 1 0 0,0 1-1 0 0,0 0 0 0 0,-1-1 1 0 0,0 1-1 0 0,0 0 0 0 0,0 0 1 0 0,-1 0-1 0 0,0-1 0 0 0,0 1 1 0 0,0 0-1 0 0,-1-1 0 0 0,0 1 1 0 0,-3 6-1 0 0,1-3-8 0 0,0-1 0 0 0,-1 0 1 0 0,0 0-1 0 0,-1-1 0 0 0,0 1 0 0 0,0-1 0 0 0,0 0 1 0 0,-1-1-1 0 0,0 0 0 0 0,0 0 0 0 0,-1 0 0 0 0,1-1 0 0 0,-1 0 1 0 0,-1-1-1 0 0,1 1 0 0 0,-11 2 0 0 0,13-4 6 0 0,-1-1 0 0 0,0-1 1 0 0,0 1-1 0 0,0-1 0 0 0,0 0 0 0 0,0-1 0 0 0,0 0 0 0 0,0 0 1 0 0,0 0-1 0 0,0-1 0 0 0,0 0 0 0 0,1-1 0 0 0,-10-2 0 0 0,12 3 6 0 0,1-1 0 0 0,0 1 0 0 0,-1-1 0 0 0,1 0 0 0 0,0 0 0 0 0,0 0 0 0 0,0 0 0 0 0,1 0 0 0 0,-1-1 0 0 0,1 1 0 0 0,-1-1 0 0 0,1 0 0 0 0,0 0 0 0 0,0 0 0 0 0,0 0 0 0 0,0 0 0 0 0,0 0 0 0 0,1 0 0 0 0,-1-1 0 0 0,1 1 0 0 0,0 0 0 0 0,0-1 0 0 0,0 1 0 0 0,1-1 0 0 0,-1 0 0 0 0,1 1 0 0 0,0-7 0 0 0,1-1 51 0 0,0 0-1 0 0,0 0 1 0 0,1 1 0 0 0,1-1-1 0 0,0 1 1 0 0,0-1 0 0 0,1 1-1 0 0,8-14 1 0 0,-4 8 99 0 0,1 1-1 0 0,1 1 0 0 0,0 0 1 0 0,20-21-1 0 0,-24 28-22 0 0,1 2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5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12456 0 0,'0'0'1762'0'0,"-6"14"-764"0"0,15 9-572 0 0,1 0 1 0 0,0 0 0 0 0,2-1-1 0 0,0 0 1 0 0,24 30 0 0 0,-11-15-137 0 0,3 13-59 0 0,-22-37-152 0 0,0-1 1 0 0,2 1 0 0 0,10 14-1 0 0,-16-25-55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5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13768 0 0,'-5'25'1310'0'0,"-84"128"1207"0"0,61-108-2071 0 0,13-24-159 0 0,-1-1 0 0 0,-31 32 0 0 0,8-9-6 0 0,30-32-201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5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10 111 10752 0 0,'0'0'424'0'0,"19"-32"1190"0"0,-15 23-1330 0 0,0 0 1 0 0,0 1-1 0 0,0-1 0 0 0,1 1 0 0 0,1 0 0 0 0,-1 1 0 0 0,13-14 1 0 0,-17 21-264 0 0,-1 0 1 0 0,1 1-1 0 0,-1-1 1 0 0,0 0 0 0 0,1 0-1 0 0,-1 0 1 0 0,0 1-1 0 0,1-1 1 0 0,-1 0 0 0 0,0 0-1 0 0,0 1 1 0 0,1-1-1 0 0,-1 0 1 0 0,0 0 0 0 0,0 1-1 0 0,1-1 1 0 0,-1 0-1 0 0,0 1 1 0 0,0-1 0 0 0,0 1-1 0 0,0-1 1 0 0,1 0-1 0 0,-1 1 1 0 0,0-1 0 0 0,0 0-1 0 0,0 1 1 0 0,0-1-1 0 0,0 1 1 0 0,0-1 0 0 0,0 0-1 0 0,0 1 1 0 0,0-1-1 0 0,0 1 1 0 0,0-1 0 0 0,-1 1-1 0 0,3 17 87 0 0,-5 53 35 0 0,-14 77 0 0 0,7-76 279 0 0,0 78 0 0 0,10-148-441 0 0,-1 13 359 0 0,-7-15 409 0 0,-2-2-503 0 0,-18 1 303 0 0,28 1-542 0 0,0 0 0 0 0,0 0-1 0 0,0 0 1 0 0,0 0 0 0 0,1 0 0 0 0,-1 0 0 0 0,0 0 0 0 0,0 0-1 0 0,0 0 1 0 0,0 0 0 0 0,0 0 0 0 0,0 0 0 0 0,0 0 0 0 0,0 0 0 0 0,0 0-1 0 0,0 0 1 0 0,0 0 0 0 0,0 0 0 0 0,0 0 0 0 0,0 0 0 0 0,0 0 0 0 0,0 0-1 0 0,0 0 1 0 0,0 0 0 0 0,0 0 0 0 0,0 1 0 0 0,0-1 0 0 0,0 0-1 0 0,1 0 1 0 0,-1 0 0 0 0,0 0 0 0 0,0 0 0 0 0,0 0 0 0 0,0 0 0 0 0,0 0-1 0 0,0 0 1 0 0,0 0 0 0 0,0 0 0 0 0,0 0 0 0 0,0 0 0 0 0,-1 0 0 0 0,1 1-1 0 0,0-1 1 0 0,0 0 0 0 0,0 0 0 0 0,0 0 0 0 0,0 0 0 0 0,0 0-1 0 0,0 0 1 0 0,0 0 0 0 0,0 0 0 0 0,0 0 0 0 0,0 0 0 0 0,0 0 0 0 0,0 0-1 0 0,0 0 1 0 0,0 0 0 0 0,0 0 0 0 0,0 0 0 0 0,0 0 0 0 0,16 5 86 0 0,-1-2-73 0 0,0-2-1 0 0,1 1 0 0 0,-1-2 0 0 0,0 0 1 0 0,1-1-1 0 0,15-3 0 0 0,-16 2-10 0 0,-7 2-1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58:44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907 244 9744 0 0,'0'0'944'0'0,"-5"-2"-808"0"0,-17-6 193 0 0,21 7-278 0 0,0 1 0 0 0,1-1 1 0 0,-1 0-1 0 0,0 0 0 0 0,0 0 0 0 0,1 1 0 0 0,-1-1 1 0 0,1 0-1 0 0,-1 0 0 0 0,1 0 0 0 0,-1 0 0 0 0,1 0 1 0 0,-1 0-1 0 0,1 0 0 0 0,0 0 0 0 0,-1 0 0 0 0,1 0 1 0 0,0 0-1 0 0,0 0 0 0 0,0 0 0 0 0,0 0 0 0 0,0-2 1 0 0,0-2 49 0 0,-1 0-29 0 0,1 1 1 0 0,-1-1 0 0 0,1 0 0 0 0,0 0-1 0 0,1 0 1 0 0,-1 0 0 0 0,1 1 0 0 0,0-1-1 0 0,0 0 1 0 0,1 1 0 0 0,-1-1 0 0 0,1 0 0 0 0,3-5-1 0 0,-2 4 21 0 0,0 0 0 0 0,1 1 0 0 0,0-1-1 0 0,-1 1 1 0 0,2 0 0 0 0,-1 0 0 0 0,0 0 0 0 0,1 1-1 0 0,6-6 1 0 0,44-16 333 0 0,-40 19-121 0 0,0 1 1 0 0,1 0 0 0 0,29-7 0 0 0,-6 2-95 0 0,-30 9-169 0 0,-1 0 1 0 0,1 0-1 0 0,0 1 0 0 0,0 1 0 0 0,0-1 1 0 0,0 1-1 0 0,0 1 0 0 0,15 2 0 0 0,-7 0 6 0 0,1 1 0 0 0,-1 1-1 0 0,19 9 1 0 0,-15-7 29 0 0,32 8 1 0 0,-24-8 4 0 0,-26-6-74 0 0,-1 0-1 0 0,1 0 1 0 0,-1 0-1 0 0,1 0 1 0 0,-1 0-1 0 0,0 1 1 0 0,0-1-1 0 0,0 1 1 0 0,0 0-1 0 0,0 0 1 0 0,0-1-1 0 0,3 5 1 0 0,11 10 81 0 0,-15-15-80 0 0,-1 0-1 0 0,1 0 1 0 0,0 0 0 0 0,0 0-1 0 0,0 0 1 0 0,-1 0 0 0 0,1 0 0 0 0,-1 0-1 0 0,1 0 1 0 0,-1 0 0 0 0,1 0-1 0 0,-1 1 1 0 0,1-1 0 0 0,-1 0 0 0 0,0 0-1 0 0,0 0 1 0 0,0 1 0 0 0,0-1-1 0 0,0 0 1 0 0,0 0 0 0 0,0 1 0 0 0,0-1-1 0 0,0 0 1 0 0,-1 3 0 0 0,-13 32 144 0 0,8-23-119 0 0,-20 45 57 0 0,4 2 0 0 0,-20 79 0 0 0,35-110-56 0 0,-2-1-1 0 0,-16 34 0 0 0,12-29 35 0 0,-12 41-1 0 0,19-47-34 0 0,1 1 0 0 0,2 0-1 0 0,1-1 1 0 0,1 1 0 0 0,1 0-1 0 0,6 44 1 0 0,0-34 13 0 0,1 1 1 0 0,2-1 0 0 0,2-1-1 0 0,18 42 1 0 0,-17-53-23 0 0,1-1 1 0 0,1-1-1 0 0,2 0 0 0 0,0-1 1 0 0,29 31-1 0 0,104 94 109 0 0,-148-148-134 0 0,30 28 36 0 0,2-2 0 0 0,0-1 0 0 0,2-2 0 0 0,1-2 0 0 0,0 0 0 0 0,2-3 0 0 0,0-1 0 0 0,1-2 0 0 0,71 18 0 0 0,-105-32-23 0 0,0 0 0 0 0,0 0 0 0 0,0-1 0 0 0,0 0 0 0 0,0 0 0 0 0,1 0 0 0 0,-1 0 0 0 0,0-1-1 0 0,0 0 1 0 0,0 0 0 0 0,0 0 0 0 0,0-1 0 0 0,-1 1 0 0 0,1-1 0 0 0,0-1 0 0 0,-1 1 0 0 0,9-6-1 0 0,-12 6-3 0 0,-1 0 0 0 0,0 0 0 0 0,0 0 0 0 0,0-1-1 0 0,0 1 1 0 0,0 0 0 0 0,-1 0 0 0 0,1 0 0 0 0,0 0-1 0 0,-1 0 1 0 0,0 0 0 0 0,1 0 0 0 0,-3-4-1 0 0,2 5-1 0 0,-1-3-2 0 0,0 1 0 0 0,-1 0 0 0 0,1 0 0 0 0,-1 0 0 0 0,0 0 0 0 0,0 0 0 0 0,0 0 0 0 0,-1 1 0 0 0,1 0 0 0 0,-7-4 0 0 0,1 0 2 0 0,-10-8 7 0 0,7 5-5 0 0,-1 0 1 0 0,-16-8 0 0 0,26 15-8 0 0,0 1 1 0 0,0-1-1 0 0,0 1 0 0 0,-1 0 1 0 0,1 0-1 0 0,0 0 1 0 0,-1 0-1 0 0,1 1 1 0 0,0-1-1 0 0,-1 1 1 0 0,1 0-1 0 0,-1 0 0 0 0,1 0 1 0 0,-1 1-1 0 0,-4 0 1 0 0,-10 3 8 0 0,15-4-10 0 0,1 0 0 0 0,-1 1 0 0 0,1-1 0 0 0,-1 1 0 0 0,1-1 0 0 0,-1 1 0 0 0,1 0 0 0 0,0 0 0 0 0,-1 0 0 0 0,1 1 0 0 0,0-1 0 0 0,-5 4 0 0 0,-7 9 4 0 0,0 2 0 0 0,1 0-1 0 0,0 0 1 0 0,2 2 0 0 0,0-1 0 0 0,0 1 0 0 0,2 1 0 0 0,0 0 0 0 0,-7 26 0 0 0,-4 21 3 0 0,-15 102 0 0 0,21-94-1 0 0,-6 90 5 0 0,5-27-3 0 0,5-44-2 0 0,2 128 0 0 0,5-90-4 0 0,0 349 20 0 0,4-281-14 0 0,15 104 30 0 0,-1-67-12 0 0,-15-230-26 0 0,31 611 110 0 0,-28-582-104 0 0,26 338 103 0 0,-9-152-48 0 0,-1-23 31 0 0,7 119 78 0 0,4 68 99 0 0,-28-95 55 0 0,-4-153-61 0 0,-2-100-128 0 0,3-32-117 0 0,0-1 0 0 0,0 1 0 0 0,1 0 0 0 0,-1 0 0 0 0,1 0 0 0 0,0 0 0 0 0,0 0 0 0 0,1 0 1 0 0,0-1-1 0 0,1 6 0 0 0,-1-4 58 0 0,-1 1 0 0 0,1-1 1 0 0,-1 0-1 0 0,0 0 0 0 0,-2 13 1 0 0,1 3 48 0 0,-9 27 217 0 0,9-31-248 0 0,-1 0 0 0 0,-1 1 0 0 0,-1-1 0 0 0,-7 21 0 0 0,-1 3 118 0 0,11-35-165 0 0,-2 0 0 0 0,1-1 1 0 0,-1 1-1 0 0,-5 7 0 0 0,-6 16 71 0 0,9-17-64 0 0,-1 0 0 0 0,-1-1 0 0 0,1 1 0 0 0,-2-1 0 0 0,0-1 0 0 0,0 0 1 0 0,-13 13-1 0 0,-77 67 349 0 0,54-54-237 0 0,21-16-65 0 0,-1 0-1 0 0,-1-3 1 0 0,-53 32 0 0 0,36-26 0 0 0,31-17-73 0 0,-1 0 1 0 0,0 0-1 0 0,-1-1 0 0 0,0-1 1 0 0,-23 7-1 0 0,-68 17 207 0 0,-58 18 75 0 0,34 1-88 0 0,79-31-158 0 0,31-10-40 0 0,-1-1 0 0 0,1 0 0 0 0,-32 4 0 0 0,-4-6 37 0 0,-1-3 1 0 0,0-2-1 0 0,-73-11 0 0 0,100 10-13 0 0,-44 4-1 0 0,8 1 26 0 0,20-1 16 0 0,-1 3-1 0 0,-74 17 1 0 0,98-17-66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58:46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52 323 9744 0 0,'-5'-4'137'0'0,"1"0"-2"0"0,0 1-1 0 0,0-1 1 0 0,1 0-1 0 0,-1 0 1 0 0,1 0-1 0 0,0-1 1 0 0,0 1-1 0 0,0-1 1 0 0,0 1-1 0 0,1-1 1 0 0,0 0-1 0 0,0 0 1 0 0,0 0-1 0 0,1 0 1 0 0,0-1-1 0 0,-1-6 1 0 0,2 8-20 0 0,1 0 0 0 0,0-1 0 0 0,0 1 0 0 0,0 0 0 0 0,1 0 0 0 0,0 0 0 0 0,-1 0 0 0 0,1 0 0 0 0,1 0 0 0 0,-1 0 1 0 0,0 1-1 0 0,1-1 0 0 0,0 1 0 0 0,0-1 0 0 0,4-3 0 0 0,9-7 510 0 0,31-23 0 0 0,-42 34-595 0 0,34-28 243 0 0,-30 22-153 0 0,1 1 1 0 0,0 0-1 0 0,1 0 0 0 0,0 1 1 0 0,0 1-1 0 0,0 0 0 0 0,15-6 1 0 0,-10 8-14 0 0,0-1 0 0 0,0 2 1 0 0,1 0-1 0 0,-1 1 0 0 0,1 0 1 0 0,-1 2-1 0 0,32 2 0 0 0,-22 0-32 0 0,-18-2-48 0 0,0 1 0 0 0,0-1 0 0 0,0 1 0 0 0,0 1 0 0 0,0 0 0 0 0,0 0 0 0 0,-1 0 0 0 0,1 1 0 0 0,-1 0 0 0 0,0 0 0 0 0,10 7 0 0 0,-3 0 18 0 0,7 4 28 0 0,20 20 0 0 0,-36-29-53 0 0,0 0-1 0 0,0 0 1 0 0,-1 0 0 0 0,1 1-1 0 0,-1-1 1 0 0,-1 1 0 0 0,1 0-1 0 0,5 13 1 0 0,-2 0 6 0 0,0 2 6 0 0,0-1-1 0 0,-1 1 0 0 0,3 24 0 0 0,-3 7 36 0 0,-2 0 1 0 0,-3 54-1 0 0,-2-90-50 0 0,2 1-1 0 0,-1-1 1 0 0,2 0-1 0 0,0 0 1 0 0,1 0-1 0 0,1 0 1 0 0,7 19-1 0 0,-7-24-8 0 0,0-1 1 0 0,1 0-1 0 0,1 0 0 0 0,0 0 1 0 0,0-1-1 0 0,1 1 1 0 0,0-1-1 0 0,1-1 0 0 0,0 0 1 0 0,0 0-1 0 0,10 8 0 0 0,-8-9 0 0 0,120 84 66 0 0,-111-80-56 0 0,0 0-1 0 0,1-1 0 0 0,0-1 0 0 0,1-2 1 0 0,24 7-1 0 0,-40-12-7 0 0,-1-1 1 0 0,1 0-1 0 0,-1 0 1 0 0,1 0-1 0 0,0-1 1 0 0,-1 0-1 0 0,1 0 0 0 0,0 0 1 0 0,0 0-1 0 0,-1-1 1 0 0,1 0-1 0 0,7-2 1 0 0,0 2 59 0 0,-12 2-65 0 0,0-1 0 0 0,0 0-1 0 0,1 0 1 0 0,-1 0 0 0 0,0 0 0 0 0,0 0 0 0 0,0 0 0 0 0,1 0-1 0 0,-1 0 1 0 0,0 0 0 0 0,0 0 0 0 0,1 0 0 0 0,-1 0 0 0 0,0 0-1 0 0,0 0 1 0 0,1 0 0 0 0,-1 0 0 0 0,0 0 0 0 0,0 0 0 0 0,1 0 0 0 0,-1 0-1 0 0,0 0 1 0 0,0-1 0 0 0,0 1 0 0 0,1 0 0 0 0,-1 0 0 0 0,0 0-1 0 0,0 0 1 0 0,0 0 0 0 0,1-1 0 0 0,-1 1 0 0 0,0 0 0 0 0,0 0 0 0 0,0 0-1 0 0,0-1 1 0 0,0 1 0 0 0,1 0 0 0 0,-1 0 0 0 0,0 0 0 0 0,0-1-1 0 0,0 1 1 0 0,0 0 0 0 0,0 0 0 0 0,0-1 0 0 0,0 1 0 0 0,0 0-1 0 0,0 0 1 0 0,0-1 0 0 0,0 1 0 0 0,0 0 0 0 0,0 0 0 0 0,0-1 0 0 0,0 1-1 0 0,0 0 1 0 0,0-1 0 0 0,-20-5 228 0 0,15 5-215 0 0,1 1-1 0 0,-1-1 0 0 0,0 1 1 0 0,0 0-1 0 0,0 0 0 0 0,1 0 1 0 0,-9 2-1 0 0,-11 0 22 0 0,22-2-33 0 0,-1 1 1 0 0,0-1 0 0 0,0 1 0 0 0,1-1-1 0 0,-1 1 1 0 0,0 0 0 0 0,1 0 0 0 0,-1 0-1 0 0,1 0 1 0 0,-1 0 0 0 0,1 1-1 0 0,0-1 1 0 0,-1 1 0 0 0,1-1 0 0 0,0 1-1 0 0,0 0 1 0 0,0 0 0 0 0,0 0 0 0 0,0 0-1 0 0,1 0 1 0 0,-1 1 0 0 0,1-1-1 0 0,-1 0 1 0 0,1 1 0 0 0,0-1 0 0 0,0 1-1 0 0,-1 3 1 0 0,-2 7 16 0 0,0 0 0 0 0,1 1 0 0 0,0-1 0 0 0,0 16 0 0 0,2-24-22 0 0,-3 53 49 0 0,1 0 0 0 0,8 77 0 0 0,25 119 78 0 0,-17-98-64 0 0,0-3-16 0 0,31 276 95 0 0,-11 68 124 0 0,-22-283-69 0 0,-10-188-124 0 0,1 0-1 0 0,0-1 0 0 0,2 1 1 0 0,9 30-1 0 0,-11-49-28 0 0,-1 0 0 0 0,-1 1 0 0 0,0-1 0 0 0,0 1 0 0 0,0-1 0 0 0,-1 1 0 0 0,0-1 0 0 0,-1 1 0 0 0,1-1 0 0 0,-1 0 0 0 0,-5 11 0 0 0,-4-6 95 0 0,1-3-96 0 0,2 2-19 0 0,-1 0 1 0 0,0-1-1 0 0,-1 0 0 0 0,0-1 1 0 0,-1 0-1 0 0,-14 9 0 0 0,-18 12 42 0 0,15-10 24 0 0,-55 31-1 0 0,55-37-61 0 0,10-5-8 0 0,-1 0 0 0 0,1-1 0 0 0,-2-1 0 0 0,-24 6 0 0 0,18-9 12 0 0,0-1 1 0 0,-42 0 0 0 0,9-7 15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53:48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630 1494 7232 0 0,'0'0'105'0'0,"-4"-1"-49"0"0,-22-10 144 0 0,1 0 0 0 0,-38-26 0 0 0,-4-1 7 0 0,13 8 65 0 0,1-2 1 0 0,-87-71-1 0 0,123 87-153 0 0,-27-32 1 0 0,20 21 73 0 0,13 13-91 0 0,2 0 0 0 0,0 0 0 0 0,0-1 0 0 0,1 0 0 0 0,1-1 0 0 0,1 1 1 0 0,0-1-1 0 0,-6-30 0 0 0,5 19-8 0 0,-1-3 39 0 0,1 0 0 0 0,2-1-1 0 0,-2-43 1 0 0,7 67-113 0 0,-1-14 37 0 0,1 1 0 0 0,0 0 0 0 0,2 0 0 0 0,1 0 0 0 0,0 0 0 0 0,13-37 0 0 0,-2 20 39 0 0,22-37 1 0 0,-28 60-70 0 0,1 1 0 0 0,0 0 0 0 0,0 0 0 0 0,1 0 0 0 0,19-16 1 0 0,0 1 65 0 0,27-34 0 0 0,26-26 303 0 0,57-28 24 0 0,-120 103-311 0 0,1 0 0 0 0,0 2 0 0 0,1 0 0 0 0,0 1 0 0 0,0 1 0 0 0,1 2 0 0 0,34-9 0 0 0,-43 13-19 0 0,1 1 0 0 0,-1 1 0 0 0,1 0 0 0 0,0 1 0 0 0,0 0 0 0 0,0 1 0 0 0,-1 1 0 0 0,1 0 0 0 0,0 1 0 0 0,-1 0-1 0 0,0 1 1 0 0,14 6 0 0 0,0 1 75 0 0,-1 2-1 0 0,0 0 0 0 0,-1 2 1 0 0,40 30-1 0 0,85 77 725 0 0,-132-105-737 0 0,-1 1 1 0 0,-1 0-1 0 0,0 1 0 0 0,-1 1 1 0 0,14 26-1 0 0,-21-35-107 0 0,12 34 281 0 0,-5-12-90 0 0,-10-21-181 0 0,-1 0-1 0 0,0 0 0 0 0,0 0 1 0 0,-1 0-1 0 0,-1 1 0 0 0,0 0 1 0 0,0-1-1 0 0,-2 1 0 0 0,1 0 1 0 0,-3 14-1 0 0,-1 6 71 0 0,-1 1 0 0 0,-15 53-1 0 0,12-70-90 0 0,0 1 0 0 0,-1-1 0 0 0,-1-1 0 0 0,0 0 0 0 0,-1 0 0 0 0,-1 0 0 0 0,-14 15 0 0 0,8-9-8 0 0,-6 5 27 0 0,-1 0 1 0 0,-2-2 0 0 0,-54 43-1 0 0,43-43-15 0 0,-1 0 0 0 0,-47 20 0 0 0,-13-5-26 0 0,64-28-6 0 0,-37 19 0 0 0,52-22-5 0 0,0-1 0 0 0,-1-1 0 0 0,0-1 0 0 0,0-1 0 0 0,-24 3-1 0 0,-17 5 1 0 0,43-9-1 0 0,0-2 0 0 0,0 0 0 0 0,0-2 0 0 0,0 0 0 0 0,0 0 0 0 0,0-2 0 0 0,-30-6 0 0 0,-7 0 0 0 0,39 7 0 0 0,12 1 0 0 0,1 0 0 0 0,-1 0 0 0 0,1-1 0 0 0,-1 1 0 0 0,0-1 0 0 0,-5-2 0 0 0,7 2 0 0 0,0 0-1 0 0,0 1-1 0 0,0-1 1 0 0,1 1-1 0 0,-1-1 1 0 0,0 1 0 0 0,0 0-1 0 0,0-1 1 0 0,0 1-1 0 0,0 0 1 0 0,-3 1-1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53:49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983 199 10952 0 0,'0'0'1389'0'0,"-1"6"-1209"0"0,0 0-185 0 0,1 1 136 0 0,-2-1-1 0 0,1 1 0 0 0,-1 0 1 0 0,0-1-1 0 0,0 1 1 0 0,0-1-1 0 0,-6 9 1 0 0,6-12-107 0 0,-1 0 1 0 0,0 0-1 0 0,-1 0 1 0 0,1-1-1 0 0,0 1 1 0 0,-1-1-1 0 0,0 0 1 0 0,1 0-1 0 0,-1 0 1 0 0,0 0-1 0 0,0-1 1 0 0,0 1-1 0 0,0-1 1 0 0,-8 1 0 0 0,-1 0-7 0 0,-1 0 0 0 0,1-1 0 0 0,-21 0 0 0 0,17-3-12 0 0,1 0 0 0 0,-1-1 0 0 0,1-1 0 0 0,-25-9 1 0 0,-62-29 25 0 0,99 40-31 0 0,-24-12 14 0 0,-41-27 1 0 0,45 25-1 0 0,13 8-6 0 0,-1-1 0 0 0,-19-21 0 0 0,22 21 0 0 0,0 1 0 0 0,0 0 0 0 0,0 0 0 0 0,-1 1 0 0 0,-14-8 1 0 0,8 5 22 0 0,15 8-30 0 0,-1 1 0 0 0,1 0 0 0 0,0 1-1 0 0,0-1 1 0 0,-1 0 0 0 0,1 0 0 0 0,-1 0 0 0 0,1 1 0 0 0,0-1 0 0 0,-1 1-1 0 0,1-1 1 0 0,-1 1 0 0 0,0 0 0 0 0,1-1 0 0 0,-1 1 0 0 0,1 0-1 0 0,-1 0 1 0 0,1 0 0 0 0,-1 0 0 0 0,1 0 0 0 0,-1 1 0 0 0,0-1 0 0 0,1 0-1 0 0,-1 1 1 0 0,1-1 0 0 0,-1 1 0 0 0,1-1 0 0 0,0 1 0 0 0,-3 1 0 0 0,-16 2 21 0 0,19-4-21 0 0,0 0 0 0 0,-1 0 0 0 0,1 1 0 0 0,-1-1 0 0 0,1 0 0 0 0,-1 0 0 0 0,1 1 0 0 0,-1-1 0 0 0,1 1 0 0 0,0-1 0 0 0,-1 1 0 0 0,1 0 0 0 0,0 0 0 0 0,-1-1 1 0 0,0 3-1 0 0,-15 10 25 0 0,-1 0 1 0 0,-26 14-1 0 0,22-15 39 0 0,-23 20 0 0 0,35-26 1 0 0,9-5-40 0 0,-1 0 0 0 0,1 0 1 0 0,0 0-1 0 0,-1 0 0 0 0,1 0 0 0 0,0 0 0 0 0,0 1 1 0 0,-1-1-1 0 0,1 0 0 0 0,0 0 0 0 0,-1 4 1 0 0,2-5-9 0 0,0-1 0 0 0,0 1 0 0 0,0 0 0 0 0,0-1 0 0 0,0 1 0 0 0,0 0 0 0 0,0 0 0 0 0,1-1 0 0 0,-1 1 0 0 0,0 0 0 0 0,0 0 1 0 0,0-1-1 0 0,0 1 0 0 0,0 0 0 0 0,-1-1 0 0 0,1 1 0 0 0,0 0 0 0 0,0 0 0 0 0,0-1 0 0 0,0 1 0 0 0,0 0 0 0 0,0 0 1 0 0,0-1-1 0 0,0 1 0 0 0,-1 0 0 0 0,1 0 0 0 0,0-1 0 0 0,0 1 0 0 0,0 0 0 0 0,-1 0 0 0 0,1 0 0 0 0,0-1 0 0 0,0 1 0 0 0,0 0 1 0 0,-1 0-1 0 0,1 0 0 0 0,0 0 0 0 0,0-1 0 0 0,-1 1 0 0 0,1 0 0 0 0,0 0 0 0 0,0 0 0 0 0,-1 0 0 0 0,1 0 0 0 0,0 0 1 0 0,-1 0-1 0 0,1 0 0 0 0,0 0 0 0 0,0 0 0 0 0,-1 0 0 0 0,1 0 0 0 0,0 0 0 0 0,-1 0 0 0 0,29-19 307 0 0,-22 16-284 0 0,0-1-1 0 0,0-1 1 0 0,0 1 0 0 0,0-1-1 0 0,6-7 1 0 0,51-58 575 0 0,-60 66-565 0 0,1 0 0 0 0,-1-1 0 0 0,0 1 0 0 0,0-1 0 0 0,-1 1-1 0 0,0-1 1 0 0,3-7 0 0 0,-3 6-194 0 0,-1 0 1145 0 0,-12 6-316 0 0,11 0-696 0 0,-8 1 32 0 0,0 0 0 0 0,0 1 0 0 0,0 1-1 0 0,0-1 1 0 0,1 1 0 0 0,0 1 0 0 0,-1-1 0 0 0,-7 6 0 0 0,-13 6 19 0 0,-81 25 219 0 0,108-40-254 0 0,0 1 1 0 0,0-1-1 0 0,0 0 1 0 0,0 1-1 0 0,0-1 0 0 0,0 1 1 0 0,0-1-1 0 0,0 1 1 0 0,0-1-1 0 0,0 1 0 0 0,0 0 1 0 0,1-1-1 0 0,-1 1 1 0 0,0 0-1 0 0,0 0 0 0 0,1 0 1 0 0,-1-1-1 0 0,1 1 1 0 0,-1 0-1 0 0,1 0 0 0 0,-1 1 1 0 0,1-1-3 0 0,0 0-1 0 0,0 0 1 0 0,0 0 0 0 0,0 0 0 0 0,0 0-1 0 0,0 0 1 0 0,1 0 0 0 0,-1 0 0 0 0,0-1 0 0 0,1 1-1 0 0,-1 0 1 0 0,0 0 0 0 0,1 0 0 0 0,-1 0-1 0 0,1-1 1 0 0,0 1 0 0 0,-1 0 0 0 0,1-1-1 0 0,0 2 1 0 0,6 3 8 0 0,0 1 1 0 0,0-1-1 0 0,0 0 0 0 0,9 4 0 0 0,-7-4-8 0 0,57 33 32 0 0,35 23 29 0 0,-88-50-42 0 0,0 0 0 0 0,-1 1 0 0 0,0 1 0 0 0,0 0 0 0 0,12 19 0 0 0,-18-21-7 0 0,-4-1-1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54:03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138 499 9744 0 0,'0'0'280'0'0,"1"-5"-136"0"0,1-9 48 0 0,1-1 0 0 0,0 0 0 0 0,1 1 0 0 0,1-1 0 0 0,1 1 0 0 0,0 0 0 0 0,0 1 0 0 0,1 0 0 0 0,15-21 0 0 0,-17 27-81 0 0,0 0 0 0 0,1 0 1 0 0,0 0-1 0 0,0 1 0 0 0,1 0 1 0 0,0 0-1 0 0,0 0 0 0 0,0 1 1 0 0,10-6-1 0 0,-3 3 75 0 0,0-2 0 0 0,-1 0 0 0 0,23-22 0 0 0,-10 8-34 0 0,-2 2-22 0 0,0 2 1 0 0,2 0-1 0 0,0 2 0 0 0,40-21 1 0 0,-40 28-26 0 0,-1 1-1 0 0,1 0 1 0 0,1 2 0 0 0,48-7 0 0 0,-5 11 31 0 0,-18 2-89 0 0,-22 1-20 0 0,0 1 1 0 0,0 2 0 0 0,36 6 0 0 0,-2 0 14 0 0,83 13 115 0 0,-132-17-138 0 0,0 1 0 0 0,0 0 0 0 0,0 1-1 0 0,0 0 1 0 0,20 13 0 0 0,-23-13-1 0 0,5 6 31 0 0,1 0-1 0 0,-2 1 1 0 0,31 29 0 0 0,-21-17-4 0 0,-12-10 0 0 0,-1 1 0 0 0,0 1 0 0 0,-1 0 0 0 0,-1 1 0 0 0,0 0 0 0 0,-2 0 0 0 0,11 28 0 0 0,-15-34-13 0 0,-1 0 1 0 0,0 0-1 0 0,-1 0 0 0 0,0 1 1 0 0,-1-1-1 0 0,-1 1 0 0 0,0 0 1 0 0,0 0-1 0 0,-1 0 0 0 0,-1-1 1 0 0,0 1-1 0 0,-1 0 0 0 0,0-1 1 0 0,-8 24-1 0 0,0-10 77 0 0,-1-1 1 0 0,-26 43-1 0 0,29-56-83 0 0,-1 0 0 0 0,0 0 1 0 0,-1-2-1 0 0,0 1 0 0 0,-1-1 0 0 0,0 0 0 0 0,-13 8 0 0 0,-8 4 26 0 0,-1-1-1 0 0,-1-2 0 0 0,-1-1 0 0 0,0-2 0 0 0,-41 12 0 0 0,47-19-22 0 0,8-1-3 0 0,1-2 0 0 0,-1-1 0 0 0,-1 0 0 0 0,-22 1 0 0 0,-185 4 140 0 0,175-10-131 0 0,-1-1-1 0 0,1-3 0 0 0,0-3 1 0 0,0-2-1 0 0,1-2 0 0 0,-54-19 0 0 0,74 18-11 0 0,-1-2 0 0 0,2-1 0 0 0,0-2 0 0 0,-54-37 0 0 0,73 45-13 0 0,1-1-1 0 0,-1 0 1 0 0,2-1-1 0 0,0-1 1 0 0,0 0-1 0 0,1 0 1 0 0,1-1 0 0 0,0 0-1 0 0,-10-20 1 0 0,15 26-5 0 0,1-1 0 0 0,-1 0 0 0 0,2-1 0 0 0,-1 1 0 0 0,1 0 1 0 0,1-1-1 0 0,-1 1 0 0 0,1-1 0 0 0,1 1 0 0 0,0-1 0 0 0,0 0 0 0 0,0 1 1 0 0,1-1-1 0 0,1 1 0 0 0,0-1 0 0 0,0 1 0 0 0,0-1 0 0 0,1 1 1 0 0,4-8-1 0 0,2-4 7 0 0,0 1-1 0 0,2 1 1 0 0,0 0 0 0 0,1 0 0 0 0,21-24-1 0 0,63-48 53 0 0,-63 53-29 0 0,-27 30-12 0 0,0 0 1 0 0,0 0 0 0 0,1 0 0 0 0,15-11 0 0 0,-20 17-32 0 0,5-5 103 0 0,-7 6-94 0 0,0 0 0 0 0,0 0 1 0 0,0 1-1 0 0,0-1 1 0 0,-1 0-1 0 0,1 0 0 0 0,0 0 1 0 0,0 0-1 0 0,0 0 1 0 0,0 0-1 0 0,0 0 0 0 0,0 0 1 0 0,0 0-1 0 0,0 0 1 0 0,0 0-1 0 0,-1 0 0 0 0,1 0 1 0 0,0 0-1 0 0,0 0 1 0 0,0 0-1 0 0,0 0 1 0 0,0 0-1 0 0,0 0 0 0 0,0 0 1 0 0,0 0-1 0 0,0 0 1 0 0,-1 0-1 0 0,1 0 0 0 0,0 0 1 0 0,0 0-1 0 0,0 0 1 0 0,0 0-1 0 0,0 0 0 0 0,0-1 1 0 0,0 1-1 0 0,0 0 1 0 0,0 0-1 0 0,0 0 1 0 0,0 0-1 0 0,-1 0 0 0 0,1 0 1 0 0,0 0-1 0 0,0 0 1 0 0,0 0-1 0 0,0 0 0 0 0,0 0 1 0 0,0-1-1 0 0,0 1 1 0 0,0 0-1 0 0,0 0 0 0 0,0 0 1 0 0,0 0-1 0 0,0 0 1 0 0,0 0-1 0 0,0 0 0 0 0,0 0 1 0 0,0-1-1 0 0,0 1 1 0 0,0 0-1 0 0,0 0 1 0 0,0 0-1 0 0,0 0 0 0 0,0 0 1 0 0,0 0-1 0 0,0 0 1 0 0,0 0-1 0 0,1-1 0 0 0,-2 1 15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39:57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1163 159 10344 0 0,'0'0'2224'0'0,"-5"-3"-2082"0"0,-7-6 483 0 0,0 0 0 0 0,1-1-1 0 0,-17-18 1 0 0,27 26-583 0 0,0 1 0 0 0,-1-1 0 0 0,0 0 0 0 0,1 1 0 0 0,-1-1 0 0 0,0 1 0 0 0,0-1 0 0 0,0 1 0 0 0,0 0 0 0 0,0 0 0 0 0,-3-2 0 0 0,4 3 37 0 0,0-1 1 0 0,0 0-1 0 0,0 0 1 0 0,1 0 0 0 0,-1 0-1 0 0,0 0 1 0 0,1 0-1 0 0,-1 0 1 0 0,0 0-1 0 0,1 0 1 0 0,-1 0-1 0 0,1 0 1 0 0,0 0-1 0 0,-1 0 1 0 0,1 0 0 0 0,0-1-1 0 0,0 1 1 0 0,0 0-1 0 0,-1-1 1 0 0,0-26 1456 0 0,1 25-1537 0 0,0 3 200 0 0,0-29 588 0 0,-13 76 841 0 0,5-24-1504 0 0,3-5 40 0 0,-1 0 1 0 0,-1 0 0 0 0,0-1 0 0 0,-15 24 0 0 0,18-32-112 0 0,0-1 0 0 0,0 1 1 0 0,-3 11-1 0 0,4-10 11 0 0,0-1 1 0 0,-1 0-1 0 0,-5 9 0 0 0,-47 71 400 0 0,49-79-355 0 0,-1-1 0 0 0,0 0 0 0 0,-15 13 0 0 0,-3 2 15 0 0,-5 5 32 0 0,22-21-48 0 0,0 0 1 0 0,-14 18 0 0 0,14-17-49 0 0,1 0-1 0 0,-2-1 1 0 0,1 0 0 0 0,-15 10 0 0 0,-13 11 63 0 0,-19 18 142 0 0,-1-2 0 0 0,-102 58 0 0 0,109-72-158 0 0,-148 99 554 0 0,191-124-619 0 0,2 0 0 0 0,-1 1-1 0 0,1 0 1 0 0,-1 0 0 0 0,2 0 0 0 0,-8 16 0 0 0,-6 7 133 0 0,14-16-48 0 0,4-13-119 0 0,0 1 1 0 0,0-1-1 0 0,0 0 0 0 0,0 0 0 0 0,-1 0 0 0 0,1 0 1 0 0,0 0-1 0 0,-1 0 0 0 0,1 0 0 0 0,0 0 0 0 0,-1 0 1 0 0,0 0-1 0 0,1 0 0 0 0,-1 0 0 0 0,0 1 1 0 0,0 1 46 0 0,0 0 0 0 0,0 0 1 0 0,0 0-1 0 0,1 0 0 0 0,-1 0 1 0 0,1 0-1 0 0,0 0 0 0 0,0 0 0 0 0,0 0 1 0 0,0 1-1 0 0,1 2 0 0 0,22-15 39 0 0,45-7 58 0 0,-62 15-144 0 0,13-2 14 0 0,-13 3-14 0 0,-1-1 0 0 0,1 0 0 0 0,0 0 0 0 0,-1-1 0 0 0,7-2 0 0 0,17-4 13 0 0,-24 7-16 0 0,0 0-1 0 0,0 0 1 0 0,0 0-1 0 0,0-1 1 0 0,-1 0-1 0 0,6-3 0 0 0,5-1 7 0 0,-1 0-1 0 0,2 1 1 0 0,-1 0-1 0 0,0 1 1 0 0,1 1-1 0 0,17-1 1 0 0,-15 3 17 0 0,-16 1-23 0 0,0 0 0 0 0,1 0 0 0 0,-1 0-1 0 0,1 0 1 0 0,-1 0 0 0 0,0-1 0 0 0,1 1 0 0 0,-1-1-1 0 0,0 1 1 0 0,0-1 0 0 0,1 0 0 0 0,3-2-1 0 0,11-2 32 0 0,-16 5-33 0 0,0 0-1 0 0,0 0 1 0 0,0 0 0 0 0,0 0 0 0 0,0 0 0 0 0,0 0 0 0 0,0 0 0 0 0,0 0 0 0 0,0 0 0 0 0,-1-1 0 0 0,1 1-1 0 0,0 0 1 0 0,0-1 0 0 0,0 1 0 0 0,0 0 0 0 0,-1-1 0 0 0,1 1 0 0 0,0-1 0 0 0,0 0 0 0 0,-1 1-1 0 0,1-1 1 0 0,0 1 0 0 0,-1-1 0 0 0,1 0 0 0 0,0 0 0 0 0,0 0 0 0 0,3-2 39 0 0,-4 3-41 0 0,0 0 0 0 0,0 0 0 0 0,1 0 0 0 0,-1 0 0 0 0,0 0 1 0 0,1 0-1 0 0,-1 0 0 0 0,0 0 0 0 0,0 0 0 0 0,1 0 0 0 0,-1 0 0 0 0,0 0 0 0 0,1 0 0 0 0,-1-1 0 0 0,0 1 0 0 0,0 0 0 0 0,0 0 0 0 0,1 0 0 0 0,-1-1 0 0 0,0 1 1 0 0,0 0-1 0 0,1 0 0 0 0,-1 0 0 0 0,0-1 0 0 0,0 1 0 0 0,0 0 0 0 0,0 0 0 0 0,0-1 0 0 0,1 1 0 0 0,-1 0 0 0 0,0 0 0 0 0,0-1 0 0 0,0 1 0 0 0,0 0 1 0 0,0-1-1 0 0,0 1 0 0 0,0 0 0 0 0,0-1 0 0 0,-1 0 5 0 0,1 1-1 0 0,-1-1 1 0 0,0 0 0 0 0,0 1 0 0 0,0-1-1 0 0,1 1 1 0 0,-1-1 0 0 0,0 1 0 0 0,0-1-1 0 0,0 1 1 0 0,0 0 0 0 0,0-1 0 0 0,0 1-1 0 0,0 0 1 0 0,0 0 0 0 0,0 0-1 0 0,0 0 1 0 0,0 0 0 0 0,0 0 0 0 0,0 0-1 0 0,0 0 1 0 0,-2 0 0 0 0,-28 2 26 0 0,30-2-32 0 0,-19 2 7 0 0,0 1 0 0 0,1 1 0 0 0,0 1 0 0 0,0 1 0 0 0,0 0 0 0 0,-27 14 0 0 0,-4-2 11 0 0,39-15-13 0 0,1 0 1 0 0,-1 1 0 0 0,-16 8-1 0 0,20-8-1 0 0,0 0-1 0 0,-1-1 0 0 0,1 0 1 0 0,-1-1-1 0 0,1 1 1 0 0,-16 1-1 0 0,-6 3 13 0 0,23-5-6 0 0,0 0-1 0 0,-1-1 1 0 0,1 1-1 0 0,-11-1 1 0 0,13-4-5 0 0,1 0 0 0 0,-1 0 0 0 0,1 0 0 0 0,0-1 0 0 0,0 1 0 0 0,1-1 0 0 0,-1 0 0 0 0,1 0 0 0 0,-3-7-1 0 0,1 0 0 0 0,2 1-1 0 0,-1-1 0 0 0,1 0 0 0 0,1 0 0 0 0,0-17 0 0 0,5-59 15 0 0,-1 59-9 0 0,-2-90 57 0 0,-2 63 22 0 0,1 52-73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54:04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302 1474 10656 0 0,'0'0'696'0'0,"-5"-2"-344"0"0,-8-3-238 0 0,0-1 0 0 0,1-1 0 0 0,0 0 0 0 0,1-1 0 0 0,-1 0 0 0 0,1 0 0 0 0,-11-13 0 0 0,-8-8 538 0 0,-33-42 1 0 0,50 55-544 0 0,-3-3 120 0 0,-25-41 0 0 0,37 53-182 0 0,0 0 0 0 0,1-1 0 0 0,0 1 0 0 0,0-1 0 0 0,0 1 0 0 0,1-1 0 0 0,1 0 0 0 0,-1 0 0 0 0,1 0 0 0 0,0-9 0 0 0,1 3 8 0 0,0-1 1 0 0,1 1-1 0 0,0-1 1 0 0,1 1-1 0 0,0 0 0 0 0,7-19 1 0 0,3-17 8 0 0,-9 39-51 0 0,-1-1 1 0 0,1 1-1 0 0,8-20 0 0 0,11-19 30 0 0,-18 38-28 0 0,0 0 0 0 0,1 0-1 0 0,1 1 1 0 0,0-1-1 0 0,1 2 1 0 0,14-19 0 0 0,-12 19-7 0 0,20-25 52 0 0,62-54 0 0 0,-42 50-27 0 0,2 2 0 0 0,2 3 0 0 0,1 2 0 0 0,78-34 0 0 0,-29 9 2 0 0,10-3 14 0 0,-70 36 21 0 0,51-22 1 0 0,-83 42-13 0 0,-1-1 0 0 0,0 0 0 0 0,0 0 0 0 0,0-2 0 0 0,9-6 0 0 0,-9 9 24 0 0,-9 4-20 0 0,-1 0 1 0 0,1 0 0 0 0,-1 0 0 0 0,1 0-1 0 0,-1-1 1 0 0,1 1 0 0 0,-1 0 0 0 0,1 0-1 0 0,-1 0 1 0 0,1 0 0 0 0,-1-1 0 0 0,1 1-1 0 0,-1 0 1 0 0,0 0 0 0 0,1-1-1 0 0,-1 1 1 0 0,1 0 0 0 0,-1-1 0 0 0,0 1-1 0 0,1 0 1 0 0,-1-1 0 0 0,0 1 0 0 0,0 0-1 0 0,1-1 1 0 0,-1 1 0 0 0,0-1 0 0 0,0 1-1 0 0,1-1 1 0 0,-1 1 0 0 0,0-1 0 0 0,0 1-1 0 0,0-1 1 0 0,0 1 0 0 0,0-1-1 0 0,27 1 170 0 0,-26-1-223 0 0,1 1-1 0 0,-1 0 0 0 0,0 0 0 0 0,1 0 0 0 0,-1 0 0 0 0,1 0 0 0 0,-1 0 0 0 0,0 1 1 0 0,1-1-1 0 0,-1 0 0 0 0,0 1 0 0 0,1-1 0 0 0,-1 1 0 0 0,0-1 0 0 0,1 1 1 0 0,-1 0-1 0 0,0-1 0 0 0,0 1 0 0 0,0 0 0 0 0,0 0 0 0 0,0 0 0 0 0,0 0 0 0 0,0 0 1 0 0,0 0-1 0 0,0 0 0 0 0,0 0 0 0 0,0 0 0 0 0,-1 1 0 0 0,1-1 0 0 0,-1 0 1 0 0,1 1-1 0 0,-1-1 0 0 0,1 0 0 0 0,-1 1 0 0 0,1-1 0 0 0,-1 0 0 0 0,0 1 0 0 0,0-1 1 0 0,0 3-1 0 0,2 26 17 0 0,-2-1 1 0 0,-1 1 0 0 0,-1-1 0 0 0,-8 34-1 0 0,6-30-8 0 0,0-11-1 0 0,0 0 1 0 0,-1-1-1 0 0,-1 1 0 0 0,-9 21 0 0 0,1 2 19 0 0,11-33-15 0 0,0 0 1 0 0,-1-1 0 0 0,-7 15 0 0 0,11-25-17 0 0,0-1 1 0 0,0 1-1 0 0,0-1 1 0 0,0 1-1 0 0,0-1 1 0 0,0 1-1 0 0,-1-1 1 0 0,1 0-1 0 0,0 1 0 0 0,0-1 1 0 0,-1 1-1 0 0,1-1 1 0 0,0 0-1 0 0,0 1 1 0 0,-1-1-1 0 0,1 0 1 0 0,-1 1-1 0 0,1-1 1 0 0,0 0-1 0 0,-1 1 1 0 0,1-1-1 0 0,0 0 1 0 0,-1 0-1 0 0,1 0 1 0 0,-1 1-1 0 0,1-1 1 0 0,-1 0-1 0 0,0 0 1 0 0,0-14 40 0 0,7-31-40 0 0,-5 40 4 0 0,3-24 6 0 0,2 0 0 0 0,1 0 1 0 0,1 1-1 0 0,18-43 0 0 0,-10 36-2 0 0,-7 12 8 0 0,2 1-1 0 0,21-35 1 0 0,72-82 91 0 0,-93 126-98 0 0,-5 6 3 0 0,0 1-1 0 0,0-2 1 0 0,-1 1-1 0 0,0-1 1 0 0,4-8-1 0 0,-10 7 28 0 0,1 9-43 0 0,0 0 0 0 0,0-1 0 0 0,0 1 0 0 0,0 0 0 0 0,0 0 0 0 0,0 0 0 0 0,-1 0 0 0 0,1 0 1 0 0,0 0-1 0 0,0 0 0 0 0,0 0 0 0 0,0 0 0 0 0,0-1 0 0 0,0 1 0 0 0,0 0 0 0 0,0 0 0 0 0,0 0 0 0 0,0 0 0 0 0,0 0 0 0 0,0 0 0 0 0,0 0 0 0 0,0-1 0 0 0,0 1 0 0 0,0 0 0 0 0,0 0 0 0 0,0 0 0 0 0,0 0 1 0 0,0 0-1 0 0,0 0 0 0 0,0 0 0 0 0,0-1 0 0 0,0 1 0 0 0,0 0 0 0 0,0 0 0 0 0,0 0 0 0 0,0 0 0 0 0,0 0 0 0 0,0 0 0 0 0,1 0 0 0 0,-1 0 0 0 0,0-1 0 0 0,0 1 0 0 0,0 0 0 0 0,0 0 0 0 0,0 0 0 0 0,0 0 1 0 0,0 0-1 0 0,0 0 0 0 0,0 0 0 0 0,1 0 0 0 0,-1 0 0 0 0,0 0 0 0 0,0 0 0 0 0,0 0 0 0 0,0 0 0 0 0,0 0 0 0 0,0 0 0 0 0,0 0 0 0 0,1 0 0 0 0,-1 0 0 0 0,0 0 0 0 0,-63-3 231 0 0,-92 28-129 0 0,108-15-61 0 0,-1-2 0 0 0,-50 1-1 0 0,27-4 30 0 0,40-3-30 0 0,0 0-1 0 0,-34-4 0 0 0,-13-9 55 0 0,-118-33 0 0 0,139 27-49 0 0,3-3 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54:07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3845 39 4216 0 0,'0'0'1321'0'0,"-1"-5"-930"0"0,-4-18 1775 0 0,10 23-1644 0 0,0 1-471 0 0,-1 0 0 0 0,0 1 0 0 0,0-1 1 0 0,1 1-1 0 0,-1 0 0 0 0,-1 0 0 0 0,1 1 0 0 0,0-1 1 0 0,-1 1-1 0 0,6 4 0 0 0,0 1 63 0 0,0 1 0 0 0,12 16 0 0 0,-15-18-40 0 0,6 9 124 0 0,0 1 0 0 0,10 19 0 0 0,-18-30-137 0 0,-1 1 1 0 0,-1 0 0 0 0,1 0 0 0 0,-1 0-1 0 0,0 1 1 0 0,-1-1 0 0 0,1 0 0 0 0,-2 1 0 0 0,1 9-1 0 0,-2-12-31 0 0,0 1 1 0 0,-1-1-1 0 0,0 1 0 0 0,0-1 0 0 0,0 1 0 0 0,0-1 0 0 0,-1 0 0 0 0,0 0 1 0 0,0 0-1 0 0,-1-1 0 0 0,-7 10 0 0 0,-5 7 32 0 0,10-12-47 0 0,0 1 0 0 0,-1-1 0 0 0,0 0 0 0 0,-1-1 0 0 0,0 0 0 0 0,0 0 0 0 0,0-1 0 0 0,-1 0-1 0 0,-1 0 1 0 0,1-1 0 0 0,-1 0 0 0 0,0 0 0 0 0,0-2 0 0 0,-1 1 0 0 0,1-1 0 0 0,-12 3 0 0 0,2-3 2 0 0,-1-1 0 0 0,1-1 0 0 0,0-1 0 0 0,-1-1 0 0 0,1 0 0 0 0,-1-2 0 0 0,1 0 0 0 0,-1-1 0 0 0,1-1 0 0 0,1-1 0 0 0,-1-1 0 0 0,1-1 0 0 0,-1 0 0 0 0,2-2 0 0 0,-1 0 0 0 0,-26-18 0 0 0,-12-11 51 0 0,-102-52 1 0 0,-67-13 59 0 0,222 100-125 0 0,-17-5 16 0 0,-32-9 0 0 0,24 10 34 0 0,-57-5 0 0 0,66 11-28 0 0,0 1 0 0 0,0 2 1 0 0,0 0-1 0 0,0 1 0 0 0,1 0 0 0 0,-1 2 0 0 0,1 0 0 0 0,-34 15 1 0 0,31-8 33 0 0,1 1 1 0 0,-30 22 0 0 0,27-17-29 0 0,-17 16 18 0 0,-11 7 17 0 0,-4 0 33 0 0,-23 14 117 0 0,73-51-204 0 0,-10 5 37 0 0,1 1 0 0 0,-1 1 0 0 0,-21 19 0 0 0,12-10 148 0 0,22-19-169 0 0,0 1 0 0 0,0 0 0 0 0,0 0 1 0 0,0 0-1 0 0,0 1 0 0 0,1-1 0 0 0,-1 1 1 0 0,1-1-1 0 0,-1 1 0 0 0,1 0 0 0 0,0 0 0 0 0,0 0 1 0 0,0 0-1 0 0,1 0 0 0 0,-1 1 0 0 0,1-1 0 0 0,-1 0 1 0 0,0 6-1 0 0,1-4 38 0 0,0 0 1 0 0,0 0-1 0 0,0 0 1 0 0,-1 0-1 0 0,0 0 1 0 0,-3 6-1 0 0,2-4 70 0 0,1-2 39 0 0,1 1-1 0 0,0-1 1 0 0,0 1-1 0 0,0-1 1 0 0,1 1-1 0 0,0 9 1 0 0,0-14 337 0 0,9-14-21 0 0,-1 7-426 0 0,-2-1 0 0 0,1 0 0 0 0,-1 0 0 0 0,0-1 0 0 0,0 0 0 0 0,-1 0 0 0 0,0-1 0 0 0,0 1 0 0 0,-1-1 0 0 0,-1 0 0 0 0,4-10 0 0 0,-6 12-35 0 0,0 1-1 0 0,0-1 0 0 0,-1 0 0 0 0,0 0 0 0 0,0 1 0 0 0,0-1 0 0 0,-1 0 0 0 0,0 0 0 0 0,-1 1 0 0 0,1-1 0 0 0,-1 1 0 0 0,-1-1 0 0 0,1 1 0 0 0,-1 0 0 0 0,0 0 0 0 0,0 0 0 0 0,-8-10 0 0 0,-9-8 36 0 0,12 14-25 0 0,-1 0 1 0 0,0 0 0 0 0,-15-12-1 0 0,19 19-27 0 0,0-1 0 0 0,-1 1 0 0 0,1 0 0 0 0,-1 0-1 0 0,0 1 1 0 0,0 0 0 0 0,0 0 0 0 0,0 0 0 0 0,0 1-1 0 0,-9-2 1 0 0,-20-1 50 0 0,0 1 0 0 0,-1 2 0 0 0,-38 4 0 0 0,42 0-32 0 0,-11 0 20 0 0,0 3 1 0 0,-58 14-1 0 0,44-4-21 0 0,28-9-9 0 0,1 1-1 0 0,0 1 0 0 0,0 1 1 0 0,1 2-1 0 0,-41 23 0 0 0,-40 34 68 0 0,-160 75-1 0 0,155-99-36 0 0,98-40-41 0 0,0 0 0 0 0,0-1 1 0 0,0-1-1 0 0,-1 0 0 0 0,1-1 0 0 0,-32-1 1 0 0,-95-13 47 0 0,103 7-47 0 0,18 1-2 0 0,0-1 0 0 0,1 0 0 0 0,0-2 0 0 0,0-1 0 0 0,0 0-1 0 0,-19-12 1 0 0,-32-13 24 0 0,65 31-31 0 0,-7-3 5 0 0,1 0 1 0 0,-1 0-1 0 0,1-1 0 0 0,1-1 0 0 0,-1 0 0 0 0,1 0 1 0 0,-17-16-1 0 0,-5-8 26 0 0,25 24-24 0 0,0 0-1 0 0,1 0 1 0 0,0 0-1 0 0,0-1 1 0 0,0 0-1 0 0,1-1 1 0 0,-10-17-1 0 0,9 11 6 0 0,1-1 1 0 0,0 1-1 0 0,1-1 0 0 0,0-1 1 0 0,1 1-1 0 0,1-1 0 0 0,-1-25 1 0 0,3 26 4 0 0,2 0-1 0 0,-1 0 1 0 0,2 1 0 0 0,0-1 0 0 0,1 0 0 0 0,0 1 0 0 0,9-23-1 0 0,-5 18 6 0 0,-6 17-17 0 0,0 0-1 0 0,-1 0 1 0 0,1 0-1 0 0,1 0 1 0 0,-1 1-1 0 0,0-1 1 0 0,1 0-1 0 0,-1 1 1 0 0,1-1-1 0 0,0 1 1 0 0,0 0-1 0 0,0-1 1 0 0,0 1-1 0 0,0 0 1 0 0,3-2-1 0 0,8-11 47 0 0,-13 14-50 0 0,1 0 0 0 0,-1 0 0 0 0,1 0 0 0 0,-1 0 0 0 0,1 0 0 0 0,0 1 0 0 0,-1-1 0 0 0,1 0 0 0 0,0 0 0 0 0,0 1 0 0 0,-1-1 0 0 0,1 0 1 0 0,0 1-1 0 0,0-1 0 0 0,0 1 0 0 0,0-1 0 0 0,0 1 0 0 0,0 0 0 0 0,0-1 0 0 0,0 1 0 0 0,0 0 0 0 0,0-1 0 0 0,0 1 0 0 0,0 0 0 0 0,0 0 0 0 0,0 0 0 0 0,1 0 0 0 0,29 0 165 0 0,-28 0-138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54:08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378 172 13056 0 0,'0'0'1537'0'0,"-2"-5"-1404"0"0,2 3-161 0 0,-1-2 146 0 0,0 0 0 0 0,0 0 1 0 0,-1-1-1 0 0,0 1 0 0 0,1 0 1 0 0,-1 0-1 0 0,-1 1 0 0 0,1-1 1 0 0,-3-3-1 0 0,4 6-91 0 0,1 1 0 0 0,-1-1 1 0 0,1 1-1 0 0,0-1 0 0 0,0 0 0 0 0,-1 1 1 0 0,1-1-1 0 0,0 1 0 0 0,0-1 0 0 0,-1 0 1 0 0,1 1-1 0 0,0-1 0 0 0,0 1 0 0 0,0-1 1 0 0,0 0-1 0 0,0 1 0 0 0,0-2 0 0 0,-3-10 145 0 0,1 9-133 0 0,0 0 0 0 0,0 0 0 0 0,0 0 0 0 0,0-1 0 0 0,1 1 0 0 0,-2-6-1 0 0,-11-20 162 0 0,-10-6-217 0 0,23 35 0 0 0,1-1 1 0 0,-1 0-1 0 0,0 1 0 0 0,1 0 1 0 0,-1-1-1 0 0,1 1 0 0 0,-1-1 1 0 0,0 1-1 0 0,1 0 0 0 0,-1-1 1 0 0,0 1-1 0 0,0 0 0 0 0,1 0 0 0 0,-1 0 1 0 0,0-1-1 0 0,0 1 0 0 0,1 0 1 0 0,-1 0-1 0 0,0 0 0 0 0,0 0 1 0 0,1 0-1 0 0,-1 0 0 0 0,0 1 1 0 0,0-1-1 0 0,-36 145-155 0 0,24-95 130 0 0,-10 87-1 0 0,9-45 8 0 0,9-59 15 0 0,1 55-1 0 0,-2 11-13 0 0,-1 21-27 0 0,7-119 59 0 0,-1-1 1 0 0,1 1-1 0 0,0-1 1 0 0,0 1-1 0 0,0-1 0 0 0,0 1 1 0 0,0-1-1 0 0,0 1 1 0 0,0-1-1 0 0,0 1 0 0 0,0 0 1 0 0,0-1-1 0 0,0 1 1 0 0,0-1-1 0 0,0 1 1 0 0,0-1-1 0 0,0 1 0 0 0,1-1 1 0 0,-1 1-1 0 0,0-1 1 0 0,0 1-1 0 0,1-1 1 0 0,-1 1-1 0 0,0-1 0 0 0,1 1 1 0 0,-1-1-1 0 0,0 0 1 0 0,1 1-1 0 0,-1-1 0 0 0,1 0 1 0 0,-1 1-1 0 0,0-1 1 0 0,1 0-1 0 0,-1 1 1 0 0,1-1-1 0 0,-1 0 0 0 0,1 0 1 0 0,-1 0-1 0 0,2 1 1 0 0,-1-1 1 0 0,0-1 1 0 0,-1 1-1 0 0,1 0 1 0 0,0 0 0 0 0,0-1-1 0 0,-1 1 1 0 0,1-1-1 0 0,0 1 1 0 0,0 0-1 0 0,-1-1 1 0 0,1 0 0 0 0,-1 1-1 0 0,1-1 1 0 0,0 1-1 0 0,-1-1 1 0 0,1 0-1 0 0,-1 1 1 0 0,1-1 0 0 0,-1 0-1 0 0,0 1 1 0 0,1-1-1 0 0,-1 0 1 0 0,1-1 0 0 0,-1-1 15 0 0,1 0 1 0 0,-1-1-1 0 0,0 1 1 0 0,0 0 0 0 0,0 0-1 0 0,0-1 1 0 0,-1-3 0 0 0,1 6 1 0 0,-1-1-1 0 0,1 0 1 0 0,-1 0 0 0 0,1 1 0 0 0,0-1 0 0 0,0 0 0 0 0,0 0 0 0 0,0 0 0 0 0,0 1 0 0 0,0-1-1 0 0,1 0 1 0 0,-1 0 0 0 0,1 1 0 0 0,-1-1 0 0 0,1 0 0 0 0,-1 0 0 0 0,1 1 0 0 0,0-1 0 0 0,0 1 0 0 0,0-1-1 0 0,0 1 1 0 0,0-1 0 0 0,2-1 0 0 0,-1 1 53 0 0,1-1-1 0 0,-1 1 0 0 0,0-1 1 0 0,1 0-1 0 0,-1 0 0 0 0,0 0 1 0 0,1-3-1 0 0,11-14 124 0 0,-10 16-126 0 0,-1-1-1 0 0,0 1 1 0 0,0 0-1 0 0,0-1 0 0 0,4-8 1 0 0,9-16 259 0 0,-6 15-214 0 0,-2-1 0 0 0,0 1 0 0 0,8-21-1 0 0,-8 17 223 0 0,18-31-1 0 0,-46 79 211 0 0,-33 36 0 0 0,40-52-521 0 0,0-1 0 0 0,-1 0 0 0 0,0-1 1 0 0,-1-1-1 0 0,-18 11 0 0 0,30-20-15 0 0,-1-1 0 0 0,0 1 0 0 0,1-1-1 0 0,-1 0 1 0 0,0 0 0 0 0,0 0 0 0 0,0 0 0 0 0,0-1 0 0 0,1 0-1 0 0,-1 0 1 0 0,0 0 0 0 0,0 0 0 0 0,0 0 0 0 0,-4-2 0 0 0,-7-1 18 0 0,0-1 0 0 0,-18-8 1 0 0,17 6-11 0 0,-20-7 16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54:11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1721 401 9440 0 0,'0'0'649'0'0,"-7"-2"-552"0"0,-52-17 453 0 0,-79-31 148 0 0,114 41-489 0 0,0 1-1 0 0,-42-7 0 0 0,5 0 53 0 0,-18-2 14 0 0,-127-12 1 0 0,188 27-251 0 0,-12 0 13 0 0,0 1 0 0 0,0 1 0 0 0,-31 5 0 0 0,-90 19 94 0 0,85-13-82 0 0,-11 5 16 0 0,50-9-36 0 0,0-1 0 0 0,-1-2 0 0 0,-34 1 0 0 0,32-3-4 0 0,24-1-20 0 0,-1 0 1 0 0,1-1-1 0 0,-1 0 0 0 0,1 0 0 0 0,-9-1 1 0 0,-16-3 34 0 0,25 4-33 0 0,0-1 0 0 0,0 1 0 0 0,0-1 1 0 0,1-1-1 0 0,-10-2 0 0 0,-1-1 29 0 0,-16-8 40 0 0,16 6-53 0 0,14 6-14 0 0,0 0 1 0 0,0 1-1 0 0,0-1 1 0 0,0 0-1 0 0,0 0 1 0 0,0-1 0 0 0,0 1-1 0 0,0 0 1 0 0,0-1-1 0 0,1 1 1 0 0,-1-1-1 0 0,1 1 1 0 0,-4-5 0 0 0,4 5 8 0 0,0-1 0 0 0,0 1 1 0 0,1-1-1 0 0,-1 0 0 0 0,0 1 1 0 0,1-1-1 0 0,-1 0 0 0 0,1 0 1 0 0,-1 0-1 0 0,1 0 0 0 0,0 1 1 0 0,0-1-1 0 0,0 0 1 0 0,0 0-1 0 0,0 0 0 0 0,0 0 1 0 0,0 0-1 0 0,1 1 0 0 0,-1-1 1 0 0,1 0-1 0 0,-1 0 0 0 0,1 1 1 0 0,0-1-1 0 0,-1 0 0 0 0,1 1 1 0 0,0-1-1 0 0,0 0 0 0 0,0 1 1 0 0,1-1-1 0 0,1-1 1 0 0,13-15 259 0 0,-9 9-177 0 0,1 0 1 0 0,1 0-1 0 0,14-11 1 0 0,45-33 721 0 0,-54 42-638 0 0,-12 10-150 0 0,0-1 0 0 0,0 1-1 0 0,0 0 1 0 0,-1-1 0 0 0,1 1 0 0 0,-1-1-1 0 0,1 1 1 0 0,-1-1 0 0 0,1 0 0 0 0,-1 1-1 0 0,0-1 1 0 0,0 0 0 0 0,2-3-1 0 0,-3 4-10 0 0,1 0-1 0 0,-1 0 1 0 0,1 0-1 0 0,-1 0 1 0 0,1 0-1 0 0,-1 0 1 0 0,0 0-1 0 0,0 0 1 0 0,1 0-1 0 0,-1 0 1 0 0,0 0-1 0 0,0 0 1 0 0,0 0-1 0 0,0 0 1 0 0,0 0-1 0 0,0 0 1 0 0,0 0-1 0 0,0 0 1 0 0,-1 0-1 0 0,1 0 1 0 0,0 0-1 0 0,0 0 1 0 0,-1 1-1 0 0,1-1 1 0 0,-1 0-1 0 0,1 0 0 0 0,-1 0 1 0 0,1 0-1 0 0,-1 0 1 0 0,0 1-1 0 0,1-1 1 0 0,-1 0-1 0 0,0 0 1 0 0,1 1-1 0 0,-2-2 1 0 0,-2 1 13 0 0,1-1 1 0 0,0 0-1 0 0,0 1 0 0 0,-1 0 1 0 0,1 0-1 0 0,-1 0 1 0 0,1 0-1 0 0,-1 1 1 0 0,1-1-1 0 0,-1 1 0 0 0,1 0 1 0 0,-1 0-1 0 0,1 0 1 0 0,-1 0-1 0 0,0 1 1 0 0,1-1-1 0 0,-7 3 0 0 0,-5 2-3 0 0,0 1 0 0 0,-26 13-1 0 0,17-7 43 0 0,-10 4-11 0 0,5-3 12 0 0,-35 13 0 0 0,57-24-55 0 0,0 1 0 0 0,0 0 0 0 0,0 0 0 0 0,1 1 0 0 0,-1 0 0 0 0,-10 9-1 0 0,7-9 16 0 0,9-4-36 0 0,1 1 1 0 0,-1-1-1 0 0,0 0 0 0 0,1 0 1 0 0,-1 0-1 0 0,1 1 0 0 0,-1-1 1 0 0,1 0-1 0 0,-1 0 0 0 0,0 1 1 0 0,1-1-1 0 0,-1 1 0 0 0,1-1 1 0 0,-1 0-1 0 0,1 1 0 0 0,0-1 1 0 0,-1 1-1 0 0,1-1 0 0 0,-1 1 1 0 0,1-1-1 0 0,0 1 0 0 0,-1-1 1 0 0,1 1-1 0 0,0 0 0 0 0,0-1 0 0 0,0 1 1 0 0,-1 1-1 0 0,1 1 35 0 0,0-3-34 0 0,0 1 0 0 0,0-1-1 0 0,0 1 1 0 0,0 0 0 0 0,0-1 0 0 0,0 1 0 0 0,0 0 0 0 0,0-1 0 0 0,0 1 0 0 0,0-1 0 0 0,0 1 0 0 0,0 0 0 0 0,0-1 0 0 0,1 1 0 0 0,-1-1 0 0 0,0 1 0 0 0,0 0-1 0 0,1-1 1 0 0,-1 1 0 0 0,1-1 0 0 0,-1 1 0 0 0,0-1 0 0 0,1 1 0 0 0,-1-1 0 0 0,1 0 0 0 0,-1 1 0 0 0,1-1 0 0 0,-1 1 0 0 0,1-1 0 0 0,-1 0 0 0 0,1 0 0 0 0,-1 1-1 0 0,1-1 1 0 0,0 0 0 0 0,-1 0 0 0 0,1 0 0 0 0,-1 1 0 0 0,1-1 0 0 0,0 0 0 0 0,-1 0 0 0 0,1 0 0 0 0,1 0 0 0 0,43 8 38 0 0,-25-4-14 0 0,35 9 1 0 0,-45-9-20 0 0,0 0 1 0 0,-1 0-1 0 0,1 1 0 0 0,-1 1 1 0 0,0-1-1 0 0,-1 1 1 0 0,1 1-1 0 0,-1 0 1 0 0,-1 0-1 0 0,1 0 0 0 0,-1 1 1 0 0,0 0-1 0 0,-1 0 1 0 0,0 1-1 0 0,8 14 0 0 0,-9-15 0 0 0,-1 0 0 0 0,1 0 0 0 0,-1 1 0 0 0,-1-1 0 0 0,0 1 0 0 0,0 0 0 0 0,0 0 0 0 0,-1 0 0 0 0,-1 1 0 0 0,1-1 0 0 0,-2 0 0 0 0,1 1 0 0 0,-1-1 0 0 0,-2 18 0 0 0,-5-2 7 0 0,0-1-1 0 0,-1 0 1 0 0,-2 0-1 0 0,-13 24 0 0 0,15-32-6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4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46 9536 0 0,'0'0'768'0'0,"-3"-35"2328"0"0,-3 25 870 0 0,2 14-2353 0 0,-2 25-1877 0 0,3-10 544 0 0,-4 7-136 0 0,1 0 0 0 0,1 1 0 0 0,2 0 0 0 0,-1 39 0 0 0,-6 47 396 0 0,-5-10 404 0 0,15-99-800 0 0,1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 13360 0 0,'-117'15'6631'0'0,"396"-22"-6228"0"0,-54 0-262 0 0,-183 8-107 0 0,-20 0-3 0 0,1-1 0 0 0,42-6 0 0 0,-51 3-22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13056 0 0,'0'0'1729'0'0,"3"30"2141"0"0,-2-29-3772 0 0,0 1 1 0 0,0-1-1 0 0,0 1 0 0 0,1-1 0 0 0,-1 1 0 0 0,0-1 0 0 0,1 0 0 0 0,-1 0 0 0 0,1 1 0 0 0,-1-1 0 0 0,1 0 0 0 0,-1 0 0 0 0,1-1 0 0 0,0 1 0 0 0,-1 0 0 0 0,1 0 1 0 0,0-1-1 0 0,0 1 0 0 0,0-1 0 0 0,3 1 0 0 0,-1-1-22 0 0,0-1 1 0 0,0 1-1 0 0,0 0 1 0 0,0-1-1 0 0,-1 0 1 0 0,1 0-1 0 0,0 0 1 0 0,0-1-1 0 0,5-2 1 0 0,0-1-19 0 0,-1 0 0 0 0,0 0 0 0 0,0-1 0 0 0,0 1 0 0 0,-1-2 0 0 0,0 1 1 0 0,10-13-1 0 0,-10 10-30 0 0,12-18 27 0 0,-18 26-50 0 0,0 0 0 0 0,-1 0 1 0 0,1-1-1 0 0,-1 1 1 0 0,1 0-1 0 0,-1 0 1 0 0,0 0-1 0 0,0 0 0 0 0,1-1 1 0 0,-1 1-1 0 0,0 0 1 0 0,0 0-1 0 0,0 0 1 0 0,0-1-1 0 0,0 1 1 0 0,0 0-1 0 0,0 0 0 0 0,-1 0 1 0 0,1-1-1 0 0,0 1 1 0 0,-1 0-1 0 0,0-1 1 0 0,0 1-3 0 0,0 0-1 0 0,1 0 1 0 0,-1 1 0 0 0,0-1 0 0 0,0 0 0 0 0,0 1 0 0 0,0-1 0 0 0,0 1-1 0 0,0 0 1 0 0,0-1 0 0 0,-1 1 0 0 0,1 0 0 0 0,0-1 0 0 0,0 1 0 0 0,0 0-1 0 0,0 0 1 0 0,0 0 0 0 0,0 0 0 0 0,-1 0 0 0 0,1 0 0 0 0,-2 1 0 0 0,-29 5 6 0 0,25-5-3 0 0,1 1-3 0 0,1-1 0 0 0,-1 1 1 0 0,1 0-1 0 0,-1 0 0 0 0,1 0 0 0 0,0 1 0 0 0,0 0 0 0 0,0 0 0 0 0,0 0 0 0 0,1 1 0 0 0,-1 0 0 0 0,1-1 0 0 0,0 1 1 0 0,0 1-1 0 0,0-1 0 0 0,-4 8 0 0 0,6-9-2 0 0,0 1 1 0 0,0-1-1 0 0,1 1 1 0 0,-1-1-1 0 0,1 1 0 0 0,0 0 1 0 0,0 0-1 0 0,0 0 1 0 0,1 0-1 0 0,-1 0 0 0 0,1-1 1 0 0,0 1-1 0 0,0 0 1 0 0,0 0-1 0 0,1 0 0 0 0,0 0 1 0 0,-1 0-1 0 0,1 0 1 0 0,0-1-1 0 0,1 1 1 0 0,-1 0-1 0 0,1-1 0 0 0,0 1 1 0 0,0-1-1 0 0,2 4 1 0 0,0-1 4 0 0,1 0 0 0 0,0-1 0 0 0,0 0 0 0 0,0 0 0 0 0,0 0 0 0 0,1 0 0 0 0,0-1 0 0 0,0 0 0 0 0,0 0 0 0 0,0-1 0 0 0,1 0 0 0 0,-1 0 0 0 0,1 0 0 0 0,0-1 0 0 0,0 0 0 0 0,0 0 0 0 0,11 1 0 0 0,-8-2 15 0 0,0 0 0 0 0,0-1-1 0 0,1 0 1 0 0,-1-1 0 0 0,0 0 0 0 0,0 0-1 0 0,0-1 1 0 0,0 0 0 0 0,-1-1 0 0 0,1 0-1 0 0,18-9 1 0 0,-13 3 28 0 0,-10 4-25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4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13360 0 0,'0'0'472'0'0,"20"22"1376"0"0,26 22 199 0 0,49 62 1 0 0,-87-96-1867 0 0,-2-1 0 0 0,1 1-1 0 0,-1 1 1 0 0,0-1-1 0 0,-1 1 1 0 0,4 12-1 0 0,-8-21-116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4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13560 0 0,'0'0'225'0'0,"-26"13"684"0"0,14-4-546 0 0,0 0 1 0 0,1 1-1 0 0,0 0 0 0 0,1 1 1 0 0,0 1-1 0 0,1-1 0 0 0,0 1 0 0 0,-9 17 1 0 0,-30 37 439 0 0,34-50-697 0 0,-2 3 156 0 0,0 0 0 0 0,1 1 0 0 0,-16 26 0 0 0,31-45-255 0 0,0-1 1 0 0,0 0 0 0 0,0 0 0 0 0,-1 1-1 0 0,1-1 1 0 0,0 0 0 0 0,0 0 0 0 0,0 1-1 0 0,0-1 1 0 0,0 0 0 0 0,-1 0-1 0 0,1 1 1 0 0,0-1 0 0 0,0 0 0 0 0,0 0-1 0 0,0 1 1 0 0,0-1 0 0 0,0 0-1 0 0,0 1 1 0 0,0-1 0 0 0,0 0 0 0 0,0 1-1 0 0,0-1 1 0 0,0 0 0 0 0,0 0 0 0 0,0 1-1 0 0,1-1 1 0 0,-1 0 0 0 0,0 0-1 0 0,0 1 1 0 0,0-1 0 0 0,0 0 0 0 0,0 0-1 0 0,1 1 1 0 0,-1-1 0 0 0,0 0-1 0 0,0 0 1 0 0,0 1 0 0 0,1-1 0 0 0,-1 0-1 0 0,0 0 1 0 0,0 0 0 0 0,1 0 0 0 0,-1 1-1 0 0,0-1 1 0 0,0 0 0 0 0,1 0-1 0 0,-1 0 1 0 0,0 0 0 0 0,1 0 0 0 0,-1 0-1 0 0,1 0 1 0 0,1 0 53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 9440 0 0,'4'-20'6221'0'0,"-4"32"-5025"0"0,-12 148 370 0 0,-1-2-852 0 0,9-100-575 0 0,2-46-86 0 0,0 0-1 0 0,1 1 1 0 0,1 0-1 0 0,0-1 1 0 0,4 23-1 0 0,-4-34-40 0 0,0 1 0 0 0,1-1 0 0 0,-1 0 0 0 0,0 1 1 0 0,1-1-1 0 0,0 0 0 0 0,-1 0 0 0 0,1 1 0 0 0,-1-1 0 0 0,1 0 0 0 0,0 0 0 0 0,0 0 0 0 0,0 0 0 0 0,0 0 0 0 0,0 0 0 0 0,0 0 0 0 0,0 0 0 0 0,0 0 0 0 0,0-1 0 0 0,0 1 0 0 0,0 0 0 0 0,1-1 0 0 0,-1 1 0 0 0,0-1 0 0 0,0 1 0 0 0,1-1 0 0 0,-1 0 0 0 0,0 1 0 0 0,1-1 0 0 0,-1 0 0 0 0,0 0 0 0 0,1 0 0 0 0,-1 0 0 0 0,1 0 0 0 0,1 0 0 0 0,0-1 13 0 0,1 0 0 0 0,-1 0 0 0 0,1 0 0 0 0,-1 0 1 0 0,0-1-1 0 0,0 1 0 0 0,1-1 0 0 0,-1 0 0 0 0,0 0 0 0 0,-1 0 0 0 0,1 0 0 0 0,5-5 0 0 0,-2 0 16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4T16:40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13672 0 0,'0'0'4117'0'0,"13"5"-3649"0"0,1-4-235 0 0,16 1 294 0 0,1-1 0 0 0,33-3-1 0 0,-50 0-437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1066F9D8-A8BA-4842-8930-79FFF0DAB320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Calibri" pitchFamily="34" charset="0"/>
              </a:defRPr>
            </a:lvl1pPr>
          </a:lstStyle>
          <a:p>
            <a:pPr>
              <a:defRPr/>
            </a:pPr>
            <a:fld id="{85815094-16C2-4394-9ADE-E8A0516E90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DDD2E8-7B26-4E9A-945B-D8301DAF925A}" type="slidenum">
              <a:rPr lang="ar-SA" sz="1200" b="0" u="none">
                <a:latin typeface="Calibri" pitchFamily="34" charset="0"/>
              </a:rPr>
              <a:pPr algn="r"/>
              <a:t>1</a:t>
            </a:fld>
            <a:endParaRPr lang="en-US" sz="1200" b="0" u="non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15094-16C2-4394-9ADE-E8A0516E901A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15094-16C2-4394-9ADE-E8A0516E901A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15094-16C2-4394-9ADE-E8A0516E901A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2C2AD6-F03F-4D54-A4F3-1759C12777B6}" type="slidenum">
              <a:rPr lang="en-US" smtClean="0">
                <a:latin typeface="Arial" pitchFamily="34" charset="0"/>
              </a:rPr>
              <a:pPr/>
              <a:t>32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829DF6-C349-479D-96A2-587D1AE96B05}" type="slidenum">
              <a:rPr lang="en-US" smtClean="0">
                <a:latin typeface="Arial" pitchFamily="34" charset="0"/>
              </a:rPr>
              <a:pPr/>
              <a:t>33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E01C81D7-73DA-48B5-BB9F-280CF3E1C561}" type="datetime1">
              <a:rPr lang="en-US" smtClean="0"/>
              <a:t>12/11/2022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BDDDC-49E2-4A1C-9D38-83E286537B5C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BCAFF-6460-4FA8-B7E5-AB7B1613D59D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0FCD3-B1EF-45A6-AEAB-4CED3D2D657A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249D94-08E5-4EA1-ACF1-D3A7AF746FDF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26936-C238-41DE-8CB7-E82088ABBD67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882B81D-F78E-45A0-A331-401807FA4CF3}" type="datetime1">
              <a:rPr lang="en-US" smtClean="0"/>
              <a:t>12/11/2022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A1B6C9D7-8F77-4734-A067-89C31FDF95F3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365AF2-A65F-4DFE-BD45-16C6FD9EFC80}" type="datetime1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6F6DA-8AE8-4341-B0A3-93B4AF5568B0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6FBAE-E994-46D7-8CCB-6F940134A310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8FB33C2-5B37-412B-92EB-2A599EFA3397}" type="datetime1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ar-SA"/>
              <a:t>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8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customXml" Target="../ink/ink7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image" Target="../media/image17.png"/><Relationship Id="rId24" Type="http://schemas.openxmlformats.org/officeDocument/2006/relationships/customXml" Target="../ink/ink13.xm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customXml" Target="../ink/ink6.xml"/><Relationship Id="rId19" Type="http://schemas.openxmlformats.org/officeDocument/2006/relationships/image" Target="../media/image21.png"/><Relationship Id="rId4" Type="http://schemas.openxmlformats.org/officeDocument/2006/relationships/customXml" Target="../ink/ink3.xml"/><Relationship Id="rId9" Type="http://schemas.openxmlformats.org/officeDocument/2006/relationships/image" Target="../media/image16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b-helper.com/tutorial_ascii_codes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customXml" Target="../ink/ink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22.xml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20.xml"/><Relationship Id="rId1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4800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defRPr/>
            </a:pPr>
            <a:r>
              <a:rPr lang="ar-SA" sz="2400" u="none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ar-SA" sz="2400" u="none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en-US" sz="2400" u="none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 descr="VB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54807">
            <a:off x="838200" y="838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2661" name="Rectangle 5"/>
          <p:cNvSpPr>
            <a:spLocks noChangeArrowheads="1"/>
          </p:cNvSpPr>
          <p:nvPr/>
        </p:nvSpPr>
        <p:spPr bwMode="auto">
          <a:xfrm>
            <a:off x="533400" y="28194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540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/>
            </a:r>
            <a:br>
              <a:rPr lang="en-US" sz="540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en-US" sz="540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String Manipulation</a:t>
            </a:r>
          </a:p>
          <a:p>
            <a:pPr algn="ctr" eaLnBrk="0" hangingPunct="0">
              <a:defRPr/>
            </a:pPr>
            <a:endParaRPr lang="en-US" sz="5400" u="none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000" b="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Reference:</a:t>
            </a:r>
          </a:p>
          <a:p>
            <a:pPr eaLnBrk="0" hangingPunct="0">
              <a:defRPr/>
            </a:pPr>
            <a:r>
              <a:rPr lang="en-US" sz="2000" b="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Lecturer </a:t>
            </a:r>
            <a:r>
              <a:rPr lang="en-US" sz="2000" b="0" u="none" dirty="0" err="1"/>
              <a:t>Reham</a:t>
            </a:r>
            <a:r>
              <a:rPr lang="en-US" sz="2000" b="0" u="none" dirty="0"/>
              <a:t> O. Al-Abdul Jabba lectures for cap211 [Binhadba update]</a:t>
            </a:r>
            <a:r>
              <a:rPr lang="en-US" sz="2000" b="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 </a:t>
            </a:r>
            <a:endParaRPr lang="en-US" sz="1600" b="0" u="none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21" name="Rectangle 5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2"/>
                </a:solidFill>
                <a:cs typeface="+mj-cs"/>
              </a:rPr>
              <a:t/>
            </a:r>
            <a:br>
              <a:rPr b="1">
                <a:solidFill>
                  <a:schemeClr val="accent2"/>
                </a:solidFill>
                <a:cs typeface="+mj-cs"/>
              </a:rPr>
            </a:br>
            <a:r>
              <a:rPr b="1" err="1">
                <a:solidFill>
                  <a:schemeClr val="accent2"/>
                </a:solidFill>
                <a:cs typeface="+mj-cs"/>
              </a:rPr>
              <a:t>InStr</a:t>
            </a:r>
            <a:r>
              <a:rPr b="1">
                <a:solidFill>
                  <a:schemeClr val="accent2"/>
                </a:solidFill>
                <a:cs typeface="+mj-cs"/>
              </a:rPr>
              <a:t>( )</a:t>
            </a:r>
            <a:br>
              <a:rPr b="1">
                <a:solidFill>
                  <a:schemeClr val="accent2"/>
                </a:solidFill>
                <a:cs typeface="+mj-cs"/>
              </a:rPr>
            </a:br>
            <a:endParaRPr b="1">
              <a:solidFill>
                <a:schemeClr val="accent2"/>
              </a:solidFill>
              <a:cs typeface="+mj-cs"/>
            </a:endParaRPr>
          </a:p>
        </p:txBody>
      </p:sp>
      <p:sp>
        <p:nvSpPr>
          <p:cNvPr id="1007619" name="Rectangle 3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22960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The variable </a:t>
            </a:r>
            <a:r>
              <a:rPr lang="en-US" sz="2800" b="1" dirty="0" err="1">
                <a:cs typeface="+mn-cs"/>
              </a:rPr>
              <a:t>FirstString</a:t>
            </a:r>
            <a:r>
              <a:rPr lang="en-US" sz="2800" b="1" dirty="0">
                <a:cs typeface="+mn-cs"/>
              </a:rPr>
              <a:t> </a:t>
            </a:r>
            <a:r>
              <a:rPr lang="en-US" sz="2800" dirty="0">
                <a:cs typeface="+mn-cs"/>
              </a:rPr>
              <a:t>is the string we want to search; </a:t>
            </a:r>
            <a:r>
              <a:rPr lang="en-US" sz="2800" b="1" dirty="0" err="1">
                <a:cs typeface="+mn-cs"/>
              </a:rPr>
              <a:t>SecondString</a:t>
            </a:r>
            <a:r>
              <a:rPr lang="en-US" sz="2800" b="1" dirty="0">
                <a:cs typeface="+mn-cs"/>
              </a:rPr>
              <a:t> </a:t>
            </a:r>
            <a:r>
              <a:rPr lang="en-US" sz="2800" dirty="0">
                <a:cs typeface="+mn-cs"/>
              </a:rPr>
              <a:t>is what we want to search for.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You can specify a starting position for the search to begin. If you do, this number goes at the start (the default is zero):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cs typeface="+mn-cs"/>
              </a:rPr>
              <a:t>     </a:t>
            </a:r>
            <a:r>
              <a:rPr lang="en-US" sz="2800" b="1" dirty="0">
                <a:latin typeface="+mj-lt"/>
                <a:cs typeface="+mn-cs"/>
              </a:rPr>
              <a:t>position = 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+mn-cs"/>
              </a:rPr>
              <a:t>InStr</a:t>
            </a:r>
            <a:r>
              <a:rPr lang="en-US" sz="2800" b="1" dirty="0">
                <a:latin typeface="+mj-lt"/>
                <a:cs typeface="+mn-cs"/>
              </a:rPr>
              <a:t>(1, </a:t>
            </a:r>
            <a:r>
              <a:rPr lang="en-US" sz="2800" b="1" dirty="0" err="1">
                <a:latin typeface="+mj-lt"/>
                <a:cs typeface="+mn-cs"/>
              </a:rPr>
              <a:t>FirstString</a:t>
            </a:r>
            <a:r>
              <a:rPr lang="en-US" sz="2800" b="1" dirty="0">
                <a:latin typeface="+mj-lt"/>
                <a:cs typeface="+mn-cs"/>
              </a:rPr>
              <a:t>, </a:t>
            </a:r>
            <a:r>
              <a:rPr lang="en-US" sz="2800" b="1" dirty="0" err="1">
                <a:latin typeface="+mj-lt"/>
                <a:cs typeface="+mn-cs"/>
              </a:rPr>
              <a:t>SecondString</a:t>
            </a:r>
            <a:r>
              <a:rPr lang="en-US" sz="2800" b="1" dirty="0">
                <a:latin typeface="+mj-lt"/>
                <a:cs typeface="+mn-cs"/>
              </a:rPr>
              <a:t>)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In the code above, </a:t>
            </a:r>
            <a:r>
              <a:rPr lang="en-US" sz="2800" b="1" dirty="0">
                <a:cs typeface="+mn-cs"/>
              </a:rPr>
              <a:t>position </a:t>
            </a:r>
            <a:r>
              <a:rPr lang="en-US" sz="2800" dirty="0">
                <a:cs typeface="+mn-cs"/>
              </a:rPr>
              <a:t>would have a value of 3. That’s because the @ symbols starts at the third letter of “</a:t>
            </a:r>
            <a:r>
              <a:rPr lang="en-US" sz="2800" dirty="0">
                <a:latin typeface="+mj-lt"/>
                <a:cs typeface="+mn-cs"/>
              </a:rPr>
              <a:t>me@me.com</a:t>
            </a:r>
            <a:r>
              <a:rPr lang="en-US" sz="2800" dirty="0">
                <a:cs typeface="+mn-cs"/>
              </a:rPr>
              <a:t>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5" name="Rectangle 5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2"/>
                </a:solidFill>
                <a:cs typeface="+mj-cs"/>
              </a:rPr>
              <a:t/>
            </a:r>
            <a:br>
              <a:rPr b="1">
                <a:solidFill>
                  <a:schemeClr val="accent2"/>
                </a:solidFill>
                <a:cs typeface="+mj-cs"/>
              </a:rPr>
            </a:br>
            <a:r>
              <a:rPr b="1" err="1">
                <a:solidFill>
                  <a:schemeClr val="accent2"/>
                </a:solidFill>
                <a:cs typeface="+mj-cs"/>
              </a:rPr>
              <a:t>InStr</a:t>
            </a:r>
            <a:r>
              <a:rPr b="1">
                <a:solidFill>
                  <a:schemeClr val="accent2"/>
                </a:solidFill>
                <a:cs typeface="+mj-cs"/>
              </a:rPr>
              <a:t>( )</a:t>
            </a:r>
            <a:br>
              <a:rPr b="1">
                <a:solidFill>
                  <a:schemeClr val="accent2"/>
                </a:solidFill>
                <a:cs typeface="+mj-cs"/>
              </a:rPr>
            </a:br>
            <a:endParaRPr b="1">
              <a:solidFill>
                <a:schemeClr val="accent2"/>
              </a:solidFill>
              <a:cs typeface="+mj-cs"/>
            </a:endParaRPr>
          </a:p>
        </p:txBody>
      </p:sp>
      <p:sp>
        <p:nvSpPr>
          <p:cNvPr id="1008643" name="Rectangle 3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22960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cs typeface="+mn-cs"/>
              </a:rPr>
              <a:t>Note:</a:t>
            </a:r>
            <a:r>
              <a:rPr lang="en-US" sz="2800" b="1" dirty="0">
                <a:cs typeface="+mn-cs"/>
              </a:rPr>
              <a:t> </a:t>
            </a:r>
            <a:r>
              <a:rPr lang="en-US" sz="2800" dirty="0">
                <a:cs typeface="+mn-cs"/>
              </a:rPr>
              <a:t>the </a:t>
            </a:r>
            <a:r>
              <a:rPr lang="en-US" sz="2800" dirty="0" err="1">
                <a:cs typeface="+mn-cs"/>
              </a:rPr>
              <a:t>InStr</a:t>
            </a:r>
            <a:r>
              <a:rPr lang="en-US" sz="2800" dirty="0">
                <a:cs typeface="+mn-cs"/>
              </a:rPr>
              <a:t>() Method starts counting at 1, and not zero like Chars(), which is very confusing!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cs typeface="+mn-cs"/>
            </a:endParaRP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If the string you’re searching for is not found, then the value placed inside of your integer variable (</a:t>
            </a:r>
            <a:r>
              <a:rPr lang="en-US" sz="2800" b="1" dirty="0">
                <a:cs typeface="+mn-cs"/>
              </a:rPr>
              <a:t>position </a:t>
            </a:r>
            <a:r>
              <a:rPr lang="en-US" sz="2800" dirty="0">
                <a:cs typeface="+mn-cs"/>
              </a:rPr>
              <a:t>in our case) is zero. That enables you to code something like this: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cs typeface="+mn-cs"/>
            </a:endParaRP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cs typeface="+mn-cs"/>
              </a:rPr>
              <a:t>    </a:t>
            </a:r>
            <a:r>
              <a:rPr lang="en-US" sz="2800" b="1" dirty="0">
                <a:latin typeface="+mj-lt"/>
                <a:cs typeface="+mn-cs"/>
              </a:rPr>
              <a:t>If position = 0 Then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+mj-lt"/>
                <a:cs typeface="+mn-cs"/>
              </a:rPr>
              <a:t>     </a:t>
            </a:r>
            <a:r>
              <a:rPr lang="en-US" sz="2000" b="1" dirty="0" err="1">
                <a:latin typeface="+mj-lt"/>
                <a:cs typeface="+mn-cs"/>
              </a:rPr>
              <a:t>MsgBox</a:t>
            </a:r>
            <a:r>
              <a:rPr lang="en-US" sz="2000" b="1" dirty="0">
                <a:latin typeface="+mj-lt"/>
                <a:cs typeface="+mn-cs"/>
              </a:rPr>
              <a:t> (“Not a Valid email address: There was No @ Sign”)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+mj-lt"/>
                <a:cs typeface="+mn-cs"/>
              </a:rPr>
              <a:t>    End 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2"/>
                </a:solidFill>
                <a:cs typeface="+mj-cs"/>
              </a:rPr>
              <a:t/>
            </a:r>
            <a:br>
              <a:rPr b="1">
                <a:solidFill>
                  <a:schemeClr val="accent2"/>
                </a:solidFill>
                <a:cs typeface="+mj-cs"/>
              </a:rPr>
            </a:br>
            <a:r>
              <a:rPr b="1">
                <a:solidFill>
                  <a:schemeClr val="accent2"/>
                </a:solidFill>
                <a:cs typeface="+mj-cs"/>
              </a:rPr>
              <a:t>Substring</a:t>
            </a:r>
            <a:br>
              <a:rPr b="1">
                <a:solidFill>
                  <a:schemeClr val="accent2"/>
                </a:solidFill>
                <a:cs typeface="+mj-cs"/>
              </a:rPr>
            </a:br>
            <a:endParaRPr b="1">
              <a:solidFill>
                <a:schemeClr val="accent2"/>
              </a:solidFill>
              <a:cs typeface="+mj-cs"/>
            </a:endParaRPr>
          </a:p>
        </p:txBody>
      </p:sp>
      <p:sp>
        <p:nvSpPr>
          <p:cNvPr id="1009667" name="Rectangle 3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4800600"/>
          </a:xfrm>
        </p:spPr>
        <p:txBody>
          <a:bodyPr>
            <a:normAutofit/>
          </a:bodyPr>
          <a:lstStyle/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cs typeface="+mn-cs"/>
              </a:rPr>
              <a:t>This allows you to grab one string within another. (For example, if you wanted to grab the “.com” from the email address “me@me.com.”)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cs typeface="+mn-cs"/>
              </a:rPr>
              <a:t>In between the round brackets of Substring( ), you specify a starting position and then how many characters you want to grab (the count starts at zero again). Like this: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cs typeface="+mn-cs"/>
            </a:endParaRP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Dim Email as String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Dim </a:t>
            </a:r>
            <a:r>
              <a:rPr lang="en-US" sz="2400" b="1" dirty="0" err="1">
                <a:latin typeface="+mj-lt"/>
                <a:cs typeface="+mn-cs"/>
              </a:rPr>
              <a:t>DotCom</a:t>
            </a:r>
            <a:r>
              <a:rPr lang="en-US" sz="2400" b="1" dirty="0">
                <a:latin typeface="+mj-lt"/>
                <a:cs typeface="+mn-cs"/>
              </a:rPr>
              <a:t> as String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Email = “me@me.com”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>
                <a:latin typeface="+mj-lt"/>
                <a:cs typeface="+mn-cs"/>
              </a:rPr>
              <a:t>DotCom</a:t>
            </a:r>
            <a:r>
              <a:rPr lang="en-US" sz="2400" b="1" dirty="0">
                <a:latin typeface="+mj-lt"/>
                <a:cs typeface="+mn-cs"/>
              </a:rPr>
              <a:t> = </a:t>
            </a:r>
            <a:r>
              <a:rPr lang="en-US" sz="2400" b="1" dirty="0" err="1">
                <a:latin typeface="+mj-lt"/>
                <a:cs typeface="+mn-cs"/>
              </a:rPr>
              <a:t>Email.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+mn-cs"/>
              </a:rPr>
              <a:t>Substring</a:t>
            </a:r>
            <a:r>
              <a:rPr lang="en-US" sz="2400" b="1" dirty="0">
                <a:latin typeface="+mj-lt"/>
                <a:cs typeface="+mn-cs"/>
              </a:rPr>
              <a:t>(5, 4)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>
                <a:latin typeface="+mj-lt"/>
                <a:cs typeface="+mn-cs"/>
              </a:rPr>
              <a:t>MsgBox</a:t>
            </a:r>
            <a:r>
              <a:rPr lang="en-US" sz="2400" b="1" dirty="0">
                <a:latin typeface="+mj-lt"/>
                <a:cs typeface="+mn-cs"/>
              </a:rPr>
              <a:t>(</a:t>
            </a:r>
            <a:r>
              <a:rPr lang="en-US" sz="2400" b="1" dirty="0" err="1">
                <a:latin typeface="+mj-lt"/>
                <a:cs typeface="+mn-cs"/>
              </a:rPr>
              <a:t>DotCom</a:t>
            </a:r>
            <a:r>
              <a:rPr lang="en-US" sz="2400" b="1" dirty="0">
                <a:latin typeface="+mj-lt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7" name="Rectangle 5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2"/>
                </a:solidFill>
                <a:cs typeface="+mj-cs"/>
              </a:rPr>
              <a:t/>
            </a:r>
            <a:br>
              <a:rPr b="1">
                <a:solidFill>
                  <a:schemeClr val="accent2"/>
                </a:solidFill>
                <a:cs typeface="+mj-cs"/>
              </a:rPr>
            </a:br>
            <a:r>
              <a:rPr b="1">
                <a:solidFill>
                  <a:schemeClr val="accent2"/>
                </a:solidFill>
                <a:cs typeface="+mj-cs"/>
              </a:rPr>
              <a:t>Substring</a:t>
            </a:r>
            <a:br>
              <a:rPr b="1">
                <a:solidFill>
                  <a:schemeClr val="accent2"/>
                </a:solidFill>
                <a:cs typeface="+mj-cs"/>
              </a:rPr>
            </a:br>
            <a:endParaRPr b="1">
              <a:solidFill>
                <a:schemeClr val="accent2"/>
              </a:solidFill>
              <a:cs typeface="+mj-cs"/>
            </a:endParaRPr>
          </a:p>
        </p:txBody>
      </p:sp>
      <p:sp>
        <p:nvSpPr>
          <p:cNvPr id="1011715" name="Rectangle 3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01000" cy="5105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cs typeface="+mn-cs"/>
              </a:rPr>
              <a:t>You could also do a check to see if the email address ended in “.com” like this. Here’s some code to do the job: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Dim Email As String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Dim </a:t>
            </a:r>
            <a:r>
              <a:rPr lang="en-US" sz="2400" b="1" dirty="0" err="1">
                <a:latin typeface="+mj-lt"/>
                <a:cs typeface="+mn-cs"/>
              </a:rPr>
              <a:t>DotCom</a:t>
            </a:r>
            <a:r>
              <a:rPr lang="en-US" sz="2400" b="1" dirty="0">
                <a:latin typeface="+mj-lt"/>
                <a:cs typeface="+mn-cs"/>
              </a:rPr>
              <a:t> As String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Email = "me@me.com"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>
                <a:latin typeface="+mj-lt"/>
                <a:cs typeface="+mn-cs"/>
              </a:rPr>
              <a:t>DotCom</a:t>
            </a:r>
            <a:r>
              <a:rPr lang="en-US" sz="2400" b="1" dirty="0">
                <a:latin typeface="+mj-lt"/>
                <a:cs typeface="+mn-cs"/>
              </a:rPr>
              <a:t> = </a:t>
            </a:r>
            <a:r>
              <a:rPr lang="en-US" sz="2400" b="1" dirty="0" err="1">
                <a:latin typeface="+mj-lt"/>
                <a:cs typeface="+mn-cs"/>
              </a:rPr>
              <a:t>Email.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+mn-cs"/>
              </a:rPr>
              <a:t>Substring</a:t>
            </a:r>
            <a:r>
              <a:rPr lang="en-US" sz="2400" b="1" dirty="0">
                <a:latin typeface="+mj-lt"/>
                <a:cs typeface="+mn-cs"/>
              </a:rPr>
              <a:t>(</a:t>
            </a:r>
            <a:r>
              <a:rPr lang="en-US" sz="2400" b="1" dirty="0" err="1">
                <a:latin typeface="+mj-lt"/>
                <a:cs typeface="+mn-cs"/>
              </a:rPr>
              <a:t>Email.Length</a:t>
            </a:r>
            <a:r>
              <a:rPr lang="en-US" sz="2400" b="1" dirty="0">
                <a:latin typeface="+mj-lt"/>
                <a:cs typeface="+mn-cs"/>
              </a:rPr>
              <a:t> - 4, 4)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If </a:t>
            </a:r>
            <a:r>
              <a:rPr lang="en-US" sz="2400" b="1" dirty="0" err="1">
                <a:latin typeface="+mj-lt"/>
                <a:cs typeface="+mn-cs"/>
              </a:rPr>
              <a:t>DotCom</a:t>
            </a:r>
            <a:r>
              <a:rPr lang="en-US" sz="2400" b="1" dirty="0">
                <a:latin typeface="+mj-lt"/>
                <a:cs typeface="+mn-cs"/>
              </a:rPr>
              <a:t> = ".com" Then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   </a:t>
            </a:r>
            <a:r>
              <a:rPr lang="en-US" sz="2400" b="1" dirty="0" err="1">
                <a:latin typeface="+mj-lt"/>
                <a:cs typeface="+mn-cs"/>
              </a:rPr>
              <a:t>MsgBox</a:t>
            </a:r>
            <a:r>
              <a:rPr lang="en-US" sz="2400" b="1" dirty="0">
                <a:latin typeface="+mj-lt"/>
                <a:cs typeface="+mn-cs"/>
              </a:rPr>
              <a:t>("Ends in Dot Com")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Else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   </a:t>
            </a:r>
            <a:r>
              <a:rPr lang="en-US" sz="2400" b="1" dirty="0" err="1">
                <a:latin typeface="+mj-lt"/>
                <a:cs typeface="+mn-cs"/>
              </a:rPr>
              <a:t>MsgBox</a:t>
            </a:r>
            <a:r>
              <a:rPr lang="en-US" sz="2400" b="1" dirty="0">
                <a:latin typeface="+mj-lt"/>
                <a:cs typeface="+mn-cs"/>
              </a:rPr>
              <a:t>("Doesn't End in Dot Com")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End 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41" name="Rectangle 5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2"/>
                </a:solidFill>
                <a:cs typeface="+mj-cs"/>
              </a:rPr>
              <a:t/>
            </a:r>
            <a:br>
              <a:rPr b="1">
                <a:solidFill>
                  <a:schemeClr val="accent2"/>
                </a:solidFill>
                <a:cs typeface="+mj-cs"/>
              </a:rPr>
            </a:br>
            <a:r>
              <a:rPr b="1">
                <a:solidFill>
                  <a:schemeClr val="accent2"/>
                </a:solidFill>
                <a:cs typeface="+mj-cs"/>
              </a:rPr>
              <a:t>Substring</a:t>
            </a:r>
            <a:br>
              <a:rPr b="1">
                <a:solidFill>
                  <a:schemeClr val="accent2"/>
                </a:solidFill>
                <a:cs typeface="+mj-cs"/>
              </a:rPr>
            </a:br>
            <a:endParaRPr b="1">
              <a:solidFill>
                <a:schemeClr val="accent2"/>
              </a:solidFill>
              <a:cs typeface="+mj-cs"/>
            </a:endParaRPr>
          </a:p>
        </p:txBody>
      </p:sp>
      <p:sp>
        <p:nvSpPr>
          <p:cNvPr id="1012739" name="Rectangle 3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305800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Substring method  could do the same function as Chars() method and the result would be the same. Like this: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cs typeface="+mn-cs"/>
            </a:endParaRPr>
          </a:p>
          <a:p>
            <a:pPr>
              <a:spcBef>
                <a:spcPts val="580"/>
              </a:spcBef>
              <a:defRPr/>
            </a:pPr>
            <a:r>
              <a:rPr lang="en-US" sz="2800" b="1" dirty="0">
                <a:latin typeface="+mj-lt"/>
                <a:cs typeface="+mn-cs"/>
              </a:rPr>
              <a:t>Ch= </a:t>
            </a:r>
            <a:r>
              <a:rPr lang="en-US" sz="2800" b="1" dirty="0" err="1">
                <a:latin typeface="+mj-lt"/>
              </a:rPr>
              <a:t>Str</a:t>
            </a:r>
            <a:r>
              <a:rPr lang="en-US" sz="2800" b="1" dirty="0" err="1">
                <a:latin typeface="+mj-lt"/>
                <a:cs typeface="+mn-cs"/>
              </a:rPr>
              <a:t>.</a:t>
            </a:r>
            <a:r>
              <a:rPr lang="en-US" sz="2800" b="1" dirty="0" err="1">
                <a:solidFill>
                  <a:srgbClr val="FF0066"/>
                </a:solidFill>
                <a:latin typeface="+mj-lt"/>
                <a:cs typeface="+mn-cs"/>
              </a:rPr>
              <a:t>Chars</a:t>
            </a:r>
            <a:r>
              <a:rPr lang="en-US" sz="2800" b="1" dirty="0">
                <a:latin typeface="+mj-lt"/>
                <a:cs typeface="+mn-cs"/>
              </a:rPr>
              <a:t>(</a:t>
            </a:r>
            <a:r>
              <a:rPr lang="en-US" sz="2800" b="1" dirty="0">
                <a:latin typeface="+mj-lt"/>
              </a:rPr>
              <a:t>Position</a:t>
            </a:r>
            <a:r>
              <a:rPr lang="en-US" sz="2800" b="1" dirty="0">
                <a:latin typeface="+mj-lt"/>
                <a:cs typeface="+mn-cs"/>
              </a:rPr>
              <a:t>) </a:t>
            </a:r>
          </a:p>
          <a:p>
            <a:pPr>
              <a:spcBef>
                <a:spcPts val="580"/>
              </a:spcBef>
              <a:defRPr/>
            </a:pPr>
            <a:r>
              <a:rPr lang="en-US" sz="2800" b="1" dirty="0">
                <a:latin typeface="+mj-lt"/>
              </a:rPr>
              <a:t>Ch=Str.</a:t>
            </a:r>
            <a:r>
              <a:rPr lang="en-US" sz="2800" b="1" dirty="0">
                <a:solidFill>
                  <a:srgbClr val="FF0066"/>
                </a:solidFill>
                <a:latin typeface="+mj-lt"/>
                <a:cs typeface="+mn-cs"/>
              </a:rPr>
              <a:t> Substring</a:t>
            </a:r>
            <a:r>
              <a:rPr lang="en-US" sz="2800" b="1" dirty="0">
                <a:latin typeface="+mj-lt"/>
                <a:cs typeface="+mn-cs"/>
              </a:rPr>
              <a:t>(</a:t>
            </a:r>
            <a:r>
              <a:rPr lang="en-US" sz="2800" b="1" dirty="0">
                <a:latin typeface="+mj-lt"/>
              </a:rPr>
              <a:t>Position</a:t>
            </a:r>
            <a:r>
              <a:rPr lang="en-US" sz="2800" b="1" dirty="0">
                <a:latin typeface="+mj-lt"/>
                <a:cs typeface="+mn-cs"/>
              </a:rPr>
              <a:t>, 1)</a:t>
            </a:r>
          </a:p>
          <a:p>
            <a:pPr>
              <a:spcBef>
                <a:spcPts val="580"/>
              </a:spcBef>
              <a:defRPr/>
            </a:pPr>
            <a:endParaRPr lang="en-US" sz="2800" b="1" dirty="0">
              <a:latin typeface="+mj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3" name="Rectangle 7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2"/>
                </a:solidFill>
                <a:cs typeface="+mj-cs"/>
              </a:rPr>
              <a:t/>
            </a:r>
            <a:br>
              <a:rPr b="1">
                <a:solidFill>
                  <a:schemeClr val="accent2"/>
                </a:solidFill>
                <a:cs typeface="+mj-cs"/>
              </a:rPr>
            </a:br>
            <a:r>
              <a:rPr b="1">
                <a:solidFill>
                  <a:schemeClr val="accent2"/>
                </a:solidFill>
                <a:cs typeface="+mj-cs"/>
              </a:rPr>
              <a:t>Substring</a:t>
            </a:r>
            <a:br>
              <a:rPr b="1">
                <a:solidFill>
                  <a:schemeClr val="accent2"/>
                </a:solidFill>
                <a:cs typeface="+mj-cs"/>
              </a:rPr>
            </a:br>
            <a:endParaRPr b="1">
              <a:solidFill>
                <a:schemeClr val="accent2"/>
              </a:solidFill>
              <a:cs typeface="+mj-cs"/>
            </a:endParaRPr>
          </a:p>
        </p:txBody>
      </p:sp>
      <p:sp>
        <p:nvSpPr>
          <p:cNvPr id="1043461" name="Rectangle 5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458200" cy="4267200"/>
          </a:xfrm>
        </p:spPr>
        <p:txBody>
          <a:bodyPr>
            <a:normAutofit/>
          </a:bodyPr>
          <a:lstStyle/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FF0066"/>
                </a:solidFill>
                <a:cs typeface="+mn-cs"/>
              </a:rPr>
              <a:t>Note: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if you omit the number of characters you want to get, Substring will return the characters from the specified position until the end of the string.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66"/>
                </a:solidFill>
              </a:rPr>
              <a:t>Example</a:t>
            </a:r>
            <a:endParaRPr lang="en-US" dirty="0">
              <a:solidFill>
                <a:srgbClr val="FF0066"/>
              </a:solidFill>
              <a:cs typeface="+mn-cs"/>
            </a:endParaRP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atin typeface="+mj-lt"/>
                <a:cs typeface="+mn-cs"/>
              </a:rPr>
              <a:t>Dim s As String = "Welcome to the world" 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atin typeface="+mj-lt"/>
                <a:cs typeface="+mn-cs"/>
              </a:rPr>
              <a:t>s = </a:t>
            </a:r>
            <a:r>
              <a:rPr lang="en-US" b="1" dirty="0" err="1">
                <a:latin typeface="+mj-lt"/>
                <a:cs typeface="+mn-cs"/>
              </a:rPr>
              <a:t>s.</a:t>
            </a:r>
            <a:r>
              <a:rPr lang="en-US" b="1" dirty="0" err="1">
                <a:solidFill>
                  <a:srgbClr val="FF0066"/>
                </a:solidFill>
                <a:latin typeface="+mj-lt"/>
                <a:cs typeface="+mn-cs"/>
              </a:rPr>
              <a:t>Substring</a:t>
            </a:r>
            <a:r>
              <a:rPr lang="en-US" b="1" dirty="0">
                <a:latin typeface="+mj-lt"/>
                <a:cs typeface="+mn-cs"/>
              </a:rPr>
              <a:t>(8)              </a:t>
            </a:r>
            <a:r>
              <a:rPr lang="en-US" sz="1800" b="1" dirty="0">
                <a:solidFill>
                  <a:srgbClr val="008000"/>
                </a:solidFill>
                <a:latin typeface="+mj-lt"/>
              </a:rPr>
              <a:t>'</a:t>
            </a:r>
            <a:r>
              <a:rPr lang="en-US" b="1" dirty="0">
                <a:solidFill>
                  <a:srgbClr val="33CC33"/>
                </a:solidFill>
                <a:latin typeface="+mj-lt"/>
                <a:cs typeface="+mn-cs"/>
              </a:rPr>
              <a:t> “to the world ”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latin typeface="+mj-lt"/>
              <a:cs typeface="+mn-cs"/>
            </a:endParaRP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atin typeface="+mj-lt"/>
                <a:cs typeface="+mn-cs"/>
              </a:rPr>
              <a:t>Dim r As String = "Welcome to the world" 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atin typeface="+mj-lt"/>
                <a:cs typeface="+mn-cs"/>
              </a:rPr>
              <a:t>r = </a:t>
            </a:r>
            <a:r>
              <a:rPr lang="en-US" b="1" dirty="0" err="1">
                <a:latin typeface="+mj-lt"/>
                <a:cs typeface="+mn-cs"/>
              </a:rPr>
              <a:t>r.</a:t>
            </a:r>
            <a:r>
              <a:rPr lang="en-US" b="1" dirty="0" err="1">
                <a:solidFill>
                  <a:srgbClr val="FF0066"/>
                </a:solidFill>
                <a:latin typeface="+mj-lt"/>
                <a:cs typeface="+mn-cs"/>
              </a:rPr>
              <a:t>SubString</a:t>
            </a:r>
            <a:r>
              <a:rPr lang="en-US" b="1" dirty="0">
                <a:latin typeface="+mj-lt"/>
                <a:cs typeface="+mn-cs"/>
              </a:rPr>
              <a:t>(8, 6)          </a:t>
            </a:r>
            <a:r>
              <a:rPr lang="en-US" sz="1800" b="1" dirty="0">
                <a:solidFill>
                  <a:srgbClr val="008000"/>
                </a:solidFill>
                <a:latin typeface="+mj-lt"/>
              </a:rPr>
              <a:t>'</a:t>
            </a:r>
            <a:r>
              <a:rPr lang="en-US" b="1" dirty="0">
                <a:solidFill>
                  <a:srgbClr val="33CC33"/>
                </a:solidFill>
                <a:latin typeface="+mj-lt"/>
                <a:cs typeface="+mn-cs"/>
              </a:rPr>
              <a:t> “to the”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ctrTitle"/>
          </p:nvPr>
        </p:nvSpPr>
        <p:spPr>
          <a:xfrm>
            <a:off x="464344" y="-550997"/>
            <a:ext cx="8229600" cy="1470025"/>
          </a:xfrm>
        </p:spPr>
        <p:txBody>
          <a:bodyPr/>
          <a:lstStyle/>
          <a:p>
            <a:pPr eaLnBrk="1" hangingPunct="1"/>
            <a:r>
              <a:rPr b="1" dirty="0">
                <a:solidFill>
                  <a:schemeClr val="accent2"/>
                </a:solidFill>
              </a:rPr>
              <a:t>Replace</a:t>
            </a:r>
          </a:p>
        </p:txBody>
      </p:sp>
      <p:sp>
        <p:nvSpPr>
          <p:cNvPr id="1013763" name="Rectangle 3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153400" cy="4724400"/>
          </a:xfrm>
        </p:spPr>
        <p:txBody>
          <a:bodyPr>
            <a:normAutofit/>
          </a:bodyPr>
          <a:lstStyle/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cs typeface="+mn-cs"/>
              </a:rPr>
              <a:t>You can replace text in one string with some other text.</a:t>
            </a:r>
            <a:endParaRPr lang="en-US" sz="2400" b="1" dirty="0">
              <a:cs typeface="+mn-cs"/>
            </a:endParaRP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cs typeface="+mn-cs"/>
            </a:endParaRP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+mj-lt"/>
                <a:cs typeface="+mn-cs"/>
              </a:rPr>
              <a:t>Dim </a:t>
            </a:r>
            <a:r>
              <a:rPr lang="en-US" sz="2000" b="1" dirty="0" err="1">
                <a:latin typeface="+mj-lt"/>
                <a:cs typeface="+mn-cs"/>
              </a:rPr>
              <a:t>OldText</a:t>
            </a:r>
            <a:r>
              <a:rPr lang="en-US" sz="2000" b="1" dirty="0">
                <a:latin typeface="+mj-lt"/>
                <a:cs typeface="+mn-cs"/>
              </a:rPr>
              <a:t> As String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+mj-lt"/>
                <a:cs typeface="+mn-cs"/>
              </a:rPr>
              <a:t>Dim </a:t>
            </a:r>
            <a:r>
              <a:rPr lang="en-US" sz="2000" b="1" dirty="0" err="1">
                <a:latin typeface="+mj-lt"/>
                <a:cs typeface="+mn-cs"/>
              </a:rPr>
              <a:t>NewText</a:t>
            </a:r>
            <a:r>
              <a:rPr lang="en-US" sz="2000" b="1" dirty="0">
                <a:latin typeface="+mj-lt"/>
                <a:cs typeface="+mn-cs"/>
              </a:rPr>
              <a:t> As String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err="1">
                <a:latin typeface="+mj-lt"/>
                <a:cs typeface="+mn-cs"/>
              </a:rPr>
              <a:t>OldText</a:t>
            </a:r>
            <a:r>
              <a:rPr lang="en-US" sz="2000" b="1" dirty="0">
                <a:latin typeface="+mj-lt"/>
                <a:cs typeface="+mn-cs"/>
              </a:rPr>
              <a:t> = "This is some test"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err="1">
                <a:latin typeface="+mj-lt"/>
                <a:cs typeface="+mn-cs"/>
              </a:rPr>
              <a:t>NewText</a:t>
            </a:r>
            <a:r>
              <a:rPr lang="en-US" sz="2000" b="1" dirty="0">
                <a:latin typeface="+mj-lt"/>
                <a:cs typeface="+mn-cs"/>
              </a:rPr>
              <a:t> = </a:t>
            </a:r>
            <a:r>
              <a:rPr lang="en-US" sz="2000" b="1" dirty="0" err="1">
                <a:latin typeface="+mj-lt"/>
                <a:cs typeface="+mn-cs"/>
              </a:rPr>
              <a:t>OldText.</a:t>
            </a:r>
            <a:r>
              <a:rPr lang="en-US" sz="2000" b="1" dirty="0" err="1">
                <a:solidFill>
                  <a:srgbClr val="FF0066"/>
                </a:solidFill>
                <a:latin typeface="+mj-lt"/>
                <a:cs typeface="+mn-cs"/>
              </a:rPr>
              <a:t>Replace</a:t>
            </a:r>
            <a:r>
              <a:rPr lang="en-US" sz="2000" b="1" dirty="0">
                <a:latin typeface="+mj-lt"/>
                <a:cs typeface="+mn-cs"/>
              </a:rPr>
              <a:t>("test", "text")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err="1">
                <a:latin typeface="+mj-lt"/>
                <a:cs typeface="+mn-cs"/>
              </a:rPr>
              <a:t>MsgBox</a:t>
            </a:r>
            <a:r>
              <a:rPr lang="en-US" sz="2000" b="1" dirty="0">
                <a:latin typeface="+mj-lt"/>
                <a:cs typeface="+mn-cs"/>
              </a:rPr>
              <a:t>(</a:t>
            </a:r>
            <a:r>
              <a:rPr lang="en-US" sz="2000" b="1" dirty="0" err="1">
                <a:latin typeface="+mj-lt"/>
                <a:cs typeface="+mn-cs"/>
              </a:rPr>
              <a:t>OldText</a:t>
            </a:r>
            <a:r>
              <a:rPr lang="en-US" sz="2000" b="1" dirty="0">
                <a:latin typeface="+mj-lt"/>
                <a:cs typeface="+mn-cs"/>
              </a:rPr>
              <a:t>)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err="1">
                <a:latin typeface="+mj-lt"/>
                <a:cs typeface="+mn-cs"/>
              </a:rPr>
              <a:t>MsgBox</a:t>
            </a:r>
            <a:r>
              <a:rPr lang="en-US" sz="2000" b="1" dirty="0">
                <a:latin typeface="+mj-lt"/>
                <a:cs typeface="+mn-cs"/>
              </a:rPr>
              <a:t>(</a:t>
            </a:r>
            <a:r>
              <a:rPr lang="en-US" sz="2000" b="1" dirty="0" err="1">
                <a:latin typeface="+mj-lt"/>
                <a:cs typeface="+mn-cs"/>
              </a:rPr>
              <a:t>NewText</a:t>
            </a:r>
            <a:r>
              <a:rPr lang="en-US" sz="2000" b="1" dirty="0">
                <a:latin typeface="+mj-lt"/>
                <a:cs typeface="+mn-cs"/>
              </a:rPr>
              <a:t>)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latin typeface="+mj-lt"/>
              <a:cs typeface="+mn-cs"/>
            </a:endParaRP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cs typeface="+mn-cs"/>
              </a:rPr>
              <a:t>When you run the program, the first message box will say </a:t>
            </a:r>
            <a:r>
              <a:rPr lang="en-US" sz="2400" b="1" dirty="0">
                <a:cs typeface="+mn-cs"/>
              </a:rPr>
              <a:t>"This is some test" </a:t>
            </a:r>
            <a:r>
              <a:rPr lang="en-US" sz="2400" dirty="0">
                <a:cs typeface="+mn-cs"/>
              </a:rPr>
              <a:t>and the second box will say </a:t>
            </a:r>
            <a:r>
              <a:rPr lang="en-US" sz="2400" b="1" dirty="0">
                <a:cs typeface="+mn-cs"/>
              </a:rPr>
              <a:t>"This is some text"</a:t>
            </a:r>
            <a:r>
              <a:rPr lang="en-US" sz="2400" dirty="0"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/>
          </p:cNvSpPr>
          <p:nvPr>
            <p:ph type="ctrTitle"/>
          </p:nvPr>
        </p:nvSpPr>
        <p:spPr>
          <a:xfrm>
            <a:off x="228600" y="-368117"/>
            <a:ext cx="8229600" cy="1470025"/>
          </a:xfrm>
        </p:spPr>
        <p:txBody>
          <a:bodyPr/>
          <a:lstStyle/>
          <a:p>
            <a:pPr eaLnBrk="1" hangingPunct="1"/>
            <a:r>
              <a:rPr b="1" dirty="0">
                <a:solidFill>
                  <a:schemeClr val="accent2"/>
                </a:solidFill>
              </a:rPr>
              <a:t>Insert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05800" cy="5334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sz="2800" dirty="0"/>
              <a:t>You can also insert some new text into an string.</a:t>
            </a:r>
          </a:p>
          <a:p>
            <a:pPr lvl="2" algn="l" rtl="0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Dim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SomeText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As String</a:t>
            </a:r>
          </a:p>
          <a:p>
            <a:pPr lvl="2" algn="l" rtl="0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Dim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NewText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As String</a:t>
            </a:r>
          </a:p>
          <a:p>
            <a:pPr lvl="2" algn="l" rtl="0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n-US" b="1" dirty="0" err="1">
                <a:solidFill>
                  <a:schemeClr val="tx2"/>
                </a:solidFill>
                <a:latin typeface="+mj-lt"/>
              </a:rPr>
              <a:t>SomeText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= "This some text"</a:t>
            </a:r>
          </a:p>
          <a:p>
            <a:pPr lvl="2" algn="l" rtl="0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n-US" b="1" dirty="0" err="1">
                <a:solidFill>
                  <a:schemeClr val="tx2"/>
                </a:solidFill>
                <a:latin typeface="+mj-lt"/>
              </a:rPr>
              <a:t>NewText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 =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SomeText.</a:t>
            </a:r>
            <a:r>
              <a:rPr lang="en-US" b="1" dirty="0" err="1">
                <a:solidFill>
                  <a:srgbClr val="FF0066"/>
                </a:solidFill>
                <a:latin typeface="+mj-lt"/>
              </a:rPr>
              <a:t>Insert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(5, "is ")</a:t>
            </a:r>
          </a:p>
          <a:p>
            <a:pPr lvl="2" algn="l" rtl="0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n-US" b="1" dirty="0" err="1">
                <a:solidFill>
                  <a:schemeClr val="tx2"/>
                </a:solidFill>
                <a:latin typeface="+mj-lt"/>
              </a:rPr>
              <a:t>MsgBox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(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SomeText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 lvl="2" algn="l" rtl="0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n-US" b="1" dirty="0" err="1">
                <a:solidFill>
                  <a:schemeClr val="tx2"/>
                </a:solidFill>
                <a:latin typeface="+mj-lt"/>
              </a:rPr>
              <a:t>MsgBox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(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NewText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 algn="l" rtl="0" eaLnBrk="1" hangingPunct="1"/>
            <a:r>
              <a:rPr lang="en-US" sz="2800" dirty="0"/>
              <a:t>The 5 in round brackets means start at position 5 in the string variable </a:t>
            </a:r>
            <a:r>
              <a:rPr lang="en-US" sz="2800" b="1" dirty="0" err="1"/>
              <a:t>SomeText</a:t>
            </a:r>
            <a:r>
              <a:rPr lang="en-US" sz="2800" b="1" dirty="0"/>
              <a:t> </a:t>
            </a:r>
            <a:r>
              <a:rPr lang="en-US" sz="2800" dirty="0"/>
              <a:t>(the count starts at zero). You then type the text that you want inserted.</a:t>
            </a:r>
          </a:p>
          <a:p>
            <a:pPr algn="l" rtl="0" eaLnBrk="1" hangingPunct="1"/>
            <a:r>
              <a:rPr lang="en-US" sz="2800" dirty="0"/>
              <a:t>The first message box </a:t>
            </a:r>
            <a:r>
              <a:rPr lang="en-US" sz="2800" dirty="0">
                <a:sym typeface="Wingdings" pitchFamily="2" charset="2"/>
              </a:rPr>
              <a:t> This some text</a:t>
            </a:r>
          </a:p>
          <a:p>
            <a:pPr algn="l" rtl="0" eaLnBrk="1" hangingPunct="1"/>
            <a:r>
              <a:rPr lang="en-US" sz="2800" dirty="0"/>
              <a:t>The second message box </a:t>
            </a:r>
            <a:r>
              <a:rPr lang="en-US" sz="2800" dirty="0">
                <a:sym typeface="Wingdings" pitchFamily="2" charset="2"/>
              </a:rPr>
              <a:t> This is some text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229600" cy="1470025"/>
          </a:xfrm>
        </p:spPr>
        <p:txBody>
          <a:bodyPr/>
          <a:lstStyle/>
          <a:p>
            <a:pPr eaLnBrk="1" hangingPunct="1"/>
            <a:r>
              <a:rPr b="1">
                <a:solidFill>
                  <a:schemeClr val="accent2"/>
                </a:solidFill>
              </a:rPr>
              <a:t>Split and Join</a:t>
            </a:r>
            <a:br>
              <a:rPr b="1">
                <a:solidFill>
                  <a:schemeClr val="accent2"/>
                </a:solidFill>
              </a:rPr>
            </a:br>
            <a:endParaRPr b="1">
              <a:solidFill>
                <a:schemeClr val="accent2"/>
              </a:solidFill>
            </a:endParaRPr>
          </a:p>
        </p:txBody>
      </p:sp>
      <p:sp>
        <p:nvSpPr>
          <p:cNvPr id="1015811" name="Rectangle 3"/>
          <p:cNvSpPr>
            <a:spLocks noGrp="1"/>
          </p:cNvSpPr>
          <p:nvPr>
            <p:ph type="subTitle" idx="1"/>
          </p:nvPr>
        </p:nvSpPr>
        <p:spPr>
          <a:xfrm>
            <a:off x="1295400" y="1219200"/>
            <a:ext cx="6400800" cy="3886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cs typeface="+mn-cs"/>
              </a:rPr>
              <a:t>Split allows you to split a line of text and put each element (word or phrase) into an array;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cs typeface="+mn-cs"/>
            </a:endParaRP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cs typeface="+mn-cs"/>
              </a:rPr>
              <a:t>Join allows you to join elements of an array into one line of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/>
          </p:cNvSpPr>
          <p:nvPr>
            <p:ph type="ctrTitle"/>
          </p:nvPr>
        </p:nvSpPr>
        <p:spPr>
          <a:xfrm>
            <a:off x="429708" y="-638877"/>
            <a:ext cx="8229600" cy="1470025"/>
          </a:xfrm>
        </p:spPr>
        <p:txBody>
          <a:bodyPr/>
          <a:lstStyle/>
          <a:p>
            <a:pPr eaLnBrk="1" hangingPunct="1"/>
            <a:r>
              <a:rPr b="1" dirty="0">
                <a:solidFill>
                  <a:schemeClr val="accent2"/>
                </a:solidFill>
              </a:rPr>
              <a:t>Split</a:t>
            </a:r>
          </a:p>
        </p:txBody>
      </p:sp>
      <p:sp>
        <p:nvSpPr>
          <p:cNvPr id="1016835" name="Rectangle 3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772400" cy="4953000"/>
          </a:xfrm>
        </p:spPr>
        <p:txBody>
          <a:bodyPr>
            <a:normAutofit/>
          </a:bodyPr>
          <a:lstStyle/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You can read the text file line by line, and each line might be something like this: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cs typeface="+mn-cs"/>
              </a:rPr>
              <a:t>   “UserName1, Password1, UserName2, Password2, UserName3, Password3”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The programming problem is to separate each word. You can use Split for this. 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Each word would then be separated, ready for you to place into an array.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3886200" cy="4953000"/>
          </a:xfrm>
        </p:spPr>
        <p:txBody>
          <a:bodyPr/>
          <a:lstStyle/>
          <a:p>
            <a:pPr algn="l" rtl="0" eaLnBrk="1" hangingPunct="1"/>
            <a:endParaRPr lang="ar-SA">
              <a:cs typeface="Tahoma" pitchFamily="34" charset="0"/>
            </a:endParaRPr>
          </a:p>
        </p:txBody>
      </p:sp>
      <p:sp>
        <p:nvSpPr>
          <p:cNvPr id="7170" name="Rectangle 7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3124200" cy="4525963"/>
          </a:xfrm>
          <a:noFill/>
        </p:spPr>
        <p:txBody>
          <a:bodyPr/>
          <a:lstStyle/>
          <a:p>
            <a:pPr eaLnBrk="1" hangingPunct="1"/>
            <a:r>
              <a:rPr lang="en-US"/>
              <a:t>Strings have their own properties and methods, just like a textbox or label or form does.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8463" t="2832" r="27063" b="24492"/>
          <a:stretch>
            <a:fillRect/>
          </a:stretch>
        </p:blipFill>
        <p:spPr bwMode="auto">
          <a:xfrm>
            <a:off x="4191000" y="533400"/>
            <a:ext cx="1741488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l="12038" r="18745" b="8176"/>
          <a:stretch>
            <a:fillRect/>
          </a:stretch>
        </p:blipFill>
        <p:spPr bwMode="auto">
          <a:xfrm>
            <a:off x="6096000" y="533400"/>
            <a:ext cx="184785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/>
          </p:cNvSpPr>
          <p:nvPr>
            <p:ph type="ctrTitle"/>
          </p:nvPr>
        </p:nvSpPr>
        <p:spPr>
          <a:xfrm>
            <a:off x="457200" y="-3810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b="1" dirty="0">
                <a:solidFill>
                  <a:schemeClr val="accent2"/>
                </a:solidFill>
              </a:rPr>
              <a:t>Split</a:t>
            </a:r>
          </a:p>
        </p:txBody>
      </p:sp>
      <p:sp>
        <p:nvSpPr>
          <p:cNvPr id="1017859" name="Rectangle 3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458200" cy="57150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l" rtl="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Dim </a:t>
            </a:r>
            <a:r>
              <a:rPr lang="en-US" sz="2400" b="1" dirty="0" err="1">
                <a:latin typeface="+mj-lt"/>
                <a:cs typeface="+mn-cs"/>
              </a:rPr>
              <a:t>LineOfText</a:t>
            </a:r>
            <a:r>
              <a:rPr lang="en-US" sz="2400" b="1" dirty="0">
                <a:latin typeface="+mj-lt"/>
                <a:cs typeface="+mn-cs"/>
              </a:rPr>
              <a:t> As String</a:t>
            </a:r>
          </a:p>
          <a:p>
            <a:pPr algn="l" rtl="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Dim </a:t>
            </a:r>
            <a:r>
              <a:rPr lang="en-US" sz="2400" b="1" dirty="0" err="1">
                <a:latin typeface="+mj-lt"/>
                <a:cs typeface="+mn-cs"/>
              </a:rPr>
              <a:t>i</a:t>
            </a:r>
            <a:r>
              <a:rPr lang="en-US" sz="2400" b="1" dirty="0">
                <a:latin typeface="+mj-lt"/>
                <a:cs typeface="+mn-cs"/>
              </a:rPr>
              <a:t> As Integer</a:t>
            </a:r>
          </a:p>
          <a:p>
            <a:pPr algn="l" rtl="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Dim </a:t>
            </a:r>
            <a:r>
              <a:rPr lang="en-US" sz="2400" b="1" dirty="0" err="1">
                <a:latin typeface="+mj-lt"/>
                <a:cs typeface="+mn-cs"/>
              </a:rPr>
              <a:t>aryTextFile</a:t>
            </a:r>
            <a:r>
              <a:rPr lang="en-US" sz="2400" b="1" dirty="0">
                <a:latin typeface="+mj-lt"/>
                <a:cs typeface="+mn-cs"/>
              </a:rPr>
              <a:t>() As String</a:t>
            </a:r>
          </a:p>
          <a:p>
            <a:pPr algn="l" rtl="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>
                <a:latin typeface="+mj-lt"/>
                <a:cs typeface="+mn-cs"/>
              </a:rPr>
              <a:t>LineOfText</a:t>
            </a:r>
            <a:r>
              <a:rPr lang="en-US" sz="2400" b="1" dirty="0">
                <a:latin typeface="+mj-lt"/>
                <a:cs typeface="+mn-cs"/>
              </a:rPr>
              <a:t> = "UserName1, Password1, UserName2, Password2"</a:t>
            </a:r>
          </a:p>
          <a:p>
            <a:pPr algn="l" rtl="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>
                <a:latin typeface="+mj-lt"/>
                <a:cs typeface="+mn-cs"/>
              </a:rPr>
              <a:t>aryTextFile</a:t>
            </a:r>
            <a:r>
              <a:rPr lang="en-US" sz="2400" b="1" dirty="0">
                <a:latin typeface="+mj-lt"/>
                <a:cs typeface="+mn-cs"/>
              </a:rPr>
              <a:t> = </a:t>
            </a:r>
            <a:r>
              <a:rPr lang="en-US" sz="2400" b="1" dirty="0" err="1">
                <a:latin typeface="+mj-lt"/>
                <a:cs typeface="+mn-cs"/>
              </a:rPr>
              <a:t>LineOfText.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+mn-cs"/>
              </a:rPr>
              <a:t>Split</a:t>
            </a:r>
            <a:r>
              <a:rPr lang="en-US" sz="2400" b="1" dirty="0">
                <a:latin typeface="+mj-lt"/>
                <a:cs typeface="+mn-cs"/>
              </a:rPr>
              <a:t>(",")</a:t>
            </a:r>
          </a:p>
          <a:p>
            <a:pPr algn="l" rtl="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For </a:t>
            </a:r>
            <a:r>
              <a:rPr lang="en-US" sz="2400" b="1" dirty="0" err="1">
                <a:latin typeface="+mj-lt"/>
                <a:cs typeface="+mn-cs"/>
              </a:rPr>
              <a:t>i</a:t>
            </a:r>
            <a:r>
              <a:rPr lang="en-US" sz="2400" b="1" dirty="0">
                <a:latin typeface="+mj-lt"/>
                <a:cs typeface="+mn-cs"/>
              </a:rPr>
              <a:t> = 0 To </a:t>
            </a:r>
            <a:r>
              <a:rPr lang="en-US" sz="2400" b="1" dirty="0" err="1">
                <a:latin typeface="+mj-lt"/>
                <a:cs typeface="+mn-cs"/>
              </a:rPr>
              <a:t>UBound</a:t>
            </a:r>
            <a:r>
              <a:rPr lang="en-US" sz="2400" b="1" dirty="0">
                <a:latin typeface="+mj-lt"/>
                <a:cs typeface="+mn-cs"/>
              </a:rPr>
              <a:t>(</a:t>
            </a:r>
            <a:r>
              <a:rPr lang="en-US" sz="2400" b="1" dirty="0" err="1">
                <a:latin typeface="+mj-lt"/>
                <a:cs typeface="+mn-cs"/>
              </a:rPr>
              <a:t>aryTextFile</a:t>
            </a:r>
            <a:r>
              <a:rPr lang="en-US" sz="2400" b="1" dirty="0">
                <a:latin typeface="+mj-lt"/>
                <a:cs typeface="+mn-cs"/>
              </a:rPr>
              <a:t>)</a:t>
            </a:r>
          </a:p>
          <a:p>
            <a:pPr algn="l" rtl="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     </a:t>
            </a:r>
            <a:r>
              <a:rPr lang="en-US" sz="2400" b="1" dirty="0" err="1">
                <a:latin typeface="+mj-lt"/>
                <a:cs typeface="+mn-cs"/>
              </a:rPr>
              <a:t>MsgBox</a:t>
            </a:r>
            <a:r>
              <a:rPr lang="en-US" sz="2400" b="1" dirty="0">
                <a:latin typeface="+mj-lt"/>
                <a:cs typeface="+mn-cs"/>
              </a:rPr>
              <a:t>(</a:t>
            </a:r>
            <a:r>
              <a:rPr lang="en-US" sz="2400" b="1" dirty="0" err="1">
                <a:latin typeface="+mj-lt"/>
                <a:cs typeface="+mn-cs"/>
              </a:rPr>
              <a:t>aryTextFile</a:t>
            </a:r>
            <a:r>
              <a:rPr lang="en-US" sz="2400" b="1" dirty="0">
                <a:latin typeface="+mj-lt"/>
                <a:cs typeface="+mn-cs"/>
              </a:rPr>
              <a:t>(</a:t>
            </a:r>
            <a:r>
              <a:rPr lang="en-US" sz="2400" b="1" dirty="0" err="1">
                <a:latin typeface="+mj-lt"/>
                <a:cs typeface="+mn-cs"/>
              </a:rPr>
              <a:t>i</a:t>
            </a:r>
            <a:r>
              <a:rPr lang="en-US" sz="2400" b="1" dirty="0">
                <a:latin typeface="+mj-lt"/>
                <a:cs typeface="+mn-cs"/>
              </a:rPr>
              <a:t>))</a:t>
            </a:r>
          </a:p>
          <a:p>
            <a:pPr algn="l" rtl="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latin typeface="+mj-lt"/>
                <a:cs typeface="+mn-cs"/>
              </a:rPr>
              <a:t>Next I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cs typeface="+mn-cs"/>
            </a:endParaRPr>
          </a:p>
          <a:p>
            <a:pPr algn="l" rtl="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cs typeface="+mn-cs"/>
              </a:rPr>
              <a:t>When VB finishes the splitting, it fills up your array. Each element will occupy one slot in your array. </a:t>
            </a:r>
          </a:p>
          <a:p>
            <a:pPr algn="l" rtl="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cs typeface="+mn-cs"/>
            </a:endParaRPr>
          </a:p>
          <a:p>
            <a:pPr algn="l" rtl="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cs typeface="+mn-cs"/>
              </a:rPr>
              <a:t>So in our example, </a:t>
            </a:r>
            <a:r>
              <a:rPr lang="en-US" sz="2400" b="1" dirty="0" err="1">
                <a:cs typeface="+mn-cs"/>
              </a:rPr>
              <a:t>aryTextFile</a:t>
            </a:r>
            <a:r>
              <a:rPr lang="en-US" sz="2400" b="1" dirty="0">
                <a:cs typeface="+mn-cs"/>
              </a:rPr>
              <a:t>(0) </a:t>
            </a:r>
            <a:r>
              <a:rPr lang="en-US" sz="2400" dirty="0">
                <a:cs typeface="+mn-cs"/>
              </a:rPr>
              <a:t>will hold a value of </a:t>
            </a:r>
            <a:r>
              <a:rPr lang="en-US" sz="2400" b="1" dirty="0">
                <a:cs typeface="+mn-cs"/>
              </a:rPr>
              <a:t>UserName1</a:t>
            </a:r>
            <a:r>
              <a:rPr lang="en-US" sz="2400" dirty="0">
                <a:cs typeface="+mn-cs"/>
              </a:rPr>
              <a:t>, </a:t>
            </a:r>
            <a:r>
              <a:rPr lang="en-US" sz="2400" b="1" dirty="0" err="1">
                <a:cs typeface="+mn-cs"/>
              </a:rPr>
              <a:t>aryTextFile</a:t>
            </a:r>
            <a:r>
              <a:rPr lang="en-US" sz="2400" b="1" dirty="0">
                <a:cs typeface="+mn-cs"/>
              </a:rPr>
              <a:t>(1) </a:t>
            </a:r>
            <a:r>
              <a:rPr lang="en-US" sz="2400" dirty="0">
                <a:cs typeface="+mn-cs"/>
              </a:rPr>
              <a:t>will hold a value of </a:t>
            </a:r>
            <a:r>
              <a:rPr lang="en-US" sz="2400" b="1" dirty="0">
                <a:cs typeface="+mn-cs"/>
              </a:rPr>
              <a:t>Password1, </a:t>
            </a:r>
            <a:r>
              <a:rPr lang="en-US" sz="2400" dirty="0">
                <a:cs typeface="+mn-cs"/>
              </a:rPr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/>
          </p:cNvSpPr>
          <p:nvPr>
            <p:ph type="ctrTitle"/>
          </p:nvPr>
        </p:nvSpPr>
        <p:spPr>
          <a:xfrm>
            <a:off x="228600" y="-76200"/>
            <a:ext cx="8229600" cy="1470025"/>
          </a:xfrm>
        </p:spPr>
        <p:txBody>
          <a:bodyPr/>
          <a:lstStyle/>
          <a:p>
            <a:pPr eaLnBrk="1" hangingPunct="1"/>
            <a:r>
              <a:rPr b="1">
                <a:solidFill>
                  <a:schemeClr val="accent2"/>
                </a:solidFill>
              </a:rPr>
              <a:t>Join</a:t>
            </a:r>
            <a:br>
              <a:rPr b="1">
                <a:solidFill>
                  <a:schemeClr val="accent2"/>
                </a:solidFill>
              </a:rPr>
            </a:br>
            <a:endParaRPr b="1">
              <a:solidFill>
                <a:schemeClr val="accent2"/>
              </a:solidFill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8229600" cy="5486400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000"/>
              <a:t>The Join method is used when you want to join the elements of an array back together again. Here’s some code which does exactly that: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Dim LineOfText As String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Dim i As Integer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Dim aryTextFile(3) As String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aryTextFile(0) = "UserName1"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aryTextFile(1) = "Password1"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aryTextFile(2) = "UserName2"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aryTextFile(3) = "Password2"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LineOfText = LineOfText.</a:t>
            </a:r>
            <a:r>
              <a:rPr lang="en-US" sz="2000" b="1">
                <a:solidFill>
                  <a:srgbClr val="FF0066"/>
                </a:solidFill>
              </a:rPr>
              <a:t>Join</a:t>
            </a:r>
            <a:r>
              <a:rPr lang="en-US" sz="2000" b="1"/>
              <a:t>("-", aryTextFile)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MsgBox(LineOfText)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000" b="1"/>
          </a:p>
          <a:p>
            <a:pPr algn="l" rtl="0" eaLnBrk="1" hangingPunct="1">
              <a:lnSpc>
                <a:spcPct val="80000"/>
              </a:lnSpc>
            </a:pPr>
            <a:r>
              <a:rPr lang="en-US" sz="2000"/>
              <a:t>you first type what you want to use as a separator. Here, we’re using an hyphen as a separator. Next, you put the name of your array. The variable </a:t>
            </a:r>
            <a:r>
              <a:rPr lang="en-US" sz="2000" b="1"/>
              <a:t>LineOfText </a:t>
            </a:r>
            <a:r>
              <a:rPr lang="en-US" sz="2000"/>
              <a:t>will hold the following: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b="1"/>
              <a:t>                   "UserName1-Password1-UserName2-Password2"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/>
          </p:cNvSpPr>
          <p:nvPr>
            <p:ph type="ctrTitle"/>
          </p:nvPr>
        </p:nvSpPr>
        <p:spPr>
          <a:xfrm>
            <a:off x="228600" y="-76200"/>
            <a:ext cx="8229600" cy="1470025"/>
          </a:xfrm>
        </p:spPr>
        <p:txBody>
          <a:bodyPr/>
          <a:lstStyle/>
          <a:p>
            <a:pPr eaLnBrk="1" hangingPunct="1"/>
            <a:r>
              <a:rPr b="1" dirty="0" err="1">
                <a:solidFill>
                  <a:schemeClr val="accent2"/>
                </a:solidFill>
              </a:rPr>
              <a:t>ToCharArray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1042435" name="Rectangle 3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3657600"/>
          </a:xfrm>
        </p:spPr>
        <p:txBody>
          <a:bodyPr>
            <a:normAutofit/>
          </a:bodyPr>
          <a:lstStyle/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>
                <a:cs typeface="+mn-cs"/>
              </a:rPr>
              <a:t>      </a:t>
            </a:r>
            <a:r>
              <a:rPr lang="en-US" noProof="1">
                <a:cs typeface="+mn-cs"/>
              </a:rPr>
              <a:t>Dim string1 As String = "hello"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noProof="1">
                <a:cs typeface="+mn-cs"/>
              </a:rPr>
              <a:t>        Dim charArray() As Char = string1.</a:t>
            </a:r>
            <a:r>
              <a:rPr lang="en-US" noProof="1">
                <a:solidFill>
                  <a:srgbClr val="FF0066"/>
                </a:solidFill>
                <a:cs typeface="+mn-cs"/>
              </a:rPr>
              <a:t>ToCharArray</a:t>
            </a:r>
            <a:r>
              <a:rPr lang="en-US" noProof="1">
                <a:cs typeface="+mn-cs"/>
              </a:rPr>
              <a:t>()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noProof="1">
                <a:cs typeface="+mn-cs"/>
              </a:rPr>
              <a:t>        Dim i As Integer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noProof="1">
                <a:cs typeface="+mn-cs"/>
              </a:rPr>
              <a:t>        Textbox1. AppendText("string1 = " &amp; string1&amp;vbCrLf)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noProof="1"/>
              <a:t>        </a:t>
            </a:r>
            <a:r>
              <a:rPr lang="en-US" noProof="1">
                <a:cs typeface="+mn-cs"/>
              </a:rPr>
              <a:t>Textbox1. AppendText("string1 as an array of character =")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noProof="1">
                <a:cs typeface="+mn-cs"/>
              </a:rPr>
              <a:t>        For i = 0 To charArray.Length - 1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noProof="1">
                <a:cs typeface="+mn-cs"/>
              </a:rPr>
              <a:t>                   Textbox1. AppendText(" " &amp; charArray(i))</a:t>
            </a:r>
          </a:p>
          <a:p>
            <a:pPr algn="l" rtl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noProof="1">
                <a:cs typeface="+mn-cs"/>
              </a:rPr>
              <a:t>        Next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5800" y="4784725"/>
            <a:ext cx="7010400" cy="831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u="none" dirty="0"/>
              <a:t>string1 = hello</a:t>
            </a:r>
          </a:p>
          <a:p>
            <a:r>
              <a:rPr lang="en-US" sz="2400" u="none" dirty="0"/>
              <a:t>string1 as an array of character = h e l </a:t>
            </a:r>
            <a:r>
              <a:rPr lang="en-US" sz="2400" u="none" dirty="0" err="1"/>
              <a:t>l</a:t>
            </a:r>
            <a:r>
              <a:rPr lang="en-US" sz="2400" u="none" dirty="0"/>
              <a:t> 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1A3DA05-31AD-49A6-B874-AE0C1A49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33"/>
            <a:ext cx="2084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7BBBF4-DCFE-6371-9BD2-FA943D3640CC}"/>
                  </a:ext>
                </a:extLst>
              </p14:cNvPr>
              <p14:cNvContentPartPr/>
              <p14:nvPr/>
            </p14:nvContentPartPr>
            <p14:xfrm>
              <a:off x="3846426" y="5752788"/>
              <a:ext cx="419040" cy="399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7BBBF4-DCFE-6371-9BD2-FA943D3640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7786" y="5743788"/>
                <a:ext cx="43668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16B9BD49-9469-DF93-88C2-887C45405B66}"/>
              </a:ext>
            </a:extLst>
          </p:cNvPr>
          <p:cNvGrpSpPr/>
          <p:nvPr/>
        </p:nvGrpSpPr>
        <p:grpSpPr>
          <a:xfrm>
            <a:off x="3261442" y="6318830"/>
            <a:ext cx="1092240" cy="212400"/>
            <a:chOff x="3261442" y="6318830"/>
            <a:chExt cx="109224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502D6A-4E52-F74F-31ED-60B617C5AB44}"/>
                    </a:ext>
                  </a:extLst>
                </p14:cNvPr>
                <p14:cNvContentPartPr/>
                <p14:nvPr/>
              </p14:nvContentPartPr>
              <p14:xfrm>
                <a:off x="3365122" y="6325670"/>
                <a:ext cx="26640" cy="162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502D6A-4E52-F74F-31ED-60B617C5AB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6482" y="6317030"/>
                  <a:ext cx="44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1992ED-AFAA-4516-9E78-DD04F1E1B902}"/>
                    </a:ext>
                  </a:extLst>
                </p14:cNvPr>
                <p14:cNvContentPartPr/>
                <p14:nvPr/>
              </p14:nvContentPartPr>
              <p14:xfrm>
                <a:off x="3261442" y="6318830"/>
                <a:ext cx="241560" cy="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1992ED-AFAA-4516-9E78-DD04F1E1B9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52442" y="6309830"/>
                  <a:ext cx="259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0874DF8-8BCF-709C-ABF1-2F0AA7ACAE90}"/>
                    </a:ext>
                  </a:extLst>
                </p14:cNvPr>
                <p14:cNvContentPartPr/>
                <p14:nvPr/>
              </p14:nvContentPartPr>
              <p14:xfrm>
                <a:off x="3458002" y="6405590"/>
                <a:ext cx="112320" cy="86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0874DF8-8BCF-709C-ABF1-2F0AA7ACAE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49002" y="6396950"/>
                  <a:ext cx="129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058BCA-4A95-0A5A-4E96-D0B224BF149C}"/>
                    </a:ext>
                  </a:extLst>
                </p14:cNvPr>
                <p14:cNvContentPartPr/>
                <p14:nvPr/>
              </p14:nvContentPartPr>
              <p14:xfrm>
                <a:off x="3600562" y="6389750"/>
                <a:ext cx="75600" cy="9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058BCA-4A95-0A5A-4E96-D0B224BF14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91922" y="6380750"/>
                  <a:ext cx="93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00CC34-29D1-3998-633A-4BC933ADF88F}"/>
                    </a:ext>
                  </a:extLst>
                </p14:cNvPr>
                <p14:cNvContentPartPr/>
                <p14:nvPr/>
              </p14:nvContentPartPr>
              <p14:xfrm>
                <a:off x="3607402" y="6385790"/>
                <a:ext cx="97560" cy="11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00CC34-29D1-3998-633A-4BC933ADF8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98402" y="6376790"/>
                  <a:ext cx="115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D3B0831-9F26-57B4-CEF0-DA8156B97875}"/>
                    </a:ext>
                  </a:extLst>
                </p14:cNvPr>
                <p14:cNvContentPartPr/>
                <p14:nvPr/>
              </p14:nvContentPartPr>
              <p14:xfrm>
                <a:off x="3762202" y="6321350"/>
                <a:ext cx="33840" cy="18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D3B0831-9F26-57B4-CEF0-DA8156B978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53202" y="6312350"/>
                  <a:ext cx="51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2F1750-EF2B-C60D-3A20-A337F4A01369}"/>
                    </a:ext>
                  </a:extLst>
                </p14:cNvPr>
                <p14:cNvContentPartPr/>
                <p14:nvPr/>
              </p14:nvContentPartPr>
              <p14:xfrm>
                <a:off x="3736282" y="6419990"/>
                <a:ext cx="60120" cy="3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2F1750-EF2B-C60D-3A20-A337F4A013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7642" y="6410990"/>
                  <a:ext cx="77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ACE0C50-ECCD-E3B3-78AB-33D875DF1C3D}"/>
                    </a:ext>
                  </a:extLst>
                </p14:cNvPr>
                <p14:cNvContentPartPr/>
                <p14:nvPr/>
              </p14:nvContentPartPr>
              <p14:xfrm>
                <a:off x="3838882" y="6320630"/>
                <a:ext cx="123120" cy="19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ACE0C50-ECCD-E3B3-78AB-33D875DF1C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29882" y="6311630"/>
                  <a:ext cx="140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9AA847-9BCA-AEB6-4634-2E6682CE2378}"/>
                    </a:ext>
                  </a:extLst>
                </p14:cNvPr>
                <p14:cNvContentPartPr/>
                <p14:nvPr/>
              </p14:nvContentPartPr>
              <p14:xfrm>
                <a:off x="3983602" y="6419630"/>
                <a:ext cx="106920" cy="11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9AA847-9BCA-AEB6-4634-2E6682CE23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74962" y="6410630"/>
                  <a:ext cx="124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F184EE-7334-CE7F-CE4D-099EC3FC6A52}"/>
                    </a:ext>
                  </a:extLst>
                </p14:cNvPr>
                <p14:cNvContentPartPr/>
                <p14:nvPr/>
              </p14:nvContentPartPr>
              <p14:xfrm>
                <a:off x="4147042" y="6395150"/>
                <a:ext cx="65880" cy="120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F184EE-7334-CE7F-CE4D-099EC3FC6A5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38042" y="6386510"/>
                  <a:ext cx="83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394F45F-0F48-C7B1-DFCB-14B24F4D47C2}"/>
                    </a:ext>
                  </a:extLst>
                </p14:cNvPr>
                <p14:cNvContentPartPr/>
                <p14:nvPr/>
              </p14:nvContentPartPr>
              <p14:xfrm>
                <a:off x="4150282" y="6393350"/>
                <a:ext cx="89640" cy="133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394F45F-0F48-C7B1-DFCB-14B24F4D47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41642" y="6384350"/>
                  <a:ext cx="107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9622F6F-E976-0EF9-E2E3-17F8B5C3A27C}"/>
                    </a:ext>
                  </a:extLst>
                </p14:cNvPr>
                <p14:cNvContentPartPr/>
                <p14:nvPr/>
              </p14:nvContentPartPr>
              <p14:xfrm>
                <a:off x="4294642" y="6349790"/>
                <a:ext cx="59040" cy="179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9622F6F-E976-0EF9-E2E3-17F8B5C3A27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85642" y="6340790"/>
                  <a:ext cx="76680" cy="1972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2"/>
                </a:solidFill>
                <a:cs typeface="+mj-cs"/>
              </a:rPr>
              <a:t>Equals</a:t>
            </a:r>
            <a:br>
              <a:rPr b="1">
                <a:solidFill>
                  <a:schemeClr val="accent2"/>
                </a:solidFill>
                <a:cs typeface="+mj-cs"/>
              </a:rPr>
            </a:br>
            <a:endParaRPr b="1">
              <a:solidFill>
                <a:schemeClr val="accent2"/>
              </a:solidFill>
              <a:cs typeface="+mj-cs"/>
            </a:endParaRPr>
          </a:p>
        </p:txBody>
      </p:sp>
      <p:sp>
        <p:nvSpPr>
          <p:cNvPr id="1020931" name="Rectangle 3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82000" cy="4724400"/>
          </a:xfrm>
        </p:spPr>
        <p:txBody>
          <a:bodyPr>
            <a:normAutofit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cs typeface="+mn-cs"/>
              </a:rPr>
              <a:t>In code previously, we had this: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cs typeface="+mn-cs"/>
              </a:rPr>
              <a:t>   If </a:t>
            </a:r>
            <a:r>
              <a:rPr lang="en-US" b="1" dirty="0" err="1">
                <a:cs typeface="+mn-cs"/>
              </a:rPr>
              <a:t>DotCom</a:t>
            </a:r>
            <a:r>
              <a:rPr lang="en-US" b="1" dirty="0">
                <a:cs typeface="+mn-cs"/>
              </a:rPr>
              <a:t> = ".com" Then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cs typeface="+mn-cs"/>
              </a:rPr>
              <a:t>       </a:t>
            </a:r>
            <a:r>
              <a:rPr lang="en-US" b="1" dirty="0" err="1">
                <a:cs typeface="+mn-cs"/>
              </a:rPr>
              <a:t>MsgBox</a:t>
            </a:r>
            <a:r>
              <a:rPr lang="en-US" b="1" dirty="0">
                <a:cs typeface="+mn-cs"/>
              </a:rPr>
              <a:t>("Ends in Dot Com")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cs typeface="+mn-cs"/>
              </a:rPr>
              <a:t>  Else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cs typeface="+mn-cs"/>
              </a:rPr>
              <a:t>       </a:t>
            </a:r>
            <a:r>
              <a:rPr lang="en-US" b="1" dirty="0" err="1">
                <a:cs typeface="+mn-cs"/>
              </a:rPr>
              <a:t>MsgBox</a:t>
            </a:r>
            <a:r>
              <a:rPr lang="en-US" b="1" dirty="0">
                <a:cs typeface="+mn-cs"/>
              </a:rPr>
              <a:t>("Doesn't End in Dot Com")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cs typeface="+mn-cs"/>
              </a:rPr>
              <a:t>   End If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cs typeface="+mn-cs"/>
              </a:rPr>
              <a:t>You can use the </a:t>
            </a:r>
            <a:r>
              <a:rPr lang="en-US" b="1" dirty="0">
                <a:cs typeface="+mn-cs"/>
              </a:rPr>
              <a:t>Equals </a:t>
            </a:r>
            <a:r>
              <a:rPr lang="en-US" dirty="0">
                <a:cs typeface="+mn-cs"/>
              </a:rPr>
              <a:t>method of string variables in the first line, instead of an equals sign: 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cs typeface="+mn-cs"/>
              </a:rPr>
              <a:t>    If </a:t>
            </a:r>
            <a:r>
              <a:rPr lang="en-US" b="1" dirty="0" err="1">
                <a:cs typeface="+mn-cs"/>
              </a:rPr>
              <a:t>DotCom.</a:t>
            </a:r>
            <a:r>
              <a:rPr lang="en-US" b="1" dirty="0" err="1">
                <a:solidFill>
                  <a:srgbClr val="FF0066"/>
                </a:solidFill>
                <a:cs typeface="+mn-cs"/>
              </a:rPr>
              <a:t>Equals</a:t>
            </a:r>
            <a:r>
              <a:rPr lang="en-US" b="1" dirty="0">
                <a:cs typeface="+mn-cs"/>
              </a:rPr>
              <a:t>(“.com”) Then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    …</a:t>
            </a:r>
            <a:endParaRPr lang="en-US" b="1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Equals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subTitle"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 algn="l" rtl="0" eaLnBrk="1" hangingPunct="1"/>
            <a:r>
              <a:rPr lang="en-US" sz="3800"/>
              <a:t>Str1.</a:t>
            </a:r>
            <a:r>
              <a:rPr lang="en-US" sz="3800">
                <a:solidFill>
                  <a:srgbClr val="FF0066"/>
                </a:solidFill>
              </a:rPr>
              <a:t>Equals</a:t>
            </a:r>
            <a:r>
              <a:rPr lang="en-US" sz="3800"/>
              <a:t>(Str2)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3800"/>
              <a:t>      </a:t>
            </a:r>
            <a:r>
              <a:rPr lang="en-US" sz="3800">
                <a:solidFill>
                  <a:srgbClr val="00CC99"/>
                </a:solidFill>
              </a:rPr>
              <a:t>variable</a:t>
            </a:r>
            <a:endParaRPr lang="ar-SA" sz="3800">
              <a:solidFill>
                <a:srgbClr val="00CC99"/>
              </a:solidFill>
              <a:cs typeface="Times New Roman" pitchFamily="18" charset="0"/>
            </a:endParaRPr>
          </a:p>
          <a:p>
            <a:pPr algn="l" rtl="0" eaLnBrk="1" hangingPunct="1"/>
            <a:r>
              <a:rPr lang="en-US" sz="3800"/>
              <a:t>String.</a:t>
            </a:r>
            <a:r>
              <a:rPr lang="en-US" sz="3800">
                <a:solidFill>
                  <a:srgbClr val="FF0066"/>
                </a:solidFill>
              </a:rPr>
              <a:t>Equals</a:t>
            </a:r>
            <a:r>
              <a:rPr lang="en-US" sz="3800"/>
              <a:t>(Str1,Str2) 	 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3800">
                <a:solidFill>
                  <a:srgbClr val="00CC99"/>
                </a:solidFill>
              </a:rPr>
              <a:t>      namespace</a:t>
            </a:r>
            <a:endParaRPr lang="ar-SA" sz="3800">
              <a:solidFill>
                <a:srgbClr val="00CC99"/>
              </a:solidFill>
              <a:cs typeface="Times New Roman" pitchFamily="18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z="380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 flipV="1">
            <a:off x="1143000" y="4267200"/>
            <a:ext cx="152400" cy="3048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 flipV="1">
            <a:off x="990600" y="2819400"/>
            <a:ext cx="152400" cy="3048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54" name="AutoShape 6"/>
          <p:cNvSpPr>
            <a:spLocks/>
          </p:cNvSpPr>
          <p:nvPr/>
        </p:nvSpPr>
        <p:spPr bwMode="auto">
          <a:xfrm>
            <a:off x="5638800" y="2362200"/>
            <a:ext cx="533400" cy="2590800"/>
          </a:xfrm>
          <a:prstGeom prst="rightBrace">
            <a:avLst>
              <a:gd name="adj1" fmla="val 40476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u="none">
                <a:solidFill>
                  <a:srgbClr val="FF0066"/>
                </a:solidFill>
              </a:rPr>
              <a:t>          Both returns true or false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CompareTo</a:t>
            </a:r>
            <a:endParaRPr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algn="l" rtl="0" eaLnBrk="1" hangingPunct="1"/>
            <a:r>
              <a:rPr lang="en-US" sz="4000" b="1"/>
              <a:t>Str1.</a:t>
            </a:r>
            <a:r>
              <a:rPr lang="en-US" sz="4000" b="1">
                <a:solidFill>
                  <a:srgbClr val="FF0066"/>
                </a:solidFill>
              </a:rPr>
              <a:t>compareTo</a:t>
            </a:r>
            <a:r>
              <a:rPr lang="en-US" sz="4000" b="1"/>
              <a:t> (str2)</a:t>
            </a:r>
          </a:p>
          <a:p>
            <a:pPr algn="l" rtl="0" eaLnBrk="1" hangingPunct="1"/>
            <a:r>
              <a:rPr lang="en-US" sz="4000" b="1"/>
              <a:t>Returns:</a:t>
            </a:r>
          </a:p>
          <a:p>
            <a:pPr lvl="1" algn="l" rtl="0" eaLnBrk="1" hangingPunct="1">
              <a:buFont typeface="Wingdings" pitchFamily="2" charset="2"/>
              <a:buChar char="à"/>
            </a:pPr>
            <a:r>
              <a:rPr lang="en-US" sz="3600" b="1">
                <a:solidFill>
                  <a:schemeClr val="tx2"/>
                </a:solidFill>
                <a:sym typeface="Wingdings" pitchFamily="2" charset="2"/>
              </a:rPr>
              <a:t>0         if equal</a:t>
            </a:r>
          </a:p>
          <a:p>
            <a:pPr lvl="1" algn="l" rtl="0" eaLnBrk="1" hangingPunct="1">
              <a:buFont typeface="Wingdings" pitchFamily="2" charset="2"/>
              <a:buChar char="à"/>
            </a:pPr>
            <a:r>
              <a:rPr lang="en-US" sz="3600" b="1">
                <a:solidFill>
                  <a:schemeClr val="tx2"/>
                </a:solidFill>
              </a:rPr>
              <a:t>-1 	  if str1 &lt; str2  …. ASCII codes</a:t>
            </a:r>
          </a:p>
          <a:p>
            <a:pPr lvl="1" algn="l" rtl="0" eaLnBrk="1" hangingPunct="1">
              <a:buFont typeface="Wingdings" pitchFamily="2" charset="2"/>
              <a:buChar char="à"/>
            </a:pPr>
            <a:r>
              <a:rPr lang="en-US" sz="3600" b="1">
                <a:solidFill>
                  <a:schemeClr val="tx2"/>
                </a:solidFill>
              </a:rPr>
              <a:t>1         if str1 &gt; str2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25112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dirty="0"/>
              <a:t> Dim a As String = "Ahmad"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pt-BR" dirty="0"/>
              <a:t>       </a:t>
            </a:r>
            <a:r>
              <a:rPr lang="pt-BR" dirty="0" err="1"/>
              <a:t>Dim</a:t>
            </a:r>
            <a:r>
              <a:rPr lang="pt-BR" dirty="0"/>
              <a:t> b As </a:t>
            </a:r>
            <a:r>
              <a:rPr lang="pt-BR" dirty="0" err="1"/>
              <a:t>String</a:t>
            </a:r>
            <a:r>
              <a:rPr lang="pt-BR" dirty="0"/>
              <a:t> = "Ali"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/>
              <a:t>        If (</a:t>
            </a:r>
            <a:r>
              <a:rPr lang="en-US" dirty="0" err="1"/>
              <a:t>a.CompareTo</a:t>
            </a:r>
            <a:r>
              <a:rPr lang="en-US" dirty="0"/>
              <a:t>(b) = 0) Then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/>
              <a:t>            Label1.Text = "equals"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/>
              <a:t>        End If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/>
              <a:t>        If (</a:t>
            </a:r>
            <a:r>
              <a:rPr lang="en-US" dirty="0" err="1"/>
              <a:t>a.CompareTo</a:t>
            </a:r>
            <a:r>
              <a:rPr lang="en-US" dirty="0"/>
              <a:t>(b) = -1) Then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/>
              <a:t>            Label1.Text = "</a:t>
            </a:r>
            <a:r>
              <a:rPr lang="en-US" dirty="0" err="1"/>
              <a:t>ahmad</a:t>
            </a:r>
            <a:r>
              <a:rPr lang="en-US" dirty="0"/>
              <a:t> &lt;</a:t>
            </a:r>
            <a:r>
              <a:rPr lang="en-US" dirty="0" err="1"/>
              <a:t>ali</a:t>
            </a:r>
            <a:r>
              <a:rPr lang="en-US" dirty="0"/>
              <a:t>"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/>
              <a:t>        End If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/>
              <a:t>        If (</a:t>
            </a:r>
            <a:r>
              <a:rPr lang="en-US" dirty="0" err="1"/>
              <a:t>a.CompareTo</a:t>
            </a:r>
            <a:r>
              <a:rPr lang="en-US" dirty="0"/>
              <a:t>(b) = 1) Then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/>
              <a:t>            Label1.Text = "</a:t>
            </a:r>
            <a:r>
              <a:rPr lang="en-US" dirty="0" err="1"/>
              <a:t>ahmad</a:t>
            </a:r>
            <a:r>
              <a:rPr lang="en-US" dirty="0"/>
              <a:t>&gt;</a:t>
            </a:r>
            <a:r>
              <a:rPr lang="en-US" dirty="0" err="1"/>
              <a:t>ali</a:t>
            </a:r>
            <a:r>
              <a:rPr lang="en-US" dirty="0"/>
              <a:t>"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dirty="0"/>
              <a:t>        End If</a:t>
            </a:r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1A8AA-46A7-4BD3-BA40-E95C08008B95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2296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Courier New" pitchFamily="49" charset="0"/>
              </a:rPr>
              <a:t>StrReverse</a:t>
            </a:r>
            <a:endParaRPr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  <p:sp>
        <p:nvSpPr>
          <p:cNvPr id="1025027" name="Rectangle 3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0772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cs typeface="+mn-cs"/>
              </a:rPr>
              <a:t>If you wish to flip around the front and back end of a string, then the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StrReverse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(string)</a:t>
            </a:r>
            <a:r>
              <a:rPr lang="en-US" b="1" dirty="0">
                <a:cs typeface="+mn-cs"/>
              </a:rPr>
              <a:t> is for you. 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cs typeface="+mn-cs"/>
              </a:rPr>
              <a:t> It is used in the following way. This would pop up a message saying ‘</a:t>
            </a:r>
            <a:r>
              <a:rPr lang="en-US" b="1" dirty="0" err="1">
                <a:cs typeface="+mn-cs"/>
              </a:rPr>
              <a:t>looc</a:t>
            </a:r>
            <a:r>
              <a:rPr lang="en-US" b="1" dirty="0">
                <a:cs typeface="+mn-cs"/>
              </a:rPr>
              <a:t> </a:t>
            </a:r>
            <a:r>
              <a:rPr lang="en-US" b="1" dirty="0" err="1">
                <a:cs typeface="+mn-cs"/>
              </a:rPr>
              <a:t>si</a:t>
            </a:r>
            <a:r>
              <a:rPr lang="en-US" b="1" dirty="0">
                <a:cs typeface="+mn-cs"/>
              </a:rPr>
              <a:t> 112pac’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cs typeface="+mn-cs"/>
              </a:rPr>
              <a:t>                  </a:t>
            </a:r>
            <a:r>
              <a:rPr lang="en-US" sz="2400" b="1" dirty="0" err="1">
                <a:cs typeface="+mn-cs"/>
              </a:rPr>
              <a:t>MsgBox</a:t>
            </a:r>
            <a:r>
              <a:rPr lang="en-US" sz="2400" b="1" dirty="0">
                <a:cs typeface="+mn-cs"/>
              </a:rPr>
              <a:t>(</a:t>
            </a:r>
            <a:r>
              <a:rPr lang="en-US" sz="2400" b="1" dirty="0" err="1">
                <a:solidFill>
                  <a:srgbClr val="FF0066"/>
                </a:solidFill>
                <a:cs typeface="+mn-cs"/>
              </a:rPr>
              <a:t>StrReverse</a:t>
            </a:r>
            <a:r>
              <a:rPr lang="en-US" sz="2400" b="1" dirty="0">
                <a:cs typeface="+mn-cs"/>
              </a:rPr>
              <a:t>(“cap211 is cool"))</a:t>
            </a:r>
            <a:r>
              <a:rPr lang="en-US" sz="2400" dirty="0"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String Methods</a:t>
            </a:r>
          </a:p>
        </p:txBody>
      </p:sp>
      <p:sp>
        <p:nvSpPr>
          <p:cNvPr id="1019907" name="Rectangle 3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8001000" cy="4038600"/>
          </a:xfrm>
        </p:spPr>
        <p:txBody>
          <a:bodyPr>
            <a:normAutofit lnSpcReduction="10000"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>
              <a:cs typeface="+mn-cs"/>
            </a:endParaRP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ar-SA" dirty="0">
              <a:cs typeface="+mn-cs"/>
            </a:endParaRP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>
                <a:cs typeface="+mn-cs"/>
              </a:rPr>
              <a:t> </a:t>
            </a:r>
            <a:r>
              <a:rPr lang="en-US" sz="4000" dirty="0" err="1">
                <a:solidFill>
                  <a:srgbClr val="FF0066"/>
                </a:solidFill>
                <a:cs typeface="+mn-cs"/>
              </a:rPr>
              <a:t>Chr</a:t>
            </a:r>
            <a:r>
              <a:rPr lang="en-US" sz="4000" dirty="0">
                <a:cs typeface="+mn-cs"/>
              </a:rPr>
              <a:t> (65)  </a:t>
            </a:r>
            <a:r>
              <a:rPr lang="en-US" sz="4000" dirty="0">
                <a:cs typeface="+mn-cs"/>
                <a:sym typeface="Wingdings" pitchFamily="2" charset="2"/>
              </a:rPr>
              <a:t>            </a:t>
            </a:r>
            <a:r>
              <a:rPr lang="en-US" sz="40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>
                <a:cs typeface="+mn-cs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FF0066"/>
                </a:solidFill>
                <a:cs typeface="+mn-cs"/>
                <a:sym typeface="Wingdings" pitchFamily="2" charset="2"/>
              </a:rPr>
              <a:t>Asc</a:t>
            </a:r>
            <a:r>
              <a:rPr lang="en-US" sz="4000" dirty="0">
                <a:cs typeface="+mn-cs"/>
                <a:sym typeface="Wingdings" pitchFamily="2" charset="2"/>
              </a:rPr>
              <a:t> (“Apple”)   </a:t>
            </a:r>
            <a:r>
              <a:rPr lang="en-US" sz="40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65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err="1">
                <a:solidFill>
                  <a:srgbClr val="FF0066"/>
                </a:solidFill>
                <a:cs typeface="+mn-cs"/>
                <a:sym typeface="Wingdings" pitchFamily="2" charset="2"/>
              </a:rPr>
              <a:t>Asc</a:t>
            </a:r>
            <a:r>
              <a:rPr lang="en-US" sz="4000" dirty="0">
                <a:cs typeface="+mn-cs"/>
                <a:sym typeface="Wingdings" pitchFamily="2" charset="2"/>
              </a:rPr>
              <a:t>(“Ahmad”)   </a:t>
            </a:r>
            <a:r>
              <a:rPr lang="en-US" sz="40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65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>
                <a:cs typeface="+mn-cs"/>
                <a:sym typeface="Wingdings" pitchFamily="2" charset="2"/>
              </a:rPr>
              <a:t>“32”  &amp;  </a:t>
            </a:r>
            <a:r>
              <a:rPr lang="en-US" sz="4000" dirty="0" err="1">
                <a:solidFill>
                  <a:srgbClr val="FF0066"/>
                </a:solidFill>
                <a:cs typeface="+mn-cs"/>
                <a:sym typeface="Wingdings" pitchFamily="2" charset="2"/>
              </a:rPr>
              <a:t>chr</a:t>
            </a:r>
            <a:r>
              <a:rPr lang="en-US" sz="4000" dirty="0">
                <a:solidFill>
                  <a:srgbClr val="FF0066"/>
                </a:solidFill>
                <a:cs typeface="+mn-cs"/>
                <a:sym typeface="Wingdings" pitchFamily="2" charset="2"/>
              </a:rPr>
              <a:t>(176</a:t>
            </a:r>
            <a:r>
              <a:rPr lang="en-US" sz="4000" dirty="0">
                <a:cs typeface="+mn-cs"/>
                <a:sym typeface="Wingdings" pitchFamily="2" charset="2"/>
              </a:rPr>
              <a:t>) &amp; “Fahrenheit” 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cs typeface="+mn-cs"/>
                <a:sym typeface="Wingdings" pitchFamily="2" charset="2"/>
              </a:rPr>
              <a:t>                                          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32°Fahrenheit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A10D5-52BB-B320-A372-44E9FF70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637D02-54FF-9A79-0002-4DF65860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50" r="34166" b="6250"/>
          <a:stretch/>
        </p:blipFill>
        <p:spPr>
          <a:xfrm>
            <a:off x="1447800" y="685800"/>
            <a:ext cx="6019800" cy="518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E9C51-8824-AAFE-ECCC-EB912ABD71D7}"/>
              </a:ext>
            </a:extLst>
          </p:cNvPr>
          <p:cNvSpPr txBox="1"/>
          <p:nvPr/>
        </p:nvSpPr>
        <p:spPr>
          <a:xfrm>
            <a:off x="1466193" y="6019800"/>
            <a:ext cx="632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u="none" dirty="0">
                <a:hlinkClick r:id="rId3"/>
              </a:rPr>
              <a:t>See full table here:</a:t>
            </a:r>
          </a:p>
          <a:p>
            <a:r>
              <a:rPr lang="en-US" dirty="0">
                <a:hlinkClick r:id="rId3"/>
              </a:rPr>
              <a:t>*VB Helper: Tutorial: ASCII Codes (vb-helper.com)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9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/>
          </p:cNvSpPr>
          <p:nvPr>
            <p:ph type="ctrTitle"/>
          </p:nvPr>
        </p:nvSpPr>
        <p:spPr>
          <a:xfrm>
            <a:off x="85725" y="76200"/>
            <a:ext cx="8458200" cy="936625"/>
          </a:xfrm>
        </p:spPr>
        <p:txBody>
          <a:bodyPr/>
          <a:lstStyle/>
          <a:p>
            <a:pPr algn="l" rtl="0" eaLnBrk="1" hangingPunct="1"/>
            <a:r>
              <a:rPr b="1" dirty="0">
                <a:solidFill>
                  <a:schemeClr val="accent2"/>
                </a:solidFill>
              </a:rPr>
              <a:t>Length</a:t>
            </a:r>
          </a:p>
        </p:txBody>
      </p:sp>
      <p:sp>
        <p:nvSpPr>
          <p:cNvPr id="8194" name="Rectangle 3"/>
          <p:cNvSpPr>
            <a:spLocks noGrp="1"/>
          </p:cNvSpPr>
          <p:nvPr>
            <p:ph type="subTitle" idx="1"/>
          </p:nvPr>
        </p:nvSpPr>
        <p:spPr>
          <a:xfrm>
            <a:off x="228600" y="1068839"/>
            <a:ext cx="8091488" cy="1752600"/>
          </a:xfrm>
        </p:spPr>
        <p:txBody>
          <a:bodyPr/>
          <a:lstStyle/>
          <a:p>
            <a:pPr algn="l" rtl="0" eaLnBrk="1" hangingPunct="1"/>
            <a:r>
              <a:rPr lang="en-US" b="1" dirty="0"/>
              <a:t>To get the length of a string: </a:t>
            </a:r>
          </a:p>
          <a:p>
            <a:pPr algn="l" rtl="0" eaLnBrk="1" hangingPunct="1"/>
            <a:r>
              <a:rPr lang="en-US" dirty="0">
                <a:latin typeface="+mj-lt"/>
              </a:rPr>
              <a:t>    </a:t>
            </a:r>
            <a:r>
              <a:rPr lang="en-US" b="1" dirty="0">
                <a:latin typeface="+mj-lt"/>
              </a:rPr>
              <a:t>Dim </a:t>
            </a:r>
            <a:r>
              <a:rPr lang="en-US" b="1" dirty="0" err="1">
                <a:latin typeface="+mj-lt"/>
              </a:rPr>
              <a:t>TextLength</a:t>
            </a:r>
            <a:r>
              <a:rPr lang="en-US" b="1" dirty="0">
                <a:latin typeface="+mj-lt"/>
              </a:rPr>
              <a:t> As Integer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b="1" dirty="0">
                <a:latin typeface="+mj-lt"/>
              </a:rPr>
              <a:t>    </a:t>
            </a:r>
            <a:r>
              <a:rPr lang="en-US" b="1" dirty="0" err="1">
                <a:latin typeface="+mj-lt"/>
              </a:rPr>
              <a:t>TextLength</a:t>
            </a:r>
            <a:r>
              <a:rPr lang="en-US" b="1" dirty="0">
                <a:latin typeface="+mj-lt"/>
              </a:rPr>
              <a:t> = </a:t>
            </a:r>
            <a:r>
              <a:rPr lang="en-US" b="1" dirty="0" err="1">
                <a:latin typeface="+mj-lt"/>
              </a:rPr>
              <a:t>FirstName.</a:t>
            </a:r>
            <a:r>
              <a:rPr lang="en-US" b="1" dirty="0" err="1">
                <a:solidFill>
                  <a:srgbClr val="FF0066"/>
                </a:solidFill>
                <a:latin typeface="+mj-lt"/>
              </a:rPr>
              <a:t>Length</a:t>
            </a:r>
            <a:endParaRPr lang="en-US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941E9-7E55-2FBD-0FD3-862726CD9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" t="15000" r="30000" b="40033"/>
          <a:stretch/>
        </p:blipFill>
        <p:spPr>
          <a:xfrm>
            <a:off x="94322" y="2877453"/>
            <a:ext cx="8955355" cy="38872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99D7FF-4EB2-B182-AE02-1C42F1700B02}"/>
              </a:ext>
            </a:extLst>
          </p:cNvPr>
          <p:cNvSpPr>
            <a:spLocks/>
          </p:cNvSpPr>
          <p:nvPr/>
        </p:nvSpPr>
        <p:spPr bwMode="auto">
          <a:xfrm>
            <a:off x="5667376" y="93328"/>
            <a:ext cx="3476624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u="none" dirty="0">
                <a:solidFill>
                  <a:srgbClr val="FF0066"/>
                </a:solidFill>
                <a:latin typeface="Calibri" pitchFamily="34" charset="0"/>
              </a:rPr>
              <a:t>Notice</a:t>
            </a:r>
            <a:r>
              <a:rPr lang="en-US" sz="2400" b="0" u="none" dirty="0">
                <a:solidFill>
                  <a:srgbClr val="FF0066"/>
                </a:solidFill>
                <a:latin typeface="Calibri" pitchFamily="34" charset="0"/>
              </a:rPr>
              <a:t> that the name of the variable you want to do something with comes first. Then, after the full stop(dot), you add the name of the method.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/>
          </p:cNvSpPr>
          <p:nvPr/>
        </p:nvSpPr>
        <p:spPr bwMode="auto">
          <a:xfrm>
            <a:off x="228600" y="14478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b="0" u="none">
                <a:solidFill>
                  <a:schemeClr val="tx2"/>
                </a:solidFill>
                <a:latin typeface="Calibri" pitchFamily="34" charset="0"/>
              </a:rPr>
              <a:t> Test characters to determine whether they are of specific character type  and that  perform case conversions on characters. </a:t>
            </a:r>
          </a:p>
        </p:txBody>
      </p:sp>
      <p:sp>
        <p:nvSpPr>
          <p:cNvPr id="32771" name="Rectangle 6"/>
          <p:cNvSpPr>
            <a:spLocks/>
          </p:cNvSpPr>
          <p:nvPr/>
        </p:nvSpPr>
        <p:spPr bwMode="auto">
          <a:xfrm>
            <a:off x="4724400" y="1676400"/>
            <a:ext cx="342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3200" u="none">
                <a:solidFill>
                  <a:srgbClr val="FF0066"/>
                </a:solidFill>
                <a:latin typeface="Calibri" pitchFamily="34" charset="0"/>
              </a:rPr>
              <a:t>IsDigit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3200" u="none">
                <a:solidFill>
                  <a:srgbClr val="FF0066"/>
                </a:solidFill>
                <a:latin typeface="Calibri" pitchFamily="34" charset="0"/>
              </a:rPr>
              <a:t>IsLetter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3200" u="none">
                <a:solidFill>
                  <a:srgbClr val="FF0066"/>
                </a:solidFill>
                <a:latin typeface="Calibri" pitchFamily="34" charset="0"/>
              </a:rPr>
              <a:t>IsLetterOrDigit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3200" u="none">
                <a:solidFill>
                  <a:srgbClr val="FF0066"/>
                </a:solidFill>
                <a:latin typeface="Calibri" pitchFamily="34" charset="0"/>
              </a:rPr>
              <a:t>IsLower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3200" u="none">
                <a:solidFill>
                  <a:srgbClr val="FF0066"/>
                </a:solidFill>
                <a:latin typeface="Calibri" pitchFamily="34" charset="0"/>
              </a:rPr>
              <a:t>IsUpper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3200" u="none">
                <a:solidFill>
                  <a:srgbClr val="FF0066"/>
                </a:solidFill>
                <a:latin typeface="Calibri" pitchFamily="34" charset="0"/>
              </a:rPr>
              <a:t>ToUpper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3200" u="none">
                <a:solidFill>
                  <a:srgbClr val="FF0066"/>
                </a:solidFill>
                <a:latin typeface="Calibri" pitchFamily="34" charset="0"/>
              </a:rPr>
              <a:t>ToLower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sz="3200" u="none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32772" name="Rectangle 8"/>
          <p:cNvSpPr>
            <a:spLocks/>
          </p:cNvSpPr>
          <p:nvPr/>
        </p:nvSpPr>
        <p:spPr bwMode="auto">
          <a:xfrm>
            <a:off x="914400" y="381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4400" u="none" noProof="1">
                <a:solidFill>
                  <a:schemeClr val="accent2"/>
                </a:solidFill>
                <a:latin typeface="Calibri" pitchFamily="34" charset="0"/>
              </a:rPr>
              <a:t>Char</a:t>
            </a:r>
            <a:r>
              <a:rPr lang="en-US" sz="4400" u="none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4400" u="none" noProof="1">
                <a:solidFill>
                  <a:schemeClr val="accent2"/>
                </a:solidFill>
                <a:latin typeface="Calibri" pitchFamily="34" charset="0"/>
              </a:rPr>
              <a:t>Methods</a:t>
            </a:r>
            <a:endParaRPr lang="en-US" sz="4400" u="none">
              <a:solidFill>
                <a:schemeClr val="accent2"/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sz="4400" u="none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B57859-D301-7D32-B9BE-E860A7EC1404}"/>
              </a:ext>
            </a:extLst>
          </p:cNvPr>
          <p:cNvGrpSpPr/>
          <p:nvPr/>
        </p:nvGrpSpPr>
        <p:grpSpPr>
          <a:xfrm>
            <a:off x="6658200" y="1824753"/>
            <a:ext cx="885600" cy="4199400"/>
            <a:chOff x="6840596" y="1824753"/>
            <a:chExt cx="885600" cy="41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F6398F4-D3F2-4625-A59B-048E501C2640}"/>
                    </a:ext>
                  </a:extLst>
                </p14:cNvPr>
                <p14:cNvContentPartPr/>
                <p14:nvPr/>
              </p14:nvContentPartPr>
              <p14:xfrm>
                <a:off x="6966236" y="1824753"/>
                <a:ext cx="759960" cy="2754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F6398F4-D3F2-4625-A59B-048E501C26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57236" y="1815753"/>
                  <a:ext cx="777600" cy="27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9A8FDBD-28BA-F55B-74BB-5EB9F621CD06}"/>
                    </a:ext>
                  </a:extLst>
                </p14:cNvPr>
                <p14:cNvContentPartPr/>
                <p14:nvPr/>
              </p14:nvContentPartPr>
              <p14:xfrm>
                <a:off x="6840596" y="4756233"/>
                <a:ext cx="424440" cy="1267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9A8FDBD-28BA-F55B-74BB-5EB9F621CD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31956" y="4747593"/>
                  <a:ext cx="442080" cy="1285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D116319-FD58-09E9-7D54-EB9968B60CA9}"/>
              </a:ext>
            </a:extLst>
          </p:cNvPr>
          <p:cNvSpPr txBox="1"/>
          <p:nvPr/>
        </p:nvSpPr>
        <p:spPr>
          <a:xfrm>
            <a:off x="7543800" y="2209800"/>
            <a:ext cx="16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/>
              <a:t>Returns Boolean value (True or False)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B0FA7-A531-65EB-5A3E-E01CE7F037EB}"/>
              </a:ext>
            </a:extLst>
          </p:cNvPr>
          <p:cNvSpPr txBox="1"/>
          <p:nvPr/>
        </p:nvSpPr>
        <p:spPr>
          <a:xfrm>
            <a:off x="7368496" y="4974694"/>
            <a:ext cx="164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/>
              <a:t>Returns a </a:t>
            </a:r>
            <a:r>
              <a:rPr lang="en-US" sz="1600" u="none"/>
              <a:t>converted character</a:t>
            </a:r>
            <a:endParaRPr lang="en-US" sz="1600" u="non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457200" y="1752600"/>
            <a:ext cx="78486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+mj-lt"/>
              </a:rPr>
              <a:t>Dim </a:t>
            </a:r>
            <a:r>
              <a:rPr lang="en-US" sz="2800" u="none" dirty="0" err="1">
                <a:solidFill>
                  <a:schemeClr val="tx2"/>
                </a:solidFill>
                <a:latin typeface="+mj-lt"/>
              </a:rPr>
              <a:t>ch</a:t>
            </a:r>
            <a:r>
              <a:rPr lang="en-US" sz="2800" u="none" dirty="0">
                <a:solidFill>
                  <a:schemeClr val="tx2"/>
                </a:solidFill>
                <a:latin typeface="+mj-lt"/>
              </a:rPr>
              <a:t> As Char = textbox1.text</a:t>
            </a:r>
          </a:p>
          <a:p>
            <a:r>
              <a:rPr lang="en-US" sz="2800" u="none" dirty="0">
                <a:solidFill>
                  <a:schemeClr val="tx2"/>
                </a:solidFill>
                <a:latin typeface="+mj-lt"/>
              </a:rPr>
              <a:t>If </a:t>
            </a:r>
            <a:r>
              <a:rPr lang="en-US" sz="2800" u="none" dirty="0" err="1">
                <a:solidFill>
                  <a:schemeClr val="tx2"/>
                </a:solidFill>
                <a:latin typeface="+mj-lt"/>
              </a:rPr>
              <a:t>Char.</a:t>
            </a:r>
            <a:r>
              <a:rPr lang="en-US" sz="2800" u="none" dirty="0" err="1">
                <a:solidFill>
                  <a:srgbClr val="FF0066"/>
                </a:solidFill>
                <a:latin typeface="+mj-lt"/>
              </a:rPr>
              <a:t>IsDigit</a:t>
            </a:r>
            <a:r>
              <a:rPr lang="en-US" sz="2800" u="none" dirty="0">
                <a:solidFill>
                  <a:schemeClr val="tx2"/>
                </a:solidFill>
                <a:latin typeface="+mj-lt"/>
              </a:rPr>
              <a:t>( </a:t>
            </a:r>
            <a:r>
              <a:rPr lang="en-US" sz="2800" u="none" dirty="0" err="1">
                <a:solidFill>
                  <a:schemeClr val="tx2"/>
                </a:solidFill>
                <a:latin typeface="+mj-lt"/>
              </a:rPr>
              <a:t>ch</a:t>
            </a:r>
            <a:r>
              <a:rPr lang="en-US" sz="2800" u="none" dirty="0">
                <a:solidFill>
                  <a:schemeClr val="tx2"/>
                </a:solidFill>
                <a:latin typeface="+mj-lt"/>
              </a:rPr>
              <a:t> ) then</a:t>
            </a:r>
          </a:p>
          <a:p>
            <a:r>
              <a:rPr lang="en-US" sz="2800" u="none" dirty="0">
                <a:solidFill>
                  <a:schemeClr val="tx2"/>
                </a:solidFill>
                <a:latin typeface="+mj-lt"/>
              </a:rPr>
              <a:t>     </a:t>
            </a:r>
            <a:r>
              <a:rPr lang="en-US" sz="2800" u="none" dirty="0" err="1">
                <a:solidFill>
                  <a:schemeClr val="tx2"/>
                </a:solidFill>
                <a:latin typeface="+mj-lt"/>
              </a:rPr>
              <a:t>MsgBox</a:t>
            </a:r>
            <a:r>
              <a:rPr lang="en-US" sz="2800" u="none" dirty="0">
                <a:solidFill>
                  <a:schemeClr val="tx2"/>
                </a:solidFill>
                <a:latin typeface="+mj-lt"/>
              </a:rPr>
              <a:t> (“Digit”)</a:t>
            </a:r>
          </a:p>
          <a:p>
            <a:r>
              <a:rPr lang="en-US" sz="2800" u="none" dirty="0">
                <a:solidFill>
                  <a:schemeClr val="tx2"/>
                </a:solidFill>
                <a:latin typeface="+mj-lt"/>
              </a:rPr>
              <a:t>Else</a:t>
            </a:r>
          </a:p>
          <a:p>
            <a:r>
              <a:rPr lang="en-US" sz="2800" u="none" dirty="0">
                <a:solidFill>
                  <a:schemeClr val="tx2"/>
                </a:solidFill>
                <a:latin typeface="+mj-lt"/>
              </a:rPr>
              <a:t>    </a:t>
            </a:r>
            <a:r>
              <a:rPr lang="en-US" sz="2800" u="none" dirty="0" err="1">
                <a:solidFill>
                  <a:schemeClr val="tx2"/>
                </a:solidFill>
                <a:latin typeface="+mj-lt"/>
              </a:rPr>
              <a:t>MsgBox</a:t>
            </a:r>
            <a:r>
              <a:rPr lang="en-US" sz="2800" u="none" dirty="0">
                <a:solidFill>
                  <a:schemeClr val="tx2"/>
                </a:solidFill>
                <a:latin typeface="+mj-lt"/>
              </a:rPr>
              <a:t> (“Not Digit”)</a:t>
            </a:r>
          </a:p>
          <a:p>
            <a:r>
              <a:rPr lang="en-US" sz="2800" u="none" dirty="0">
                <a:solidFill>
                  <a:schemeClr val="tx2"/>
                </a:solidFill>
                <a:latin typeface="+mj-lt"/>
              </a:rPr>
              <a:t>End If</a:t>
            </a:r>
          </a:p>
          <a:p>
            <a:endParaRPr lang="en-US" sz="3200" u="none" dirty="0">
              <a:solidFill>
                <a:schemeClr val="tx2"/>
              </a:solidFill>
            </a:endParaRPr>
          </a:p>
        </p:txBody>
      </p:sp>
      <p:sp>
        <p:nvSpPr>
          <p:cNvPr id="33795" name="Rectangle 5"/>
          <p:cNvSpPr>
            <a:spLocks/>
          </p:cNvSpPr>
          <p:nvPr/>
        </p:nvSpPr>
        <p:spPr bwMode="auto">
          <a:xfrm>
            <a:off x="914400" y="381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4400" u="none" noProof="1">
                <a:solidFill>
                  <a:schemeClr val="accent2"/>
                </a:solidFill>
                <a:latin typeface="Calibri" pitchFamily="34" charset="0"/>
              </a:rPr>
              <a:t>Char</a:t>
            </a:r>
            <a:r>
              <a:rPr lang="en-US" sz="4400" u="none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4400" u="none" noProof="1">
                <a:solidFill>
                  <a:schemeClr val="accent2"/>
                </a:solidFill>
                <a:latin typeface="Calibri" pitchFamily="34" charset="0"/>
              </a:rPr>
              <a:t>Methods</a:t>
            </a:r>
            <a:endParaRPr lang="en-US" sz="4400" u="none" dirty="0">
              <a:solidFill>
                <a:schemeClr val="accent2"/>
              </a:solidFill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sz="4400" u="none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accent2"/>
                </a:solidFill>
                <a:latin typeface="Calibri" pitchFamily="34" charset="0"/>
                <a:ea typeface="+mn-ea"/>
                <a:cs typeface="Arial" pitchFamily="34" charset="0"/>
              </a:rPr>
              <a:t>IndexOf</a:t>
            </a:r>
            <a:r>
              <a:rPr lang="en-US" sz="4400" b="1" dirty="0">
                <a:solidFill>
                  <a:schemeClr val="accent2"/>
                </a:solidFill>
                <a:latin typeface="Calibri" pitchFamily="34" charset="0"/>
                <a:ea typeface="+mn-ea"/>
                <a:cs typeface="Arial" pitchFamily="34" charset="0"/>
              </a:rPr>
              <a:t> Method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Tx/>
              <a:buNone/>
            </a:pPr>
            <a:r>
              <a:rPr lang="en-US" sz="2900" dirty="0"/>
              <a:t>Let </a:t>
            </a:r>
            <a:r>
              <a:rPr lang="en-US" sz="2900" i="1" dirty="0"/>
              <a:t>str1</a:t>
            </a:r>
            <a:r>
              <a:rPr lang="en-US" sz="2900" dirty="0"/>
              <a:t> and </a:t>
            </a:r>
            <a:r>
              <a:rPr lang="en-US" sz="2900" i="1" dirty="0"/>
              <a:t>str2</a:t>
            </a:r>
            <a:r>
              <a:rPr lang="en-US" sz="2900" dirty="0"/>
              <a:t> be strings.</a:t>
            </a:r>
          </a:p>
          <a:p>
            <a:pPr algn="l" rtl="0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sz="2800" b="1" dirty="0">
                <a:latin typeface="Courier New" pitchFamily="49" charset="0"/>
              </a:rPr>
              <a:t>str1.IndexOf(str2)</a:t>
            </a:r>
          </a:p>
          <a:p>
            <a:pPr algn="l" rtl="0" eaLnBrk="1" hangingPunct="1">
              <a:buFontTx/>
              <a:buNone/>
            </a:pPr>
            <a:r>
              <a:rPr lang="en-US" sz="2900" dirty="0"/>
              <a:t>is the position of the first occurrence of </a:t>
            </a:r>
            <a:r>
              <a:rPr lang="en-US" sz="2900" i="1" dirty="0"/>
              <a:t>str2</a:t>
            </a:r>
            <a:r>
              <a:rPr lang="en-US" sz="2900" dirty="0"/>
              <a:t> in </a:t>
            </a:r>
            <a:r>
              <a:rPr lang="en-US" sz="2900" i="1" dirty="0"/>
              <a:t>str1</a:t>
            </a:r>
            <a:r>
              <a:rPr lang="en-US" sz="2900" dirty="0"/>
              <a:t>.</a:t>
            </a:r>
          </a:p>
          <a:p>
            <a:pPr algn="l" rtl="0" eaLnBrk="1" hangingPunct="1">
              <a:buFontTx/>
              <a:buNone/>
            </a:pPr>
            <a:r>
              <a:rPr lang="en-US" sz="2900" dirty="0"/>
              <a:t>(</a:t>
            </a:r>
            <a:r>
              <a:rPr lang="en-US" sz="2900" b="1" dirty="0"/>
              <a:t>Note:</a:t>
            </a:r>
            <a:r>
              <a:rPr lang="en-US" sz="2900" dirty="0"/>
              <a:t> Has value -1 if </a:t>
            </a:r>
            <a:r>
              <a:rPr lang="en-US" sz="2900" i="1" dirty="0"/>
              <a:t>str2 </a:t>
            </a:r>
            <a:r>
              <a:rPr lang="en-US" sz="2900" dirty="0"/>
              <a:t>is not a substring of </a:t>
            </a:r>
            <a:r>
              <a:rPr lang="en-US" sz="2900" i="1" dirty="0"/>
              <a:t>str1</a:t>
            </a:r>
            <a:r>
              <a:rPr lang="en-US" sz="2900" dirty="0"/>
              <a:t>.)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"Visual Basic".</a:t>
            </a:r>
            <a:r>
              <a:rPr lang="en-US" sz="2400" b="1" dirty="0" err="1">
                <a:latin typeface="Courier New" pitchFamily="49" charset="0"/>
              </a:rPr>
              <a:t>IndexOf</a:t>
            </a:r>
            <a:r>
              <a:rPr lang="en-US" sz="2400" b="1" dirty="0">
                <a:latin typeface="Courier New" pitchFamily="49" charset="0"/>
              </a:rPr>
              <a:t>("is")</a:t>
            </a:r>
            <a:r>
              <a:rPr lang="en-US" sz="2800" dirty="0"/>
              <a:t> is 1.</a:t>
            </a:r>
            <a:endParaRPr lang="en-US" sz="2800" b="1" dirty="0">
              <a:latin typeface="Courier New" pitchFamily="49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b="1" dirty="0">
                <a:latin typeface="Courier New" pitchFamily="49" charset="0"/>
              </a:rPr>
              <a:t>"Visual Basic".</a:t>
            </a:r>
            <a:r>
              <a:rPr lang="en-US" sz="2400" b="1" dirty="0" err="1">
                <a:latin typeface="Courier New" pitchFamily="49" charset="0"/>
              </a:rPr>
              <a:t>IndexOf</a:t>
            </a:r>
            <a:r>
              <a:rPr lang="en-US" sz="2400" b="1" dirty="0">
                <a:latin typeface="Courier New" pitchFamily="49" charset="0"/>
              </a:rPr>
              <a:t>("</a:t>
            </a:r>
            <a:r>
              <a:rPr lang="en-US" sz="2400" b="1" dirty="0" err="1">
                <a:latin typeface="Courier New" pitchFamily="49" charset="0"/>
              </a:rPr>
              <a:t>si</a:t>
            </a:r>
            <a:r>
              <a:rPr lang="en-US" sz="2400" b="1" dirty="0">
                <a:latin typeface="Courier New" pitchFamily="49" charset="0"/>
              </a:rPr>
              <a:t>")</a:t>
            </a:r>
            <a:r>
              <a:rPr lang="en-US" sz="2400" dirty="0"/>
              <a:t> </a:t>
            </a:r>
            <a:r>
              <a:rPr lang="en-US" sz="2800" dirty="0"/>
              <a:t>is </a:t>
            </a:r>
            <a:r>
              <a:rPr lang="en-US" sz="2400" dirty="0"/>
              <a:t>9</a:t>
            </a:r>
            <a:r>
              <a:rPr lang="en-US" sz="2800" dirty="0"/>
              <a:t>.</a:t>
            </a:r>
          </a:p>
          <a:p>
            <a:pPr algn="l" rtl="0" eaLnBrk="1" hangingPunct="1">
              <a:buFontTx/>
              <a:buNone/>
            </a:pPr>
            <a:r>
              <a:rPr lang="en-US" sz="2400" b="1" dirty="0">
                <a:latin typeface="Courier New" pitchFamily="49" charset="0"/>
              </a:rPr>
              <a:t>"Visual Basic".</a:t>
            </a:r>
            <a:r>
              <a:rPr lang="en-US" sz="2400" b="1" dirty="0" err="1">
                <a:latin typeface="Courier New" pitchFamily="49" charset="0"/>
              </a:rPr>
              <a:t>IndexOf</a:t>
            </a:r>
            <a:r>
              <a:rPr lang="en-US" sz="2400" b="1" dirty="0">
                <a:latin typeface="Courier New" pitchFamily="49" charset="0"/>
              </a:rPr>
              <a:t>("ab")</a:t>
            </a:r>
            <a:r>
              <a:rPr lang="en-US" sz="2400" dirty="0"/>
              <a:t> </a:t>
            </a:r>
            <a:r>
              <a:rPr lang="en-US" sz="2800" dirty="0"/>
              <a:t>is </a:t>
            </a:r>
            <a:r>
              <a:rPr lang="en-US" sz="2400" dirty="0"/>
              <a:t>-1</a:t>
            </a:r>
            <a:r>
              <a:rPr lang="en-US" sz="2800" dirty="0"/>
              <a:t>.</a:t>
            </a:r>
            <a:endParaRPr lang="en-US" sz="2800" b="1" dirty="0">
              <a:latin typeface="Courier New" pitchFamily="49" charset="0"/>
            </a:endParaRPr>
          </a:p>
          <a:p>
            <a:pPr algn="l" rtl="0" eaLnBrk="1" hangingPunct="1">
              <a:buFontTx/>
              <a:buNone/>
            </a:pPr>
            <a:endParaRPr lang="en-US" sz="2800" b="1" dirty="0">
              <a:latin typeface="Courier New" pitchFamily="49" charset="0"/>
            </a:endParaRPr>
          </a:p>
          <a:p>
            <a:pPr algn="l" rtl="0" eaLnBrk="1" hangingPunct="1">
              <a:buFontTx/>
              <a:buNone/>
            </a:pPr>
            <a:endParaRPr lang="en-US" sz="2800" dirty="0"/>
          </a:p>
          <a:p>
            <a:pPr algn="l" rtl="0" eaLnBrk="1" hangingPunct="1">
              <a:buFontTx/>
              <a:buNone/>
            </a:pPr>
            <a:endParaRPr lang="en-US" sz="2800" dirty="0"/>
          </a:p>
          <a:p>
            <a:pPr algn="l" rtl="0" eaLnBrk="1" hangingPunct="1">
              <a:buFontTx/>
              <a:buNone/>
            </a:pPr>
            <a:endParaRPr lang="en-US" sz="2800" dirty="0"/>
          </a:p>
          <a:p>
            <a:pPr algn="l" rtl="0" eaLnBrk="1" hangingPunct="1">
              <a:buFontTx/>
              <a:buNone/>
            </a:pPr>
            <a:endParaRPr lang="en-US" sz="2800" i="1" dirty="0"/>
          </a:p>
        </p:txBody>
      </p:sp>
      <p:sp>
        <p:nvSpPr>
          <p:cNvPr id="501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3A359DBF-4323-465D-BCD3-3BD4ACE67FBF}" type="slidenum">
              <a:rPr lang="en-US" smtClean="0">
                <a:latin typeface="Arial" pitchFamily="34" charset="0"/>
              </a:rPr>
              <a:pPr>
                <a:defRPr/>
              </a:pPr>
              <a:t>32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60350"/>
            <a:ext cx="7840663" cy="1143000"/>
          </a:xfrm>
        </p:spPr>
        <p:txBody>
          <a:bodyPr/>
          <a:lstStyle/>
          <a:p>
            <a:pPr eaLnBrk="1" hangingPunct="1"/>
            <a:r>
              <a:rPr lang="en-US"/>
              <a:t>Initial Value of a String Variable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Clr>
                <a:schemeClr val="tx2"/>
              </a:buClr>
            </a:pPr>
            <a:r>
              <a:rPr lang="en-US" dirty="0"/>
              <a:t>By default the initial value is the keyword </a:t>
            </a:r>
            <a:r>
              <a:rPr lang="en-US" b="1" dirty="0"/>
              <a:t>Nothing</a:t>
            </a:r>
          </a:p>
          <a:p>
            <a:pPr algn="l" rtl="0" eaLnBrk="1" hangingPunct="1">
              <a:buClr>
                <a:schemeClr val="tx2"/>
              </a:buClr>
            </a:pPr>
            <a:r>
              <a:rPr lang="en-US" dirty="0"/>
              <a:t>Strings can be given a different initial value as follows:</a:t>
            </a:r>
          </a:p>
          <a:p>
            <a:pPr algn="l" rtl="0" eaLnBrk="1" hangingPunct="1">
              <a:buFontTx/>
              <a:buNone/>
            </a:pPr>
            <a:endParaRPr lang="en-US" b="1" dirty="0"/>
          </a:p>
          <a:p>
            <a:pPr algn="l" rtl="0"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Dim name As String = "Fred"</a:t>
            </a:r>
            <a:endParaRPr lang="en-US" sz="2400" b="1" dirty="0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C773DC42-12C3-47B7-9AE1-7845B01E23FF}" type="slidenum">
              <a:rPr lang="en-US" smtClean="0">
                <a:latin typeface="Arial" pitchFamily="34" charset="0"/>
              </a:rPr>
              <a:pPr>
                <a:defRPr/>
              </a:pPr>
              <a:t>33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3C906-95A8-2AB6-A41C-AE5760CA71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msgBox</a:t>
            </a:r>
            <a:r>
              <a:rPr lang="en-US" dirty="0"/>
              <a:t>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B467A40-B325-A2B3-EEC1-E97D66AC4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AA1D9-2B7A-0BC0-5416-8330094F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87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6062"/>
            <a:ext cx="3996444" cy="18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u="sng">
                <a:effectLst>
                  <a:outerShdw blurRad="38100" dist="38100" dir="2700000" algn="tl">
                    <a:srgbClr val="C0C0C0"/>
                  </a:outerShdw>
                </a:effectLst>
              </a:rPr>
              <a:t>Msgbox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7458" y="3244334"/>
            <a:ext cx="1836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Arial" charset="0"/>
              </a:rPr>
              <a:t>PromptText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5706" y="3320988"/>
            <a:ext cx="1143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Arial" charset="0"/>
              </a:rPr>
              <a:t>Icon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4876800"/>
            <a:ext cx="1143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Arial" charset="0"/>
              </a:rPr>
              <a:t>Buttons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8706" y="1972869"/>
            <a:ext cx="1143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Arial" charset="0"/>
              </a:rPr>
              <a:t>Dialog title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500A1-51B4-4E27-A4F6-2F0E61033A6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B5E8FB-B1A8-9823-F6DC-86D0CF4F8379}"/>
              </a:ext>
            </a:extLst>
          </p:cNvPr>
          <p:cNvGrpSpPr/>
          <p:nvPr/>
        </p:nvGrpSpPr>
        <p:grpSpPr>
          <a:xfrm>
            <a:off x="2509076" y="3256833"/>
            <a:ext cx="835560" cy="537840"/>
            <a:chOff x="2509076" y="3256833"/>
            <a:chExt cx="83556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4FCDDB7-7FA1-160B-0745-14652AFB4C7A}"/>
                    </a:ext>
                  </a:extLst>
                </p14:cNvPr>
                <p14:cNvContentPartPr/>
                <p14:nvPr/>
              </p14:nvContentPartPr>
              <p14:xfrm>
                <a:off x="2860436" y="3256833"/>
                <a:ext cx="484200" cy="537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4FCDDB7-7FA1-160B-0745-14652AFB4C7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51796" y="3248193"/>
                  <a:ext cx="5018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51BB70B-8814-27C7-E4F3-09005E143D0A}"/>
                    </a:ext>
                  </a:extLst>
                </p14:cNvPr>
                <p14:cNvContentPartPr/>
                <p14:nvPr/>
              </p14:nvContentPartPr>
              <p14:xfrm>
                <a:off x="2509076" y="3536193"/>
                <a:ext cx="354240" cy="13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51BB70B-8814-27C7-E4F3-09005E143D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00436" y="3527553"/>
                  <a:ext cx="3718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9DAAE0-EF66-478A-C869-50D72FB1D74C}"/>
              </a:ext>
            </a:extLst>
          </p:cNvPr>
          <p:cNvGrpSpPr/>
          <p:nvPr/>
        </p:nvGrpSpPr>
        <p:grpSpPr>
          <a:xfrm>
            <a:off x="2521676" y="2285193"/>
            <a:ext cx="630000" cy="752760"/>
            <a:chOff x="2521676" y="2285193"/>
            <a:chExt cx="630000" cy="75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98D88D-2500-6823-D1EB-A87B0FE79F09}"/>
                    </a:ext>
                  </a:extLst>
                </p14:cNvPr>
                <p14:cNvContentPartPr/>
                <p14:nvPr/>
              </p14:nvContentPartPr>
              <p14:xfrm>
                <a:off x="2580716" y="2692713"/>
                <a:ext cx="570960" cy="34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98D88D-2500-6823-D1EB-A87B0FE79F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72076" y="2684073"/>
                  <a:ext cx="588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13E6B3-C4F6-CAB8-1593-BD08697DBD2F}"/>
                    </a:ext>
                  </a:extLst>
                </p14:cNvPr>
                <p14:cNvContentPartPr/>
                <p14:nvPr/>
              </p14:nvContentPartPr>
              <p14:xfrm>
                <a:off x="2521676" y="2285193"/>
                <a:ext cx="462600" cy="530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13E6B3-C4F6-CAB8-1593-BD08697DBD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13036" y="2276553"/>
                  <a:ext cx="480240" cy="54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9CB737-A7A7-0116-FE03-FA862B4432C1}"/>
              </a:ext>
            </a:extLst>
          </p:cNvPr>
          <p:cNvGrpSpPr/>
          <p:nvPr/>
        </p:nvGrpSpPr>
        <p:grpSpPr>
          <a:xfrm>
            <a:off x="4948076" y="4449513"/>
            <a:ext cx="1441800" cy="541080"/>
            <a:chOff x="4948076" y="4449513"/>
            <a:chExt cx="144180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1AD817-743F-F445-7E73-14C78E86ABC6}"/>
                    </a:ext>
                  </a:extLst>
                </p14:cNvPr>
                <p14:cNvContentPartPr/>
                <p14:nvPr/>
              </p14:nvContentPartPr>
              <p14:xfrm>
                <a:off x="4948076" y="4449513"/>
                <a:ext cx="1441800" cy="244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1AD817-743F-F445-7E73-14C78E86AB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9076" y="4440873"/>
                  <a:ext cx="1459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6E1BAC-FD1C-C264-E8B9-C2CB5F3A40A9}"/>
                    </a:ext>
                  </a:extLst>
                </p14:cNvPr>
                <p14:cNvContentPartPr/>
                <p14:nvPr/>
              </p14:nvContentPartPr>
              <p14:xfrm>
                <a:off x="5634596" y="4708353"/>
                <a:ext cx="136080" cy="282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6E1BAC-FD1C-C264-E8B9-C2CB5F3A40A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25956" y="4699353"/>
                  <a:ext cx="15372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005D44B-94AB-F654-5516-FD7A9482F89A}"/>
                  </a:ext>
                </a:extLst>
              </p14:cNvPr>
              <p14:cNvContentPartPr/>
              <p14:nvPr/>
            </p14:nvContentPartPr>
            <p14:xfrm>
              <a:off x="6286916" y="3445833"/>
              <a:ext cx="619560" cy="22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005D44B-94AB-F654-5516-FD7A9482F89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78276" y="3437193"/>
                <a:ext cx="637200" cy="24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914400"/>
            <a:ext cx="5829300" cy="857250"/>
          </a:xfrm>
        </p:spPr>
        <p:txBody>
          <a:bodyPr>
            <a:normAutofit/>
          </a:bodyPr>
          <a:lstStyle/>
          <a:p>
            <a:r>
              <a:rPr lang="en-US" u="sng">
                <a:effectLst>
                  <a:outerShdw blurRad="38100" dist="38100" dir="2700000" algn="tl">
                    <a:srgbClr val="C0C0C0"/>
                  </a:outerShdw>
                </a:effectLst>
              </a:rPr>
              <a:t>Msgbox</a:t>
            </a: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 -Parameters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43050" y="1807890"/>
            <a:ext cx="645795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en-US" sz="2100" dirty="0">
                <a:cs typeface="Arial" charset="0"/>
              </a:rPr>
              <a:t>The message box function takes 3 main parameters:</a:t>
            </a:r>
          </a:p>
          <a:p>
            <a:pPr eaLnBrk="0" hangingPunct="0">
              <a:defRPr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Msgbox (Prompt Text</a:t>
            </a:r>
            <a:r>
              <a:rPr lang="en-US" sz="2100" dirty="0">
                <a:cs typeface="Arial" charset="0"/>
              </a:rPr>
              <a:t>,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Buttons+Icon</a:t>
            </a:r>
            <a:r>
              <a:rPr lang="en-US" sz="2100" dirty="0">
                <a:cs typeface="Arial" charset="0"/>
              </a:rPr>
              <a:t>,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DialogTitle)</a:t>
            </a:r>
          </a:p>
          <a:p>
            <a:pPr eaLnBrk="0" hangingPunct="0">
              <a:defRPr/>
            </a:pPr>
            <a:endParaRPr lang="en-US" sz="21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[ Prompt : a Text which contains the message. ]</a:t>
            </a:r>
          </a:p>
        </p:txBody>
      </p:sp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1885950" y="3508772"/>
          <a:ext cx="2114550" cy="1973580"/>
        </p:xfrm>
        <a:graphic>
          <a:graphicData uri="http://schemas.openxmlformats.org/drawingml/2006/table">
            <a:tbl>
              <a:tblPr/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Button Constant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vbOKOnly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itchFamily="18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vbOkCancel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vbYesNo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vbYesNoCancel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vbAbortRetryIgnore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vbRetryCancel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358" name="Group 22"/>
          <p:cNvGraphicFramePr>
            <a:graphicFrameLocks noGrp="1"/>
          </p:cNvGraphicFramePr>
          <p:nvPr/>
        </p:nvGraphicFramePr>
        <p:xfrm>
          <a:off x="4857750" y="3486151"/>
          <a:ext cx="2457451" cy="1941909"/>
        </p:xfrm>
        <a:graphic>
          <a:graphicData uri="http://schemas.openxmlformats.org/drawingml/2006/table">
            <a:tbl>
              <a:tblPr/>
              <a:tblGrid>
                <a:gridCol w="1758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Icon Constant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Icon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C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vbQuestion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     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vbInformation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     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vbExclamation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     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vbCritical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itchFamily="18" charset="0"/>
                          <a:cs typeface="Arial" pitchFamily="34" charset="0"/>
                        </a:rPr>
                        <a:t>  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8" name="Rectangle 113"/>
          <p:cNvSpPr>
            <a:spLocks noChangeArrowheads="1"/>
          </p:cNvSpPr>
          <p:nvPr/>
        </p:nvSpPr>
        <p:spPr bwMode="auto">
          <a:xfrm>
            <a:off x="4100512" y="7178963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pic>
        <p:nvPicPr>
          <p:cNvPr id="14379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3829050"/>
            <a:ext cx="3000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0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4179095"/>
            <a:ext cx="300038" cy="27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1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4579145"/>
            <a:ext cx="300038" cy="27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0850" y="4964907"/>
            <a:ext cx="314325" cy="2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500A1-51B4-4E27-A4F6-2F0E61033A6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Msgbox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-</a:t>
            </a:r>
            <a:r>
              <a:rPr lang="en-US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943100"/>
            <a:ext cx="8305800" cy="3429000"/>
          </a:xfrm>
        </p:spPr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 err="1">
                <a:latin typeface="+mj-lt"/>
              </a:rPr>
              <a:t>MsgBox</a:t>
            </a:r>
            <a:r>
              <a:rPr lang="en-US" dirty="0">
                <a:latin typeface="+mj-lt"/>
              </a:rPr>
              <a:t>("Are you sure you would like to close the Program?", </a:t>
            </a:r>
            <a:r>
              <a:rPr lang="en-US" dirty="0" err="1">
                <a:latin typeface="+mj-lt"/>
              </a:rPr>
              <a:t>vbYesNo</a:t>
            </a:r>
            <a:r>
              <a:rPr lang="en-US" dirty="0">
                <a:latin typeface="+mj-lt"/>
              </a:rPr>
              <a:t> + </a:t>
            </a:r>
            <a:r>
              <a:rPr lang="en-US" dirty="0" err="1">
                <a:latin typeface="+mj-lt"/>
              </a:rPr>
              <a:t>vbExclamation</a:t>
            </a:r>
            <a:r>
              <a:rPr lang="en-US" dirty="0">
                <a:latin typeface="+mj-lt"/>
              </a:rPr>
              <a:t>, "Alert")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500A1-51B4-4E27-A4F6-2F0E61033A6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229600" cy="1470025"/>
          </a:xfrm>
        </p:spPr>
        <p:txBody>
          <a:bodyPr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b="1" dirty="0">
                <a:solidFill>
                  <a:schemeClr val="accent2"/>
                </a:solidFill>
                <a:cs typeface="+mj-cs"/>
              </a:rPr>
              <a:t/>
            </a:r>
            <a:br>
              <a:rPr b="1" dirty="0">
                <a:solidFill>
                  <a:schemeClr val="accent2"/>
                </a:solidFill>
                <a:cs typeface="+mj-cs"/>
              </a:rPr>
            </a:br>
            <a:r>
              <a:rPr b="1" dirty="0">
                <a:solidFill>
                  <a:schemeClr val="accent2"/>
                </a:solidFill>
                <a:cs typeface="+mj-cs"/>
              </a:rPr>
              <a:t>Chars</a:t>
            </a:r>
            <a:br>
              <a:rPr b="1" dirty="0">
                <a:solidFill>
                  <a:schemeClr val="accent2"/>
                </a:solidFill>
                <a:cs typeface="+mj-cs"/>
              </a:rPr>
            </a:br>
            <a:endParaRPr b="1" dirty="0">
              <a:solidFill>
                <a:schemeClr val="accent2"/>
              </a:solidFill>
              <a:cs typeface="+mj-cs"/>
            </a:endParaRPr>
          </a:p>
        </p:txBody>
      </p:sp>
      <p:sp>
        <p:nvSpPr>
          <p:cNvPr id="1005571" name="Rectangle 3"/>
          <p:cNvSpPr>
            <a:spLocks noGrp="1"/>
          </p:cNvSpPr>
          <p:nvPr>
            <p:ph type="subTitle" idx="1"/>
          </p:nvPr>
        </p:nvSpPr>
        <p:spPr>
          <a:xfrm>
            <a:off x="381000" y="1066801"/>
            <a:ext cx="7924800" cy="2286000"/>
          </a:xfrm>
        </p:spPr>
        <p:txBody>
          <a:bodyPr>
            <a:normAutofit/>
          </a:bodyPr>
          <a:lstStyle/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cs typeface="+mn-cs"/>
              </a:rPr>
              <a:t>To get the character at a specified position.   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atin typeface="+mj-lt"/>
                <a:cs typeface="+mn-cs"/>
              </a:rPr>
              <a:t>Dim Ch As Char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atin typeface="+mj-lt"/>
              </a:rPr>
              <a:t>…</a:t>
            </a:r>
            <a:endParaRPr lang="en-US" b="1" dirty="0">
              <a:latin typeface="+mj-lt"/>
              <a:cs typeface="+mn-cs"/>
            </a:endParaRP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atin typeface="+mj-lt"/>
                <a:cs typeface="+mn-cs"/>
              </a:rPr>
              <a:t>Ch= </a:t>
            </a:r>
            <a:r>
              <a:rPr lang="en-US" b="1" dirty="0" err="1">
                <a:latin typeface="+mj-lt"/>
              </a:rPr>
              <a:t>Str</a:t>
            </a:r>
            <a:r>
              <a:rPr lang="en-US" b="1" dirty="0" err="1">
                <a:latin typeface="+mj-lt"/>
                <a:cs typeface="+mn-cs"/>
              </a:rPr>
              <a:t>.</a:t>
            </a:r>
            <a:r>
              <a:rPr lang="en-US" b="1" dirty="0" err="1">
                <a:solidFill>
                  <a:srgbClr val="FF0066"/>
                </a:solidFill>
                <a:latin typeface="+mj-lt"/>
                <a:cs typeface="+mn-cs"/>
              </a:rPr>
              <a:t>Chars</a:t>
            </a:r>
            <a:r>
              <a:rPr lang="en-US" b="1" dirty="0">
                <a:latin typeface="+mj-lt"/>
                <a:cs typeface="+mn-cs"/>
              </a:rPr>
              <a:t>(</a:t>
            </a:r>
            <a:r>
              <a:rPr lang="en-US" b="1" dirty="0">
                <a:latin typeface="+mj-lt"/>
              </a:rPr>
              <a:t>Position</a:t>
            </a:r>
            <a:r>
              <a:rPr lang="en-US" b="1" dirty="0">
                <a:latin typeface="+mj-lt"/>
                <a:cs typeface="+mn-cs"/>
              </a:rPr>
              <a:t>)</a:t>
            </a: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atin typeface="+mj-lt"/>
                <a:cs typeface="+mn-cs"/>
              </a:rPr>
              <a:t>     </a:t>
            </a:r>
            <a:endParaRPr lang="en-US" b="1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4262F-DC39-D886-F386-C033B8D84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4" t="17500" r="29166" b="41250"/>
          <a:stretch/>
        </p:blipFill>
        <p:spPr>
          <a:xfrm>
            <a:off x="48496" y="3238502"/>
            <a:ext cx="9019304" cy="3543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229600" cy="1470025"/>
          </a:xfrm>
        </p:spPr>
        <p:txBody>
          <a:bodyPr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b="1" dirty="0">
                <a:solidFill>
                  <a:schemeClr val="accent2"/>
                </a:solidFill>
                <a:cs typeface="+mj-cs"/>
              </a:rPr>
              <a:t/>
            </a:r>
            <a:br>
              <a:rPr b="1" dirty="0">
                <a:solidFill>
                  <a:schemeClr val="accent2"/>
                </a:solidFill>
                <a:cs typeface="+mj-cs"/>
              </a:rPr>
            </a:br>
            <a:r>
              <a:rPr b="1" dirty="0">
                <a:solidFill>
                  <a:schemeClr val="accent2"/>
                </a:solidFill>
                <a:cs typeface="+mj-cs"/>
              </a:rPr>
              <a:t>Chars</a:t>
            </a:r>
            <a:br>
              <a:rPr b="1" dirty="0">
                <a:solidFill>
                  <a:schemeClr val="accent2"/>
                </a:solidFill>
                <a:cs typeface="+mj-cs"/>
              </a:rPr>
            </a:br>
            <a:endParaRPr b="1" dirty="0">
              <a:solidFill>
                <a:schemeClr val="accent2"/>
              </a:solidFill>
              <a:cs typeface="+mj-cs"/>
            </a:endParaRPr>
          </a:p>
        </p:txBody>
      </p:sp>
      <p:sp>
        <p:nvSpPr>
          <p:cNvPr id="1005571" name="Rectangle 3"/>
          <p:cNvSpPr>
            <a:spLocks noGrp="1"/>
          </p:cNvSpPr>
          <p:nvPr>
            <p:ph type="subTitle" idx="1"/>
          </p:nvPr>
        </p:nvSpPr>
        <p:spPr>
          <a:xfrm>
            <a:off x="381000" y="1066801"/>
            <a:ext cx="7924800" cy="2286000"/>
          </a:xfrm>
        </p:spPr>
        <p:txBody>
          <a:bodyPr>
            <a:normAutofit/>
          </a:bodyPr>
          <a:lstStyle/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cs typeface="+mn-cs"/>
              </a:rPr>
              <a:t>Note that: </a:t>
            </a:r>
            <a:r>
              <a:rPr lang="en-US" dirty="0">
                <a:cs typeface="+mn-cs"/>
              </a:rPr>
              <a:t>the entered Position should be any value between 0 and Str.length-1, As entering a value that exceeds its length will lead to a runtime error.</a:t>
            </a:r>
            <a:endParaRPr lang="en-US" b="1" dirty="0">
              <a:cs typeface="+mn-cs"/>
            </a:endParaRP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atin typeface="+mj-lt"/>
                <a:cs typeface="+mn-cs"/>
              </a:rPr>
              <a:t>     </a:t>
            </a:r>
            <a:endParaRPr lang="en-US" b="1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88386-AB15-90E3-BB35-D4ADF50EB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9" t="13750" r="20834" b="21250"/>
          <a:stretch/>
        </p:blipFill>
        <p:spPr>
          <a:xfrm>
            <a:off x="76200" y="2971800"/>
            <a:ext cx="7010400" cy="396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B99FB-27F0-ED4D-B466-BFD6E695FE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3" t="16249" r="35000" b="40000"/>
          <a:stretch/>
        </p:blipFill>
        <p:spPr>
          <a:xfrm>
            <a:off x="5524500" y="2237978"/>
            <a:ext cx="3124200" cy="34170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B2A7DF-7BB6-03B7-04C9-6AC42F55D43E}"/>
                  </a:ext>
                </a:extLst>
              </p14:cNvPr>
              <p14:cNvContentPartPr/>
              <p14:nvPr/>
            </p14:nvContentPartPr>
            <p14:xfrm>
              <a:off x="6552060" y="3352801"/>
              <a:ext cx="407160" cy="476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B2A7DF-7BB6-03B7-04C9-6AC42F55D4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3420" y="3343801"/>
                <a:ext cx="424800" cy="4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241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229600" cy="1470025"/>
          </a:xfrm>
        </p:spPr>
        <p:txBody>
          <a:bodyPr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b="1" dirty="0">
                <a:solidFill>
                  <a:schemeClr val="accent2"/>
                </a:solidFill>
                <a:cs typeface="+mj-cs"/>
              </a:rPr>
              <a:t/>
            </a:r>
            <a:br>
              <a:rPr b="1" dirty="0">
                <a:solidFill>
                  <a:schemeClr val="accent2"/>
                </a:solidFill>
                <a:cs typeface="+mj-cs"/>
              </a:rPr>
            </a:br>
            <a:r>
              <a:rPr b="1" dirty="0">
                <a:solidFill>
                  <a:schemeClr val="accent2"/>
                </a:solidFill>
                <a:cs typeface="+mj-cs"/>
              </a:rPr>
              <a:t>Chars</a:t>
            </a:r>
            <a:br>
              <a:rPr b="1" dirty="0">
                <a:solidFill>
                  <a:schemeClr val="accent2"/>
                </a:solidFill>
                <a:cs typeface="+mj-cs"/>
              </a:rPr>
            </a:br>
            <a:endParaRPr b="1" dirty="0">
              <a:solidFill>
                <a:schemeClr val="accent2"/>
              </a:solidFill>
              <a:cs typeface="+mj-cs"/>
            </a:endParaRPr>
          </a:p>
        </p:txBody>
      </p:sp>
      <p:sp>
        <p:nvSpPr>
          <p:cNvPr id="1005571" name="Rectangle 3"/>
          <p:cNvSpPr>
            <a:spLocks noGrp="1"/>
          </p:cNvSpPr>
          <p:nvPr>
            <p:ph type="subTitle" idx="1"/>
          </p:nvPr>
        </p:nvSpPr>
        <p:spPr>
          <a:xfrm>
            <a:off x="381000" y="1066801"/>
            <a:ext cx="7924800" cy="2286000"/>
          </a:xfrm>
        </p:spPr>
        <p:txBody>
          <a:bodyPr>
            <a:normAutofit/>
          </a:bodyPr>
          <a:lstStyle/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+mj-lt"/>
              </a:rPr>
              <a:t>To avoid this from happening: </a:t>
            </a:r>
            <a:r>
              <a:rPr lang="en-US" dirty="0">
                <a:latin typeface="+mj-lt"/>
              </a:rPr>
              <a:t>check the value of position before using it using a condition statement (see below)</a:t>
            </a:r>
            <a:endParaRPr lang="en-US" dirty="0">
              <a:latin typeface="+mj-lt"/>
              <a:cs typeface="+mn-cs"/>
            </a:endParaRPr>
          </a:p>
          <a:p>
            <a:pPr algn="l" rtl="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atin typeface="+mj-lt"/>
                <a:cs typeface="+mn-cs"/>
              </a:rPr>
              <a:t>     </a:t>
            </a:r>
            <a:endParaRPr lang="en-US" b="1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C1E91-CDE1-08C8-BAD5-A38FB3E2D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t="13750" r="20833" b="23750"/>
          <a:stretch/>
        </p:blipFill>
        <p:spPr>
          <a:xfrm>
            <a:off x="507682" y="2384424"/>
            <a:ext cx="8179118" cy="43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ctrTitle"/>
          </p:nvPr>
        </p:nvSpPr>
        <p:spPr>
          <a:xfrm>
            <a:off x="0" y="-304800"/>
            <a:ext cx="8229600" cy="1470025"/>
          </a:xfrm>
        </p:spPr>
        <p:txBody>
          <a:bodyPr/>
          <a:lstStyle/>
          <a:p>
            <a:pPr eaLnBrk="1" hangingPunct="1"/>
            <a:r>
              <a:rPr b="1" dirty="0" err="1">
                <a:solidFill>
                  <a:schemeClr val="accent2"/>
                </a:solidFill>
              </a:rPr>
              <a:t>ToUpper</a:t>
            </a:r>
            <a:r>
              <a:rPr b="1" dirty="0">
                <a:solidFill>
                  <a:schemeClr val="accent2"/>
                </a:solidFill>
              </a:rPr>
              <a:t>, </a:t>
            </a:r>
            <a:r>
              <a:rPr b="1" dirty="0" err="1">
                <a:solidFill>
                  <a:schemeClr val="accent2"/>
                </a:solidFill>
              </a:rPr>
              <a:t>ToLower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8229600" cy="1692459"/>
          </a:xfrm>
        </p:spPr>
        <p:txBody>
          <a:bodyPr/>
          <a:lstStyle/>
          <a:p>
            <a:pPr algn="l" eaLnBrk="1" hangingPunct="1">
              <a:buFont typeface="Arial" pitchFamily="34" charset="0"/>
              <a:buNone/>
            </a:pPr>
            <a:r>
              <a:rPr lang="en-US" b="1" dirty="0">
                <a:latin typeface="+mj-lt"/>
              </a:rPr>
              <a:t>Dim str As String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b="1" dirty="0">
                <a:latin typeface="+mj-lt"/>
              </a:rPr>
              <a:t>str = TextBox1.Text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b="1" dirty="0">
                <a:latin typeface="+mj-lt"/>
              </a:rPr>
              <a:t>TextBox2.Text = </a:t>
            </a:r>
            <a:r>
              <a:rPr lang="en-US" b="1" dirty="0" err="1">
                <a:latin typeface="+mj-lt"/>
              </a:rPr>
              <a:t>str.</a:t>
            </a:r>
            <a:r>
              <a:rPr lang="en-US" b="1" dirty="0" err="1">
                <a:solidFill>
                  <a:srgbClr val="FF0066"/>
                </a:solidFill>
                <a:latin typeface="+mj-lt"/>
              </a:rPr>
              <a:t>ToUpper</a:t>
            </a:r>
            <a:endParaRPr lang="en-US" b="1" dirty="0">
              <a:solidFill>
                <a:srgbClr val="FF0066"/>
              </a:solidFill>
              <a:latin typeface="+mj-lt"/>
            </a:endParaRPr>
          </a:p>
          <a:p>
            <a:pPr algn="l" eaLnBrk="1" hangingPunct="1">
              <a:buFont typeface="Arial" pitchFamily="34" charset="0"/>
              <a:buNone/>
            </a:pPr>
            <a:r>
              <a:rPr lang="en-US" b="1" dirty="0">
                <a:latin typeface="+mj-lt"/>
              </a:rPr>
              <a:t>TextBox3.Text = </a:t>
            </a:r>
            <a:r>
              <a:rPr lang="en-US" b="1" dirty="0" err="1">
                <a:latin typeface="+mj-lt"/>
              </a:rPr>
              <a:t>str.</a:t>
            </a:r>
            <a:r>
              <a:rPr lang="en-US" b="1" dirty="0" err="1">
                <a:solidFill>
                  <a:srgbClr val="FF0066"/>
                </a:solidFill>
                <a:latin typeface="+mj-lt"/>
              </a:rPr>
              <a:t>ToLower</a:t>
            </a:r>
            <a:endParaRPr lang="en-US" b="1" dirty="0">
              <a:solidFill>
                <a:srgbClr val="FF0066"/>
              </a:solidFill>
              <a:latin typeface="+mj-lt"/>
            </a:endParaRPr>
          </a:p>
          <a:p>
            <a:pPr algn="l" eaLnBrk="1" hangingPunct="1">
              <a:buFont typeface="Arial" pitchFamily="34" charset="0"/>
              <a:buNone/>
            </a:pPr>
            <a:endParaRPr lang="en-US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66896"/>
            <a:ext cx="223837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677BA-3B38-E9DB-2E19-96DAAA35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6" t="12865" r="29167" b="46250"/>
          <a:stretch/>
        </p:blipFill>
        <p:spPr>
          <a:xfrm>
            <a:off x="163854" y="3276600"/>
            <a:ext cx="8827746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/>
          </p:cNvSpPr>
          <p:nvPr>
            <p:ph type="ctrTitle"/>
          </p:nvPr>
        </p:nvSpPr>
        <p:spPr>
          <a:xfrm>
            <a:off x="304800" y="-368117"/>
            <a:ext cx="8229600" cy="1470025"/>
          </a:xfrm>
        </p:spPr>
        <p:txBody>
          <a:bodyPr/>
          <a:lstStyle/>
          <a:p>
            <a:pPr eaLnBrk="1" hangingPunct="1"/>
            <a:r>
              <a:rPr b="1" dirty="0">
                <a:solidFill>
                  <a:schemeClr val="accent2"/>
                </a:solidFill>
              </a:rPr>
              <a:t>Trim</a:t>
            </a:r>
          </a:p>
        </p:txBody>
      </p:sp>
      <p:sp>
        <p:nvSpPr>
          <p:cNvPr id="1002499" name="Rectangle 3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086600" cy="4419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b="1" dirty="0">
              <a:cs typeface="+mn-cs"/>
            </a:endParaRP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One of the methods on our list is Trim. What this does is to trim any </a:t>
            </a:r>
            <a:r>
              <a:rPr lang="en-US" sz="2800" u="sng" dirty="0">
                <a:cs typeface="+mn-cs"/>
              </a:rPr>
              <a:t>leading</a:t>
            </a:r>
            <a:r>
              <a:rPr lang="en-US" sz="2800" dirty="0">
                <a:cs typeface="+mn-cs"/>
              </a:rPr>
              <a:t> or </a:t>
            </a:r>
            <a:r>
              <a:rPr lang="en-US" sz="2800" u="sng" dirty="0">
                <a:cs typeface="+mn-cs"/>
              </a:rPr>
              <a:t>trailing</a:t>
            </a:r>
            <a:r>
              <a:rPr lang="en-US" sz="2800" dirty="0">
                <a:cs typeface="+mn-cs"/>
              </a:rPr>
              <a:t> blank spaces from a string. 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So if the string was “ Text  ”, then Trim would delete those spaces for you, leaving just “Text”.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You use it in your code like this:</a:t>
            </a:r>
          </a:p>
          <a:p>
            <a:pPr lvl="1" algn="l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cs typeface="+mn-cs"/>
              </a:rPr>
              <a:t>FirstName = </a:t>
            </a:r>
            <a:r>
              <a:rPr lang="en-US" b="1" dirty="0" err="1">
                <a:solidFill>
                  <a:schemeClr val="tx2"/>
                </a:solidFill>
                <a:latin typeface="+mj-lt"/>
                <a:cs typeface="+mn-cs"/>
              </a:rPr>
              <a:t>FirstName.</a:t>
            </a:r>
            <a:r>
              <a:rPr lang="en-US" b="1" dirty="0" err="1">
                <a:solidFill>
                  <a:srgbClr val="FF0066"/>
                </a:solidFill>
                <a:latin typeface="+mj-lt"/>
                <a:cs typeface="+mn-cs"/>
              </a:rPr>
              <a:t>Trim</a:t>
            </a:r>
            <a:endParaRPr lang="en-US" b="1" dirty="0">
              <a:solidFill>
                <a:srgbClr val="FF0066"/>
              </a:solidFill>
              <a:latin typeface="+mj-lt"/>
              <a:cs typeface="+mn-cs"/>
            </a:endParaRP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b="1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2"/>
                </a:solidFill>
                <a:cs typeface="+mj-cs"/>
              </a:rPr>
              <a:t/>
            </a:r>
            <a:br>
              <a:rPr b="1">
                <a:solidFill>
                  <a:schemeClr val="accent2"/>
                </a:solidFill>
                <a:cs typeface="+mj-cs"/>
              </a:rPr>
            </a:br>
            <a:r>
              <a:rPr b="1" err="1">
                <a:solidFill>
                  <a:schemeClr val="accent2"/>
                </a:solidFill>
                <a:cs typeface="+mj-cs"/>
              </a:rPr>
              <a:t>InStr</a:t>
            </a:r>
            <a:r>
              <a:rPr b="1">
                <a:solidFill>
                  <a:schemeClr val="accent2"/>
                </a:solidFill>
                <a:cs typeface="+mj-cs"/>
              </a:rPr>
              <a:t>( )</a:t>
            </a:r>
            <a:br>
              <a:rPr b="1">
                <a:solidFill>
                  <a:schemeClr val="accent2"/>
                </a:solidFill>
                <a:cs typeface="+mj-cs"/>
              </a:rPr>
            </a:br>
            <a:endParaRPr b="1">
              <a:solidFill>
                <a:schemeClr val="accent2"/>
              </a:solidFill>
              <a:cs typeface="+mj-cs"/>
            </a:endParaRPr>
          </a:p>
        </p:txBody>
      </p:sp>
      <p:sp>
        <p:nvSpPr>
          <p:cNvPr id="1006595" name="Rectangle 3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07720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The </a:t>
            </a:r>
            <a:r>
              <a:rPr lang="en-US" sz="2800" b="1" dirty="0" err="1">
                <a:cs typeface="+mn-cs"/>
              </a:rPr>
              <a:t>InStr</a:t>
            </a:r>
            <a:r>
              <a:rPr lang="en-US" sz="2800" b="1" dirty="0">
                <a:cs typeface="+mn-cs"/>
              </a:rPr>
              <a:t>( ) </a:t>
            </a:r>
            <a:r>
              <a:rPr lang="en-US" sz="2800" dirty="0">
                <a:cs typeface="+mn-cs"/>
              </a:rPr>
              <a:t>method of string variables tells you what the position of one string is inside another. 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For example, if your string was “me@me.com” and you wanted to know if the string contained the @ symbol, you could use </a:t>
            </a:r>
            <a:r>
              <a:rPr lang="en-US" sz="2800" dirty="0" err="1">
                <a:cs typeface="+mn-cs"/>
              </a:rPr>
              <a:t>InStr</a:t>
            </a:r>
            <a:r>
              <a:rPr lang="en-US" sz="2800" dirty="0">
                <a:cs typeface="+mn-cs"/>
              </a:rPr>
              <a:t>( ) Method. 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cs typeface="+mn-cs"/>
              </a:rPr>
              <a:t>You would use it like this:</a:t>
            </a:r>
          </a:p>
          <a:p>
            <a:pPr lvl="1" algn="l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>
                <a:solidFill>
                  <a:schemeClr val="tx2"/>
                </a:solidFill>
                <a:latin typeface="+mj-lt"/>
                <a:cs typeface="+mn-cs"/>
              </a:rPr>
              <a:t>FirstString</a:t>
            </a:r>
            <a:r>
              <a:rPr lang="en-US" b="1" dirty="0">
                <a:solidFill>
                  <a:schemeClr val="tx2"/>
                </a:solidFill>
                <a:latin typeface="+mj-lt"/>
                <a:cs typeface="+mn-cs"/>
              </a:rPr>
              <a:t> = “me@me.com”</a:t>
            </a:r>
          </a:p>
          <a:p>
            <a:pPr lvl="1" algn="l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>
                <a:solidFill>
                  <a:schemeClr val="tx2"/>
                </a:solidFill>
                <a:latin typeface="+mj-lt"/>
                <a:cs typeface="+mn-cs"/>
              </a:rPr>
              <a:t>SecondString</a:t>
            </a:r>
            <a:r>
              <a:rPr lang="en-US" b="1" dirty="0">
                <a:solidFill>
                  <a:schemeClr val="tx2"/>
                </a:solidFill>
                <a:latin typeface="+mj-lt"/>
                <a:cs typeface="+mn-cs"/>
              </a:rPr>
              <a:t> = “@”</a:t>
            </a:r>
          </a:p>
          <a:p>
            <a:pPr lvl="1" algn="l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cs typeface="+mn-cs"/>
              </a:rPr>
              <a:t>position = </a:t>
            </a:r>
            <a:r>
              <a:rPr lang="en-US" b="1" dirty="0" err="1">
                <a:solidFill>
                  <a:srgbClr val="FF0066"/>
                </a:solidFill>
                <a:latin typeface="+mj-lt"/>
                <a:cs typeface="+mn-cs"/>
              </a:rPr>
              <a:t>InStr</a:t>
            </a:r>
            <a:r>
              <a:rPr lang="en-US" b="1" dirty="0">
                <a:solidFill>
                  <a:schemeClr val="tx2"/>
                </a:solidFill>
                <a:latin typeface="+mj-lt"/>
                <a:cs typeface="+mn-cs"/>
              </a:rPr>
              <a:t>(</a:t>
            </a:r>
            <a:r>
              <a:rPr lang="en-US" b="1" dirty="0" err="1">
                <a:solidFill>
                  <a:schemeClr val="tx2"/>
                </a:solidFill>
                <a:latin typeface="+mj-lt"/>
                <a:cs typeface="+mn-cs"/>
              </a:rPr>
              <a:t>FirstString</a:t>
            </a:r>
            <a:r>
              <a:rPr lang="en-US" b="1" dirty="0">
                <a:solidFill>
                  <a:schemeClr val="tx2"/>
                </a:solidFill>
                <a:latin typeface="+mj-lt"/>
                <a:cs typeface="+mn-cs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+mj-lt"/>
                <a:cs typeface="+mn-cs"/>
              </a:rPr>
              <a:t>SecondString</a:t>
            </a:r>
            <a:r>
              <a:rPr lang="en-US" b="1" dirty="0">
                <a:solidFill>
                  <a:schemeClr val="tx2"/>
                </a:solidFill>
                <a:latin typeface="+mj-lt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02BF-1AF3-4771-897C-5ACFD7A5B2ED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E60645-4C00-411C-8957-5724D4D45E91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0A3C71D-61B8-4202-B1C1-1EA8EDD900A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5DF31E7-C464-47F7-B27B-D3443457FA1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0C16C22-062B-448E-804A-691E30B3E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1852</Words>
  <Application>Microsoft Office PowerPoint</Application>
  <PresentationFormat>On-screen Show (4:3)</PresentationFormat>
  <Paragraphs>312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Courier New</vt:lpstr>
      <vt:lpstr>Georgia</vt:lpstr>
      <vt:lpstr>Perpetua</vt:lpstr>
      <vt:lpstr>Tahoma</vt:lpstr>
      <vt:lpstr>Times New Roman</vt:lpstr>
      <vt:lpstr>Trebuchet MS</vt:lpstr>
      <vt:lpstr>Wingdings</vt:lpstr>
      <vt:lpstr>Wingdings 2</vt:lpstr>
      <vt:lpstr>Urban</vt:lpstr>
      <vt:lpstr>PowerPoint Presentation</vt:lpstr>
      <vt:lpstr>PowerPoint Presentation</vt:lpstr>
      <vt:lpstr>Length</vt:lpstr>
      <vt:lpstr> Chars </vt:lpstr>
      <vt:lpstr> Chars </vt:lpstr>
      <vt:lpstr> Chars </vt:lpstr>
      <vt:lpstr>ToUpper, ToLower</vt:lpstr>
      <vt:lpstr>Trim</vt:lpstr>
      <vt:lpstr> InStr( ) </vt:lpstr>
      <vt:lpstr> InStr( ) </vt:lpstr>
      <vt:lpstr> InStr( ) </vt:lpstr>
      <vt:lpstr> Substring </vt:lpstr>
      <vt:lpstr> Substring </vt:lpstr>
      <vt:lpstr> Substring </vt:lpstr>
      <vt:lpstr> Substring </vt:lpstr>
      <vt:lpstr>Replace</vt:lpstr>
      <vt:lpstr>Insert</vt:lpstr>
      <vt:lpstr>Split and Join </vt:lpstr>
      <vt:lpstr>Split</vt:lpstr>
      <vt:lpstr>Split</vt:lpstr>
      <vt:lpstr>Join </vt:lpstr>
      <vt:lpstr>ToCharArray</vt:lpstr>
      <vt:lpstr>Equals </vt:lpstr>
      <vt:lpstr>Equals</vt:lpstr>
      <vt:lpstr>CompareTo</vt:lpstr>
      <vt:lpstr>PowerPoint Presentation</vt:lpstr>
      <vt:lpstr>StrReverse</vt:lpstr>
      <vt:lpstr>String Methods</vt:lpstr>
      <vt:lpstr>PowerPoint Presentation</vt:lpstr>
      <vt:lpstr>PowerPoint Presentation</vt:lpstr>
      <vt:lpstr>PowerPoint Presentation</vt:lpstr>
      <vt:lpstr>IndexOf Method </vt:lpstr>
      <vt:lpstr>Initial Value of a String Variable </vt:lpstr>
      <vt:lpstr>What is msgBox?</vt:lpstr>
      <vt:lpstr>Msgbox</vt:lpstr>
      <vt:lpstr>Msgbox -Parameters</vt:lpstr>
      <vt:lpstr>Msgbox -Example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wagait</dc:creator>
  <cp:lastModifiedBy>nouf mohammed</cp:lastModifiedBy>
  <cp:revision>509</cp:revision>
  <dcterms:created xsi:type="dcterms:W3CDTF">2008-01-13T19:04:19Z</dcterms:created>
  <dcterms:modified xsi:type="dcterms:W3CDTF">2022-12-11T07:49:25Z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مستند</vt:lpwstr>
  </property>
  <property fmtid="{D5CDD505-2E9C-101B-9397-08002B2CF9AE}" pid="3" name="Subject">
    <vt:lpwstr/>
  </property>
  <property fmtid="{D5CDD505-2E9C-101B-9397-08002B2CF9AE}" pid="4" name="Keywords">
    <vt:lpwstr/>
  </property>
  <property fmtid="{D5CDD505-2E9C-101B-9397-08002B2CF9AE}" pid="5" name="_Author">
    <vt:lpwstr>wagait</vt:lpwstr>
  </property>
  <property fmtid="{D5CDD505-2E9C-101B-9397-08002B2CF9AE}" pid="6" name="_Category">
    <vt:lpwstr/>
  </property>
  <property fmtid="{D5CDD505-2E9C-101B-9397-08002B2CF9AE}" pid="7" name="Slides">
    <vt:lpwstr>28</vt:lpwstr>
  </property>
  <property fmtid="{D5CDD505-2E9C-101B-9397-08002B2CF9AE}" pid="8" name="Categories">
    <vt:lpwstr/>
  </property>
  <property fmtid="{D5CDD505-2E9C-101B-9397-08002B2CF9AE}" pid="9" name="Approval Level">
    <vt:lpwstr/>
  </property>
  <property fmtid="{D5CDD505-2E9C-101B-9397-08002B2CF9AE}" pid="10" name="_Comments">
    <vt:lpwstr/>
  </property>
  <property fmtid="{D5CDD505-2E9C-101B-9397-08002B2CF9AE}" pid="11" name="Assigned To">
    <vt:lpwstr/>
  </property>
  <property fmtid="{D5CDD505-2E9C-101B-9397-08002B2CF9AE}" pid="12" name="PublishingExpirationDate">
    <vt:lpwstr/>
  </property>
  <property fmtid="{D5CDD505-2E9C-101B-9397-08002B2CF9AE}" pid="13" name="PublishingStartDate">
    <vt:lpwstr/>
  </property>
  <property fmtid="{D5CDD505-2E9C-101B-9397-08002B2CF9AE}" pid="14" name="ContentTypeId">
    <vt:lpwstr>0x0101005130AFAA5D399E489E1819B440698DE2</vt:lpwstr>
  </property>
</Properties>
</file>