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58"/>
  </p:notesMasterIdLst>
  <p:sldIdLst>
    <p:sldId id="543" r:id="rId2"/>
    <p:sldId id="544" r:id="rId3"/>
    <p:sldId id="545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82" r:id="rId17"/>
    <p:sldId id="558" r:id="rId18"/>
    <p:sldId id="559" r:id="rId19"/>
    <p:sldId id="560" r:id="rId20"/>
    <p:sldId id="592" r:id="rId21"/>
    <p:sldId id="583" r:id="rId22"/>
    <p:sldId id="561" r:id="rId23"/>
    <p:sldId id="593" r:id="rId24"/>
    <p:sldId id="581" r:id="rId25"/>
    <p:sldId id="562" r:id="rId26"/>
    <p:sldId id="563" r:id="rId27"/>
    <p:sldId id="564" r:id="rId28"/>
    <p:sldId id="590" r:id="rId29"/>
    <p:sldId id="591" r:id="rId30"/>
    <p:sldId id="565" r:id="rId31"/>
    <p:sldId id="566" r:id="rId32"/>
    <p:sldId id="567" r:id="rId33"/>
    <p:sldId id="584" r:id="rId34"/>
    <p:sldId id="568" r:id="rId35"/>
    <p:sldId id="585" r:id="rId36"/>
    <p:sldId id="569" r:id="rId37"/>
    <p:sldId id="570" r:id="rId38"/>
    <p:sldId id="526" r:id="rId39"/>
    <p:sldId id="571" r:id="rId40"/>
    <p:sldId id="586" r:id="rId41"/>
    <p:sldId id="572" r:id="rId42"/>
    <p:sldId id="589" r:id="rId43"/>
    <p:sldId id="573" r:id="rId44"/>
    <p:sldId id="574" r:id="rId45"/>
    <p:sldId id="575" r:id="rId46"/>
    <p:sldId id="587" r:id="rId47"/>
    <p:sldId id="576" r:id="rId48"/>
    <p:sldId id="577" r:id="rId49"/>
    <p:sldId id="578" r:id="rId50"/>
    <p:sldId id="579" r:id="rId51"/>
    <p:sldId id="580" r:id="rId52"/>
    <p:sldId id="588" r:id="rId53"/>
    <p:sldId id="595" r:id="rId54"/>
    <p:sldId id="596" r:id="rId55"/>
    <p:sldId id="594" r:id="rId56"/>
    <p:sldId id="597" r:id="rId5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91" d="100"/>
          <a:sy n="91" d="100"/>
        </p:scale>
        <p:origin x="132" y="5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127E07-F6DD-44FD-9C9A-5E2F2FCC6506}" type="datetimeFigureOut">
              <a:rPr lang="en-US"/>
              <a:pPr>
                <a:defRPr/>
              </a:pPr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90214BF-FF09-4284-B64D-90EACA3391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56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BC694F-047B-448D-955F-0F9328F27008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1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F519C8-D9EA-4569-842D-AA0FECEC0AE6}" type="datetime8">
              <a:rPr lang="en-US"/>
              <a:pPr>
                <a:defRPr/>
              </a:pPr>
              <a:t>8/22/2025 6:26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400"/>
            </a:lvl1pPr>
          </a:lstStyle>
          <a:p>
            <a:fld id="{2B2BFB1D-AFCA-4C90-BA14-7B846EE44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A706-E3BA-4940-BF89-FE695C4BC152}" type="datetime8">
              <a:rPr lang="en-US"/>
              <a:pPr>
                <a:defRPr/>
              </a:pPr>
              <a:t>8/22/2025 6:26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ACF61-1749-48C9-B808-AC5A69DA61B2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D00D-3100-4E55-869C-E7C405AC66C7}" type="datetime8">
              <a:rPr lang="en-US"/>
              <a:pPr>
                <a:defRPr/>
              </a:pPr>
              <a:t>8/22/2025 6:26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A8133067-A0A5-4A16-9022-112F992EF7F8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154E-73E9-4D9B-BCCC-6BB9096FCFDD}" type="datetime8">
              <a:rPr lang="en-US"/>
              <a:pPr>
                <a:defRPr/>
              </a:pPr>
              <a:t>8/22/2025 6:26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17E297-FF38-48F1-A18D-86F7DCA35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1D6A-61D2-4353-962B-9D934D2CD489}" type="datetime8">
              <a:rPr lang="en-US"/>
              <a:pPr>
                <a:defRPr/>
              </a:pPr>
              <a:t>8/22/2025 6:26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AD6301-B519-4183-BF10-BB57FB0099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1C319D-E38E-4E6E-8148-86DA3B1E6D62}" type="datetime8">
              <a:rPr lang="en-US"/>
              <a:pPr>
                <a:defRPr/>
              </a:pPr>
              <a:t>8/22/2025 6:26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19E087-5A00-4A5D-B117-BB36F58D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9FDEAF-1379-4DBF-B7EE-31BF7DD00E18}" type="datetime8">
              <a:rPr lang="en-US"/>
              <a:pPr>
                <a:defRPr/>
              </a:pPr>
              <a:t>8/22/2025 6:26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3286AD-7F32-4DFE-8865-C8FF339D69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46F1-6F08-4061-AB9C-F8346D105751}" type="datetime8">
              <a:rPr lang="en-US"/>
              <a:pPr>
                <a:defRPr/>
              </a:pPr>
              <a:t>8/22/2025 6:26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9E9B5F0-A4E5-4BBD-B7AB-8FCC8D3F2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D1FF-313B-45F9-9AE9-3C1F827E0A2B}" type="datetime8">
              <a:rPr lang="en-US"/>
              <a:pPr>
                <a:defRPr/>
              </a:pPr>
              <a:t>8/22/2025 6:26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400"/>
            </a:lvl1pPr>
          </a:lstStyle>
          <a:p>
            <a:fld id="{E4212D27-8778-4A57-A7E4-E940B26B7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3" y="1755775"/>
            <a:ext cx="2152651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A145-84BC-446E-A37D-46BB1127CA74}" type="datetime8">
              <a:rPr lang="en-US"/>
              <a:pPr>
                <a:defRPr/>
              </a:pPr>
              <a:t>8/22/2025 6:26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49B9D0-ABA0-46E7-BE4E-7A14D8B51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074693-5290-49AA-B6F3-92DB40587690}" type="datetime8">
              <a:rPr lang="en-US"/>
              <a:pPr>
                <a:defRPr/>
              </a:pPr>
              <a:t>8/22/2025 6:26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ACDD9588-C64C-465D-9151-24A36201A1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  <a:lum/>
          </a:blip>
          <a:srcRect/>
          <a:stretch>
            <a:fillRect l="79000" t="3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209E9D8-6ECA-42D8-8A66-91C11B49B463}" type="datetime8">
              <a:rPr lang="en-US"/>
              <a:pPr>
                <a:defRPr/>
              </a:pPr>
              <a:t>8/22/2025 6:26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fld id="{95107938-0D31-4785-825E-906B027B019C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26" r:id="rId10"/>
    <p:sldLayoutId id="2147483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subTitle" idx="1"/>
          </p:nvPr>
        </p:nvSpPr>
        <p:spPr>
          <a:xfrm>
            <a:off x="2207568" y="1628801"/>
            <a:ext cx="7538328" cy="338437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300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Candara" pitchFamily="34" charset="0"/>
                <a:cs typeface="Times New Roman" pitchFamily="18" charset="0"/>
              </a:rPr>
              <a:t>Fundamentals of Organic</a:t>
            </a:r>
            <a:r>
              <a:rPr lang="en-US" altLang="en-US" sz="3600" b="1" dirty="0">
                <a:solidFill>
                  <a:srgbClr val="FF0000"/>
                </a:solidFill>
                <a:latin typeface="Candara" pitchFamily="34" charset="0"/>
              </a:rPr>
              <a:t> Chemistry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Candara" pitchFamily="34" charset="0"/>
              </a:rPr>
              <a:t>CHEM 108</a:t>
            </a:r>
          </a:p>
          <a:p>
            <a:pPr algn="ctr"/>
            <a:r>
              <a:rPr lang="en-US" altLang="en-US" sz="2800" b="1" i="1" dirty="0">
                <a:solidFill>
                  <a:srgbClr val="00B050"/>
                </a:solidFill>
              </a:rPr>
              <a:t>King Saud University</a:t>
            </a:r>
            <a:endParaRPr lang="en-US" alt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00B050"/>
                </a:solidFill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093296"/>
            <a:ext cx="2999656" cy="5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C00000"/>
                </a:solidFill>
              </a:rPr>
              <a:t>CHEM 108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672" y="5949280"/>
            <a:ext cx="9048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CHAPTER 4. ALCOHOLS, PHENOLS AND ETHERS </a:t>
            </a:r>
          </a:p>
        </p:txBody>
      </p:sp>
      <p:pic>
        <p:nvPicPr>
          <p:cNvPr id="7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319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6833" y="404664"/>
            <a:ext cx="506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Phenols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3392" y="1661041"/>
            <a:ext cx="1101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Phenols </a:t>
            </a:r>
            <a:r>
              <a:rPr lang="en-US" altLang="en-US" sz="2400" dirty="0"/>
              <a:t>are usually named as derivatives of the parent compounds.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23392" y="3933056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The hydroxyl group is named as a substituent when it occurs in the same molecule with carboxylic acid, aldehyde, or ketone functionalities, which have </a:t>
            </a:r>
            <a:r>
              <a:rPr lang="en-US" altLang="en-US" sz="2400" b="1" dirty="0">
                <a:solidFill>
                  <a:srgbClr val="FF0000"/>
                </a:solidFill>
              </a:rPr>
              <a:t>priority in naming</a:t>
            </a:r>
            <a:r>
              <a:rPr lang="en-US" altLang="en-US" sz="2400" b="1" dirty="0"/>
              <a:t>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318" t="8821" r="7901" b="5028"/>
          <a:stretch>
            <a:fillRect/>
          </a:stretch>
        </p:blipFill>
        <p:spPr bwMode="auto">
          <a:xfrm>
            <a:off x="2351584" y="2371829"/>
            <a:ext cx="3960440" cy="13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432292" y="2354724"/>
            <a:ext cx="3382011" cy="13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949" t="4131" r="7594" b="13420"/>
          <a:stretch>
            <a:fillRect/>
          </a:stretch>
        </p:blipFill>
        <p:spPr bwMode="auto">
          <a:xfrm>
            <a:off x="3449814" y="4996071"/>
            <a:ext cx="4896544" cy="1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9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931" y="404664"/>
            <a:ext cx="6174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Physical Properties of Alcohols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8147" y="1906428"/>
            <a:ext cx="9364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200" i="1" dirty="0">
                <a:cs typeface="Calibri" pitchFamily="34" charset="0"/>
              </a:rPr>
              <a:t>The simplest alcohol, methanol, is a liquid at room temperature.</a:t>
            </a:r>
          </a:p>
          <a:p>
            <a:pPr marL="341313" algn="just">
              <a:defRPr/>
            </a:pPr>
            <a:r>
              <a:rPr lang="en-US" sz="2200" i="1" dirty="0">
                <a:cs typeface="Calibri" pitchFamily="34" charset="0"/>
              </a:rPr>
              <a:t>In contrast, alkanes from methane to butane are gases.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7510" y="1484784"/>
            <a:ext cx="22281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Physical State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7511" y="2608972"/>
            <a:ext cx="15800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Solubility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18147" y="3081932"/>
            <a:ext cx="91205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The lower alcohols are completely miscible with water.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18146" y="3414166"/>
            <a:ext cx="101624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As the number of carbons in the alcohol increases, the solubility in water decreases.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18145" y="4273379"/>
            <a:ext cx="101624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altLang="en-US" sz="2200" i="1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Series of normal alcohols</a:t>
            </a: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; The boiling points increase with increase in molecular weights.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7510" y="3839050"/>
            <a:ext cx="22281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Boiling Points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18146" y="4660949"/>
            <a:ext cx="101624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A comparison of boiling points among </a:t>
            </a:r>
            <a:r>
              <a:rPr lang="en-US" altLang="en-US" sz="2200" i="1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isomeric alcohols</a:t>
            </a: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; The boiling points decrease as the number of alkyl branches from the </a:t>
            </a:r>
            <a:r>
              <a:rPr lang="en-US" altLang="en-US" sz="2200" i="1" dirty="0" err="1">
                <a:ea typeface="Calibri" pitchFamily="34" charset="0"/>
                <a:cs typeface="Calibri" pitchFamily="34" charset="0"/>
              </a:rPr>
              <a:t>carbinol</a:t>
            </a: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 group increases.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40405" y="5520162"/>
            <a:ext cx="9010303" cy="1310978"/>
            <a:chOff x="1055440" y="2420888"/>
            <a:chExt cx="9392443" cy="140613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</a:blip>
            <a:srcRect b="57779"/>
            <a:stretch/>
          </p:blipFill>
          <p:spPr bwMode="auto">
            <a:xfrm>
              <a:off x="1055440" y="2420888"/>
              <a:ext cx="4692997" cy="140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</a:blip>
            <a:srcRect t="45036"/>
            <a:stretch/>
          </p:blipFill>
          <p:spPr bwMode="auto">
            <a:xfrm>
              <a:off x="5754886" y="2420888"/>
              <a:ext cx="4692997" cy="140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011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/>
      <p:bldP spid="14" grpId="0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931" y="404664"/>
            <a:ext cx="6174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Hydrogen Bonding in Alcohols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23392" y="1568261"/>
            <a:ext cx="112450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rgbClr val="FF0000"/>
                </a:solidFill>
              </a:rPr>
              <a:t>boiling points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bp</a:t>
            </a:r>
            <a:r>
              <a:rPr lang="en-US" altLang="en-US" sz="2400" baseline="30000" dirty="0" err="1"/>
              <a:t>,</a:t>
            </a:r>
            <a:r>
              <a:rPr lang="en-US" altLang="en-US" sz="2400" dirty="0" err="1"/>
              <a:t>s</a:t>
            </a:r>
            <a:r>
              <a:rPr lang="en-US" altLang="en-US" sz="2400" dirty="0"/>
              <a:t>) of alcohols are much higher than those of ethers or hydrocarbons with similar molecular weights.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11424" y="3514363"/>
            <a:ext cx="10801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Why? </a:t>
            </a:r>
            <a:r>
              <a:rPr lang="en-US" altLang="en-US" sz="2400" dirty="0">
                <a:solidFill>
                  <a:srgbClr val="00B0F0"/>
                </a:solidFill>
              </a:rPr>
              <a:t>Because alcohols form </a:t>
            </a:r>
            <a:r>
              <a:rPr lang="en-US" altLang="en-US" sz="2400" i="1" u="sng" dirty="0">
                <a:solidFill>
                  <a:srgbClr val="00B0F0"/>
                </a:solidFill>
              </a:rPr>
              <a:t>hydrogen bonds </a:t>
            </a:r>
            <a:r>
              <a:rPr lang="en-US" altLang="en-US" sz="2400" dirty="0">
                <a:solidFill>
                  <a:srgbClr val="00B0F0"/>
                </a:solidFill>
              </a:rPr>
              <a:t>with one another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altLang="en-US" sz="2200" i="1" dirty="0">
                <a:solidFill>
                  <a:srgbClr val="7030A0"/>
                </a:solidFill>
              </a:rPr>
              <a:t>The O-H bond is polarized by the high electronegativity of the oxygen atom and places a partial positive charge on the hydrogen atom and a partial negative charge on the oxygen atom.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856" y="2399258"/>
            <a:ext cx="5309715" cy="10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3986" t="11255" r="6129" b="11073"/>
          <a:stretch>
            <a:fillRect/>
          </a:stretch>
        </p:blipFill>
        <p:spPr bwMode="auto">
          <a:xfrm>
            <a:off x="3431704" y="4731732"/>
            <a:ext cx="5158730" cy="116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343472" y="5910371"/>
            <a:ext cx="94690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00B050"/>
                </a:solidFill>
              </a:rPr>
              <a:t>Two or more alcohol molecules thus become loosely bonded to one another through hydrogen bonds.</a:t>
            </a:r>
          </a:p>
        </p:txBody>
      </p:sp>
    </p:spTree>
    <p:extLst>
      <p:ext uri="{BB962C8B-B14F-4D97-AF65-F5344CB8AC3E}">
        <p14:creationId xmlns:p14="http://schemas.microsoft.com/office/powerpoint/2010/main" val="18954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931" y="404664"/>
            <a:ext cx="6174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Hydrogen Bonding in Alcohols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3392" y="2348880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B050"/>
                </a:solidFill>
              </a:rPr>
              <a:t>Hydrogen bonds are weaker than ordinary covalent bonds.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23392" y="1547318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Consequently, alcohols have relatively high boiling points because they must supply enough heat to break the hydrogen bonds before each molecule.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3392" y="2924944"/>
            <a:ext cx="1094521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FF0000"/>
                </a:solidFill>
              </a:rPr>
              <a:t>Water,</a:t>
            </a:r>
            <a:r>
              <a:rPr lang="en-US" altLang="en-US" sz="2400" dirty="0"/>
              <a:t> of course, is also a hydrogen-bonded liquid.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lower molecular-weight alcohols </a:t>
            </a:r>
            <a:r>
              <a:rPr lang="en-US" altLang="en-US" sz="2400" dirty="0"/>
              <a:t>can readily replace water molecules in the hydrogen bonded network.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36522" y="4284092"/>
            <a:ext cx="574751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/>
              <a:t>This accounts for the complete </a:t>
            </a:r>
            <a:r>
              <a:rPr lang="en-US" altLang="en-US" sz="2400" dirty="0">
                <a:solidFill>
                  <a:srgbClr val="FF0000"/>
                </a:solidFill>
              </a:rPr>
              <a:t>miscibility of the lower alcohols with water</a:t>
            </a:r>
            <a:r>
              <a:rPr lang="en-US" altLang="en-US" sz="2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/>
              <a:t>However, as the organic chain lengthens and the alcohol becomes relatively more hydrocarbon like, its water solubility decreases.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766" y="4007123"/>
            <a:ext cx="5583089" cy="260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3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931" y="404664"/>
            <a:ext cx="6174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Physical Properties of Phenols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3392" y="1772817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Phenol</a:t>
            </a:r>
            <a:r>
              <a:rPr lang="en-US" altLang="en-US" sz="2400" b="1" dirty="0">
                <a:ea typeface="Calibri" pitchFamily="34" charset="0"/>
                <a:cs typeface="Calibri" pitchFamily="34" charset="0"/>
              </a:rPr>
              <a:t> i</a:t>
            </a:r>
            <a:r>
              <a:rPr lang="en-US" altLang="en-US" sz="2400" dirty="0">
                <a:ea typeface="Calibri" pitchFamily="34" charset="0"/>
                <a:cs typeface="Calibri" pitchFamily="34" charset="0"/>
              </a:rPr>
              <a:t>s a colorless, crystalline, low-melting solid, with a high boiling point, that is moderately soluble in water.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3392" y="2780928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ea typeface="Calibri" pitchFamily="34" charset="0"/>
                <a:cs typeface="Calibri" pitchFamily="34" charset="0"/>
              </a:rPr>
              <a:t>Most other phenols also are solids, with slight solubility in water and high boiling points.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3392" y="3678123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ea typeface="Calibri" pitchFamily="34" charset="0"/>
                <a:cs typeface="Calibri" pitchFamily="34" charset="0"/>
              </a:rPr>
              <a:t>The most significant physical property that distinguishes alcohols from phenols is the acidity of phenols. </a:t>
            </a:r>
          </a:p>
        </p:txBody>
      </p:sp>
    </p:spTree>
    <p:extLst>
      <p:ext uri="{BB962C8B-B14F-4D97-AF65-F5344CB8AC3E}">
        <p14:creationId xmlns:p14="http://schemas.microsoft.com/office/powerpoint/2010/main" val="9828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2054" y="404664"/>
            <a:ext cx="7196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Acidity of Alcohols and Phenols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1384" y="1556792"/>
            <a:ext cx="1101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Like water, alcohols and phenols are weak acids.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959099" y="2059433"/>
            <a:ext cx="10081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/>
              <a:t>The hydroxyl group can act as a proton donor, and dissociation occurs in a manner similar to that for water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024961" y="3068959"/>
            <a:ext cx="6460335" cy="13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999656" y="4681375"/>
            <a:ext cx="6449109" cy="155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2054" y="404664"/>
            <a:ext cx="7196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Acidity of Alcohols and Phenols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51384" y="1700808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Phenols are stronger acids than alcohols </a:t>
            </a:r>
            <a:r>
              <a:rPr lang="en-US" altLang="en-US" sz="2400" dirty="0"/>
              <a:t>mainly because the corresponding </a:t>
            </a:r>
            <a:r>
              <a:rPr lang="en-US" altLang="en-US" sz="2400" dirty="0" err="1"/>
              <a:t>phenoxide</a:t>
            </a:r>
            <a:r>
              <a:rPr lang="en-US" altLang="en-US" sz="2400" dirty="0"/>
              <a:t> ions are stabilized by resonance.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555925"/>
            <a:ext cx="7272808" cy="2060073"/>
          </a:xfrm>
          <a:prstGeom prst="rect">
            <a:avLst/>
          </a:prstGeom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983432" y="4841284"/>
            <a:ext cx="100091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i="1" dirty="0"/>
              <a:t>The negative charge of an </a:t>
            </a:r>
            <a:r>
              <a:rPr lang="en-US" altLang="en-US" sz="2200" i="1" dirty="0" err="1">
                <a:solidFill>
                  <a:srgbClr val="FF0000"/>
                </a:solidFill>
              </a:rPr>
              <a:t>alkoxide</a:t>
            </a:r>
            <a:r>
              <a:rPr lang="en-US" altLang="en-US" sz="2200" i="1" dirty="0">
                <a:solidFill>
                  <a:srgbClr val="FF0000"/>
                </a:solidFill>
              </a:rPr>
              <a:t> ion </a:t>
            </a:r>
            <a:r>
              <a:rPr lang="en-US" altLang="en-US" sz="2200" i="1" dirty="0"/>
              <a:t>is concentrated on the oxygen atom, but the negative charge on a </a:t>
            </a:r>
            <a:r>
              <a:rPr lang="en-US" altLang="en-US" sz="2200" i="1" dirty="0" err="1"/>
              <a:t>phenoxide</a:t>
            </a:r>
            <a:r>
              <a:rPr lang="en-US" altLang="en-US" sz="2200" i="1" dirty="0"/>
              <a:t> ion can be delocalized to the </a:t>
            </a:r>
            <a:r>
              <a:rPr lang="en-US" altLang="en-US" sz="2200" i="1" dirty="0" err="1"/>
              <a:t>ortho</a:t>
            </a:r>
            <a:r>
              <a:rPr lang="en-US" altLang="en-US" sz="2200" i="1" dirty="0"/>
              <a:t> and </a:t>
            </a:r>
            <a:r>
              <a:rPr lang="en-US" altLang="en-US" sz="2200" i="1" dirty="0" err="1"/>
              <a:t>para</a:t>
            </a:r>
            <a:r>
              <a:rPr lang="en-US" altLang="en-US" sz="2200" i="1" dirty="0"/>
              <a:t> ring positions through resonance.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983432" y="5949280"/>
            <a:ext cx="10009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i="1" dirty="0"/>
              <a:t>Because </a:t>
            </a:r>
            <a:r>
              <a:rPr lang="en-US" altLang="en-US" sz="2200" i="1" dirty="0" err="1">
                <a:solidFill>
                  <a:srgbClr val="FF0000"/>
                </a:solidFill>
              </a:rPr>
              <a:t>phenoxide</a:t>
            </a:r>
            <a:r>
              <a:rPr lang="en-US" altLang="en-US" sz="2200" i="1" dirty="0">
                <a:solidFill>
                  <a:srgbClr val="FF0000"/>
                </a:solidFill>
              </a:rPr>
              <a:t> ions </a:t>
            </a:r>
            <a:r>
              <a:rPr lang="en-US" altLang="en-US" sz="2200" i="1" dirty="0"/>
              <a:t>are stabilized in this way, the equilibrium for their formation is more favorable than that for </a:t>
            </a:r>
            <a:r>
              <a:rPr lang="en-US" altLang="en-US" sz="2200" i="1" dirty="0" err="1"/>
              <a:t>alkoxide</a:t>
            </a:r>
            <a:r>
              <a:rPr lang="en-US" altLang="en-US" sz="2200" i="1" dirty="0"/>
              <a:t> ions</a:t>
            </a:r>
          </a:p>
        </p:txBody>
      </p:sp>
    </p:spTree>
    <p:extLst>
      <p:ext uri="{BB962C8B-B14F-4D97-AF65-F5344CB8AC3E}">
        <p14:creationId xmlns:p14="http://schemas.microsoft.com/office/powerpoint/2010/main" val="6449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2054" y="404664"/>
            <a:ext cx="7196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Acidity of Alcohols and Phenols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23392" y="1772816"/>
            <a:ext cx="10945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All </a:t>
            </a:r>
            <a:r>
              <a:rPr lang="en-US" altLang="en-US" sz="2400" b="1" dirty="0">
                <a:solidFill>
                  <a:srgbClr val="FF0000"/>
                </a:solidFill>
              </a:rPr>
              <a:t>electron-withdrawing groups increase aci</a:t>
            </a:r>
            <a:r>
              <a:rPr lang="en-US" altLang="en-US" sz="2400" dirty="0">
                <a:solidFill>
                  <a:srgbClr val="FF0000"/>
                </a:solidFill>
              </a:rPr>
              <a:t>dity </a:t>
            </a:r>
            <a:r>
              <a:rPr lang="en-US" altLang="en-US" sz="2400" dirty="0"/>
              <a:t>by stabilizing the conjugate base. </a:t>
            </a:r>
            <a:r>
              <a:rPr lang="en-US" altLang="en-US" sz="2400" b="1" dirty="0">
                <a:solidFill>
                  <a:srgbClr val="FF0000"/>
                </a:solidFill>
              </a:rPr>
              <a:t>Electron-donating groups decrease acidity </a:t>
            </a:r>
            <a:r>
              <a:rPr lang="en-US" altLang="en-US" sz="2400" dirty="0"/>
              <a:t>because they destabilize the conjugate base.</a:t>
            </a:r>
          </a:p>
        </p:txBody>
      </p: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957" y="3357400"/>
            <a:ext cx="9067712" cy="190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957" y="5445224"/>
            <a:ext cx="9067713" cy="120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7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2054" y="404664"/>
            <a:ext cx="7196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Acidity of Alcohols and Phenols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991" t="3451" r="14322" b="57549"/>
          <a:stretch/>
        </p:blipFill>
        <p:spPr bwMode="auto">
          <a:xfrm>
            <a:off x="4349750" y="2275413"/>
            <a:ext cx="3492500" cy="81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2473" t="6772" r="1839" b="16844"/>
          <a:stretch>
            <a:fillRect/>
          </a:stretch>
        </p:blipFill>
        <p:spPr bwMode="auto">
          <a:xfrm>
            <a:off x="3987006" y="5690865"/>
            <a:ext cx="4217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3392" y="1484784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 err="1">
                <a:solidFill>
                  <a:srgbClr val="FF0000"/>
                </a:solidFill>
              </a:rPr>
              <a:t>Alkoxides</a:t>
            </a:r>
            <a:r>
              <a:rPr lang="en-US" altLang="en-US" sz="2400" dirty="0"/>
              <a:t>, the conjugate bases of alcohols, can be prepared by the reaction of an alcohol with sodium or potassium metal.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23392" y="3183359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Treatment of alcohols with sodium hydroxide </a:t>
            </a:r>
            <a:r>
              <a:rPr lang="en-US" altLang="en-US" sz="2400" u="sng" dirty="0">
                <a:solidFill>
                  <a:srgbClr val="FF0000"/>
                </a:solidFill>
              </a:rPr>
              <a:t>does not convert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them to their </a:t>
            </a:r>
            <a:r>
              <a:rPr lang="en-US" altLang="en-US" sz="2400" dirty="0" err="1"/>
              <a:t>alkoxides</a:t>
            </a:r>
            <a:r>
              <a:rPr lang="en-US" altLang="en-US" sz="2400" dirty="0"/>
              <a:t>. 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23392" y="5085184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Treatment of phenols with sodium hydroxide </a:t>
            </a:r>
            <a:r>
              <a:rPr lang="en-US" altLang="en-US" sz="2400" u="sng" dirty="0">
                <a:solidFill>
                  <a:srgbClr val="FF0000"/>
                </a:solidFill>
              </a:rPr>
              <a:t>converts</a:t>
            </a:r>
            <a:r>
              <a:rPr lang="en-US" altLang="en-US" sz="2400" dirty="0"/>
              <a:t> them to </a:t>
            </a:r>
            <a:r>
              <a:rPr lang="en-US" altLang="en-US" sz="2400" dirty="0" err="1"/>
              <a:t>phenoxide</a:t>
            </a:r>
            <a:r>
              <a:rPr lang="en-US" altLang="en-US" sz="2400" dirty="0"/>
              <a:t> ions.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983432" y="3645024"/>
            <a:ext cx="104411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i="1" dirty="0"/>
              <a:t>This is because </a:t>
            </a:r>
            <a:r>
              <a:rPr lang="en-US" altLang="en-US" sz="2200" i="1" dirty="0" err="1"/>
              <a:t>alkoxides</a:t>
            </a:r>
            <a:r>
              <a:rPr lang="en-US" altLang="en-US" sz="2200" i="1" dirty="0"/>
              <a:t> are stronger bases than hydroxide ion, so the reaction goes in the reverse direction.</a:t>
            </a:r>
          </a:p>
          <a:p>
            <a:pPr algn="just"/>
            <a:r>
              <a:rPr lang="en-US" altLang="en-US" sz="2200" i="1" dirty="0"/>
              <a:t>Since alcohols are weaker acids than water, it is not possible to form the salt of an alcohol in aqueous alkaline solutions. </a:t>
            </a:r>
          </a:p>
        </p:txBody>
      </p:sp>
    </p:spTree>
    <p:extLst>
      <p:ext uri="{BB962C8B-B14F-4D97-AF65-F5344CB8AC3E}">
        <p14:creationId xmlns:p14="http://schemas.microsoft.com/office/powerpoint/2010/main" val="3468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469" y="404664"/>
            <a:ext cx="4771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Alcohols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391" y="1484784"/>
            <a:ext cx="2592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i="1" dirty="0">
                <a:solidFill>
                  <a:srgbClr val="333399"/>
                </a:solidFill>
                <a:latin typeface="+mj-lt"/>
                <a:ea typeface="Calibri" pitchFamily="34" charset="0"/>
                <a:cs typeface="Calibri" pitchFamily="34" charset="0"/>
              </a:rPr>
              <a:t>From Alkenes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5850" y="2013116"/>
            <a:ext cx="85385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schemeClr val="bg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A.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Acid-Catalyzed Hydration of Alkenes</a:t>
            </a:r>
            <a:endParaRPr lang="en-US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8885" y="2715124"/>
            <a:ext cx="1008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altLang="en-US" sz="2400" dirty="0">
                <a:latin typeface="+mj-lt"/>
                <a:cs typeface="Times New Roman" pitchFamily="18" charset="0"/>
              </a:rPr>
              <a:t>1. Addition of water to a double bond in the presence of an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acid catalyst, H</a:t>
            </a:r>
            <a:r>
              <a:rPr lang="en-US" altLang="en-US" sz="2400" i="1" baseline="300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+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87488" y="6279703"/>
            <a:ext cx="1008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Times New Roman" pitchFamily="18" charset="0"/>
              </a:rPr>
              <a:t>It is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not possible to prepare primary alcohols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except Ethanol.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6549"/>
              </p:ext>
            </p:extLst>
          </p:nvPr>
        </p:nvGraphicFramePr>
        <p:xfrm>
          <a:off x="2351583" y="3557263"/>
          <a:ext cx="5439756" cy="109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26840" imgH="789940" progId="ChemDraw.Document.6.0">
                  <p:embed/>
                </p:oleObj>
              </mc:Choice>
              <mc:Fallback>
                <p:oleObj name="CS ChemDraw Drawing" r:id="rId2" imgW="3926840" imgH="789940" progId="ChemDraw.Document.6.0">
                  <p:embed/>
                  <p:pic>
                    <p:nvPicPr>
                      <p:cNvPr id="184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3" y="3557263"/>
                        <a:ext cx="5439756" cy="1095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58950"/>
              </p:ext>
            </p:extLst>
          </p:nvPr>
        </p:nvGraphicFramePr>
        <p:xfrm>
          <a:off x="1919536" y="5256418"/>
          <a:ext cx="6154847" cy="76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25240" imgH="474980" progId="ChemDraw.Document.6.0">
                  <p:embed/>
                </p:oleObj>
              </mc:Choice>
              <mc:Fallback>
                <p:oleObj name="CS ChemDraw Drawing" r:id="rId4" imgW="3825240" imgH="474980" progId="ChemDraw.Document.6.0">
                  <p:embed/>
                  <p:pic>
                    <p:nvPicPr>
                      <p:cNvPr id="184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5256418"/>
                        <a:ext cx="6154847" cy="765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8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0980" y="404664"/>
            <a:ext cx="5938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Alcohols, Phenols and Ethers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23392" y="1733509"/>
            <a:ext cx="10945216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Alcohols, ethers and phenols </a:t>
            </a:r>
            <a:r>
              <a:rPr lang="en-US" altLang="en-US" sz="2400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have a common functional group, the hydroxyl group, -OH. </a:t>
            </a:r>
            <a:endParaRPr lang="ar-SA" altLang="en-US" sz="2400" b="1" dirty="0">
              <a:solidFill>
                <a:srgbClr val="333399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81528"/>
              </p:ext>
            </p:extLst>
          </p:nvPr>
        </p:nvGraphicFramePr>
        <p:xfrm>
          <a:off x="2711624" y="2708920"/>
          <a:ext cx="7149669" cy="899013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05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456">
                  <a:extLst>
                    <a:ext uri="{9D8B030D-6E8A-4147-A177-3AD203B41FA5}">
                      <a16:colId xmlns:a16="http://schemas.microsoft.com/office/drawing/2014/main" val="2056044893"/>
                    </a:ext>
                  </a:extLst>
                </a:gridCol>
                <a:gridCol w="1682548">
                  <a:extLst>
                    <a:ext uri="{9D8B030D-6E8A-4147-A177-3AD203B41FA5}">
                      <a16:colId xmlns:a16="http://schemas.microsoft.com/office/drawing/2014/main" val="96675155"/>
                    </a:ext>
                  </a:extLst>
                </a:gridCol>
                <a:gridCol w="143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01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Ph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-O-H</a:t>
                      </a:r>
                    </a:p>
                    <a:p>
                      <a:pPr algn="ctr" rtl="0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Phenol</a:t>
                      </a:r>
                      <a:endParaRPr lang="ar-SA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 marT="45737" marB="457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R-O-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R</a:t>
                      </a:r>
                    </a:p>
                    <a:p>
                      <a:pPr algn="ctr" rtl="0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Ethers</a:t>
                      </a:r>
                      <a:endParaRPr lang="ar-SA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 marT="45737" marB="457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R-OH</a:t>
                      </a:r>
                    </a:p>
                    <a:p>
                      <a:pPr algn="ctr" rtl="0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Alcohol</a:t>
                      </a:r>
                      <a:endParaRPr lang="ar-SA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 marT="45737" marB="457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H-O-H</a:t>
                      </a:r>
                    </a:p>
                    <a:p>
                      <a:pPr algn="ctr" rtl="0"/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Water</a:t>
                      </a:r>
                      <a:endParaRPr lang="ar-SA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 marT="45737" marB="457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23392" y="3894147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Alcohols</a:t>
            </a:r>
            <a:r>
              <a:rPr lang="en-US" altLang="en-US" sz="2400" dirty="0">
                <a:latin typeface="+mj-lt"/>
                <a:cs typeface="Arial" charset="0"/>
              </a:rPr>
              <a:t> are compounds whose molecules have a hydroxyl group attached to a </a:t>
            </a:r>
            <a:r>
              <a:rPr lang="en-US" altLang="en-US" sz="2400" i="1" dirty="0">
                <a:solidFill>
                  <a:srgbClr val="333399"/>
                </a:solidFill>
                <a:latin typeface="+mj-lt"/>
                <a:cs typeface="Arial" charset="0"/>
              </a:rPr>
              <a:t>saturated</a:t>
            </a:r>
            <a:r>
              <a:rPr lang="en-US" altLang="en-US" sz="2400" dirty="0">
                <a:latin typeface="+mj-lt"/>
                <a:cs typeface="Arial" charset="0"/>
              </a:rPr>
              <a:t> carbon atom.</a:t>
            </a:r>
            <a:endParaRPr lang="en-US" alt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23392" y="4758243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Phenols</a:t>
            </a:r>
            <a:r>
              <a:rPr lang="en-US" altLang="en-US" sz="2400" b="1" dirty="0">
                <a:latin typeface="+mj-lt"/>
                <a:cs typeface="Arial" charset="0"/>
              </a:rPr>
              <a:t> </a:t>
            </a:r>
            <a:r>
              <a:rPr lang="en-US" altLang="en-US" sz="2400" dirty="0">
                <a:latin typeface="+mj-lt"/>
                <a:cs typeface="Arial" charset="0"/>
              </a:rPr>
              <a:t> are compounds that have a hydroxyl group attached directly to a </a:t>
            </a:r>
            <a:r>
              <a:rPr lang="en-US" altLang="en-US" sz="2400" b="1" i="1" dirty="0">
                <a:solidFill>
                  <a:srgbClr val="333399"/>
                </a:solidFill>
                <a:latin typeface="+mj-lt"/>
                <a:cs typeface="Arial" charset="0"/>
              </a:rPr>
              <a:t>benzene ring</a:t>
            </a:r>
            <a:r>
              <a:rPr lang="en-US" altLang="en-US" sz="2400" b="1" dirty="0">
                <a:solidFill>
                  <a:srgbClr val="333399"/>
                </a:solidFill>
                <a:latin typeface="+mj-lt"/>
                <a:cs typeface="Arial" charset="0"/>
              </a:rPr>
              <a:t> .</a:t>
            </a:r>
            <a:endParaRPr lang="en-US" altLang="en-US" sz="2400" b="1" dirty="0">
              <a:solidFill>
                <a:srgbClr val="33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3392" y="5838363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Ethers</a:t>
            </a:r>
            <a:r>
              <a:rPr lang="en-US" altLang="en-US" sz="2400" dirty="0">
                <a:latin typeface="+mj-lt"/>
                <a:cs typeface="Arial" charset="0"/>
              </a:rPr>
              <a:t> are compounds whose molecules have an oxygen atom bonded to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two</a:t>
            </a:r>
            <a:r>
              <a:rPr lang="en-US" altLang="en-US" sz="2400" dirty="0">
                <a:latin typeface="+mj-lt"/>
                <a:cs typeface="Arial" charset="0"/>
              </a:rPr>
              <a:t> carbon atom.</a:t>
            </a:r>
          </a:p>
        </p:txBody>
      </p:sp>
    </p:spTree>
    <p:extLst>
      <p:ext uri="{BB962C8B-B14F-4D97-AF65-F5344CB8AC3E}">
        <p14:creationId xmlns:p14="http://schemas.microsoft.com/office/powerpoint/2010/main" val="39561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3700" r="3580"/>
          <a:stretch>
            <a:fillRect/>
          </a:stretch>
        </p:blipFill>
        <p:spPr bwMode="auto">
          <a:xfrm>
            <a:off x="2135560" y="3093867"/>
            <a:ext cx="5094500" cy="14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1384" y="1772816"/>
            <a:ext cx="5265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dirty="0">
                <a:cs typeface="Times New Roman" pitchFamily="18" charset="0"/>
              </a:rPr>
              <a:t>2. The addition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follows </a:t>
            </a:r>
            <a:r>
              <a:rPr lang="en-US" altLang="en-US" sz="2400" i="1" dirty="0">
                <a:solidFill>
                  <a:srgbClr val="00B050"/>
                </a:solidFill>
                <a:cs typeface="Times New Roman" pitchFamily="18" charset="0"/>
              </a:rPr>
              <a:t>Markovnikov’s rule</a:t>
            </a:r>
            <a:r>
              <a:rPr lang="en-US" altLang="en-US" i="1" dirty="0">
                <a:cs typeface="Times New Roman" pitchFamily="18" charset="0"/>
              </a:rPr>
              <a:t>.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240" y="2420888"/>
            <a:ext cx="1008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</a:t>
            </a:r>
            <a:r>
              <a:rPr lang="en-US" dirty="0">
                <a:solidFill>
                  <a:srgbClr val="002060"/>
                </a:solidFill>
              </a:rPr>
              <a:t> : Water adds to alkenes in the presence of an acid catalyst following </a:t>
            </a:r>
            <a:r>
              <a:rPr lang="en-US" b="1" dirty="0">
                <a:solidFill>
                  <a:srgbClr val="002060"/>
                </a:solidFill>
              </a:rPr>
              <a:t>Markovnikov’s rule</a:t>
            </a:r>
            <a:r>
              <a:rPr lang="en-US" dirty="0">
                <a:solidFill>
                  <a:srgbClr val="002060"/>
                </a:solidFill>
              </a:rPr>
              <a:t>, the reaction is reversible.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512373"/>
              </p:ext>
            </p:extLst>
          </p:nvPr>
        </p:nvGraphicFramePr>
        <p:xfrm>
          <a:off x="1442722" y="4797152"/>
          <a:ext cx="810565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212840" imgH="1043940" progId="ChemDraw.Document.6.0">
                  <p:embed/>
                </p:oleObj>
              </mc:Choice>
              <mc:Fallback>
                <p:oleObj name="CS ChemDraw Drawing" r:id="rId3" imgW="6212840" imgH="1043940" progId="ChemDraw.Document.6.0">
                  <p:embed/>
                  <p:pic>
                    <p:nvPicPr>
                      <p:cNvPr id="184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722" y="4797152"/>
                        <a:ext cx="8105652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7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469" y="404664"/>
            <a:ext cx="4771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Alcohols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5850" y="2075502"/>
            <a:ext cx="91866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schemeClr val="bg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B. Oxidation of Alkenes and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Cycloalkenes</a:t>
            </a:r>
            <a:endParaRPr lang="en-US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50090" y="2666220"/>
            <a:ext cx="105185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+mj-lt"/>
                <a:cs typeface="Times New Roman" pitchFamily="18" charset="0"/>
              </a:rPr>
              <a:t>Alkenes react with alkaline potassium permanganate to form glycols (compounds with two adjacent hydroxyl groups).</a:t>
            </a: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3861048"/>
            <a:ext cx="4536504" cy="13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391" y="1484784"/>
            <a:ext cx="2592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i="1" dirty="0">
                <a:solidFill>
                  <a:srgbClr val="333399"/>
                </a:solidFill>
                <a:latin typeface="+mj-lt"/>
                <a:ea typeface="Calibri" pitchFamily="34" charset="0"/>
                <a:cs typeface="Calibri" pitchFamily="34" charset="0"/>
              </a:rPr>
              <a:t>From Alkenes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814229"/>
              </p:ext>
            </p:extLst>
          </p:nvPr>
        </p:nvGraphicFramePr>
        <p:xfrm>
          <a:off x="2910497" y="5570028"/>
          <a:ext cx="4806217" cy="128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5648426" imgH="1514564" progId="ACD.ChemSketch.20">
                  <p:embed/>
                </p:oleObj>
              </mc:Choice>
              <mc:Fallback>
                <p:oleObj name="ChemSketch" r:id="rId3" imgW="5648426" imgH="1514564" progId="ACD.ChemSketch.20">
                  <p:embed/>
                  <p:pic>
                    <p:nvPicPr>
                      <p:cNvPr id="675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497" y="5570028"/>
                        <a:ext cx="4806217" cy="1287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4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469" y="404664"/>
            <a:ext cx="4771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Alcohols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392" y="1609636"/>
            <a:ext cx="10945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i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Nucleophilic Substitution of Alkyl Halide</a:t>
            </a:r>
          </a:p>
        </p:txBody>
      </p:sp>
      <p:pic>
        <p:nvPicPr>
          <p:cNvPr id="25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2286511"/>
            <a:ext cx="4594255" cy="45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23392" y="3000088"/>
            <a:ext cx="11089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i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Reduction of Ketones, and Aldehydes using LiAlH</a:t>
            </a:r>
            <a:r>
              <a:rPr lang="en-US" altLang="en-US" sz="2800" b="1" i="1" baseline="-25000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4</a:t>
            </a:r>
            <a:r>
              <a:rPr lang="en-US" altLang="en-US" sz="2800" b="1" i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 or NaBH</a:t>
            </a:r>
            <a:r>
              <a:rPr lang="en-US" altLang="en-US" sz="2800" b="1" i="1" baseline="-25000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4</a:t>
            </a:r>
            <a:r>
              <a:rPr lang="en-US" altLang="en-US" sz="2800" b="1" i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 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18700"/>
              </p:ext>
            </p:extLst>
          </p:nvPr>
        </p:nvGraphicFramePr>
        <p:xfrm>
          <a:off x="1415480" y="3605876"/>
          <a:ext cx="4486927" cy="1207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862580" imgH="767080" progId="ChemDraw.Document.6.0">
                  <p:embed/>
                </p:oleObj>
              </mc:Choice>
              <mc:Fallback>
                <p:oleObj name="CS ChemDraw Drawing" r:id="rId3" imgW="2862580" imgH="767080" progId="ChemDraw.Document.6.0">
                  <p:embed/>
                  <p:pic>
                    <p:nvPicPr>
                      <p:cNvPr id="215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80" y="3605876"/>
                        <a:ext cx="4486927" cy="1207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53232"/>
              </p:ext>
            </p:extLst>
          </p:nvPr>
        </p:nvGraphicFramePr>
        <p:xfrm>
          <a:off x="1597450" y="5235732"/>
          <a:ext cx="4621088" cy="120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954020" imgH="769620" progId="ChemDraw.Document.6.0">
                  <p:embed/>
                </p:oleObj>
              </mc:Choice>
              <mc:Fallback>
                <p:oleObj name="CS ChemDraw Drawing" r:id="rId5" imgW="2954020" imgH="769620" progId="ChemDraw.Document.6.0">
                  <p:embed/>
                  <p:pic>
                    <p:nvPicPr>
                      <p:cNvPr id="215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50" y="5235732"/>
                        <a:ext cx="4621088" cy="120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4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3080" y="1772816"/>
            <a:ext cx="10945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i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Reduction of Ketones, and Aldehydes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5128" y="2234481"/>
            <a:ext cx="10729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cs typeface="Times New Roman" pitchFamily="18" charset="0"/>
              </a:rPr>
              <a:t>Aldehydes and ketones are easily reduced to primary and secondary alcohols, respectively.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28686"/>
              </p:ext>
            </p:extLst>
          </p:nvPr>
        </p:nvGraphicFramePr>
        <p:xfrm>
          <a:off x="2423592" y="2945910"/>
          <a:ext cx="59563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38320" imgH="838200" progId="ChemDraw.Document.6.0">
                  <p:embed/>
                </p:oleObj>
              </mc:Choice>
              <mc:Fallback>
                <p:oleObj name="CS ChemDraw Drawing" r:id="rId2" imgW="4338320" imgH="838200" progId="ChemDraw.Document.6.0">
                  <p:embed/>
                  <p:pic>
                    <p:nvPicPr>
                      <p:cNvPr id="225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2945910"/>
                        <a:ext cx="59563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916321"/>
              </p:ext>
            </p:extLst>
          </p:nvPr>
        </p:nvGraphicFramePr>
        <p:xfrm>
          <a:off x="2612504" y="4773813"/>
          <a:ext cx="557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04640" imgH="850900" progId="ChemDraw.Document.6.0">
                  <p:embed/>
                </p:oleObj>
              </mc:Choice>
              <mc:Fallback>
                <p:oleObj name="CS ChemDraw Drawing" r:id="rId4" imgW="4104640" imgH="850900" progId="ChemDraw.Document.6.0">
                  <p:embed/>
                  <p:pic>
                    <p:nvPicPr>
                      <p:cNvPr id="225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04" y="4773813"/>
                        <a:ext cx="55784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5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469" y="404664"/>
            <a:ext cx="4771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Alcohols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3392" y="1700808"/>
            <a:ext cx="10945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i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Addition of Grignard’s Reagent to Aldehydes and Ketones</a:t>
            </a:r>
          </a:p>
        </p:txBody>
      </p:sp>
      <p:pic>
        <p:nvPicPr>
          <p:cNvPr id="2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454" y="2492896"/>
            <a:ext cx="765694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3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7614" y="404664"/>
            <a:ext cx="6865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 and Phenols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392" y="1676797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Alcohols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undergo two kinds of reactions: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392" y="3284984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Phenols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do not participate in reactions where the C-OH bond is broken.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27448" y="2185096"/>
            <a:ext cx="9793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altLang="en-US" sz="2400" b="1" dirty="0">
                <a:cs typeface="Times New Roman" pitchFamily="18" charset="0"/>
              </a:rPr>
              <a:t>Those that involve the breaking of the oxygen-hydrogen bond (CO-H).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27447" y="2655097"/>
            <a:ext cx="9793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altLang="en-US" sz="2400" b="1" dirty="0">
                <a:cs typeface="Times New Roman" pitchFamily="18" charset="0"/>
              </a:rPr>
              <a:t>Those that involve the rupture of the carbon-oxygen bond (C-OH).</a:t>
            </a:r>
          </a:p>
        </p:txBody>
      </p:sp>
    </p:spTree>
    <p:extLst>
      <p:ext uri="{BB962C8B-B14F-4D97-AF65-F5344CB8AC3E}">
        <p14:creationId xmlns:p14="http://schemas.microsoft.com/office/powerpoint/2010/main" val="15575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954" y="404664"/>
            <a:ext cx="4364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83432" y="2247255"/>
            <a:ext cx="9505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1) Reactions of Alcohols and Phenols as Acids: Salt Formation.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87688" y="2972525"/>
            <a:ext cx="6174228" cy="52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</a:blip>
          <a:srcRect l="6503" t="35716" b="-8428"/>
          <a:stretch/>
        </p:blipFill>
        <p:spPr bwMode="auto">
          <a:xfrm>
            <a:off x="3287682" y="3728700"/>
            <a:ext cx="6174234" cy="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589043" y="4797152"/>
            <a:ext cx="61742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392" y="1701178"/>
            <a:ext cx="11161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cs typeface="Times New Roman" pitchFamily="18" charset="0"/>
              </a:rPr>
              <a:t>A) Those that involve the breaking of the oxygen-hydrogen bond (CO-H).</a:t>
            </a:r>
          </a:p>
        </p:txBody>
      </p:sp>
    </p:spTree>
    <p:extLst>
      <p:ext uri="{BB962C8B-B14F-4D97-AF65-F5344CB8AC3E}">
        <p14:creationId xmlns:p14="http://schemas.microsoft.com/office/powerpoint/2010/main" val="37371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954" y="404664"/>
            <a:ext cx="4364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1424" y="2096432"/>
            <a:ext cx="10153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1) The Reaction of Alcohols with Hydrogen Halides: Alkyl Halides</a:t>
            </a:r>
            <a:endParaRPr lang="en-US" altLang="en-US" sz="28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392" y="1588125"/>
            <a:ext cx="10945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cs typeface="Times New Roman" pitchFamily="18" charset="0"/>
              </a:rPr>
              <a:t>B) Those that involve the rupture of the carbon-oxygen bond (C-OH).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46758" y="2607295"/>
            <a:ext cx="9241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i="1" dirty="0">
                <a:cs typeface="Times New Roman" pitchFamily="18" charset="0"/>
              </a:rPr>
              <a:t>Alcohols react with hydrogen halides (HCl, HBr and HI) to give alkyl halides.</a:t>
            </a:r>
            <a:endParaRPr lang="en-US" altLang="en-US" sz="2400" i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3103986"/>
            <a:ext cx="6220949" cy="12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94688" y="4581128"/>
            <a:ext cx="907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of Primary Alcohols with Hydrogen Halides: The S</a:t>
            </a:r>
            <a:r>
              <a:rPr lang="en-US" altLang="en-US" sz="2000" b="1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Mechanism: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4688" y="5085184"/>
            <a:ext cx="1015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Methyl and primary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carbocations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least stable, and they are  not likely to be intermediates in reaction mechanism: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06856" y="5866239"/>
            <a:ext cx="5303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RH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alt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+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027" y="1660158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Reactivity of the alcohol: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844824"/>
            <a:ext cx="489108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46057" y="3795816"/>
            <a:ext cx="482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Reactivity of the H-X : parallels the acidity of HX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12438" y="4367316"/>
            <a:ext cx="2241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&lt; HCl &lt; HBr &lt; HI</a:t>
            </a:r>
          </a:p>
        </p:txBody>
      </p:sp>
    </p:spTree>
    <p:extLst>
      <p:ext uri="{BB962C8B-B14F-4D97-AF65-F5344CB8AC3E}">
        <p14:creationId xmlns:p14="http://schemas.microsoft.com/office/powerpoint/2010/main" val="3716881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1384" y="2492896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2) Dehydration of Alcohols: Formation of Alkenes</a:t>
            </a:r>
            <a:endParaRPr lang="en-US" altLang="en-US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1685" t="11484" r="5580" b="23189"/>
          <a:stretch>
            <a:fillRect/>
          </a:stretch>
        </p:blipFill>
        <p:spPr bwMode="auto">
          <a:xfrm>
            <a:off x="2423592" y="3645024"/>
            <a:ext cx="7410929" cy="9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886717" y="3039343"/>
            <a:ext cx="9241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i="1" dirty="0">
                <a:cs typeface="Times New Roman" pitchFamily="18" charset="0"/>
              </a:rPr>
              <a:t>Alcohols can be dehydrated by heating them with strong acid.</a:t>
            </a:r>
            <a:endParaRPr lang="en-US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42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4240" y="404664"/>
            <a:ext cx="4592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Alcohols and Phenols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3392" y="5294338"/>
            <a:ext cx="11017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Alcohols</a:t>
            </a:r>
            <a:r>
              <a:rPr lang="en-US" altLang="en-US" sz="2400" b="1" dirty="0"/>
              <a:t> </a:t>
            </a:r>
            <a:r>
              <a:rPr lang="en-US" altLang="en-US" sz="2400" dirty="0"/>
              <a:t>have the general formula R-OH, and structurally similar to water, but with one of the </a:t>
            </a:r>
            <a:r>
              <a:rPr lang="en-US" altLang="en-US" sz="2400" dirty="0" err="1"/>
              <a:t>hydrogens</a:t>
            </a:r>
            <a:r>
              <a:rPr lang="en-US" altLang="en-US" sz="2400" dirty="0"/>
              <a:t> replaced by an alkyl group.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392" y="1628800"/>
            <a:ext cx="11017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Alcohols and phenols </a:t>
            </a:r>
            <a:r>
              <a:rPr lang="en-US" altLang="en-US" sz="2400" dirty="0">
                <a:cs typeface="Times New Roman" pitchFamily="18" charset="0"/>
              </a:rPr>
              <a:t>may be viewed as organic </a:t>
            </a:r>
            <a:r>
              <a:rPr lang="en-US" altLang="en-US" sz="2400" i="1" dirty="0">
                <a:solidFill>
                  <a:srgbClr val="00B050"/>
                </a:solidFill>
                <a:cs typeface="Times New Roman" pitchFamily="18" charset="0"/>
              </a:rPr>
              <a:t>derivatives of water</a:t>
            </a:r>
            <a:r>
              <a:rPr lang="en-US" altLang="en-US" sz="2400" dirty="0">
                <a:cs typeface="Times New Roman" pitchFamily="18" charset="0"/>
              </a:rPr>
              <a:t>. 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23392" y="6165304"/>
            <a:ext cx="11017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Phenols </a:t>
            </a:r>
            <a:r>
              <a:rPr lang="en-US" altLang="en-US" sz="2400" dirty="0"/>
              <a:t>have a hydroxyl group attached directly to an aromatic ring.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8" y="2215710"/>
            <a:ext cx="4639282" cy="28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1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954" y="404664"/>
            <a:ext cx="4364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392" y="1484784"/>
            <a:ext cx="11017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solidFill>
                  <a:srgbClr val="333399"/>
                </a:solidFill>
                <a:cs typeface="Times New Roman" pitchFamily="18" charset="0"/>
              </a:rPr>
              <a:t>C) Oxidation Reactions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83432" y="1916832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Oxidation</a:t>
            </a:r>
            <a:r>
              <a:rPr lang="en-US" altLang="en-US" sz="2400" dirty="0">
                <a:cs typeface="Times New Roman" pitchFamily="18" charset="0"/>
              </a:rPr>
              <a:t> is the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removal of H</a:t>
            </a:r>
            <a:r>
              <a:rPr lang="en-US" altLang="en-US" sz="2400" dirty="0">
                <a:cs typeface="Times New Roman" pitchFamily="18" charset="0"/>
              </a:rPr>
              <a:t> from a compound and/or the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addition of O</a:t>
            </a:r>
            <a:r>
              <a:rPr lang="en-US" altLang="en-US" sz="2400" dirty="0">
                <a:cs typeface="Times New Roman" pitchFamily="18" charset="0"/>
              </a:rPr>
              <a:t> to a compound.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8333" t="22038" r="16667"/>
          <a:stretch>
            <a:fillRect/>
          </a:stretch>
        </p:blipFill>
        <p:spPr bwMode="auto">
          <a:xfrm>
            <a:off x="4310139" y="2472375"/>
            <a:ext cx="3672408" cy="144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19536" y="3933056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i="1" dirty="0">
                <a:solidFill>
                  <a:srgbClr val="00B050"/>
                </a:solidFill>
                <a:cs typeface="Times New Roman" pitchFamily="18" charset="0"/>
              </a:rPr>
              <a:t>An oxidizing agent</a:t>
            </a:r>
            <a:r>
              <a:rPr lang="en-US" altLang="en-US" sz="2400" i="1" dirty="0">
                <a:cs typeface="Times New Roman" pitchFamily="18" charset="0"/>
              </a:rPr>
              <a:t> is the chemical reagent that does the oxidation.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83432" y="4437112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Reduction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is the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addition of H</a:t>
            </a:r>
            <a:r>
              <a:rPr lang="en-US" altLang="en-US" sz="2400" dirty="0">
                <a:cs typeface="Times New Roman" pitchFamily="18" charset="0"/>
              </a:rPr>
              <a:t> to a compound and/or the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removal of O</a:t>
            </a:r>
            <a:r>
              <a:rPr lang="en-US" altLang="en-US" sz="2400" dirty="0">
                <a:cs typeface="Times New Roman" pitchFamily="18" charset="0"/>
              </a:rPr>
              <a:t> from a compound. 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7291" t="21689" r="1042"/>
          <a:stretch>
            <a:fillRect/>
          </a:stretch>
        </p:blipFill>
        <p:spPr bwMode="auto">
          <a:xfrm>
            <a:off x="3935760" y="5065924"/>
            <a:ext cx="5040560" cy="124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95600" y="6357478"/>
            <a:ext cx="81369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i="1" dirty="0">
                <a:solidFill>
                  <a:srgbClr val="00B050"/>
                </a:solidFill>
                <a:cs typeface="Times New Roman" pitchFamily="18" charset="0"/>
              </a:rPr>
              <a:t>A reducing agent </a:t>
            </a:r>
            <a:r>
              <a:rPr lang="en-US" altLang="en-US" sz="2400" i="1" dirty="0">
                <a:cs typeface="Times New Roman" pitchFamily="18" charset="0"/>
              </a:rPr>
              <a:t>is a substance that does the reduction.</a:t>
            </a:r>
          </a:p>
        </p:txBody>
      </p:sp>
    </p:spTree>
    <p:extLst>
      <p:ext uri="{BB962C8B-B14F-4D97-AF65-F5344CB8AC3E}">
        <p14:creationId xmlns:p14="http://schemas.microsoft.com/office/powerpoint/2010/main" val="12768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954" y="404664"/>
            <a:ext cx="4364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392" y="1484784"/>
            <a:ext cx="11017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cs typeface="Times New Roman" pitchFamily="18" charset="0"/>
              </a:rPr>
              <a:t>C) Oxidation Reactions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11424" y="1925167"/>
            <a:ext cx="10729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Alcohols with at least one hydrogen attached to the hydroxyl-bearing carbon can be oxidized to carbonyl compounds.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055440" y="2708920"/>
            <a:ext cx="10455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FF0000"/>
                </a:solidFill>
                <a:cs typeface="Times New Roman" pitchFamily="18" charset="0"/>
              </a:rPr>
              <a:t>Primary alcohols </a:t>
            </a:r>
            <a:r>
              <a:rPr lang="en-US" altLang="en-US" sz="2200" dirty="0">
                <a:cs typeface="Times New Roman" pitchFamily="18" charset="0"/>
              </a:rPr>
              <a:t>give </a:t>
            </a:r>
            <a:r>
              <a:rPr lang="en-US" altLang="en-US" sz="2200" dirty="0">
                <a:solidFill>
                  <a:srgbClr val="FF0000"/>
                </a:solidFill>
                <a:cs typeface="Times New Roman" pitchFamily="18" charset="0"/>
              </a:rPr>
              <a:t>aldehydes</a:t>
            </a:r>
            <a:r>
              <a:rPr lang="en-US" altLang="en-US" sz="2200" dirty="0">
                <a:cs typeface="Times New Roman" pitchFamily="18" charset="0"/>
              </a:rPr>
              <a:t>, which may be further oxidized to </a:t>
            </a:r>
            <a:r>
              <a:rPr lang="en-US" altLang="en-US" sz="2200" dirty="0">
                <a:solidFill>
                  <a:srgbClr val="FF0000"/>
                </a:solidFill>
                <a:cs typeface="Times New Roman" pitchFamily="18" charset="0"/>
              </a:rPr>
              <a:t>carboxylic acids</a:t>
            </a:r>
            <a:r>
              <a:rPr lang="en-US" altLang="en-US" sz="2200" dirty="0">
                <a:cs typeface="Times New Roman" pitchFamily="18" charset="0"/>
              </a:rPr>
              <a:t>.</a:t>
            </a:r>
            <a:endParaRPr lang="en-US" altLang="en-US" sz="22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55440" y="3214137"/>
            <a:ext cx="93035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FF0000"/>
                </a:solidFill>
                <a:cs typeface="Times New Roman" pitchFamily="18" charset="0"/>
              </a:rPr>
              <a:t>Secondary alcohols </a:t>
            </a:r>
            <a:r>
              <a:rPr lang="en-US" altLang="en-US" sz="2200" dirty="0">
                <a:cs typeface="Times New Roman" pitchFamily="18" charset="0"/>
              </a:rPr>
              <a:t>give </a:t>
            </a:r>
            <a:r>
              <a:rPr lang="en-US" altLang="en-US" sz="2200" dirty="0">
                <a:solidFill>
                  <a:srgbClr val="FF0000"/>
                </a:solidFill>
                <a:cs typeface="Times New Roman" pitchFamily="18" charset="0"/>
              </a:rPr>
              <a:t>ketones</a:t>
            </a:r>
            <a:r>
              <a:rPr lang="en-US" altLang="en-US" sz="2200" dirty="0">
                <a:cs typeface="Times New Roman" pitchFamily="18" charset="0"/>
              </a:rPr>
              <a:t>.</a:t>
            </a:r>
            <a:endParaRPr lang="en-US" altLang="en-US" sz="22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055440" y="3645024"/>
            <a:ext cx="104556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FF0000"/>
                </a:solidFill>
                <a:cs typeface="Times New Roman" pitchFamily="18" charset="0"/>
              </a:rPr>
              <a:t>Tertiary alcohols</a:t>
            </a:r>
            <a:r>
              <a:rPr lang="en-US" altLang="en-US" sz="2200" dirty="0">
                <a:cs typeface="Times New Roman" pitchFamily="18" charset="0"/>
              </a:rPr>
              <a:t>, having no hydrogen atom on hydroxyl-bearing carbon, </a:t>
            </a:r>
            <a:r>
              <a:rPr lang="en-US" altLang="en-US" sz="2200" i="1" u="sng" dirty="0">
                <a:cs typeface="Times New Roman" pitchFamily="18" charset="0"/>
              </a:rPr>
              <a:t>do not undergo oxidation</a:t>
            </a:r>
            <a:r>
              <a:rPr lang="en-US" altLang="en-US" sz="2200" dirty="0">
                <a:cs typeface="Times New Roman" pitchFamily="18" charset="0"/>
              </a:rPr>
              <a:t>.</a:t>
            </a:r>
            <a:endParaRPr lang="en-US" altLang="en-US" sz="2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675" t="2859" r="4501" b="3954"/>
          <a:stretch>
            <a:fillRect/>
          </a:stretch>
        </p:blipFill>
        <p:spPr bwMode="auto">
          <a:xfrm>
            <a:off x="3863752" y="4376806"/>
            <a:ext cx="4608512" cy="24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6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954" y="404664"/>
            <a:ext cx="4364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392" y="1484784"/>
            <a:ext cx="11017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cs typeface="Times New Roman" pitchFamily="18" charset="0"/>
              </a:rPr>
              <a:t>C) Oxidation Reactions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83432" y="2093947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Primary alcohols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dirty="0">
                <a:cs typeface="Times New Roman" pitchFamily="18" charset="0"/>
              </a:rPr>
              <a:t>oxidation can be stopped at aldehyde stage by special reagents, such as “</a:t>
            </a:r>
            <a:r>
              <a:rPr lang="en-US" altLang="en-US" sz="2400" dirty="0" err="1">
                <a:solidFill>
                  <a:srgbClr val="00B050"/>
                </a:solidFill>
                <a:cs typeface="Times New Roman" pitchFamily="18" charset="0"/>
              </a:rPr>
              <a:t>pyridinium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cs typeface="Times New Roman" pitchFamily="18" charset="0"/>
              </a:rPr>
              <a:t>chlorochromate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 (PCC)</a:t>
            </a:r>
            <a:r>
              <a:rPr lang="en-US" altLang="en-US" sz="2400" dirty="0">
                <a:cs typeface="Times New Roman" pitchFamily="18" charset="0"/>
              </a:rPr>
              <a:t>”.</a:t>
            </a:r>
            <a:endParaRPr lang="en-US" alt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91179" y="3031149"/>
            <a:ext cx="5472608" cy="2592288"/>
            <a:chOff x="3719736" y="2847397"/>
            <a:chExt cx="4100513" cy="17432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080" t="50046" r="23637" b="5482"/>
            <a:stretch>
              <a:fillRect/>
            </a:stretch>
          </p:blipFill>
          <p:spPr bwMode="auto">
            <a:xfrm>
              <a:off x="3719736" y="2847397"/>
              <a:ext cx="4100513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854" t="23311" r="17590" b="12753"/>
            <a:stretch>
              <a:fillRect/>
            </a:stretch>
          </p:blipFill>
          <p:spPr bwMode="auto">
            <a:xfrm>
              <a:off x="4943872" y="3719148"/>
              <a:ext cx="1679575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693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954" y="404664"/>
            <a:ext cx="4364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392" y="1484784"/>
            <a:ext cx="11017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solidFill>
                  <a:srgbClr val="333399"/>
                </a:solidFill>
                <a:cs typeface="Times New Roman" pitchFamily="18" charset="0"/>
              </a:rPr>
              <a:t>C) Oxidation Reactions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983432" y="2021939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Primary alcohols </a:t>
            </a:r>
            <a:r>
              <a:rPr lang="en-US" altLang="en-US" sz="2400" dirty="0">
                <a:cs typeface="Times New Roman" pitchFamily="18" charset="0"/>
              </a:rPr>
              <a:t>yield 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aldehydes</a:t>
            </a:r>
            <a:r>
              <a:rPr lang="en-US" altLang="en-US" sz="2400" dirty="0">
                <a:cs typeface="Times New Roman" pitchFamily="18" charset="0"/>
              </a:rPr>
              <a:t> when treated with </a:t>
            </a:r>
            <a:r>
              <a:rPr lang="en-US" altLang="en-US" sz="2400" i="1" u="sng" dirty="0">
                <a:solidFill>
                  <a:srgbClr val="00B0F0"/>
                </a:solidFill>
                <a:cs typeface="Times New Roman" pitchFamily="18" charset="0"/>
              </a:rPr>
              <a:t>mild </a:t>
            </a:r>
            <a:r>
              <a:rPr lang="en-US" altLang="en-US" sz="2400" u="sng" dirty="0">
                <a:solidFill>
                  <a:srgbClr val="00B0F0"/>
                </a:solidFill>
                <a:cs typeface="Times New Roman" pitchFamily="18" charset="0"/>
              </a:rPr>
              <a:t>oxidizing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agents </a:t>
            </a:r>
            <a:r>
              <a:rPr lang="en-US" altLang="en-US" sz="2400" dirty="0">
                <a:cs typeface="Times New Roman" pitchFamily="18" charset="0"/>
              </a:rPr>
              <a:t>such as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hot metallic copper </a:t>
            </a:r>
            <a:r>
              <a:rPr lang="en-US" altLang="en-US" sz="2400" dirty="0">
                <a:cs typeface="Times New Roman" pitchFamily="18" charset="0"/>
              </a:rPr>
              <a:t>or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CrO</a:t>
            </a:r>
            <a:r>
              <a:rPr lang="en-US" altLang="en-US" sz="2400" baseline="-25000" dirty="0">
                <a:solidFill>
                  <a:srgbClr val="00B050"/>
                </a:solidFill>
                <a:cs typeface="Times New Roman" pitchFamily="18" charset="0"/>
              </a:rPr>
              <a:t>3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 in pyridine</a:t>
            </a:r>
            <a:r>
              <a:rPr lang="en-US" altLang="en-US" sz="2400" dirty="0">
                <a:cs typeface="Times New Roman" pitchFamily="18" charset="0"/>
              </a:rPr>
              <a:t>.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6316" t="3604" r="3159"/>
          <a:stretch>
            <a:fillRect/>
          </a:stretch>
        </p:blipFill>
        <p:spPr bwMode="auto">
          <a:xfrm>
            <a:off x="3863752" y="2900520"/>
            <a:ext cx="4884902" cy="26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6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954" y="404664"/>
            <a:ext cx="4364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392" y="1484784"/>
            <a:ext cx="11017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cs typeface="Times New Roman" pitchFamily="18" charset="0"/>
              </a:rPr>
              <a:t>C) Oxidation Reactions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83432" y="2012647"/>
            <a:ext cx="10729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Primary alcohols </a:t>
            </a:r>
            <a:r>
              <a:rPr lang="en-US" altLang="en-US" sz="2400" dirty="0">
                <a:cs typeface="Times New Roman" pitchFamily="18" charset="0"/>
              </a:rPr>
              <a:t>yield 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aldehydes</a:t>
            </a:r>
            <a:r>
              <a:rPr lang="en-US" altLang="en-US" sz="2400" dirty="0">
                <a:cs typeface="Times New Roman" pitchFamily="18" charset="0"/>
              </a:rPr>
              <a:t> when treated with </a:t>
            </a:r>
            <a:r>
              <a:rPr lang="en-US" altLang="en-US" sz="2400" i="1" u="sng" dirty="0">
                <a:solidFill>
                  <a:srgbClr val="00B0F0"/>
                </a:solidFill>
                <a:cs typeface="Times New Roman" pitchFamily="18" charset="0"/>
              </a:rPr>
              <a:t>stronger oxidizing agents</a:t>
            </a:r>
            <a:r>
              <a:rPr lang="en-US" altLang="en-US" sz="2400" dirty="0">
                <a:cs typeface="Times New Roman" pitchFamily="18" charset="0"/>
              </a:rPr>
              <a:t>, such as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chromic acid, H</a:t>
            </a:r>
            <a:r>
              <a:rPr lang="en-US" altLang="en-US" sz="2400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Cr</a:t>
            </a:r>
            <a:r>
              <a:rPr lang="en-US" altLang="en-US" sz="2400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O</a:t>
            </a:r>
            <a:r>
              <a:rPr lang="en-US" altLang="en-US" sz="2400" baseline="-25000" dirty="0">
                <a:solidFill>
                  <a:srgbClr val="00B050"/>
                </a:solidFill>
                <a:cs typeface="Times New Roman" pitchFamily="18" charset="0"/>
              </a:rPr>
              <a:t>7</a:t>
            </a:r>
            <a:r>
              <a:rPr lang="en-US" altLang="en-US" sz="2400" dirty="0">
                <a:cs typeface="Times New Roman" pitchFamily="18" charset="0"/>
              </a:rPr>
              <a:t>, or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neutral potassium permanganate, KMnO</a:t>
            </a:r>
            <a:r>
              <a:rPr lang="en-US" altLang="en-US" sz="2400" baseline="-25000" dirty="0">
                <a:solidFill>
                  <a:srgbClr val="00B050"/>
                </a:solidFill>
                <a:cs typeface="Times New Roman" pitchFamily="18" charset="0"/>
              </a:rPr>
              <a:t>4</a:t>
            </a:r>
            <a:r>
              <a:rPr lang="en-US" altLang="en-US" sz="2400" dirty="0">
                <a:cs typeface="Times New Roman" pitchFamily="18" charset="0"/>
              </a:rPr>
              <a:t>, the 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intermediate aldehydes </a:t>
            </a:r>
            <a:r>
              <a:rPr lang="en-US" altLang="en-US" sz="2400" dirty="0">
                <a:cs typeface="Times New Roman" pitchFamily="18" charset="0"/>
              </a:rPr>
              <a:t>formed initially are oxidized further to 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carboxylic acids</a:t>
            </a:r>
            <a:r>
              <a:rPr lang="en-US" altLang="en-US" sz="2400" dirty="0">
                <a:cs typeface="Times New Roman" pitchFamily="18" charset="0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2292" r="3754" b="4349"/>
          <a:stretch>
            <a:fillRect/>
          </a:stretch>
        </p:blipFill>
        <p:spPr bwMode="auto">
          <a:xfrm>
            <a:off x="2927648" y="3501008"/>
            <a:ext cx="6648334" cy="178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8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954" y="404664"/>
            <a:ext cx="4364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Alcohols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392" y="1484784"/>
            <a:ext cx="11017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cs typeface="Times New Roman" pitchFamily="18" charset="0"/>
              </a:rPr>
              <a:t>C) Oxidation Reactions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983432" y="1988840"/>
            <a:ext cx="10729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Secondary alcohols</a:t>
            </a:r>
            <a:r>
              <a:rPr lang="en-US" altLang="en-US" sz="2400" dirty="0">
                <a:cs typeface="Times New Roman" pitchFamily="18" charset="0"/>
              </a:rPr>
              <a:t>, when treated with </a:t>
            </a:r>
            <a:r>
              <a:rPr lang="en-US" altLang="en-US" sz="2400" i="1" dirty="0">
                <a:solidFill>
                  <a:srgbClr val="00B0F0"/>
                </a:solidFill>
                <a:cs typeface="Times New Roman" pitchFamily="18" charset="0"/>
              </a:rPr>
              <a:t>any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of the oxidizing agents </a:t>
            </a:r>
            <a:r>
              <a:rPr lang="en-US" altLang="en-US" sz="2400" dirty="0">
                <a:cs typeface="Times New Roman" pitchFamily="18" charset="0"/>
              </a:rPr>
              <a:t>mentioned previously,  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yield ketones</a:t>
            </a:r>
            <a:r>
              <a:rPr lang="en-US" altLang="en-US" sz="2400" dirty="0">
                <a:cs typeface="Times New Roman" pitchFamily="18" charset="0"/>
              </a:rPr>
              <a:t>. </a:t>
            </a:r>
            <a:endParaRPr lang="en-US" altLang="en-US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7455"/>
          <a:stretch>
            <a:fillRect/>
          </a:stretch>
        </p:blipFill>
        <p:spPr bwMode="auto">
          <a:xfrm>
            <a:off x="3637322" y="2996952"/>
            <a:ext cx="4989949" cy="33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14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3017" y="404664"/>
            <a:ext cx="4614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Phenols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3392" y="1628800"/>
            <a:ext cx="11017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i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The Alkali Fusion of Sulfonates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71464" y="2581819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Sulfonation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of an aromatic ring.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71464" y="3209736"/>
            <a:ext cx="10369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/>
            <a:r>
              <a:rPr lang="en-US" altLang="en-US" sz="2400" dirty="0">
                <a:cs typeface="Times New Roman" pitchFamily="18" charset="0"/>
              </a:rPr>
              <a:t>2. 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Melting</a:t>
            </a:r>
            <a:r>
              <a:rPr lang="en-US" altLang="en-US" sz="2400" b="1" dirty="0">
                <a:cs typeface="Times New Roman" pitchFamily="18" charset="0"/>
              </a:rPr>
              <a:t> (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fusion</a:t>
            </a:r>
            <a:r>
              <a:rPr lang="en-US" altLang="en-US" sz="2400" b="1" dirty="0">
                <a:cs typeface="Times New Roman" pitchFamily="18" charset="0"/>
              </a:rPr>
              <a:t>) </a:t>
            </a:r>
            <a:r>
              <a:rPr lang="en-US" altLang="en-US" sz="2400" dirty="0">
                <a:cs typeface="Times New Roman" pitchFamily="18" charset="0"/>
              </a:rPr>
              <a:t>of the aromatic sulfonic acid with sodium hydroxide to give a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phenoxide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salt</a:t>
            </a:r>
            <a:r>
              <a:rPr lang="en-US" altLang="en-US" sz="2400" dirty="0">
                <a:cs typeface="Times New Roman" pitchFamily="18" charset="0"/>
              </a:rPr>
              <a:t>.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71464" y="4191050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cs typeface="Times New Roman" pitchFamily="18" charset="0"/>
              </a:rPr>
              <a:t>3.  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Acidification</a:t>
            </a:r>
            <a:r>
              <a:rPr lang="en-US" altLang="en-US" sz="2400" dirty="0">
                <a:cs typeface="Times New Roman" pitchFamily="18" charset="0"/>
              </a:rPr>
              <a:t> of the </a:t>
            </a:r>
            <a:r>
              <a:rPr lang="en-US" altLang="en-US" sz="2400" dirty="0" err="1">
                <a:cs typeface="Times New Roman" pitchFamily="18" charset="0"/>
              </a:rPr>
              <a:t>phenoxide</a:t>
            </a:r>
            <a:r>
              <a:rPr lang="en-US" altLang="en-US" sz="2400" dirty="0">
                <a:cs typeface="Times New Roman" pitchFamily="18" charset="0"/>
              </a:rPr>
              <a:t> with HCl to produce the 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phenol</a:t>
            </a:r>
            <a:r>
              <a:rPr lang="en-US" alt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27448" y="2103239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The alkali fusion of sulfonates involves the following steps;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52824" b="40909"/>
          <a:stretch>
            <a:fillRect/>
          </a:stretch>
        </p:blipFill>
        <p:spPr bwMode="auto">
          <a:xfrm>
            <a:off x="1127448" y="4934520"/>
            <a:ext cx="4265209" cy="119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46730" t="9091" r="43111" b="63635"/>
          <a:stretch>
            <a:fillRect/>
          </a:stretch>
        </p:blipFill>
        <p:spPr bwMode="auto">
          <a:xfrm>
            <a:off x="5392657" y="5068379"/>
            <a:ext cx="1178395" cy="70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72572" t="45454" r="1016"/>
          <a:stretch>
            <a:fillRect/>
          </a:stretch>
        </p:blipFill>
        <p:spPr bwMode="auto">
          <a:xfrm>
            <a:off x="9120336" y="4934520"/>
            <a:ext cx="2097681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46730" t="50000" r="27873"/>
          <a:stretch>
            <a:fillRect/>
          </a:stretch>
        </p:blipFill>
        <p:spPr bwMode="auto">
          <a:xfrm>
            <a:off x="6585247" y="4934520"/>
            <a:ext cx="2460437" cy="108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2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6502" y="404664"/>
            <a:ext cx="4207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Phenols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3392" y="1556792"/>
            <a:ext cx="10945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solidFill>
                  <a:srgbClr val="333399"/>
                </a:solidFill>
                <a:cs typeface="Times New Roman" pitchFamily="18" charset="0"/>
              </a:rPr>
              <a:t>Halogenation takes place </a:t>
            </a:r>
            <a:r>
              <a:rPr lang="en-US" altLang="en-US" sz="2800" b="1" i="1" dirty="0">
                <a:solidFill>
                  <a:srgbClr val="333399"/>
                </a:solidFill>
                <a:cs typeface="Times New Roman" pitchFamily="18" charset="0"/>
              </a:rPr>
              <a:t>without catalyst.</a:t>
            </a:r>
            <a:endParaRPr lang="en-US" altLang="en-US" sz="2800" b="1" dirty="0">
              <a:solidFill>
                <a:srgbClr val="333399"/>
              </a:solidFill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63539" y="2352848"/>
            <a:ext cx="23066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508264" y="2202035"/>
            <a:ext cx="23622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3810" r="20000"/>
          <a:stretch>
            <a:fillRect/>
          </a:stretch>
        </p:blipFill>
        <p:spPr bwMode="auto">
          <a:xfrm>
            <a:off x="5584464" y="3470449"/>
            <a:ext cx="12954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199456" y="4725144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The products depend on the solvent used.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59496" y="5150180"/>
            <a:ext cx="87849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itchFamily="18" charset="0"/>
              </a:rPr>
              <a:t>In </a:t>
            </a:r>
            <a:r>
              <a:rPr lang="en-US" altLang="en-US" sz="2200" i="1" dirty="0">
                <a:solidFill>
                  <a:srgbClr val="FF0000"/>
                </a:solidFill>
                <a:cs typeface="Times New Roman" pitchFamily="18" charset="0"/>
              </a:rPr>
              <a:t>aprotic solvents </a:t>
            </a:r>
            <a:r>
              <a:rPr lang="en-US" altLang="en-US" sz="2200" i="1" dirty="0">
                <a:solidFill>
                  <a:srgbClr val="7030A0"/>
                </a:solidFill>
                <a:cs typeface="Times New Roman" pitchFamily="18" charset="0"/>
              </a:rPr>
              <a:t>(</a:t>
            </a:r>
            <a:r>
              <a:rPr lang="en-US" altLang="en-US" sz="2200" dirty="0">
                <a:solidFill>
                  <a:srgbClr val="7030A0"/>
                </a:solidFill>
                <a:cs typeface="Times New Roman" pitchFamily="18" charset="0"/>
              </a:rPr>
              <a:t>solvents</a:t>
            </a:r>
            <a:r>
              <a:rPr lang="en-US" altLang="en-US" sz="2200" i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7030A0"/>
                </a:solidFill>
                <a:cs typeface="Times New Roman" pitchFamily="18" charset="0"/>
              </a:rPr>
              <a:t>that do not release protons)</a:t>
            </a:r>
            <a:r>
              <a:rPr lang="en-US" altLang="en-US" sz="2200" dirty="0">
                <a:cs typeface="Times New Roman" pitchFamily="18" charset="0"/>
              </a:rPr>
              <a:t> (CCl</a:t>
            </a:r>
            <a:r>
              <a:rPr lang="en-US" altLang="en-US" sz="2200" baseline="-25000" dirty="0">
                <a:cs typeface="Times New Roman" pitchFamily="18" charset="0"/>
              </a:rPr>
              <a:t>4</a:t>
            </a:r>
            <a:r>
              <a:rPr lang="en-US" altLang="en-US" sz="2200" dirty="0">
                <a:cs typeface="Times New Roman" pitchFamily="18" charset="0"/>
              </a:rPr>
              <a:t>, CS</a:t>
            </a:r>
            <a:r>
              <a:rPr lang="en-US" altLang="en-US" sz="2200" baseline="-25000" dirty="0">
                <a:cs typeface="Times New Roman" pitchFamily="18" charset="0"/>
              </a:rPr>
              <a:t>2</a:t>
            </a:r>
            <a:r>
              <a:rPr lang="en-US" altLang="en-US" sz="2200" dirty="0">
                <a:cs typeface="Times New Roman" pitchFamily="18" charset="0"/>
              </a:rPr>
              <a:t>)-</a:t>
            </a:r>
            <a:r>
              <a:rPr lang="en-US" altLang="en-US" sz="2200" dirty="0" err="1">
                <a:cs typeface="Times New Roman" pitchFamily="18" charset="0"/>
              </a:rPr>
              <a:t>bromination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B0F0"/>
                </a:solidFill>
                <a:cs typeface="Times New Roman" pitchFamily="18" charset="0"/>
              </a:rPr>
              <a:t>gives a mixture of </a:t>
            </a:r>
            <a:r>
              <a:rPr lang="en-US" altLang="en-US" sz="2200" i="1" dirty="0">
                <a:solidFill>
                  <a:srgbClr val="00B0F0"/>
                </a:solidFill>
                <a:cs typeface="Times New Roman" pitchFamily="18" charset="0"/>
              </a:rPr>
              <a:t>o- </a:t>
            </a:r>
            <a:r>
              <a:rPr lang="en-US" altLang="en-US" sz="2200" dirty="0">
                <a:solidFill>
                  <a:srgbClr val="00B0F0"/>
                </a:solidFill>
                <a:cs typeface="Times New Roman" pitchFamily="18" charset="0"/>
              </a:rPr>
              <a:t>and </a:t>
            </a:r>
            <a:r>
              <a:rPr lang="en-US" altLang="en-US" sz="2200" i="1" dirty="0">
                <a:solidFill>
                  <a:srgbClr val="00B0F0"/>
                </a:solidFill>
                <a:cs typeface="Times New Roman" pitchFamily="18" charset="0"/>
              </a:rPr>
              <a:t>p</a:t>
            </a:r>
            <a:r>
              <a:rPr lang="en-US" altLang="en-US" sz="2200" dirty="0">
                <a:solidFill>
                  <a:srgbClr val="00B0F0"/>
                </a:solidFill>
                <a:cs typeface="Times New Roman" pitchFamily="18" charset="0"/>
              </a:rPr>
              <a:t>-</a:t>
            </a:r>
            <a:r>
              <a:rPr lang="en-US" altLang="en-US" sz="2200" dirty="0" err="1">
                <a:solidFill>
                  <a:srgbClr val="00B0F0"/>
                </a:solidFill>
                <a:cs typeface="Times New Roman" pitchFamily="18" charset="0"/>
              </a:rPr>
              <a:t>bromophenol</a:t>
            </a:r>
            <a:r>
              <a:rPr lang="en-US" altLang="en-US" sz="2200" dirty="0">
                <a:cs typeface="Times New Roman" pitchFamily="18" charset="0"/>
              </a:rPr>
              <a:t>. 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59496" y="5919621"/>
            <a:ext cx="8784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In </a:t>
            </a:r>
            <a:r>
              <a:rPr lang="en-US" altLang="en-US" sz="2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protic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solvents </a:t>
            </a:r>
            <a:r>
              <a:rPr lang="en-US" altLang="en-US" sz="2200" i="1" dirty="0">
                <a:solidFill>
                  <a:srgbClr val="7030A0"/>
                </a:solidFill>
                <a:cs typeface="Times New Roman" panose="02020603050405020304" pitchFamily="18" charset="0"/>
              </a:rPr>
              <a:t>(solvents that can release protons) </a:t>
            </a:r>
            <a:r>
              <a:rPr lang="en-US" altLang="en-US" sz="2200" dirty="0">
                <a:cs typeface="Times New Roman" panose="02020603050405020304" pitchFamily="18" charset="0"/>
              </a:rPr>
              <a:t>(H</a:t>
            </a:r>
            <a:r>
              <a:rPr lang="en-US" altLang="en-US" sz="22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cs typeface="Times New Roman" panose="02020603050405020304" pitchFamily="18" charset="0"/>
              </a:rPr>
              <a:t>O)-halogenation </a:t>
            </a:r>
            <a:r>
              <a:rPr lang="en-US" altLang="en-US" sz="2200" dirty="0">
                <a:solidFill>
                  <a:srgbClr val="00B0F0"/>
                </a:solidFill>
                <a:cs typeface="Times New Roman" panose="02020603050405020304" pitchFamily="18" charset="0"/>
              </a:rPr>
              <a:t>gives a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trisubstituted</a:t>
            </a:r>
            <a:r>
              <a:rPr lang="en-US" altLang="en-US" sz="2200" dirty="0">
                <a:solidFill>
                  <a:srgbClr val="00B0F0"/>
                </a:solidFill>
                <a:cs typeface="Times New Roman" panose="02020603050405020304" pitchFamily="18" charset="0"/>
              </a:rPr>
              <a:t> phenol is produced</a:t>
            </a:r>
            <a:r>
              <a:rPr lang="en-US" altLang="en-US" sz="22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2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Ethers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160" y="404664"/>
            <a:ext cx="3658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Structure of Ethers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3205" y="1589891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All </a:t>
            </a:r>
            <a:r>
              <a:rPr lang="en-US" altLang="en-US" sz="2400" b="1" dirty="0">
                <a:solidFill>
                  <a:srgbClr val="FF0000"/>
                </a:solidFill>
              </a:rPr>
              <a:t>ethers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are compounds in which two organic groups are connected to a single oxygen atom.</a:t>
            </a:r>
          </a:p>
        </p:txBody>
      </p:sp>
      <p:sp>
        <p:nvSpPr>
          <p:cNvPr id="12" name="مستطيل 1"/>
          <p:cNvSpPr/>
          <p:nvPr/>
        </p:nvSpPr>
        <p:spPr>
          <a:xfrm>
            <a:off x="563205" y="2453987"/>
            <a:ext cx="1094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prstClr val="black"/>
                </a:solidFill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</a:rPr>
              <a:t>general formula for an ether </a:t>
            </a:r>
            <a:r>
              <a:rPr lang="en-US" altLang="en-US" sz="2400" dirty="0">
                <a:solidFill>
                  <a:prstClr val="black"/>
                </a:solidFill>
              </a:rPr>
              <a:t>is R-O-R’, where R and R’ may be identical or different, and they may be alkyl or aryl groups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11624" y="3468567"/>
            <a:ext cx="655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/>
              <a:t>R—O—</a:t>
            </a:r>
            <a:r>
              <a:rPr lang="en-US" altLang="en-US" sz="2000" b="1" dirty="0">
                <a:solidFill>
                  <a:srgbClr val="0070C0"/>
                </a:solidFill>
              </a:rPr>
              <a:t>R</a:t>
            </a:r>
            <a:r>
              <a:rPr lang="en-US" altLang="en-US" sz="2000" b="1" dirty="0"/>
              <a:t>,  </a:t>
            </a:r>
            <a:r>
              <a:rPr lang="en-US" altLang="en-US" sz="2000" b="1" dirty="0" err="1"/>
              <a:t>Ar</a:t>
            </a:r>
            <a:r>
              <a:rPr lang="en-US" altLang="en-US" sz="2000" b="1" dirty="0"/>
              <a:t>—O—R, or </a:t>
            </a:r>
            <a:r>
              <a:rPr lang="en-US" altLang="en-US" sz="2000" b="1" dirty="0" err="1"/>
              <a:t>Ar</a:t>
            </a:r>
            <a:r>
              <a:rPr lang="en-US" altLang="en-US" sz="2000" b="1" dirty="0"/>
              <a:t>—O—</a:t>
            </a:r>
            <a:r>
              <a:rPr lang="en-US" altLang="en-US" sz="2000" b="1" dirty="0" err="1">
                <a:solidFill>
                  <a:srgbClr val="0070C0"/>
                </a:solidFill>
              </a:rPr>
              <a:t>Ar</a:t>
            </a:r>
            <a:r>
              <a:rPr lang="en-US" altLang="en-US" sz="2000" b="1" dirty="0"/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205" y="4191471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The geometry of simple ethers is similar to that of water.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92" t="8333" r="1595" b="4167"/>
          <a:stretch>
            <a:fillRect/>
          </a:stretch>
        </p:blipFill>
        <p:spPr bwMode="auto">
          <a:xfrm>
            <a:off x="5015880" y="4975930"/>
            <a:ext cx="2808312" cy="115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9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7830" y="404664"/>
            <a:ext cx="198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Alcohols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197300"/>
              </p:ext>
            </p:extLst>
          </p:nvPr>
        </p:nvGraphicFramePr>
        <p:xfrm>
          <a:off x="3848576" y="1570134"/>
          <a:ext cx="4494848" cy="1083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13480" imgH="894080" progId="ChemDraw.Document.6.0">
                  <p:embed/>
                </p:oleObj>
              </mc:Choice>
              <mc:Fallback>
                <p:oleObj name="CS ChemDraw Drawing" r:id="rId2" imgW="3713480" imgH="894080" progId="ChemDraw.Document.6.0">
                  <p:embed/>
                  <p:pic>
                    <p:nvPicPr>
                      <p:cNvPr id="174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576" y="1570134"/>
                        <a:ext cx="4494848" cy="1083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3392" y="2948751"/>
            <a:ext cx="109452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Alcohols can be viewed in two ways structurally: </a:t>
            </a:r>
          </a:p>
          <a:p>
            <a:pPr marL="1371600" indent="-457200" algn="just" fontAlgn="auto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400" dirty="0">
                <a:latin typeface="+mn-lt"/>
              </a:rPr>
              <a:t>as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hydroxyl derivatives </a:t>
            </a:r>
            <a:r>
              <a:rPr lang="en-US" sz="2400" dirty="0">
                <a:latin typeface="+mn-lt"/>
              </a:rPr>
              <a:t>of alkanes </a:t>
            </a:r>
          </a:p>
          <a:p>
            <a:pPr marL="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and (2) as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alkyl derivatives </a:t>
            </a:r>
            <a:r>
              <a:rPr lang="en-US" sz="2400" dirty="0">
                <a:latin typeface="+mn-lt"/>
              </a:rPr>
              <a:t>of water.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245396"/>
              </p:ext>
            </p:extLst>
          </p:nvPr>
        </p:nvGraphicFramePr>
        <p:xfrm>
          <a:off x="2151013" y="4365104"/>
          <a:ext cx="5761038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85640" imgH="1775460" progId="ChemDraw.Document.6.0">
                  <p:embed/>
                </p:oleObj>
              </mc:Choice>
              <mc:Fallback>
                <p:oleObj name="CS ChemDraw Drawing" r:id="rId4" imgW="4485640" imgH="1775460" progId="ChemDraw.Document.6.0">
                  <p:embed/>
                  <p:pic>
                    <p:nvPicPr>
                      <p:cNvPr id="174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13" y="4365104"/>
                        <a:ext cx="5761038" cy="227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579952"/>
              </p:ext>
            </p:extLst>
          </p:nvPr>
        </p:nvGraphicFramePr>
        <p:xfrm>
          <a:off x="8703741" y="4725144"/>
          <a:ext cx="1568723" cy="166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39520" imgH="1315720" progId="ChemDraw.Document.6.0">
                  <p:embed/>
                </p:oleObj>
              </mc:Choice>
              <mc:Fallback>
                <p:oleObj name="CS ChemDraw Drawing" r:id="rId6" imgW="1239520" imgH="1315720" progId="ChemDraw.Document.6.0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3741" y="4725144"/>
                        <a:ext cx="1568723" cy="1662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4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160" y="404664"/>
            <a:ext cx="3658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Structure of Ethers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2976" y="1866403"/>
            <a:ext cx="5022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solidFill>
                  <a:srgbClr val="FF0000"/>
                </a:solidFill>
              </a:rPr>
              <a:t>The ether is classified as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67386" y="2390962"/>
            <a:ext cx="4180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B050"/>
                </a:solidFill>
              </a:rPr>
              <a:t>Symmetrical ethers;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39888" y="2823319"/>
            <a:ext cx="870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When the organic groups attached to the oxygen are </a:t>
            </a:r>
            <a:r>
              <a:rPr lang="en-US" altLang="en-US" sz="2400" dirty="0">
                <a:solidFill>
                  <a:srgbClr val="00B0F0"/>
                </a:solidFill>
              </a:rPr>
              <a:t>identical</a:t>
            </a:r>
            <a:r>
              <a:rPr lang="en-US" altLang="en-US" sz="2400" dirty="0"/>
              <a:t>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67387" y="3543736"/>
            <a:ext cx="6361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B050"/>
                </a:solidFill>
              </a:rPr>
              <a:t>Unsymmetrical ethers (</a:t>
            </a:r>
            <a:r>
              <a:rPr lang="en-US" altLang="en-US" sz="2800" b="1" dirty="0">
                <a:solidFill>
                  <a:srgbClr val="7030A0"/>
                </a:solidFill>
              </a:rPr>
              <a:t>mixed ethers</a:t>
            </a:r>
            <a:r>
              <a:rPr lang="en-US" altLang="en-US" sz="2800" b="1" dirty="0">
                <a:solidFill>
                  <a:srgbClr val="00B050"/>
                </a:solidFill>
              </a:rPr>
              <a:t>);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39888" y="4047455"/>
            <a:ext cx="8632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When the organic groups attached to the oxygen are </a:t>
            </a:r>
            <a:r>
              <a:rPr lang="en-US" altLang="en-US" sz="2400" dirty="0">
                <a:solidFill>
                  <a:srgbClr val="00B0F0"/>
                </a:solidFill>
              </a:rPr>
              <a:t>different</a:t>
            </a:r>
            <a:r>
              <a:rPr lang="en-US" alt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81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1980" y="404664"/>
            <a:ext cx="4696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Ethers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83431" y="2323907"/>
            <a:ext cx="107291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Ethers are usually named by giving the name of each alkyl or aryl group, in alphabetical order, followed by the word </a:t>
            </a:r>
            <a:r>
              <a:rPr lang="en-US" altLang="en-US" sz="2400" i="1" dirty="0"/>
              <a:t>ether.</a:t>
            </a:r>
            <a:endParaRPr lang="en-US" altLang="en-US" sz="2400" dirty="0">
              <a:cs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23392" y="1753652"/>
            <a:ext cx="282858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</a:rPr>
              <a:t>Common Names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</a:blip>
          <a:srcRect l="5000" t="41809" r="56290" b="2340"/>
          <a:stretch/>
        </p:blipFill>
        <p:spPr bwMode="auto">
          <a:xfrm>
            <a:off x="1291740" y="3601510"/>
            <a:ext cx="4320480" cy="172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</a:blip>
          <a:srcRect l="48009" t="37943" r="5000" b="3867"/>
          <a:stretch/>
        </p:blipFill>
        <p:spPr bwMode="auto">
          <a:xfrm>
            <a:off x="5951984" y="3601510"/>
            <a:ext cx="52447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5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1980" y="404664"/>
            <a:ext cx="4696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Ethers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983432" y="2444695"/>
            <a:ext cx="107291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For ethers with more complex structures, it may be necessary to name the -OR group as an </a:t>
            </a:r>
            <a:r>
              <a:rPr lang="en-US" altLang="en-US" sz="2400" dirty="0" err="1"/>
              <a:t>alkoxy</a:t>
            </a:r>
            <a:r>
              <a:rPr lang="en-US" altLang="en-US" sz="2400" dirty="0"/>
              <a:t> group. In the IUPAC system, the smaller </a:t>
            </a:r>
            <a:r>
              <a:rPr lang="en-US" altLang="en-US" sz="2400" dirty="0" err="1"/>
              <a:t>alkoxy</a:t>
            </a:r>
            <a:r>
              <a:rPr lang="en-US" altLang="en-US" sz="2400" dirty="0"/>
              <a:t> group is named as a substituent.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343472" y="3789040"/>
            <a:ext cx="949329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23392" y="1753652"/>
            <a:ext cx="24482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</a:rPr>
              <a:t>IUPAC System</a:t>
            </a:r>
          </a:p>
        </p:txBody>
      </p:sp>
    </p:spTree>
    <p:extLst>
      <p:ext uri="{BB962C8B-B14F-4D97-AF65-F5344CB8AC3E}">
        <p14:creationId xmlns:p14="http://schemas.microsoft.com/office/powerpoint/2010/main" val="9888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6625" y="404664"/>
            <a:ext cx="564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Physical Properties of Ethers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14552" y="1990001"/>
            <a:ext cx="108540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dirty="0"/>
              <a:t>Ethers are colorless compounds with characteristic, relatively pleasant odors.</a:t>
            </a: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392" y="1537628"/>
            <a:ext cx="22322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Physical State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1200" y="2940040"/>
            <a:ext cx="111454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altLang="en-US" sz="2400" i="1" dirty="0">
                <a:ea typeface="Calibri" pitchFamily="34" charset="0"/>
                <a:cs typeface="Calibri" pitchFamily="34" charset="0"/>
              </a:rPr>
              <a:t>They have </a:t>
            </a:r>
            <a:r>
              <a:rPr lang="en-US" altLang="en-US" sz="2400" i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lower boiling points (</a:t>
            </a:r>
            <a:r>
              <a:rPr lang="en-US" altLang="en-US" sz="2400" i="1" dirty="0" err="1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bp,s</a:t>
            </a:r>
            <a:r>
              <a:rPr lang="en-US" altLang="en-US" sz="2400" i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) than alcohols </a:t>
            </a:r>
            <a:r>
              <a:rPr lang="en-US" altLang="en-US" sz="2400" i="1" dirty="0">
                <a:ea typeface="Calibri" pitchFamily="34" charset="0"/>
                <a:cs typeface="Calibri" pitchFamily="34" charset="0"/>
              </a:rPr>
              <a:t>with an equal number of carbon atoms.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altLang="en-US" sz="2400" dirty="0"/>
              <a:t>In fact, an ether has nearly the </a:t>
            </a:r>
            <a:r>
              <a:rPr lang="en-US" altLang="en-US" sz="2400" dirty="0">
                <a:solidFill>
                  <a:srgbClr val="FF0000"/>
                </a:solidFill>
              </a:rPr>
              <a:t>same </a:t>
            </a:r>
            <a:r>
              <a:rPr lang="en-US" altLang="en-US" sz="2400" dirty="0" err="1">
                <a:solidFill>
                  <a:srgbClr val="FF0000"/>
                </a:solidFill>
              </a:rPr>
              <a:t>bp</a:t>
            </a:r>
            <a:r>
              <a:rPr lang="en-US" altLang="en-US" sz="2400" dirty="0">
                <a:solidFill>
                  <a:srgbClr val="FF0000"/>
                </a:solidFill>
              </a:rPr>
              <a:t> as the corresponding hydrocarbon </a:t>
            </a:r>
            <a:r>
              <a:rPr lang="en-US" altLang="en-US" sz="2400" dirty="0"/>
              <a:t>in which a -CH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- group replaces the ether’s oxygen.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altLang="en-US" sz="2400" i="1" dirty="0"/>
              <a:t>Because of their structures </a:t>
            </a:r>
            <a:r>
              <a:rPr lang="en-US" altLang="en-US" sz="2400" i="1" dirty="0">
                <a:solidFill>
                  <a:srgbClr val="FF0000"/>
                </a:solidFill>
              </a:rPr>
              <a:t>(no O-H bonds), </a:t>
            </a:r>
            <a:r>
              <a:rPr lang="en-US" altLang="en-US" sz="2400" i="1" dirty="0"/>
              <a:t>ether molecules cannot form hydrogen bonds with one another.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3392" y="2401724"/>
            <a:ext cx="22322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Boiling Points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11200" y="5085184"/>
            <a:ext cx="5472608" cy="154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7372"/>
          <a:stretch>
            <a:fillRect/>
          </a:stretch>
        </p:blipFill>
        <p:spPr bwMode="auto">
          <a:xfrm>
            <a:off x="6456040" y="5160830"/>
            <a:ext cx="5590904" cy="1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2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6625" y="404664"/>
            <a:ext cx="564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Physical Properties of Ethers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3392" y="1537628"/>
            <a:ext cx="16561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  <a:ea typeface="Calibri" pitchFamily="34" charset="0"/>
                <a:cs typeface="Calibri" pitchFamily="34" charset="0"/>
              </a:rPr>
              <a:t>Solubility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2901" y="2237963"/>
            <a:ext cx="10885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en-US" sz="2400" dirty="0"/>
              <a:t>Low-molecular-weight ethers, such as dimethyl ether, are quite soluble in water.</a:t>
            </a:r>
            <a:endParaRPr lang="en-US" altLang="en-US" sz="2400" i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3392" y="2780928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i="1" dirty="0"/>
              <a:t>Ether molecules can form hydrogen bonds to water.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959" y="3654553"/>
            <a:ext cx="5087332" cy="160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5663952" y="3645024"/>
            <a:ext cx="6311578" cy="2700913"/>
            <a:chOff x="1162616" y="1524000"/>
            <a:chExt cx="7169517" cy="3066332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2616" y="2030012"/>
              <a:ext cx="7169517" cy="2560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2616" y="1524000"/>
              <a:ext cx="7169517" cy="5060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30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8164" y="404664"/>
            <a:ext cx="424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Ethers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392" y="1628800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There are </a:t>
            </a:r>
            <a:r>
              <a:rPr lang="en-US" altLang="en-US" sz="2400" b="1" i="1" dirty="0">
                <a:solidFill>
                  <a:srgbClr val="FF0000"/>
                </a:solidFill>
              </a:rPr>
              <a:t>two general methods</a:t>
            </a:r>
            <a:r>
              <a:rPr lang="en-US" altLang="en-US" sz="2400" b="1" i="1" dirty="0"/>
              <a:t> </a:t>
            </a:r>
            <a:r>
              <a:rPr lang="en-US" altLang="en-US" sz="2400" b="1" dirty="0"/>
              <a:t>for synthesizing ethers.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3432" y="2187047"/>
            <a:ext cx="400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FF0000"/>
                </a:solidFill>
              </a:rPr>
              <a:t>1) Dehydration of alcohols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83432" y="3429000"/>
            <a:ext cx="374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FF0000"/>
                </a:solidFill>
              </a:rPr>
              <a:t>2) Williamson synthesis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15480" y="2625081"/>
            <a:ext cx="10153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It is used </a:t>
            </a:r>
            <a:r>
              <a:rPr lang="en-US" altLang="en-US" sz="2400" dirty="0">
                <a:solidFill>
                  <a:srgbClr val="00B050"/>
                </a:solidFill>
              </a:rPr>
              <a:t>commercially</a:t>
            </a:r>
            <a:r>
              <a:rPr lang="en-US" altLang="en-US" sz="2400" dirty="0"/>
              <a:t> and in the </a:t>
            </a:r>
            <a:r>
              <a:rPr lang="en-US" altLang="en-US" sz="2400" dirty="0">
                <a:solidFill>
                  <a:srgbClr val="00B050"/>
                </a:solidFill>
              </a:rPr>
              <a:t>laboratory</a:t>
            </a:r>
            <a:r>
              <a:rPr lang="en-US" altLang="en-US" sz="2400" dirty="0"/>
              <a:t> to make certain </a:t>
            </a:r>
            <a:r>
              <a:rPr lang="en-US" altLang="en-US" sz="2400" dirty="0">
                <a:solidFill>
                  <a:srgbClr val="00B0F0"/>
                </a:solidFill>
              </a:rPr>
              <a:t>symmetrical ethers</a:t>
            </a:r>
            <a:r>
              <a:rPr lang="en-US" altLang="en-US" sz="2400" dirty="0"/>
              <a:t>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16994" y="3894147"/>
            <a:ext cx="10151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General </a:t>
            </a:r>
            <a:r>
              <a:rPr lang="en-US" altLang="en-US" sz="2400" dirty="0">
                <a:solidFill>
                  <a:srgbClr val="00B050"/>
                </a:solidFill>
              </a:rPr>
              <a:t>laboratory</a:t>
            </a:r>
            <a:r>
              <a:rPr lang="en-US" altLang="en-US" sz="2400" dirty="0"/>
              <a:t> method used to prepare all kinds of ethers, </a:t>
            </a:r>
            <a:r>
              <a:rPr lang="en-US" altLang="en-US" sz="2400" dirty="0">
                <a:solidFill>
                  <a:srgbClr val="00B0F0"/>
                </a:solidFill>
              </a:rPr>
              <a:t>symmetrical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rgbClr val="00B0F0"/>
                </a:solidFill>
              </a:rPr>
              <a:t>unsymmetrical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1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6200" y="260648"/>
            <a:ext cx="424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Ethers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9" t="37856" r="19608" b="50002"/>
          <a:stretch/>
        </p:blipFill>
        <p:spPr bwMode="auto">
          <a:xfrm>
            <a:off x="3071664" y="2857317"/>
            <a:ext cx="5832648" cy="4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5600" y="672247"/>
            <a:ext cx="430024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</a:rPr>
              <a:t>1) Dehydration of Alcohols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3392" y="1700808"/>
            <a:ext cx="10892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It takes place in the presence of acid catalysts (H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SO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, 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PO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) (intermolecular reaction)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39416" y="3933056"/>
            <a:ext cx="10892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00B050"/>
                </a:solidFill>
              </a:rPr>
              <a:t>Example;</a:t>
            </a:r>
          </a:p>
          <a:p>
            <a:pPr algn="just"/>
            <a:r>
              <a:rPr lang="en-US" altLang="en-US" sz="2400" dirty="0"/>
              <a:t>The most important commercial ether is diethyl ether. It is prepared from ethanol and sulfuric acid.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3" t="78453" r="12114" b="1"/>
          <a:stretch/>
        </p:blipFill>
        <p:spPr bwMode="auto">
          <a:xfrm>
            <a:off x="2279576" y="5233542"/>
            <a:ext cx="8300421" cy="10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0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83432" y="1622210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When ethyl alcohol is dehydrated by </a:t>
            </a:r>
            <a:r>
              <a:rPr lang="en-US" altLang="en-US" sz="2400" dirty="0">
                <a:solidFill>
                  <a:srgbClr val="FF0000"/>
                </a:solidFill>
              </a:rPr>
              <a:t>sulfuric acid at 180° C</a:t>
            </a:r>
            <a:r>
              <a:rPr lang="en-US" altLang="en-US" sz="2400" dirty="0"/>
              <a:t>, the dominant product is </a:t>
            </a:r>
            <a:r>
              <a:rPr lang="en-US" altLang="en-US" sz="2400" dirty="0">
                <a:solidFill>
                  <a:srgbClr val="FF0000"/>
                </a:solidFill>
              </a:rPr>
              <a:t>ethylene</a:t>
            </a:r>
            <a:r>
              <a:rPr lang="en-US" altLang="en-US" sz="2400" dirty="0"/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15" t="5556" r="6522" b="5556"/>
          <a:stretch>
            <a:fillRect/>
          </a:stretch>
        </p:blipFill>
        <p:spPr bwMode="auto">
          <a:xfrm>
            <a:off x="4151784" y="2493632"/>
            <a:ext cx="4397794" cy="11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83432" y="4077072"/>
            <a:ext cx="10657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To prepare ethyl ether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67814" y="4574538"/>
            <a:ext cx="81166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altLang="en-US" sz="2200" dirty="0">
                <a:solidFill>
                  <a:srgbClr val="00B050"/>
                </a:solidFill>
              </a:rPr>
              <a:t>Dissolve ethyl alcohol in sulfuric acid at ambient temperature.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67815" y="5014337"/>
            <a:ext cx="71098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altLang="en-US" sz="2200" dirty="0">
                <a:solidFill>
                  <a:srgbClr val="7030A0"/>
                </a:solidFill>
              </a:rPr>
              <a:t>Heat the solution to 140°C while adding more alcohol. 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46" t="7143" r="1105" b="7143"/>
          <a:stretch>
            <a:fillRect/>
          </a:stretch>
        </p:blipFill>
        <p:spPr bwMode="auto">
          <a:xfrm>
            <a:off x="3287688" y="5661248"/>
            <a:ext cx="6552728" cy="84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896200" y="260648"/>
            <a:ext cx="424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Ethers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5600" y="672247"/>
            <a:ext cx="343614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</a:rPr>
              <a:t>Scope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5835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4385" t="10002" r="9871" b="60368"/>
          <a:stretch>
            <a:fillRect/>
          </a:stretch>
        </p:blipFill>
        <p:spPr bwMode="auto">
          <a:xfrm>
            <a:off x="3431704" y="2883096"/>
            <a:ext cx="5400600" cy="41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55440" y="1556792"/>
            <a:ext cx="1058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This method has two steps;</a:t>
            </a:r>
          </a:p>
          <a:p>
            <a:pPr marL="628650" indent="-285750" algn="just">
              <a:defRPr/>
            </a:pPr>
            <a:r>
              <a:rPr lang="en-US" sz="2400" dirty="0"/>
              <a:t>1) An alcohol is converted to its alkoxide by treatment with a reactive metal (sodium or potassium).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415480" y="3429000"/>
            <a:ext cx="10225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2) Displacement is carried out between the </a:t>
            </a:r>
            <a:r>
              <a:rPr lang="en-US" altLang="en-US" sz="2400" dirty="0" err="1"/>
              <a:t>alkoxide</a:t>
            </a:r>
            <a:r>
              <a:rPr lang="en-US" altLang="en-US" sz="2400" dirty="0"/>
              <a:t> and an alkyl halide.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4385" t="50565" r="9871" b="19014"/>
          <a:stretch>
            <a:fillRect/>
          </a:stretch>
        </p:blipFill>
        <p:spPr bwMode="auto">
          <a:xfrm>
            <a:off x="3744453" y="4092593"/>
            <a:ext cx="5110178" cy="40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703512" y="4653136"/>
            <a:ext cx="9649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altLang="en-US" sz="2400" dirty="0"/>
              <a:t>To obtain the best yields of mixed </a:t>
            </a:r>
            <a:r>
              <a:rPr lang="en-US" altLang="en-US" sz="2400" dirty="0" err="1"/>
              <a:t>dialkyl</a:t>
            </a:r>
            <a:r>
              <a:rPr lang="en-US" altLang="en-US" sz="2400" dirty="0"/>
              <a:t> ethers, we select a 1</a:t>
            </a:r>
            <a:r>
              <a:rPr lang="en-US" altLang="en-US" sz="2400" dirty="0">
                <a:sym typeface="Symbol" pitchFamily="18" charset="2"/>
              </a:rPr>
              <a:t></a:t>
            </a:r>
            <a:r>
              <a:rPr lang="en-US" altLang="en-US" sz="2400" dirty="0"/>
              <a:t> rather than a 2</a:t>
            </a:r>
            <a:r>
              <a:rPr lang="en-US" altLang="en-US" sz="2400" dirty="0">
                <a:sym typeface="Symbol" pitchFamily="18" charset="2"/>
              </a:rPr>
              <a:t></a:t>
            </a:r>
            <a:r>
              <a:rPr lang="en-US" altLang="en-US" sz="2400" dirty="0"/>
              <a:t>or 3</a:t>
            </a:r>
            <a:r>
              <a:rPr lang="en-US" altLang="en-US" sz="2400" dirty="0">
                <a:sym typeface="Symbol" pitchFamily="18" charset="2"/>
              </a:rPr>
              <a:t></a:t>
            </a:r>
            <a:r>
              <a:rPr lang="en-US" altLang="en-US" sz="2400" dirty="0"/>
              <a:t>alkyl halide and react it with a sodium </a:t>
            </a:r>
            <a:r>
              <a:rPr lang="en-US" altLang="en-US" sz="2400" dirty="0" err="1"/>
              <a:t>alkoxide</a:t>
            </a:r>
            <a:endParaRPr lang="en-US" altLang="en-US" sz="24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703512" y="5469031"/>
            <a:ext cx="9649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altLang="en-US" sz="2400" dirty="0"/>
              <a:t>To prepare an alkyl aryl ether, we must be careful not to pick a combination in which one of the reagents has a halogen directly attached to an aromatic ring.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96200" y="260648"/>
            <a:ext cx="424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Ethers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5600" y="672247"/>
            <a:ext cx="379618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</a:rPr>
              <a:t>2) Williamson Synthesis</a:t>
            </a:r>
          </a:p>
        </p:txBody>
      </p:sp>
    </p:spTree>
    <p:extLst>
      <p:ext uri="{BB962C8B-B14F-4D97-AF65-F5344CB8AC3E}">
        <p14:creationId xmlns:p14="http://schemas.microsoft.com/office/powerpoint/2010/main" val="18701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7408" y="1556792"/>
            <a:ext cx="10081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solidFill>
                  <a:srgbClr val="00B050"/>
                </a:solidFill>
              </a:rPr>
              <a:t>Example 1;</a:t>
            </a:r>
            <a:r>
              <a:rPr lang="en-US" altLang="en-US" sz="2800" b="1" dirty="0">
                <a:solidFill>
                  <a:srgbClr val="00B0F0"/>
                </a:solidFill>
              </a:rPr>
              <a:t> </a:t>
            </a:r>
            <a:r>
              <a:rPr lang="en-US" altLang="en-US" sz="2800" b="1" dirty="0"/>
              <a:t>Preparation of </a:t>
            </a:r>
            <a:r>
              <a:rPr lang="en-US" altLang="en-US" sz="2800" b="1" i="1" dirty="0">
                <a:solidFill>
                  <a:srgbClr val="FF0000"/>
                </a:solidFill>
              </a:rPr>
              <a:t>t</a:t>
            </a:r>
            <a:r>
              <a:rPr lang="en-US" altLang="en-US" sz="2800" b="1" dirty="0">
                <a:solidFill>
                  <a:srgbClr val="FF0000"/>
                </a:solidFill>
              </a:rPr>
              <a:t>-butyl methyl ether, (CH</a:t>
            </a:r>
            <a:r>
              <a:rPr lang="en-US" alt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  <a:r>
              <a:rPr lang="en-US" alt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</a:rPr>
              <a:t>C-O-CH</a:t>
            </a:r>
            <a:r>
              <a:rPr lang="en-US" alt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altLang="en-US" sz="2800" b="1" dirty="0"/>
              <a:t>.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27448" y="2083245"/>
            <a:ext cx="7561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b="1" dirty="0"/>
              <a:t>In theory, this could be done by either of two reactions.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87488" y="2557239"/>
            <a:ext cx="101048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dirty="0"/>
              <a:t>1. You could react </a:t>
            </a:r>
            <a:r>
              <a:rPr lang="en-US" altLang="en-US" sz="2200" dirty="0">
                <a:solidFill>
                  <a:srgbClr val="00B0F0"/>
                </a:solidFill>
              </a:rPr>
              <a:t>sodium </a:t>
            </a:r>
            <a:r>
              <a:rPr lang="en-US" altLang="en-US" sz="2200" dirty="0" err="1">
                <a:solidFill>
                  <a:srgbClr val="00B0F0"/>
                </a:solidFill>
              </a:rPr>
              <a:t>methoxide</a:t>
            </a:r>
            <a:r>
              <a:rPr lang="en-US" altLang="en-US" sz="2200" dirty="0">
                <a:solidFill>
                  <a:srgbClr val="00B0F0"/>
                </a:solidFill>
              </a:rPr>
              <a:t>, CH</a:t>
            </a:r>
            <a:r>
              <a:rPr lang="en-US" altLang="en-US" sz="2200" baseline="-25000" dirty="0">
                <a:solidFill>
                  <a:srgbClr val="00B0F0"/>
                </a:solidFill>
              </a:rPr>
              <a:t>3</a:t>
            </a:r>
            <a:r>
              <a:rPr lang="en-US" altLang="en-US" sz="2200" dirty="0">
                <a:solidFill>
                  <a:srgbClr val="00B0F0"/>
                </a:solidFill>
              </a:rPr>
              <a:t>O</a:t>
            </a:r>
            <a:r>
              <a:rPr lang="en-US" altLang="en-US" sz="2200" baseline="30000" dirty="0">
                <a:solidFill>
                  <a:srgbClr val="00B0F0"/>
                </a:solidFill>
              </a:rPr>
              <a:t>-</a:t>
            </a:r>
            <a:r>
              <a:rPr lang="en-US" altLang="en-US" sz="2200" dirty="0">
                <a:solidFill>
                  <a:srgbClr val="00B0F0"/>
                </a:solidFill>
              </a:rPr>
              <a:t>Na</a:t>
            </a:r>
            <a:r>
              <a:rPr lang="en-US" altLang="en-US" sz="2200" baseline="30000" dirty="0">
                <a:solidFill>
                  <a:srgbClr val="00B0F0"/>
                </a:solidFill>
              </a:rPr>
              <a:t>+</a:t>
            </a:r>
            <a:r>
              <a:rPr lang="en-US" altLang="en-US" sz="2200" dirty="0"/>
              <a:t>, with </a:t>
            </a:r>
            <a:r>
              <a:rPr lang="en-US" altLang="en-US" sz="2200" i="1" dirty="0">
                <a:solidFill>
                  <a:srgbClr val="FF0000"/>
                </a:solidFill>
              </a:rPr>
              <a:t>t</a:t>
            </a:r>
            <a:r>
              <a:rPr lang="en-US" altLang="en-US" sz="2200" dirty="0">
                <a:solidFill>
                  <a:srgbClr val="FF0000"/>
                </a:solidFill>
              </a:rPr>
              <a:t>-butyl chloride, (CH</a:t>
            </a:r>
            <a:r>
              <a:rPr lang="en-US" altLang="en-US" sz="2200" baseline="-25000" dirty="0">
                <a:solidFill>
                  <a:srgbClr val="FF0000"/>
                </a:solidFill>
              </a:rPr>
              <a:t>3</a:t>
            </a:r>
            <a:r>
              <a:rPr lang="en-US" altLang="en-US" sz="2200" dirty="0">
                <a:solidFill>
                  <a:srgbClr val="FF0000"/>
                </a:solidFill>
              </a:rPr>
              <a:t>)</a:t>
            </a:r>
            <a:r>
              <a:rPr lang="en-US" altLang="en-US" sz="2200" baseline="-25000" dirty="0">
                <a:solidFill>
                  <a:srgbClr val="FF0000"/>
                </a:solidFill>
              </a:rPr>
              <a:t>3</a:t>
            </a:r>
            <a:r>
              <a:rPr lang="en-US" altLang="en-US" sz="2200" dirty="0">
                <a:solidFill>
                  <a:srgbClr val="FF0000"/>
                </a:solidFill>
              </a:rPr>
              <a:t>C-Cl</a:t>
            </a:r>
            <a:r>
              <a:rPr lang="en-US" altLang="en-US" sz="2200" dirty="0"/>
              <a:t>.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87488" y="3351012"/>
            <a:ext cx="9793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dirty="0"/>
              <a:t>2. You could react </a:t>
            </a:r>
            <a:r>
              <a:rPr lang="en-US" altLang="en-US" sz="2200" dirty="0">
                <a:solidFill>
                  <a:srgbClr val="00B0F0"/>
                </a:solidFill>
              </a:rPr>
              <a:t>sodium </a:t>
            </a:r>
            <a:r>
              <a:rPr lang="en-US" altLang="en-US" sz="2200" i="1" dirty="0">
                <a:solidFill>
                  <a:srgbClr val="00B0F0"/>
                </a:solidFill>
              </a:rPr>
              <a:t>t-</a:t>
            </a:r>
            <a:r>
              <a:rPr lang="en-US" altLang="en-US" sz="2200" dirty="0" err="1">
                <a:solidFill>
                  <a:srgbClr val="00B0F0"/>
                </a:solidFill>
              </a:rPr>
              <a:t>butoxide</a:t>
            </a:r>
            <a:r>
              <a:rPr lang="en-US" altLang="en-US" sz="2200" dirty="0">
                <a:solidFill>
                  <a:srgbClr val="00B0F0"/>
                </a:solidFill>
              </a:rPr>
              <a:t>, (CH</a:t>
            </a:r>
            <a:r>
              <a:rPr lang="en-US" altLang="en-US" sz="2200" baseline="-25000" dirty="0">
                <a:solidFill>
                  <a:srgbClr val="00B0F0"/>
                </a:solidFill>
              </a:rPr>
              <a:t>3</a:t>
            </a:r>
            <a:r>
              <a:rPr lang="en-US" altLang="en-US" sz="2200" dirty="0">
                <a:solidFill>
                  <a:srgbClr val="00B0F0"/>
                </a:solidFill>
              </a:rPr>
              <a:t>)</a:t>
            </a:r>
            <a:r>
              <a:rPr lang="en-US" altLang="en-US" sz="2200" baseline="-25000" dirty="0">
                <a:solidFill>
                  <a:srgbClr val="00B0F0"/>
                </a:solidFill>
              </a:rPr>
              <a:t>3</a:t>
            </a:r>
            <a:r>
              <a:rPr lang="en-US" altLang="en-US" sz="2200" dirty="0">
                <a:solidFill>
                  <a:srgbClr val="00B0F0"/>
                </a:solidFill>
              </a:rPr>
              <a:t>C-O</a:t>
            </a:r>
            <a:r>
              <a:rPr lang="en-US" altLang="en-US" sz="2200" baseline="30000" dirty="0">
                <a:solidFill>
                  <a:srgbClr val="00B0F0"/>
                </a:solidFill>
              </a:rPr>
              <a:t>-</a:t>
            </a:r>
            <a:r>
              <a:rPr lang="en-US" altLang="en-US" sz="2200" dirty="0">
                <a:solidFill>
                  <a:srgbClr val="00B0F0"/>
                </a:solidFill>
              </a:rPr>
              <a:t>Na</a:t>
            </a:r>
            <a:r>
              <a:rPr lang="en-US" altLang="en-US" sz="2200" baseline="30000" dirty="0">
                <a:solidFill>
                  <a:srgbClr val="00B0F0"/>
                </a:solidFill>
              </a:rPr>
              <a:t>+</a:t>
            </a:r>
            <a:r>
              <a:rPr lang="en-US" altLang="en-US" sz="2200" dirty="0"/>
              <a:t>, with </a:t>
            </a:r>
            <a:r>
              <a:rPr lang="en-US" altLang="en-US" sz="2200" dirty="0">
                <a:solidFill>
                  <a:srgbClr val="FF0000"/>
                </a:solidFill>
              </a:rPr>
              <a:t>methyl chloride, CH</a:t>
            </a:r>
            <a:r>
              <a:rPr lang="en-US" altLang="en-US" sz="2200" baseline="-25000" dirty="0">
                <a:solidFill>
                  <a:srgbClr val="FF0000"/>
                </a:solidFill>
              </a:rPr>
              <a:t>3</a:t>
            </a:r>
            <a:r>
              <a:rPr lang="en-US" altLang="en-US" sz="2200" dirty="0">
                <a:solidFill>
                  <a:srgbClr val="FF0000"/>
                </a:solidFill>
              </a:rPr>
              <a:t>Cl</a:t>
            </a:r>
            <a:r>
              <a:rPr lang="en-US" altLang="en-US" sz="2200" dirty="0"/>
              <a:t>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51298" y="3748970"/>
            <a:ext cx="8565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000" i="1" dirty="0">
                <a:solidFill>
                  <a:srgbClr val="00B050"/>
                </a:solidFill>
              </a:rPr>
              <a:t>This route gives the desired </a:t>
            </a:r>
            <a:r>
              <a:rPr lang="en-US" altLang="en-US" sz="2000" i="1" dirty="0">
                <a:solidFill>
                  <a:srgbClr val="002060"/>
                </a:solidFill>
              </a:rPr>
              <a:t>ether by substitution</a:t>
            </a:r>
            <a:r>
              <a:rPr lang="en-US" altLang="en-US" sz="2000" i="1" dirty="0">
                <a:solidFill>
                  <a:srgbClr val="00B050"/>
                </a:solidFill>
              </a:rPr>
              <a:t>.</a:t>
            </a:r>
            <a:endParaRPr lang="en-US" altLang="en-US" sz="20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51299" y="2951359"/>
            <a:ext cx="8565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000" i="1" dirty="0">
                <a:solidFill>
                  <a:srgbClr val="00B050"/>
                </a:solidFill>
              </a:rPr>
              <a:t>This combination leads to </a:t>
            </a:r>
            <a:r>
              <a:rPr lang="en-US" altLang="en-US" sz="2000" i="1" dirty="0" err="1">
                <a:solidFill>
                  <a:srgbClr val="002060"/>
                </a:solidFill>
              </a:rPr>
              <a:t>dehydrohalogenation</a:t>
            </a:r>
            <a:r>
              <a:rPr lang="en-US" altLang="en-US" sz="2000" i="1" dirty="0">
                <a:solidFill>
                  <a:srgbClr val="002060"/>
                </a:solidFill>
              </a:rPr>
              <a:t> to an alkene</a:t>
            </a:r>
            <a:r>
              <a:rPr lang="en-US" altLang="en-US" sz="2000" i="1" dirty="0">
                <a:solidFill>
                  <a:srgbClr val="00B050"/>
                </a:solidFill>
              </a:rPr>
              <a:t>, an elimination reaction.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7" y="4179400"/>
            <a:ext cx="6585850" cy="261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896200" y="260648"/>
            <a:ext cx="424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Ethers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5600" y="672247"/>
            <a:ext cx="379618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</a:rPr>
              <a:t>2) Williamson Synthesis</a:t>
            </a:r>
          </a:p>
        </p:txBody>
      </p:sp>
    </p:spTree>
    <p:extLst>
      <p:ext uri="{BB962C8B-B14F-4D97-AF65-F5344CB8AC3E}">
        <p14:creationId xmlns:p14="http://schemas.microsoft.com/office/powerpoint/2010/main" val="16823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481" y="404664"/>
            <a:ext cx="5235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Classification of Alcohols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12" name="Picture 65"/>
          <p:cNvPicPr>
            <a:picLocks noChangeAspect="1" noChangeArrowheads="1"/>
          </p:cNvPicPr>
          <p:nvPr/>
        </p:nvPicPr>
        <p:blipFill>
          <a:blip r:embed="rId2" cstate="print"/>
          <a:srcRect l="6589" t="17242" r="13075" b="7072"/>
          <a:stretch>
            <a:fillRect/>
          </a:stretch>
        </p:blipFill>
        <p:spPr bwMode="auto">
          <a:xfrm>
            <a:off x="3359696" y="3155118"/>
            <a:ext cx="5512620" cy="182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23392" y="1745377"/>
            <a:ext cx="10945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Alcohols</a:t>
            </a:r>
            <a:r>
              <a:rPr lang="en-US" altLang="en-US" sz="2400" b="1" dirty="0"/>
              <a:t> </a:t>
            </a:r>
            <a:r>
              <a:rPr lang="en-US" altLang="en-US" sz="2400" dirty="0"/>
              <a:t>are classified as </a:t>
            </a:r>
            <a:r>
              <a:rPr lang="en-US" altLang="en-US" sz="2400" dirty="0">
                <a:solidFill>
                  <a:srgbClr val="00B050"/>
                </a:solidFill>
              </a:rPr>
              <a:t>primary (1°)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00B050"/>
                </a:solidFill>
              </a:rPr>
              <a:t>secondary (2°)</a:t>
            </a:r>
            <a:r>
              <a:rPr lang="en-US" altLang="en-US" sz="2400" dirty="0"/>
              <a:t>, or </a:t>
            </a:r>
            <a:r>
              <a:rPr lang="en-US" altLang="en-US" sz="2400" dirty="0">
                <a:solidFill>
                  <a:srgbClr val="00B050"/>
                </a:solidFill>
              </a:rPr>
              <a:t>tertiary (3°)</a:t>
            </a:r>
            <a:r>
              <a:rPr lang="en-US" altLang="en-US" sz="2400" dirty="0"/>
              <a:t>, depending on whether one, two, or three organic groups are connected to the hydroxyl-bearing carbon atom.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23392" y="5334307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Methyl alcohol</a:t>
            </a:r>
            <a:r>
              <a:rPr lang="en-US" altLang="en-US" sz="2400" b="1" dirty="0"/>
              <a:t>, </a:t>
            </a:r>
            <a:r>
              <a:rPr lang="en-US" altLang="en-US" sz="2400" dirty="0"/>
              <a:t>which is not strictly covered by this classification, is usually grouped with the primary alcohols.</a:t>
            </a:r>
          </a:p>
        </p:txBody>
      </p:sp>
    </p:spTree>
    <p:extLst>
      <p:ext uri="{BB962C8B-B14F-4D97-AF65-F5344CB8AC3E}">
        <p14:creationId xmlns:p14="http://schemas.microsoft.com/office/powerpoint/2010/main" val="35596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7408" y="1484784"/>
            <a:ext cx="1080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800" b="1" dirty="0">
                <a:solidFill>
                  <a:srgbClr val="00B050"/>
                </a:solidFill>
              </a:rPr>
              <a:t>Example 2; </a:t>
            </a:r>
            <a:r>
              <a:rPr lang="en-US" sz="2800" b="1" dirty="0"/>
              <a:t>Assume you need to synthesize </a:t>
            </a:r>
            <a:r>
              <a:rPr lang="en-US" sz="2800" b="1" dirty="0">
                <a:solidFill>
                  <a:srgbClr val="FF0000"/>
                </a:solidFill>
              </a:rPr>
              <a:t>methyl phenyl ether (anisole), CH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-O-C</a:t>
            </a:r>
            <a:r>
              <a:rPr lang="en-US" sz="2800" b="1" baseline="-25000" dirty="0">
                <a:solidFill>
                  <a:srgbClr val="FF0000"/>
                </a:solidFill>
              </a:rPr>
              <a:t>6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</a:rPr>
              <a:t>5</a:t>
            </a:r>
            <a:r>
              <a:rPr lang="en-US" sz="2800" b="1" dirty="0"/>
              <a:t>, by the Williamson method.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15480" y="2492896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i="1" dirty="0">
                <a:solidFill>
                  <a:srgbClr val="00B0F0"/>
                </a:solidFill>
              </a:rPr>
              <a:t>In theory,  you could obtain anisole in either of two ways.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1482" r="11111"/>
          <a:stretch>
            <a:fillRect/>
          </a:stretch>
        </p:blipFill>
        <p:spPr bwMode="auto">
          <a:xfrm>
            <a:off x="3503712" y="3164650"/>
            <a:ext cx="5881645" cy="15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t="13043" r="2090"/>
          <a:stretch>
            <a:fillRect/>
          </a:stretch>
        </p:blipFill>
        <p:spPr bwMode="auto">
          <a:xfrm>
            <a:off x="2855640" y="5085184"/>
            <a:ext cx="74732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896200" y="260648"/>
            <a:ext cx="424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Ethers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5600" y="672247"/>
            <a:ext cx="379618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</a:rPr>
              <a:t>2) Williamson Synthesis</a:t>
            </a:r>
          </a:p>
        </p:txBody>
      </p:sp>
    </p:spTree>
    <p:extLst>
      <p:ext uri="{BB962C8B-B14F-4D97-AF65-F5344CB8AC3E}">
        <p14:creationId xmlns:p14="http://schemas.microsoft.com/office/powerpoint/2010/main" val="26448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1649" y="404664"/>
            <a:ext cx="3837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Ethers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1200" y="1772816"/>
            <a:ext cx="1085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Ethers</a:t>
            </a:r>
            <a:r>
              <a:rPr lang="en-US" altLang="en-US" sz="2400" dirty="0"/>
              <a:t> are quite stable compounds.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11200" y="2381979"/>
            <a:ext cx="10857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rgbClr val="FF0000"/>
                </a:solidFill>
              </a:rPr>
              <a:t>ether</a:t>
            </a:r>
            <a:r>
              <a:rPr lang="en-US" altLang="en-US" sz="2400" dirty="0"/>
              <a:t> linkage does not react with bases, reducing agents, oxidizing agents, or active metals.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1200" y="3399383"/>
            <a:ext cx="1085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i="1" dirty="0">
                <a:solidFill>
                  <a:srgbClr val="FF0000"/>
                </a:solidFill>
              </a:rPr>
              <a:t>Ethers</a:t>
            </a:r>
            <a:r>
              <a:rPr lang="en-US" altLang="en-US" sz="2400" b="1" i="1" dirty="0"/>
              <a:t> </a:t>
            </a:r>
            <a:r>
              <a:rPr lang="en-US" altLang="en-US" sz="2400" i="1" dirty="0"/>
              <a:t>react only under strongly acidic conditions.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53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1200" y="1743199"/>
            <a:ext cx="1101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/>
              <a:t>When </a:t>
            </a:r>
            <a:r>
              <a:rPr lang="en-US" altLang="en-US" sz="2400" b="1" dirty="0">
                <a:solidFill>
                  <a:srgbClr val="FF0000"/>
                </a:solidFill>
              </a:rPr>
              <a:t>ethers</a:t>
            </a:r>
            <a:r>
              <a:rPr lang="en-US" altLang="en-US" sz="2400" dirty="0"/>
              <a:t> are heated in concentrated acid solutions, the ether linkage is broken.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167" t="39561" r="1942"/>
          <a:stretch>
            <a:fillRect/>
          </a:stretch>
        </p:blipFill>
        <p:spPr bwMode="auto">
          <a:xfrm>
            <a:off x="2855640" y="2391276"/>
            <a:ext cx="6819337" cy="8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11200" y="347139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/>
              <a:t>The acids most often used in this reaction are HI, HBr, and HCl.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1200" y="4038163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/>
              <a:t>If an </a:t>
            </a:r>
            <a:r>
              <a:rPr lang="en-US" altLang="en-US" sz="2400" i="1" dirty="0"/>
              <a:t>excess of acid </a:t>
            </a:r>
            <a:r>
              <a:rPr lang="en-US" altLang="en-US" sz="2400" dirty="0"/>
              <a:t>is present, the alcohol initially produced is converted into an alkyl halide by the reaction. 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84" r="6306"/>
          <a:stretch>
            <a:fillRect/>
          </a:stretch>
        </p:blipFill>
        <p:spPr bwMode="auto">
          <a:xfrm>
            <a:off x="3359696" y="5301208"/>
            <a:ext cx="5976664" cy="127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896200" y="260648"/>
            <a:ext cx="424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Ethers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5206" y="476672"/>
            <a:ext cx="703654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333399"/>
                </a:solidFill>
              </a:rPr>
              <a:t>Cleavage of Ethers by Hot Concentrated Acids </a:t>
            </a:r>
          </a:p>
        </p:txBody>
      </p:sp>
    </p:spTree>
    <p:extLst>
      <p:ext uri="{BB962C8B-B14F-4D97-AF65-F5344CB8AC3E}">
        <p14:creationId xmlns:p14="http://schemas.microsoft.com/office/powerpoint/2010/main" val="41232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ABC498-7E8D-44A8-BF52-E48B89532EA5}"/>
              </a:ext>
            </a:extLst>
          </p:cNvPr>
          <p:cNvSpPr/>
          <p:nvPr/>
        </p:nvSpPr>
        <p:spPr>
          <a:xfrm>
            <a:off x="1127448" y="1913745"/>
            <a:ext cx="9348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It is possible to obtain cyclic ethers by an </a:t>
            </a:r>
            <a:r>
              <a:rPr lang="en-US" sz="2400" b="1" i="1" dirty="0">
                <a:solidFill>
                  <a:srgbClr val="00B050"/>
                </a:solidFill>
              </a:rPr>
              <a:t>intramolecular </a:t>
            </a:r>
            <a:r>
              <a:rPr lang="en-US" sz="2400" b="1" dirty="0">
                <a:solidFill>
                  <a:srgbClr val="00B050"/>
                </a:solidFill>
              </a:rPr>
              <a:t>reaction</a:t>
            </a:r>
            <a:r>
              <a:rPr lang="en-US" sz="2400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43087-8800-442E-9D13-B07174AB1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542939"/>
            <a:ext cx="5334000" cy="177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6912B9-5874-4F60-AF25-75F39CE5585E}"/>
              </a:ext>
            </a:extLst>
          </p:cNvPr>
          <p:cNvSpPr/>
          <p:nvPr/>
        </p:nvSpPr>
        <p:spPr>
          <a:xfrm>
            <a:off x="1543376" y="4899783"/>
            <a:ext cx="9539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</a:rPr>
              <a:t>THF</a:t>
            </a:r>
            <a:r>
              <a:rPr lang="en-US" sz="2400" b="1" dirty="0"/>
              <a:t> is so named because it is related to the unsaturated cyclic ether </a:t>
            </a:r>
            <a:r>
              <a:rPr lang="en-US" sz="2400" b="1" i="1" dirty="0">
                <a:solidFill>
                  <a:srgbClr val="00B050"/>
                </a:solidFill>
              </a:rPr>
              <a:t>furan</a:t>
            </a:r>
            <a:r>
              <a:rPr lang="en-US" sz="2400" b="1" i="1" dirty="0"/>
              <a:t>. </a:t>
            </a:r>
            <a:endParaRPr lang="en-US" sz="24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87A661-8902-4176-8DF7-FF5C3253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553" y="5423002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CE040-F1FF-46F0-8655-D43A264B920B}"/>
              </a:ext>
            </a:extLst>
          </p:cNvPr>
          <p:cNvSpPr txBox="1"/>
          <p:nvPr/>
        </p:nvSpPr>
        <p:spPr>
          <a:xfrm>
            <a:off x="1046508" y="483822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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F4D1D-7E96-47F4-9A87-56B8B1DF94D9}"/>
              </a:ext>
            </a:extLst>
          </p:cNvPr>
          <p:cNvSpPr/>
          <p:nvPr/>
        </p:nvSpPr>
        <p:spPr>
          <a:xfrm>
            <a:off x="1360118" y="620688"/>
            <a:ext cx="2579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Cyclic Ethers</a:t>
            </a:r>
            <a:endParaRPr lang="en-US" sz="36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E3C743-A641-4684-BEAB-2611015FE1AD}"/>
              </a:ext>
            </a:extLst>
          </p:cNvPr>
          <p:cNvSpPr txBox="1"/>
          <p:nvPr/>
        </p:nvSpPr>
        <p:spPr>
          <a:xfrm>
            <a:off x="408034" y="166877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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F2BBF-C7D5-45A2-8698-44B00DDE5FF2}"/>
              </a:ext>
            </a:extLst>
          </p:cNvPr>
          <p:cNvSpPr txBox="1"/>
          <p:nvPr/>
        </p:nvSpPr>
        <p:spPr>
          <a:xfrm>
            <a:off x="603682" y="495663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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94253-32B5-444F-BB6F-456EB944F463}"/>
              </a:ext>
            </a:extLst>
          </p:cNvPr>
          <p:cNvSpPr/>
          <p:nvPr/>
        </p:nvSpPr>
        <p:spPr>
          <a:xfrm>
            <a:off x="1003231" y="1732839"/>
            <a:ext cx="10320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When 1,5-pentanediol is heated in acid, the six-</a:t>
            </a:r>
            <a:r>
              <a:rPr lang="en-US" sz="2400" b="1" dirty="0" err="1"/>
              <a:t>membered</a:t>
            </a:r>
            <a:r>
              <a:rPr lang="en-US" sz="2400" b="1" dirty="0"/>
              <a:t> ring ether </a:t>
            </a:r>
            <a:r>
              <a:rPr lang="en-US" sz="2400" b="1" i="1" dirty="0" err="1">
                <a:solidFill>
                  <a:srgbClr val="00B050"/>
                </a:solidFill>
              </a:rPr>
              <a:t>tetrahydropyran</a:t>
            </a:r>
            <a:r>
              <a:rPr lang="en-US" sz="2400" b="1" i="1" dirty="0"/>
              <a:t> </a:t>
            </a:r>
            <a:r>
              <a:rPr lang="en-US" sz="2400" b="1" dirty="0"/>
              <a:t>is obtained.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7C425C-68C0-428E-87D0-1886385B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883"/>
          <a:stretch>
            <a:fillRect/>
          </a:stretch>
        </p:blipFill>
        <p:spPr bwMode="auto">
          <a:xfrm>
            <a:off x="2711624" y="2852936"/>
            <a:ext cx="5133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F2BDA0-9EC0-4DD5-8FF8-7FC07A9FAC39}"/>
              </a:ext>
            </a:extLst>
          </p:cNvPr>
          <p:cNvSpPr/>
          <p:nvPr/>
        </p:nvSpPr>
        <p:spPr>
          <a:xfrm>
            <a:off x="1140271" y="4964449"/>
            <a:ext cx="10046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</a:rPr>
              <a:t>Tetrahydropyran</a:t>
            </a:r>
            <a:r>
              <a:rPr lang="en-US" sz="2400" b="1" dirty="0"/>
              <a:t> is so called because it is related to the unsaturated ether </a:t>
            </a:r>
            <a:r>
              <a:rPr lang="en-US" sz="2400" b="1" i="1" dirty="0" err="1">
                <a:solidFill>
                  <a:srgbClr val="00B050"/>
                </a:solidFill>
              </a:rPr>
              <a:t>pyran</a:t>
            </a:r>
            <a:r>
              <a:rPr lang="en-US" sz="2400" b="1" i="1" dirty="0"/>
              <a:t>. </a:t>
            </a:r>
            <a:endParaRPr lang="en-US" sz="2400" b="1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B124E7BB-6882-451E-A918-D043A538E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66391"/>
              </p:ext>
            </p:extLst>
          </p:nvPr>
        </p:nvGraphicFramePr>
        <p:xfrm>
          <a:off x="4727848" y="5394793"/>
          <a:ext cx="717885" cy="121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67720" imgH="964440" progId="ChemDraw.Document.5.0">
                  <p:embed/>
                </p:oleObj>
              </mc:Choice>
              <mc:Fallback>
                <p:oleObj name="CS ChemDraw Drawing" r:id="rId3" imgW="567720" imgH="964440" progId="ChemDraw.Document.5.0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48" y="5394793"/>
                        <a:ext cx="717885" cy="1219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EF1E752-5743-4A06-86D3-96E8DEA4F2ED}"/>
              </a:ext>
            </a:extLst>
          </p:cNvPr>
          <p:cNvSpPr/>
          <p:nvPr/>
        </p:nvSpPr>
        <p:spPr>
          <a:xfrm>
            <a:off x="1225687" y="544959"/>
            <a:ext cx="2314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Cyclic Ethers</a:t>
            </a:r>
            <a:endParaRPr lang="en-US" sz="32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A9217-8618-41B4-B49F-2D04A851042E}"/>
              </a:ext>
            </a:extLst>
          </p:cNvPr>
          <p:cNvSpPr/>
          <p:nvPr/>
        </p:nvSpPr>
        <p:spPr>
          <a:xfrm>
            <a:off x="798936" y="1556792"/>
            <a:ext cx="10769671" cy="441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 is used as a mild anesthetic and as a solvent in industries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as an antiseptic to prevent infection when an injection is administered.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Dimethyl ether is used as refrigerant and as solvent at low temperature.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Diethyl ether is a common ingredient as an anesthetic in surgery.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Diethyl ether is common solvent for oils, gums, resins,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phenyl ether as a heat transfer medium because of its high boiling point.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1A8EC-3FAF-4F3E-AE7E-EC249001CA33}"/>
              </a:ext>
            </a:extLst>
          </p:cNvPr>
          <p:cNvSpPr/>
          <p:nvPr/>
        </p:nvSpPr>
        <p:spPr>
          <a:xfrm>
            <a:off x="1703512" y="476672"/>
            <a:ext cx="3211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of Ethers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52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CB2C74-F876-4041-B8A4-F31A10CAA545}"/>
              </a:ext>
            </a:extLst>
          </p:cNvPr>
          <p:cNvSpPr/>
          <p:nvPr/>
        </p:nvSpPr>
        <p:spPr>
          <a:xfrm>
            <a:off x="1559496" y="332656"/>
            <a:ext cx="2102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Epoxides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8BBCA-20C4-4413-ADDA-B60506A98327}"/>
              </a:ext>
            </a:extLst>
          </p:cNvPr>
          <p:cNvSpPr/>
          <p:nvPr/>
        </p:nvSpPr>
        <p:spPr>
          <a:xfrm>
            <a:off x="983432" y="1698217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Epoxides</a:t>
            </a:r>
            <a:r>
              <a:rPr lang="en-US" sz="2400" b="1" dirty="0"/>
              <a:t> are </a:t>
            </a:r>
            <a:r>
              <a:rPr lang="en-US" sz="2400" b="1" dirty="0">
                <a:solidFill>
                  <a:srgbClr val="00B050"/>
                </a:solidFill>
              </a:rPr>
              <a:t>cyclic ethers </a:t>
            </a:r>
            <a:r>
              <a:rPr lang="en-US" sz="2400" b="1" dirty="0"/>
              <a:t>in which the ether oxygen is part </a:t>
            </a:r>
            <a:r>
              <a:rPr lang="en-US" sz="2400" b="1" dirty="0">
                <a:solidFill>
                  <a:srgbClr val="00B050"/>
                </a:solidFill>
              </a:rPr>
              <a:t>of a three </a:t>
            </a:r>
            <a:r>
              <a:rPr lang="en-US" sz="2400" b="1" dirty="0" err="1">
                <a:solidFill>
                  <a:srgbClr val="00B050"/>
                </a:solidFill>
              </a:rPr>
              <a:t>membered</a:t>
            </a:r>
            <a:r>
              <a:rPr lang="en-US" sz="2400" b="1" dirty="0">
                <a:solidFill>
                  <a:srgbClr val="00B050"/>
                </a:solidFill>
              </a:rPr>
              <a:t> ring</a:t>
            </a:r>
            <a:r>
              <a:rPr lang="en-US" sz="24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EA156-9289-46E0-A93C-A5A6448416C3}"/>
              </a:ext>
            </a:extLst>
          </p:cNvPr>
          <p:cNvSpPr txBox="1"/>
          <p:nvPr/>
        </p:nvSpPr>
        <p:spPr>
          <a:xfrm>
            <a:off x="479376" y="395567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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405038-258D-4AE3-8D29-450D2AA8A877}"/>
              </a:ext>
            </a:extLst>
          </p:cNvPr>
          <p:cNvSpPr/>
          <p:nvPr/>
        </p:nvSpPr>
        <p:spPr>
          <a:xfrm>
            <a:off x="920110" y="4027362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The simplest and most important </a:t>
            </a:r>
            <a:r>
              <a:rPr lang="en-US" sz="2400" b="1" dirty="0" err="1"/>
              <a:t>epoxide</a:t>
            </a:r>
            <a:r>
              <a:rPr lang="en-US" sz="2400" b="1" dirty="0"/>
              <a:t> is </a:t>
            </a:r>
            <a:r>
              <a:rPr lang="en-US" sz="2400" b="1" i="1" dirty="0">
                <a:solidFill>
                  <a:srgbClr val="00B0F0"/>
                </a:solidFill>
              </a:rPr>
              <a:t>ethylene oxide</a:t>
            </a:r>
            <a:r>
              <a:rPr lang="en-US" sz="2400" b="1" i="1" dirty="0"/>
              <a:t>. </a:t>
            </a:r>
            <a:endParaRPr lang="en-US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F9DEC-19FD-4171-B233-07BE1BBF496F}"/>
              </a:ext>
            </a:extLst>
          </p:cNvPr>
          <p:cNvSpPr/>
          <p:nvPr/>
        </p:nvSpPr>
        <p:spPr>
          <a:xfrm>
            <a:off x="932990" y="4707580"/>
            <a:ext cx="10131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Ethylene oxide </a:t>
            </a:r>
            <a:r>
              <a:rPr lang="en-US" sz="2400" b="1" dirty="0"/>
              <a:t>is prepared commercially by air oxidation of ethylene.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1486675-A4D3-4041-8543-E40E6BDA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381" y="5247438"/>
            <a:ext cx="581365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B238FD-BFAE-4505-B5F4-0F64165C2AD2}"/>
              </a:ext>
            </a:extLst>
          </p:cNvPr>
          <p:cNvSpPr txBox="1"/>
          <p:nvPr/>
        </p:nvSpPr>
        <p:spPr>
          <a:xfrm>
            <a:off x="473980" y="461213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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1DA75E45-93E3-47B4-A11D-36DCA37D9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06412"/>
              </p:ext>
            </p:extLst>
          </p:nvPr>
        </p:nvGraphicFramePr>
        <p:xfrm>
          <a:off x="3726632" y="2536417"/>
          <a:ext cx="1568450" cy="1296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66680" imgH="884880" progId="ChemDraw.Document.5.0">
                  <p:embed/>
                </p:oleObj>
              </mc:Choice>
              <mc:Fallback>
                <p:oleObj name="CS ChemDraw Drawing" r:id="rId3" imgW="1066680" imgH="884880" progId="ChemDraw.Document.5.0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632" y="2536417"/>
                        <a:ext cx="1568450" cy="1296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0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481" y="404664"/>
            <a:ext cx="5235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Alcohols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3392" y="242398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In the </a:t>
            </a:r>
            <a:r>
              <a:rPr lang="en-US" altLang="en-US" sz="2400" b="1" dirty="0">
                <a:solidFill>
                  <a:srgbClr val="FF0000"/>
                </a:solidFill>
              </a:rPr>
              <a:t>IUPAC system</a:t>
            </a:r>
            <a:r>
              <a:rPr lang="en-US" altLang="en-US" sz="2400" b="1" dirty="0"/>
              <a:t>, </a:t>
            </a:r>
            <a:r>
              <a:rPr lang="en-US" altLang="en-US" sz="2400" dirty="0"/>
              <a:t>alcohols are named according to the following rules.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32136" y="2963532"/>
            <a:ext cx="10004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altLang="en-US" sz="2400" dirty="0">
                <a:solidFill>
                  <a:srgbClr val="0070C0"/>
                </a:solidFill>
              </a:rPr>
              <a:t>1. Select the </a:t>
            </a:r>
            <a:r>
              <a:rPr lang="en-US" altLang="en-US" sz="2400" dirty="0">
                <a:solidFill>
                  <a:srgbClr val="FF0000"/>
                </a:solidFill>
              </a:rPr>
              <a:t>longest</a:t>
            </a:r>
            <a:r>
              <a:rPr lang="en-US" altLang="en-US" sz="2400" dirty="0">
                <a:solidFill>
                  <a:srgbClr val="0070C0"/>
                </a:solidFill>
              </a:rPr>
              <a:t> continuous carbon chain that </a:t>
            </a:r>
            <a:r>
              <a:rPr lang="en-US" altLang="en-US" sz="2400" i="1" dirty="0">
                <a:solidFill>
                  <a:srgbClr val="FF0000"/>
                </a:solidFill>
              </a:rPr>
              <a:t>contains the -</a:t>
            </a:r>
            <a:r>
              <a:rPr lang="en-US" altLang="en-US" sz="2400" dirty="0">
                <a:solidFill>
                  <a:srgbClr val="FF0000"/>
                </a:solidFill>
              </a:rPr>
              <a:t>OH </a:t>
            </a:r>
            <a:r>
              <a:rPr lang="en-US" altLang="en-US" sz="2400" i="1" dirty="0">
                <a:solidFill>
                  <a:srgbClr val="FF0000"/>
                </a:solidFill>
              </a:rPr>
              <a:t>group</a:t>
            </a:r>
            <a:r>
              <a:rPr lang="en-US" altLang="en-US" sz="2400" i="1" dirty="0">
                <a:solidFill>
                  <a:srgbClr val="0070C0"/>
                </a:solidFill>
              </a:rPr>
              <a:t>. </a:t>
            </a:r>
            <a:endParaRPr lang="en-US" altLang="en-US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59496" y="3503082"/>
            <a:ext cx="9793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dirty="0">
                <a:solidFill>
                  <a:srgbClr val="FF0000"/>
                </a:solidFill>
              </a:rPr>
              <a:t>Drop the </a:t>
            </a:r>
            <a:r>
              <a:rPr lang="en-US" altLang="en-US" sz="2200" i="1" dirty="0">
                <a:solidFill>
                  <a:srgbClr val="FF0000"/>
                </a:solidFill>
              </a:rPr>
              <a:t>–e  </a:t>
            </a:r>
            <a:r>
              <a:rPr lang="en-US" altLang="en-US" sz="2200" dirty="0"/>
              <a:t>ending of the parent alkane and replace it by the suffix </a:t>
            </a:r>
            <a:r>
              <a:rPr lang="en-US" altLang="en-US" sz="2200" i="1" dirty="0">
                <a:solidFill>
                  <a:srgbClr val="FF0000"/>
                </a:solidFill>
              </a:rPr>
              <a:t>-</a:t>
            </a:r>
            <a:r>
              <a:rPr lang="en-US" altLang="en-US" sz="2200" i="1" dirty="0" err="1">
                <a:solidFill>
                  <a:srgbClr val="FF0000"/>
                </a:solidFill>
              </a:rPr>
              <a:t>ol</a:t>
            </a:r>
            <a:r>
              <a:rPr lang="en-US" altLang="en-US" sz="2200" i="1" dirty="0"/>
              <a:t>:  </a:t>
            </a:r>
            <a:r>
              <a:rPr lang="en-US" altLang="en-US" sz="2200" i="1" dirty="0" err="1">
                <a:solidFill>
                  <a:srgbClr val="00B050"/>
                </a:solidFill>
              </a:rPr>
              <a:t>Alkanol</a:t>
            </a:r>
            <a:r>
              <a:rPr lang="en-US" altLang="en-US" sz="2200" i="1" dirty="0">
                <a:solidFill>
                  <a:srgbClr val="00B050"/>
                </a:solidFill>
              </a:rPr>
              <a:t> </a:t>
            </a:r>
            <a:endParaRPr lang="en-US" altLang="en-US" sz="22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32136" y="4149080"/>
            <a:ext cx="10004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2. When isomers are possible, </a:t>
            </a:r>
            <a:r>
              <a:rPr lang="en-US" altLang="en-US" sz="2400" dirty="0">
                <a:cs typeface="Times New Roman" pitchFamily="18" charset="0"/>
              </a:rPr>
              <a:t>the chain is numbered so as to give the functional group (-OH)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itchFamily="18" charset="0"/>
              </a:rPr>
              <a:t>lowest possible number</a:t>
            </a:r>
            <a:r>
              <a:rPr lang="en-US" altLang="en-US" sz="2400" i="1" dirty="0">
                <a:cs typeface="Times New Roman" pitchFamily="18" charset="0"/>
              </a:rPr>
              <a:t>.</a:t>
            </a:r>
            <a:endParaRPr lang="en-US" altLang="en-US" sz="2400" dirty="0"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3392" y="1556792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Times New Roman" pitchFamily="18" charset="0"/>
              </a:rPr>
              <a:t>The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common names </a:t>
            </a:r>
            <a:r>
              <a:rPr lang="en-US" altLang="en-US" sz="2400" dirty="0">
                <a:cs typeface="Times New Roman" pitchFamily="18" charset="0"/>
              </a:rPr>
              <a:t>for the simplest alcohols consist of alkyl group attached to the hydroxyl function followed by the word alcohol: 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Alkyl </a:t>
            </a:r>
            <a:r>
              <a:rPr lang="en-US" altLang="en-US" sz="2400" i="1" dirty="0">
                <a:solidFill>
                  <a:srgbClr val="00B050"/>
                </a:solidFill>
                <a:cs typeface="Times New Roman" pitchFamily="18" charset="0"/>
              </a:rPr>
              <a:t>alcohol </a:t>
            </a:r>
            <a:r>
              <a:rPr lang="en-US" altLang="en-US" sz="2400" dirty="0">
                <a:cs typeface="Times New Roman" pitchFamily="18" charset="0"/>
              </a:rPr>
              <a:t>.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7391" t="18948" r="3999" b="12091"/>
          <a:stretch>
            <a:fillRect/>
          </a:stretch>
        </p:blipFill>
        <p:spPr bwMode="auto">
          <a:xfrm>
            <a:off x="2396089" y="5195188"/>
            <a:ext cx="7399821" cy="14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7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481" y="404664"/>
            <a:ext cx="5235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Alcohols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80" t="12454" r="5081" b="16592"/>
          <a:stretch>
            <a:fillRect/>
          </a:stretch>
        </p:blipFill>
        <p:spPr bwMode="auto">
          <a:xfrm>
            <a:off x="1775520" y="1756952"/>
            <a:ext cx="5949616" cy="11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5362" t="7988" r="5385" b="23756"/>
          <a:stretch>
            <a:fillRect/>
          </a:stretch>
        </p:blipFill>
        <p:spPr bwMode="auto">
          <a:xfrm>
            <a:off x="7896200" y="1774505"/>
            <a:ext cx="2588758" cy="11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392" y="3212976"/>
            <a:ext cx="10945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altLang="en-US" sz="2400" b="1" dirty="0">
                <a:solidFill>
                  <a:srgbClr val="0070C0"/>
                </a:solidFill>
                <a:cs typeface="Times New Roman" pitchFamily="18" charset="0"/>
              </a:rPr>
              <a:t>3. When alkyl side chains or other groups are present,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they are named alphabetically and their positions are indicated by a number. 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99456" y="4221088"/>
            <a:ext cx="99371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cs typeface="Times New Roman" pitchFamily="18" charset="0"/>
              </a:rPr>
              <a:t>The position of the functional group (</a:t>
            </a:r>
            <a:r>
              <a:rPr lang="en-US" altLang="en-US" sz="2400" i="1" dirty="0">
                <a:solidFill>
                  <a:srgbClr val="FF0000"/>
                </a:solidFill>
                <a:cs typeface="Times New Roman" pitchFamily="18" charset="0"/>
              </a:rPr>
              <a:t>-OH</a:t>
            </a:r>
            <a:r>
              <a:rPr lang="en-US" altLang="en-US" sz="2400" i="1" dirty="0">
                <a:cs typeface="Times New Roman" pitchFamily="18" charset="0"/>
              </a:rPr>
              <a:t>) is always given the </a:t>
            </a:r>
            <a:r>
              <a:rPr lang="en-US" altLang="en-US" sz="2400" i="1" dirty="0">
                <a:solidFill>
                  <a:srgbClr val="FF0000"/>
                </a:solidFill>
                <a:cs typeface="Times New Roman" pitchFamily="18" charset="0"/>
              </a:rPr>
              <a:t>lowest possible number </a:t>
            </a:r>
            <a:r>
              <a:rPr lang="en-US" altLang="en-US" sz="2400" i="1" dirty="0">
                <a:cs typeface="Times New Roman" pitchFamily="18" charset="0"/>
              </a:rPr>
              <a:t>at the end of the name.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1456" r="2550" b="10390"/>
          <a:stretch>
            <a:fillRect/>
          </a:stretch>
        </p:blipFill>
        <p:spPr bwMode="auto">
          <a:xfrm>
            <a:off x="3204185" y="5229200"/>
            <a:ext cx="5375864" cy="131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481" y="404664"/>
            <a:ext cx="5235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Alcohols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3392" y="1556792"/>
            <a:ext cx="1101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For cyclic alcohols</a:t>
            </a:r>
            <a:r>
              <a:rPr lang="en-US" altLang="en-US" sz="2400" dirty="0">
                <a:cs typeface="Times New Roman" pitchFamily="18" charset="0"/>
              </a:rPr>
              <a:t>, numbering always starts from the carbon bearing the -OH group.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311" t="4541" r="1440" b="4639"/>
          <a:stretch>
            <a:fillRect/>
          </a:stretch>
        </p:blipFill>
        <p:spPr bwMode="auto">
          <a:xfrm>
            <a:off x="3710231" y="2024349"/>
            <a:ext cx="4703281" cy="13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3392" y="3420543"/>
            <a:ext cx="11017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altLang="en-US" sz="2400" b="1" dirty="0">
                <a:solidFill>
                  <a:srgbClr val="0070C0"/>
                </a:solidFill>
                <a:cs typeface="Times New Roman" pitchFamily="18" charset="0"/>
              </a:rPr>
              <a:t>4. With Unsaturated Alcohols; If a molecule contains both an -OH group and a C=C or C-C triple bond,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the -OH group takes preference before the double or triple bonds in getting the lower number.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55440" y="4618937"/>
            <a:ext cx="100811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i="1" dirty="0">
                <a:cs typeface="Times New Roman" pitchFamily="18" charset="0"/>
              </a:rPr>
              <a:t>The name should include (if possible) both the hydroxyl and the unsaturated groups, </a:t>
            </a:r>
            <a:r>
              <a:rPr lang="en-US" altLang="en-US" sz="2200" i="1" dirty="0">
                <a:solidFill>
                  <a:srgbClr val="FF0000"/>
                </a:solidFill>
                <a:cs typeface="Times New Roman" pitchFamily="18" charset="0"/>
              </a:rPr>
              <a:t>even if this does not make the longest chain the parent hydrocarbon.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12486" t="22636" r="6026" b="20851"/>
          <a:stretch>
            <a:fillRect/>
          </a:stretch>
        </p:blipFill>
        <p:spPr bwMode="auto">
          <a:xfrm>
            <a:off x="2293761" y="5645007"/>
            <a:ext cx="1847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511824" y="5391006"/>
            <a:ext cx="5976664" cy="138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9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481" y="404664"/>
            <a:ext cx="5235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Alcohols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23392" y="155679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70C0"/>
                </a:solidFill>
              </a:rPr>
              <a:t>Alcohols with More Than One Hydroxyl Group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5556" y="1988840"/>
            <a:ext cx="9937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B050"/>
                </a:solidFill>
              </a:rPr>
              <a:t>Compounds with two adjacent alcohol groups </a:t>
            </a:r>
            <a:r>
              <a:rPr lang="en-US" sz="2200" dirty="0"/>
              <a:t>are called </a:t>
            </a:r>
            <a:r>
              <a:rPr lang="en-US" sz="2200" i="1" dirty="0">
                <a:solidFill>
                  <a:srgbClr val="FF0000"/>
                </a:solidFill>
              </a:rPr>
              <a:t>glycols</a:t>
            </a:r>
            <a:r>
              <a:rPr lang="en-US" sz="2200" dirty="0"/>
              <a:t>.</a:t>
            </a:r>
          </a:p>
          <a:p>
            <a:pPr marL="285750" algn="just">
              <a:defRPr/>
            </a:pPr>
            <a:r>
              <a:rPr lang="en-US" sz="2200" i="1" dirty="0"/>
              <a:t>The most important example is ethylene glycol.</a:t>
            </a:r>
          </a:p>
        </p:txBody>
      </p:sp>
      <p:sp>
        <p:nvSpPr>
          <p:cNvPr id="13" name="مربع نص 1"/>
          <p:cNvSpPr txBox="1"/>
          <p:nvPr/>
        </p:nvSpPr>
        <p:spPr>
          <a:xfrm>
            <a:off x="1085556" y="2708920"/>
            <a:ext cx="9937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Compounds with more than two hydroxyl groups are also known, and several, such as glycerol and sorbitol, are important commercial chemicals.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2786"/>
          <a:stretch>
            <a:fillRect/>
          </a:stretch>
        </p:blipFill>
        <p:spPr bwMode="auto">
          <a:xfrm>
            <a:off x="1199456" y="3609134"/>
            <a:ext cx="6549722" cy="124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994897" y="3598116"/>
            <a:ext cx="2932978" cy="124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مستطيل 3"/>
          <p:cNvSpPr/>
          <p:nvPr/>
        </p:nvSpPr>
        <p:spPr>
          <a:xfrm>
            <a:off x="623393" y="5028272"/>
            <a:ext cx="109452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altLang="en-US" sz="2200" i="1" dirty="0">
                <a:solidFill>
                  <a:srgbClr val="00B050"/>
                </a:solidFill>
              </a:rPr>
              <a:t>Ethylene glycol</a:t>
            </a:r>
            <a:r>
              <a:rPr lang="en-US" altLang="en-US" sz="2200" i="1" dirty="0">
                <a:solidFill>
                  <a:prstClr val="black"/>
                </a:solidFill>
              </a:rPr>
              <a:t> is used as the “permanent” antifreeze in automobile radiators and as a raw material in the manufacture of polyester fiber: Dacron.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altLang="en-US" sz="2200" i="1" dirty="0">
                <a:solidFill>
                  <a:srgbClr val="00B050"/>
                </a:solidFill>
              </a:rPr>
              <a:t>Ethylene glycol </a:t>
            </a:r>
            <a:r>
              <a:rPr lang="en-US" altLang="en-US" sz="2200" i="1" dirty="0">
                <a:solidFill>
                  <a:prstClr val="black"/>
                </a:solidFill>
              </a:rPr>
              <a:t>is completely miscible with water.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altLang="en-US" sz="2200" i="1" dirty="0">
                <a:solidFill>
                  <a:srgbClr val="00B050"/>
                </a:solidFill>
              </a:rPr>
              <a:t>Glycerol</a:t>
            </a:r>
            <a:r>
              <a:rPr lang="en-US" altLang="en-US" sz="2200" i="1" dirty="0">
                <a:solidFill>
                  <a:prstClr val="black"/>
                </a:solidFill>
              </a:rPr>
              <a:t> is a syrupy, colorless, water-soluble, high-boiling liquid with a distinctly sweet taste. Its soothing qualities make it useful in shaving and toilet soaps and in cough drops and syrups. </a:t>
            </a:r>
          </a:p>
        </p:txBody>
      </p:sp>
    </p:spTree>
    <p:extLst>
      <p:ext uri="{BB962C8B-B14F-4D97-AF65-F5344CB8AC3E}">
        <p14:creationId xmlns:p14="http://schemas.microsoft.com/office/powerpoint/2010/main" val="14492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2991</Words>
  <Application>Microsoft Office PowerPoint</Application>
  <PresentationFormat>شاشة عريضة</PresentationFormat>
  <Paragraphs>312</Paragraphs>
  <Slides>56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56</vt:i4>
      </vt:variant>
    </vt:vector>
  </HeadingPairs>
  <TitlesOfParts>
    <vt:vector size="68" baseType="lpstr">
      <vt:lpstr>Arial</vt:lpstr>
      <vt:lpstr>Calibri</vt:lpstr>
      <vt:lpstr>Candara</vt:lpstr>
      <vt:lpstr>Courier New</vt:lpstr>
      <vt:lpstr>Symbol</vt:lpstr>
      <vt:lpstr>Times New Roman</vt:lpstr>
      <vt:lpstr>Tw Cen MT</vt:lpstr>
      <vt:lpstr>Wingdings</vt:lpstr>
      <vt:lpstr>Wingdings 2</vt:lpstr>
      <vt:lpstr>Student presentation</vt:lpstr>
      <vt:lpstr>CS ChemDraw Drawing</vt:lpstr>
      <vt:lpstr>ChemSketch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Ethers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2025-08-22T03:26:52Z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