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58"/>
  </p:notesMasterIdLst>
  <p:sldIdLst>
    <p:sldId id="258" r:id="rId2"/>
    <p:sldId id="262" r:id="rId3"/>
    <p:sldId id="263" r:id="rId4"/>
    <p:sldId id="264" r:id="rId5"/>
    <p:sldId id="265" r:id="rId6"/>
    <p:sldId id="266" r:id="rId7"/>
    <p:sldId id="346" r:id="rId8"/>
    <p:sldId id="267" r:id="rId9"/>
    <p:sldId id="268" r:id="rId10"/>
    <p:sldId id="323" r:id="rId11"/>
    <p:sldId id="326" r:id="rId12"/>
    <p:sldId id="357" r:id="rId13"/>
    <p:sldId id="288" r:id="rId14"/>
    <p:sldId id="289" r:id="rId15"/>
    <p:sldId id="290" r:id="rId16"/>
    <p:sldId id="291" r:id="rId17"/>
    <p:sldId id="318" r:id="rId18"/>
    <p:sldId id="319" r:id="rId19"/>
    <p:sldId id="334" r:id="rId20"/>
    <p:sldId id="336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42" r:id="rId29"/>
    <p:sldId id="343" r:id="rId30"/>
    <p:sldId id="358" r:id="rId31"/>
    <p:sldId id="359" r:id="rId32"/>
    <p:sldId id="329" r:id="rId33"/>
    <p:sldId id="330" r:id="rId34"/>
    <p:sldId id="360" r:id="rId35"/>
    <p:sldId id="287" r:id="rId36"/>
    <p:sldId id="337" r:id="rId37"/>
    <p:sldId id="275" r:id="rId38"/>
    <p:sldId id="276" r:id="rId39"/>
    <p:sldId id="338" r:id="rId40"/>
    <p:sldId id="361" r:id="rId41"/>
    <p:sldId id="362" r:id="rId42"/>
    <p:sldId id="303" r:id="rId43"/>
    <p:sldId id="341" r:id="rId44"/>
    <p:sldId id="304" r:id="rId45"/>
    <p:sldId id="305" r:id="rId46"/>
    <p:sldId id="306" r:id="rId47"/>
    <p:sldId id="307" r:id="rId48"/>
    <p:sldId id="308" r:id="rId49"/>
    <p:sldId id="309" r:id="rId50"/>
    <p:sldId id="339" r:id="rId51"/>
    <p:sldId id="340" r:id="rId52"/>
    <p:sldId id="278" r:id="rId53"/>
    <p:sldId id="311" r:id="rId54"/>
    <p:sldId id="280" r:id="rId55"/>
    <p:sldId id="286" r:id="rId56"/>
    <p:sldId id="347" r:id="rId5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11"/>
    <p:restoredTop sz="94693"/>
  </p:normalViewPr>
  <p:slideViewPr>
    <p:cSldViewPr>
      <p:cViewPr varScale="1">
        <p:scale>
          <a:sx n="98" d="100"/>
          <a:sy n="98" d="100"/>
        </p:scale>
        <p:origin x="6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1755187-932F-4EC5-A65E-150B3D941A68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9943671-FA07-4D65-A8F4-B3670AF68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3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43671-FA07-4D65-A8F4-B3670AF680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0C39-EBEF-4C3B-AC02-241086701DB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9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0C39-EBEF-4C3B-AC02-241086701DB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19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0C39-EBEF-4C3B-AC02-241086701DB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07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AD4F4-B004-470A-A2CB-EA0C0416D96D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D09E08-5B18-4AD6-B7F3-60205564C70E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9BAFF-33B7-483A-BB69-9D08B87306B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43671-FA07-4D65-A8F4-B3670AF6804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65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9BAFF-33B7-483A-BB69-9D08B87306B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9BAFF-33B7-483A-BB69-9D08B87306B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25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9BAFF-33B7-483A-BB69-9D08B87306B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4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43671-FA07-4D65-A8F4-B3670AF680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9BAFF-33B7-483A-BB69-9D08B87306B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0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9BAFF-33B7-483A-BB69-9D08B87306B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0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9BAFF-33B7-483A-BB69-9D08B87306B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47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9BAFF-33B7-483A-BB69-9D08B87306B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73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9BAFF-33B7-483A-BB69-9D08B87306B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17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43671-FA07-4D65-A8F4-B3670AF680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43671-FA07-4D65-A8F4-B3670AF680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0C39-EBEF-4C3B-AC02-241086701DB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0C39-EBEF-4C3B-AC02-241086701DB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0C39-EBEF-4C3B-AC02-241086701DB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0C39-EBEF-4C3B-AC02-241086701DB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43671-FA07-4D65-A8F4-B3670AF680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5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9BBD3-EFF3-EB44-AE01-78A363839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0F593-C804-4E48-99B0-7BA5CBE6F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2367E-9922-6C4C-9838-5CD71B46A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4966-3E0F-41DE-99FC-D8A0E4223A0B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8DB1E-F9AA-5E41-BB98-F61DB69A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1C4F1-E804-8546-A0C0-61DE2690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5332-2E45-4A75-A4E7-FF283E31E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D1ED-2A31-DA44-B04E-53067BFF9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833D3-A0E7-AF43-AB4C-56D28CBE4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55F82-A7A0-1947-8C51-D721AD13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4966-3E0F-41DE-99FC-D8A0E4223A0B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92406-B2F1-9444-A88F-3AC31A8F1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AAC81-B036-874C-8762-8F6CB306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5332-2E45-4A75-A4E7-FF283E31E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6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BF6174-68C7-9041-9AE5-8078F5940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061411-A305-2A46-BED6-24C6A5B83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B5338-3750-7640-B691-F41501CB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4966-3E0F-41DE-99FC-D8A0E4223A0B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F7DD7-851F-7749-8000-787F0AF4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D769E-2A0C-2D46-B98A-E9CEA577B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5332-2E45-4A75-A4E7-FF283E31E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CCAD5-C950-9F4D-B0A0-74E24408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71DA3-A602-C84F-9993-D3555B915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D746F-2E77-9A4C-862B-6A2A31C7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4966-3E0F-41DE-99FC-D8A0E4223A0B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CBC5B-E472-6C49-8A9A-C772FEF0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ED61E-89DE-334B-A9C7-AC7011CA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5332-2E45-4A75-A4E7-FF283E31E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F79DD-67C9-5C4E-B639-3B4BB70A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FEBB1-B039-2B44-B8C9-70D42D482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9E939-29BC-C348-8316-9DEAB9916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4966-3E0F-41DE-99FC-D8A0E4223A0B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AD966-D787-194B-AC06-A0A5F232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02B35-A04E-B54C-8BDD-95D28E6A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5332-2E45-4A75-A4E7-FF283E31E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3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4185-31C7-D045-BCCA-B070820D5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2D103-F9AF-C14B-8329-BA0229B53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312FA-BA55-F440-AED2-9B5C714B4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F2EC7-7634-204E-84B9-AC31E7D13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4966-3E0F-41DE-99FC-D8A0E4223A0B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B3471-96A0-AA40-B19A-C4B23C1BA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375BD-7B9F-2147-9170-DC185109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5332-2E45-4A75-A4E7-FF283E31E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8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9B48F-4B25-0A46-B973-ECE890223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6FCEC-EC11-224D-9FC3-909CB8DB7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FEDFA-2049-DB49-BDEF-58172D124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6D7090-406C-2047-A2B0-59E27A86AE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6A0739-6FC3-014E-8BA7-8B49007CB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B9CC8E-97BB-5A46-A931-E84E77058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4966-3E0F-41DE-99FC-D8A0E4223A0B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DBE1B-8BDF-4744-8E23-E9CB23A7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CD726A-EB51-0542-BCF3-0399AC52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5332-2E45-4A75-A4E7-FF283E31E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8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93B7-9CE9-084B-9F3E-195C4A65C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FCA6EA-140B-5745-9DBB-0A9B1EC79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4966-3E0F-41DE-99FC-D8A0E4223A0B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FEF8D-C5C3-B549-9571-04A719B77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1CD97-54FD-7143-ADF4-090CF826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5332-2E45-4A75-A4E7-FF283E31E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E3F344-4E52-DB41-8C10-7BD1DFEB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4966-3E0F-41DE-99FC-D8A0E4223A0B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4A75DF-973D-5D48-87FC-9B04D5A4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AF01B-2662-5B42-84B6-530DDA6FA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5332-2E45-4A75-A4E7-FF283E31E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6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D56ED-FCC5-2342-A043-072E8CF9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C1194-ABC9-634B-96EF-0A5B474C6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2D03C-FD27-0648-ABC6-F0B712118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097DF-C653-B048-9714-7FD1E33C9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4966-3E0F-41DE-99FC-D8A0E4223A0B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72CE3-CAEF-9845-BA3E-2252FF79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CEACB-02D3-CF46-8DF4-3224F5F2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5332-2E45-4A75-A4E7-FF283E31E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9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D9CB4-F1D6-944F-B039-2A52A9E7F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ABC1A-DFAD-E242-A367-624C66E406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A5BC0-7458-E94F-99A7-B451F6D23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842C3-CA99-3C49-8CCE-28C2DD43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4966-3E0F-41DE-99FC-D8A0E4223A0B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0B33E-9C4C-524F-A4CA-0F43190D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30074-FE6E-9845-B52D-AC4A134B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5332-2E45-4A75-A4E7-FF283E31E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F9172A-1065-854E-8B1B-468CB078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AE056-E0E5-124A-AB82-AB75C0C79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9834F-A63B-A74D-BB31-8748A77DB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44966-3E0F-41DE-99FC-D8A0E4223A0B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651D6-5C9E-D249-B7C9-DEE7C5DB2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E08BE-F490-5C40-AE07-3C9289D55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45332-2E45-4A75-A4E7-FF283E31E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2" y="1999615"/>
            <a:ext cx="6858000" cy="2764028"/>
          </a:xfrm>
        </p:spPr>
        <p:txBody>
          <a:bodyPr anchor="ctr">
            <a:normAutofit/>
          </a:bodyPr>
          <a:lstStyle/>
          <a:p>
            <a:r>
              <a:rPr lang="en-US" sz="6300"/>
              <a:t>Equilibrium constant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8BD72-8B5C-7742-AF02-99D619DFB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04" y="817316"/>
            <a:ext cx="8458200" cy="405606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cs typeface="Times New Roman" panose="02020603050405020304" pitchFamily="18" charset="0"/>
              </a:rPr>
              <a:t>The equilibrium constant for the reversible ionization of water is</a:t>
            </a:r>
          </a:p>
          <a:p>
            <a:pPr algn="ctr">
              <a:spcBef>
                <a:spcPct val="50000"/>
              </a:spcBef>
            </a:pPr>
            <a:r>
              <a:rPr lang="en-US" altLang="en-US" sz="1800" dirty="0">
                <a:cs typeface="Times New Roman" panose="02020603050405020304" pitchFamily="18" charset="0"/>
              </a:rPr>
              <a:t>K</a:t>
            </a:r>
            <a:r>
              <a:rPr lang="en-US" altLang="en-US" sz="1800" baseline="-25000" dirty="0">
                <a:cs typeface="Times New Roman" panose="02020603050405020304" pitchFamily="18" charset="0"/>
              </a:rPr>
              <a:t>eq</a:t>
            </a:r>
            <a:r>
              <a:rPr lang="en-US" altLang="en-US" sz="1800" dirty="0">
                <a:cs typeface="Times New Roman" panose="02020603050405020304" pitchFamily="18" charset="0"/>
              </a:rPr>
              <a:t> = [H</a:t>
            </a:r>
            <a:r>
              <a:rPr lang="en-US" altLang="en-US" sz="1800" baseline="30000" dirty="0">
                <a:cs typeface="Times New Roman" panose="02020603050405020304" pitchFamily="18" charset="0"/>
              </a:rPr>
              <a:t>+</a:t>
            </a:r>
            <a:r>
              <a:rPr lang="en-US" altLang="en-US" sz="1800" dirty="0">
                <a:cs typeface="Times New Roman" panose="02020603050405020304" pitchFamily="18" charset="0"/>
              </a:rPr>
              <a:t>] [OH</a:t>
            </a:r>
            <a:r>
              <a:rPr lang="en-US" altLang="en-US" sz="1800" baseline="30000" dirty="0">
                <a:cs typeface="Times New Roman" panose="02020603050405020304" pitchFamily="18" charset="0"/>
              </a:rPr>
              <a:t>-</a:t>
            </a:r>
            <a:r>
              <a:rPr lang="en-US" altLang="en-US" sz="1800" dirty="0">
                <a:cs typeface="Times New Roman" panose="02020603050405020304" pitchFamily="18" charset="0"/>
              </a:rPr>
              <a:t>] / [H</a:t>
            </a:r>
            <a:r>
              <a:rPr lang="en-US" altLang="en-US" sz="18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1800" dirty="0">
                <a:cs typeface="Times New Roman" panose="02020603050405020304" pitchFamily="18" charset="0"/>
              </a:rPr>
              <a:t>O].</a:t>
            </a:r>
          </a:p>
          <a:p>
            <a:pPr algn="ctr">
              <a:spcBef>
                <a:spcPct val="50000"/>
              </a:spcBef>
            </a:pPr>
            <a:r>
              <a:rPr lang="en-US" altLang="en-US" sz="1800" dirty="0">
                <a:cs typeface="Times New Roman" panose="02020603050405020304" pitchFamily="18" charset="0"/>
              </a:rPr>
              <a:t>K</a:t>
            </a:r>
            <a:r>
              <a:rPr lang="en-US" altLang="en-US" sz="1800" baseline="-25000" dirty="0">
                <a:cs typeface="Times New Roman" panose="02020603050405020304" pitchFamily="18" charset="0"/>
              </a:rPr>
              <a:t>eq</a:t>
            </a:r>
            <a:r>
              <a:rPr lang="en-US" altLang="en-US" sz="1800" dirty="0">
                <a:cs typeface="Times New Roman" panose="02020603050405020304" pitchFamily="18" charset="0"/>
              </a:rPr>
              <a:t> [H</a:t>
            </a:r>
            <a:r>
              <a:rPr lang="en-US" altLang="en-US" sz="18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1800" dirty="0">
                <a:cs typeface="Times New Roman" panose="02020603050405020304" pitchFamily="18" charset="0"/>
              </a:rPr>
              <a:t>O] = [H</a:t>
            </a:r>
            <a:r>
              <a:rPr lang="en-US" altLang="en-US" sz="1800" baseline="30000" dirty="0">
                <a:cs typeface="Times New Roman" panose="02020603050405020304" pitchFamily="18" charset="0"/>
              </a:rPr>
              <a:t>+</a:t>
            </a:r>
            <a:r>
              <a:rPr lang="en-US" altLang="en-US" sz="1800" dirty="0">
                <a:cs typeface="Times New Roman" panose="02020603050405020304" pitchFamily="18" charset="0"/>
              </a:rPr>
              <a:t>][OH</a:t>
            </a:r>
            <a:r>
              <a:rPr lang="en-US" altLang="en-US" sz="1800" baseline="30000" dirty="0">
                <a:cs typeface="Times New Roman" panose="02020603050405020304" pitchFamily="18" charset="0"/>
              </a:rPr>
              <a:t>-</a:t>
            </a:r>
            <a:r>
              <a:rPr lang="en-US" altLang="en-US" sz="1800" dirty="0">
                <a:cs typeface="Times New Roman" panose="02020603050405020304" pitchFamily="18" charset="0"/>
              </a:rPr>
              <a:t>]</a:t>
            </a:r>
          </a:p>
          <a:p>
            <a:pPr algn="ctr">
              <a:spcBef>
                <a:spcPct val="50000"/>
              </a:spcBef>
            </a:pPr>
            <a:endParaRPr lang="en-US" altLang="en-US" sz="1800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800" dirty="0">
                <a:cs typeface="Times New Roman" panose="02020603050405020304" pitchFamily="18" charset="0"/>
              </a:rPr>
              <a:t>In pure water at 25˚C, the concentration of H</a:t>
            </a:r>
            <a:r>
              <a:rPr lang="en-US" altLang="en-US" sz="18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1800" dirty="0">
                <a:cs typeface="Times New Roman" panose="02020603050405020304" pitchFamily="18" charset="0"/>
              </a:rPr>
              <a:t>O is 55.5 M. </a:t>
            </a:r>
            <a:endParaRPr lang="ar-SA" altLang="en-US" sz="1800" dirty="0"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altLang="en-US" sz="1800" dirty="0">
              <a:cs typeface="Times New Roman" panose="02020603050405020304" pitchFamily="18" charset="0"/>
            </a:endParaRPr>
          </a:p>
          <a:p>
            <a:pPr marL="109728" indent="0" rtl="1">
              <a:buClr>
                <a:srgbClr val="C00000"/>
              </a:buClr>
              <a:buNone/>
            </a:pPr>
            <a:r>
              <a:rPr lang="en-US" sz="2000" b="1" u="sng" dirty="0">
                <a:solidFill>
                  <a:srgbClr val="C00000"/>
                </a:solidFill>
                <a:cs typeface="Times New Roman" pitchFamily="18" charset="0"/>
              </a:rPr>
              <a:t>Water concentration </a:t>
            </a:r>
          </a:p>
          <a:p>
            <a:pPr marL="0" indent="0" rtl="1">
              <a:buClr>
                <a:srgbClr val="C00000"/>
              </a:buClr>
              <a:buNone/>
            </a:pPr>
            <a:r>
              <a:rPr lang="en-US" altLang="en-US" sz="1800" dirty="0">
                <a:cs typeface="Times New Roman" pitchFamily="18" charset="0"/>
              </a:rPr>
              <a:t>Mw of water = 18g/mol</a:t>
            </a:r>
          </a:p>
          <a:p>
            <a:pPr marL="0" indent="0" rtl="1">
              <a:buClr>
                <a:srgbClr val="C00000"/>
              </a:buClr>
              <a:buNone/>
            </a:pPr>
            <a:r>
              <a:rPr lang="ar-SA" altLang="en-US" sz="1800" dirty="0">
                <a:cs typeface="Times New Roman" pitchFamily="18" charset="0"/>
              </a:rPr>
              <a:t> </a:t>
            </a:r>
          </a:p>
          <a:p>
            <a:pPr marL="0" indent="0" rtl="1">
              <a:buClr>
                <a:srgbClr val="C00000"/>
              </a:buClr>
              <a:buNone/>
            </a:pPr>
            <a:r>
              <a:rPr lang="en-US" altLang="en-US" sz="1800" dirty="0">
                <a:cs typeface="Times New Roman" pitchFamily="18" charset="0"/>
              </a:rPr>
              <a:t>1L of water = 1000g </a:t>
            </a:r>
          </a:p>
          <a:p>
            <a:pPr marL="0" indent="0" rtl="1">
              <a:buClr>
                <a:srgbClr val="C00000"/>
              </a:buClr>
              <a:buNone/>
            </a:pPr>
            <a:r>
              <a:rPr lang="en-US" altLang="en-US" sz="1800" dirty="0">
                <a:cs typeface="Times New Roman" pitchFamily="18" charset="0"/>
              </a:rPr>
              <a:t>Number of mole= 1000g/18g/mol</a:t>
            </a:r>
          </a:p>
          <a:p>
            <a:pPr marL="0" indent="0" rtl="1">
              <a:buClr>
                <a:srgbClr val="C00000"/>
              </a:buClr>
              <a:buNone/>
            </a:pPr>
            <a:r>
              <a:rPr lang="en-US" altLang="en-US" sz="1800" dirty="0">
                <a:cs typeface="Times New Roman" pitchFamily="18" charset="0"/>
              </a:rPr>
              <a:t>n= 55.56 mol</a:t>
            </a:r>
          </a:p>
          <a:p>
            <a:pPr marL="0" indent="0" rtl="1">
              <a:buClr>
                <a:srgbClr val="C00000"/>
              </a:buClr>
              <a:buNone/>
            </a:pPr>
            <a:r>
              <a:rPr lang="en-US" altLang="en-US" sz="1800" dirty="0">
                <a:cs typeface="Times New Roman" pitchFamily="18" charset="0"/>
              </a:rPr>
              <a:t>M=n=55.56</a:t>
            </a:r>
          </a:p>
          <a:p>
            <a:pPr marL="0" indent="0" rtl="1">
              <a:buClr>
                <a:srgbClr val="C00000"/>
              </a:buClr>
              <a:buNone/>
            </a:pPr>
            <a:r>
              <a:rPr lang="en-US" altLang="en-US" sz="1800" dirty="0">
                <a:cs typeface="Times New Roman" pitchFamily="18" charset="0"/>
              </a:rPr>
              <a:t>If we go back to the equation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1800" dirty="0">
                <a:cs typeface="Times New Roman" pitchFamily="18" charset="0"/>
              </a:rPr>
              <a:t>K</a:t>
            </a:r>
            <a:r>
              <a:rPr lang="en-US" altLang="en-US" sz="1800" baseline="-25000" dirty="0">
                <a:cs typeface="Times New Roman" panose="02020603050405020304" pitchFamily="18" charset="0"/>
              </a:rPr>
              <a:t>eq</a:t>
            </a:r>
            <a:r>
              <a:rPr lang="en-US" altLang="en-US" sz="1800" dirty="0">
                <a:cs typeface="Times New Roman" panose="02020603050405020304" pitchFamily="18" charset="0"/>
              </a:rPr>
              <a:t> [H</a:t>
            </a:r>
            <a:r>
              <a:rPr lang="en-US" altLang="en-US" sz="18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1800" dirty="0">
                <a:cs typeface="Times New Roman" panose="02020603050405020304" pitchFamily="18" charset="0"/>
              </a:rPr>
              <a:t>O]= [H</a:t>
            </a:r>
            <a:r>
              <a:rPr lang="en-US" altLang="en-US" sz="1800" baseline="30000" dirty="0">
                <a:cs typeface="Times New Roman" panose="02020603050405020304" pitchFamily="18" charset="0"/>
              </a:rPr>
              <a:t>+</a:t>
            </a:r>
            <a:r>
              <a:rPr lang="en-US" altLang="en-US" sz="1800" dirty="0">
                <a:cs typeface="Times New Roman" panose="02020603050405020304" pitchFamily="18" charset="0"/>
              </a:rPr>
              <a:t>][OH</a:t>
            </a:r>
            <a:r>
              <a:rPr lang="en-US" altLang="en-US" sz="1800" baseline="30000" dirty="0">
                <a:cs typeface="Times New Roman" panose="02020603050405020304" pitchFamily="18" charset="0"/>
              </a:rPr>
              <a:t>-</a:t>
            </a:r>
            <a:r>
              <a:rPr lang="en-US" altLang="en-US" sz="1800" dirty="0">
                <a:cs typeface="Times New Roman" panose="02020603050405020304" pitchFamily="18" charset="0"/>
              </a:rPr>
              <a:t>]</a:t>
            </a:r>
          </a:p>
          <a:p>
            <a:endParaRPr lang="en-US" sz="1800" dirty="0"/>
          </a:p>
        </p:txBody>
      </p:sp>
      <p:pic>
        <p:nvPicPr>
          <p:cNvPr id="4" name="Picture 2" descr="Molar Mass">
            <a:extLst>
              <a:ext uri="{FF2B5EF4-FFF2-40B4-BE49-F238E27FC236}">
                <a16:creationId xmlns:a16="http://schemas.microsoft.com/office/drawing/2014/main" id="{6C2B6AF3-7C4E-4946-AD1B-C4179A733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4860639" cy="136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9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9C296-2162-D54A-87BA-42FC6C87A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57200"/>
            <a:ext cx="7886700" cy="60245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(K</a:t>
            </a:r>
            <a:r>
              <a:rPr lang="en-US" altLang="en-US" sz="2000" baseline="-25000" dirty="0">
                <a:cs typeface="Times New Roman" panose="02020603050405020304" pitchFamily="18" charset="0"/>
              </a:rPr>
              <a:t>eq</a:t>
            </a:r>
            <a:r>
              <a:rPr lang="en-US" altLang="en-US" sz="2000" dirty="0">
                <a:cs typeface="Times New Roman" panose="02020603050405020304" pitchFamily="18" charset="0"/>
              </a:rPr>
              <a:t>) (55.6 M) = [H</a:t>
            </a:r>
            <a:r>
              <a:rPr lang="en-US" altLang="en-US" sz="2000" baseline="30000" dirty="0">
                <a:cs typeface="Times New Roman" panose="02020603050405020304" pitchFamily="18" charset="0"/>
              </a:rPr>
              <a:t>+</a:t>
            </a:r>
            <a:r>
              <a:rPr lang="en-US" altLang="en-US" sz="2000" dirty="0">
                <a:cs typeface="Times New Roman" panose="02020603050405020304" pitchFamily="18" charset="0"/>
              </a:rPr>
              <a:t>] [OH</a:t>
            </a:r>
            <a:r>
              <a:rPr lang="en-US" altLang="en-US" sz="2000" baseline="30000" dirty="0">
                <a:cs typeface="Times New Roman" panose="02020603050405020304" pitchFamily="18" charset="0"/>
              </a:rPr>
              <a:t>-</a:t>
            </a:r>
            <a:r>
              <a:rPr lang="en-US" altLang="en-US" sz="2000" dirty="0">
                <a:cs typeface="Times New Roman" panose="02020603050405020304" pitchFamily="18" charset="0"/>
              </a:rPr>
              <a:t>] = K</a:t>
            </a:r>
            <a:r>
              <a:rPr lang="en-US" altLang="en-US" sz="2000" baseline="-25000" dirty="0">
                <a:cs typeface="Times New Roman" panose="02020603050405020304" pitchFamily="18" charset="0"/>
              </a:rPr>
              <a:t>W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cs typeface="Times New Roman" panose="02020603050405020304" pitchFamily="18" charset="0"/>
              </a:rPr>
              <a:t>where K</a:t>
            </a:r>
            <a:r>
              <a:rPr lang="en-US" altLang="en-US" sz="2000" baseline="-25000" dirty="0">
                <a:cs typeface="Times New Roman" panose="02020603050405020304" pitchFamily="18" charset="0"/>
              </a:rPr>
              <a:t>W</a:t>
            </a:r>
            <a:r>
              <a:rPr lang="en-US" altLang="en-US" sz="2000" dirty="0">
                <a:cs typeface="Times New Roman" panose="02020603050405020304" pitchFamily="18" charset="0"/>
              </a:rPr>
              <a:t> designates the product (55.6 M) (K</a:t>
            </a:r>
            <a:r>
              <a:rPr lang="en-US" altLang="en-US" sz="2000" baseline="-25000" dirty="0">
                <a:cs typeface="Times New Roman" panose="02020603050405020304" pitchFamily="18" charset="0"/>
              </a:rPr>
              <a:t>eq</a:t>
            </a:r>
            <a:r>
              <a:rPr lang="en-US" altLang="en-US" sz="2000" dirty="0">
                <a:cs typeface="Times New Roman" panose="02020603050405020304" pitchFamily="18" charset="0"/>
              </a:rPr>
              <a:t>) and is the ion product of water. </a:t>
            </a:r>
            <a:endParaRPr lang="ar-SA" altLang="en-US" sz="2000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cs typeface="Times New Roman" panose="02020603050405020304" pitchFamily="18" charset="0"/>
              </a:rPr>
              <a:t>Since the value of K</a:t>
            </a:r>
            <a:r>
              <a:rPr lang="en-US" altLang="en-US" sz="2000" baseline="-25000" dirty="0">
                <a:cs typeface="Times New Roman" panose="02020603050405020304" pitchFamily="18" charset="0"/>
              </a:rPr>
              <a:t>eq</a:t>
            </a:r>
            <a:r>
              <a:rPr lang="en-US" altLang="en-US" sz="2000" dirty="0">
                <a:cs typeface="Times New Roman" panose="02020603050405020304" pitchFamily="18" charset="0"/>
              </a:rPr>
              <a:t>, determined by electrical conductivity measurements is 1.8 x 10</a:t>
            </a:r>
            <a:r>
              <a:rPr lang="en-US" altLang="en-US" sz="2000" baseline="30000" dirty="0">
                <a:cs typeface="Times New Roman" panose="02020603050405020304" pitchFamily="18" charset="0"/>
              </a:rPr>
              <a:t>-16</a:t>
            </a:r>
            <a:r>
              <a:rPr lang="en-US" altLang="en-US" sz="2000" dirty="0">
                <a:cs typeface="Times New Roman" panose="02020603050405020304" pitchFamily="18" charset="0"/>
              </a:rPr>
              <a:t> M, the equation becomes</a:t>
            </a:r>
            <a:endParaRPr lang="ar-SA" altLang="en-US" sz="2000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000" dirty="0">
                <a:cs typeface="Times New Roman" panose="02020603050405020304" pitchFamily="18" charset="0"/>
              </a:rPr>
              <a:t>K</a:t>
            </a:r>
            <a:r>
              <a:rPr lang="en-US" altLang="en-US" sz="2000" baseline="-25000" dirty="0">
                <a:cs typeface="Times New Roman" panose="02020603050405020304" pitchFamily="18" charset="0"/>
              </a:rPr>
              <a:t>W</a:t>
            </a:r>
            <a:r>
              <a:rPr lang="en-US" altLang="en-US" sz="2000" dirty="0">
                <a:cs typeface="Times New Roman" panose="02020603050405020304" pitchFamily="18" charset="0"/>
              </a:rPr>
              <a:t> = [H</a:t>
            </a:r>
            <a:r>
              <a:rPr lang="en-US" altLang="en-US" sz="2000" baseline="30000" dirty="0">
                <a:cs typeface="Times New Roman" panose="02020603050405020304" pitchFamily="18" charset="0"/>
              </a:rPr>
              <a:t>+</a:t>
            </a:r>
            <a:r>
              <a:rPr lang="en-US" altLang="en-US" sz="2000" dirty="0">
                <a:cs typeface="Times New Roman" panose="02020603050405020304" pitchFamily="18" charset="0"/>
              </a:rPr>
              <a:t>] [OH</a:t>
            </a:r>
            <a:r>
              <a:rPr lang="en-US" altLang="en-US" sz="2000" baseline="30000" dirty="0">
                <a:cs typeface="Times New Roman" panose="02020603050405020304" pitchFamily="18" charset="0"/>
              </a:rPr>
              <a:t>-</a:t>
            </a:r>
            <a:r>
              <a:rPr lang="en-US" altLang="en-US" sz="2000" dirty="0">
                <a:cs typeface="Times New Roman" panose="02020603050405020304" pitchFamily="18" charset="0"/>
              </a:rPr>
              <a:t>] = (55.6 M) ( 1.8 x 10</a:t>
            </a:r>
            <a:r>
              <a:rPr lang="en-US" altLang="en-US" sz="2000" baseline="30000" dirty="0">
                <a:cs typeface="Times New Roman" panose="02020603050405020304" pitchFamily="18" charset="0"/>
              </a:rPr>
              <a:t>-16</a:t>
            </a:r>
            <a:r>
              <a:rPr lang="en-US" altLang="en-US" sz="2000" dirty="0">
                <a:cs typeface="Times New Roman" panose="02020603050405020304" pitchFamily="18" charset="0"/>
              </a:rPr>
              <a:t> M)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dirty="0">
                <a:cs typeface="Times New Roman" panose="02020603050405020304" pitchFamily="18" charset="0"/>
              </a:rPr>
              <a:t>K</a:t>
            </a:r>
            <a:r>
              <a:rPr lang="en-US" altLang="en-US" sz="2000" baseline="-25000" dirty="0">
                <a:cs typeface="Times New Roman" panose="02020603050405020304" pitchFamily="18" charset="0"/>
              </a:rPr>
              <a:t>W</a:t>
            </a:r>
            <a:r>
              <a:rPr lang="en-US" altLang="en-US" sz="2000" dirty="0">
                <a:cs typeface="Times New Roman" panose="02020603050405020304" pitchFamily="18" charset="0"/>
              </a:rPr>
              <a:t> = [H</a:t>
            </a:r>
            <a:r>
              <a:rPr lang="en-US" altLang="en-US" sz="2000" baseline="30000" dirty="0">
                <a:cs typeface="Times New Roman" panose="02020603050405020304" pitchFamily="18" charset="0"/>
              </a:rPr>
              <a:t>+</a:t>
            </a:r>
            <a:r>
              <a:rPr lang="en-US" altLang="en-US" sz="2000" dirty="0">
                <a:cs typeface="Times New Roman" panose="02020603050405020304" pitchFamily="18" charset="0"/>
              </a:rPr>
              <a:t>] [OH</a:t>
            </a:r>
            <a:r>
              <a:rPr lang="en-US" altLang="en-US" sz="2000" baseline="30000" dirty="0">
                <a:cs typeface="Times New Roman" panose="02020603050405020304" pitchFamily="18" charset="0"/>
              </a:rPr>
              <a:t>-</a:t>
            </a:r>
            <a:r>
              <a:rPr lang="en-US" altLang="en-US" sz="2000" dirty="0">
                <a:cs typeface="Times New Roman" panose="02020603050405020304" pitchFamily="18" charset="0"/>
              </a:rPr>
              <a:t>] = 1.0 x 10</a:t>
            </a:r>
            <a:r>
              <a:rPr lang="en-US" altLang="en-US" sz="2000" baseline="30000" dirty="0">
                <a:cs typeface="Times New Roman" panose="02020603050405020304" pitchFamily="18" charset="0"/>
              </a:rPr>
              <a:t>-14</a:t>
            </a:r>
            <a:r>
              <a:rPr lang="en-US" altLang="en-US" sz="2000" dirty="0">
                <a:cs typeface="Times New Roman" panose="02020603050405020304" pitchFamily="18" charset="0"/>
              </a:rPr>
              <a:t> .</a:t>
            </a:r>
          </a:p>
          <a:p>
            <a:pPr algn="ctr">
              <a:spcBef>
                <a:spcPct val="50000"/>
              </a:spcBef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cs typeface="Times New Roman" panose="02020603050405020304" pitchFamily="18" charset="0"/>
              </a:rPr>
              <a:t>The above calculations indicate that the product [H</a:t>
            </a:r>
            <a:r>
              <a:rPr lang="en-US" altLang="en-US" sz="2000" baseline="30000" dirty="0">
                <a:cs typeface="Times New Roman" panose="02020603050405020304" pitchFamily="18" charset="0"/>
              </a:rPr>
              <a:t>+</a:t>
            </a:r>
            <a:r>
              <a:rPr lang="en-US" altLang="en-US" sz="2000" dirty="0">
                <a:cs typeface="Times New Roman" panose="02020603050405020304" pitchFamily="18" charset="0"/>
              </a:rPr>
              <a:t>] [OH</a:t>
            </a:r>
            <a:r>
              <a:rPr lang="en-US" altLang="en-US" sz="2000" baseline="30000" dirty="0">
                <a:cs typeface="Times New Roman" panose="02020603050405020304" pitchFamily="18" charset="0"/>
              </a:rPr>
              <a:t>-</a:t>
            </a:r>
            <a:r>
              <a:rPr lang="en-US" altLang="en-US" sz="2000" dirty="0">
                <a:cs typeface="Times New Roman" panose="02020603050405020304" pitchFamily="18" charset="0"/>
              </a:rPr>
              <a:t>] in aqueous solution at 25˚C always equals 1 x 10</a:t>
            </a:r>
            <a:r>
              <a:rPr lang="en-US" altLang="en-US" sz="2000" baseline="30000" dirty="0">
                <a:cs typeface="Times New Roman" panose="02020603050405020304" pitchFamily="18" charset="0"/>
              </a:rPr>
              <a:t>-14</a:t>
            </a:r>
            <a:r>
              <a:rPr lang="en-US" altLang="en-US" sz="2000" dirty="0">
                <a:cs typeface="Times New Roman" panose="02020603050405020304" pitchFamily="18" charset="0"/>
              </a:rPr>
              <a:t> M. </a:t>
            </a:r>
            <a:endParaRPr lang="ar-SA" altLang="en-US" sz="2000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cs typeface="Times New Roman" panose="02020603050405020304" pitchFamily="18" charset="0"/>
              </a:rPr>
              <a:t>Thus, when the concentrations of H</a:t>
            </a:r>
            <a:r>
              <a:rPr lang="en-US" altLang="en-US" sz="2000" baseline="30000" dirty="0">
                <a:cs typeface="Times New Roman" panose="02020603050405020304" pitchFamily="18" charset="0"/>
              </a:rPr>
              <a:t>+</a:t>
            </a:r>
            <a:r>
              <a:rPr lang="en-US" altLang="en-US" sz="2000" dirty="0">
                <a:cs typeface="Times New Roman" panose="02020603050405020304" pitchFamily="18" charset="0"/>
              </a:rPr>
              <a:t> and OH</a:t>
            </a:r>
            <a:r>
              <a:rPr lang="en-US" altLang="en-US" sz="2000" baseline="30000" dirty="0">
                <a:cs typeface="Times New Roman" panose="02020603050405020304" pitchFamily="18" charset="0"/>
              </a:rPr>
              <a:t>-</a:t>
            </a:r>
            <a:r>
              <a:rPr lang="en-US" altLang="en-US" sz="2000" dirty="0">
                <a:cs typeface="Times New Roman" panose="02020603050405020304" pitchFamily="18" charset="0"/>
              </a:rPr>
              <a:t> in solution are equal (a neutral solution at neutral pH, see below)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dirty="0">
                <a:cs typeface="Times New Roman" panose="02020603050405020304" pitchFamily="18" charset="0"/>
              </a:rPr>
              <a:t>[H</a:t>
            </a:r>
            <a:r>
              <a:rPr lang="en-US" altLang="en-US" sz="2000" baseline="30000" dirty="0">
                <a:cs typeface="Times New Roman" panose="02020603050405020304" pitchFamily="18" charset="0"/>
              </a:rPr>
              <a:t>+</a:t>
            </a:r>
            <a:r>
              <a:rPr lang="en-US" altLang="en-US" sz="2000" dirty="0">
                <a:cs typeface="Times New Roman" panose="02020603050405020304" pitchFamily="18" charset="0"/>
              </a:rPr>
              <a:t>] = [OH</a:t>
            </a:r>
            <a:r>
              <a:rPr lang="en-US" altLang="en-US" sz="2000" baseline="30000" dirty="0">
                <a:cs typeface="Times New Roman" panose="02020603050405020304" pitchFamily="18" charset="0"/>
              </a:rPr>
              <a:t>-</a:t>
            </a:r>
            <a:r>
              <a:rPr lang="en-US" altLang="en-US" sz="2000" dirty="0">
                <a:cs typeface="Times New Roman" panose="02020603050405020304" pitchFamily="18" charset="0"/>
              </a:rPr>
              <a:t>] = 1 x 10</a:t>
            </a:r>
            <a:r>
              <a:rPr lang="en-US" altLang="en-US" sz="2000" baseline="30000" dirty="0">
                <a:cs typeface="Times New Roman" panose="02020603050405020304" pitchFamily="18" charset="0"/>
              </a:rPr>
              <a:t>-7</a:t>
            </a:r>
            <a:r>
              <a:rPr lang="en-US" altLang="en-US" sz="2000" dirty="0">
                <a:cs typeface="Times New Roman" panose="02020603050405020304" pitchFamily="18" charset="0"/>
              </a:rPr>
              <a:t> M.</a:t>
            </a:r>
          </a:p>
          <a:p>
            <a:pPr algn="ctr">
              <a:spcBef>
                <a:spcPct val="50000"/>
              </a:spcBef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2423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6318-AF92-FA44-8C28-31F46ECDE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876300"/>
            <a:ext cx="7770813" cy="51054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The 10</a:t>
            </a:r>
            <a:r>
              <a:rPr lang="en-US" baseline="30000" dirty="0"/>
              <a:t>-7</a:t>
            </a:r>
            <a:r>
              <a:rPr lang="en-US" dirty="0"/>
              <a:t> is very small it can be neglected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• Since the concentration of the water is constant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thus Keq of water can be written as follows: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Keq = [H</a:t>
            </a:r>
            <a:r>
              <a:rPr lang="en-US" baseline="30000" dirty="0"/>
              <a:t>+</a:t>
            </a:r>
            <a:r>
              <a:rPr lang="en-US" dirty="0"/>
              <a:t>] [OH</a:t>
            </a:r>
            <a:r>
              <a:rPr lang="en-US" baseline="30000" dirty="0"/>
              <a:t>-</a:t>
            </a:r>
            <a:r>
              <a:rPr lang="en-US" dirty="0"/>
              <a:t>]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Kw = [H</a:t>
            </a:r>
            <a:r>
              <a:rPr lang="en-US" baseline="30000" dirty="0"/>
              <a:t>+</a:t>
            </a:r>
            <a:r>
              <a:rPr lang="en-US" dirty="0"/>
              <a:t>] [OH</a:t>
            </a:r>
            <a:r>
              <a:rPr lang="en-US" baseline="30000" dirty="0"/>
              <a:t>-</a:t>
            </a:r>
            <a:r>
              <a:rPr lang="en-US" dirty="0"/>
              <a:t>]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Kw = 10</a:t>
            </a:r>
            <a:r>
              <a:rPr lang="en-US" baseline="30000" dirty="0"/>
              <a:t>-7</a:t>
            </a:r>
            <a:r>
              <a:rPr lang="en-US" dirty="0"/>
              <a:t> X 10</a:t>
            </a:r>
            <a:r>
              <a:rPr lang="en-US" baseline="30000" dirty="0"/>
              <a:t>-7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Kw = 10</a:t>
            </a:r>
            <a:r>
              <a:rPr lang="en-US" baseline="30000" dirty="0"/>
              <a:t>-14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 err="1"/>
              <a:t>pKw</a:t>
            </a:r>
            <a:r>
              <a:rPr lang="en-US" dirty="0"/>
              <a:t> = - log 10</a:t>
            </a:r>
            <a:r>
              <a:rPr lang="en-US" baseline="30000" dirty="0"/>
              <a:t>-14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 err="1"/>
              <a:t>pKw</a:t>
            </a:r>
            <a:r>
              <a:rPr lang="en-US" dirty="0"/>
              <a:t> = 14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19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>
                <a:solidFill>
                  <a:srgbClr val="C00000"/>
                </a:solidFill>
                <a:latin typeface="+mn-lt"/>
              </a:rPr>
              <a:t>Potential of Hydrogen (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pH)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543800" cy="405606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GB" dirty="0"/>
              <a:t>Although the concentration of both OH</a:t>
            </a:r>
            <a:r>
              <a:rPr lang="en-GB" baseline="30000" dirty="0"/>
              <a:t>-</a:t>
            </a:r>
            <a:r>
              <a:rPr lang="en-GB" dirty="0"/>
              <a:t> and H</a:t>
            </a:r>
            <a:r>
              <a:rPr lang="en-GB" baseline="30000" dirty="0"/>
              <a:t>+</a:t>
            </a:r>
            <a:r>
              <a:rPr lang="en-GB" dirty="0"/>
              <a:t> are very effective in reactions, it’s usually the concentration of the [H</a:t>
            </a:r>
            <a:r>
              <a:rPr lang="en-GB" baseline="30000" dirty="0"/>
              <a:t>+</a:t>
            </a:r>
            <a:r>
              <a:rPr lang="en-GB" dirty="0"/>
              <a:t>] ions in solutions that is measured.</a:t>
            </a:r>
          </a:p>
          <a:p>
            <a:pPr algn="just">
              <a:lnSpc>
                <a:spcPct val="150000"/>
              </a:lnSpc>
            </a:pPr>
            <a:r>
              <a:rPr lang="en-GB" dirty="0"/>
              <a:t>The concentration of [H</a:t>
            </a:r>
            <a:r>
              <a:rPr lang="en-GB" baseline="30000" dirty="0"/>
              <a:t>+</a:t>
            </a:r>
            <a:r>
              <a:rPr lang="en-GB" dirty="0"/>
              <a:t>] ions in solutions is usually very low; thus it’s expressed as pH where: pH= -Log [H</a:t>
            </a:r>
            <a:r>
              <a:rPr lang="en-GB" baseline="30000" dirty="0"/>
              <a:t>+</a:t>
            </a:r>
            <a:r>
              <a:rPr lang="en-GB" dirty="0"/>
              <a:t>]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49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963"/>
            <a:ext cx="7313613" cy="8683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</a:rPr>
              <a:t>pH and </a:t>
            </a:r>
            <a:r>
              <a:rPr lang="en-US" b="1" dirty="0" err="1">
                <a:solidFill>
                  <a:srgbClr val="C00000"/>
                </a:solidFill>
                <a:latin typeface="+mn-lt"/>
              </a:rPr>
              <a:t>pOH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277938"/>
            <a:ext cx="7313613" cy="405606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GB" dirty="0"/>
              <a:t>pH is a shorthand way of designating the hydrogen ion activity of a solution. </a:t>
            </a:r>
          </a:p>
          <a:p>
            <a:pPr algn="just">
              <a:lnSpc>
                <a:spcPct val="100000"/>
              </a:lnSpc>
            </a:pPr>
            <a:r>
              <a:rPr lang="en-GB" dirty="0"/>
              <a:t>pH is the negative logarithm of hydrogen ion activity. </a:t>
            </a:r>
          </a:p>
          <a:p>
            <a:pPr algn="just">
              <a:lnSpc>
                <a:spcPct val="100000"/>
              </a:lnSpc>
            </a:pPr>
            <a:r>
              <a:rPr lang="en-GB" dirty="0"/>
              <a:t>pOH is the negative logarithm of the hydroxyl ion activity.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8467D-AB6B-FF4B-98D1-57B4E5BFD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346393"/>
            <a:ext cx="5117208" cy="351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55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7848600" cy="66294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endParaRPr lang="en-US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</a:pPr>
            <a:r>
              <a:rPr lang="en-GB" dirty="0"/>
              <a:t>In dilute solutions of acids and bases and in pure water, the activities of H</a:t>
            </a:r>
            <a:r>
              <a:rPr lang="en-GB" baseline="30000" dirty="0"/>
              <a:t>+</a:t>
            </a:r>
            <a:r>
              <a:rPr lang="en-GB" dirty="0"/>
              <a:t> and OH</a:t>
            </a:r>
            <a:r>
              <a:rPr lang="en-GB" baseline="30000" dirty="0"/>
              <a:t>-</a:t>
            </a:r>
            <a:r>
              <a:rPr lang="en-GB" dirty="0"/>
              <a:t> may be considered to be the same as their concentrations.</a:t>
            </a:r>
          </a:p>
          <a:p>
            <a:pPr algn="just">
              <a:lnSpc>
                <a:spcPct val="100000"/>
              </a:lnSpc>
              <a:buNone/>
            </a:pPr>
            <a:r>
              <a:rPr lang="en-GB" dirty="0"/>
              <a:t>   pH= -log[H</a:t>
            </a:r>
            <a:r>
              <a:rPr lang="en-GB" baseline="30000" dirty="0"/>
              <a:t>+</a:t>
            </a:r>
            <a:r>
              <a:rPr lang="en-GB" dirty="0"/>
              <a:t>] = log1/ [H</a:t>
            </a:r>
            <a:r>
              <a:rPr lang="en-GB" baseline="30000" dirty="0"/>
              <a:t>+</a:t>
            </a:r>
            <a:r>
              <a:rPr lang="en-GB" dirty="0"/>
              <a:t>] </a:t>
            </a:r>
          </a:p>
          <a:p>
            <a:pPr algn="just">
              <a:lnSpc>
                <a:spcPct val="100000"/>
              </a:lnSpc>
              <a:buNone/>
            </a:pPr>
            <a:r>
              <a:rPr lang="en-GB" dirty="0"/>
              <a:t>   </a:t>
            </a:r>
            <a:r>
              <a:rPr lang="en-GB" dirty="0" err="1"/>
              <a:t>pOH</a:t>
            </a:r>
            <a:r>
              <a:rPr lang="en-GB" dirty="0"/>
              <a:t>= -log[OH</a:t>
            </a:r>
            <a:r>
              <a:rPr lang="en-GB" baseline="30000" dirty="0"/>
              <a:t>-</a:t>
            </a:r>
            <a:r>
              <a:rPr lang="en-GB" dirty="0"/>
              <a:t>]= log1/ [OH</a:t>
            </a:r>
            <a:r>
              <a:rPr lang="en-GB" baseline="30000" dirty="0"/>
              <a:t>-</a:t>
            </a:r>
            <a:r>
              <a:rPr lang="en-GB" dirty="0"/>
              <a:t>]</a:t>
            </a:r>
          </a:p>
          <a:p>
            <a:pPr algn="just">
              <a:lnSpc>
                <a:spcPct val="100000"/>
              </a:lnSpc>
            </a:pPr>
            <a:r>
              <a:rPr lang="en-GB" dirty="0"/>
              <a:t>In all aqueous solutions the equilibrium for the ionization of water must be satisfied, that is, [H</a:t>
            </a:r>
            <a:r>
              <a:rPr lang="en-GB" baseline="30000" dirty="0"/>
              <a:t>+</a:t>
            </a:r>
            <a:r>
              <a:rPr lang="en-GB" dirty="0"/>
              <a:t>][OH</a:t>
            </a:r>
            <a:r>
              <a:rPr lang="en-GB" baseline="30000" dirty="0"/>
              <a:t>-</a:t>
            </a:r>
            <a:r>
              <a:rPr lang="en-GB" dirty="0"/>
              <a:t>]= K</a:t>
            </a:r>
            <a:r>
              <a:rPr lang="en-GB" baseline="-25000" dirty="0"/>
              <a:t>w </a:t>
            </a:r>
            <a:r>
              <a:rPr lang="en-GB" dirty="0"/>
              <a:t>=10</a:t>
            </a:r>
            <a:r>
              <a:rPr lang="en-GB" baseline="30000" dirty="0"/>
              <a:t>-14</a:t>
            </a:r>
            <a:r>
              <a:rPr lang="en-GB" dirty="0"/>
              <a:t>. </a:t>
            </a:r>
          </a:p>
          <a:p>
            <a:pPr algn="just">
              <a:lnSpc>
                <a:spcPct val="100000"/>
              </a:lnSpc>
            </a:pPr>
            <a:r>
              <a:rPr lang="en-GB" dirty="0"/>
              <a:t>Thus, if [H</a:t>
            </a:r>
            <a:r>
              <a:rPr lang="en-GB" baseline="30000" dirty="0"/>
              <a:t>+</a:t>
            </a:r>
            <a:r>
              <a:rPr lang="en-GB" dirty="0"/>
              <a:t>] is known, we can easily calculate [OH</a:t>
            </a:r>
            <a:r>
              <a:rPr lang="en-GB" baseline="30000" dirty="0"/>
              <a:t>-</a:t>
            </a:r>
            <a:r>
              <a:rPr lang="en-GB" dirty="0"/>
              <a:t>]. Furthermore, we can derive the following relationship between pH and </a:t>
            </a:r>
            <a:r>
              <a:rPr lang="en-GB" dirty="0" err="1"/>
              <a:t>pOH</a:t>
            </a:r>
            <a:r>
              <a:rPr lang="en-GB" dirty="0"/>
              <a:t>:</a:t>
            </a:r>
            <a:endParaRPr lang="en-US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  <a:buNone/>
            </a:pPr>
            <a:r>
              <a:rPr lang="en-GB" dirty="0"/>
              <a:t>[H</a:t>
            </a:r>
            <a:r>
              <a:rPr lang="en-GB" baseline="30000" dirty="0"/>
              <a:t>+</a:t>
            </a:r>
            <a:r>
              <a:rPr lang="en-GB" dirty="0"/>
              <a:t>][OH</a:t>
            </a:r>
            <a:r>
              <a:rPr lang="en-GB" baseline="30000" dirty="0"/>
              <a:t>-</a:t>
            </a:r>
            <a:r>
              <a:rPr lang="en-GB" dirty="0"/>
              <a:t>]= K</a:t>
            </a:r>
            <a:r>
              <a:rPr lang="en-GB" baseline="-25000" dirty="0"/>
              <a:t>w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89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6200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000" b="1" dirty="0">
                <a:solidFill>
                  <a:srgbClr val="C00000"/>
                </a:solidFill>
              </a:rPr>
              <a:t>Taking the logarithm:</a:t>
            </a:r>
          </a:p>
          <a:p>
            <a:pPr>
              <a:buNone/>
            </a:pPr>
            <a:endParaRPr lang="en-GB" sz="3000" b="1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GB" dirty="0"/>
              <a:t>log [H</a:t>
            </a:r>
            <a:r>
              <a:rPr lang="en-GB" baseline="30000" dirty="0"/>
              <a:t>+</a:t>
            </a:r>
            <a:r>
              <a:rPr lang="en-GB" dirty="0"/>
              <a:t>] + log[OH</a:t>
            </a:r>
            <a:r>
              <a:rPr lang="en-GB" baseline="30000" dirty="0"/>
              <a:t>-</a:t>
            </a:r>
            <a:r>
              <a:rPr lang="en-GB" dirty="0"/>
              <a:t>]= log K</a:t>
            </a:r>
            <a:r>
              <a:rPr lang="en-GB" baseline="-25000" dirty="0"/>
              <a:t>w </a:t>
            </a:r>
            <a:r>
              <a:rPr lang="en-GB" dirty="0"/>
              <a:t> </a:t>
            </a:r>
          </a:p>
          <a:p>
            <a:pPr algn="ctr">
              <a:buNone/>
            </a:pPr>
            <a:r>
              <a:rPr lang="en-GB" dirty="0"/>
              <a:t>-log [H</a:t>
            </a:r>
            <a:r>
              <a:rPr lang="en-GB" baseline="30000" dirty="0"/>
              <a:t>+</a:t>
            </a:r>
            <a:r>
              <a:rPr lang="en-GB" dirty="0"/>
              <a:t>] - log[OH</a:t>
            </a:r>
            <a:r>
              <a:rPr lang="en-GB" baseline="30000" dirty="0"/>
              <a:t>-</a:t>
            </a:r>
            <a:r>
              <a:rPr lang="en-GB" dirty="0"/>
              <a:t>]= -log K</a:t>
            </a:r>
            <a:r>
              <a:rPr lang="en-GB" baseline="-25000" dirty="0"/>
              <a:t>w</a:t>
            </a:r>
          </a:p>
          <a:p>
            <a:pPr algn="ctr">
              <a:buNone/>
            </a:pPr>
            <a:r>
              <a:rPr lang="en-GB" dirty="0"/>
              <a:t>-log [H</a:t>
            </a:r>
            <a:r>
              <a:rPr lang="en-GB" baseline="30000" dirty="0"/>
              <a:t>+</a:t>
            </a:r>
            <a:r>
              <a:rPr lang="en-GB" dirty="0"/>
              <a:t>]=pH  ;   - log[OH</a:t>
            </a:r>
            <a:r>
              <a:rPr lang="en-GB" baseline="30000" dirty="0"/>
              <a:t>-</a:t>
            </a:r>
            <a:r>
              <a:rPr lang="en-GB" dirty="0"/>
              <a:t>]=pOH ;      -log K</a:t>
            </a:r>
            <a:r>
              <a:rPr lang="en-GB" baseline="-25000" dirty="0"/>
              <a:t>w </a:t>
            </a:r>
            <a:r>
              <a:rPr lang="en-GB" dirty="0"/>
              <a:t>=</a:t>
            </a:r>
            <a:r>
              <a:rPr lang="en-GB" dirty="0" err="1"/>
              <a:t>pK</a:t>
            </a:r>
            <a:r>
              <a:rPr lang="en-GB" baseline="-25000" dirty="0" err="1"/>
              <a:t>w</a:t>
            </a:r>
            <a:endParaRPr lang="en-GB" baseline="-25000" dirty="0"/>
          </a:p>
          <a:p>
            <a:pPr algn="ctr">
              <a:buNone/>
            </a:pPr>
            <a:r>
              <a:rPr lang="en-GB" dirty="0">
                <a:cs typeface="Arial"/>
              </a:rPr>
              <a:t>pH + </a:t>
            </a:r>
            <a:r>
              <a:rPr lang="en-GB" dirty="0" err="1">
                <a:cs typeface="Arial"/>
              </a:rPr>
              <a:t>pOH</a:t>
            </a:r>
            <a:r>
              <a:rPr lang="en-GB" dirty="0">
                <a:cs typeface="Arial"/>
              </a:rPr>
              <a:t> = </a:t>
            </a:r>
            <a:r>
              <a:rPr lang="en-GB" dirty="0" err="1"/>
              <a:t>pK</a:t>
            </a:r>
            <a:r>
              <a:rPr lang="en-GB" baseline="-25000" dirty="0" err="1"/>
              <a:t>w</a:t>
            </a:r>
            <a:endParaRPr lang="en-GB" baseline="-25000" dirty="0"/>
          </a:p>
          <a:p>
            <a:pPr algn="ctr">
              <a:buNone/>
            </a:pPr>
            <a:r>
              <a:rPr lang="en-GB" dirty="0"/>
              <a:t>K</a:t>
            </a:r>
            <a:r>
              <a:rPr lang="en-GB" baseline="-25000" dirty="0"/>
              <a:t>w </a:t>
            </a:r>
            <a:r>
              <a:rPr lang="en-GB" dirty="0"/>
              <a:t>= 10</a:t>
            </a:r>
            <a:r>
              <a:rPr lang="en-GB" baseline="30000" dirty="0"/>
              <a:t>-14 </a:t>
            </a:r>
            <a:r>
              <a:rPr lang="en-GB" dirty="0"/>
              <a:t> </a:t>
            </a:r>
          </a:p>
          <a:p>
            <a:pPr algn="ctr">
              <a:buNone/>
            </a:pPr>
            <a:r>
              <a:rPr lang="en-GB" dirty="0"/>
              <a:t>	 </a:t>
            </a:r>
            <a:r>
              <a:rPr lang="en-GB" dirty="0" err="1"/>
              <a:t>pK</a:t>
            </a:r>
            <a:r>
              <a:rPr lang="en-GB" baseline="-25000" dirty="0" err="1"/>
              <a:t>w</a:t>
            </a:r>
            <a:r>
              <a:rPr lang="en-GB" baseline="-25000" dirty="0"/>
              <a:t> </a:t>
            </a:r>
            <a:r>
              <a:rPr lang="en-GB" dirty="0"/>
              <a:t>= -log10</a:t>
            </a:r>
            <a:r>
              <a:rPr lang="en-GB" baseline="30000" dirty="0"/>
              <a:t>-14</a:t>
            </a:r>
            <a:r>
              <a:rPr lang="en-GB" dirty="0"/>
              <a:t>= +14</a:t>
            </a:r>
          </a:p>
          <a:p>
            <a:pPr algn="ctr">
              <a:buNone/>
            </a:pPr>
            <a:r>
              <a:rPr lang="en-GB" dirty="0">
                <a:cs typeface="Arial"/>
              </a:rPr>
              <a:t>pH + </a:t>
            </a:r>
            <a:r>
              <a:rPr lang="en-GB" dirty="0" err="1">
                <a:cs typeface="Arial"/>
              </a:rPr>
              <a:t>pOH</a:t>
            </a:r>
            <a:r>
              <a:rPr lang="en-GB" dirty="0">
                <a:cs typeface="Arial"/>
              </a:rPr>
              <a:t> = 14</a:t>
            </a:r>
            <a:endParaRPr lang="en-GB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58C4F6-E3AC-A440-A01D-225963939224}"/>
              </a:ext>
            </a:extLst>
          </p:cNvPr>
          <p:cNvSpPr/>
          <p:nvPr/>
        </p:nvSpPr>
        <p:spPr>
          <a:xfrm>
            <a:off x="3390900" y="4267200"/>
            <a:ext cx="2362200" cy="457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62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ECF2F40-EFB4-2A46-B52D-C90D38D777D8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397000"/>
          <a:ext cx="6705600" cy="317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47038271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69394758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67534534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977650513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[OH-]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[H+]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767296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1x10</a:t>
                      </a:r>
                      <a:r>
                        <a:rPr lang="en-US" sz="2000" b="1" baseline="30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67906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1x10</a:t>
                      </a:r>
                      <a:r>
                        <a:rPr lang="en-US" sz="2000" b="1" baseline="30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689376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48711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2398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D203671-6714-1A47-8876-A740ECC696A4}"/>
              </a:ext>
            </a:extLst>
          </p:cNvPr>
          <p:cNvSpPr txBox="1"/>
          <p:nvPr/>
        </p:nvSpPr>
        <p:spPr>
          <a:xfrm>
            <a:off x="-994410" y="440729"/>
            <a:ext cx="462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Example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56CEE7-D798-4743-88AC-72C8336BF059}"/>
              </a:ext>
            </a:extLst>
          </p:cNvPr>
          <p:cNvSpPr txBox="1"/>
          <p:nvPr/>
        </p:nvSpPr>
        <p:spPr>
          <a:xfrm>
            <a:off x="2057400" y="4876800"/>
            <a:ext cx="5029200" cy="1200329"/>
          </a:xfrm>
          <a:prstGeom prst="rect">
            <a:avLst/>
          </a:prstGeom>
          <a:noFill/>
          <a:ln w="28575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[H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][OH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]=10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pOH= 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BC2395-6966-D141-900E-D0CFA67310D0}"/>
              </a:ext>
            </a:extLst>
          </p:cNvPr>
          <p:cNvSpPr txBox="1"/>
          <p:nvPr/>
        </p:nvSpPr>
        <p:spPr>
          <a:xfrm>
            <a:off x="5334000" y="206251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1x10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933AE0-1221-EA41-866F-EF318E6D260D}"/>
              </a:ext>
            </a:extLst>
          </p:cNvPr>
          <p:cNvSpPr txBox="1"/>
          <p:nvPr/>
        </p:nvSpPr>
        <p:spPr>
          <a:xfrm>
            <a:off x="3505200" y="206251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701FD1-3F3E-EE45-9428-A1C711898008}"/>
              </a:ext>
            </a:extLst>
          </p:cNvPr>
          <p:cNvSpPr txBox="1"/>
          <p:nvPr/>
        </p:nvSpPr>
        <p:spPr>
          <a:xfrm>
            <a:off x="2057400" y="207775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0BF0E7-4E76-0F4A-BB18-074CCC107E42}"/>
              </a:ext>
            </a:extLst>
          </p:cNvPr>
          <p:cNvSpPr txBox="1"/>
          <p:nvPr/>
        </p:nvSpPr>
        <p:spPr>
          <a:xfrm>
            <a:off x="7086600" y="272408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1x10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73D0D1-5EDC-F44B-B4B6-6F251D2DFC49}"/>
              </a:ext>
            </a:extLst>
          </p:cNvPr>
          <p:cNvSpPr txBox="1"/>
          <p:nvPr/>
        </p:nvSpPr>
        <p:spPr>
          <a:xfrm>
            <a:off x="3695700" y="277296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C371EC-BE86-5F45-ADC2-9564647681DB}"/>
              </a:ext>
            </a:extLst>
          </p:cNvPr>
          <p:cNvSpPr txBox="1"/>
          <p:nvPr/>
        </p:nvSpPr>
        <p:spPr>
          <a:xfrm>
            <a:off x="2057400" y="2772965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84E498-2EDC-1E4B-B044-A323F721658C}"/>
              </a:ext>
            </a:extLst>
          </p:cNvPr>
          <p:cNvSpPr txBox="1"/>
          <p:nvPr/>
        </p:nvSpPr>
        <p:spPr>
          <a:xfrm>
            <a:off x="7048500" y="3429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1x10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76BF35-D1B9-9C46-9084-735C35D22C93}"/>
              </a:ext>
            </a:extLst>
          </p:cNvPr>
          <p:cNvSpPr txBox="1"/>
          <p:nvPr/>
        </p:nvSpPr>
        <p:spPr>
          <a:xfrm>
            <a:off x="5334000" y="3429000"/>
            <a:ext cx="112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1x10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394CCF-76CD-0047-A03E-56057AB8BE2F}"/>
              </a:ext>
            </a:extLst>
          </p:cNvPr>
          <p:cNvSpPr txBox="1"/>
          <p:nvPr/>
        </p:nvSpPr>
        <p:spPr>
          <a:xfrm>
            <a:off x="2057400" y="337041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B2EEEB-CECC-484D-8607-94B337B95CE1}"/>
              </a:ext>
            </a:extLst>
          </p:cNvPr>
          <p:cNvSpPr txBox="1"/>
          <p:nvPr/>
        </p:nvSpPr>
        <p:spPr>
          <a:xfrm>
            <a:off x="7048500" y="4075331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1x10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9A1727-78CD-B74D-B695-7A97B9A64C4B}"/>
              </a:ext>
            </a:extLst>
          </p:cNvPr>
          <p:cNvSpPr txBox="1"/>
          <p:nvPr/>
        </p:nvSpPr>
        <p:spPr>
          <a:xfrm>
            <a:off x="5181600" y="401674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1x10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177403-A6E5-9D43-91A7-A181933ADDAA}"/>
              </a:ext>
            </a:extLst>
          </p:cNvPr>
          <p:cNvSpPr txBox="1"/>
          <p:nvPr/>
        </p:nvSpPr>
        <p:spPr>
          <a:xfrm>
            <a:off x="3798570" y="4038234"/>
            <a:ext cx="87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2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DAB920-5337-3341-A558-50DCD363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ln>
            <a:noFill/>
          </a:ln>
        </p:spPr>
        <p:txBody>
          <a:bodyPr>
            <a:noAutofit/>
          </a:bodyPr>
          <a:lstStyle/>
          <a:p>
            <a:pPr algn="ctr" rtl="1"/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3FE056A-AF13-0947-9C0F-5EF62985750E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1676053"/>
          <a:ext cx="6705600" cy="317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47038271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69394758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67534534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977650513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[OH-]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[H+]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767296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1x10</a:t>
                      </a:r>
                      <a:r>
                        <a:rPr lang="en-US" sz="2000" b="1" baseline="30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67906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1x10</a:t>
                      </a:r>
                      <a:r>
                        <a:rPr lang="en-US" sz="2000" b="1" baseline="30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689376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48711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23984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DFFBBFB-5B03-AB41-9057-D9411CDDC8E8}"/>
              </a:ext>
            </a:extLst>
          </p:cNvPr>
          <p:cNvSpPr txBox="1"/>
          <p:nvPr/>
        </p:nvSpPr>
        <p:spPr>
          <a:xfrm>
            <a:off x="4953000" y="218951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1x10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F53DAF-B698-A34A-9FA5-07A87D744933}"/>
              </a:ext>
            </a:extLst>
          </p:cNvPr>
          <p:cNvSpPr txBox="1"/>
          <p:nvPr/>
        </p:nvSpPr>
        <p:spPr>
          <a:xfrm>
            <a:off x="3181350" y="2242454"/>
            <a:ext cx="1287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535CA7-3DBF-5C45-A8D3-1853B27CCC62}"/>
              </a:ext>
            </a:extLst>
          </p:cNvPr>
          <p:cNvSpPr txBox="1"/>
          <p:nvPr/>
        </p:nvSpPr>
        <p:spPr>
          <a:xfrm>
            <a:off x="1676400" y="220475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C46470-4233-2246-AED2-98B01B5B2BAC}"/>
              </a:ext>
            </a:extLst>
          </p:cNvPr>
          <p:cNvSpPr txBox="1"/>
          <p:nvPr/>
        </p:nvSpPr>
        <p:spPr>
          <a:xfrm>
            <a:off x="6705600" y="285108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1x10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87CD8D-B6A3-A341-A6E7-976B0A1EDEB2}"/>
              </a:ext>
            </a:extLst>
          </p:cNvPr>
          <p:cNvSpPr txBox="1"/>
          <p:nvPr/>
        </p:nvSpPr>
        <p:spPr>
          <a:xfrm>
            <a:off x="3451860" y="296090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DA4825-4EA7-F546-8B12-BACC24ECB344}"/>
              </a:ext>
            </a:extLst>
          </p:cNvPr>
          <p:cNvSpPr txBox="1"/>
          <p:nvPr/>
        </p:nvSpPr>
        <p:spPr>
          <a:xfrm>
            <a:off x="1676400" y="2899965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FE8796-E3C9-F045-9B5C-621320DB7564}"/>
              </a:ext>
            </a:extLst>
          </p:cNvPr>
          <p:cNvSpPr txBox="1"/>
          <p:nvPr/>
        </p:nvSpPr>
        <p:spPr>
          <a:xfrm>
            <a:off x="6667500" y="3556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1x10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9857C9-425E-CB4A-AC68-79EDAE1335E2}"/>
              </a:ext>
            </a:extLst>
          </p:cNvPr>
          <p:cNvSpPr txBox="1"/>
          <p:nvPr/>
        </p:nvSpPr>
        <p:spPr>
          <a:xfrm>
            <a:off x="4953000" y="3556000"/>
            <a:ext cx="112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1x10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01591E-1296-CB47-91DF-48AA1ED62012}"/>
              </a:ext>
            </a:extLst>
          </p:cNvPr>
          <p:cNvSpPr txBox="1"/>
          <p:nvPr/>
        </p:nvSpPr>
        <p:spPr>
          <a:xfrm>
            <a:off x="1676400" y="349741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489BDC-E296-044B-9EDC-FE05E87CF42C}"/>
              </a:ext>
            </a:extLst>
          </p:cNvPr>
          <p:cNvSpPr txBox="1"/>
          <p:nvPr/>
        </p:nvSpPr>
        <p:spPr>
          <a:xfrm>
            <a:off x="6667500" y="4202331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1x10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537B6-38EF-B546-BD53-D66A87645240}"/>
              </a:ext>
            </a:extLst>
          </p:cNvPr>
          <p:cNvSpPr txBox="1"/>
          <p:nvPr/>
        </p:nvSpPr>
        <p:spPr>
          <a:xfrm>
            <a:off x="4800600" y="414374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1x10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88A341-5B04-6643-9921-3D4D02417BDD}"/>
              </a:ext>
            </a:extLst>
          </p:cNvPr>
          <p:cNvSpPr txBox="1"/>
          <p:nvPr/>
        </p:nvSpPr>
        <p:spPr>
          <a:xfrm>
            <a:off x="3497580" y="4199072"/>
            <a:ext cx="87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14980C-278B-0140-A081-1D674FC23027}"/>
              </a:ext>
            </a:extLst>
          </p:cNvPr>
          <p:cNvSpPr txBox="1"/>
          <p:nvPr/>
        </p:nvSpPr>
        <p:spPr>
          <a:xfrm>
            <a:off x="863621" y="976006"/>
            <a:ext cx="6183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solution if it is acidic or basic</a:t>
            </a:r>
            <a:r>
              <a:rPr lang="en-US" sz="2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931AC7-DB35-0A40-9DE9-137A0AE92B46}"/>
              </a:ext>
            </a:extLst>
          </p:cNvPr>
          <p:cNvSpPr/>
          <p:nvPr/>
        </p:nvSpPr>
        <p:spPr>
          <a:xfrm>
            <a:off x="2960370" y="1470527"/>
            <a:ext cx="1417320" cy="3500740"/>
          </a:xfrm>
          <a:prstGeom prst="rect">
            <a:avLst/>
          </a:prstGeom>
          <a:noFill/>
          <a:ln w="381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AA0B18-4A50-0E4B-B531-CB23AFD87872}"/>
              </a:ext>
            </a:extLst>
          </p:cNvPr>
          <p:cNvSpPr txBox="1"/>
          <p:nvPr/>
        </p:nvSpPr>
        <p:spPr>
          <a:xfrm>
            <a:off x="3634740" y="2277012"/>
            <a:ext cx="91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142B9C1-9806-5644-99B1-5D5DF8916697}"/>
              </a:ext>
            </a:extLst>
          </p:cNvPr>
          <p:cNvCxnSpPr/>
          <p:nvPr/>
        </p:nvCxnSpPr>
        <p:spPr>
          <a:xfrm>
            <a:off x="1981200" y="5715000"/>
            <a:ext cx="6096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84F4016-368D-7B4E-97A9-1B336B2292BB}"/>
              </a:ext>
            </a:extLst>
          </p:cNvPr>
          <p:cNvSpPr txBox="1"/>
          <p:nvPr/>
        </p:nvSpPr>
        <p:spPr>
          <a:xfrm>
            <a:off x="4503420" y="5682144"/>
            <a:ext cx="91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821A26-5F1E-0640-A576-7103598C9CD3}"/>
              </a:ext>
            </a:extLst>
          </p:cNvPr>
          <p:cNvSpPr txBox="1"/>
          <p:nvPr/>
        </p:nvSpPr>
        <p:spPr>
          <a:xfrm>
            <a:off x="1840230" y="5747857"/>
            <a:ext cx="91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4591B7-765D-D740-A93D-8024D74C68CD}"/>
              </a:ext>
            </a:extLst>
          </p:cNvPr>
          <p:cNvSpPr txBox="1"/>
          <p:nvPr/>
        </p:nvSpPr>
        <p:spPr>
          <a:xfrm>
            <a:off x="7936230" y="5744375"/>
            <a:ext cx="91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B18F8E7-1353-6C4E-987D-A573A43B576D}"/>
              </a:ext>
            </a:extLst>
          </p:cNvPr>
          <p:cNvCxnSpPr/>
          <p:nvPr/>
        </p:nvCxnSpPr>
        <p:spPr>
          <a:xfrm flipV="1">
            <a:off x="4953000" y="5851010"/>
            <a:ext cx="2895600" cy="158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2732D21-2A3F-ED43-9D58-DE0B93346A26}"/>
              </a:ext>
            </a:extLst>
          </p:cNvPr>
          <p:cNvCxnSpPr>
            <a:cxnSpLocks/>
          </p:cNvCxnSpPr>
          <p:nvPr/>
        </p:nvCxnSpPr>
        <p:spPr>
          <a:xfrm flipH="1">
            <a:off x="2114550" y="5866810"/>
            <a:ext cx="2354580" cy="3045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C1C4F85-F997-A443-81AB-7D810A7C6337}"/>
              </a:ext>
            </a:extLst>
          </p:cNvPr>
          <p:cNvSpPr/>
          <p:nvPr/>
        </p:nvSpPr>
        <p:spPr>
          <a:xfrm>
            <a:off x="2785110" y="5900472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Acidic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511B25C-0118-5543-B2A5-2234CE72225B}"/>
              </a:ext>
            </a:extLst>
          </p:cNvPr>
          <p:cNvSpPr/>
          <p:nvPr/>
        </p:nvSpPr>
        <p:spPr>
          <a:xfrm>
            <a:off x="4469130" y="5364510"/>
            <a:ext cx="483870" cy="7206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61F56D5-3971-1840-92CE-949BC30B98CB}"/>
              </a:ext>
            </a:extLst>
          </p:cNvPr>
          <p:cNvSpPr/>
          <p:nvPr/>
        </p:nvSpPr>
        <p:spPr>
          <a:xfrm>
            <a:off x="4419602" y="6065491"/>
            <a:ext cx="938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Neutral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CBCCA7-FEA4-5C45-B463-A4918431CF13}"/>
              </a:ext>
            </a:extLst>
          </p:cNvPr>
          <p:cNvSpPr/>
          <p:nvPr/>
        </p:nvSpPr>
        <p:spPr>
          <a:xfrm>
            <a:off x="1095851" y="5485759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07631C-7535-0847-A1A5-D12DB953A614}"/>
              </a:ext>
            </a:extLst>
          </p:cNvPr>
          <p:cNvSpPr txBox="1"/>
          <p:nvPr/>
        </p:nvSpPr>
        <p:spPr>
          <a:xfrm>
            <a:off x="3710940" y="3013839"/>
            <a:ext cx="91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6E63A9-FD2E-7643-8B7C-F1DB4CB80334}"/>
              </a:ext>
            </a:extLst>
          </p:cNvPr>
          <p:cNvSpPr txBox="1"/>
          <p:nvPr/>
        </p:nvSpPr>
        <p:spPr>
          <a:xfrm>
            <a:off x="3682365" y="3627926"/>
            <a:ext cx="91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0C86C1-8AA9-5745-8398-98930E2EA27C}"/>
              </a:ext>
            </a:extLst>
          </p:cNvPr>
          <p:cNvSpPr txBox="1"/>
          <p:nvPr/>
        </p:nvSpPr>
        <p:spPr>
          <a:xfrm>
            <a:off x="3690672" y="4242334"/>
            <a:ext cx="91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CEDBC9-307F-2547-9DB0-42807E0F9A95}"/>
              </a:ext>
            </a:extLst>
          </p:cNvPr>
          <p:cNvSpPr txBox="1"/>
          <p:nvPr/>
        </p:nvSpPr>
        <p:spPr>
          <a:xfrm>
            <a:off x="5581722" y="5932523"/>
            <a:ext cx="91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</a:t>
            </a:r>
          </a:p>
        </p:txBody>
      </p:sp>
    </p:spTree>
    <p:extLst>
      <p:ext uri="{BB962C8B-B14F-4D97-AF65-F5344CB8AC3E}">
        <p14:creationId xmlns:p14="http://schemas.microsoft.com/office/powerpoint/2010/main" val="4521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36" grpId="0"/>
      <p:bldP spid="41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03234-58DC-B54B-AABA-E3EB6847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1" y="134935"/>
            <a:ext cx="7313613" cy="86836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7662E-2A69-2948-814C-DEB0F1DB9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192" y="990601"/>
            <a:ext cx="8057357" cy="57324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Calculate the pH of 0.10 M sodium hydroxide solution?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formula of sodium hydroxide is NaOH and this compound is completely soluble. </a:t>
            </a:r>
          </a:p>
          <a:p>
            <a:pPr marL="0" indent="0">
              <a:buNone/>
            </a:pPr>
            <a:r>
              <a:rPr lang="en-US" dirty="0"/>
              <a:t>Therefore [OH</a:t>
            </a:r>
            <a:r>
              <a:rPr lang="en-US" baseline="30000" dirty="0"/>
              <a:t>–</a:t>
            </a:r>
            <a:r>
              <a:rPr lang="en-US" dirty="0"/>
              <a:t>] ion in solution = 0.10 M.</a:t>
            </a:r>
          </a:p>
          <a:p>
            <a:r>
              <a:rPr lang="en-US" dirty="0"/>
              <a:t>As [H</a:t>
            </a:r>
            <a:r>
              <a:rPr lang="en-US" baseline="30000" dirty="0"/>
              <a:t>+</a:t>
            </a:r>
            <a:r>
              <a:rPr lang="en-US" dirty="0"/>
              <a:t>] [OH</a:t>
            </a:r>
            <a:r>
              <a:rPr lang="en-US" baseline="30000" dirty="0"/>
              <a:t>–</a:t>
            </a:r>
            <a:r>
              <a:rPr lang="en-US" dirty="0"/>
              <a:t>] = 1 x10</a:t>
            </a:r>
            <a:r>
              <a:rPr lang="en-US" baseline="30000" dirty="0"/>
              <a:t>–14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then [H</a:t>
            </a:r>
            <a:r>
              <a:rPr lang="en-US" baseline="30000" dirty="0"/>
              <a:t>+</a:t>
            </a:r>
            <a:r>
              <a:rPr lang="en-US" dirty="0"/>
              <a:t>] = 1x10</a:t>
            </a:r>
            <a:r>
              <a:rPr lang="en-US" baseline="30000" dirty="0"/>
              <a:t>–14</a:t>
            </a:r>
            <a:r>
              <a:rPr lang="en-US" dirty="0"/>
              <a:t> / [OH</a:t>
            </a:r>
            <a:r>
              <a:rPr lang="en-US" baseline="30000" dirty="0"/>
              <a:t>–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[H+] = 1x10</a:t>
            </a:r>
            <a:r>
              <a:rPr lang="en-US" baseline="30000" dirty="0"/>
              <a:t>–13</a:t>
            </a:r>
            <a:r>
              <a:rPr lang="en-US" dirty="0"/>
              <a:t> M</a:t>
            </a:r>
          </a:p>
          <a:p>
            <a:pPr marL="0" indent="0">
              <a:buNone/>
            </a:pPr>
            <a:r>
              <a:rPr lang="en-US" dirty="0"/>
              <a:t>pH = –log[H+] </a:t>
            </a:r>
          </a:p>
          <a:p>
            <a:pPr marL="0" indent="0">
              <a:buNone/>
            </a:pPr>
            <a:r>
              <a:rPr lang="en-US" dirty="0"/>
              <a:t>       = –log(1 x10</a:t>
            </a:r>
            <a:r>
              <a:rPr lang="en-US" baseline="30000" dirty="0"/>
              <a:t>–13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     = –(–13.00) </a:t>
            </a:r>
          </a:p>
          <a:p>
            <a:pPr marL="0" indent="0">
              <a:buNone/>
            </a:pPr>
            <a:r>
              <a:rPr lang="en-US" dirty="0"/>
              <a:t>         = 13.00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1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+mn-lt"/>
              </a:rPr>
              <a:t>Equilibrium constant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reactions that occur in nature are reversible and do not proceed to completion.</a:t>
            </a:r>
          </a:p>
          <a:p>
            <a:r>
              <a:rPr lang="en-US" dirty="0"/>
              <a:t>They come to an equilibrium where the </a:t>
            </a:r>
            <a:r>
              <a:rPr lang="en-US" dirty="0">
                <a:solidFill>
                  <a:srgbClr val="C00000"/>
                </a:solidFill>
              </a:rPr>
              <a:t>net velocity = 0</a:t>
            </a:r>
          </a:p>
          <a:p>
            <a:r>
              <a:rPr lang="en-US" dirty="0"/>
              <a:t>The velocity of forward reaction is </a:t>
            </a:r>
            <a:r>
              <a:rPr lang="en-US" dirty="0">
                <a:solidFill>
                  <a:srgbClr val="C00000"/>
                </a:solidFill>
              </a:rPr>
              <a:t>equal</a:t>
            </a:r>
            <a:r>
              <a:rPr lang="en-US" dirty="0"/>
              <a:t> to the reverse reaction.</a:t>
            </a:r>
          </a:p>
          <a:p>
            <a:r>
              <a:rPr lang="en-US" dirty="0"/>
              <a:t>The position of equilibrium is described </a:t>
            </a:r>
            <a:r>
              <a:rPr lang="en-US" dirty="0">
                <a:solidFill>
                  <a:srgbClr val="C00000"/>
                </a:solidFill>
              </a:rPr>
              <a:t>by equilibrium constant, </a:t>
            </a:r>
            <a:r>
              <a:rPr lang="en-US" dirty="0" err="1">
                <a:solidFill>
                  <a:srgbClr val="C00000"/>
                </a:solidFill>
              </a:rPr>
              <a:t>K</a:t>
            </a:r>
            <a:r>
              <a:rPr lang="en-US" baseline="-25000" dirty="0" err="1">
                <a:solidFill>
                  <a:srgbClr val="C00000"/>
                </a:solidFill>
              </a:rPr>
              <a:t>eq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03234-58DC-B54B-AABA-E3EB6847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1135"/>
            <a:ext cx="7313613" cy="86836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Example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7662E-2A69-2948-814C-DEB0F1DB9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7771606" cy="5503865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Calculate the pH of 0.010 M sodium hydroxide solution?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NaOH</a:t>
            </a:r>
            <a:r>
              <a:rPr lang="en-US" dirty="0"/>
              <a:t> is completely soluble in water, </a:t>
            </a:r>
          </a:p>
          <a:p>
            <a:pPr marL="0" indent="0">
              <a:buNone/>
            </a:pPr>
            <a:r>
              <a:rPr lang="en-US" dirty="0"/>
              <a:t>[OH</a:t>
            </a:r>
            <a:r>
              <a:rPr lang="en-US" baseline="30000" dirty="0"/>
              <a:t>–</a:t>
            </a:r>
            <a:r>
              <a:rPr lang="en-US" dirty="0"/>
              <a:t>]  in solution = 0.010 M.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As [H</a:t>
            </a:r>
            <a:r>
              <a:rPr lang="en-US" baseline="30000" dirty="0">
                <a:solidFill>
                  <a:srgbClr val="C00000"/>
                </a:solidFill>
              </a:rPr>
              <a:t>+</a:t>
            </a:r>
            <a:r>
              <a:rPr lang="en-US" dirty="0">
                <a:solidFill>
                  <a:srgbClr val="C00000"/>
                </a:solidFill>
              </a:rPr>
              <a:t>] [OH</a:t>
            </a:r>
            <a:r>
              <a:rPr lang="en-US" baseline="30000" dirty="0">
                <a:solidFill>
                  <a:srgbClr val="C00000"/>
                </a:solidFill>
              </a:rPr>
              <a:t>–</a:t>
            </a:r>
            <a:r>
              <a:rPr lang="en-US" dirty="0">
                <a:solidFill>
                  <a:srgbClr val="C00000"/>
                </a:solidFill>
              </a:rPr>
              <a:t>] = 1 x10</a:t>
            </a:r>
            <a:r>
              <a:rPr lang="en-US" baseline="30000" dirty="0">
                <a:solidFill>
                  <a:srgbClr val="C00000"/>
                </a:solidFill>
              </a:rPr>
              <a:t>–14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 then [H</a:t>
            </a:r>
            <a:r>
              <a:rPr lang="en-US" baseline="30000" dirty="0"/>
              <a:t>+</a:t>
            </a:r>
            <a:r>
              <a:rPr lang="en-US" dirty="0"/>
              <a:t>] = 1x 10</a:t>
            </a:r>
            <a:r>
              <a:rPr lang="en-US" baseline="30000" dirty="0"/>
              <a:t>–14</a:t>
            </a:r>
            <a:r>
              <a:rPr lang="en-US" dirty="0"/>
              <a:t> / [OH</a:t>
            </a:r>
            <a:r>
              <a:rPr lang="en-US" baseline="30000" dirty="0"/>
              <a:t>–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[H</a:t>
            </a:r>
            <a:r>
              <a:rPr lang="en-US" baseline="30000" dirty="0"/>
              <a:t>+</a:t>
            </a:r>
            <a:r>
              <a:rPr lang="en-US" dirty="0"/>
              <a:t>] = 1x 10</a:t>
            </a:r>
            <a:r>
              <a:rPr lang="en-US" baseline="30000" dirty="0"/>
              <a:t>–14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= 1 x 10</a:t>
            </a:r>
            <a:r>
              <a:rPr lang="en-US" baseline="30000" dirty="0"/>
              <a:t>–12</a:t>
            </a:r>
            <a:r>
              <a:rPr lang="en-US" dirty="0"/>
              <a:t> M</a:t>
            </a:r>
          </a:p>
          <a:p>
            <a:pPr marL="0" indent="0">
              <a:buNone/>
            </a:pPr>
            <a:r>
              <a:rPr lang="en-US" dirty="0"/>
              <a:t>and pH = –log[H+]</a:t>
            </a:r>
          </a:p>
          <a:p>
            <a:pPr marL="0" indent="0">
              <a:buNone/>
            </a:pPr>
            <a:r>
              <a:rPr lang="en-US" dirty="0"/>
              <a:t>              = –log(1 x 10</a:t>
            </a:r>
            <a:r>
              <a:rPr lang="en-US" baseline="30000" dirty="0"/>
              <a:t>–12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            = 12.00</a:t>
            </a:r>
          </a:p>
          <a:p>
            <a:pPr marL="0" indent="0">
              <a:buNone/>
            </a:pPr>
            <a:r>
              <a:rPr lang="en-US" dirty="0"/>
              <a:t>Notice how the pH of basic solutions approaches 7 from above as the base is diluted.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are the:</a:t>
            </a:r>
          </a:p>
          <a:p>
            <a:pPr marL="578358" indent="-514350" algn="just">
              <a:buFont typeface="+mj-lt"/>
              <a:buAutoNum type="alphaUcPeriod"/>
            </a:pPr>
            <a:r>
              <a:rPr lang="en-GB" dirty="0"/>
              <a:t>H</a:t>
            </a:r>
            <a:r>
              <a:rPr lang="en-GB" baseline="30000" dirty="0"/>
              <a:t>+</a:t>
            </a:r>
            <a:r>
              <a:rPr lang="en-GB" dirty="0"/>
              <a:t> ion concentration.</a:t>
            </a:r>
          </a:p>
          <a:p>
            <a:pPr marL="578358" indent="-514350" algn="just">
              <a:buFont typeface="+mj-lt"/>
              <a:buAutoNum type="alphaUcPeriod"/>
            </a:pPr>
            <a:r>
              <a:rPr lang="en-GB" dirty="0" err="1"/>
              <a:t>pH.</a:t>
            </a:r>
            <a:endParaRPr lang="en-GB" dirty="0"/>
          </a:p>
          <a:p>
            <a:pPr marL="578358" indent="-514350" algn="just">
              <a:buFont typeface="+mj-lt"/>
              <a:buAutoNum type="alphaUcPeriod"/>
            </a:pPr>
            <a:r>
              <a:rPr lang="en-GB" dirty="0"/>
              <a:t>OH</a:t>
            </a:r>
            <a:r>
              <a:rPr lang="en-GB" baseline="30000" dirty="0"/>
              <a:t>-</a:t>
            </a:r>
            <a:r>
              <a:rPr lang="en-GB" dirty="0"/>
              <a:t> ion concentration.</a:t>
            </a:r>
          </a:p>
          <a:p>
            <a:pPr marL="578358" indent="-514350" algn="just">
              <a:buFont typeface="+mj-lt"/>
              <a:buAutoNum type="alphaUcPeriod"/>
            </a:pPr>
            <a:r>
              <a:rPr lang="en-GB" dirty="0" err="1"/>
              <a:t>pOH</a:t>
            </a:r>
            <a:r>
              <a:rPr lang="en-GB" dirty="0"/>
              <a:t>.</a:t>
            </a:r>
          </a:p>
          <a:p>
            <a:pPr marL="64008" indent="0" algn="just">
              <a:buNone/>
            </a:pPr>
            <a:r>
              <a:rPr lang="en-GB" dirty="0"/>
              <a:t>of a 0.001 </a:t>
            </a:r>
            <a:r>
              <a:rPr lang="en-GB" i="1" dirty="0"/>
              <a:t>M</a:t>
            </a:r>
            <a:r>
              <a:rPr lang="en-GB" dirty="0"/>
              <a:t> solution of </a:t>
            </a:r>
            <a:r>
              <a:rPr lang="en-GB" dirty="0" err="1"/>
              <a:t>HCl</a:t>
            </a:r>
            <a:r>
              <a:rPr lang="en-GB" dirty="0"/>
              <a:t>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21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313613" cy="52578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GB" dirty="0">
                <a:solidFill>
                  <a:srgbClr val="C00000"/>
                </a:solidFill>
              </a:rPr>
              <a:t>A. </a:t>
            </a:r>
            <a:r>
              <a:rPr lang="en-GB" dirty="0" err="1"/>
              <a:t>HCl</a:t>
            </a:r>
            <a:r>
              <a:rPr lang="en-GB" dirty="0"/>
              <a:t> is a strong inorganic acid; it is </a:t>
            </a:r>
            <a:r>
              <a:rPr lang="en-GB" dirty="0">
                <a:solidFill>
                  <a:srgbClr val="C00000"/>
                </a:solidFill>
              </a:rPr>
              <a:t>100% ionized </a:t>
            </a:r>
            <a:r>
              <a:rPr lang="en-GB" dirty="0"/>
              <a:t>in dilute solution. </a:t>
            </a:r>
          </a:p>
          <a:p>
            <a:pPr marL="64008" indent="0">
              <a:buNone/>
            </a:pPr>
            <a:endParaRPr lang="en-GB" dirty="0"/>
          </a:p>
          <a:p>
            <a:pPr marL="64008" indent="0">
              <a:buNone/>
            </a:pPr>
            <a:r>
              <a:rPr lang="en-GB" dirty="0"/>
              <a:t>So when 0.001 mole of HCl is introduced into a litre of H</a:t>
            </a:r>
            <a:r>
              <a:rPr lang="en-GB" baseline="-25000" dirty="0"/>
              <a:t>2</a:t>
            </a:r>
            <a:r>
              <a:rPr lang="en-GB" dirty="0"/>
              <a:t>O, it immediately dissociates into </a:t>
            </a:r>
            <a:r>
              <a:rPr lang="en-GB" dirty="0">
                <a:solidFill>
                  <a:srgbClr val="C00000"/>
                </a:solidFill>
              </a:rPr>
              <a:t>0.001</a:t>
            </a:r>
            <a:r>
              <a:rPr lang="en-GB" i="1" dirty="0">
                <a:solidFill>
                  <a:srgbClr val="C00000"/>
                </a:solidFill>
              </a:rPr>
              <a:t> M </a:t>
            </a:r>
            <a:r>
              <a:rPr lang="en-GB" dirty="0">
                <a:solidFill>
                  <a:srgbClr val="C00000"/>
                </a:solidFill>
              </a:rPr>
              <a:t>H</a:t>
            </a:r>
            <a:r>
              <a:rPr lang="en-GB" baseline="30000" dirty="0">
                <a:solidFill>
                  <a:srgbClr val="C00000"/>
                </a:solidFill>
              </a:rPr>
              <a:t>+</a:t>
            </a:r>
            <a:r>
              <a:rPr lang="en-GB" dirty="0"/>
              <a:t> and 0.001</a:t>
            </a:r>
            <a:r>
              <a:rPr lang="en-GB" i="1" dirty="0"/>
              <a:t> M </a:t>
            </a:r>
            <a:r>
              <a:rPr lang="en-GB" dirty="0"/>
              <a:t>Cl</a:t>
            </a:r>
            <a:r>
              <a:rPr lang="en-GB" baseline="30000" dirty="0"/>
              <a:t>-</a:t>
            </a:r>
            <a:r>
              <a:rPr lang="en-GB" dirty="0"/>
              <a:t>. </a:t>
            </a:r>
          </a:p>
          <a:p>
            <a:pPr marL="64008" indent="0">
              <a:buNone/>
            </a:pPr>
            <a:endParaRPr lang="en-GB" dirty="0"/>
          </a:p>
          <a:p>
            <a:pPr marL="64008" indent="0">
              <a:buNone/>
            </a:pPr>
            <a:r>
              <a:rPr lang="en-GB" dirty="0"/>
              <a:t>The ionization of water in neglected.</a:t>
            </a:r>
          </a:p>
          <a:p>
            <a:pPr marL="64008" indent="0">
              <a:buNone/>
            </a:pPr>
            <a:endParaRPr lang="en-GB" dirty="0"/>
          </a:p>
          <a:p>
            <a:pPr marL="64008" indent="0">
              <a:buNone/>
            </a:pPr>
            <a:r>
              <a:rPr lang="en-GB" b="1" dirty="0">
                <a:solidFill>
                  <a:srgbClr val="C00000"/>
                </a:solidFill>
              </a:rPr>
              <a:t>B.  </a:t>
            </a:r>
            <a:r>
              <a:rPr lang="en-GB" dirty="0"/>
              <a:t>pH= -log[H</a:t>
            </a:r>
            <a:r>
              <a:rPr lang="en-GB" baseline="30000" dirty="0"/>
              <a:t>+</a:t>
            </a:r>
            <a:r>
              <a:rPr lang="en-GB" dirty="0"/>
              <a:t>]</a:t>
            </a:r>
          </a:p>
          <a:p>
            <a:pPr marL="578358" indent="-514350">
              <a:buNone/>
            </a:pPr>
            <a:r>
              <a:rPr lang="en-GB" dirty="0"/>
              <a:t>		  = -log10</a:t>
            </a:r>
            <a:r>
              <a:rPr lang="en-GB" baseline="30000" dirty="0"/>
              <a:t>-3</a:t>
            </a:r>
          </a:p>
          <a:p>
            <a:pPr marL="578358" indent="-514350">
              <a:buNone/>
            </a:pPr>
            <a:r>
              <a:rPr lang="en-GB" baseline="30000" dirty="0"/>
              <a:t> 		</a:t>
            </a:r>
            <a:r>
              <a:rPr lang="en-GB" dirty="0"/>
              <a:t>  =-(-3)= +3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40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7313613" cy="60960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GB" b="1" dirty="0">
                <a:solidFill>
                  <a:srgbClr val="C00000"/>
                </a:solidFill>
              </a:rPr>
              <a:t>C. </a:t>
            </a:r>
            <a:r>
              <a:rPr lang="en-GB" dirty="0"/>
              <a:t>[H</a:t>
            </a:r>
            <a:r>
              <a:rPr lang="en-GB" baseline="30000" dirty="0"/>
              <a:t>+</a:t>
            </a:r>
            <a:r>
              <a:rPr lang="en-GB" dirty="0"/>
              <a:t>][OH</a:t>
            </a:r>
            <a:r>
              <a:rPr lang="en-GB" baseline="30000" dirty="0"/>
              <a:t>-</a:t>
            </a:r>
            <a:r>
              <a:rPr lang="en-GB" dirty="0"/>
              <a:t>]= K</a:t>
            </a:r>
            <a:r>
              <a:rPr lang="en-GB" baseline="-25000" dirty="0"/>
              <a:t>w         	</a:t>
            </a:r>
            <a:r>
              <a:rPr lang="en-GB" dirty="0"/>
              <a:t>             [OH</a:t>
            </a:r>
            <a:r>
              <a:rPr lang="en-GB" baseline="30000" dirty="0"/>
              <a:t>-</a:t>
            </a:r>
            <a:r>
              <a:rPr lang="en-GB" dirty="0"/>
              <a:t>]= K</a:t>
            </a:r>
            <a:r>
              <a:rPr lang="en-GB" baseline="-25000" dirty="0"/>
              <a:t>w </a:t>
            </a:r>
            <a:r>
              <a:rPr lang="en-GB" dirty="0"/>
              <a:t>/[H</a:t>
            </a:r>
            <a:r>
              <a:rPr lang="en-GB" baseline="30000" dirty="0"/>
              <a:t>+</a:t>
            </a:r>
            <a:r>
              <a:rPr lang="en-GB" dirty="0"/>
              <a:t>]</a:t>
            </a:r>
          </a:p>
          <a:p>
            <a:pPr algn="just">
              <a:lnSpc>
                <a:spcPct val="120000"/>
              </a:lnSpc>
              <a:buNone/>
            </a:pPr>
            <a:r>
              <a:rPr lang="en-GB" dirty="0"/>
              <a:t>[OH</a:t>
            </a:r>
            <a:r>
              <a:rPr lang="en-GB" baseline="30000" dirty="0"/>
              <a:t>-</a:t>
            </a:r>
            <a:r>
              <a:rPr lang="en-GB" dirty="0"/>
              <a:t>]= (1 x 10</a:t>
            </a:r>
            <a:r>
              <a:rPr lang="en-GB" baseline="30000" dirty="0"/>
              <a:t>-14</a:t>
            </a:r>
            <a:r>
              <a:rPr lang="en-GB" baseline="-25000" dirty="0"/>
              <a:t> </a:t>
            </a:r>
            <a:r>
              <a:rPr lang="en-GB" dirty="0"/>
              <a:t>)/(1 X 10</a:t>
            </a:r>
            <a:r>
              <a:rPr lang="en-GB" baseline="30000" dirty="0"/>
              <a:t>-3</a:t>
            </a:r>
            <a:r>
              <a:rPr lang="en-GB" dirty="0"/>
              <a:t>)</a:t>
            </a:r>
          </a:p>
          <a:p>
            <a:pPr algn="just">
              <a:lnSpc>
                <a:spcPct val="120000"/>
              </a:lnSpc>
              <a:buNone/>
            </a:pPr>
            <a:r>
              <a:rPr lang="en-GB" dirty="0"/>
              <a:t>[OH</a:t>
            </a:r>
            <a:r>
              <a:rPr lang="en-GB" baseline="30000" dirty="0"/>
              <a:t>-</a:t>
            </a:r>
            <a:r>
              <a:rPr lang="en-GB" dirty="0"/>
              <a:t>]= 1 x 10</a:t>
            </a:r>
            <a:r>
              <a:rPr lang="en-GB" baseline="30000" dirty="0"/>
              <a:t>-11</a:t>
            </a:r>
          </a:p>
          <a:p>
            <a:pPr marL="578358" indent="-514350" algn="just">
              <a:lnSpc>
                <a:spcPct val="120000"/>
              </a:lnSpc>
              <a:buAutoNum type="alphaUcPeriod" startAt="4"/>
            </a:pPr>
            <a:r>
              <a:rPr lang="en-GB" dirty="0" err="1"/>
              <a:t>pOH</a:t>
            </a:r>
            <a:r>
              <a:rPr lang="en-GB" dirty="0"/>
              <a:t>= -log[OH</a:t>
            </a:r>
            <a:r>
              <a:rPr lang="en-GB" baseline="30000" dirty="0"/>
              <a:t>-</a:t>
            </a:r>
            <a:r>
              <a:rPr lang="en-GB" dirty="0"/>
              <a:t>] </a:t>
            </a:r>
            <a:endParaRPr lang="en-GB" baseline="-25000" dirty="0">
              <a:solidFill>
                <a:schemeClr val="accent1"/>
              </a:solidFill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GB" dirty="0">
                <a:solidFill>
                  <a:schemeClr val="accent1"/>
                </a:solidFill>
              </a:rPr>
              <a:t> 		  </a:t>
            </a:r>
            <a:r>
              <a:rPr lang="en-GB" dirty="0"/>
              <a:t>= -log(10</a:t>
            </a:r>
            <a:r>
              <a:rPr lang="en-GB" baseline="30000" dirty="0"/>
              <a:t>-11</a:t>
            </a:r>
            <a:r>
              <a:rPr lang="en-GB" dirty="0"/>
              <a:t>)</a:t>
            </a:r>
          </a:p>
          <a:p>
            <a:pPr algn="just">
              <a:lnSpc>
                <a:spcPct val="120000"/>
              </a:lnSpc>
              <a:buNone/>
            </a:pPr>
            <a:r>
              <a:rPr lang="en-GB" dirty="0"/>
              <a:t>		  = -(-11)</a:t>
            </a:r>
          </a:p>
          <a:p>
            <a:pPr algn="just">
              <a:lnSpc>
                <a:spcPct val="120000"/>
              </a:lnSpc>
              <a:buNone/>
            </a:pPr>
            <a:r>
              <a:rPr lang="en-GB" dirty="0"/>
              <a:t>	</a:t>
            </a:r>
            <a:r>
              <a:rPr lang="en-GB" dirty="0" err="1"/>
              <a:t>pOH</a:t>
            </a:r>
            <a:r>
              <a:rPr lang="en-GB" dirty="0"/>
              <a:t>= 11</a:t>
            </a:r>
          </a:p>
          <a:p>
            <a:pPr algn="just">
              <a:lnSpc>
                <a:spcPct val="120000"/>
              </a:lnSpc>
              <a:buNone/>
            </a:pPr>
            <a:r>
              <a:rPr lang="en-GB" b="1" dirty="0">
                <a:solidFill>
                  <a:srgbClr val="C00000"/>
                </a:solidFill>
              </a:rPr>
              <a:t>OR:</a:t>
            </a:r>
          </a:p>
          <a:p>
            <a:pPr algn="just">
              <a:lnSpc>
                <a:spcPct val="120000"/>
              </a:lnSpc>
              <a:buNone/>
            </a:pPr>
            <a:r>
              <a:rPr lang="en-GB" dirty="0"/>
              <a:t>pH + </a:t>
            </a:r>
            <a:r>
              <a:rPr lang="en-GB" dirty="0" err="1"/>
              <a:t>pOH</a:t>
            </a:r>
            <a:r>
              <a:rPr lang="en-GB" dirty="0"/>
              <a:t> =14		</a:t>
            </a:r>
            <a:r>
              <a:rPr lang="en-GB" dirty="0" err="1"/>
              <a:t>pOH</a:t>
            </a:r>
            <a:r>
              <a:rPr lang="en-GB" dirty="0"/>
              <a:t>= 14 – pH</a:t>
            </a:r>
          </a:p>
          <a:p>
            <a:pPr algn="just">
              <a:lnSpc>
                <a:spcPct val="120000"/>
              </a:lnSpc>
              <a:buNone/>
            </a:pPr>
            <a:r>
              <a:rPr lang="en-GB" dirty="0"/>
              <a:t>pH = 14 – 3 = 11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971800" y="609600"/>
            <a:ext cx="685800" cy="1524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743200" y="4495800"/>
            <a:ext cx="685800" cy="1524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13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Example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are the:</a:t>
            </a:r>
          </a:p>
          <a:p>
            <a:pPr marL="578358" indent="-514350">
              <a:buFont typeface="+mj-lt"/>
              <a:buAutoNum type="alphaUcPeriod"/>
            </a:pPr>
            <a:r>
              <a:rPr lang="en-GB" dirty="0"/>
              <a:t>[H</a:t>
            </a:r>
            <a:r>
              <a:rPr lang="en-GB" baseline="30000" dirty="0"/>
              <a:t>+</a:t>
            </a:r>
            <a:r>
              <a:rPr lang="en-GB" dirty="0"/>
              <a:t>].</a:t>
            </a:r>
          </a:p>
          <a:p>
            <a:pPr marL="578358" indent="-514350">
              <a:buFont typeface="+mj-lt"/>
              <a:buAutoNum type="alphaUcPeriod"/>
            </a:pPr>
            <a:r>
              <a:rPr lang="en-GB" dirty="0"/>
              <a:t>[OH</a:t>
            </a:r>
            <a:r>
              <a:rPr lang="en-GB" baseline="30000" dirty="0"/>
              <a:t>-</a:t>
            </a:r>
            <a:r>
              <a:rPr lang="en-GB" dirty="0"/>
              <a:t>].</a:t>
            </a:r>
          </a:p>
          <a:p>
            <a:pPr marL="578358" indent="-514350">
              <a:buFont typeface="+mj-lt"/>
              <a:buAutoNum type="alphaUcPeriod"/>
            </a:pPr>
            <a:r>
              <a:rPr lang="en-GB" dirty="0" err="1"/>
              <a:t>pH.</a:t>
            </a:r>
            <a:endParaRPr lang="en-GB" dirty="0"/>
          </a:p>
          <a:p>
            <a:pPr marL="578358" indent="-514350">
              <a:buFont typeface="+mj-lt"/>
              <a:buAutoNum type="alphaUcPeriod"/>
            </a:pPr>
            <a:r>
              <a:rPr lang="en-GB" dirty="0" err="1"/>
              <a:t>pOH</a:t>
            </a:r>
            <a:r>
              <a:rPr lang="en-GB" dirty="0"/>
              <a:t>.</a:t>
            </a:r>
          </a:p>
          <a:p>
            <a:pPr marL="578358" indent="-514350">
              <a:buNone/>
            </a:pPr>
            <a:r>
              <a:rPr lang="en-GB" dirty="0"/>
              <a:t>Of a 0.002 </a:t>
            </a:r>
            <a:r>
              <a:rPr lang="en-GB" i="1" dirty="0"/>
              <a:t>M</a:t>
            </a:r>
            <a:r>
              <a:rPr lang="en-GB" dirty="0"/>
              <a:t> solution of HNO</a:t>
            </a:r>
            <a:r>
              <a:rPr lang="en-GB" baseline="-25000" dirty="0"/>
              <a:t>3 </a:t>
            </a:r>
            <a:r>
              <a:rPr lang="en-GB" dirty="0"/>
              <a:t>(nitric acid ) ?</a:t>
            </a:r>
            <a:endParaRPr lang="x-non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661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313613" cy="5181600"/>
          </a:xfrm>
        </p:spPr>
        <p:txBody>
          <a:bodyPr>
            <a:normAutofit/>
          </a:bodyPr>
          <a:lstStyle/>
          <a:p>
            <a:pPr marL="578358" indent="-514350">
              <a:buFont typeface="+mj-lt"/>
              <a:buAutoNum type="alphaUcPeriod"/>
            </a:pPr>
            <a:r>
              <a:rPr lang="en-GB" dirty="0"/>
              <a:t>HNO</a:t>
            </a:r>
            <a:r>
              <a:rPr lang="en-GB" baseline="-25000" dirty="0"/>
              <a:t>3 </a:t>
            </a:r>
            <a:r>
              <a:rPr lang="en-GB" dirty="0"/>
              <a:t> is a strong inorganic acid. </a:t>
            </a:r>
          </a:p>
          <a:p>
            <a:pPr marL="578358" indent="-514350" algn="ctr">
              <a:buNone/>
            </a:pPr>
            <a:r>
              <a:rPr lang="en-GB" dirty="0"/>
              <a:t>[H</a:t>
            </a:r>
            <a:r>
              <a:rPr lang="en-GB" baseline="30000" dirty="0"/>
              <a:t>+</a:t>
            </a:r>
            <a:r>
              <a:rPr lang="en-GB" dirty="0"/>
              <a:t>]= 0.002 </a:t>
            </a:r>
            <a:r>
              <a:rPr lang="en-GB" i="1" dirty="0"/>
              <a:t>M</a:t>
            </a:r>
            <a:r>
              <a:rPr lang="en-GB" dirty="0"/>
              <a:t> = 2 x 10</a:t>
            </a:r>
            <a:r>
              <a:rPr lang="en-GB" baseline="30000" dirty="0"/>
              <a:t>-3</a:t>
            </a:r>
            <a:r>
              <a:rPr lang="en-GB" dirty="0"/>
              <a:t>  </a:t>
            </a:r>
            <a:r>
              <a:rPr lang="en-GB" i="1" dirty="0"/>
              <a:t>M</a:t>
            </a:r>
          </a:p>
          <a:p>
            <a:pPr marL="578358" indent="-514350">
              <a:buNone/>
            </a:pPr>
            <a:r>
              <a:rPr lang="en-GB" dirty="0"/>
              <a:t>B. [H</a:t>
            </a:r>
            <a:r>
              <a:rPr lang="en-GB" baseline="30000" dirty="0"/>
              <a:t>+</a:t>
            </a:r>
            <a:r>
              <a:rPr lang="en-GB" dirty="0"/>
              <a:t>][OH</a:t>
            </a:r>
            <a:r>
              <a:rPr lang="en-GB" baseline="30000" dirty="0"/>
              <a:t>-</a:t>
            </a:r>
            <a:r>
              <a:rPr lang="en-GB" dirty="0"/>
              <a:t>]= 1 x 10</a:t>
            </a:r>
            <a:r>
              <a:rPr lang="en-GB" baseline="30000" dirty="0"/>
              <a:t>-14</a:t>
            </a:r>
            <a:r>
              <a:rPr lang="en-GB" baseline="-25000" dirty="0"/>
              <a:t> </a:t>
            </a:r>
          </a:p>
          <a:p>
            <a:pPr marL="578358" indent="-514350">
              <a:buNone/>
            </a:pPr>
            <a:r>
              <a:rPr lang="en-GB" dirty="0">
                <a:solidFill>
                  <a:schemeClr val="accent1"/>
                </a:solidFill>
              </a:rPr>
              <a:t>    </a:t>
            </a:r>
            <a:r>
              <a:rPr lang="en-GB" dirty="0"/>
              <a:t>[OH</a:t>
            </a:r>
            <a:r>
              <a:rPr lang="en-GB" baseline="30000" dirty="0"/>
              <a:t>-</a:t>
            </a:r>
            <a:r>
              <a:rPr lang="en-GB" dirty="0"/>
              <a:t>]= (1 x 10</a:t>
            </a:r>
            <a:r>
              <a:rPr lang="en-GB" baseline="30000" dirty="0"/>
              <a:t>-14</a:t>
            </a:r>
            <a:r>
              <a:rPr lang="en-GB" dirty="0"/>
              <a:t>)/(2 x 10</a:t>
            </a:r>
            <a:r>
              <a:rPr lang="en-GB" baseline="30000" dirty="0"/>
              <a:t>-3</a:t>
            </a:r>
            <a:r>
              <a:rPr lang="en-GB" dirty="0"/>
              <a:t>) = 0.5 x 10</a:t>
            </a:r>
            <a:r>
              <a:rPr lang="en-GB" baseline="30000" dirty="0"/>
              <a:t>-11</a:t>
            </a:r>
          </a:p>
          <a:p>
            <a:pPr marL="578358" indent="-514350">
              <a:buNone/>
            </a:pPr>
            <a:r>
              <a:rPr lang="en-GB" baseline="30000" dirty="0">
                <a:solidFill>
                  <a:schemeClr val="accent1"/>
                </a:solidFill>
              </a:rPr>
              <a:t>      </a:t>
            </a:r>
            <a:r>
              <a:rPr lang="en-GB" dirty="0"/>
              <a:t>[OH</a:t>
            </a:r>
            <a:r>
              <a:rPr lang="en-GB" baseline="30000" dirty="0"/>
              <a:t>-</a:t>
            </a:r>
            <a:r>
              <a:rPr lang="en-GB" dirty="0"/>
              <a:t>]= 5 X 10</a:t>
            </a:r>
            <a:r>
              <a:rPr lang="en-GB" baseline="30000" dirty="0"/>
              <a:t>-14 </a:t>
            </a:r>
            <a:r>
              <a:rPr lang="en-GB" i="1" baseline="30000" dirty="0"/>
              <a:t> </a:t>
            </a:r>
            <a:r>
              <a:rPr lang="en-GB" i="1" dirty="0"/>
              <a:t>M</a:t>
            </a:r>
            <a:r>
              <a:rPr lang="en-GB" dirty="0"/>
              <a:t> </a:t>
            </a:r>
          </a:p>
          <a:p>
            <a:pPr marL="578358" indent="-514350">
              <a:buNone/>
            </a:pPr>
            <a:r>
              <a:rPr lang="en-GB" dirty="0"/>
              <a:t>C. pH= log 1/[H</a:t>
            </a:r>
            <a:r>
              <a:rPr lang="en-GB" baseline="30000" dirty="0"/>
              <a:t>+</a:t>
            </a:r>
            <a:r>
              <a:rPr lang="en-GB" dirty="0"/>
              <a:t>]</a:t>
            </a:r>
          </a:p>
          <a:p>
            <a:pPr marL="578358" indent="-514350">
              <a:buNone/>
            </a:pPr>
            <a:r>
              <a:rPr lang="en-GB" dirty="0">
                <a:solidFill>
                  <a:schemeClr val="accent1"/>
                </a:solidFill>
              </a:rPr>
              <a:t>		  </a:t>
            </a:r>
            <a:r>
              <a:rPr lang="en-GB" dirty="0"/>
              <a:t>= log 0.5 x 10</a:t>
            </a:r>
            <a:r>
              <a:rPr lang="en-GB" baseline="30000" dirty="0"/>
              <a:t>3</a:t>
            </a:r>
          </a:p>
          <a:p>
            <a:pPr marL="578358" indent="-514350">
              <a:buNone/>
            </a:pPr>
            <a:r>
              <a:rPr lang="en-GB" baseline="30000" dirty="0"/>
              <a:t>		</a:t>
            </a:r>
            <a:r>
              <a:rPr lang="en-GB" dirty="0"/>
              <a:t>  = log 5 x 10</a:t>
            </a:r>
            <a:r>
              <a:rPr lang="en-GB" baseline="30000" dirty="0"/>
              <a:t>2</a:t>
            </a:r>
            <a:r>
              <a:rPr lang="en-GB" dirty="0"/>
              <a:t> = 0.699 + 2</a:t>
            </a:r>
          </a:p>
          <a:p>
            <a:pPr marL="578358" indent="-514350">
              <a:buNone/>
            </a:pPr>
            <a:r>
              <a:rPr lang="en-GB" dirty="0"/>
              <a:t>	pH= 2.699</a:t>
            </a:r>
          </a:p>
          <a:p>
            <a:pPr marL="578358" indent="-514350">
              <a:buAutoNum type="alphaUcPeriod" startAt="4"/>
            </a:pPr>
            <a:r>
              <a:rPr lang="en-GB" dirty="0"/>
              <a:t>pH + </a:t>
            </a:r>
            <a:r>
              <a:rPr lang="en-GB" dirty="0" err="1"/>
              <a:t>pOH</a:t>
            </a:r>
            <a:r>
              <a:rPr lang="en-GB" dirty="0"/>
              <a:t>= 14</a:t>
            </a:r>
          </a:p>
          <a:p>
            <a:pPr marL="578358" indent="-514350">
              <a:buNone/>
            </a:pPr>
            <a:r>
              <a:rPr lang="en-GB" dirty="0"/>
              <a:t>	</a:t>
            </a:r>
            <a:r>
              <a:rPr lang="en-GB" dirty="0" err="1"/>
              <a:t>pOH</a:t>
            </a:r>
            <a:r>
              <a:rPr lang="en-GB" dirty="0"/>
              <a:t>= 14.000 – 2.699 = 11.301</a:t>
            </a:r>
          </a:p>
        </p:txBody>
      </p:sp>
    </p:spTree>
    <p:extLst>
      <p:ext uri="{BB962C8B-B14F-4D97-AF65-F5344CB8AC3E}">
        <p14:creationId xmlns:p14="http://schemas.microsoft.com/office/powerpoint/2010/main" val="2465390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Example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AF0C0C"/>
                </a:solidFill>
              </a:rPr>
              <a:t>What is the concentration of HNO</a:t>
            </a:r>
            <a:r>
              <a:rPr lang="en-GB" baseline="-25000" dirty="0">
                <a:solidFill>
                  <a:srgbClr val="AF0C0C"/>
                </a:solidFill>
              </a:rPr>
              <a:t>3 </a:t>
            </a:r>
            <a:r>
              <a:rPr lang="en-GB" dirty="0">
                <a:solidFill>
                  <a:srgbClr val="AF0C0C"/>
                </a:solidFill>
              </a:rPr>
              <a:t>in a solution that has a pH of 3.4 ?</a:t>
            </a:r>
          </a:p>
          <a:p>
            <a:pPr marL="0" indent="0"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[H</a:t>
            </a:r>
            <a:r>
              <a:rPr lang="en-GB" baseline="30000" dirty="0"/>
              <a:t>+</a:t>
            </a:r>
            <a:r>
              <a:rPr lang="en-GB" dirty="0"/>
              <a:t>]= antilog -pH </a:t>
            </a:r>
          </a:p>
          <a:p>
            <a:pPr>
              <a:buNone/>
            </a:pPr>
            <a:r>
              <a:rPr lang="en-GB" dirty="0"/>
              <a:t>	  =10</a:t>
            </a:r>
            <a:r>
              <a:rPr lang="en-GB" baseline="30000" dirty="0"/>
              <a:t>-pH</a:t>
            </a:r>
          </a:p>
          <a:p>
            <a:pPr>
              <a:buNone/>
            </a:pPr>
            <a:r>
              <a:rPr lang="en-GB" baseline="30000" dirty="0"/>
              <a:t>	 </a:t>
            </a:r>
            <a:r>
              <a:rPr lang="en-GB" dirty="0"/>
              <a:t>  = 10</a:t>
            </a:r>
            <a:r>
              <a:rPr lang="en-GB" baseline="30000" dirty="0"/>
              <a:t>-3.4</a:t>
            </a:r>
          </a:p>
          <a:p>
            <a:pPr>
              <a:buNone/>
            </a:pPr>
            <a:r>
              <a:rPr lang="en-GB" dirty="0"/>
              <a:t>	   = 10</a:t>
            </a:r>
            <a:r>
              <a:rPr lang="en-GB" baseline="30000" dirty="0"/>
              <a:t>-4</a:t>
            </a:r>
            <a:r>
              <a:rPr lang="en-GB" dirty="0"/>
              <a:t> x 10</a:t>
            </a:r>
            <a:r>
              <a:rPr lang="en-GB" baseline="30000" dirty="0"/>
              <a:t>+0.6</a:t>
            </a:r>
          </a:p>
          <a:p>
            <a:pPr>
              <a:buNone/>
            </a:pPr>
            <a:r>
              <a:rPr lang="en-GB" dirty="0"/>
              <a:t>[H</a:t>
            </a:r>
            <a:r>
              <a:rPr lang="en-GB" baseline="30000" dirty="0"/>
              <a:t>+</a:t>
            </a:r>
            <a:r>
              <a:rPr lang="en-GB" dirty="0"/>
              <a:t>]= 3.98 x 10</a:t>
            </a:r>
            <a:r>
              <a:rPr lang="en-GB" baseline="30000" dirty="0"/>
              <a:t>-4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64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Example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AF0C0C"/>
                </a:solidFill>
              </a:rPr>
              <a:t>How many: (a) H</a:t>
            </a:r>
            <a:r>
              <a:rPr lang="en-US" baseline="30000" dirty="0">
                <a:solidFill>
                  <a:srgbClr val="AF0C0C"/>
                </a:solidFill>
              </a:rPr>
              <a:t>+</a:t>
            </a:r>
            <a:r>
              <a:rPr lang="en-US" dirty="0">
                <a:solidFill>
                  <a:srgbClr val="AF0C0C"/>
                </a:solidFill>
              </a:rPr>
              <a:t> ions , (b) OH</a:t>
            </a:r>
            <a:r>
              <a:rPr lang="en-US" baseline="30000" dirty="0">
                <a:solidFill>
                  <a:srgbClr val="AF0C0C"/>
                </a:solidFill>
              </a:rPr>
              <a:t>-</a:t>
            </a:r>
            <a:r>
              <a:rPr lang="en-US" dirty="0">
                <a:solidFill>
                  <a:srgbClr val="AF0C0C"/>
                </a:solidFill>
              </a:rPr>
              <a:t> ions present in 250 ml of a solution of a pH 3?</a:t>
            </a:r>
          </a:p>
          <a:p>
            <a:pPr algn="ctr">
              <a:buNone/>
            </a:pPr>
            <a:r>
              <a:rPr lang="en-US" dirty="0"/>
              <a:t>pH = 3</a:t>
            </a:r>
          </a:p>
          <a:p>
            <a:pPr algn="ctr">
              <a:buNone/>
            </a:pPr>
            <a:r>
              <a:rPr lang="en-US" dirty="0"/>
              <a:t>[H</a:t>
            </a:r>
            <a:r>
              <a:rPr lang="en-US" baseline="30000" dirty="0"/>
              <a:t>+</a:t>
            </a:r>
            <a:r>
              <a:rPr lang="en-US" dirty="0"/>
              <a:t>] = 10</a:t>
            </a:r>
            <a:r>
              <a:rPr lang="en-US" baseline="30000" dirty="0"/>
              <a:t>-3  </a:t>
            </a:r>
            <a:r>
              <a:rPr lang="en-US" dirty="0"/>
              <a:t>M (g/L)</a:t>
            </a:r>
          </a:p>
          <a:p>
            <a:pPr algn="ctr">
              <a:buNone/>
            </a:pPr>
            <a:r>
              <a:rPr lang="en-US" dirty="0"/>
              <a:t>1 g/L = 6.023 </a:t>
            </a:r>
            <a:r>
              <a:rPr lang="en-US" dirty="0">
                <a:latin typeface="Traditional Arabic"/>
                <a:cs typeface="Traditional Arabic"/>
              </a:rPr>
              <a:t>×</a:t>
            </a:r>
            <a:r>
              <a:rPr lang="en-US" dirty="0"/>
              <a:t> 10</a:t>
            </a:r>
            <a:r>
              <a:rPr lang="en-US" baseline="30000" dirty="0"/>
              <a:t>23 </a:t>
            </a:r>
            <a:r>
              <a:rPr lang="en-US" dirty="0"/>
              <a:t>ion/L</a:t>
            </a:r>
          </a:p>
          <a:p>
            <a:pPr algn="ctr">
              <a:buNone/>
            </a:pPr>
            <a:r>
              <a:rPr lang="en-US" dirty="0"/>
              <a:t>10</a:t>
            </a:r>
            <a:r>
              <a:rPr lang="en-US" baseline="30000" dirty="0"/>
              <a:t>-3</a:t>
            </a:r>
            <a:r>
              <a:rPr lang="en-US" dirty="0"/>
              <a:t> g/L = 6.023 </a:t>
            </a:r>
            <a:r>
              <a:rPr lang="en-US" dirty="0">
                <a:latin typeface="Traditional Arabic"/>
                <a:cs typeface="Traditional Arabic"/>
              </a:rPr>
              <a:t>×</a:t>
            </a:r>
            <a:r>
              <a:rPr lang="en-US" dirty="0"/>
              <a:t> 10</a:t>
            </a:r>
            <a:r>
              <a:rPr lang="en-US" baseline="30000" dirty="0"/>
              <a:t>20 </a:t>
            </a:r>
            <a:r>
              <a:rPr lang="en-US" dirty="0"/>
              <a:t>ion/L</a:t>
            </a:r>
          </a:p>
          <a:p>
            <a:pPr algn="ctr">
              <a:buNone/>
            </a:pPr>
            <a:r>
              <a:rPr lang="en-US" dirty="0"/>
              <a:t>6.023 </a:t>
            </a:r>
            <a:r>
              <a:rPr lang="en-US" dirty="0">
                <a:latin typeface="Traditional Arabic"/>
                <a:cs typeface="Traditional Arabic"/>
              </a:rPr>
              <a:t>×</a:t>
            </a:r>
            <a:r>
              <a:rPr lang="en-US" dirty="0"/>
              <a:t> 10</a:t>
            </a:r>
            <a:r>
              <a:rPr lang="en-US" baseline="30000" dirty="0"/>
              <a:t>20 </a:t>
            </a:r>
          </a:p>
          <a:p>
            <a:pPr algn="ctr">
              <a:buNone/>
            </a:pPr>
            <a:r>
              <a:rPr lang="en-US" dirty="0"/>
              <a:t>4</a:t>
            </a:r>
          </a:p>
          <a:p>
            <a:pPr algn="ctr">
              <a:buNone/>
            </a:pPr>
            <a:r>
              <a:rPr lang="en-US" dirty="0"/>
              <a:t>= 1.506 </a:t>
            </a:r>
            <a:r>
              <a:rPr lang="en-US" dirty="0">
                <a:latin typeface="Traditional Arabic"/>
                <a:cs typeface="Traditional Arabic"/>
              </a:rPr>
              <a:t>×</a:t>
            </a:r>
            <a:r>
              <a:rPr lang="en-US" dirty="0"/>
              <a:t> 10</a:t>
            </a:r>
            <a:r>
              <a:rPr lang="en-US" baseline="30000" dirty="0"/>
              <a:t>20</a:t>
            </a:r>
            <a:r>
              <a:rPr lang="en-US" dirty="0"/>
              <a:t> ion/250 ml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783012" y="4419600"/>
            <a:ext cx="157797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6E6764E-601D-9343-8CFB-598BAC63A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450" y="3398837"/>
            <a:ext cx="1325563" cy="13255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50ED59-6610-664E-B376-DEC7521AB200}"/>
              </a:ext>
            </a:extLst>
          </p:cNvPr>
          <p:cNvSpPr/>
          <p:nvPr/>
        </p:nvSpPr>
        <p:spPr>
          <a:xfrm>
            <a:off x="6264406" y="4611468"/>
            <a:ext cx="2601649" cy="64633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Helvetica" pitchFamily="2" charset="0"/>
              </a:rPr>
              <a:t>250 ml is 1/4th1000ml (1L)</a:t>
            </a:r>
            <a:endParaRPr lang="en-US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94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0991C-100A-B748-A9D0-A4B97FB4A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87D06-0D52-6146-BCF5-B6CDDA6B6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10</a:t>
            </a:r>
            <a:r>
              <a:rPr lang="en-US" baseline="30000" dirty="0"/>
              <a:t>-3</a:t>
            </a:r>
            <a:r>
              <a:rPr lang="en-US" dirty="0"/>
              <a:t>                        1000</a:t>
            </a:r>
          </a:p>
          <a:p>
            <a:pPr marL="0" indent="0">
              <a:buNone/>
            </a:pPr>
            <a:r>
              <a:rPr lang="en-US" dirty="0"/>
              <a:t>  ?                           250ml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= 2.5x10</a:t>
            </a:r>
            <a:r>
              <a:rPr lang="en-US" baseline="30000" dirty="0"/>
              <a:t>-4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/>
              <a:t>= 2.5x10</a:t>
            </a:r>
            <a:r>
              <a:rPr lang="en-US" baseline="30000" dirty="0"/>
              <a:t>-4 </a:t>
            </a:r>
            <a:r>
              <a:rPr lang="en-US" dirty="0"/>
              <a:t>x (6.024x10</a:t>
            </a:r>
            <a:r>
              <a:rPr lang="en-US" baseline="30000" dirty="0"/>
              <a:t>23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= 1.506 </a:t>
            </a:r>
            <a:r>
              <a:rPr lang="en-US" dirty="0">
                <a:latin typeface="Traditional Arabic"/>
                <a:cs typeface="Traditional Arabic"/>
              </a:rPr>
              <a:t>×</a:t>
            </a:r>
            <a:r>
              <a:rPr lang="en-US" dirty="0"/>
              <a:t> 10</a:t>
            </a:r>
            <a:r>
              <a:rPr lang="en-US" baseline="30000" dirty="0"/>
              <a:t>20</a:t>
            </a:r>
            <a:r>
              <a:rPr lang="en-US" dirty="0"/>
              <a:t> ion/250 ml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AE53A2-3824-1541-AEDB-4F26BF25930F}"/>
              </a:ext>
            </a:extLst>
          </p:cNvPr>
          <p:cNvCxnSpPr/>
          <p:nvPr/>
        </p:nvCxnSpPr>
        <p:spPr>
          <a:xfrm>
            <a:off x="1447800" y="198120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596F55-DAAE-884E-9C9D-4D45CD4342F3}"/>
              </a:ext>
            </a:extLst>
          </p:cNvPr>
          <p:cNvCxnSpPr/>
          <p:nvPr/>
        </p:nvCxnSpPr>
        <p:spPr>
          <a:xfrm>
            <a:off x="1295400" y="243840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108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7313613" cy="5410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dirty="0"/>
              <a:t>pH + </a:t>
            </a:r>
            <a:r>
              <a:rPr lang="en-US" dirty="0" err="1"/>
              <a:t>pOH</a:t>
            </a:r>
            <a:r>
              <a:rPr lang="en-US" dirty="0"/>
              <a:t> = 14</a:t>
            </a:r>
          </a:p>
          <a:p>
            <a:pPr algn="ctr">
              <a:lnSpc>
                <a:spcPct val="100000"/>
              </a:lnSpc>
              <a:buNone/>
            </a:pPr>
            <a:r>
              <a:rPr lang="en-US" dirty="0"/>
              <a:t>3 + </a:t>
            </a:r>
            <a:r>
              <a:rPr lang="en-US" dirty="0" err="1"/>
              <a:t>pOH</a:t>
            </a:r>
            <a:r>
              <a:rPr lang="en-US" dirty="0"/>
              <a:t> = 14</a:t>
            </a:r>
          </a:p>
          <a:p>
            <a:pPr algn="ctr">
              <a:lnSpc>
                <a:spcPct val="100000"/>
              </a:lnSpc>
              <a:buNone/>
            </a:pPr>
            <a:r>
              <a:rPr lang="en-US" dirty="0" err="1"/>
              <a:t>pOH</a:t>
            </a:r>
            <a:r>
              <a:rPr lang="en-US" dirty="0"/>
              <a:t> = 14 – 3 = 11</a:t>
            </a:r>
          </a:p>
          <a:p>
            <a:pPr algn="ctr">
              <a:lnSpc>
                <a:spcPct val="100000"/>
              </a:lnSpc>
              <a:buNone/>
            </a:pPr>
            <a:r>
              <a:rPr lang="en-US" dirty="0"/>
              <a:t>[OH</a:t>
            </a:r>
            <a:r>
              <a:rPr lang="en-US" baseline="30000" dirty="0"/>
              <a:t>-</a:t>
            </a:r>
            <a:r>
              <a:rPr lang="en-US" dirty="0"/>
              <a:t>] = 10</a:t>
            </a:r>
            <a:r>
              <a:rPr lang="en-US" baseline="30000" dirty="0"/>
              <a:t>-11</a:t>
            </a:r>
          </a:p>
          <a:p>
            <a:pPr algn="ctr">
              <a:lnSpc>
                <a:spcPct val="100000"/>
              </a:lnSpc>
              <a:buNone/>
            </a:pPr>
            <a:r>
              <a:rPr lang="en-US" dirty="0"/>
              <a:t>1 g/L = 6.023 </a:t>
            </a:r>
            <a:r>
              <a:rPr lang="en-US" dirty="0">
                <a:latin typeface="Traditional Arabic"/>
                <a:cs typeface="Traditional Arabic"/>
              </a:rPr>
              <a:t>×</a:t>
            </a:r>
            <a:r>
              <a:rPr lang="en-US" dirty="0"/>
              <a:t> 10</a:t>
            </a:r>
            <a:r>
              <a:rPr lang="en-US" baseline="30000" dirty="0"/>
              <a:t>23 </a:t>
            </a:r>
            <a:r>
              <a:rPr lang="en-US" dirty="0"/>
              <a:t>ion/L</a:t>
            </a:r>
          </a:p>
          <a:p>
            <a:pPr algn="ctr">
              <a:lnSpc>
                <a:spcPct val="100000"/>
              </a:lnSpc>
              <a:buNone/>
            </a:pPr>
            <a:r>
              <a:rPr lang="en-US" dirty="0"/>
              <a:t>10</a:t>
            </a:r>
            <a:r>
              <a:rPr lang="en-US" baseline="30000" dirty="0"/>
              <a:t>-11</a:t>
            </a:r>
            <a:r>
              <a:rPr lang="en-US" dirty="0"/>
              <a:t> g/L = 6.023 </a:t>
            </a:r>
            <a:r>
              <a:rPr lang="en-US" dirty="0">
                <a:latin typeface="Traditional Arabic"/>
                <a:cs typeface="Traditional Arabic"/>
              </a:rPr>
              <a:t>×</a:t>
            </a:r>
            <a:r>
              <a:rPr lang="en-US" dirty="0"/>
              <a:t> 10</a:t>
            </a:r>
            <a:r>
              <a:rPr lang="en-US" baseline="30000" dirty="0"/>
              <a:t>12 </a:t>
            </a:r>
            <a:r>
              <a:rPr lang="en-US" dirty="0"/>
              <a:t>ion/L</a:t>
            </a:r>
          </a:p>
          <a:p>
            <a:pPr algn="ctr">
              <a:lnSpc>
                <a:spcPct val="100000"/>
              </a:lnSpc>
              <a:buNone/>
            </a:pPr>
            <a:r>
              <a:rPr lang="en-US" dirty="0"/>
              <a:t>6.023 </a:t>
            </a:r>
            <a:r>
              <a:rPr lang="en-US" dirty="0">
                <a:latin typeface="Traditional Arabic"/>
                <a:cs typeface="Traditional Arabic"/>
              </a:rPr>
              <a:t>×</a:t>
            </a:r>
            <a:r>
              <a:rPr lang="en-US" dirty="0"/>
              <a:t> 10</a:t>
            </a:r>
            <a:r>
              <a:rPr lang="en-US" baseline="30000" dirty="0"/>
              <a:t>12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dirty="0"/>
              <a:t>4</a:t>
            </a:r>
          </a:p>
          <a:p>
            <a:pPr algn="ctr">
              <a:lnSpc>
                <a:spcPct val="100000"/>
              </a:lnSpc>
              <a:buNone/>
            </a:pPr>
            <a:r>
              <a:rPr lang="en-US" dirty="0"/>
              <a:t>= 1.506 </a:t>
            </a:r>
            <a:r>
              <a:rPr lang="en-US" dirty="0">
                <a:latin typeface="Traditional Arabic"/>
                <a:cs typeface="Traditional Arabic"/>
              </a:rPr>
              <a:t>×</a:t>
            </a:r>
            <a:r>
              <a:rPr lang="en-US" dirty="0"/>
              <a:t> 10</a:t>
            </a:r>
            <a:r>
              <a:rPr lang="en-US" baseline="30000" dirty="0"/>
              <a:t>12</a:t>
            </a:r>
            <a:r>
              <a:rPr lang="en-US" dirty="0"/>
              <a:t> ion/250 ml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782218" y="3276600"/>
            <a:ext cx="157797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5FC1B6A-33CC-1C4D-9E08-A02F66C1599D}"/>
              </a:ext>
            </a:extLst>
          </p:cNvPr>
          <p:cNvSpPr txBox="1"/>
          <p:nvPr/>
        </p:nvSpPr>
        <p:spPr>
          <a:xfrm>
            <a:off x="457200" y="8861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64690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2450" y="122237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</a:rPr>
              <a:t>Equilibrium constant </a:t>
            </a:r>
            <a:r>
              <a:rPr lang="en-US" b="1" dirty="0" err="1">
                <a:solidFill>
                  <a:srgbClr val="C00000"/>
                </a:solidFill>
                <a:latin typeface="+mn-lt"/>
              </a:rPr>
              <a:t>cont’ed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752600"/>
            <a:ext cx="7542213" cy="5486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Example: dissociation of a weak acid:</a:t>
            </a:r>
          </a:p>
          <a:p>
            <a:pPr algn="ctr">
              <a:buNone/>
            </a:pPr>
            <a:endParaRPr lang="ar-SA" sz="1800" dirty="0"/>
          </a:p>
          <a:p>
            <a:pPr algn="ctr">
              <a:buNone/>
            </a:pPr>
            <a:r>
              <a:rPr lang="en-US" sz="1800" dirty="0"/>
              <a:t>HA	         	</a:t>
            </a:r>
            <a:r>
              <a:rPr lang="ar-SA" sz="1800" dirty="0"/>
              <a:t>    </a:t>
            </a:r>
            <a:r>
              <a:rPr lang="en-US" sz="1800" dirty="0"/>
              <a:t>H</a:t>
            </a:r>
            <a:r>
              <a:rPr lang="en-US" sz="1800" baseline="30000" dirty="0"/>
              <a:t>+</a:t>
            </a:r>
            <a:r>
              <a:rPr lang="en-US" sz="1800" dirty="0"/>
              <a:t> + A</a:t>
            </a:r>
            <a:r>
              <a:rPr lang="en-US" sz="1800" baseline="30000" dirty="0"/>
              <a:t>-</a:t>
            </a:r>
          </a:p>
          <a:p>
            <a:pPr algn="ctr">
              <a:buNone/>
            </a:pPr>
            <a:endParaRPr lang="ar-SA" sz="1800" dirty="0"/>
          </a:p>
          <a:p>
            <a:pPr algn="ctr">
              <a:buNone/>
            </a:pPr>
            <a:r>
              <a:rPr lang="en-US" sz="1800" dirty="0"/>
              <a:t>The forward velocity, is proportional to the [HA]</a:t>
            </a:r>
          </a:p>
          <a:p>
            <a:pPr algn="ctr">
              <a:buNone/>
            </a:pPr>
            <a:r>
              <a:rPr lang="en-US" sz="1800" dirty="0" err="1"/>
              <a:t>V</a:t>
            </a:r>
            <a:r>
              <a:rPr lang="en-US" sz="1800" baseline="-25000" dirty="0" err="1"/>
              <a:t>f</a:t>
            </a:r>
            <a:r>
              <a:rPr lang="en-US" sz="1800" dirty="0"/>
              <a:t>	</a:t>
            </a:r>
            <a:r>
              <a:rPr lang="el-GR" sz="1800" dirty="0">
                <a:latin typeface="Times New Roman"/>
                <a:cs typeface="Times New Roman"/>
              </a:rPr>
              <a:t>α</a:t>
            </a:r>
            <a:r>
              <a:rPr lang="en-US" sz="1800" dirty="0"/>
              <a:t> [HA]</a:t>
            </a:r>
          </a:p>
          <a:p>
            <a:pPr algn="ctr">
              <a:buNone/>
            </a:pPr>
            <a:r>
              <a:rPr lang="en-US" sz="1800" dirty="0" err="1"/>
              <a:t>V</a:t>
            </a:r>
            <a:r>
              <a:rPr lang="en-US" sz="1800" baseline="-25000" dirty="0" err="1"/>
              <a:t>f</a:t>
            </a:r>
            <a:r>
              <a:rPr lang="en-US" sz="1800" baseline="-25000" dirty="0"/>
              <a:t> </a:t>
            </a:r>
            <a:r>
              <a:rPr lang="en-US" sz="1800" dirty="0"/>
              <a:t>= k</a:t>
            </a:r>
            <a:r>
              <a:rPr lang="en-US" sz="1800" baseline="-25000" dirty="0"/>
              <a:t>1</a:t>
            </a:r>
            <a:r>
              <a:rPr lang="en-US" sz="1800" dirty="0"/>
              <a:t> [HA]</a:t>
            </a:r>
          </a:p>
          <a:p>
            <a:pPr algn="ctr">
              <a:buNone/>
            </a:pPr>
            <a:r>
              <a:rPr lang="en-US" sz="1800" dirty="0"/>
              <a:t>K</a:t>
            </a:r>
            <a:r>
              <a:rPr lang="en-US" sz="1800" baseline="-25000" dirty="0"/>
              <a:t>1 </a:t>
            </a:r>
            <a:r>
              <a:rPr lang="en-US" sz="1800" dirty="0"/>
              <a:t>is proportional to the constant rate</a:t>
            </a:r>
          </a:p>
          <a:p>
            <a:pPr algn="ctr">
              <a:buNone/>
            </a:pPr>
            <a:r>
              <a:rPr lang="en-US" sz="1800" dirty="0" err="1"/>
              <a:t>V</a:t>
            </a:r>
            <a:r>
              <a:rPr lang="en-US" sz="1800" baseline="-25000" dirty="0" err="1"/>
              <a:t>r</a:t>
            </a:r>
            <a:r>
              <a:rPr lang="en-US" sz="1800" dirty="0"/>
              <a:t>	</a:t>
            </a:r>
            <a:r>
              <a:rPr lang="el-GR" sz="1800" dirty="0">
                <a:latin typeface="Times New Roman"/>
                <a:cs typeface="Times New Roman"/>
              </a:rPr>
              <a:t>α</a:t>
            </a:r>
            <a:r>
              <a:rPr lang="en-US" sz="1800" dirty="0"/>
              <a:t> [H</a:t>
            </a:r>
            <a:r>
              <a:rPr lang="en-US" sz="1800" baseline="30000" dirty="0"/>
              <a:t>+</a:t>
            </a:r>
            <a:r>
              <a:rPr lang="en-US" sz="1800" dirty="0"/>
              <a:t>] and </a:t>
            </a:r>
            <a:r>
              <a:rPr lang="en-US" sz="1800" dirty="0" err="1"/>
              <a:t>V</a:t>
            </a:r>
            <a:r>
              <a:rPr lang="en-US" sz="1800" baseline="-25000" dirty="0" err="1"/>
              <a:t>r</a:t>
            </a:r>
            <a:r>
              <a:rPr lang="en-US" sz="1800" dirty="0"/>
              <a:t> </a:t>
            </a:r>
            <a:r>
              <a:rPr lang="el-GR" sz="1800" dirty="0">
                <a:latin typeface="Times New Roman"/>
                <a:cs typeface="Times New Roman"/>
              </a:rPr>
              <a:t>α</a:t>
            </a:r>
            <a:r>
              <a:rPr lang="en-US" sz="1800" dirty="0"/>
              <a:t> [A</a:t>
            </a:r>
            <a:r>
              <a:rPr lang="en-US" sz="1800" baseline="30000" dirty="0"/>
              <a:t>-</a:t>
            </a:r>
            <a:r>
              <a:rPr lang="en-US" sz="1800" dirty="0"/>
              <a:t>] </a:t>
            </a:r>
          </a:p>
          <a:p>
            <a:pPr algn="ctr">
              <a:buNone/>
            </a:pPr>
            <a:r>
              <a:rPr lang="en-US" sz="1800" dirty="0" err="1"/>
              <a:t>V</a:t>
            </a:r>
            <a:r>
              <a:rPr lang="en-US" sz="1800" baseline="-25000" dirty="0" err="1"/>
              <a:t>r</a:t>
            </a:r>
            <a:r>
              <a:rPr lang="en-US" sz="1800" dirty="0"/>
              <a:t> </a:t>
            </a:r>
            <a:r>
              <a:rPr lang="el-GR" sz="1800" dirty="0">
                <a:latin typeface="Times New Roman"/>
                <a:cs typeface="Times New Roman"/>
              </a:rPr>
              <a:t>α</a:t>
            </a:r>
            <a:r>
              <a:rPr lang="en-US" sz="1800" dirty="0"/>
              <a:t> [H</a:t>
            </a:r>
            <a:r>
              <a:rPr lang="en-US" sz="1800" baseline="30000" dirty="0"/>
              <a:t>+</a:t>
            </a:r>
            <a:r>
              <a:rPr lang="en-US" sz="1800" dirty="0"/>
              <a:t>][A</a:t>
            </a:r>
            <a:r>
              <a:rPr lang="en-US" sz="1800" baseline="30000" dirty="0"/>
              <a:t>-</a:t>
            </a:r>
            <a:r>
              <a:rPr lang="en-US" sz="1800" dirty="0"/>
              <a:t>]</a:t>
            </a:r>
          </a:p>
          <a:p>
            <a:pPr algn="ctr">
              <a:buNone/>
            </a:pPr>
            <a:r>
              <a:rPr lang="en-US" sz="1800" dirty="0" err="1"/>
              <a:t>V</a:t>
            </a:r>
            <a:r>
              <a:rPr lang="en-US" sz="1800" baseline="-25000" dirty="0" err="1"/>
              <a:t>r</a:t>
            </a:r>
            <a:r>
              <a:rPr lang="en-US" sz="1800" baseline="-25000" dirty="0"/>
              <a:t> </a:t>
            </a:r>
            <a:r>
              <a:rPr lang="en-US" sz="1800" dirty="0"/>
              <a:t>= k</a:t>
            </a:r>
            <a:r>
              <a:rPr lang="en-US" sz="1800" baseline="-25000" dirty="0"/>
              <a:t>-1</a:t>
            </a:r>
            <a:r>
              <a:rPr lang="en-US" sz="1800" dirty="0"/>
              <a:t> [H</a:t>
            </a:r>
            <a:r>
              <a:rPr lang="en-US" sz="1800" baseline="30000" dirty="0"/>
              <a:t>+</a:t>
            </a:r>
            <a:r>
              <a:rPr lang="en-US" sz="1800" dirty="0"/>
              <a:t>][A</a:t>
            </a:r>
            <a:r>
              <a:rPr lang="en-US" sz="1800" baseline="30000" dirty="0"/>
              <a:t>-</a:t>
            </a:r>
            <a:r>
              <a:rPr lang="en-US" sz="1800" dirty="0"/>
              <a:t>]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3701145" y="2438400"/>
            <a:ext cx="990600" cy="23582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18857" y="2069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8857" y="262306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K-</a:t>
            </a:r>
            <a:r>
              <a:rPr lang="en-US" baseline="-25000" dirty="0"/>
              <a:t>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6228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</a:rPr>
              <a:t>Ionization of weak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79957"/>
            <a:ext cx="7924800" cy="4741862"/>
          </a:xfrm>
        </p:spPr>
        <p:txBody>
          <a:bodyPr>
            <a:normAutofit/>
          </a:bodyPr>
          <a:lstStyle/>
          <a:p>
            <a:r>
              <a:rPr lang="en-US" dirty="0"/>
              <a:t>Weak acids have a weak affinity towards their proton</a:t>
            </a:r>
          </a:p>
          <a:p>
            <a:pPr algn="ctr">
              <a:buNone/>
            </a:pPr>
            <a:r>
              <a:rPr lang="en-US" sz="2800" dirty="0"/>
              <a:t>CH</a:t>
            </a:r>
            <a:r>
              <a:rPr lang="en-US" sz="2800" baseline="-25000" dirty="0"/>
              <a:t>3</a:t>
            </a:r>
            <a:r>
              <a:rPr lang="en-US" sz="2800" dirty="0"/>
              <a:t>COOH + H</a:t>
            </a:r>
            <a:r>
              <a:rPr lang="en-US" sz="2800" baseline="-25000" dirty="0"/>
              <a:t>2</a:t>
            </a:r>
            <a:r>
              <a:rPr lang="en-US" sz="2800" dirty="0"/>
              <a:t>O            CH</a:t>
            </a:r>
            <a:r>
              <a:rPr lang="en-US" sz="2800" baseline="-25000" dirty="0"/>
              <a:t>3</a:t>
            </a:r>
            <a:r>
              <a:rPr lang="en-US" sz="2800" dirty="0"/>
              <a:t>COO</a:t>
            </a:r>
            <a:r>
              <a:rPr lang="en-US" sz="2800" baseline="30000" dirty="0"/>
              <a:t> - </a:t>
            </a:r>
            <a:r>
              <a:rPr lang="en-US" sz="2800" dirty="0"/>
              <a:t>+ 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30000" dirty="0"/>
              <a:t>+</a:t>
            </a:r>
          </a:p>
          <a:p>
            <a:pPr algn="ctr">
              <a:buNone/>
            </a:pPr>
            <a:endParaRPr lang="en-US" sz="2800" baseline="30000" dirty="0"/>
          </a:p>
          <a:p>
            <a:pPr>
              <a:buNone/>
            </a:pPr>
            <a:r>
              <a:rPr lang="en-US" sz="2800" baseline="30000" dirty="0"/>
              <a:t>				</a:t>
            </a:r>
            <a:r>
              <a:rPr lang="en-US" sz="2800" dirty="0"/>
              <a:t>K</a:t>
            </a:r>
            <a:r>
              <a:rPr lang="en-US" sz="2800" baseline="-25000" dirty="0"/>
              <a:t>a</a:t>
            </a:r>
            <a:r>
              <a:rPr lang="en-US" sz="2800" dirty="0"/>
              <a:t> =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The concentration of water is not considered since it is a constant</a:t>
            </a:r>
          </a:p>
          <a:p>
            <a:pPr algn="ctr">
              <a:buNone/>
            </a:pPr>
            <a:r>
              <a:rPr lang="en-US" sz="2800" dirty="0"/>
              <a:t> 	HA               H</a:t>
            </a:r>
            <a:r>
              <a:rPr lang="en-US" sz="2800" baseline="30000" dirty="0"/>
              <a:t>+</a:t>
            </a:r>
            <a:r>
              <a:rPr lang="en-US" sz="2800" dirty="0"/>
              <a:t> + A</a:t>
            </a:r>
            <a:r>
              <a:rPr lang="en-US" sz="2800" baseline="30000" dirty="0"/>
              <a:t>-</a:t>
            </a:r>
          </a:p>
          <a:p>
            <a:pPr>
              <a:buNone/>
            </a:pPr>
            <a:r>
              <a:rPr lang="en-US" sz="2800" dirty="0"/>
              <a:t>				</a:t>
            </a:r>
          </a:p>
          <a:p>
            <a:pPr>
              <a:buNone/>
            </a:pPr>
            <a:r>
              <a:rPr lang="en-US" sz="2800" dirty="0"/>
              <a:t>                           K</a:t>
            </a:r>
            <a:r>
              <a:rPr lang="en-US" sz="2800" baseline="-25000" dirty="0"/>
              <a:t>a</a:t>
            </a:r>
            <a:r>
              <a:rPr lang="en-US" sz="2800" dirty="0"/>
              <a:t> =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3867150" y="1796321"/>
            <a:ext cx="8382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73018" y="229001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[H</a:t>
            </a:r>
            <a:r>
              <a:rPr lang="en-US" sz="2400" baseline="-25000" dirty="0"/>
              <a:t>3</a:t>
            </a:r>
            <a:r>
              <a:rPr lang="en-US" sz="2400" dirty="0"/>
              <a:t>O</a:t>
            </a:r>
            <a:r>
              <a:rPr lang="en-US" sz="2400" baseline="30000" dirty="0"/>
              <a:t>+</a:t>
            </a:r>
            <a:r>
              <a:rPr lang="en-US" sz="2400" dirty="0"/>
              <a:t>] [CH</a:t>
            </a:r>
            <a:r>
              <a:rPr lang="en-US" sz="2400" baseline="-25000" dirty="0"/>
              <a:t>3</a:t>
            </a:r>
            <a:r>
              <a:rPr lang="en-US" sz="2400" dirty="0"/>
              <a:t>COO</a:t>
            </a:r>
            <a:r>
              <a:rPr lang="en-US" sz="2400" baseline="30000" dirty="0"/>
              <a:t>-</a:t>
            </a:r>
            <a:r>
              <a:rPr lang="en-US" sz="2400" dirty="0"/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5409" y="2755536"/>
            <a:ext cx="2177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[CH</a:t>
            </a:r>
            <a:r>
              <a:rPr lang="en-US" sz="2400" baseline="-25000" dirty="0"/>
              <a:t>3</a:t>
            </a:r>
            <a:r>
              <a:rPr lang="en-US" sz="2400" dirty="0"/>
              <a:t>COOH]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888386" y="2746236"/>
            <a:ext cx="2667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52210" y="5597717"/>
            <a:ext cx="1578488" cy="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00194" y="5098489"/>
            <a:ext cx="128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[H</a:t>
            </a:r>
            <a:r>
              <a:rPr lang="en-US" sz="2400" baseline="30000" dirty="0"/>
              <a:t>+</a:t>
            </a:r>
            <a:r>
              <a:rPr lang="en-US" sz="2400" dirty="0"/>
              <a:t>] [A</a:t>
            </a:r>
            <a:r>
              <a:rPr lang="en-US" sz="2400" baseline="30000" dirty="0"/>
              <a:t>-</a:t>
            </a:r>
            <a:r>
              <a:rPr lang="en-US" sz="2400" dirty="0"/>
              <a:t>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82208" y="5654607"/>
            <a:ext cx="88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[HA]</a:t>
            </a:r>
          </a:p>
        </p:txBody>
      </p:sp>
      <p:sp>
        <p:nvSpPr>
          <p:cNvPr id="20" name="Left-Right Arrow 19"/>
          <p:cNvSpPr/>
          <p:nvPr/>
        </p:nvSpPr>
        <p:spPr>
          <a:xfrm>
            <a:off x="3546154" y="4497672"/>
            <a:ext cx="990600" cy="22625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9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73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</a:rPr>
              <a:t>Ionization of weak acids </a:t>
            </a:r>
            <a:r>
              <a:rPr lang="en-US" b="1" dirty="0" err="1">
                <a:solidFill>
                  <a:srgbClr val="C00000"/>
                </a:solidFill>
                <a:latin typeface="+mn-lt"/>
              </a:rPr>
              <a:t>cont’ed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Since weak acids ionize partially only thus their K</a:t>
            </a:r>
            <a:r>
              <a:rPr lang="en-US" baseline="-25000" dirty="0"/>
              <a:t>a</a:t>
            </a:r>
            <a:r>
              <a:rPr lang="en-US" dirty="0"/>
              <a:t> value will always be less than one because the concentration of [HA] is always higher than the concentration of both [H</a:t>
            </a:r>
            <a:r>
              <a:rPr lang="en-US" baseline="30000" dirty="0"/>
              <a:t>+</a:t>
            </a:r>
            <a:r>
              <a:rPr lang="en-US" dirty="0"/>
              <a:t>] and [A</a:t>
            </a:r>
            <a:r>
              <a:rPr lang="en-US" baseline="30000" dirty="0"/>
              <a:t>-</a:t>
            </a:r>
            <a:r>
              <a:rPr lang="en-US" dirty="0"/>
              <a:t>]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Between weak acids the higher the K</a:t>
            </a:r>
            <a:r>
              <a:rPr lang="en-US" baseline="-25000" dirty="0"/>
              <a:t>a</a:t>
            </a:r>
            <a:r>
              <a:rPr lang="en-US" dirty="0"/>
              <a:t> the stronger the acid.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86882BD-73A4-3049-9BC7-140F5BD22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0" y="4267200"/>
            <a:ext cx="3657600" cy="165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648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1E45907-996E-3A41-9A62-B92D4AE5D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6868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Dissociation Constants of Weak Acids and Bases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86EE3AF-1447-494F-BCB1-D4D968416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22960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Unlike strong acids (HCl, H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and strong bases (NaOH, KOH), weak acids and bases (e.g., acetic acid (CH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COOH) and amino acids) are not completely ionized when dissolved in water. </a:t>
            </a:r>
          </a:p>
          <a:p>
            <a:pPr>
              <a:spcBef>
                <a:spcPct val="50000"/>
              </a:spcBef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weak acid has a characteristic tendency to lose its proton in aqueous solution. </a:t>
            </a:r>
          </a:p>
          <a:p>
            <a:pPr>
              <a:spcBef>
                <a:spcPct val="50000"/>
              </a:spcBef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stronger the acid, the greater the tendency to ionize. </a:t>
            </a:r>
          </a:p>
          <a:p>
            <a:pPr>
              <a:spcBef>
                <a:spcPct val="50000"/>
              </a:spcBef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168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1E45907-996E-3A41-9A62-B92D4AE5D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868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Dissociation Constants of Weak Acids and Bases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86EE3AF-1447-494F-BCB1-D4D968416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tendency of any weak acid (HA) to lose a proton and form its conjugate base (A</a:t>
            </a:r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is defined by the equilibrium constant (K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for the reversible reaction</a:t>
            </a:r>
          </a:p>
          <a:p>
            <a:pPr>
              <a:spcBef>
                <a:spcPct val="50000"/>
              </a:spcBef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Wingdings 3" pitchFamily="2" charset="2"/>
              </a:rPr>
              <a:t>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A</a:t>
            </a:r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>
              <a:spcBef>
                <a:spcPct val="50000"/>
              </a:spcBef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which 		K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[H</a:t>
            </a:r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][A</a:t>
            </a:r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]/[HA] = K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Equilibrium constants for ionization reactions are usually called acid dissociation constants, K. </a:t>
            </a:r>
          </a:p>
        </p:txBody>
      </p:sp>
    </p:spTree>
    <p:extLst>
      <p:ext uri="{BB962C8B-B14F-4D97-AF65-F5344CB8AC3E}">
        <p14:creationId xmlns:p14="http://schemas.microsoft.com/office/powerpoint/2010/main" val="2316406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Ionization of Weak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33400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Weak bases </a:t>
            </a:r>
            <a:r>
              <a:rPr lang="en-US" sz="2400" dirty="0">
                <a:latin typeface="+mj-lt"/>
                <a:cs typeface="Times New Roman" pitchFamily="18" charset="0"/>
              </a:rPr>
              <a:t>have a weak affinity towards their proton.</a:t>
            </a:r>
          </a:p>
          <a:p>
            <a:pPr algn="l" rtl="0"/>
            <a:endParaRPr lang="en-US" sz="2400" dirty="0">
              <a:latin typeface="+mj-lt"/>
              <a:cs typeface="Times New Roman" pitchFamily="18" charset="0"/>
            </a:endParaRPr>
          </a:p>
          <a:p>
            <a:pPr algn="ctr" rtl="0">
              <a:buNone/>
            </a:pPr>
            <a:r>
              <a:rPr lang="en-US" sz="2400" dirty="0">
                <a:latin typeface="+mj-lt"/>
                <a:cs typeface="Times New Roman" pitchFamily="18" charset="0"/>
              </a:rPr>
              <a:t>NH</a:t>
            </a:r>
            <a:r>
              <a:rPr lang="en-US" sz="2400" baseline="-25000" dirty="0">
                <a:latin typeface="+mj-lt"/>
                <a:cs typeface="Times New Roman" pitchFamily="18" charset="0"/>
              </a:rPr>
              <a:t>4</a:t>
            </a:r>
            <a:r>
              <a:rPr lang="en-US" sz="2400" dirty="0">
                <a:latin typeface="+mj-lt"/>
                <a:cs typeface="Times New Roman" pitchFamily="18" charset="0"/>
              </a:rPr>
              <a:t>OH                  NH</a:t>
            </a:r>
            <a:r>
              <a:rPr lang="en-US" sz="2400" baseline="-25000" dirty="0">
                <a:latin typeface="+mj-lt"/>
                <a:cs typeface="Times New Roman" pitchFamily="18" charset="0"/>
              </a:rPr>
              <a:t>4</a:t>
            </a:r>
            <a:r>
              <a:rPr lang="en-US" sz="2400" baseline="30000" dirty="0">
                <a:latin typeface="+mj-lt"/>
                <a:cs typeface="Times New Roman" pitchFamily="18" charset="0"/>
              </a:rPr>
              <a:t> + </a:t>
            </a:r>
            <a:r>
              <a:rPr lang="en-US" sz="2400" dirty="0">
                <a:latin typeface="+mj-lt"/>
                <a:cs typeface="Times New Roman" pitchFamily="18" charset="0"/>
              </a:rPr>
              <a:t>+ OH</a:t>
            </a:r>
            <a:r>
              <a:rPr lang="en-US" sz="2400" baseline="30000" dirty="0">
                <a:latin typeface="+mj-lt"/>
                <a:cs typeface="Times New Roman" pitchFamily="18" charset="0"/>
              </a:rPr>
              <a:t>-</a:t>
            </a:r>
          </a:p>
          <a:p>
            <a:pPr algn="l" rtl="0">
              <a:buNone/>
            </a:pPr>
            <a:r>
              <a:rPr lang="en-US" sz="2400" baseline="30000" dirty="0">
                <a:latin typeface="+mj-lt"/>
                <a:cs typeface="Times New Roman" pitchFamily="18" charset="0"/>
              </a:rPr>
              <a:t>	</a:t>
            </a:r>
          </a:p>
          <a:p>
            <a:pPr algn="l" rtl="0">
              <a:buNone/>
            </a:pPr>
            <a:r>
              <a:rPr lang="en-US" sz="2400" dirty="0" err="1">
                <a:latin typeface="+mj-lt"/>
                <a:cs typeface="Times New Roman" pitchFamily="18" charset="0"/>
              </a:rPr>
              <a:t>K</a:t>
            </a:r>
            <a:r>
              <a:rPr lang="en-US" sz="2400" baseline="-25000" dirty="0" err="1">
                <a:latin typeface="+mj-lt"/>
                <a:cs typeface="Times New Roman" pitchFamily="18" charset="0"/>
              </a:rPr>
              <a:t>b</a:t>
            </a:r>
            <a:r>
              <a:rPr lang="en-US" sz="2400" dirty="0">
                <a:latin typeface="+mj-lt"/>
                <a:cs typeface="Times New Roman" pitchFamily="18" charset="0"/>
              </a:rPr>
              <a:t> =</a:t>
            </a:r>
            <a:endParaRPr lang="en-GB" sz="2400" dirty="0">
              <a:latin typeface="+mj-lt"/>
            </a:endParaRPr>
          </a:p>
          <a:p>
            <a:pPr marL="0" indent="0">
              <a:buNone/>
            </a:pPr>
            <a:endParaRPr lang="en-GB" sz="2400" dirty="0">
              <a:latin typeface="+mj-lt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C00000"/>
                </a:solidFill>
                <a:latin typeface="+mj-lt"/>
              </a:rPr>
              <a:t>There are two types of bases: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latin typeface="+mj-lt"/>
              </a:rPr>
              <a:t>Inorganic bases that ionize to release OH</a:t>
            </a:r>
            <a:r>
              <a:rPr lang="en-GB" sz="2400" baseline="30000" dirty="0">
                <a:latin typeface="+mj-lt"/>
              </a:rPr>
              <a:t>- </a:t>
            </a:r>
            <a:r>
              <a:rPr lang="en-GB" sz="2400" dirty="0">
                <a:latin typeface="+mj-lt"/>
              </a:rPr>
              <a:t> ions.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latin typeface="+mj-lt"/>
              </a:rPr>
              <a:t>Organic bases, these bases don’t contain OH</a:t>
            </a:r>
            <a:r>
              <a:rPr lang="en-GB" sz="2400" baseline="30000" dirty="0">
                <a:latin typeface="+mj-lt"/>
              </a:rPr>
              <a:t>- </a:t>
            </a:r>
            <a:r>
              <a:rPr lang="en-GB" sz="2400" dirty="0">
                <a:latin typeface="+mj-lt"/>
              </a:rPr>
              <a:t> ions to release.</a:t>
            </a:r>
          </a:p>
          <a:p>
            <a:pPr marL="514350" indent="-514350">
              <a:buNone/>
            </a:pPr>
            <a:r>
              <a:rPr lang="en-GB" sz="2400" dirty="0">
                <a:latin typeface="+mj-lt"/>
              </a:rPr>
              <a:t>     R- NH</a:t>
            </a:r>
            <a:r>
              <a:rPr lang="en-GB" sz="2400" baseline="-25000" dirty="0">
                <a:latin typeface="+mj-lt"/>
              </a:rPr>
              <a:t>2</a:t>
            </a:r>
            <a:r>
              <a:rPr lang="en-GB" sz="2400" dirty="0">
                <a:latin typeface="+mj-lt"/>
              </a:rPr>
              <a:t> + H</a:t>
            </a:r>
            <a:r>
              <a:rPr lang="en-GB" sz="2400" baseline="-25000" dirty="0">
                <a:latin typeface="+mj-lt"/>
              </a:rPr>
              <a:t>2</a:t>
            </a:r>
            <a:r>
              <a:rPr lang="en-GB" sz="2400" dirty="0">
                <a:latin typeface="+mj-lt"/>
              </a:rPr>
              <a:t>O         R-NH</a:t>
            </a:r>
            <a:r>
              <a:rPr lang="en-GB" sz="2400" baseline="-25000" dirty="0">
                <a:latin typeface="+mj-lt"/>
              </a:rPr>
              <a:t>3</a:t>
            </a:r>
            <a:r>
              <a:rPr lang="en-GB" sz="2400" baseline="30000" dirty="0">
                <a:latin typeface="+mj-lt"/>
              </a:rPr>
              <a:t> + </a:t>
            </a:r>
            <a:r>
              <a:rPr lang="en-GB" sz="2400" dirty="0">
                <a:latin typeface="+mj-lt"/>
              </a:rPr>
              <a:t>OH</a:t>
            </a:r>
            <a:r>
              <a:rPr lang="en-GB" sz="2400" baseline="30000" dirty="0">
                <a:latin typeface="+mj-lt"/>
              </a:rPr>
              <a:t> -            </a:t>
            </a:r>
            <a:r>
              <a:rPr lang="en-GB" sz="2400" dirty="0">
                <a:latin typeface="+mj-lt"/>
              </a:rPr>
              <a:t>R-NH</a:t>
            </a:r>
            <a:r>
              <a:rPr lang="en-GB" sz="2400" baseline="-25000" dirty="0">
                <a:latin typeface="+mj-lt"/>
              </a:rPr>
              <a:t>3</a:t>
            </a:r>
            <a:r>
              <a:rPr lang="en-GB" sz="2400" baseline="30000" dirty="0">
                <a:latin typeface="+mj-lt"/>
              </a:rPr>
              <a:t>+</a:t>
            </a:r>
            <a:r>
              <a:rPr lang="en-GB" sz="2400" dirty="0">
                <a:latin typeface="+mj-lt"/>
              </a:rPr>
              <a:t> + OH</a:t>
            </a:r>
            <a:r>
              <a:rPr lang="en-GB" sz="2400" baseline="30000" dirty="0">
                <a:latin typeface="+mj-lt"/>
              </a:rPr>
              <a:t>-</a:t>
            </a:r>
          </a:p>
          <a:p>
            <a:endParaRPr lang="en-US" sz="1200" dirty="0">
              <a:highlight>
                <a:srgbClr val="FFFF00"/>
              </a:highlight>
            </a:endParaRPr>
          </a:p>
          <a:p>
            <a:pPr algn="l" rtl="0">
              <a:buNone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3931922" y="2370642"/>
            <a:ext cx="6858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08166" y="2825951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raditional Arabic"/>
              </a:rPr>
              <a:t>[</a:t>
            </a:r>
            <a:r>
              <a:rPr lang="en-US" sz="2000" dirty="0"/>
              <a:t>NH</a:t>
            </a:r>
            <a:r>
              <a:rPr lang="en-US" sz="2000" baseline="-25000" dirty="0"/>
              <a:t>4</a:t>
            </a:r>
            <a:r>
              <a:rPr lang="en-US" sz="2000" baseline="30000" dirty="0"/>
              <a:t> +</a:t>
            </a:r>
            <a:r>
              <a:rPr lang="en-US" sz="2000" dirty="0">
                <a:latin typeface="Traditional Arabic"/>
              </a:rPr>
              <a:t>] [</a:t>
            </a:r>
            <a:r>
              <a:rPr lang="en-US" sz="2000" dirty="0"/>
              <a:t>OH</a:t>
            </a:r>
            <a:r>
              <a:rPr lang="en-US" sz="2000" baseline="30000" dirty="0"/>
              <a:t>-</a:t>
            </a:r>
            <a:r>
              <a:rPr lang="en-US" sz="2000" dirty="0">
                <a:latin typeface="Traditional Arabic"/>
              </a:rPr>
              <a:t>]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95399" y="3235036"/>
            <a:ext cx="2177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raditional Arabic"/>
              </a:rPr>
              <a:t>[</a:t>
            </a:r>
            <a:r>
              <a:rPr lang="en-US" sz="2000" dirty="0"/>
              <a:t>NH</a:t>
            </a:r>
            <a:r>
              <a:rPr lang="en-US" sz="2000" baseline="-25000" dirty="0"/>
              <a:t>4</a:t>
            </a:r>
            <a:r>
              <a:rPr lang="en-US" sz="2000" dirty="0"/>
              <a:t>OH</a:t>
            </a:r>
            <a:r>
              <a:rPr lang="en-US" sz="2000" dirty="0">
                <a:latin typeface="Traditional Arabic"/>
              </a:rPr>
              <a:t>]</a:t>
            </a: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97280" y="3225251"/>
            <a:ext cx="1981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Left-Right Arrow 9"/>
          <p:cNvSpPr/>
          <p:nvPr/>
        </p:nvSpPr>
        <p:spPr>
          <a:xfrm>
            <a:off x="4381500" y="5332353"/>
            <a:ext cx="3810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2384241" y="5273337"/>
            <a:ext cx="3810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06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Ionization of Weak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GB" dirty="0"/>
              <a:t>Organic bases will react with water accepting a proton and eventually OH</a:t>
            </a:r>
            <a:r>
              <a:rPr lang="en-GB" baseline="30000" dirty="0"/>
              <a:t>-</a:t>
            </a:r>
            <a:r>
              <a:rPr lang="en-GB" dirty="0"/>
              <a:t>  will be released.</a:t>
            </a:r>
          </a:p>
          <a:p>
            <a:pPr>
              <a:buNone/>
            </a:pPr>
            <a:endParaRPr lang="en-GB" dirty="0"/>
          </a:p>
          <a:p>
            <a:pPr algn="ctr">
              <a:buNone/>
            </a:pPr>
            <a:r>
              <a:rPr lang="en-GB" dirty="0"/>
              <a:t>K</a:t>
            </a:r>
            <a:r>
              <a:rPr lang="en-GB" baseline="-25000" dirty="0"/>
              <a:t>b</a:t>
            </a:r>
            <a:r>
              <a:rPr lang="en-GB" dirty="0"/>
              <a:t>=   [R-NH</a:t>
            </a:r>
            <a:r>
              <a:rPr lang="en-GB" baseline="-25000" dirty="0"/>
              <a:t>3</a:t>
            </a:r>
            <a:r>
              <a:rPr lang="en-GB" baseline="30000" dirty="0"/>
              <a:t>+</a:t>
            </a:r>
            <a:r>
              <a:rPr lang="en-GB" dirty="0"/>
              <a:t>][OH</a:t>
            </a:r>
            <a:r>
              <a:rPr lang="en-GB" baseline="30000" dirty="0"/>
              <a:t>-</a:t>
            </a:r>
            <a:r>
              <a:rPr lang="en-GB" dirty="0"/>
              <a:t>]</a:t>
            </a:r>
            <a:endParaRPr lang="en-GB" sz="700" dirty="0"/>
          </a:p>
          <a:p>
            <a:pPr algn="ctr">
              <a:buNone/>
            </a:pPr>
            <a:r>
              <a:rPr lang="en-GB" dirty="0"/>
              <a:t>           [R-NH</a:t>
            </a:r>
            <a:r>
              <a:rPr lang="en-GB" baseline="-25000" dirty="0"/>
              <a:t>2</a:t>
            </a:r>
            <a:r>
              <a:rPr lang="en-GB" dirty="0"/>
              <a:t>]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38600" y="3276600"/>
            <a:ext cx="1981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832965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1661E8-A6C5-F743-BBDC-571CC366B8A5}"/>
              </a:ext>
            </a:extLst>
          </p:cNvPr>
          <p:cNvSpPr/>
          <p:nvPr/>
        </p:nvSpPr>
        <p:spPr>
          <a:xfrm>
            <a:off x="838200" y="23622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" pitchFamily="2" charset="0"/>
              </a:rPr>
              <a:t>In the case of </a:t>
            </a:r>
            <a:r>
              <a:rPr lang="en-US" sz="2800" b="1" dirty="0">
                <a:solidFill>
                  <a:srgbClr val="C00000"/>
                </a:solidFill>
                <a:latin typeface="Times" pitchFamily="2" charset="0"/>
              </a:rPr>
              <a:t>strong acid</a:t>
            </a:r>
            <a:r>
              <a:rPr lang="en-US" sz="2800" b="1" dirty="0">
                <a:latin typeface="Times" pitchFamily="2" charset="0"/>
              </a:rPr>
              <a:t>, there is an </a:t>
            </a:r>
            <a:r>
              <a:rPr lang="en-US" sz="2800" b="1" dirty="0">
                <a:solidFill>
                  <a:srgbClr val="C00000"/>
                </a:solidFill>
                <a:latin typeface="Times" pitchFamily="2" charset="0"/>
              </a:rPr>
              <a:t>equality</a:t>
            </a:r>
            <a:r>
              <a:rPr lang="en-US" sz="2800" b="1" dirty="0">
                <a:latin typeface="Times" pitchFamily="2" charset="0"/>
              </a:rPr>
              <a:t> between the concentration of </a:t>
            </a:r>
            <a:r>
              <a:rPr lang="en-US" sz="2800" b="1" dirty="0">
                <a:solidFill>
                  <a:srgbClr val="C00000"/>
                </a:solidFill>
                <a:latin typeface="Times" pitchFamily="2" charset="0"/>
              </a:rPr>
              <a:t>acid</a:t>
            </a:r>
            <a:r>
              <a:rPr lang="en-US" sz="2800" b="1" dirty="0">
                <a:latin typeface="Times" pitchFamily="2" charset="0"/>
              </a:rPr>
              <a:t> used and the concentration of </a:t>
            </a:r>
            <a:r>
              <a:rPr lang="en-US" sz="2800" b="1" dirty="0">
                <a:solidFill>
                  <a:srgbClr val="C00000"/>
                </a:solidFill>
                <a:latin typeface="Times" pitchFamily="2" charset="0"/>
              </a:rPr>
              <a:t>hydrogen ions </a:t>
            </a:r>
            <a:r>
              <a:rPr lang="en-US" sz="2800" b="1" dirty="0">
                <a:latin typeface="Times" pitchFamily="2" charset="0"/>
              </a:rPr>
              <a:t>resulting.</a:t>
            </a:r>
            <a:endParaRPr lang="en-US" sz="2800" b="1" dirty="0">
              <a:effectLst/>
              <a:latin typeface="Times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40339F-9383-1D48-9F0B-94EBAB17F33C}"/>
              </a:ext>
            </a:extLst>
          </p:cNvPr>
          <p:cNvSpPr/>
          <p:nvPr/>
        </p:nvSpPr>
        <p:spPr>
          <a:xfrm>
            <a:off x="1714500" y="4876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Most weak acids barely dissociate in solution.</a:t>
            </a:r>
            <a:endParaRPr lang="en-US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86216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594" y="231966"/>
            <a:ext cx="7696200" cy="8683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pH of Solutions of Weak Acids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 algn="l" rtl="0">
              <a:lnSpc>
                <a:spcPct val="100000"/>
              </a:lnSpc>
            </a:pPr>
            <a:r>
              <a:rPr lang="en-US" sz="2400" dirty="0">
                <a:cs typeface="Times New Roman" pitchFamily="18" charset="0"/>
              </a:rPr>
              <a:t>The dissociation of a weak </a:t>
            </a:r>
            <a:r>
              <a:rPr lang="en-US" sz="2400" dirty="0" err="1">
                <a:cs typeface="Times New Roman" pitchFamily="18" charset="0"/>
              </a:rPr>
              <a:t>monoprotic</a:t>
            </a:r>
            <a:r>
              <a:rPr lang="en-US" sz="2400" dirty="0">
                <a:cs typeface="Times New Roman" pitchFamily="18" charset="0"/>
              </a:rPr>
              <a:t> acid, HA, yields, H</a:t>
            </a:r>
            <a:r>
              <a:rPr lang="en-US" sz="2400" baseline="30000" dirty="0">
                <a:cs typeface="Times New Roman" pitchFamily="18" charset="0"/>
              </a:rPr>
              <a:t>+</a:t>
            </a:r>
            <a:r>
              <a:rPr lang="en-US" sz="2400" dirty="0">
                <a:cs typeface="Times New Roman" pitchFamily="18" charset="0"/>
              </a:rPr>
              <a:t> and A</a:t>
            </a:r>
            <a:r>
              <a:rPr lang="en-US" sz="2400" baseline="30000" dirty="0">
                <a:cs typeface="Times New Roman" pitchFamily="18" charset="0"/>
              </a:rPr>
              <a:t>- </a:t>
            </a:r>
            <a:r>
              <a:rPr lang="en-US" sz="2400" dirty="0">
                <a:cs typeface="Times New Roman" pitchFamily="18" charset="0"/>
              </a:rPr>
              <a:t>in equal concentration. </a:t>
            </a:r>
          </a:p>
          <a:p>
            <a:pPr algn="l" rtl="0">
              <a:lnSpc>
                <a:spcPct val="100000"/>
              </a:lnSpc>
            </a:pPr>
            <a:r>
              <a:rPr lang="en-US" sz="2400" dirty="0">
                <a:cs typeface="Times New Roman" pitchFamily="18" charset="0"/>
              </a:rPr>
              <a:t>If K</a:t>
            </a:r>
            <a:r>
              <a:rPr lang="en-US" sz="2400" baseline="-25000" dirty="0">
                <a:cs typeface="Times New Roman" pitchFamily="18" charset="0"/>
              </a:rPr>
              <a:t>a </a:t>
            </a:r>
            <a:r>
              <a:rPr lang="en-US" sz="2400" dirty="0">
                <a:cs typeface="Times New Roman" pitchFamily="18" charset="0"/>
              </a:rPr>
              <a:t>and the initial concentration of HA are known, H</a:t>
            </a:r>
            <a:r>
              <a:rPr lang="en-US" sz="2400" baseline="30000" dirty="0">
                <a:cs typeface="Times New Roman" pitchFamily="18" charset="0"/>
              </a:rPr>
              <a:t>+ </a:t>
            </a:r>
            <a:r>
              <a:rPr lang="en-US" sz="2400" dirty="0">
                <a:cs typeface="Times New Roman" pitchFamily="18" charset="0"/>
              </a:rPr>
              <a:t>can be calculated easily:</a:t>
            </a:r>
          </a:p>
          <a:p>
            <a:pPr algn="l" rtl="0"/>
            <a:endParaRPr lang="en-US" sz="2400" dirty="0">
              <a:cs typeface="Times New Roman" pitchFamily="18" charset="0"/>
            </a:endParaRPr>
          </a:p>
          <a:p>
            <a:pPr algn="l" rtl="0">
              <a:buFont typeface="Wingdings 3" pitchFamily="18" charset="2"/>
              <a:buNone/>
            </a:pPr>
            <a:r>
              <a:rPr lang="en-US" sz="2400" dirty="0">
                <a:cs typeface="Times New Roman" pitchFamily="18" charset="0"/>
              </a:rPr>
              <a:t>	K</a:t>
            </a:r>
            <a:r>
              <a:rPr lang="en-US" sz="2400" baseline="-25000" dirty="0">
                <a:cs typeface="Times New Roman" pitchFamily="18" charset="0"/>
              </a:rPr>
              <a:t>a</a:t>
            </a:r>
            <a:r>
              <a:rPr lang="en-US" sz="2400" dirty="0">
                <a:cs typeface="Times New Roman" pitchFamily="18" charset="0"/>
              </a:rPr>
              <a:t> =		                    = </a:t>
            </a:r>
          </a:p>
          <a:p>
            <a:pPr algn="l" rtl="0">
              <a:buNone/>
            </a:pPr>
            <a:r>
              <a:rPr lang="en-US" sz="2400" dirty="0">
                <a:cs typeface="Times New Roman" pitchFamily="18" charset="0"/>
              </a:rPr>
              <a:t>	</a:t>
            </a:r>
          </a:p>
          <a:p>
            <a:pPr algn="l" rtl="0">
              <a:buNone/>
            </a:pPr>
            <a:r>
              <a:rPr lang="en-US" sz="2400" dirty="0">
                <a:cs typeface="Times New Roman" pitchFamily="18" charset="0"/>
              </a:rPr>
              <a:t>[H</a:t>
            </a:r>
            <a:r>
              <a:rPr lang="en-US" sz="2400" baseline="30000" dirty="0">
                <a:cs typeface="Times New Roman" pitchFamily="18" charset="0"/>
              </a:rPr>
              <a:t>+</a:t>
            </a:r>
            <a:r>
              <a:rPr lang="en-US" sz="2400" dirty="0">
                <a:cs typeface="Times New Roman" pitchFamily="18" charset="0"/>
              </a:rPr>
              <a:t>]</a:t>
            </a:r>
            <a:r>
              <a:rPr lang="en-US" sz="2400" baseline="30000" dirty="0">
                <a:cs typeface="Times New Roman" pitchFamily="18" charset="0"/>
              </a:rPr>
              <a:t> 2</a:t>
            </a:r>
            <a:r>
              <a:rPr lang="en-US" sz="2400" dirty="0">
                <a:cs typeface="Times New Roman" pitchFamily="18" charset="0"/>
              </a:rPr>
              <a:t> =K</a:t>
            </a:r>
            <a:r>
              <a:rPr lang="en-US" sz="2400" baseline="-25000" dirty="0">
                <a:cs typeface="Times New Roman" pitchFamily="18" charset="0"/>
              </a:rPr>
              <a:t>a </a:t>
            </a:r>
            <a:r>
              <a:rPr lang="en-US" sz="2400" dirty="0">
                <a:cs typeface="Times New Roman" pitchFamily="18" charset="0"/>
              </a:rPr>
              <a:t>[HA]</a:t>
            </a:r>
          </a:p>
          <a:p>
            <a:pPr algn="l" rtl="0">
              <a:buNone/>
            </a:pPr>
            <a:endParaRPr lang="en-US" sz="2400" dirty="0">
              <a:cs typeface="Times New Roman" pitchFamily="18" charset="0"/>
            </a:endParaRPr>
          </a:p>
          <a:p>
            <a:pPr algn="l" rtl="0">
              <a:buFont typeface="Wingdings 3" pitchFamily="18" charset="2"/>
              <a:buNone/>
            </a:pPr>
            <a:r>
              <a:rPr lang="en-US" sz="2400" dirty="0">
                <a:cs typeface="Times New Roman" pitchFamily="18" charset="0"/>
              </a:rPr>
              <a:t>	[H</a:t>
            </a:r>
            <a:r>
              <a:rPr lang="en-US" sz="2400" baseline="30000" dirty="0">
                <a:cs typeface="Times New Roman" pitchFamily="18" charset="0"/>
              </a:rPr>
              <a:t>+</a:t>
            </a:r>
            <a:r>
              <a:rPr lang="en-US" sz="2400" dirty="0">
                <a:cs typeface="Times New Roman" pitchFamily="18" charset="0"/>
              </a:rPr>
              <a:t>] =</a:t>
            </a:r>
            <a:r>
              <a:rPr lang="en-US" sz="2800" dirty="0">
                <a:cs typeface="Times New Roman" pitchFamily="18" charset="0"/>
              </a:rPr>
              <a:t>√ </a:t>
            </a:r>
            <a:r>
              <a:rPr lang="en-US" sz="1800" dirty="0" err="1">
                <a:cs typeface="Times New Roman" pitchFamily="18" charset="0"/>
              </a:rPr>
              <a:t>K</a:t>
            </a:r>
            <a:r>
              <a:rPr lang="en-US" sz="1800" baseline="-25000" dirty="0" err="1">
                <a:cs typeface="Times New Roman" pitchFamily="18" charset="0"/>
              </a:rPr>
              <a:t>a</a:t>
            </a:r>
            <a:r>
              <a:rPr lang="en-US" sz="1800" baseline="-25000" dirty="0">
                <a:cs typeface="Times New Roman" pitchFamily="18" charset="0"/>
              </a:rPr>
              <a:t> </a:t>
            </a:r>
            <a:r>
              <a:rPr lang="en-US" sz="1800" dirty="0">
                <a:cs typeface="Times New Roman" pitchFamily="18" charset="0"/>
              </a:rPr>
              <a:t>[HA]</a:t>
            </a:r>
          </a:p>
          <a:p>
            <a:pPr algn="l" rtl="0">
              <a:buFont typeface="Wingdings 3" pitchFamily="18" charset="2"/>
              <a:buNone/>
            </a:pPr>
            <a:r>
              <a:rPr lang="en-US" sz="2400" dirty="0">
                <a:cs typeface="Times New Roman" pitchFamily="18" charset="0"/>
              </a:rPr>
              <a:t>Log[H</a:t>
            </a:r>
            <a:r>
              <a:rPr lang="en-US" sz="2400" baseline="30000" dirty="0">
                <a:cs typeface="Times New Roman" pitchFamily="18" charset="0"/>
              </a:rPr>
              <a:t>+</a:t>
            </a:r>
            <a:r>
              <a:rPr lang="en-US" sz="2400" dirty="0">
                <a:cs typeface="Times New Roman" pitchFamily="18" charset="0"/>
              </a:rPr>
              <a:t>] = ½ Log </a:t>
            </a:r>
            <a:r>
              <a:rPr lang="en-US" sz="2400" dirty="0" err="1">
                <a:cs typeface="Times New Roman" pitchFamily="18" charset="0"/>
              </a:rPr>
              <a:t>K</a:t>
            </a:r>
            <a:r>
              <a:rPr lang="en-US" sz="2400" baseline="-25000" dirty="0" err="1">
                <a:cs typeface="Times New Roman" pitchFamily="18" charset="0"/>
              </a:rPr>
              <a:t>a</a:t>
            </a:r>
            <a:r>
              <a:rPr lang="en-US" sz="2400" baseline="-25000" dirty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[HA]</a:t>
            </a:r>
          </a:p>
          <a:p>
            <a:pPr algn="l" rtl="0">
              <a:buFont typeface="Wingdings 3" pitchFamily="18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33103" y="3488427"/>
            <a:ext cx="157797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1480741" y="3026464"/>
            <a:ext cx="128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[H</a:t>
            </a:r>
            <a:r>
              <a:rPr lang="en-US" sz="2400" baseline="30000" dirty="0">
                <a:latin typeface="+mn-lt"/>
              </a:rPr>
              <a:t>+</a:t>
            </a:r>
            <a:r>
              <a:rPr lang="en-US" sz="2400" dirty="0">
                <a:latin typeface="+mn-lt"/>
              </a:rPr>
              <a:t>] [A</a:t>
            </a:r>
            <a:r>
              <a:rPr lang="en-US" sz="2400" baseline="30000" dirty="0">
                <a:latin typeface="+mn-lt"/>
              </a:rPr>
              <a:t>-</a:t>
            </a:r>
            <a:r>
              <a:rPr lang="en-US" sz="2400" dirty="0">
                <a:latin typeface="+mn-lt"/>
              </a:rPr>
              <a:t>]</a:t>
            </a:r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1548607" y="3488427"/>
            <a:ext cx="887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[HA]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3786981" y="3475908"/>
            <a:ext cx="1008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Box 7"/>
          <p:cNvSpPr txBox="1">
            <a:spLocks noChangeArrowheads="1"/>
          </p:cNvSpPr>
          <p:nvPr/>
        </p:nvSpPr>
        <p:spPr bwMode="auto">
          <a:xfrm>
            <a:off x="3908425" y="2962275"/>
            <a:ext cx="958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[H</a:t>
            </a:r>
            <a:r>
              <a:rPr lang="en-US" sz="2400" baseline="30000" dirty="0">
                <a:latin typeface="+mn-lt"/>
              </a:rPr>
              <a:t>+</a:t>
            </a:r>
            <a:r>
              <a:rPr lang="en-US" sz="2400" dirty="0">
                <a:latin typeface="+mn-lt"/>
              </a:rPr>
              <a:t>] </a:t>
            </a:r>
            <a:r>
              <a:rPr lang="en-US" sz="2400" baseline="30000" dirty="0">
                <a:latin typeface="+mn-lt"/>
              </a:rPr>
              <a:t>2</a:t>
            </a:r>
            <a:endParaRPr lang="en-US" sz="2400" dirty="0">
              <a:latin typeface="+mn-lt"/>
            </a:endParaRPr>
          </a:p>
        </p:txBody>
      </p:sp>
      <p:sp>
        <p:nvSpPr>
          <p:cNvPr id="32777" name="TextBox 8"/>
          <p:cNvSpPr txBox="1">
            <a:spLocks noChangeArrowheads="1"/>
          </p:cNvSpPr>
          <p:nvPr/>
        </p:nvSpPr>
        <p:spPr bwMode="auto">
          <a:xfrm>
            <a:off x="3908425" y="3493189"/>
            <a:ext cx="887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[HA]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548607" y="5181600"/>
            <a:ext cx="838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31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pH of Solutions of Weak Acids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Cont’ed</a:t>
            </a:r>
            <a:endParaRPr lang="en-US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0"/>
          </a:xfrm>
        </p:spPr>
        <p:txBody>
          <a:bodyPr>
            <a:normAutofit/>
          </a:bodyPr>
          <a:lstStyle/>
          <a:p>
            <a:pPr algn="l" rtl="0">
              <a:buFont typeface="Wingdings 3" pitchFamily="18" charset="2"/>
              <a:buNone/>
            </a:pPr>
            <a:r>
              <a:rPr lang="en-US" sz="2400" dirty="0">
                <a:cs typeface="Times New Roman" pitchFamily="18" charset="0"/>
              </a:rPr>
              <a:t>Multiply by -1</a:t>
            </a:r>
          </a:p>
          <a:p>
            <a:pPr algn="l" rtl="0">
              <a:buFont typeface="Wingdings 3" pitchFamily="18" charset="2"/>
              <a:buNone/>
            </a:pPr>
            <a:r>
              <a:rPr lang="en-US" sz="2400" dirty="0">
                <a:cs typeface="Times New Roman" pitchFamily="18" charset="0"/>
              </a:rPr>
              <a:t>- Log[H</a:t>
            </a:r>
            <a:r>
              <a:rPr lang="en-US" sz="2400" baseline="30000" dirty="0">
                <a:cs typeface="Times New Roman" pitchFamily="18" charset="0"/>
              </a:rPr>
              <a:t>+</a:t>
            </a:r>
            <a:r>
              <a:rPr lang="en-US" sz="2400" dirty="0">
                <a:cs typeface="Times New Roman" pitchFamily="18" charset="0"/>
              </a:rPr>
              <a:t>] = ½ (-Log </a:t>
            </a:r>
            <a:r>
              <a:rPr lang="en-US" sz="2400" dirty="0" err="1">
                <a:cs typeface="Times New Roman" pitchFamily="18" charset="0"/>
              </a:rPr>
              <a:t>K</a:t>
            </a:r>
            <a:r>
              <a:rPr lang="en-US" sz="2400" baseline="-25000" dirty="0" err="1">
                <a:cs typeface="Times New Roman" pitchFamily="18" charset="0"/>
              </a:rPr>
              <a:t>a</a:t>
            </a:r>
            <a:r>
              <a:rPr lang="en-US" sz="2400" baseline="-25000" dirty="0">
                <a:cs typeface="Times New Roman" pitchFamily="18" charset="0"/>
              </a:rPr>
              <a:t>  </a:t>
            </a:r>
            <a:r>
              <a:rPr lang="en-US" sz="2400" dirty="0">
                <a:cs typeface="Times New Roman" pitchFamily="18" charset="0"/>
              </a:rPr>
              <a:t>- Log [HA])</a:t>
            </a:r>
          </a:p>
          <a:p>
            <a:pPr>
              <a:buNone/>
            </a:pPr>
            <a:r>
              <a:rPr lang="en-US" sz="2400" dirty="0">
                <a:cs typeface="Times New Roman" pitchFamily="18" charset="0"/>
              </a:rPr>
              <a:t>pH = ½ ( </a:t>
            </a:r>
            <a:r>
              <a:rPr lang="en-US" sz="2400" dirty="0" err="1">
                <a:cs typeface="Times New Roman" pitchFamily="18" charset="0"/>
              </a:rPr>
              <a:t>pK</a:t>
            </a:r>
            <a:r>
              <a:rPr lang="en-US" sz="2400" baseline="-25000" dirty="0" err="1">
                <a:cs typeface="Times New Roman" pitchFamily="18" charset="0"/>
              </a:rPr>
              <a:t>a</a:t>
            </a:r>
            <a:r>
              <a:rPr lang="en-US" sz="2400" baseline="-25000" dirty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+ p [HA])</a:t>
            </a:r>
            <a:r>
              <a:rPr lang="en-US" sz="2000" dirty="0"/>
              <a:t> →To calculate pH of </a:t>
            </a:r>
            <a:r>
              <a:rPr lang="en-US" sz="2000" u="sng" dirty="0"/>
              <a:t>weak</a:t>
            </a:r>
            <a:r>
              <a:rPr lang="en-US" sz="2000" dirty="0"/>
              <a:t> acid</a:t>
            </a:r>
            <a:endParaRPr lang="en-US" sz="2400" dirty="0">
              <a:cs typeface="Times New Roman" pitchFamily="18" charset="0"/>
            </a:endParaRPr>
          </a:p>
          <a:p>
            <a:pPr algn="l" rtl="0">
              <a:buFont typeface="Wingdings 3" pitchFamily="18" charset="2"/>
              <a:buNone/>
            </a:pPr>
            <a:endParaRPr lang="en-US" sz="2400" dirty="0">
              <a:cs typeface="Times New Roman" pitchFamily="18" charset="0"/>
            </a:endParaRPr>
          </a:p>
          <a:p>
            <a:pPr algn="l" rtl="0"/>
            <a:r>
              <a:rPr lang="en-US" sz="2400" dirty="0">
                <a:cs typeface="Times New Roman" pitchFamily="18" charset="0"/>
              </a:rPr>
              <a:t>A similar relationship can be derived for </a:t>
            </a:r>
            <a:r>
              <a:rPr lang="en-US" sz="2400" b="1" u="sng" dirty="0">
                <a:cs typeface="Times New Roman" pitchFamily="18" charset="0"/>
              </a:rPr>
              <a:t>weak bases</a:t>
            </a:r>
            <a:r>
              <a:rPr lang="en-US" sz="2400" dirty="0">
                <a:cs typeface="Times New Roman" pitchFamily="18" charset="0"/>
              </a:rPr>
              <a:t>:</a:t>
            </a:r>
          </a:p>
          <a:p>
            <a:pPr algn="l" rtl="0">
              <a:buFont typeface="Wingdings 3" pitchFamily="18" charset="2"/>
              <a:buNone/>
            </a:pPr>
            <a:r>
              <a:rPr lang="en-US" sz="2400" dirty="0">
                <a:cs typeface="Times New Roman" pitchFamily="18" charset="0"/>
              </a:rPr>
              <a:t>[OH</a:t>
            </a:r>
            <a:r>
              <a:rPr lang="en-US" sz="2400" baseline="30000" dirty="0">
                <a:cs typeface="Times New Roman" pitchFamily="18" charset="0"/>
              </a:rPr>
              <a:t>-</a:t>
            </a:r>
            <a:r>
              <a:rPr lang="en-US" sz="2400" dirty="0">
                <a:cs typeface="Times New Roman" pitchFamily="18" charset="0"/>
              </a:rPr>
              <a:t>] =</a:t>
            </a:r>
            <a:r>
              <a:rPr lang="en-US" sz="2800" dirty="0">
                <a:cs typeface="Times New Roman" pitchFamily="18" charset="0"/>
              </a:rPr>
              <a:t>√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K</a:t>
            </a:r>
            <a:r>
              <a:rPr lang="en-US" sz="2000" baseline="-25000" dirty="0" err="1">
                <a:cs typeface="Times New Roman" pitchFamily="18" charset="0"/>
              </a:rPr>
              <a:t>b</a:t>
            </a:r>
            <a:r>
              <a:rPr lang="en-US" sz="2000" baseline="-25000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[A</a:t>
            </a:r>
            <a:r>
              <a:rPr lang="en-US" sz="2000" baseline="30000" dirty="0">
                <a:cs typeface="Times New Roman" pitchFamily="18" charset="0"/>
              </a:rPr>
              <a:t>-</a:t>
            </a:r>
            <a:r>
              <a:rPr lang="en-US" sz="2000" dirty="0">
                <a:cs typeface="Times New Roman" pitchFamily="18" charset="0"/>
              </a:rPr>
              <a:t>]</a:t>
            </a:r>
          </a:p>
          <a:p>
            <a:pPr>
              <a:buNone/>
            </a:pPr>
            <a:r>
              <a:rPr lang="en-US" sz="2400" dirty="0">
                <a:cs typeface="Times New Roman" pitchFamily="18" charset="0"/>
              </a:rPr>
              <a:t>pOH = ½ ( </a:t>
            </a:r>
            <a:r>
              <a:rPr lang="en-US" sz="2400" dirty="0" err="1">
                <a:cs typeface="Times New Roman" pitchFamily="18" charset="0"/>
              </a:rPr>
              <a:t>pK</a:t>
            </a:r>
            <a:r>
              <a:rPr lang="en-US" sz="2400" baseline="-25000" dirty="0" err="1">
                <a:cs typeface="Times New Roman" pitchFamily="18" charset="0"/>
              </a:rPr>
              <a:t>b</a:t>
            </a:r>
            <a:r>
              <a:rPr lang="en-US" sz="2400" baseline="-25000" dirty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+ p [A</a:t>
            </a:r>
            <a:r>
              <a:rPr lang="en-US" sz="2400" baseline="30000" dirty="0">
                <a:cs typeface="Times New Roman" pitchFamily="18" charset="0"/>
              </a:rPr>
              <a:t>-</a:t>
            </a:r>
            <a:r>
              <a:rPr lang="en-US" sz="2400" dirty="0">
                <a:cs typeface="Times New Roman" pitchFamily="18" charset="0"/>
              </a:rPr>
              <a:t>])</a:t>
            </a:r>
            <a:r>
              <a:rPr lang="en-US" sz="2000" dirty="0"/>
              <a:t> →To calculate pH of </a:t>
            </a:r>
            <a:r>
              <a:rPr lang="en-US" sz="2000" u="sng" dirty="0"/>
              <a:t>weak</a:t>
            </a:r>
            <a:r>
              <a:rPr lang="en-US" sz="2000" dirty="0"/>
              <a:t> base</a:t>
            </a:r>
          </a:p>
          <a:p>
            <a:pPr algn="l" rtl="0">
              <a:buFont typeface="Wingdings 3" pitchFamily="18" charset="2"/>
              <a:buNone/>
            </a:pPr>
            <a:endParaRPr lang="en-US" sz="2400" dirty="0">
              <a:cs typeface="Times New Roman" pitchFamily="18" charset="0"/>
            </a:endParaRPr>
          </a:p>
          <a:p>
            <a:pPr algn="l" rtl="0">
              <a:buFont typeface="Wingdings 3" pitchFamily="18" charset="2"/>
              <a:buNone/>
            </a:pPr>
            <a:endParaRPr lang="en-US" sz="2800" dirty="0">
              <a:cs typeface="Times New Roman" pitchFamily="18" charset="0"/>
            </a:endParaRPr>
          </a:p>
          <a:p>
            <a:pPr algn="l" rtl="0"/>
            <a:endParaRPr lang="en-US" sz="28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1524000" y="4029360"/>
            <a:ext cx="76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879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F9A9F-9D81-3644-8F0E-C992D3ADE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Example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0EA09-646C-E644-919C-B8B801B06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 the pH of a 0.20 M solution of acetic acid, </a:t>
            </a:r>
            <a:r>
              <a:rPr lang="en-US" i="1" dirty="0"/>
              <a:t>K</a:t>
            </a:r>
            <a:r>
              <a:rPr lang="en-US" i="1" baseline="-25000" dirty="0"/>
              <a:t>a</a:t>
            </a:r>
            <a:r>
              <a:rPr lang="en-US" dirty="0"/>
              <a:t> = 1.8 × 10</a:t>
            </a:r>
            <a:r>
              <a:rPr lang="en-US" baseline="30000" dirty="0"/>
              <a:t>–5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888A61-CCAE-FC48-8B68-EFAE55B67E6B}"/>
              </a:ext>
            </a:extLst>
          </p:cNvPr>
          <p:cNvSpPr/>
          <p:nvPr/>
        </p:nvSpPr>
        <p:spPr>
          <a:xfrm>
            <a:off x="1219200" y="2438400"/>
            <a:ext cx="1527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cs typeface="Times New Roman" pitchFamily="18" charset="0"/>
              </a:rPr>
              <a:t>[H</a:t>
            </a:r>
            <a:r>
              <a:rPr lang="en-US" baseline="30000" dirty="0">
                <a:solidFill>
                  <a:srgbClr val="C00000"/>
                </a:solidFill>
                <a:cs typeface="Times New Roman" pitchFamily="18" charset="0"/>
              </a:rPr>
              <a:t>+</a:t>
            </a:r>
            <a:r>
              <a:rPr lang="en-US" dirty="0">
                <a:solidFill>
                  <a:srgbClr val="C00000"/>
                </a:solidFill>
                <a:cs typeface="Times New Roman" pitchFamily="18" charset="0"/>
              </a:rPr>
              <a:t>] =√ K</a:t>
            </a:r>
            <a:r>
              <a:rPr lang="en-US" baseline="-25000" dirty="0">
                <a:solidFill>
                  <a:srgbClr val="C00000"/>
                </a:solidFill>
                <a:cs typeface="Times New Roman" pitchFamily="18" charset="0"/>
              </a:rPr>
              <a:t>a </a:t>
            </a:r>
            <a:r>
              <a:rPr lang="en-US" dirty="0">
                <a:solidFill>
                  <a:srgbClr val="C00000"/>
                </a:solidFill>
                <a:cs typeface="Times New Roman" pitchFamily="18" charset="0"/>
              </a:rPr>
              <a:t>[HA]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4AC95-58E1-4C4B-B92C-D72D2FC32244}"/>
              </a:ext>
            </a:extLst>
          </p:cNvPr>
          <p:cNvSpPr/>
          <p:nvPr/>
        </p:nvSpPr>
        <p:spPr>
          <a:xfrm>
            <a:off x="1447800" y="2942668"/>
            <a:ext cx="2297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</a:rPr>
              <a:t>= (0.20 × 1.8E–5)</a:t>
            </a:r>
            <a:r>
              <a:rPr lang="en-US" baseline="30000" dirty="0">
                <a:solidFill>
                  <a:srgbClr val="000000"/>
                </a:solidFill>
                <a:latin typeface="Tahoma" panose="020B0604030504040204" pitchFamily="34" charset="0"/>
              </a:rPr>
              <a:t>½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</a:p>
          <a:p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</a:rPr>
              <a:t>= 1.9E-3 M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E661ED-1096-FD4F-8E19-E8E71419053F}"/>
              </a:ext>
            </a:extLst>
          </p:cNvPr>
          <p:cNvSpPr/>
          <p:nvPr/>
        </p:nvSpPr>
        <p:spPr>
          <a:xfrm>
            <a:off x="1066800" y="37271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</a:rPr>
              <a:t>The pH of the solution is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</a:rPr>
              <a:t>–log (1.9E–3) = </a:t>
            </a:r>
            <a:r>
              <a:rPr lang="en-US" b="1" dirty="0">
                <a:solidFill>
                  <a:srgbClr val="000000"/>
                </a:solidFill>
                <a:latin typeface="Tahoma" panose="020B0604030504040204" pitchFamily="34" charset="0"/>
              </a:rPr>
              <a:t>2.7</a:t>
            </a:r>
            <a:endParaRPr lang="en-US" b="0" i="0" u="none" strike="noStrike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4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</a:rPr>
              <a:t>Equilibrium constant </a:t>
            </a:r>
            <a:r>
              <a:rPr lang="en-US" b="1" dirty="0" err="1">
                <a:solidFill>
                  <a:srgbClr val="C00000"/>
                </a:solidFill>
                <a:latin typeface="+mn-lt"/>
              </a:rPr>
              <a:t>cont’ed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1"/>
                </a:solidFill>
              </a:rPr>
              <a:t>At equilibrium:       </a:t>
            </a:r>
            <a:r>
              <a:rPr lang="en-US" sz="3200" dirty="0" err="1"/>
              <a:t>V</a:t>
            </a:r>
            <a:r>
              <a:rPr lang="en-US" sz="3200" baseline="-25000" dirty="0" err="1"/>
              <a:t>f</a:t>
            </a:r>
            <a:r>
              <a:rPr lang="en-US" sz="3200" baseline="-25000" dirty="0"/>
              <a:t> </a:t>
            </a:r>
            <a:r>
              <a:rPr lang="en-US" sz="3200" dirty="0"/>
              <a:t>=</a:t>
            </a:r>
            <a:r>
              <a:rPr lang="en-US" sz="2800" dirty="0"/>
              <a:t> </a:t>
            </a:r>
            <a:r>
              <a:rPr lang="en-US" sz="2800" dirty="0" err="1"/>
              <a:t>V</a:t>
            </a:r>
            <a:r>
              <a:rPr lang="en-US" sz="2800" baseline="-25000" dirty="0" err="1"/>
              <a:t>r</a:t>
            </a:r>
            <a:r>
              <a:rPr lang="en-US" sz="2800" baseline="-25000" dirty="0"/>
              <a:t> </a:t>
            </a:r>
          </a:p>
          <a:p>
            <a:pPr>
              <a:buNone/>
            </a:pPr>
            <a:r>
              <a:rPr lang="en-US" sz="2800" dirty="0">
                <a:solidFill>
                  <a:schemeClr val="accent1"/>
                </a:solidFill>
              </a:rPr>
              <a:t>Or </a:t>
            </a:r>
            <a:r>
              <a:rPr lang="en-US" sz="2800" dirty="0"/>
              <a:t>     	</a:t>
            </a:r>
            <a:r>
              <a:rPr lang="en-US" sz="3200" dirty="0"/>
              <a:t> k</a:t>
            </a:r>
            <a:r>
              <a:rPr lang="en-US" sz="3200" baseline="-25000" dirty="0"/>
              <a:t>1</a:t>
            </a:r>
            <a:r>
              <a:rPr lang="en-US" sz="3200" dirty="0"/>
              <a:t> [HA] = k</a:t>
            </a:r>
            <a:r>
              <a:rPr lang="en-US" sz="3200" baseline="-25000" dirty="0"/>
              <a:t>-1</a:t>
            </a:r>
            <a:r>
              <a:rPr lang="en-US" sz="3200" dirty="0"/>
              <a:t> [H</a:t>
            </a:r>
            <a:r>
              <a:rPr lang="en-US" sz="3200" baseline="30000" dirty="0"/>
              <a:t>+</a:t>
            </a:r>
            <a:r>
              <a:rPr lang="en-US" sz="3200" dirty="0"/>
              <a:t>][A</a:t>
            </a:r>
            <a:r>
              <a:rPr lang="en-US" sz="3200" baseline="30000" dirty="0"/>
              <a:t>-</a:t>
            </a:r>
            <a:r>
              <a:rPr lang="en-US" sz="3200" dirty="0"/>
              <a:t>]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32004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</a:t>
            </a:r>
            <a:r>
              <a:rPr lang="en-US" sz="2800" baseline="-25000" dirty="0"/>
              <a:t>1</a:t>
            </a:r>
            <a:r>
              <a:rPr lang="en-US" sz="2800" dirty="0"/>
              <a:t>        [H</a:t>
            </a:r>
            <a:r>
              <a:rPr lang="en-US" sz="2800" baseline="30000" dirty="0"/>
              <a:t>+</a:t>
            </a:r>
            <a:r>
              <a:rPr lang="en-US" sz="2800" dirty="0"/>
              <a:t>][A</a:t>
            </a:r>
            <a:r>
              <a:rPr lang="en-US" sz="2800" baseline="30000" dirty="0"/>
              <a:t>-</a:t>
            </a:r>
            <a:r>
              <a:rPr lang="en-US" sz="2800" dirty="0"/>
              <a:t>]</a:t>
            </a:r>
          </a:p>
          <a:p>
            <a:r>
              <a:rPr lang="en-US" sz="2800" dirty="0"/>
              <a:t>k</a:t>
            </a:r>
            <a:r>
              <a:rPr lang="en-US" sz="2800" baseline="-25000" dirty="0"/>
              <a:t>-1</a:t>
            </a:r>
            <a:r>
              <a:rPr lang="en-US" sz="2800" dirty="0"/>
              <a:t>        </a:t>
            </a:r>
            <a:r>
              <a:rPr lang="en-US" sz="2800"/>
              <a:t>[HA]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3429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0" y="3690610"/>
            <a:ext cx="1463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  <a:endCxn id="6" idx="1"/>
          </p:cNvCxnSpPr>
          <p:nvPr/>
        </p:nvCxnSpPr>
        <p:spPr>
          <a:xfrm rot="10800000" flipH="1" flipV="1">
            <a:off x="2819400" y="3677454"/>
            <a:ext cx="533400" cy="13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24200" y="5522893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[H</a:t>
            </a:r>
            <a:r>
              <a:rPr lang="en-US" sz="2800" baseline="30000"/>
              <a:t>+</a:t>
            </a:r>
            <a:r>
              <a:rPr lang="en-US" sz="2800"/>
              <a:t>][A</a:t>
            </a:r>
            <a:r>
              <a:rPr lang="en-US" sz="2800" baseline="30000"/>
              <a:t>-</a:t>
            </a:r>
            <a:r>
              <a:rPr lang="en-US" sz="2800"/>
              <a:t>]</a:t>
            </a:r>
            <a:endParaRPr lang="en-US" sz="2800" dirty="0"/>
          </a:p>
          <a:p>
            <a:r>
              <a:rPr lang="en-US" sz="2800" dirty="0"/>
              <a:t>      [HA]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733800" y="4800600"/>
            <a:ext cx="1463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52800" y="45821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5791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</a:t>
            </a:r>
            <a:r>
              <a:rPr lang="en-US" sz="2800" baseline="-25000" dirty="0" err="1"/>
              <a:t>eq</a:t>
            </a:r>
            <a:endParaRPr lang="en-US" sz="28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4267200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</a:t>
            </a:r>
            <a:r>
              <a:rPr lang="en-US" sz="2800" baseline="-25000" dirty="0"/>
              <a:t>1</a:t>
            </a:r>
            <a:r>
              <a:rPr lang="en-US" sz="2800" dirty="0"/>
              <a:t>       </a:t>
            </a:r>
          </a:p>
          <a:p>
            <a:r>
              <a:rPr lang="en-US" sz="2800" dirty="0"/>
              <a:t>k</a:t>
            </a:r>
            <a:r>
              <a:rPr lang="en-US" sz="2800" baseline="-25000" dirty="0"/>
              <a:t>-1</a:t>
            </a:r>
            <a:r>
              <a:rPr lang="en-US" sz="2800" dirty="0"/>
              <a:t>       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581400" y="6019800"/>
            <a:ext cx="1463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00400" y="58013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3200" y="45821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</a:t>
            </a:r>
            <a:r>
              <a:rPr lang="en-US" sz="2800" baseline="-25000" dirty="0" err="1"/>
              <a:t>eq</a:t>
            </a:r>
            <a:endParaRPr lang="en-US" sz="2800" baseline="-25000" dirty="0"/>
          </a:p>
        </p:txBody>
      </p:sp>
      <p:sp>
        <p:nvSpPr>
          <p:cNvPr id="20" name="Right Arrow 19"/>
          <p:cNvSpPr/>
          <p:nvPr/>
        </p:nvSpPr>
        <p:spPr>
          <a:xfrm>
            <a:off x="1524000" y="48006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B1F84D-818F-F14F-8BDE-A1EC12BDE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1" y="719775"/>
            <a:ext cx="7770006" cy="514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62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844A29-9292-C64F-A8D5-0A8E619DC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0520"/>
            <a:ext cx="5029200" cy="3716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5B19B5-B666-324A-AAAA-76880ED50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667"/>
          <a:stretch/>
        </p:blipFill>
        <p:spPr>
          <a:xfrm>
            <a:off x="3326440" y="3657600"/>
            <a:ext cx="5295677" cy="2971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0520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90801"/>
            <a:ext cx="6858000" cy="985112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solidFill>
                  <a:srgbClr val="C00000"/>
                </a:solidFill>
              </a:rPr>
              <a:t>Neutralization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" y="3575913"/>
            <a:ext cx="6858000" cy="1655762"/>
          </a:xfrm>
        </p:spPr>
        <p:txBody>
          <a:bodyPr/>
          <a:lstStyle/>
          <a:p>
            <a:pPr algn="l"/>
            <a:r>
              <a:rPr lang="en-US" b="1" dirty="0"/>
              <a:t>Of strong acids and bases</a:t>
            </a:r>
          </a:p>
        </p:txBody>
      </p:sp>
    </p:spTree>
    <p:extLst>
      <p:ext uri="{BB962C8B-B14F-4D97-AF65-F5344CB8AC3E}">
        <p14:creationId xmlns:p14="http://schemas.microsoft.com/office/powerpoint/2010/main" val="37342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EE73B1-6118-4346-B3C0-F72DFA6F136F}"/>
              </a:ext>
            </a:extLst>
          </p:cNvPr>
          <p:cNvSpPr/>
          <p:nvPr/>
        </p:nvSpPr>
        <p:spPr>
          <a:xfrm>
            <a:off x="533400" y="304800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Helvetica" pitchFamily="2" charset="0"/>
              </a:rPr>
              <a:t>Neutralization of strong acids and bases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b="1" dirty="0">
                <a:latin typeface="Helvetica" pitchFamily="2" charset="0"/>
              </a:rPr>
              <a:t>To answer any question related to neutralization , follow the steps below: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1-Know that to neutralize an acid or a base and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form salt +water (pH=7) </a:t>
            </a:r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no. of </a:t>
            </a:r>
            <a:r>
              <a:rPr lang="en-US" sz="2000" b="1" dirty="0">
                <a:latin typeface="Helvetica" pitchFamily="2" charset="0"/>
              </a:rPr>
              <a:t>moles /equivalents </a:t>
            </a:r>
            <a:r>
              <a:rPr lang="en-US" sz="2000" dirty="0">
                <a:latin typeface="Helvetica" pitchFamily="2" charset="0"/>
              </a:rPr>
              <a:t>of  H+ =  no. of </a:t>
            </a:r>
            <a:r>
              <a:rPr lang="en-US" sz="2000" b="1" dirty="0">
                <a:latin typeface="Helvetica" pitchFamily="2" charset="0"/>
              </a:rPr>
              <a:t>moles /equivalents </a:t>
            </a:r>
            <a:r>
              <a:rPr lang="en-US" sz="2000" dirty="0">
                <a:latin typeface="Helvetica" pitchFamily="2" charset="0"/>
              </a:rPr>
              <a:t>of OH-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b="1" dirty="0">
                <a:latin typeface="Helvetica" pitchFamily="2" charset="0"/>
              </a:rPr>
              <a:t>2-</a:t>
            </a:r>
            <a:r>
              <a:rPr lang="en-US" sz="2000" dirty="0">
                <a:latin typeface="Helvetica" pitchFamily="2" charset="0"/>
              </a:rPr>
              <a:t>Choose either moles /equivalents </a:t>
            </a:r>
            <a:r>
              <a:rPr lang="en-US" sz="2000" b="1" dirty="0">
                <a:latin typeface="Helvetica" pitchFamily="2" charset="0"/>
              </a:rPr>
              <a:t>depending on the (n</a:t>
            </a:r>
            <a:r>
              <a:rPr lang="en-US" sz="2000" dirty="0">
                <a:latin typeface="Helvetica" pitchFamily="2" charset="0"/>
              </a:rPr>
              <a:t>) if it is for both acid and base: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•same -------- then </a:t>
            </a:r>
            <a:r>
              <a:rPr lang="en-US" sz="2000" b="1" dirty="0">
                <a:latin typeface="Helvetica" pitchFamily="2" charset="0"/>
              </a:rPr>
              <a:t>moles</a:t>
            </a:r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•Different  -------- then </a:t>
            </a:r>
            <a:r>
              <a:rPr lang="en-US" sz="2000" b="1" dirty="0">
                <a:latin typeface="Helvetica" pitchFamily="2" charset="0"/>
              </a:rPr>
              <a:t>equivalents</a:t>
            </a:r>
            <a:endParaRPr lang="en-US" sz="2000" dirty="0">
              <a:latin typeface="Helvetica" pitchFamily="2" charset="0"/>
            </a:endParaRPr>
          </a:p>
          <a:p>
            <a:br>
              <a:rPr lang="en-US" sz="2000" dirty="0">
                <a:latin typeface="Helvetica" pitchFamily="2" charset="0"/>
              </a:rPr>
            </a:br>
            <a:endParaRPr lang="en-US" sz="2000" dirty="0">
              <a:latin typeface="Helvetica" pitchFamily="2" charset="0"/>
            </a:endParaRPr>
          </a:p>
          <a:p>
            <a:r>
              <a:rPr lang="en-US" sz="2000" b="1" dirty="0">
                <a:latin typeface="Helvetica" pitchFamily="2" charset="0"/>
              </a:rPr>
              <a:t>3-</a:t>
            </a:r>
            <a:r>
              <a:rPr lang="en-US" sz="2000" dirty="0">
                <a:latin typeface="Helvetica" pitchFamily="2" charset="0"/>
              </a:rPr>
              <a:t>finally, calculate according to what is ordered in the Q.</a:t>
            </a:r>
            <a:endParaRPr lang="en-US" sz="20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293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31" y="287638"/>
            <a:ext cx="7313613" cy="86836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Example1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31" y="1414184"/>
            <a:ext cx="7313613" cy="4056062"/>
          </a:xfrm>
        </p:spPr>
        <p:txBody>
          <a:bodyPr/>
          <a:lstStyle/>
          <a:p>
            <a:r>
              <a:rPr lang="en-US" dirty="0">
                <a:solidFill>
                  <a:srgbClr val="AF0C0C"/>
                </a:solidFill>
              </a:rPr>
              <a:t>1- How many ml of 0.025 M H</a:t>
            </a:r>
            <a:r>
              <a:rPr lang="en-US" baseline="-25000" dirty="0">
                <a:solidFill>
                  <a:srgbClr val="AF0C0C"/>
                </a:solidFill>
              </a:rPr>
              <a:t>2</a:t>
            </a:r>
            <a:r>
              <a:rPr lang="en-US" dirty="0">
                <a:solidFill>
                  <a:srgbClr val="AF0C0C"/>
                </a:solidFill>
              </a:rPr>
              <a:t>SO</a:t>
            </a:r>
            <a:r>
              <a:rPr lang="en-US" baseline="-25000" dirty="0">
                <a:solidFill>
                  <a:srgbClr val="AF0C0C"/>
                </a:solidFill>
              </a:rPr>
              <a:t>4</a:t>
            </a:r>
            <a:r>
              <a:rPr lang="en-US" dirty="0">
                <a:solidFill>
                  <a:srgbClr val="AF0C0C"/>
                </a:solidFill>
              </a:rPr>
              <a:t> are required to neutralize exactly 525 ml of 0.06 M KOH? </a:t>
            </a:r>
          </a:p>
          <a:p>
            <a:r>
              <a:rPr lang="en-US" dirty="0">
                <a:solidFill>
                  <a:srgbClr val="AF0C0C"/>
                </a:solidFill>
              </a:rPr>
              <a:t>2- What is the pH of the neutralized solution?</a:t>
            </a:r>
          </a:p>
          <a:p>
            <a:pPr marL="0" indent="0">
              <a:buNone/>
            </a:pPr>
            <a:endParaRPr lang="en-US" dirty="0">
              <a:solidFill>
                <a:srgbClr val="AF0C0C"/>
              </a:solidFill>
            </a:endParaRPr>
          </a:p>
          <a:p>
            <a:pPr>
              <a:buNone/>
            </a:pPr>
            <a:r>
              <a:rPr lang="en-US" dirty="0"/>
              <a:t>No. of moles (equivalents) of H</a:t>
            </a:r>
            <a:r>
              <a:rPr lang="en-US" baseline="30000" dirty="0"/>
              <a:t>+</a:t>
            </a:r>
            <a:r>
              <a:rPr lang="en-US" dirty="0"/>
              <a:t> required = no. of moles (equivalents) of OH</a:t>
            </a:r>
            <a:r>
              <a:rPr lang="en-US" baseline="30000" dirty="0"/>
              <a:t>-</a:t>
            </a:r>
            <a:r>
              <a:rPr lang="en-US" dirty="0"/>
              <a:t> present</a:t>
            </a:r>
          </a:p>
          <a:p>
            <a:pPr algn="ctr">
              <a:buNone/>
            </a:pPr>
            <a:r>
              <a:rPr lang="en-US" dirty="0"/>
              <a:t>V (in L)</a:t>
            </a:r>
            <a:r>
              <a:rPr lang="en-US" baseline="-30000" dirty="0"/>
              <a:t>acid</a:t>
            </a:r>
            <a:r>
              <a:rPr lang="en-US" dirty="0"/>
              <a:t> </a:t>
            </a:r>
            <a:r>
              <a:rPr lang="en-US" dirty="0">
                <a:latin typeface="Traditional Arabic"/>
                <a:cs typeface="Traditional Arabic"/>
              </a:rPr>
              <a:t>×</a:t>
            </a:r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baseline="-30000" dirty="0" err="1"/>
              <a:t>acid</a:t>
            </a:r>
            <a:r>
              <a:rPr lang="en-US" dirty="0"/>
              <a:t>  = no. of equivalents</a:t>
            </a:r>
          </a:p>
          <a:p>
            <a:pPr algn="ctr">
              <a:buNone/>
            </a:pPr>
            <a:r>
              <a:rPr lang="en-US" dirty="0"/>
              <a:t>V (in L)</a:t>
            </a:r>
            <a:r>
              <a:rPr lang="en-US" baseline="-30000" dirty="0"/>
              <a:t>acid</a:t>
            </a:r>
            <a:r>
              <a:rPr lang="en-US" dirty="0"/>
              <a:t> </a:t>
            </a:r>
            <a:r>
              <a:rPr lang="en-US" dirty="0">
                <a:latin typeface="Traditional Arabic"/>
                <a:cs typeface="Traditional Arabic"/>
              </a:rPr>
              <a:t>×</a:t>
            </a:r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baseline="-30000" dirty="0" err="1"/>
              <a:t>acid</a:t>
            </a:r>
            <a:r>
              <a:rPr lang="en-US" dirty="0"/>
              <a:t>  = V (in L)</a:t>
            </a:r>
            <a:r>
              <a:rPr lang="en-US" baseline="-30000" dirty="0"/>
              <a:t>base</a:t>
            </a:r>
            <a:r>
              <a:rPr lang="en-US" dirty="0"/>
              <a:t> </a:t>
            </a:r>
            <a:r>
              <a:rPr lang="en-US" dirty="0">
                <a:latin typeface="Traditional Arabic"/>
                <a:cs typeface="Traditional Arabic"/>
              </a:rPr>
              <a:t>×</a:t>
            </a:r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baseline="-30000" dirty="0" err="1"/>
              <a:t>base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F4E4BF-34E8-D04E-B3E9-B3322CA9A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998" y="2054074"/>
            <a:ext cx="941557" cy="3505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FDE577-0C2F-4A4E-94E2-75AAF622EDC2}"/>
              </a:ext>
            </a:extLst>
          </p:cNvPr>
          <p:cNvSpPr/>
          <p:nvPr/>
        </p:nvSpPr>
        <p:spPr>
          <a:xfrm>
            <a:off x="7762657" y="3011328"/>
            <a:ext cx="1228943" cy="43088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Helvetica" pitchFamily="2" charset="0"/>
              </a:rPr>
              <a:t>0.025 M H2SO4</a:t>
            </a:r>
          </a:p>
          <a:p>
            <a:r>
              <a:rPr lang="en-US" sz="1100" b="1" dirty="0">
                <a:latin typeface="Helvetica" pitchFamily="2" charset="0"/>
              </a:rPr>
              <a:t>V=? (ml)</a:t>
            </a:r>
            <a:endParaRPr lang="en-US" sz="1100" dirty="0">
              <a:effectLst/>
              <a:latin typeface="Helvetic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B4068A-1C63-994D-9073-E9FC1F840357}"/>
              </a:ext>
            </a:extLst>
          </p:cNvPr>
          <p:cNvSpPr/>
          <p:nvPr/>
        </p:nvSpPr>
        <p:spPr>
          <a:xfrm>
            <a:off x="7938041" y="4781861"/>
            <a:ext cx="1047314" cy="600164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Helvetica" pitchFamily="2" charset="0"/>
              </a:rPr>
              <a:t>0.06 M KOH</a:t>
            </a:r>
          </a:p>
          <a:p>
            <a:r>
              <a:rPr lang="en-US" sz="1100" dirty="0">
                <a:latin typeface="Helvetica" pitchFamily="2" charset="0"/>
              </a:rPr>
              <a:t>V= 525ml = 0.525 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085BA6-BE8F-3E47-AEEE-A2A67C4DB154}"/>
              </a:ext>
            </a:extLst>
          </p:cNvPr>
          <p:cNvSpPr/>
          <p:nvPr/>
        </p:nvSpPr>
        <p:spPr>
          <a:xfrm>
            <a:off x="138946" y="5986614"/>
            <a:ext cx="8846408" cy="646331"/>
          </a:xfrm>
          <a:prstGeom prst="rect">
            <a:avLst/>
          </a:prstGeom>
          <a:ln w="5715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Helvetica" pitchFamily="2" charset="0"/>
              </a:rPr>
              <a:t>Note </a:t>
            </a:r>
            <a:r>
              <a:rPr lang="en-US" dirty="0">
                <a:latin typeface="Helvetica" pitchFamily="2" charset="0"/>
              </a:rPr>
              <a:t>: </a:t>
            </a:r>
            <a:r>
              <a:rPr lang="en-US" b="1" dirty="0">
                <a:latin typeface="Helvetica" pitchFamily="2" charset="0"/>
              </a:rPr>
              <a:t>No of equivalents  is calculated  instead of moles </a:t>
            </a:r>
            <a:r>
              <a:rPr lang="en-US" dirty="0">
                <a:latin typeface="Helvetica" pitchFamily="2" charset="0"/>
              </a:rPr>
              <a:t>, since  H2SO4release 2 H</a:t>
            </a:r>
            <a:r>
              <a:rPr lang="en-US" baseline="30000" dirty="0">
                <a:latin typeface="Helvetica" pitchFamily="2" charset="0"/>
              </a:rPr>
              <a:t>+</a:t>
            </a:r>
            <a:r>
              <a:rPr lang="en-US" dirty="0">
                <a:latin typeface="Helvetica" pitchFamily="2" charset="0"/>
              </a:rPr>
              <a:t> and KOH release 1 OH</a:t>
            </a:r>
            <a:r>
              <a:rPr lang="en-US" baseline="30000" dirty="0">
                <a:latin typeface="Helvetica" pitchFamily="2" charset="0"/>
              </a:rPr>
              <a:t>- </a:t>
            </a:r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(i.e. different (n) number)</a:t>
            </a:r>
            <a:endParaRPr lang="en-US" dirty="0">
              <a:solidFill>
                <a:srgbClr val="C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latin typeface="+mn-lt"/>
              </a:rPr>
              <a:t>Cont’ed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</a:t>
            </a:r>
            <a:r>
              <a:rPr lang="en-US" baseline="-25000" dirty="0" err="1"/>
              <a:t>acid</a:t>
            </a:r>
            <a:r>
              <a:rPr lang="en-US" dirty="0"/>
              <a:t>= M x n= 0.025 M x 2 = 0.05 N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base</a:t>
            </a:r>
            <a:r>
              <a:rPr lang="en-US" dirty="0"/>
              <a:t>= M x n= 0.06 M x 1 = 0.06 N</a:t>
            </a:r>
          </a:p>
          <a:p>
            <a:r>
              <a:rPr lang="en-US" dirty="0"/>
              <a:t>V (in L)</a:t>
            </a:r>
            <a:r>
              <a:rPr lang="en-US" baseline="-25000" dirty="0"/>
              <a:t>acid</a:t>
            </a:r>
            <a:r>
              <a:rPr lang="en-US" dirty="0"/>
              <a:t>×0.05  = 0.525 ×0.06</a:t>
            </a:r>
          </a:p>
          <a:p>
            <a:r>
              <a:rPr lang="en-US" dirty="0"/>
              <a:t>V (in L)</a:t>
            </a:r>
            <a:r>
              <a:rPr lang="en-US" baseline="-25000" dirty="0"/>
              <a:t>acid</a:t>
            </a:r>
            <a:r>
              <a:rPr lang="en-US" dirty="0"/>
              <a:t>= (0.525 ×0.06) / 0.05</a:t>
            </a:r>
          </a:p>
          <a:p>
            <a:r>
              <a:rPr lang="en-US" dirty="0"/>
              <a:t>= 0.63 L =630 ml</a:t>
            </a:r>
          </a:p>
          <a:p>
            <a:pPr algn="ctr">
              <a:buNone/>
            </a:pPr>
            <a:r>
              <a:rPr lang="en-US" dirty="0">
                <a:latin typeface="+mj-lt"/>
              </a:rPr>
              <a:t>The neutralized solution contains only </a:t>
            </a: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“a salt” of a strong acid and strong base has no effect on pH</a:t>
            </a:r>
          </a:p>
          <a:p>
            <a:pPr algn="ctr">
              <a:buNone/>
            </a:pPr>
            <a:r>
              <a:rPr lang="en-US" dirty="0">
                <a:latin typeface="+mj-lt"/>
              </a:rPr>
              <a:t>pH =7</a:t>
            </a:r>
          </a:p>
          <a:p>
            <a:pPr algn="ctr">
              <a:buNone/>
            </a:pPr>
            <a:endParaRPr lang="en-US" dirty="0">
              <a:latin typeface="+mj-lt"/>
            </a:endParaRPr>
          </a:p>
          <a:p>
            <a:pPr algn="ctr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80178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88" y="226422"/>
            <a:ext cx="7313613" cy="86836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0960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AF0C0C"/>
                </a:solidFill>
              </a:rPr>
              <a:t>How many ml of 0.05 N </a:t>
            </a:r>
            <a:r>
              <a:rPr lang="en-US" dirty="0" err="1">
                <a:solidFill>
                  <a:srgbClr val="AF0C0C"/>
                </a:solidFill>
              </a:rPr>
              <a:t>HCl</a:t>
            </a:r>
            <a:r>
              <a:rPr lang="en-US" dirty="0">
                <a:solidFill>
                  <a:srgbClr val="AF0C0C"/>
                </a:solidFill>
              </a:rPr>
              <a:t> are required to neutralize exactly 8g of </a:t>
            </a:r>
            <a:r>
              <a:rPr lang="en-US" dirty="0" err="1">
                <a:solidFill>
                  <a:srgbClr val="AF0C0C"/>
                </a:solidFill>
              </a:rPr>
              <a:t>NaOH</a:t>
            </a:r>
            <a:r>
              <a:rPr lang="en-US" dirty="0">
                <a:solidFill>
                  <a:srgbClr val="AF0C0C"/>
                </a:solidFill>
              </a:rPr>
              <a:t>?</a:t>
            </a:r>
          </a:p>
          <a:p>
            <a:r>
              <a:rPr lang="en-US" dirty="0"/>
              <a:t>At the equivalent point:</a:t>
            </a:r>
          </a:p>
          <a:p>
            <a:r>
              <a:rPr lang="en-US" dirty="0"/>
              <a:t>The no. of moles H+ added = no. of moles OH-present</a:t>
            </a:r>
          </a:p>
          <a:p>
            <a:r>
              <a:rPr lang="en-US" dirty="0"/>
              <a:t>V (in L)</a:t>
            </a:r>
            <a:r>
              <a:rPr lang="en-US" baseline="-25000" dirty="0"/>
              <a:t>acid</a:t>
            </a:r>
            <a:r>
              <a:rPr lang="en-US" dirty="0"/>
              <a:t>× </a:t>
            </a:r>
            <a:r>
              <a:rPr lang="en-US" dirty="0" err="1"/>
              <a:t>M</a:t>
            </a:r>
            <a:r>
              <a:rPr lang="en-US" baseline="-25000" dirty="0" err="1"/>
              <a:t>acid</a:t>
            </a:r>
            <a:r>
              <a:rPr lang="en-US" dirty="0"/>
              <a:t>= no. of moles of H+ added</a:t>
            </a:r>
          </a:p>
          <a:p>
            <a:r>
              <a:rPr lang="en-US" dirty="0"/>
              <a:t>M=N/n            0.05/1 = 0.05M</a:t>
            </a:r>
          </a:p>
          <a:p>
            <a:r>
              <a:rPr lang="en-US" dirty="0" err="1"/>
              <a:t>wt</a:t>
            </a:r>
            <a:r>
              <a:rPr lang="en-US" baseline="-25000" dirty="0" err="1"/>
              <a:t>NaOH</a:t>
            </a:r>
            <a:r>
              <a:rPr lang="en-US" dirty="0"/>
              <a:t>/ </a:t>
            </a:r>
            <a:r>
              <a:rPr lang="en-US" dirty="0" err="1"/>
              <a:t>Mwt</a:t>
            </a:r>
            <a:r>
              <a:rPr lang="en-US" baseline="-25000" dirty="0" err="1"/>
              <a:t>NaOH</a:t>
            </a:r>
            <a:r>
              <a:rPr lang="en-US" dirty="0"/>
              <a:t>= no. of moles of OH</a:t>
            </a:r>
            <a:r>
              <a:rPr lang="en-US" baseline="30000" dirty="0"/>
              <a:t>-</a:t>
            </a:r>
            <a:r>
              <a:rPr lang="en-US" dirty="0"/>
              <a:t>present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6FA3FA-664A-0848-A158-8F24B6166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872" y="1430338"/>
            <a:ext cx="1089528" cy="40560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A9CE31-CDA2-8440-9F25-34BA3B4A1035}"/>
              </a:ext>
            </a:extLst>
          </p:cNvPr>
          <p:cNvSpPr/>
          <p:nvPr/>
        </p:nvSpPr>
        <p:spPr>
          <a:xfrm>
            <a:off x="7391400" y="2524780"/>
            <a:ext cx="1131636" cy="5232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0.05 N HCl</a:t>
            </a:r>
          </a:p>
          <a:p>
            <a:r>
              <a:rPr lang="en-US" sz="1400" b="1" dirty="0">
                <a:latin typeface="Helvetica" pitchFamily="2" charset="0"/>
              </a:rPr>
              <a:t>V=? (ml)</a:t>
            </a:r>
            <a:endParaRPr lang="en-US" sz="1400" dirty="0">
              <a:effectLst/>
              <a:latin typeface="Helvetica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C36618-D8E3-FA4D-8B49-48F160421E30}"/>
              </a:ext>
            </a:extLst>
          </p:cNvPr>
          <p:cNvSpPr/>
          <p:nvPr/>
        </p:nvSpPr>
        <p:spPr>
          <a:xfrm>
            <a:off x="7391400" y="4724400"/>
            <a:ext cx="1577472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8g NaOH</a:t>
            </a:r>
          </a:p>
          <a:p>
            <a:r>
              <a:rPr lang="en-US" sz="1200" dirty="0" err="1">
                <a:latin typeface="Helvetica" pitchFamily="2" charset="0"/>
              </a:rPr>
              <a:t>Mwt</a:t>
            </a:r>
            <a:r>
              <a:rPr lang="en-US" sz="1200" dirty="0">
                <a:latin typeface="Helvetica" pitchFamily="2" charset="0"/>
              </a:rPr>
              <a:t>= 23+16+1 = 40 g\mol</a:t>
            </a:r>
            <a:endParaRPr lang="en-US" sz="1200" dirty="0">
              <a:effectLst/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280604-6594-434C-9150-AC6EF5A40FE0}"/>
              </a:ext>
            </a:extLst>
          </p:cNvPr>
          <p:cNvSpPr/>
          <p:nvPr/>
        </p:nvSpPr>
        <p:spPr>
          <a:xfrm>
            <a:off x="327042" y="6021979"/>
            <a:ext cx="8633328" cy="646331"/>
          </a:xfrm>
          <a:prstGeom prst="rect">
            <a:avLst/>
          </a:prstGeom>
          <a:ln w="5715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Helvetica" pitchFamily="2" charset="0"/>
              </a:rPr>
              <a:t>Note </a:t>
            </a:r>
            <a:r>
              <a:rPr lang="en-US" dirty="0">
                <a:latin typeface="Helvetica" pitchFamily="2" charset="0"/>
              </a:rPr>
              <a:t>: </a:t>
            </a:r>
            <a:r>
              <a:rPr lang="en-US" b="1" dirty="0">
                <a:latin typeface="Helvetica" pitchFamily="2" charset="0"/>
              </a:rPr>
              <a:t>No of moles  is calculated</a:t>
            </a:r>
            <a:r>
              <a:rPr lang="en-US" dirty="0">
                <a:latin typeface="Helvetica" pitchFamily="2" charset="0"/>
              </a:rPr>
              <a:t>, since  HCl release 1 H</a:t>
            </a:r>
            <a:r>
              <a:rPr lang="en-US" baseline="30000" dirty="0">
                <a:latin typeface="Helvetica" pitchFamily="2" charset="0"/>
              </a:rPr>
              <a:t>+</a:t>
            </a:r>
            <a:r>
              <a:rPr lang="en-US" dirty="0">
                <a:latin typeface="Helvetica" pitchFamily="2" charset="0"/>
              </a:rPr>
              <a:t> and NaOH release 1 OH</a:t>
            </a:r>
            <a:r>
              <a:rPr lang="en-US" baseline="30000" dirty="0">
                <a:latin typeface="Helvetica" pitchFamily="2" charset="0"/>
              </a:rPr>
              <a:t>-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b="1" dirty="0">
                <a:latin typeface="Helvetica" pitchFamily="2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i.e. same (n) number)</a:t>
            </a:r>
            <a:endParaRPr lang="en-US" dirty="0">
              <a:solidFill>
                <a:srgbClr val="C00000"/>
              </a:solidFill>
              <a:latin typeface="Helvetica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E8BEB9-FF73-0444-BD53-0DCD4418384A}"/>
              </a:ext>
            </a:extLst>
          </p:cNvPr>
          <p:cNvCxnSpPr/>
          <p:nvPr/>
        </p:nvCxnSpPr>
        <p:spPr>
          <a:xfrm>
            <a:off x="1905000" y="48768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5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+mn-lt"/>
              </a:rPr>
              <a:t>Cont’ed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 (in L)</a:t>
            </a:r>
            <a:r>
              <a:rPr lang="en-US" baseline="-25000" dirty="0"/>
              <a:t>HCl  </a:t>
            </a:r>
            <a:r>
              <a:rPr lang="en-US" dirty="0"/>
              <a:t>×  </a:t>
            </a:r>
            <a:r>
              <a:rPr lang="en-US" dirty="0" err="1"/>
              <a:t>M</a:t>
            </a:r>
            <a:r>
              <a:rPr lang="en-US" baseline="-25000" dirty="0" err="1"/>
              <a:t>HCl</a:t>
            </a:r>
            <a:r>
              <a:rPr lang="en-US" baseline="-25000" dirty="0"/>
              <a:t>.  </a:t>
            </a:r>
            <a:r>
              <a:rPr lang="en-US" dirty="0"/>
              <a:t>= </a:t>
            </a:r>
            <a:r>
              <a:rPr lang="en-US" dirty="0" err="1"/>
              <a:t>wt</a:t>
            </a:r>
            <a:r>
              <a:rPr lang="en-US" baseline="-25000" dirty="0" err="1"/>
              <a:t>NaOH</a:t>
            </a:r>
            <a:r>
              <a:rPr lang="en-US" dirty="0"/>
              <a:t>/ </a:t>
            </a:r>
            <a:r>
              <a:rPr lang="en-US" dirty="0" err="1"/>
              <a:t>Mwt</a:t>
            </a:r>
            <a:r>
              <a:rPr lang="en-US" baseline="-25000" dirty="0" err="1"/>
              <a:t>NaOH</a:t>
            </a:r>
            <a:endParaRPr lang="en-US" baseline="-25000" dirty="0"/>
          </a:p>
          <a:p>
            <a:r>
              <a:rPr lang="en-US" dirty="0"/>
              <a:t>V (in L)</a:t>
            </a:r>
            <a:r>
              <a:rPr lang="en-US" baseline="-25000" dirty="0"/>
              <a:t>HCl</a:t>
            </a:r>
            <a:r>
              <a:rPr lang="en-US" dirty="0"/>
              <a:t>×0.05 = 8 / 40</a:t>
            </a:r>
          </a:p>
          <a:p>
            <a:r>
              <a:rPr lang="en-US" dirty="0"/>
              <a:t>V (in L)</a:t>
            </a:r>
            <a:r>
              <a:rPr lang="en-US" baseline="-25000" dirty="0"/>
              <a:t>HCl</a:t>
            </a:r>
            <a:r>
              <a:rPr lang="en-US" dirty="0"/>
              <a:t>= 0.2/ 0.05 = 4 L or 4000 ml</a:t>
            </a:r>
          </a:p>
        </p:txBody>
      </p:sp>
    </p:spTree>
    <p:extLst>
      <p:ext uri="{BB962C8B-B14F-4D97-AF65-F5344CB8AC3E}">
        <p14:creationId xmlns:p14="http://schemas.microsoft.com/office/powerpoint/2010/main" val="24547043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2" y="152955"/>
            <a:ext cx="8829675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n-lt"/>
              </a:rPr>
              <a:t>Relationship between K</a:t>
            </a:r>
            <a:r>
              <a:rPr lang="en-US" sz="2800" b="1" baseline="-25000" dirty="0">
                <a:solidFill>
                  <a:srgbClr val="C00000"/>
                </a:solidFill>
                <a:latin typeface="+mn-lt"/>
              </a:rPr>
              <a:t>a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 and </a:t>
            </a:r>
            <a:r>
              <a:rPr lang="en-US" sz="2800" b="1" dirty="0" err="1">
                <a:solidFill>
                  <a:srgbClr val="C00000"/>
                </a:solidFill>
                <a:latin typeface="+mn-lt"/>
              </a:rPr>
              <a:t>K</a:t>
            </a:r>
            <a:r>
              <a:rPr lang="en-US" sz="2800" b="1" baseline="-25000" dirty="0" err="1">
                <a:solidFill>
                  <a:srgbClr val="C00000"/>
                </a:solidFill>
                <a:latin typeface="+mn-lt"/>
              </a:rPr>
              <a:t>b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 for weak acids and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839" y="1546326"/>
            <a:ext cx="7886700" cy="4930674"/>
          </a:xfrm>
        </p:spPr>
        <p:txBody>
          <a:bodyPr>
            <a:normAutofit/>
          </a:bodyPr>
          <a:lstStyle/>
          <a:p>
            <a:r>
              <a:rPr lang="en-US" dirty="0"/>
              <a:t>Weak acids (HA) dissociates in water:</a:t>
            </a:r>
          </a:p>
          <a:p>
            <a:pPr algn="ctr">
              <a:buNone/>
            </a:pPr>
            <a:r>
              <a:rPr lang="en-US" sz="3200" dirty="0"/>
              <a:t>	HA             H</a:t>
            </a:r>
            <a:r>
              <a:rPr lang="en-US" sz="3200" baseline="30000" dirty="0"/>
              <a:t>+</a:t>
            </a:r>
            <a:r>
              <a:rPr lang="en-US" sz="3200" dirty="0"/>
              <a:t> + A</a:t>
            </a:r>
            <a:r>
              <a:rPr lang="en-US" sz="3200" baseline="30000" dirty="0"/>
              <a:t>-</a:t>
            </a:r>
            <a:endParaRPr lang="en-US" sz="3200" dirty="0"/>
          </a:p>
          <a:p>
            <a:pPr>
              <a:buNone/>
            </a:pPr>
            <a:r>
              <a:rPr lang="en-US" sz="3200" dirty="0"/>
              <a:t>			K</a:t>
            </a:r>
            <a:r>
              <a:rPr lang="en-US" sz="3200" baseline="-25000" dirty="0"/>
              <a:t>a</a:t>
            </a:r>
            <a:r>
              <a:rPr lang="en-US" sz="3200" dirty="0"/>
              <a:t> =</a:t>
            </a:r>
          </a:p>
          <a:p>
            <a:pPr>
              <a:buNone/>
            </a:pPr>
            <a:endParaRPr lang="en-US" sz="3200" dirty="0"/>
          </a:p>
          <a:p>
            <a:r>
              <a:rPr lang="en-US" dirty="0"/>
              <a:t>If we start with conjugated base </a:t>
            </a:r>
            <a:r>
              <a:rPr lang="en-US" sz="2800" dirty="0"/>
              <a:t>A</a:t>
            </a:r>
            <a:r>
              <a:rPr lang="en-US" sz="2800" baseline="30000" dirty="0"/>
              <a:t>-</a:t>
            </a:r>
            <a:r>
              <a:rPr lang="en-US" sz="2800" dirty="0"/>
              <a:t> and dissolve it water, it ionizes as a typical base:</a:t>
            </a:r>
          </a:p>
          <a:p>
            <a:endParaRPr lang="en-US" sz="2800" dirty="0"/>
          </a:p>
          <a:p>
            <a:pPr algn="ctr">
              <a:buNone/>
            </a:pPr>
            <a:r>
              <a:rPr lang="en-US" sz="2800" dirty="0"/>
              <a:t>A</a:t>
            </a:r>
            <a:r>
              <a:rPr lang="en-US" sz="2800" baseline="30000" dirty="0"/>
              <a:t>-</a:t>
            </a:r>
            <a:r>
              <a:rPr lang="en-US" sz="2800" dirty="0"/>
              <a:t> + HOH             HA + OH</a:t>
            </a:r>
            <a:r>
              <a:rPr lang="en-US" sz="2800" baseline="30000" dirty="0"/>
              <a:t>-</a:t>
            </a:r>
          </a:p>
          <a:p>
            <a:pPr>
              <a:buNone/>
            </a:pPr>
            <a:r>
              <a:rPr lang="en-US" sz="2800" dirty="0"/>
              <a:t>				</a:t>
            </a:r>
          </a:p>
          <a:p>
            <a:pPr>
              <a:buNone/>
            </a:pPr>
            <a:r>
              <a:rPr lang="en-US" sz="2800" dirty="0" err="1"/>
              <a:t>K</a:t>
            </a:r>
            <a:r>
              <a:rPr lang="en-US" sz="2800" baseline="-25000" dirty="0" err="1"/>
              <a:t>b</a:t>
            </a:r>
            <a:r>
              <a:rPr lang="en-US" sz="2800" dirty="0"/>
              <a:t> =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842931" y="2922542"/>
            <a:ext cx="1578488" cy="8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49785" y="2480045"/>
            <a:ext cx="128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[H</a:t>
            </a:r>
            <a:r>
              <a:rPr lang="en-US" sz="2400" baseline="30000" dirty="0"/>
              <a:t>+</a:t>
            </a:r>
            <a:r>
              <a:rPr lang="en-US" sz="2400" dirty="0"/>
              <a:t>] [A</a:t>
            </a:r>
            <a:r>
              <a:rPr lang="en-US" sz="2400" baseline="30000" dirty="0"/>
              <a:t>-</a:t>
            </a:r>
            <a:r>
              <a:rPr lang="en-US" sz="2400" dirty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9339" y="2930924"/>
            <a:ext cx="88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[HA]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3786050" y="2059221"/>
            <a:ext cx="8382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4072089" y="5004200"/>
            <a:ext cx="8382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799038" y="6130913"/>
            <a:ext cx="1578488" cy="8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9038" y="5655780"/>
            <a:ext cx="1797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[HA] [OH</a:t>
            </a:r>
            <a:r>
              <a:rPr lang="en-US" sz="2400" baseline="30000" dirty="0"/>
              <a:t>-</a:t>
            </a:r>
            <a:r>
              <a:rPr lang="en-US" sz="2400" dirty="0"/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5031" y="6130913"/>
            <a:ext cx="88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[A</a:t>
            </a:r>
            <a:r>
              <a:rPr lang="en-US" sz="2400" baseline="30000" dirty="0"/>
              <a:t>-</a:t>
            </a:r>
            <a:r>
              <a:rPr lang="en-US" sz="2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292618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0442"/>
            <a:ext cx="8229600" cy="67313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/>
              <a:t>			   </a:t>
            </a:r>
          </a:p>
          <a:p>
            <a:pPr>
              <a:buNone/>
            </a:pPr>
            <a:r>
              <a:rPr lang="en-US" sz="2800" dirty="0"/>
              <a:t>			  [H</a:t>
            </a:r>
            <a:r>
              <a:rPr lang="en-US" sz="2800" baseline="30000" dirty="0"/>
              <a:t>+</a:t>
            </a:r>
            <a:r>
              <a:rPr lang="en-US" sz="2800" dirty="0"/>
              <a:t>] =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3200" dirty="0"/>
              <a:t>			  </a:t>
            </a:r>
            <a:r>
              <a:rPr lang="en-US" sz="2800" dirty="0"/>
              <a:t>[OH</a:t>
            </a:r>
            <a:r>
              <a:rPr lang="en-US" sz="2800" baseline="30000" dirty="0"/>
              <a:t>-</a:t>
            </a:r>
            <a:r>
              <a:rPr lang="en-US" sz="2800" dirty="0"/>
              <a:t>] =</a:t>
            </a:r>
          </a:p>
          <a:p>
            <a:pPr>
              <a:buNone/>
            </a:pPr>
            <a:endParaRPr lang="en-US" sz="2800" dirty="0"/>
          </a:p>
          <a:p>
            <a:pPr algn="ctr">
              <a:buNone/>
            </a:pPr>
            <a:r>
              <a:rPr lang="en-US" sz="2800" dirty="0"/>
              <a:t>[H</a:t>
            </a:r>
            <a:r>
              <a:rPr lang="en-US" sz="2800" baseline="30000" dirty="0"/>
              <a:t>+</a:t>
            </a:r>
            <a:r>
              <a:rPr lang="en-US" sz="2800" dirty="0"/>
              <a:t>] [OH</a:t>
            </a:r>
            <a:r>
              <a:rPr lang="en-US" sz="2800" baseline="30000" dirty="0"/>
              <a:t>-</a:t>
            </a:r>
            <a:r>
              <a:rPr lang="en-US" sz="2800" dirty="0"/>
              <a:t>] = K</a:t>
            </a:r>
            <a:r>
              <a:rPr lang="en-US" sz="2800" baseline="-25000" dirty="0"/>
              <a:t>w</a:t>
            </a:r>
          </a:p>
          <a:p>
            <a:pPr algn="ctr">
              <a:buNone/>
            </a:pPr>
            <a:endParaRPr lang="en-US" sz="2800" baseline="-25000" dirty="0"/>
          </a:p>
          <a:p>
            <a:pPr>
              <a:buNone/>
            </a:pPr>
            <a:r>
              <a:rPr lang="en-US" sz="2800" dirty="0"/>
              <a:t>			                           				 = K</a:t>
            </a:r>
            <a:r>
              <a:rPr lang="en-US" sz="2800" baseline="-25000" dirty="0"/>
              <a:t>w</a:t>
            </a:r>
          </a:p>
          <a:p>
            <a:pPr>
              <a:buNone/>
            </a:pPr>
            <a:endParaRPr lang="en-US" sz="1100" baseline="-25000" dirty="0"/>
          </a:p>
          <a:p>
            <a:pPr algn="ctr">
              <a:buNone/>
            </a:pPr>
            <a:r>
              <a:rPr lang="en-US" sz="2800" dirty="0"/>
              <a:t>K</a:t>
            </a:r>
            <a:r>
              <a:rPr lang="en-US" sz="2800" baseline="-25000" dirty="0"/>
              <a:t>a</a:t>
            </a:r>
            <a:r>
              <a:rPr lang="en-US" sz="2800" dirty="0"/>
              <a:t>  </a:t>
            </a:r>
            <a:r>
              <a:rPr lang="en-US" sz="2800" dirty="0">
                <a:cs typeface="Traditional Arabic"/>
              </a:rPr>
              <a:t>×</a:t>
            </a:r>
            <a:r>
              <a:rPr lang="en-US" sz="2800" dirty="0"/>
              <a:t> K</a:t>
            </a:r>
            <a:r>
              <a:rPr lang="en-US" sz="2800" baseline="-25000" dirty="0"/>
              <a:t>b</a:t>
            </a:r>
            <a:r>
              <a:rPr lang="en-US" sz="2800" dirty="0"/>
              <a:t> = </a:t>
            </a:r>
            <a:r>
              <a:rPr lang="en-US" sz="2800" dirty="0" err="1"/>
              <a:t>K</a:t>
            </a:r>
            <a:r>
              <a:rPr lang="en-US" sz="2800" baseline="-25000" dirty="0" err="1"/>
              <a:t>w</a:t>
            </a:r>
            <a:endParaRPr lang="en-US" sz="2800" baseline="-25000" dirty="0"/>
          </a:p>
          <a:p>
            <a:pPr algn="ctr">
              <a:buNone/>
            </a:pPr>
            <a:r>
              <a:rPr lang="en-US" sz="2800" dirty="0"/>
              <a:t>Log K</a:t>
            </a:r>
            <a:r>
              <a:rPr lang="en-US" sz="2800" baseline="-25000" dirty="0"/>
              <a:t>a</a:t>
            </a:r>
            <a:r>
              <a:rPr lang="en-US" sz="2800" dirty="0"/>
              <a:t> + Log K</a:t>
            </a:r>
            <a:r>
              <a:rPr lang="en-US" sz="2800" baseline="-25000" dirty="0"/>
              <a:t>b</a:t>
            </a:r>
            <a:r>
              <a:rPr lang="en-US" sz="2800" dirty="0"/>
              <a:t> = Log </a:t>
            </a:r>
            <a:r>
              <a:rPr lang="en-US" sz="2800" dirty="0" err="1"/>
              <a:t>K</a:t>
            </a:r>
            <a:r>
              <a:rPr lang="en-US" sz="2800" baseline="-25000" dirty="0" err="1"/>
              <a:t>w</a:t>
            </a:r>
            <a:endParaRPr lang="en-US" sz="2800" baseline="-25000" dirty="0"/>
          </a:p>
          <a:p>
            <a:pPr algn="ctr">
              <a:buNone/>
            </a:pPr>
            <a:r>
              <a:rPr lang="en-US" sz="2800" dirty="0"/>
              <a:t>- Log K</a:t>
            </a:r>
            <a:r>
              <a:rPr lang="en-US" sz="2800" baseline="-25000" dirty="0"/>
              <a:t>a</a:t>
            </a:r>
            <a:r>
              <a:rPr lang="en-US" sz="2800" dirty="0"/>
              <a:t> - Log K</a:t>
            </a:r>
            <a:r>
              <a:rPr lang="en-US" sz="2800" baseline="-25000" dirty="0"/>
              <a:t>b</a:t>
            </a:r>
            <a:r>
              <a:rPr lang="en-US" sz="2800" dirty="0"/>
              <a:t> = - Log </a:t>
            </a:r>
            <a:r>
              <a:rPr lang="en-US" sz="2800" dirty="0" err="1"/>
              <a:t>K</a:t>
            </a:r>
            <a:r>
              <a:rPr lang="en-US" sz="2800" baseline="-25000" dirty="0" err="1"/>
              <a:t>w</a:t>
            </a:r>
            <a:endParaRPr lang="en-US" sz="2800" baseline="-25000" dirty="0"/>
          </a:p>
          <a:p>
            <a:pPr algn="ctr">
              <a:buNone/>
            </a:pPr>
            <a:r>
              <a:rPr lang="en-US" sz="2800" dirty="0" err="1"/>
              <a:t>pk</a:t>
            </a:r>
            <a:r>
              <a:rPr lang="en-US" sz="2800" baseline="-25000" dirty="0" err="1"/>
              <a:t>a</a:t>
            </a:r>
            <a:r>
              <a:rPr lang="en-US" sz="2800" dirty="0"/>
              <a:t> + </a:t>
            </a:r>
            <a:r>
              <a:rPr lang="en-US" sz="2800" dirty="0" err="1"/>
              <a:t>pK</a:t>
            </a:r>
            <a:r>
              <a:rPr lang="en-US" sz="2800" baseline="-25000" dirty="0" err="1"/>
              <a:t>b</a:t>
            </a:r>
            <a:r>
              <a:rPr lang="en-US" sz="2800" dirty="0"/>
              <a:t> = </a:t>
            </a:r>
            <a:r>
              <a:rPr lang="en-US" sz="2800" dirty="0" err="1"/>
              <a:t>pK</a:t>
            </a:r>
            <a:r>
              <a:rPr lang="en-US" sz="2800" baseline="-25000" dirty="0" err="1"/>
              <a:t>w</a:t>
            </a:r>
            <a:endParaRPr lang="en-US" sz="2800" baseline="-25000" dirty="0"/>
          </a:p>
          <a:p>
            <a:pPr algn="ctr">
              <a:buNone/>
            </a:pPr>
            <a:r>
              <a:rPr lang="en-US" sz="2800" dirty="0"/>
              <a:t>14 = </a:t>
            </a:r>
            <a:r>
              <a:rPr lang="en-US" sz="2800" dirty="0" err="1"/>
              <a:t>pK</a:t>
            </a:r>
            <a:r>
              <a:rPr lang="en-US" sz="2800" baseline="-25000" dirty="0" err="1"/>
              <a:t>w</a:t>
            </a:r>
            <a:endParaRPr lang="en-US" sz="2800" baseline="-25000" dirty="0"/>
          </a:p>
          <a:p>
            <a:pPr algn="ctr">
              <a:buNone/>
            </a:pPr>
            <a:r>
              <a:rPr lang="en-US" sz="2800" dirty="0" err="1"/>
              <a:t>pk</a:t>
            </a:r>
            <a:r>
              <a:rPr lang="en-US" sz="2800" baseline="-25000" dirty="0" err="1"/>
              <a:t>a</a:t>
            </a:r>
            <a:r>
              <a:rPr lang="en-US" sz="2800" dirty="0"/>
              <a:t> + </a:t>
            </a:r>
            <a:r>
              <a:rPr lang="en-US" sz="2800" dirty="0" err="1"/>
              <a:t>pK</a:t>
            </a:r>
            <a:r>
              <a:rPr lang="en-US" sz="2800" baseline="-25000" dirty="0" err="1"/>
              <a:t>b</a:t>
            </a:r>
            <a:r>
              <a:rPr lang="en-US" sz="2800" dirty="0"/>
              <a:t> = 14</a:t>
            </a:r>
            <a:endParaRPr lang="en-US" sz="2800" baseline="-25000" dirty="0"/>
          </a:p>
          <a:p>
            <a:pPr>
              <a:buNone/>
            </a:pP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363781" y="868162"/>
            <a:ext cx="1578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18269" y="415172"/>
            <a:ext cx="128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[HA] K</a:t>
            </a:r>
            <a:r>
              <a:rPr lang="en-US" sz="2400" baseline="-25000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3369" y="876837"/>
            <a:ext cx="88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[A</a:t>
            </a:r>
            <a:r>
              <a:rPr lang="en-US" sz="2400" baseline="30000" dirty="0"/>
              <a:t>-</a:t>
            </a:r>
            <a:r>
              <a:rPr lang="en-US" sz="2400" dirty="0"/>
              <a:t>]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526912" y="1874777"/>
            <a:ext cx="1578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44781" y="1481972"/>
            <a:ext cx="128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[A</a:t>
            </a:r>
            <a:r>
              <a:rPr lang="en-US" sz="2400" baseline="30000" dirty="0"/>
              <a:t>-</a:t>
            </a:r>
            <a:r>
              <a:rPr lang="en-US" sz="2400" dirty="0"/>
              <a:t>] K</a:t>
            </a:r>
            <a:r>
              <a:rPr lang="en-US" sz="2400" baseline="-25000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5333" y="1824335"/>
            <a:ext cx="88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[HA]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590800" y="3276600"/>
            <a:ext cx="1578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19400" y="2814935"/>
            <a:ext cx="128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[HA] K</a:t>
            </a:r>
            <a:r>
              <a:rPr lang="en-US" sz="2400" baseline="-25000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11179" y="3272135"/>
            <a:ext cx="88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[A</a:t>
            </a:r>
            <a:r>
              <a:rPr lang="en-US" sz="2400" baseline="30000" dirty="0"/>
              <a:t>-</a:t>
            </a:r>
            <a:r>
              <a:rPr lang="en-US" sz="2400" dirty="0"/>
              <a:t>]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467070" y="3263721"/>
            <a:ext cx="1578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13479" y="2809396"/>
            <a:ext cx="128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[A</a:t>
            </a:r>
            <a:r>
              <a:rPr lang="en-US" sz="2400" baseline="30000" dirty="0"/>
              <a:t>-</a:t>
            </a:r>
            <a:r>
              <a:rPr lang="en-US" sz="2400" dirty="0"/>
              <a:t>] K</a:t>
            </a:r>
            <a:r>
              <a:rPr lang="en-US" sz="2400" baseline="-25000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0" y="3272135"/>
            <a:ext cx="88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[HA]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91000" y="301777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aditional Arabic"/>
                <a:cs typeface="Traditional Arabic"/>
              </a:rPr>
              <a:t>×</a:t>
            </a:r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78E1A5-6987-CD41-8AA6-CFA2D98C1540}"/>
              </a:ext>
            </a:extLst>
          </p:cNvPr>
          <p:cNvCxnSpPr>
            <a:cxnSpLocks/>
          </p:cNvCxnSpPr>
          <p:nvPr/>
        </p:nvCxnSpPr>
        <p:spPr>
          <a:xfrm flipH="1">
            <a:off x="3037148" y="2919847"/>
            <a:ext cx="298266" cy="1958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AB2184-9BF4-2747-88CC-5B513BBE5437}"/>
              </a:ext>
            </a:extLst>
          </p:cNvPr>
          <p:cNvCxnSpPr>
            <a:cxnSpLocks/>
          </p:cNvCxnSpPr>
          <p:nvPr/>
        </p:nvCxnSpPr>
        <p:spPr>
          <a:xfrm flipH="1">
            <a:off x="5204240" y="3479442"/>
            <a:ext cx="250499" cy="1074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963609-FA07-D445-8F47-FBC2E4418D04}"/>
              </a:ext>
            </a:extLst>
          </p:cNvPr>
          <p:cNvCxnSpPr>
            <a:cxnSpLocks/>
          </p:cNvCxnSpPr>
          <p:nvPr/>
        </p:nvCxnSpPr>
        <p:spPr>
          <a:xfrm flipH="1">
            <a:off x="4980150" y="2979502"/>
            <a:ext cx="250499" cy="10749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613A60-8D20-6B41-8C2A-0B05190FD118}"/>
              </a:ext>
            </a:extLst>
          </p:cNvPr>
          <p:cNvCxnSpPr>
            <a:cxnSpLocks/>
          </p:cNvCxnSpPr>
          <p:nvPr/>
        </p:nvCxnSpPr>
        <p:spPr>
          <a:xfrm flipH="1">
            <a:off x="3140030" y="3445530"/>
            <a:ext cx="349001" cy="13587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58E306A-0061-B64A-BA11-1A221D70EE28}"/>
              </a:ext>
            </a:extLst>
          </p:cNvPr>
          <p:cNvSpPr/>
          <p:nvPr/>
        </p:nvSpPr>
        <p:spPr>
          <a:xfrm>
            <a:off x="3140030" y="5981162"/>
            <a:ext cx="2498770" cy="50871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1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95400" y="3461657"/>
            <a:ext cx="6858000" cy="863600"/>
          </a:xfrm>
        </p:spPr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+mn-lt"/>
              </a:rPr>
              <a:t>Acids and Bases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2E8A3-D44F-6341-95BD-476378725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2400"/>
            <a:ext cx="7848600" cy="5334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C00000"/>
                </a:solidFill>
              </a:rPr>
              <a:t>The K</a:t>
            </a:r>
            <a:r>
              <a:rPr lang="en-US" b="1" baseline="-25000" dirty="0">
                <a:solidFill>
                  <a:srgbClr val="C00000"/>
                </a:solidFill>
              </a:rPr>
              <a:t>a </a:t>
            </a:r>
            <a:r>
              <a:rPr lang="en-US" b="1" dirty="0">
                <a:solidFill>
                  <a:srgbClr val="C00000"/>
                </a:solidFill>
              </a:rPr>
              <a:t>for a weak acid, is 1.6 </a:t>
            </a:r>
            <a:r>
              <a:rPr lang="en-US" b="1" dirty="0">
                <a:solidFill>
                  <a:srgbClr val="C00000"/>
                </a:solidFill>
                <a:cs typeface="Traditional Arabic"/>
              </a:rPr>
              <a:t>×</a:t>
            </a:r>
            <a:r>
              <a:rPr lang="en-US" b="1" dirty="0">
                <a:solidFill>
                  <a:srgbClr val="C00000"/>
                </a:solidFill>
              </a:rPr>
              <a:t>10</a:t>
            </a:r>
            <a:r>
              <a:rPr lang="en-US" b="1" baseline="30000" dirty="0">
                <a:solidFill>
                  <a:srgbClr val="C00000"/>
                </a:solidFill>
              </a:rPr>
              <a:t>-6</a:t>
            </a:r>
            <a:r>
              <a:rPr lang="en-US" b="1" dirty="0">
                <a:solidFill>
                  <a:srgbClr val="C00000"/>
                </a:solidFill>
              </a:rPr>
              <a:t>. The molarity of acid is 10</a:t>
            </a:r>
            <a:r>
              <a:rPr lang="en-US" b="1" baseline="30000" dirty="0">
                <a:solidFill>
                  <a:srgbClr val="C00000"/>
                </a:solidFill>
              </a:rPr>
              <a:t>-3 </a:t>
            </a:r>
            <a:r>
              <a:rPr lang="en-US" b="1" dirty="0">
                <a:solidFill>
                  <a:srgbClr val="C00000"/>
                </a:solidFill>
              </a:rPr>
              <a:t>M. What are the: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200" b="1" dirty="0">
                <a:solidFill>
                  <a:srgbClr val="C00000"/>
                </a:solidFill>
                <a:latin typeface="+mj-lt"/>
              </a:rPr>
              <a:t>A) </a:t>
            </a:r>
            <a:r>
              <a:rPr lang="en-US" sz="2200" b="1" dirty="0" err="1">
                <a:solidFill>
                  <a:srgbClr val="C00000"/>
                </a:solidFill>
                <a:latin typeface="+mj-lt"/>
              </a:rPr>
              <a:t>pH.</a:t>
            </a:r>
            <a:endParaRPr lang="en-US" sz="2200" b="1" dirty="0">
              <a:solidFill>
                <a:srgbClr val="C00000"/>
              </a:solidFill>
              <a:latin typeface="+mj-lt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200" b="1" dirty="0">
                <a:solidFill>
                  <a:srgbClr val="C00000"/>
                </a:solidFill>
                <a:latin typeface="+mj-lt"/>
              </a:rPr>
              <a:t>B) Calculate </a:t>
            </a:r>
            <a:r>
              <a:rPr lang="en-US" sz="2200" b="1" dirty="0" err="1">
                <a:solidFill>
                  <a:srgbClr val="C00000"/>
                </a:solidFill>
                <a:latin typeface="+mj-lt"/>
              </a:rPr>
              <a:t>pK</a:t>
            </a:r>
            <a:r>
              <a:rPr lang="en-US" sz="2200" b="1" baseline="-25000" dirty="0" err="1">
                <a:solidFill>
                  <a:srgbClr val="C00000"/>
                </a:solidFill>
                <a:latin typeface="+mj-lt"/>
              </a:rPr>
              <a:t>a</a:t>
            </a:r>
            <a:r>
              <a:rPr lang="en-US" sz="2200" b="1" baseline="-25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+mj-lt"/>
              </a:rPr>
              <a:t>and </a:t>
            </a:r>
            <a:r>
              <a:rPr lang="en-US" sz="2200" b="1" dirty="0" err="1">
                <a:solidFill>
                  <a:srgbClr val="C00000"/>
                </a:solidFill>
                <a:latin typeface="+mj-lt"/>
              </a:rPr>
              <a:t>pK</a:t>
            </a:r>
            <a:r>
              <a:rPr lang="en-US" sz="2200" b="1" baseline="-25000" dirty="0" err="1">
                <a:solidFill>
                  <a:srgbClr val="C00000"/>
                </a:solidFill>
                <a:latin typeface="+mj-lt"/>
              </a:rPr>
              <a:t>b</a:t>
            </a:r>
            <a:r>
              <a:rPr lang="en-US" sz="2200" b="1" baseline="-25000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000" baseline="-25000" dirty="0">
              <a:latin typeface="+mj-lt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000" dirty="0">
                <a:latin typeface="+mj-lt"/>
              </a:rPr>
              <a:t>A) 		</a:t>
            </a:r>
            <a:r>
              <a:rPr lang="en-US" dirty="0">
                <a:latin typeface="+mj-lt"/>
              </a:rPr>
              <a:t>pH = ½ ( </a:t>
            </a:r>
            <a:r>
              <a:rPr lang="en-US" dirty="0" err="1">
                <a:latin typeface="+mj-lt"/>
              </a:rPr>
              <a:t>pK</a:t>
            </a:r>
            <a:r>
              <a:rPr lang="en-US" baseline="-25000" dirty="0" err="1">
                <a:latin typeface="+mj-lt"/>
              </a:rPr>
              <a:t>a</a:t>
            </a:r>
            <a:r>
              <a:rPr lang="en-US" baseline="-25000" dirty="0">
                <a:latin typeface="+mj-lt"/>
              </a:rPr>
              <a:t> </a:t>
            </a:r>
            <a:r>
              <a:rPr lang="en-US" dirty="0">
                <a:latin typeface="+mj-lt"/>
              </a:rPr>
              <a:t>+ p [HA])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			</a:t>
            </a:r>
            <a:r>
              <a:rPr lang="en-US" dirty="0" err="1">
                <a:latin typeface="+mj-lt"/>
              </a:rPr>
              <a:t>pK</a:t>
            </a:r>
            <a:r>
              <a:rPr lang="en-US" baseline="-25000" dirty="0" err="1">
                <a:latin typeface="+mj-lt"/>
              </a:rPr>
              <a:t>a</a:t>
            </a:r>
            <a:r>
              <a:rPr lang="en-US" dirty="0">
                <a:latin typeface="+mj-lt"/>
              </a:rPr>
              <a:t> = - log K</a:t>
            </a:r>
            <a:r>
              <a:rPr lang="en-US" baseline="-25000" dirty="0">
                <a:latin typeface="+mj-lt"/>
              </a:rPr>
              <a:t>a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			</a:t>
            </a:r>
            <a:r>
              <a:rPr lang="en-US" dirty="0" err="1">
                <a:latin typeface="+mj-lt"/>
              </a:rPr>
              <a:t>pK</a:t>
            </a:r>
            <a:r>
              <a:rPr lang="en-US" baseline="-25000" dirty="0" err="1">
                <a:latin typeface="+mj-lt"/>
              </a:rPr>
              <a:t>a</a:t>
            </a:r>
            <a:r>
              <a:rPr lang="en-US" dirty="0">
                <a:latin typeface="+mj-lt"/>
              </a:rPr>
              <a:t> = - log K</a:t>
            </a:r>
            <a:r>
              <a:rPr lang="en-US" baseline="-25000" dirty="0">
                <a:latin typeface="+mj-lt"/>
              </a:rPr>
              <a:t>a </a:t>
            </a:r>
            <a:r>
              <a:rPr lang="en-US" dirty="0">
                <a:latin typeface="+mj-lt"/>
              </a:rPr>
              <a:t>= - log</a:t>
            </a:r>
            <a:r>
              <a:rPr lang="en-US" baseline="-25000" dirty="0">
                <a:latin typeface="+mj-lt"/>
              </a:rPr>
              <a:t> </a:t>
            </a:r>
            <a:r>
              <a:rPr lang="en-US" dirty="0">
                <a:latin typeface="+mj-lt"/>
              </a:rPr>
              <a:t>1.6 </a:t>
            </a:r>
            <a:r>
              <a:rPr lang="en-US" dirty="0">
                <a:latin typeface="+mj-lt"/>
                <a:cs typeface="Traditional Arabic"/>
              </a:rPr>
              <a:t>×</a:t>
            </a:r>
            <a:r>
              <a:rPr lang="en-US" dirty="0">
                <a:latin typeface="+mj-lt"/>
              </a:rPr>
              <a:t>10</a:t>
            </a:r>
            <a:r>
              <a:rPr lang="en-US" baseline="30000" dirty="0">
                <a:latin typeface="+mj-lt"/>
              </a:rPr>
              <a:t>-6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>
                <a:latin typeface="+mj-lt"/>
              </a:rPr>
              <a:t>			</a:t>
            </a:r>
            <a:r>
              <a:rPr lang="en-US" dirty="0" err="1">
                <a:latin typeface="+mj-lt"/>
              </a:rPr>
              <a:t>pK</a:t>
            </a:r>
            <a:r>
              <a:rPr lang="en-US" baseline="-25000" dirty="0" err="1">
                <a:latin typeface="+mj-lt"/>
              </a:rPr>
              <a:t>a</a:t>
            </a:r>
            <a:r>
              <a:rPr lang="en-US" dirty="0">
                <a:latin typeface="+mj-lt"/>
              </a:rPr>
              <a:t> = 5.796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6D490-347F-F54C-87FD-F1F2397AC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28600"/>
            <a:ext cx="8305800" cy="617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/>
              <a:t>P [HA] = - log [HA] = - log 10</a:t>
            </a:r>
            <a:r>
              <a:rPr lang="en-US" sz="2000" baseline="30000" dirty="0"/>
              <a:t>-3 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			P [HA] = 3</a:t>
            </a:r>
          </a:p>
          <a:p>
            <a:pPr>
              <a:buNone/>
            </a:pPr>
            <a:r>
              <a:rPr lang="en-US" sz="2000" dirty="0"/>
              <a:t>			pH = ½ ( </a:t>
            </a:r>
            <a:r>
              <a:rPr lang="en-US" sz="2000" dirty="0" err="1"/>
              <a:t>pK</a:t>
            </a:r>
            <a:r>
              <a:rPr lang="en-US" sz="2000" baseline="-25000" dirty="0" err="1"/>
              <a:t>a</a:t>
            </a:r>
            <a:r>
              <a:rPr lang="en-US" sz="2000" baseline="-25000" dirty="0"/>
              <a:t> </a:t>
            </a:r>
            <a:r>
              <a:rPr lang="en-US" sz="2000" dirty="0"/>
              <a:t>+ p [HA])</a:t>
            </a:r>
          </a:p>
          <a:p>
            <a:pPr>
              <a:buNone/>
            </a:pPr>
            <a:r>
              <a:rPr lang="en-US" sz="2000" dirty="0"/>
              <a:t>			pH = ½ (5.79 + 3)</a:t>
            </a:r>
          </a:p>
          <a:p>
            <a:pPr>
              <a:buNone/>
            </a:pPr>
            <a:r>
              <a:rPr lang="en-US" sz="2000" dirty="0"/>
              <a:t>			pH = 4.398</a:t>
            </a:r>
          </a:p>
          <a:p>
            <a:pPr>
              <a:buNone/>
            </a:pPr>
            <a:r>
              <a:rPr lang="en-US" sz="2000" dirty="0"/>
              <a:t>B) 		</a:t>
            </a:r>
            <a:r>
              <a:rPr lang="en-US" sz="2000" dirty="0" err="1"/>
              <a:t>pK</a:t>
            </a:r>
            <a:r>
              <a:rPr lang="en-US" sz="2000" baseline="-25000" dirty="0" err="1"/>
              <a:t>a</a:t>
            </a:r>
            <a:r>
              <a:rPr lang="en-US" sz="2000" dirty="0"/>
              <a:t> = - log K</a:t>
            </a:r>
            <a:r>
              <a:rPr lang="en-US" sz="2000" baseline="-25000" dirty="0"/>
              <a:t>a</a:t>
            </a:r>
          </a:p>
          <a:p>
            <a:pPr>
              <a:buNone/>
            </a:pPr>
            <a:r>
              <a:rPr lang="en-US" sz="2000" dirty="0"/>
              <a:t>			</a:t>
            </a:r>
            <a:r>
              <a:rPr lang="en-US" sz="2000" dirty="0" err="1"/>
              <a:t>pK</a:t>
            </a:r>
            <a:r>
              <a:rPr lang="en-US" sz="2000" baseline="-25000" dirty="0" err="1"/>
              <a:t>a</a:t>
            </a:r>
            <a:r>
              <a:rPr lang="en-US" sz="2000" dirty="0"/>
              <a:t> = - log K</a:t>
            </a:r>
            <a:r>
              <a:rPr lang="en-US" sz="2000" baseline="-25000" dirty="0"/>
              <a:t>a </a:t>
            </a:r>
            <a:r>
              <a:rPr lang="en-US" sz="2000" dirty="0"/>
              <a:t>= - log</a:t>
            </a:r>
            <a:r>
              <a:rPr lang="en-US" sz="2000" baseline="-25000" dirty="0"/>
              <a:t> </a:t>
            </a:r>
            <a:r>
              <a:rPr lang="en-US" sz="2000" dirty="0"/>
              <a:t>1.6 </a:t>
            </a:r>
            <a:r>
              <a:rPr lang="en-US" sz="2000" dirty="0">
                <a:latin typeface="Traditional Arabic"/>
                <a:cs typeface="Traditional Arabic"/>
              </a:rPr>
              <a:t>×</a:t>
            </a:r>
            <a:r>
              <a:rPr lang="en-US" sz="2000" dirty="0"/>
              <a:t>10</a:t>
            </a:r>
            <a:r>
              <a:rPr lang="en-US" sz="2000" baseline="30000" dirty="0"/>
              <a:t>-6</a:t>
            </a:r>
          </a:p>
          <a:p>
            <a:pPr>
              <a:buNone/>
            </a:pPr>
            <a:r>
              <a:rPr lang="en-US" sz="2000" dirty="0"/>
              <a:t>			</a:t>
            </a:r>
            <a:r>
              <a:rPr lang="en-US" sz="2000" dirty="0" err="1"/>
              <a:t>pK</a:t>
            </a:r>
            <a:r>
              <a:rPr lang="en-US" sz="2000" baseline="-25000" dirty="0" err="1"/>
              <a:t>a</a:t>
            </a:r>
            <a:r>
              <a:rPr lang="en-US" sz="2000" dirty="0"/>
              <a:t> = 5.796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			</a:t>
            </a:r>
            <a:r>
              <a:rPr lang="en-US" sz="2000" dirty="0" err="1"/>
              <a:t>pK</a:t>
            </a:r>
            <a:r>
              <a:rPr lang="en-US" sz="2000" baseline="-25000" dirty="0" err="1"/>
              <a:t>a</a:t>
            </a:r>
            <a:r>
              <a:rPr lang="en-US" sz="2000" dirty="0"/>
              <a:t> + </a:t>
            </a:r>
            <a:r>
              <a:rPr lang="en-US" sz="2000" dirty="0" err="1"/>
              <a:t>pK</a:t>
            </a:r>
            <a:r>
              <a:rPr lang="en-US" sz="2000" baseline="-25000" dirty="0" err="1"/>
              <a:t>b</a:t>
            </a:r>
            <a:r>
              <a:rPr lang="en-US" sz="2000" dirty="0"/>
              <a:t> = 14</a:t>
            </a:r>
          </a:p>
          <a:p>
            <a:pPr>
              <a:buNone/>
            </a:pPr>
            <a:r>
              <a:rPr lang="en-US" sz="2000" dirty="0"/>
              <a:t>			</a:t>
            </a:r>
            <a:r>
              <a:rPr lang="en-US" sz="2000" dirty="0" err="1"/>
              <a:t>pK</a:t>
            </a:r>
            <a:r>
              <a:rPr lang="en-US" sz="2000" baseline="-25000" dirty="0" err="1"/>
              <a:t>b</a:t>
            </a:r>
            <a:r>
              <a:rPr lang="en-US" sz="2000" dirty="0"/>
              <a:t> = 14 - </a:t>
            </a:r>
            <a:r>
              <a:rPr lang="en-US" sz="2000" dirty="0" err="1"/>
              <a:t>pK</a:t>
            </a:r>
            <a:r>
              <a:rPr lang="en-US" sz="2000" baseline="-25000" dirty="0" err="1"/>
              <a:t>a</a:t>
            </a:r>
            <a:r>
              <a:rPr lang="en-US" sz="2000" dirty="0"/>
              <a:t> = 14 – 5.796</a:t>
            </a:r>
          </a:p>
          <a:p>
            <a:pPr>
              <a:buNone/>
            </a:pPr>
            <a:r>
              <a:rPr lang="en-US" sz="2000" dirty="0"/>
              <a:t>			</a:t>
            </a:r>
            <a:r>
              <a:rPr lang="en-US" sz="2000" dirty="0" err="1"/>
              <a:t>pK</a:t>
            </a:r>
            <a:r>
              <a:rPr lang="en-US" sz="2000" baseline="-25000" dirty="0" err="1"/>
              <a:t>b</a:t>
            </a:r>
            <a:r>
              <a:rPr lang="en-US" sz="2000" dirty="0"/>
              <a:t> = 8.204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973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886700" cy="1325563"/>
          </a:xfrm>
        </p:spPr>
        <p:txBody>
          <a:bodyPr>
            <a:normAutofit/>
          </a:bodyPr>
          <a:lstStyle/>
          <a:p>
            <a:pPr rtl="0"/>
            <a:r>
              <a:rPr lang="en-US" sz="36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 weak acid HA, is 0.1% ionized (dissociated) in a 0.2 M solution.</a:t>
            </a:r>
          </a:p>
          <a:p>
            <a:pPr marL="578358" indent="-514350" algn="l" rtl="0">
              <a:lnSpc>
                <a:spcPct val="150000"/>
              </a:lnSpc>
              <a:buAutoNum type="alphaLcParenR"/>
            </a:pPr>
            <a:r>
              <a:rPr lang="en-US" sz="24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What is the equilibrium constant of the acid K</a:t>
            </a:r>
            <a:r>
              <a:rPr lang="en-US" sz="2400" baseline="-25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?</a:t>
            </a:r>
          </a:p>
          <a:p>
            <a:pPr marL="578358" indent="-514350" algn="l" rtl="0">
              <a:lnSpc>
                <a:spcPct val="150000"/>
              </a:lnSpc>
              <a:buAutoNum type="alphaLcParenR"/>
            </a:pPr>
            <a:r>
              <a:rPr lang="en-US" sz="24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What is the pH of the solution?</a:t>
            </a:r>
          </a:p>
          <a:p>
            <a:pPr marL="578358" indent="-514350">
              <a:lnSpc>
                <a:spcPct val="150000"/>
              </a:lnSpc>
              <a:buFontTx/>
              <a:buAutoNum type="alphaLcParenR"/>
            </a:pPr>
            <a:r>
              <a:rPr lang="en-US" dirty="0">
                <a:solidFill>
                  <a:srgbClr val="AF0C0C"/>
                </a:solidFill>
                <a:latin typeface="+mj-lt"/>
              </a:rPr>
              <a:t>How much weaker is the active acidity of the HA solution compared to a 0.2 M solution of </a:t>
            </a:r>
            <a:r>
              <a:rPr lang="en-US" dirty="0" err="1">
                <a:solidFill>
                  <a:srgbClr val="AF0C0C"/>
                </a:solidFill>
                <a:latin typeface="+mj-lt"/>
              </a:rPr>
              <a:t>HCl</a:t>
            </a:r>
            <a:r>
              <a:rPr lang="en-US" dirty="0">
                <a:solidFill>
                  <a:srgbClr val="AF0C0C"/>
                </a:solidFill>
                <a:latin typeface="+mj-lt"/>
              </a:rPr>
              <a:t>?</a:t>
            </a:r>
            <a:endParaRPr lang="en-US" sz="2400" dirty="0">
              <a:solidFill>
                <a:srgbClr val="AF0C0C"/>
              </a:solidFill>
              <a:latin typeface="+mj-lt"/>
              <a:cs typeface="Times New Roman" pitchFamily="18" charset="0"/>
            </a:endParaRPr>
          </a:p>
          <a:p>
            <a:pPr marL="578358" indent="-514350" algn="l" rtl="0">
              <a:lnSpc>
                <a:spcPct val="150000"/>
              </a:lnSpc>
              <a:buAutoNum type="alphaLcParenR"/>
            </a:pPr>
            <a:r>
              <a:rPr lang="en-US" sz="24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How many ml of 0.1 N KOH would be required to neutralize completely 500 ml of 0.2 M HA solution?</a:t>
            </a:r>
          </a:p>
        </p:txBody>
      </p:sp>
    </p:spTree>
    <p:extLst>
      <p:ext uri="{BB962C8B-B14F-4D97-AF65-F5344CB8AC3E}">
        <p14:creationId xmlns:p14="http://schemas.microsoft.com/office/powerpoint/2010/main" val="23758459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8863CA-FF9A-DD44-877B-892F9F0F4337}"/>
              </a:ext>
            </a:extLst>
          </p:cNvPr>
          <p:cNvSpPr/>
          <p:nvPr/>
        </p:nvSpPr>
        <p:spPr>
          <a:xfrm>
            <a:off x="457200" y="-152400"/>
            <a:ext cx="8686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latin typeface="Helvetica" pitchFamily="2" charset="0"/>
              </a:rPr>
            </a:br>
            <a:endParaRPr lang="en-US" dirty="0">
              <a:latin typeface="Helvetica" pitchFamily="2" charset="0"/>
            </a:endParaRPr>
          </a:p>
          <a:p>
            <a:r>
              <a:rPr lang="en-US" b="1" dirty="0">
                <a:latin typeface="Helvetica" pitchFamily="2" charset="0"/>
              </a:rPr>
              <a:t>A)First, calculate the dissociation fraction by multiplying the starting conc (0.2M) with the dissociation % to find the conc. of both ions at equilibrium.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b="1" dirty="0">
                <a:latin typeface="Helvetica" pitchFamily="2" charset="0"/>
              </a:rPr>
              <a:t>The dissociation fraction= </a:t>
            </a:r>
            <a:r>
              <a:rPr lang="en-US" dirty="0">
                <a:latin typeface="Helvetica" pitchFamily="2" charset="0"/>
              </a:rPr>
              <a:t>(0.1/100) </a:t>
            </a:r>
            <a:r>
              <a:rPr lang="en-US" dirty="0">
                <a:latin typeface="Times" pitchFamily="2" charset="0"/>
              </a:rPr>
              <a:t>×</a:t>
            </a:r>
            <a:r>
              <a:rPr lang="en-US" dirty="0">
                <a:latin typeface="Helvetica" pitchFamily="2" charset="0"/>
              </a:rPr>
              <a:t>0.2 = 2</a:t>
            </a:r>
            <a:r>
              <a:rPr lang="en-US" dirty="0">
                <a:latin typeface="Times" pitchFamily="2" charset="0"/>
              </a:rPr>
              <a:t>×</a:t>
            </a:r>
            <a:r>
              <a:rPr lang="en-US" dirty="0">
                <a:latin typeface="Helvetica" pitchFamily="2" charset="0"/>
              </a:rPr>
              <a:t>10</a:t>
            </a:r>
            <a:r>
              <a:rPr lang="en-US" baseline="30000" dirty="0">
                <a:latin typeface="Helvetica" pitchFamily="2" charset="0"/>
              </a:rPr>
              <a:t>-4</a:t>
            </a:r>
            <a:r>
              <a:rPr lang="en-US" dirty="0">
                <a:latin typeface="Helvetica" pitchFamily="2" charset="0"/>
              </a:rPr>
              <a:t>M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                                      HA                   H</a:t>
            </a:r>
            <a:r>
              <a:rPr lang="en-US" baseline="30000" dirty="0"/>
              <a:t>+</a:t>
            </a:r>
            <a:r>
              <a:rPr lang="en-US" dirty="0"/>
              <a:t>.     +       A</a:t>
            </a:r>
            <a:r>
              <a:rPr lang="en-US" baseline="30000" dirty="0"/>
              <a:t>-</a:t>
            </a:r>
          </a:p>
          <a:p>
            <a:endParaRPr lang="en-US" dirty="0"/>
          </a:p>
          <a:p>
            <a:r>
              <a:rPr lang="en-US" dirty="0"/>
              <a:t>           </a:t>
            </a:r>
            <a:r>
              <a:rPr lang="en-US" b="1" dirty="0">
                <a:solidFill>
                  <a:srgbClr val="C00000"/>
                </a:solidFill>
              </a:rPr>
              <a:t>Start:                  </a:t>
            </a:r>
            <a:r>
              <a:rPr lang="en-US" dirty="0"/>
              <a:t>0.2 M                  0     +       0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Equilibrium:          </a:t>
            </a:r>
            <a:r>
              <a:rPr lang="en-US" dirty="0"/>
              <a:t>0.2 _ 2×10</a:t>
            </a:r>
            <a:r>
              <a:rPr lang="en-US" baseline="30000" dirty="0"/>
              <a:t>-4</a:t>
            </a:r>
            <a:r>
              <a:rPr lang="en-US" dirty="0"/>
              <a:t>M                  2×10</a:t>
            </a:r>
            <a:r>
              <a:rPr lang="en-US" baseline="30000" dirty="0"/>
              <a:t>-4</a:t>
            </a:r>
            <a:r>
              <a:rPr lang="en-US" dirty="0"/>
              <a:t>M     +       2×10</a:t>
            </a:r>
            <a:r>
              <a:rPr lang="en-US" baseline="30000" dirty="0"/>
              <a:t>-4</a:t>
            </a:r>
            <a:r>
              <a:rPr lang="en-US" dirty="0"/>
              <a:t>M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Ka=                               = </a:t>
            </a:r>
            <a:br>
              <a:rPr lang="en-US" dirty="0"/>
            </a:br>
            <a:r>
              <a:rPr lang="en-US" dirty="0"/>
              <a:t>                  </a:t>
            </a:r>
          </a:p>
          <a:p>
            <a:endParaRPr lang="en-US" dirty="0"/>
          </a:p>
          <a:p>
            <a:endParaRPr lang="en-US" dirty="0">
              <a:latin typeface="Helvetica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A59A14-9D19-C643-8712-1A7D689100E4}"/>
              </a:ext>
            </a:extLst>
          </p:cNvPr>
          <p:cNvCxnSpPr/>
          <p:nvPr/>
        </p:nvCxnSpPr>
        <p:spPr>
          <a:xfrm>
            <a:off x="2939946" y="228600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CED584-5027-164A-A1D3-0611DB816994}"/>
              </a:ext>
            </a:extLst>
          </p:cNvPr>
          <p:cNvCxnSpPr>
            <a:cxnSpLocks/>
          </p:cNvCxnSpPr>
          <p:nvPr/>
        </p:nvCxnSpPr>
        <p:spPr>
          <a:xfrm flipH="1">
            <a:off x="2939946" y="2196737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537B81-421C-D543-8E32-4F8C741A4003}"/>
              </a:ext>
            </a:extLst>
          </p:cNvPr>
          <p:cNvCxnSpPr/>
          <p:nvPr/>
        </p:nvCxnSpPr>
        <p:spPr>
          <a:xfrm>
            <a:off x="1143000" y="4419600"/>
            <a:ext cx="1295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EFFF89-A00A-7D4D-B527-16AF91241E8A}"/>
              </a:ext>
            </a:extLst>
          </p:cNvPr>
          <p:cNvSpPr txBox="1"/>
          <p:nvPr/>
        </p:nvSpPr>
        <p:spPr>
          <a:xfrm>
            <a:off x="1295400" y="35052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endParaRPr lang="en-US" dirty="0"/>
          </a:p>
          <a:p>
            <a:r>
              <a:rPr lang="en-US" dirty="0"/>
              <a:t>[H</a:t>
            </a:r>
            <a:r>
              <a:rPr lang="en-US" baseline="30000" dirty="0"/>
              <a:t>+</a:t>
            </a:r>
            <a:r>
              <a:rPr lang="en-US" dirty="0"/>
              <a:t>] [A</a:t>
            </a:r>
            <a:r>
              <a:rPr lang="en-US" baseline="30000" dirty="0"/>
              <a:t>-</a:t>
            </a:r>
            <a:r>
              <a:rPr lang="en-US" dirty="0"/>
              <a:t>]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DF9245-C42A-9743-8336-40744F05117A}"/>
              </a:ext>
            </a:extLst>
          </p:cNvPr>
          <p:cNvSpPr/>
          <p:nvPr/>
        </p:nvSpPr>
        <p:spPr>
          <a:xfrm>
            <a:off x="1377846" y="38817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>
                <a:latin typeface="Helvetica" pitchFamily="2" charset="0"/>
              </a:rPr>
            </a:b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[HA]</a:t>
            </a:r>
            <a:endParaRPr lang="en-US" dirty="0">
              <a:effectLst/>
              <a:latin typeface="Helvetica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D8955E-F612-184F-BABE-79B6F030C71E}"/>
              </a:ext>
            </a:extLst>
          </p:cNvPr>
          <p:cNvCxnSpPr>
            <a:cxnSpLocks/>
          </p:cNvCxnSpPr>
          <p:nvPr/>
        </p:nvCxnSpPr>
        <p:spPr>
          <a:xfrm>
            <a:off x="3016146" y="4404610"/>
            <a:ext cx="2013054" cy="14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64E3B12-B7B5-8646-98E3-2DACB63FBD92}"/>
              </a:ext>
            </a:extLst>
          </p:cNvPr>
          <p:cNvSpPr/>
          <p:nvPr/>
        </p:nvSpPr>
        <p:spPr>
          <a:xfrm>
            <a:off x="3119203" y="35176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>
                <a:latin typeface="Helvetica" pitchFamily="2" charset="0"/>
              </a:rPr>
            </a:b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(2</a:t>
            </a:r>
            <a:r>
              <a:rPr lang="en-US" dirty="0">
                <a:latin typeface="Times" pitchFamily="2" charset="0"/>
              </a:rPr>
              <a:t>×</a:t>
            </a:r>
            <a:r>
              <a:rPr lang="en-US" dirty="0">
                <a:latin typeface="Helvetica" pitchFamily="2" charset="0"/>
              </a:rPr>
              <a:t>10</a:t>
            </a:r>
            <a:r>
              <a:rPr lang="en-US" baseline="30000" dirty="0">
                <a:latin typeface="Helvetica" pitchFamily="2" charset="0"/>
              </a:rPr>
              <a:t>-4</a:t>
            </a:r>
            <a:r>
              <a:rPr lang="en-US" dirty="0">
                <a:latin typeface="Helvetica" pitchFamily="2" charset="0"/>
              </a:rPr>
              <a:t>) </a:t>
            </a:r>
            <a:r>
              <a:rPr lang="en-US" dirty="0">
                <a:latin typeface="Times" pitchFamily="2" charset="0"/>
              </a:rPr>
              <a:t>×</a:t>
            </a:r>
            <a:r>
              <a:rPr lang="en-US" dirty="0">
                <a:latin typeface="Helvetica" pitchFamily="2" charset="0"/>
              </a:rPr>
              <a:t>(2</a:t>
            </a:r>
            <a:r>
              <a:rPr lang="en-US" dirty="0">
                <a:latin typeface="Times" pitchFamily="2" charset="0"/>
              </a:rPr>
              <a:t>×</a:t>
            </a:r>
            <a:r>
              <a:rPr lang="en-US" dirty="0">
                <a:latin typeface="Helvetica" pitchFamily="2" charset="0"/>
              </a:rPr>
              <a:t>10</a:t>
            </a:r>
            <a:r>
              <a:rPr lang="en-US" baseline="30000" dirty="0">
                <a:latin typeface="Helvetica" pitchFamily="2" charset="0"/>
              </a:rPr>
              <a:t>-4</a:t>
            </a:r>
            <a:r>
              <a:rPr lang="en-US" dirty="0">
                <a:latin typeface="Helvetica" pitchFamily="2" charset="0"/>
              </a:rPr>
              <a:t>)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B74ED4-D863-FA4B-B571-D5F017217A4B}"/>
              </a:ext>
            </a:extLst>
          </p:cNvPr>
          <p:cNvSpPr/>
          <p:nvPr/>
        </p:nvSpPr>
        <p:spPr>
          <a:xfrm>
            <a:off x="3320946" y="38399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>
                <a:latin typeface="Helvetica" pitchFamily="2" charset="0"/>
              </a:rPr>
            </a:b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0.2 _ 2</a:t>
            </a:r>
            <a:r>
              <a:rPr lang="en-US" dirty="0">
                <a:latin typeface="Times" pitchFamily="2" charset="0"/>
              </a:rPr>
              <a:t>×</a:t>
            </a:r>
            <a:r>
              <a:rPr lang="en-US" dirty="0">
                <a:latin typeface="Helvetica" pitchFamily="2" charset="0"/>
              </a:rPr>
              <a:t>10</a:t>
            </a:r>
            <a:r>
              <a:rPr lang="en-US" baseline="30000" dirty="0">
                <a:latin typeface="Helvetica" pitchFamily="2" charset="0"/>
              </a:rPr>
              <a:t>-4</a:t>
            </a:r>
            <a:endParaRPr lang="en-US" baseline="30000" dirty="0">
              <a:effectLst/>
              <a:latin typeface="Helvetica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4BADE5-EA9D-4546-B7B2-850876DA0131}"/>
              </a:ext>
            </a:extLst>
          </p:cNvPr>
          <p:cNvSpPr/>
          <p:nvPr/>
        </p:nvSpPr>
        <p:spPr>
          <a:xfrm>
            <a:off x="114300" y="5276671"/>
            <a:ext cx="8915400" cy="1200329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When the amount of HA that has dissociated is small, </a:t>
            </a:r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10% or less </a:t>
            </a:r>
            <a:r>
              <a:rPr lang="en-US" dirty="0">
                <a:latin typeface="Helvetica" pitchFamily="2" charset="0"/>
              </a:rPr>
              <a:t>the Ka is simplified by ignoring the subtraction from [HA] </a:t>
            </a:r>
          </a:p>
          <a:p>
            <a:endParaRPr lang="en-US" dirty="0">
              <a:effectLst/>
              <a:latin typeface="Helvetica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EAE4F1-8259-4C4D-B6A4-EAFF6B9D4F02}"/>
              </a:ext>
            </a:extLst>
          </p:cNvPr>
          <p:cNvCxnSpPr/>
          <p:nvPr/>
        </p:nvCxnSpPr>
        <p:spPr>
          <a:xfrm>
            <a:off x="3193869" y="289560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BE4CBE-DC5D-CB42-B25E-A949DD36E0A7}"/>
              </a:ext>
            </a:extLst>
          </p:cNvPr>
          <p:cNvCxnSpPr>
            <a:cxnSpLocks/>
          </p:cNvCxnSpPr>
          <p:nvPr/>
        </p:nvCxnSpPr>
        <p:spPr>
          <a:xfrm flipH="1">
            <a:off x="3193869" y="274320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577667D-88FB-9245-9D98-F964ECD38747}"/>
              </a:ext>
            </a:extLst>
          </p:cNvPr>
          <p:cNvCxnSpPr/>
          <p:nvPr/>
        </p:nvCxnSpPr>
        <p:spPr>
          <a:xfrm>
            <a:off x="3574869" y="342900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41A4FC-BB01-784C-9BB6-061C60FEB134}"/>
              </a:ext>
            </a:extLst>
          </p:cNvPr>
          <p:cNvCxnSpPr>
            <a:cxnSpLocks/>
          </p:cNvCxnSpPr>
          <p:nvPr/>
        </p:nvCxnSpPr>
        <p:spPr>
          <a:xfrm flipH="1">
            <a:off x="3574869" y="327660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2999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9530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300" dirty="0">
                <a:cs typeface="Times New Roman" pitchFamily="18" charset="0"/>
              </a:rPr>
              <a:t>	    K</a:t>
            </a:r>
            <a:r>
              <a:rPr lang="en-US" sz="2300" baseline="-25000" dirty="0">
                <a:cs typeface="Times New Roman" pitchFamily="18" charset="0"/>
              </a:rPr>
              <a:t>a</a:t>
            </a:r>
            <a:r>
              <a:rPr lang="en-US" sz="2300" dirty="0">
                <a:cs typeface="Times New Roman" pitchFamily="18" charset="0"/>
              </a:rPr>
              <a:t> = ((2×10</a:t>
            </a:r>
            <a:r>
              <a:rPr lang="en-US" sz="2300" baseline="30000" dirty="0">
                <a:cs typeface="Times New Roman" pitchFamily="18" charset="0"/>
              </a:rPr>
              <a:t>-4</a:t>
            </a:r>
            <a:r>
              <a:rPr lang="en-US" sz="2300" dirty="0">
                <a:cs typeface="Times New Roman" pitchFamily="18" charset="0"/>
              </a:rPr>
              <a:t>) × (2×10</a:t>
            </a:r>
            <a:r>
              <a:rPr lang="en-US" sz="2300" baseline="30000" dirty="0">
                <a:cs typeface="Times New Roman" pitchFamily="18" charset="0"/>
              </a:rPr>
              <a:t>-4</a:t>
            </a:r>
            <a:r>
              <a:rPr lang="en-US" sz="2300" dirty="0">
                <a:cs typeface="Times New Roman" pitchFamily="18" charset="0"/>
              </a:rPr>
              <a:t>)) / 0.2</a:t>
            </a:r>
          </a:p>
          <a:p>
            <a:pPr marL="0" indent="0" algn="l" rtl="0">
              <a:buNone/>
            </a:pPr>
            <a:r>
              <a:rPr lang="en-US" sz="2300" dirty="0">
                <a:cs typeface="Times New Roman" pitchFamily="18" charset="0"/>
              </a:rPr>
              <a:t>	     K</a:t>
            </a:r>
            <a:r>
              <a:rPr lang="en-US" sz="2300" baseline="-25000" dirty="0">
                <a:cs typeface="Times New Roman" pitchFamily="18" charset="0"/>
              </a:rPr>
              <a:t>a</a:t>
            </a:r>
            <a:r>
              <a:rPr lang="en-US" sz="2300" dirty="0">
                <a:cs typeface="Times New Roman" pitchFamily="18" charset="0"/>
              </a:rPr>
              <a:t> = 4×10</a:t>
            </a:r>
            <a:r>
              <a:rPr lang="en-US" sz="2300" baseline="30000" dirty="0">
                <a:cs typeface="Times New Roman" pitchFamily="18" charset="0"/>
              </a:rPr>
              <a:t>-8</a:t>
            </a:r>
            <a:r>
              <a:rPr lang="en-US" sz="2300" dirty="0">
                <a:cs typeface="Times New Roman" pitchFamily="18" charset="0"/>
              </a:rPr>
              <a:t> / 2×10</a:t>
            </a:r>
            <a:r>
              <a:rPr lang="en-US" sz="2300" baseline="30000" dirty="0">
                <a:cs typeface="Times New Roman" pitchFamily="18" charset="0"/>
              </a:rPr>
              <a:t>-1</a:t>
            </a:r>
            <a:endParaRPr lang="en-US" sz="2300" dirty="0"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300" dirty="0">
                <a:cs typeface="Times New Roman" pitchFamily="18" charset="0"/>
              </a:rPr>
              <a:t>	     K</a:t>
            </a:r>
            <a:r>
              <a:rPr lang="en-US" sz="2300" baseline="-25000" dirty="0">
                <a:cs typeface="Times New Roman" pitchFamily="18" charset="0"/>
              </a:rPr>
              <a:t>a</a:t>
            </a:r>
            <a:r>
              <a:rPr lang="en-US" sz="2300" dirty="0">
                <a:cs typeface="Times New Roman" pitchFamily="18" charset="0"/>
              </a:rPr>
              <a:t> = 2×10</a:t>
            </a:r>
            <a:r>
              <a:rPr lang="en-US" sz="2300" baseline="30000" dirty="0">
                <a:cs typeface="Times New Roman" pitchFamily="18" charset="0"/>
              </a:rPr>
              <a:t>-7</a:t>
            </a:r>
            <a:endParaRPr lang="en-US" sz="2300" dirty="0"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300" dirty="0">
                <a:cs typeface="Times New Roman" pitchFamily="18" charset="0"/>
              </a:rPr>
              <a:t>B) pH = - Log [H</a:t>
            </a:r>
            <a:r>
              <a:rPr lang="en-US" sz="2300" baseline="30000" dirty="0">
                <a:cs typeface="Times New Roman" pitchFamily="18" charset="0"/>
              </a:rPr>
              <a:t>+</a:t>
            </a:r>
            <a:r>
              <a:rPr lang="en-US" sz="2300" dirty="0">
                <a:cs typeface="Times New Roman" pitchFamily="18" charset="0"/>
              </a:rPr>
              <a:t>]</a:t>
            </a:r>
          </a:p>
          <a:p>
            <a:pPr marL="0" indent="0" algn="l" rtl="0">
              <a:buNone/>
            </a:pPr>
            <a:r>
              <a:rPr lang="en-US" sz="2300" dirty="0">
                <a:cs typeface="Times New Roman" pitchFamily="18" charset="0"/>
              </a:rPr>
              <a:t>		pH = - Log 2×10</a:t>
            </a:r>
            <a:r>
              <a:rPr lang="en-US" sz="2300" baseline="30000" dirty="0">
                <a:cs typeface="Times New Roman" pitchFamily="18" charset="0"/>
              </a:rPr>
              <a:t>-4</a:t>
            </a:r>
            <a:endParaRPr lang="en-US" sz="2300" dirty="0"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300" dirty="0">
                <a:cs typeface="Times New Roman" pitchFamily="18" charset="0"/>
              </a:rPr>
              <a:t>		pH = 3.7</a:t>
            </a:r>
          </a:p>
          <a:p>
            <a:pPr marL="0" indent="0">
              <a:buNone/>
            </a:pPr>
            <a:r>
              <a:rPr lang="en-US" sz="2300" dirty="0"/>
              <a:t>C) A 0.2 M </a:t>
            </a:r>
            <a:r>
              <a:rPr lang="en-US" sz="2300" dirty="0" err="1"/>
              <a:t>HCl</a:t>
            </a:r>
            <a:r>
              <a:rPr lang="en-US" sz="2300" dirty="0"/>
              <a:t> would be 100% ionized and yields 0.2 M H</a:t>
            </a:r>
            <a:r>
              <a:rPr lang="en-US" sz="2300" baseline="30000" dirty="0"/>
              <a:t>+</a:t>
            </a:r>
            <a:r>
              <a:rPr lang="en-US" sz="2300" dirty="0"/>
              <a:t> </a:t>
            </a:r>
          </a:p>
          <a:p>
            <a:pPr>
              <a:buNone/>
            </a:pPr>
            <a:r>
              <a:rPr lang="en-US" sz="2300" dirty="0"/>
              <a:t>		pH = - Log [H</a:t>
            </a:r>
            <a:r>
              <a:rPr lang="en-US" sz="2300" baseline="30000" dirty="0"/>
              <a:t>+</a:t>
            </a:r>
            <a:r>
              <a:rPr lang="en-US" sz="2300" dirty="0"/>
              <a:t>]</a:t>
            </a:r>
          </a:p>
          <a:p>
            <a:pPr>
              <a:buNone/>
            </a:pPr>
            <a:r>
              <a:rPr lang="en-US" sz="2300" dirty="0"/>
              <a:t>		pH = - Log 0.2</a:t>
            </a:r>
          </a:p>
          <a:p>
            <a:pPr>
              <a:buNone/>
            </a:pPr>
            <a:r>
              <a:rPr lang="en-US" sz="2300" dirty="0"/>
              <a:t>		pH = 0.7</a:t>
            </a:r>
          </a:p>
          <a:p>
            <a:pPr>
              <a:buNone/>
            </a:pPr>
            <a:r>
              <a:rPr lang="en-US" sz="2300" dirty="0"/>
              <a:t>	The weak acid is 3 pH units less than </a:t>
            </a:r>
            <a:r>
              <a:rPr lang="en-US" sz="2300" dirty="0" err="1"/>
              <a:t>HCl</a:t>
            </a:r>
            <a:r>
              <a:rPr lang="en-US" sz="2300" dirty="0"/>
              <a:t> but this is a log scale, actually HA is 1000 times weaker than HCL</a:t>
            </a:r>
          </a:p>
          <a:p>
            <a:pPr marL="0" indent="0" algn="l" rtl="0">
              <a:buNone/>
            </a:pPr>
            <a:endParaRPr lang="en-US" sz="23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734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6043" y="194236"/>
            <a:ext cx="7886700" cy="1325563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Example Continue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7313613" cy="405606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D) </a:t>
            </a:r>
            <a:r>
              <a:rPr lang="en-US" dirty="0">
                <a:latin typeface="+mj-lt"/>
                <a:cs typeface="Times New Roman" pitchFamily="18" charset="0"/>
              </a:rPr>
              <a:t>No. of moles of OH</a:t>
            </a:r>
            <a:r>
              <a:rPr lang="en-US" baseline="30000" dirty="0">
                <a:latin typeface="+mj-lt"/>
                <a:cs typeface="Times New Roman" pitchFamily="18" charset="0"/>
              </a:rPr>
              <a:t>-</a:t>
            </a:r>
            <a:r>
              <a:rPr lang="en-US" dirty="0">
                <a:latin typeface="+mj-lt"/>
                <a:cs typeface="Times New Roman" pitchFamily="18" charset="0"/>
              </a:rPr>
              <a:t> required = no. of moles of H</a:t>
            </a:r>
            <a:r>
              <a:rPr lang="en-US" baseline="30000" dirty="0">
                <a:latin typeface="+mj-lt"/>
                <a:cs typeface="Times New Roman" pitchFamily="18" charset="0"/>
              </a:rPr>
              <a:t>+</a:t>
            </a:r>
            <a:r>
              <a:rPr lang="en-US" dirty="0">
                <a:latin typeface="+mj-lt"/>
                <a:cs typeface="Times New Roman" pitchFamily="18" charset="0"/>
              </a:rPr>
              <a:t> present</a:t>
            </a:r>
          </a:p>
          <a:p>
            <a:pPr marL="0" indent="0" algn="ctr">
              <a:buNone/>
            </a:pPr>
            <a:r>
              <a:rPr lang="en-US" dirty="0">
                <a:latin typeface="+mj-lt"/>
                <a:cs typeface="Times New Roman" pitchFamily="18" charset="0"/>
              </a:rPr>
              <a:t>V (in L)</a:t>
            </a:r>
            <a:r>
              <a:rPr lang="en-US" baseline="-25000" dirty="0">
                <a:latin typeface="+mj-lt"/>
                <a:cs typeface="Times New Roman" pitchFamily="18" charset="0"/>
              </a:rPr>
              <a:t>base</a:t>
            </a:r>
            <a:r>
              <a:rPr lang="en-US" dirty="0">
                <a:latin typeface="+mj-lt"/>
                <a:cs typeface="Times New Roman" pitchFamily="18" charset="0"/>
              </a:rPr>
              <a:t>× </a:t>
            </a:r>
            <a:r>
              <a:rPr lang="en-US" dirty="0" err="1">
                <a:latin typeface="+mj-lt"/>
                <a:cs typeface="Times New Roman" pitchFamily="18" charset="0"/>
              </a:rPr>
              <a:t>M</a:t>
            </a:r>
            <a:r>
              <a:rPr lang="en-US" baseline="-30000" dirty="0" err="1">
                <a:latin typeface="+mj-lt"/>
                <a:cs typeface="Times New Roman" pitchFamily="18" charset="0"/>
              </a:rPr>
              <a:t>base</a:t>
            </a:r>
            <a:r>
              <a:rPr lang="en-US" dirty="0">
                <a:latin typeface="+mj-lt"/>
                <a:cs typeface="Times New Roman" pitchFamily="18" charset="0"/>
              </a:rPr>
              <a:t>  = V (in L)</a:t>
            </a:r>
            <a:r>
              <a:rPr lang="en-US" baseline="-30000" dirty="0">
                <a:latin typeface="+mj-lt"/>
                <a:cs typeface="Times New Roman" pitchFamily="18" charset="0"/>
              </a:rPr>
              <a:t>acid</a:t>
            </a:r>
            <a:r>
              <a:rPr lang="en-US" dirty="0">
                <a:latin typeface="+mj-lt"/>
                <a:cs typeface="Times New Roman" pitchFamily="18" charset="0"/>
              </a:rPr>
              <a:t> × </a:t>
            </a:r>
            <a:r>
              <a:rPr lang="en-US" dirty="0" err="1">
                <a:latin typeface="+mj-lt"/>
                <a:cs typeface="Times New Roman" pitchFamily="18" charset="0"/>
              </a:rPr>
              <a:t>M</a:t>
            </a:r>
            <a:r>
              <a:rPr lang="en-US" baseline="-30000" dirty="0" err="1">
                <a:latin typeface="+mj-lt"/>
                <a:cs typeface="Times New Roman" pitchFamily="18" charset="0"/>
              </a:rPr>
              <a:t>acid</a:t>
            </a:r>
            <a:endParaRPr lang="en-US" baseline="-30000" dirty="0">
              <a:latin typeface="+mj-lt"/>
              <a:cs typeface="Times New Roman" pitchFamily="18" charset="0"/>
            </a:endParaRPr>
          </a:p>
          <a:p>
            <a:r>
              <a:rPr lang="en-US" b="1" dirty="0">
                <a:latin typeface="+mj-lt"/>
              </a:rPr>
              <a:t>N </a:t>
            </a:r>
            <a:r>
              <a:rPr lang="en-US" b="1" baseline="-25000" dirty="0">
                <a:latin typeface="+mj-lt"/>
              </a:rPr>
              <a:t>base</a:t>
            </a:r>
            <a:r>
              <a:rPr lang="en-US" b="1" dirty="0">
                <a:latin typeface="+mj-lt"/>
              </a:rPr>
              <a:t>= M </a:t>
            </a:r>
            <a:r>
              <a:rPr lang="en-US" b="1" baseline="-25000" dirty="0">
                <a:latin typeface="+mj-lt"/>
              </a:rPr>
              <a:t>base</a:t>
            </a:r>
            <a:r>
              <a:rPr lang="en-US" b="1" dirty="0">
                <a:latin typeface="+mj-lt"/>
              </a:rPr>
              <a:t>( n= 1)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V (in L)</a:t>
            </a:r>
            <a:r>
              <a:rPr lang="en-US" baseline="-25000" dirty="0">
                <a:latin typeface="+mj-lt"/>
              </a:rPr>
              <a:t>base </a:t>
            </a:r>
            <a:r>
              <a:rPr lang="en-US" dirty="0">
                <a:latin typeface="+mj-lt"/>
                <a:cs typeface="Times New Roman" pitchFamily="18" charset="0"/>
              </a:rPr>
              <a:t>× 0.1= 0.5 × 0.2 </a:t>
            </a:r>
          </a:p>
          <a:p>
            <a:pPr marL="0" indent="0" algn="ctr">
              <a:buNone/>
            </a:pPr>
            <a:r>
              <a:rPr lang="en-US" dirty="0" err="1">
                <a:latin typeface="+mj-lt"/>
                <a:cs typeface="Times New Roman" pitchFamily="18" charset="0"/>
              </a:rPr>
              <a:t>V</a:t>
            </a:r>
            <a:r>
              <a:rPr lang="en-US" baseline="-30000" dirty="0" err="1">
                <a:latin typeface="+mj-lt"/>
                <a:cs typeface="Times New Roman" pitchFamily="18" charset="0"/>
              </a:rPr>
              <a:t>base</a:t>
            </a:r>
            <a:r>
              <a:rPr lang="en-US" baseline="-30000" dirty="0">
                <a:latin typeface="+mj-lt"/>
                <a:cs typeface="Times New Roman" pitchFamily="18" charset="0"/>
              </a:rPr>
              <a:t> </a:t>
            </a:r>
            <a:r>
              <a:rPr lang="en-US" dirty="0">
                <a:latin typeface="+mj-lt"/>
                <a:cs typeface="Times New Roman" pitchFamily="18" charset="0"/>
              </a:rPr>
              <a:t>= 0.1/ 0.1 = 1 liter = 1000ml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AA073A-8A59-C046-9A44-13F7C404D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707" y="2362200"/>
            <a:ext cx="1002962" cy="3733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D71C70-2E99-FE42-A0A0-8AF9F66504D7}"/>
              </a:ext>
            </a:extLst>
          </p:cNvPr>
          <p:cNvSpPr/>
          <p:nvPr/>
        </p:nvSpPr>
        <p:spPr>
          <a:xfrm>
            <a:off x="7604672" y="3210500"/>
            <a:ext cx="1386928" cy="584775"/>
          </a:xfrm>
          <a:prstGeom prst="rect">
            <a:avLst/>
          </a:prstGeom>
          <a:ln w="28575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0.1 N KOH</a:t>
            </a:r>
          </a:p>
          <a:p>
            <a:r>
              <a:rPr lang="en-US" sz="1600" b="1" dirty="0">
                <a:latin typeface="Helvetica" pitchFamily="2" charset="0"/>
              </a:rPr>
              <a:t>V=? (ml)</a:t>
            </a:r>
            <a:endParaRPr lang="en-US" sz="1600" dirty="0">
              <a:effectLst/>
              <a:latin typeface="Helvetica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4A770C-EE83-814D-AC69-CE921CC5DEC4}"/>
              </a:ext>
            </a:extLst>
          </p:cNvPr>
          <p:cNvSpPr/>
          <p:nvPr/>
        </p:nvSpPr>
        <p:spPr>
          <a:xfrm>
            <a:off x="7522851" y="5372565"/>
            <a:ext cx="1519341" cy="523220"/>
          </a:xfrm>
          <a:prstGeom prst="rect">
            <a:avLst/>
          </a:prstGeom>
          <a:ln w="28575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0.2 M HA</a:t>
            </a:r>
          </a:p>
          <a:p>
            <a:r>
              <a:rPr lang="en-US" sz="1400" dirty="0">
                <a:latin typeface="Helvetica" pitchFamily="2" charset="0"/>
              </a:rPr>
              <a:t>V=500ml = 0.5 L</a:t>
            </a:r>
            <a:endParaRPr lang="en-US" sz="1400" dirty="0">
              <a:effectLst/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9E153D-F71A-E14E-946B-B33AF0B18E07}"/>
              </a:ext>
            </a:extLst>
          </p:cNvPr>
          <p:cNvSpPr/>
          <p:nvPr/>
        </p:nvSpPr>
        <p:spPr>
          <a:xfrm>
            <a:off x="316043" y="6135469"/>
            <a:ext cx="7147472" cy="64633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Helvetica" pitchFamily="2" charset="0"/>
              </a:rPr>
              <a:t>Note </a:t>
            </a:r>
            <a:r>
              <a:rPr lang="en-US" dirty="0">
                <a:latin typeface="Helvetica" pitchFamily="2" charset="0"/>
              </a:rPr>
              <a:t>: </a:t>
            </a:r>
            <a:r>
              <a:rPr lang="en-US" b="1" dirty="0">
                <a:latin typeface="Helvetica" pitchFamily="2" charset="0"/>
              </a:rPr>
              <a:t>No of moles  is calculated</a:t>
            </a:r>
            <a:r>
              <a:rPr lang="en-US" dirty="0">
                <a:latin typeface="Helvetica" pitchFamily="2" charset="0"/>
              </a:rPr>
              <a:t>, since  HA release 1 H</a:t>
            </a:r>
            <a:r>
              <a:rPr lang="en-US" baseline="30000" dirty="0">
                <a:latin typeface="Helvetica" pitchFamily="2" charset="0"/>
              </a:rPr>
              <a:t>+</a:t>
            </a:r>
            <a:r>
              <a:rPr lang="en-US" dirty="0">
                <a:latin typeface="Helvetica" pitchFamily="2" charset="0"/>
              </a:rPr>
              <a:t> and KOH release 1 OH</a:t>
            </a:r>
            <a:r>
              <a:rPr lang="en-US" baseline="30000" dirty="0">
                <a:latin typeface="Helvetica" pitchFamily="2" charset="0"/>
              </a:rPr>
              <a:t>-    </a:t>
            </a:r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(i.e. same (n) number)</a:t>
            </a:r>
            <a:endParaRPr lang="en-US" dirty="0">
              <a:solidFill>
                <a:srgbClr val="C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548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FC3B92-E846-B149-A1F4-423BBE344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667000"/>
            <a:ext cx="8229600" cy="4729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you have questions?</a:t>
            </a:r>
          </a:p>
        </p:txBody>
      </p:sp>
    </p:spTree>
    <p:extLst>
      <p:ext uri="{BB962C8B-B14F-4D97-AF65-F5344CB8AC3E}">
        <p14:creationId xmlns:p14="http://schemas.microsoft.com/office/powerpoint/2010/main" val="55800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</a:rPr>
              <a:t>Acids and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8000"/>
                </a:solidFill>
              </a:rPr>
              <a:t>Acid</a:t>
            </a:r>
            <a:r>
              <a:rPr lang="en-US" b="1" i="1" dirty="0"/>
              <a:t>:</a:t>
            </a:r>
            <a:r>
              <a:rPr lang="en-US" dirty="0"/>
              <a:t> is a substance that can donate protons (hydrogen ions).</a:t>
            </a:r>
          </a:p>
          <a:p>
            <a:r>
              <a:rPr lang="en-US" b="1" i="1" dirty="0">
                <a:solidFill>
                  <a:srgbClr val="008000"/>
                </a:solidFill>
              </a:rPr>
              <a:t>Base</a:t>
            </a:r>
            <a:r>
              <a:rPr lang="en-US" b="1" i="1" dirty="0"/>
              <a:t>:</a:t>
            </a:r>
            <a:r>
              <a:rPr lang="en-US" dirty="0"/>
              <a:t> is a substance that can accept protons.</a:t>
            </a:r>
          </a:p>
          <a:p>
            <a:r>
              <a:rPr lang="en-US" dirty="0"/>
              <a:t>Bronsted concept:</a:t>
            </a:r>
            <a:endParaRPr lang="ar-SA" dirty="0"/>
          </a:p>
          <a:p>
            <a:pPr marL="0" indent="0">
              <a:buNone/>
            </a:pPr>
            <a:r>
              <a:rPr lang="ar-SA" dirty="0"/>
              <a:t>       </a:t>
            </a:r>
          </a:p>
          <a:p>
            <a:pPr marL="0" indent="0">
              <a:buNone/>
            </a:pPr>
            <a:r>
              <a:rPr lang="en-US" dirty="0"/>
              <a:t>HA </a:t>
            </a:r>
            <a:r>
              <a:rPr lang="ar-SA" dirty="0"/>
              <a:t>  </a:t>
            </a:r>
            <a:r>
              <a:rPr lang="en-US" dirty="0"/>
              <a:t>+</a:t>
            </a:r>
            <a:r>
              <a:rPr lang="ar-SA" dirty="0"/>
              <a:t>     </a:t>
            </a:r>
            <a:r>
              <a:rPr lang="en-US" dirty="0"/>
              <a:t> B</a:t>
            </a:r>
            <a:r>
              <a:rPr lang="en-US" baseline="30000" dirty="0"/>
              <a:t>-</a:t>
            </a:r>
            <a:r>
              <a:rPr lang="en-US" dirty="0"/>
              <a:t>	</a:t>
            </a:r>
            <a:r>
              <a:rPr lang="ar-SA" dirty="0"/>
              <a:t>      </a:t>
            </a:r>
            <a:r>
              <a:rPr lang="en-US" dirty="0"/>
              <a:t>	</a:t>
            </a:r>
            <a:r>
              <a:rPr lang="ar-SA" dirty="0"/>
              <a:t>        </a:t>
            </a:r>
            <a:r>
              <a:rPr lang="en-US" dirty="0"/>
              <a:t>A</a:t>
            </a:r>
            <a:r>
              <a:rPr lang="en-US" baseline="30000" dirty="0"/>
              <a:t>-</a:t>
            </a:r>
            <a:r>
              <a:rPr lang="en-US" dirty="0"/>
              <a:t>  </a:t>
            </a:r>
            <a:r>
              <a:rPr lang="ar-SA" dirty="0"/>
              <a:t>       </a:t>
            </a:r>
            <a:r>
              <a:rPr lang="en-US" dirty="0"/>
              <a:t>+   HB</a:t>
            </a:r>
          </a:p>
          <a:p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2209801" y="3432266"/>
            <a:ext cx="9144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2119" y="375878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5965" y="373968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3762489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Conjugated Acid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4740" y="3758782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Conjugated Base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1D71F7-B45A-AE47-A8CC-8F918F70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+mn-lt"/>
              </a:rPr>
              <a:t>Acids and 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3A74C-8FD0-7D43-AC8C-75A361A2F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05000"/>
            <a:ext cx="7391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fundamental concept of </a:t>
            </a:r>
            <a:r>
              <a:rPr lang="en-US" dirty="0" err="1"/>
              <a:t>Brønsted</a:t>
            </a:r>
            <a:r>
              <a:rPr lang="en-US" dirty="0"/>
              <a:t> –Lowry theory:</a:t>
            </a:r>
            <a:endParaRPr lang="ar-SA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Is that when an acid and a base react with each other, the </a:t>
            </a:r>
            <a:r>
              <a:rPr lang="en-US" dirty="0">
                <a:solidFill>
                  <a:srgbClr val="0070C0"/>
                </a:solidFill>
              </a:rPr>
              <a:t>acid forms its conjugate base</a:t>
            </a:r>
            <a:r>
              <a:rPr lang="en-US" dirty="0"/>
              <a:t>, and the </a:t>
            </a:r>
            <a:r>
              <a:rPr lang="en-US" dirty="0">
                <a:solidFill>
                  <a:srgbClr val="0070C0"/>
                </a:solidFill>
              </a:rPr>
              <a:t>base forms its conjugate acid </a:t>
            </a:r>
          </a:p>
          <a:p>
            <a:pPr marL="0" indent="0">
              <a:buNone/>
            </a:pPr>
            <a:r>
              <a:rPr lang="en-US" dirty="0"/>
              <a:t>by exchange of a proton (the hydrogen</a:t>
            </a:r>
          </a:p>
          <a:p>
            <a:pPr marL="0" indent="0">
              <a:buNone/>
            </a:pPr>
            <a:r>
              <a:rPr lang="en-US" dirty="0"/>
              <a:t> cation, or H+).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F82D46-2C5C-5D48-BF8C-8235273F5B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8"/>
          <a:stretch/>
        </p:blipFill>
        <p:spPr>
          <a:xfrm>
            <a:off x="4800600" y="3329289"/>
            <a:ext cx="4114800" cy="316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9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786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Ionization of strong acids and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strong acid is a substance that ionizes 100% in aqueous solutions.</a:t>
            </a:r>
          </a:p>
          <a:p>
            <a:pPr algn="ctr">
              <a:buNone/>
            </a:pPr>
            <a:r>
              <a:rPr lang="en-US" dirty="0" err="1"/>
              <a:t>HCl</a:t>
            </a:r>
            <a:r>
              <a:rPr lang="en-US" dirty="0"/>
              <a:t>  + 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ar-SA" dirty="0"/>
              <a:t>   </a:t>
            </a:r>
            <a:r>
              <a:rPr lang="en-US" dirty="0"/>
              <a:t>		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  +  Cl</a:t>
            </a:r>
            <a:r>
              <a:rPr lang="en-US" baseline="30000" dirty="0"/>
              <a:t>-</a:t>
            </a:r>
            <a:endParaRPr lang="ar-SA" baseline="30000" dirty="0"/>
          </a:p>
          <a:p>
            <a:pPr algn="ctr">
              <a:buNone/>
            </a:pPr>
            <a:endParaRPr lang="en-US" baseline="30000" dirty="0"/>
          </a:p>
          <a:p>
            <a:r>
              <a:rPr lang="en-US" dirty="0"/>
              <a:t>A strong base is a substance that ionizes totally in solution to produce OH</a:t>
            </a:r>
            <a:r>
              <a:rPr lang="en-US" baseline="30000" dirty="0"/>
              <a:t>-</a:t>
            </a:r>
            <a:r>
              <a:rPr lang="en-US" dirty="0"/>
              <a:t> ions.</a:t>
            </a:r>
          </a:p>
          <a:p>
            <a:pPr algn="ctr">
              <a:buNone/>
            </a:pPr>
            <a:r>
              <a:rPr lang="en-US" dirty="0"/>
              <a:t>KOH</a:t>
            </a:r>
            <a:r>
              <a:rPr lang="ar-SA" dirty="0"/>
              <a:t> </a:t>
            </a:r>
            <a:r>
              <a:rPr lang="en-US" dirty="0"/>
              <a:t>  </a:t>
            </a:r>
            <a:r>
              <a:rPr lang="ar-SA" dirty="0"/>
              <a:t> </a:t>
            </a:r>
            <a:r>
              <a:rPr lang="en-US" dirty="0"/>
              <a:t>		</a:t>
            </a:r>
            <a:r>
              <a:rPr lang="ar-SA" dirty="0"/>
              <a:t>  </a:t>
            </a:r>
            <a:r>
              <a:rPr lang="en-US" dirty="0"/>
              <a:t>K</a:t>
            </a:r>
            <a:r>
              <a:rPr lang="en-US" baseline="30000" dirty="0"/>
              <a:t>+</a:t>
            </a:r>
            <a:r>
              <a:rPr lang="en-US" dirty="0"/>
              <a:t>  +  OH</a:t>
            </a:r>
            <a:r>
              <a:rPr lang="en-US" baseline="30000" dirty="0"/>
              <a:t>-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075099" y="2260213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962400" y="3717177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65D0BD-F34B-9B44-8EC8-9047C4A8E2AE}"/>
              </a:ext>
            </a:extLst>
          </p:cNvPr>
          <p:cNvSpPr/>
          <p:nvPr/>
        </p:nvSpPr>
        <p:spPr>
          <a:xfrm>
            <a:off x="5098356" y="2539670"/>
            <a:ext cx="930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b="1" baseline="30000" dirty="0">
                <a:solidFill>
                  <a:schemeClr val="accent1"/>
                </a:solidFill>
              </a:rPr>
              <a:t>Hydronium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022" y="105599"/>
            <a:ext cx="7313613" cy="8683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</a:rPr>
              <a:t>Ionization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85" y="1120517"/>
            <a:ext cx="8588830" cy="548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900" dirty="0"/>
              <a:t>H</a:t>
            </a:r>
            <a:r>
              <a:rPr lang="en-US" sz="2900" baseline="-25000" dirty="0"/>
              <a:t>2</a:t>
            </a:r>
            <a:r>
              <a:rPr lang="en-US" sz="2900" dirty="0"/>
              <a:t>O 		 </a:t>
            </a:r>
            <a:r>
              <a:rPr lang="ar-SA" sz="2900" dirty="0"/>
              <a:t>              </a:t>
            </a:r>
            <a:r>
              <a:rPr lang="en-US" sz="2900" dirty="0"/>
              <a:t>H</a:t>
            </a:r>
            <a:r>
              <a:rPr lang="en-US" sz="2900" baseline="30000" dirty="0"/>
              <a:t>+</a:t>
            </a:r>
            <a:r>
              <a:rPr lang="en-US" sz="2900" dirty="0"/>
              <a:t>  +   OH</a:t>
            </a:r>
            <a:r>
              <a:rPr lang="en-US" sz="2900" baseline="30000" dirty="0"/>
              <a:t>-</a:t>
            </a:r>
          </a:p>
          <a:p>
            <a:pPr algn="ctr">
              <a:buNone/>
            </a:pPr>
            <a:endParaRPr lang="en-US" dirty="0">
              <a:latin typeface="Times" pitchFamily="2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en-US" sz="2000" dirty="0"/>
              <a:t>The equilibrium arrows,               , mean that H</a:t>
            </a:r>
            <a:r>
              <a:rPr lang="en-US" sz="2000" baseline="-25000" dirty="0"/>
              <a:t>2</a:t>
            </a:r>
            <a:r>
              <a:rPr lang="en-US" sz="2000" dirty="0"/>
              <a:t>O molecules are dissociating at exactly the same rate as H</a:t>
            </a:r>
            <a:r>
              <a:rPr lang="en-US" sz="2000" baseline="30000" dirty="0"/>
              <a:t>+</a:t>
            </a:r>
            <a:r>
              <a:rPr lang="en-US" sz="2000" dirty="0"/>
              <a:t> and OH</a:t>
            </a:r>
            <a:r>
              <a:rPr lang="en-US" sz="2000" baseline="30000" dirty="0"/>
              <a:t>-</a:t>
            </a:r>
            <a:r>
              <a:rPr lang="en-US" sz="2000" dirty="0"/>
              <a:t> ions are combining, and this is the reason it is called a dynamic equilibrium</a:t>
            </a:r>
          </a:p>
          <a:p>
            <a:pPr algn="ctr">
              <a:buNone/>
            </a:pPr>
            <a:endParaRPr lang="en-US" sz="2600" dirty="0"/>
          </a:p>
          <a:p>
            <a:pPr>
              <a:buNone/>
            </a:pPr>
            <a:endParaRPr lang="en-US" sz="2000" dirty="0"/>
          </a:p>
          <a:p>
            <a:endParaRPr lang="ar-SA" sz="2000" dirty="0"/>
          </a:p>
          <a:p>
            <a:r>
              <a:rPr lang="en-US" sz="2000" dirty="0"/>
              <a:t>Water is amphoteric it can accept and donate protons.</a:t>
            </a:r>
          </a:p>
          <a:p>
            <a:r>
              <a:rPr lang="en-US" sz="2000" dirty="0"/>
              <a:t>In pure water 1 mole of [H</a:t>
            </a:r>
            <a:r>
              <a:rPr lang="en-US" sz="2000" baseline="30000" dirty="0"/>
              <a:t>+</a:t>
            </a:r>
            <a:r>
              <a:rPr lang="en-US" sz="2000" dirty="0"/>
              <a:t>] produces</a:t>
            </a:r>
          </a:p>
          <a:p>
            <a:pPr marL="0" indent="0">
              <a:buNone/>
            </a:pPr>
            <a:r>
              <a:rPr lang="en-US" sz="2000" dirty="0"/>
              <a:t> 1 mole of [OH</a:t>
            </a:r>
            <a:r>
              <a:rPr lang="en-US" sz="2000" baseline="30000" dirty="0"/>
              <a:t>-</a:t>
            </a:r>
            <a:r>
              <a:rPr lang="en-US" sz="2000" dirty="0"/>
              <a:t>], </a:t>
            </a:r>
            <a:r>
              <a:rPr lang="en-US" sz="2000" dirty="0" err="1"/>
              <a:t>ie</a:t>
            </a:r>
            <a:r>
              <a:rPr lang="en-US" sz="2000" dirty="0"/>
              <a:t>. [H</a:t>
            </a:r>
            <a:r>
              <a:rPr lang="en-US" sz="2000" baseline="30000" dirty="0"/>
              <a:t>+</a:t>
            </a:r>
            <a:r>
              <a:rPr lang="en-US" sz="2000" dirty="0"/>
              <a:t>] = [OH</a:t>
            </a:r>
            <a:r>
              <a:rPr lang="en-US" sz="2000" baseline="30000" dirty="0"/>
              <a:t>-</a:t>
            </a:r>
            <a:r>
              <a:rPr lang="en-US" sz="2000" dirty="0"/>
              <a:t>]</a:t>
            </a:r>
          </a:p>
          <a:p>
            <a:r>
              <a:rPr lang="en-US" sz="2000" dirty="0"/>
              <a:t>The pH of water = 7</a:t>
            </a:r>
          </a:p>
          <a:p>
            <a:r>
              <a:rPr lang="en-US" sz="2000" dirty="0"/>
              <a:t>Then: [H</a:t>
            </a:r>
            <a:r>
              <a:rPr lang="en-US" sz="2000" baseline="30000" dirty="0"/>
              <a:t>+</a:t>
            </a:r>
            <a:r>
              <a:rPr lang="en-US" sz="2000" dirty="0"/>
              <a:t>] = [OH</a:t>
            </a:r>
            <a:r>
              <a:rPr lang="en-US" sz="2000" baseline="30000" dirty="0"/>
              <a:t>-</a:t>
            </a:r>
            <a:r>
              <a:rPr lang="en-US" sz="2000" dirty="0"/>
              <a:t>] = 10</a:t>
            </a:r>
            <a:r>
              <a:rPr lang="en-US" sz="2000" baseline="30000" dirty="0"/>
              <a:t>-7 </a:t>
            </a:r>
            <a:r>
              <a:rPr lang="en-US" sz="2000" dirty="0"/>
              <a:t>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7029" y="96263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6483" y="145633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K-</a:t>
            </a:r>
            <a:r>
              <a:rPr lang="en-US" baseline="-25000" dirty="0"/>
              <a:t>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50771" y="1340815"/>
            <a:ext cx="1273629" cy="2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450771" y="1467151"/>
            <a:ext cx="1197429" cy="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43729" y="2848799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 err="1"/>
              <a:t>K</a:t>
            </a:r>
            <a:r>
              <a:rPr lang="en-US" sz="2800" baseline="-25000" dirty="0" err="1"/>
              <a:t>eq</a:t>
            </a:r>
            <a:endParaRPr lang="en-US" sz="28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334329" y="3158307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[H</a:t>
            </a:r>
            <a:r>
              <a:rPr lang="en-US" sz="2800" baseline="30000" dirty="0"/>
              <a:t>+</a:t>
            </a:r>
            <a:r>
              <a:rPr lang="en-US" sz="2800" dirty="0"/>
              <a:t>] [OH</a:t>
            </a:r>
            <a:r>
              <a:rPr lang="en-US" sz="2800" baseline="30000" dirty="0"/>
              <a:t>-</a:t>
            </a:r>
            <a:r>
              <a:rPr lang="en-US" sz="2800" dirty="0"/>
              <a:t>]</a:t>
            </a:r>
          </a:p>
          <a:p>
            <a:r>
              <a:rPr lang="en-US" sz="2800" dirty="0"/>
              <a:t>      [H</a:t>
            </a:r>
            <a:r>
              <a:rPr lang="en-US" sz="2800" baseline="-25000" dirty="0"/>
              <a:t>2</a:t>
            </a:r>
            <a:r>
              <a:rPr lang="en-US" sz="2800" dirty="0"/>
              <a:t>O]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10013" y="340205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526971" y="363536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35056E-5B1B-BA44-8B90-59A0C57FED66}"/>
              </a:ext>
            </a:extLst>
          </p:cNvPr>
          <p:cNvCxnSpPr>
            <a:cxnSpLocks/>
          </p:cNvCxnSpPr>
          <p:nvPr/>
        </p:nvCxnSpPr>
        <p:spPr>
          <a:xfrm flipH="1">
            <a:off x="3110013" y="22860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0A65272-8255-154E-9AF7-65F88055F7E0}"/>
              </a:ext>
            </a:extLst>
          </p:cNvPr>
          <p:cNvCxnSpPr>
            <a:cxnSpLocks/>
          </p:cNvCxnSpPr>
          <p:nvPr/>
        </p:nvCxnSpPr>
        <p:spPr>
          <a:xfrm>
            <a:off x="3102764" y="2133600"/>
            <a:ext cx="5937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3F048AC-BDA5-2747-8E07-2D982AD1C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589" y="4800599"/>
            <a:ext cx="4207346" cy="19001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2572</Words>
  <Application>Microsoft Macintosh PowerPoint</Application>
  <PresentationFormat>On-screen Show (4:3)</PresentationFormat>
  <Paragraphs>570</Paragraphs>
  <Slides>56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Arial</vt:lpstr>
      <vt:lpstr>Calibri</vt:lpstr>
      <vt:lpstr>Calibri Light</vt:lpstr>
      <vt:lpstr>Georgia</vt:lpstr>
      <vt:lpstr>Helvetica</vt:lpstr>
      <vt:lpstr>Tahoma</vt:lpstr>
      <vt:lpstr>Times</vt:lpstr>
      <vt:lpstr>Times New Roman</vt:lpstr>
      <vt:lpstr>Traditional Arabic</vt:lpstr>
      <vt:lpstr>Wingdings 3</vt:lpstr>
      <vt:lpstr>Office Theme</vt:lpstr>
      <vt:lpstr>Equilibrium constant</vt:lpstr>
      <vt:lpstr>Equilibrium constant</vt:lpstr>
      <vt:lpstr>Equilibrium constant cont’ed</vt:lpstr>
      <vt:lpstr>Equilibrium constant cont’ed</vt:lpstr>
      <vt:lpstr>Acids and Bases</vt:lpstr>
      <vt:lpstr>Acids and Bases</vt:lpstr>
      <vt:lpstr>Acids and Bases</vt:lpstr>
      <vt:lpstr>Ionization of strong acids and bases</vt:lpstr>
      <vt:lpstr>Ionization of Water</vt:lpstr>
      <vt:lpstr>PowerPoint Presentation</vt:lpstr>
      <vt:lpstr>PowerPoint Presentation</vt:lpstr>
      <vt:lpstr>PowerPoint Presentation</vt:lpstr>
      <vt:lpstr>Potential of Hydrogen (pH)</vt:lpstr>
      <vt:lpstr>pH and pOH</vt:lpstr>
      <vt:lpstr>PowerPoint Presentation</vt:lpstr>
      <vt:lpstr>PowerPoint Presentation</vt:lpstr>
      <vt:lpstr>PowerPoint Presentation</vt:lpstr>
      <vt:lpstr>pH</vt:lpstr>
      <vt:lpstr>Example 2</vt:lpstr>
      <vt:lpstr>Example 3</vt:lpstr>
      <vt:lpstr>Example 4</vt:lpstr>
      <vt:lpstr>PowerPoint Presentation</vt:lpstr>
      <vt:lpstr>PowerPoint Presentation</vt:lpstr>
      <vt:lpstr>Example 5</vt:lpstr>
      <vt:lpstr>PowerPoint Presentation</vt:lpstr>
      <vt:lpstr>Example 6</vt:lpstr>
      <vt:lpstr>Example 7</vt:lpstr>
      <vt:lpstr>OR</vt:lpstr>
      <vt:lpstr>PowerPoint Presentation</vt:lpstr>
      <vt:lpstr>Ionization of weak acids</vt:lpstr>
      <vt:lpstr>Ionization of weak acids cont’ed</vt:lpstr>
      <vt:lpstr>PowerPoint Presentation</vt:lpstr>
      <vt:lpstr>PowerPoint Presentation</vt:lpstr>
      <vt:lpstr>Ionization of Weak Bases</vt:lpstr>
      <vt:lpstr>Ionization of Weak Bases</vt:lpstr>
      <vt:lpstr>PowerPoint Presentation</vt:lpstr>
      <vt:lpstr>pH of Solutions of Weak Acids</vt:lpstr>
      <vt:lpstr>pH of Solutions of Weak Acids Cont’ed</vt:lpstr>
      <vt:lpstr>Example 1</vt:lpstr>
      <vt:lpstr>PowerPoint Presentation</vt:lpstr>
      <vt:lpstr>PowerPoint Presentation</vt:lpstr>
      <vt:lpstr>Neutralization</vt:lpstr>
      <vt:lpstr>PowerPoint Presentation</vt:lpstr>
      <vt:lpstr>Example1</vt:lpstr>
      <vt:lpstr>Cont’ed</vt:lpstr>
      <vt:lpstr>Example 2</vt:lpstr>
      <vt:lpstr>Cont’ed</vt:lpstr>
      <vt:lpstr>Relationship between Ka and Kb for weak acids and bases</vt:lpstr>
      <vt:lpstr>PowerPoint Presentation</vt:lpstr>
      <vt:lpstr>PowerPoint Presentation</vt:lpstr>
      <vt:lpstr>PowerPoint Presentation</vt:lpstr>
      <vt:lpstr>Example 3</vt:lpstr>
      <vt:lpstr>PowerPoint Presentation</vt:lpstr>
      <vt:lpstr>PowerPoint Presentation</vt:lpstr>
      <vt:lpstr>Example Continue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Equilibrium constant</dc:title>
  <dc:creator>Mona Ghazi Alharbi</dc:creator>
  <cp:lastModifiedBy>Mona Ghazi Alharbi</cp:lastModifiedBy>
  <cp:revision>1</cp:revision>
  <dcterms:created xsi:type="dcterms:W3CDTF">2025-02-24T20:11:40Z</dcterms:created>
  <dcterms:modified xsi:type="dcterms:W3CDTF">2025-02-24T20:13:48Z</dcterms:modified>
</cp:coreProperties>
</file>