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43"/>
  </p:notesMasterIdLst>
  <p:sldIdLst>
    <p:sldId id="256" r:id="rId5"/>
    <p:sldId id="379" r:id="rId6"/>
    <p:sldId id="517" r:id="rId7"/>
    <p:sldId id="518" r:id="rId8"/>
    <p:sldId id="433" r:id="rId9"/>
    <p:sldId id="519" r:id="rId10"/>
    <p:sldId id="520" r:id="rId11"/>
    <p:sldId id="521" r:id="rId12"/>
    <p:sldId id="522" r:id="rId13"/>
    <p:sldId id="523" r:id="rId14"/>
    <p:sldId id="524" r:id="rId15"/>
    <p:sldId id="525" r:id="rId16"/>
    <p:sldId id="526" r:id="rId17"/>
    <p:sldId id="527" r:id="rId18"/>
    <p:sldId id="528" r:id="rId19"/>
    <p:sldId id="529" r:id="rId20"/>
    <p:sldId id="530" r:id="rId21"/>
    <p:sldId id="532" r:id="rId22"/>
    <p:sldId id="533" r:id="rId23"/>
    <p:sldId id="535" r:id="rId24"/>
    <p:sldId id="536" r:id="rId25"/>
    <p:sldId id="537" r:id="rId26"/>
    <p:sldId id="538" r:id="rId27"/>
    <p:sldId id="539" r:id="rId28"/>
    <p:sldId id="540" r:id="rId29"/>
    <p:sldId id="541" r:id="rId30"/>
    <p:sldId id="542" r:id="rId31"/>
    <p:sldId id="543" r:id="rId32"/>
    <p:sldId id="544" r:id="rId33"/>
    <p:sldId id="545" r:id="rId34"/>
    <p:sldId id="546" r:id="rId35"/>
    <p:sldId id="547" r:id="rId36"/>
    <p:sldId id="548" r:id="rId37"/>
    <p:sldId id="549" r:id="rId38"/>
    <p:sldId id="550" r:id="rId39"/>
    <p:sldId id="551" r:id="rId40"/>
    <p:sldId id="552" r:id="rId41"/>
    <p:sldId id="32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C4EE"/>
    <a:srgbClr val="E6E6E6"/>
    <a:srgbClr val="FFFF00"/>
    <a:srgbClr val="0099FF"/>
    <a:srgbClr val="B9B9B9"/>
    <a:srgbClr val="66FFFF"/>
    <a:srgbClr val="95D8C6"/>
    <a:srgbClr val="FF826E"/>
    <a:srgbClr val="B340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40" autoAdjust="0"/>
    <p:restoredTop sz="94660"/>
  </p:normalViewPr>
  <p:slideViewPr>
    <p:cSldViewPr snapToGrid="0">
      <p:cViewPr varScale="1">
        <p:scale>
          <a:sx n="112" d="100"/>
          <a:sy n="112" d="100"/>
        </p:scale>
        <p:origin x="3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06/04/2022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4/6/2022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4/6/2022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4/6/2022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4/6/2022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4/6/2022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4/6/2022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4/6/2022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4/6/2022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3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4" y="2503360"/>
            <a:ext cx="8679915" cy="1748729"/>
          </a:xfrm>
        </p:spPr>
        <p:txBody>
          <a:bodyPr anchor="ctr">
            <a:noAutofit/>
          </a:bodyPr>
          <a:lstStyle/>
          <a:p>
            <a:r>
              <a:rPr lang="en-GB" sz="4400" b="1" kern="0" dirty="0">
                <a:solidFill>
                  <a:schemeClr val="bg1"/>
                </a:solidFill>
                <a:latin typeface="Sakkal Majalla" panose="02000000000000000000" pitchFamily="2" charset="-78"/>
                <a:cs typeface="Sakkal Majalla" panose="02000000000000000000" pitchFamily="2" charset="-78"/>
              </a:rPr>
              <a:t>2411</a:t>
            </a:r>
            <a:r>
              <a:rPr lang="ar-SA" sz="4400" b="1" kern="0" dirty="0">
                <a:solidFill>
                  <a:schemeClr val="bg1"/>
                </a:solidFill>
                <a:latin typeface="Sakkal Majalla" panose="02000000000000000000" pitchFamily="2" charset="-78"/>
                <a:cs typeface="Sakkal Majalla" panose="02000000000000000000" pitchFamily="2" charset="-78"/>
              </a:rPr>
              <a:t> مال</a:t>
            </a:r>
            <a:r>
              <a:rPr lang="en-US" sz="4400" b="1" kern="0" dirty="0">
                <a:solidFill>
                  <a:schemeClr val="bg1"/>
                </a:solidFill>
                <a:latin typeface="Sakkal Majalla" panose="02000000000000000000" pitchFamily="2" charset="-78"/>
                <a:cs typeface="Sakkal Majalla" panose="02000000000000000000" pitchFamily="2" charset="-78"/>
              </a:rPr>
              <a:t/>
            </a:r>
            <a:br>
              <a:rPr lang="en-US"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مقدمة في </a:t>
            </a:r>
            <a:r>
              <a:rPr lang="ar-SA" sz="4400" b="1" kern="0" dirty="0" smtClean="0">
                <a:solidFill>
                  <a:schemeClr val="bg1"/>
                </a:solidFill>
                <a:latin typeface="Sakkal Majalla" panose="02000000000000000000" pitchFamily="2" charset="-78"/>
                <a:cs typeface="Sakkal Majalla" panose="02000000000000000000" pitchFamily="2" charset="-78"/>
              </a:rPr>
              <a:t>الاستثمار</a:t>
            </a:r>
            <a:br>
              <a:rPr lang="ar-SA" sz="4400" b="1" kern="0" dirty="0" smtClean="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
            </a:r>
            <a:br>
              <a:rPr lang="ar-SA"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المحاضرة الخامسة</a:t>
            </a:r>
            <a:br>
              <a:rPr lang="ar-SA" sz="4400" b="1" kern="0" dirty="0">
                <a:solidFill>
                  <a:schemeClr val="bg1"/>
                </a:solidFill>
                <a:latin typeface="Sakkal Majalla" panose="02000000000000000000" pitchFamily="2" charset="-78"/>
                <a:cs typeface="Sakkal Majalla" panose="02000000000000000000" pitchFamily="2" charset="-78"/>
              </a:rPr>
            </a:br>
            <a:r>
              <a:rPr lang="ar-SA" sz="4400" b="1" dirty="0">
                <a:solidFill>
                  <a:schemeClr val="bg1"/>
                </a:solidFill>
                <a:latin typeface="Sakkal Majalla" panose="02000000000000000000" pitchFamily="2" charset="-78"/>
                <a:cs typeface="Sakkal Majalla" panose="02000000000000000000" pitchFamily="2" charset="-78"/>
              </a:rPr>
              <a:t>المخاطر  و عدم التأكد</a:t>
            </a:r>
            <a:endParaRPr lang="ar-SA" sz="4400" dirty="0">
              <a:solidFill>
                <a:schemeClr val="bg1"/>
              </a:solidFill>
              <a:latin typeface="Sakkal Majalla" panose="02000000000000000000" pitchFamily="2" charset="-78"/>
              <a:cs typeface="Sakkal Majalla" panose="02000000000000000000" pitchFamily="2" charset="-78"/>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275606" y="639026"/>
            <a:ext cx="7657623" cy="1651518"/>
          </a:xfrm>
        </p:spPr>
        <p:txBody>
          <a:bodyPr>
            <a:normAutofit/>
          </a:bodyPr>
          <a:lstStyle/>
          <a:p>
            <a:pPr marL="0" indent="0">
              <a:buNone/>
            </a:pPr>
            <a:r>
              <a:rPr lang="ar-SA" sz="3600" b="1" dirty="0">
                <a:solidFill>
                  <a:schemeClr val="bg1"/>
                </a:solidFill>
                <a:latin typeface="Sakkal Majalla" panose="02000000000000000000" pitchFamily="2" charset="-78"/>
                <a:cs typeface="Sakkal Majalla" panose="02000000000000000000" pitchFamily="2" charset="-78"/>
              </a:rPr>
              <a:t>معامل الاختلاف </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5" name="TextBox 14">
            <a:extLst>
              <a:ext uri="{FF2B5EF4-FFF2-40B4-BE49-F238E27FC236}">
                <a16:creationId xmlns:a16="http://schemas.microsoft.com/office/drawing/2014/main" id="{7C025717-0DC4-4F24-96FB-0CD0492E779A}"/>
              </a:ext>
            </a:extLst>
          </p:cNvPr>
          <p:cNvSpPr txBox="1"/>
          <p:nvPr/>
        </p:nvSpPr>
        <p:spPr>
          <a:xfrm>
            <a:off x="905854" y="2430570"/>
            <a:ext cx="10258675" cy="2862322"/>
          </a:xfrm>
          <a:prstGeom prst="rect">
            <a:avLst/>
          </a:prstGeom>
          <a:solidFill>
            <a:schemeClr val="bg1"/>
          </a:solidFill>
        </p:spPr>
        <p:txBody>
          <a:bodyPr wrap="square">
            <a:spAutoFit/>
          </a:bodyPr>
          <a:lstStyle/>
          <a:p>
            <a:pPr marL="0" indent="0" algn="just" rtl="1">
              <a:lnSpc>
                <a:spcPct val="150000"/>
              </a:lnSpc>
              <a:buNone/>
            </a:pPr>
            <a:r>
              <a:rPr lang="ar-SA" sz="2400" dirty="0">
                <a:latin typeface="Sakkal Majalla" panose="02000000000000000000" pitchFamily="2" charset="-78"/>
                <a:cs typeface="Sakkal Majalla" panose="02000000000000000000" pitchFamily="2" charset="-78"/>
              </a:rPr>
              <a:t>ولكن اذا اختلفت العائدات المتوقعة فمن الصعب حينئذ الادعاء بان الاقتراح الذي يتميز بصغر حجم انحراف المعياري –</a:t>
            </a:r>
            <a:r>
              <a:rPr lang="ar-SA" sz="2400" dirty="0">
                <a:solidFill>
                  <a:schemeClr val="accent3"/>
                </a:solidFill>
                <a:latin typeface="Sakkal Majalla" panose="02000000000000000000" pitchFamily="2" charset="-78"/>
                <a:cs typeface="Sakkal Majalla" panose="02000000000000000000" pitchFamily="2" charset="-78"/>
              </a:rPr>
              <a:t>مقارنة مع استثمارات اخرى- </a:t>
            </a:r>
            <a:r>
              <a:rPr lang="ar-SA" sz="2400" dirty="0">
                <a:latin typeface="Sakkal Majalla" panose="02000000000000000000" pitchFamily="2" charset="-78"/>
                <a:cs typeface="Sakkal Majalla" panose="02000000000000000000" pitchFamily="2" charset="-78"/>
              </a:rPr>
              <a:t>هو </a:t>
            </a:r>
            <a:r>
              <a:rPr lang="ar-SA" sz="2400" dirty="0" smtClean="0">
                <a:latin typeface="Sakkal Majalla" panose="02000000000000000000" pitchFamily="2" charset="-78"/>
                <a:cs typeface="Sakkal Majalla" panose="02000000000000000000" pitchFamily="2" charset="-78"/>
              </a:rPr>
              <a:t>أقلها </a:t>
            </a:r>
            <a:r>
              <a:rPr lang="ar-SA" sz="2400" dirty="0">
                <a:latin typeface="Sakkal Majalla" panose="02000000000000000000" pitchFamily="2" charset="-78"/>
                <a:cs typeface="Sakkal Majalla" panose="02000000000000000000" pitchFamily="2" charset="-78"/>
              </a:rPr>
              <a:t>تعرضا للمخاطر. </a:t>
            </a:r>
            <a:endParaRPr lang="ar-SA" sz="2400" dirty="0" smtClean="0">
              <a:latin typeface="Sakkal Majalla" panose="02000000000000000000" pitchFamily="2" charset="-78"/>
              <a:cs typeface="Sakkal Majalla" panose="02000000000000000000" pitchFamily="2" charset="-78"/>
            </a:endParaRPr>
          </a:p>
          <a:p>
            <a:pPr lvl="0" algn="just"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مثلا: </a:t>
            </a:r>
            <a:r>
              <a:rPr lang="ar-SA" sz="2400" dirty="0">
                <a:solidFill>
                  <a:prstClr val="black"/>
                </a:solidFill>
                <a:latin typeface="Sakkal Majalla" panose="02000000000000000000" pitchFamily="2" charset="-78"/>
                <a:cs typeface="Sakkal Majalla" panose="02000000000000000000" pitchFamily="2" charset="-78"/>
              </a:rPr>
              <a:t>اذا كان لدينا استثمارين يبلغ الانحراف المعياري لتدفقاتهما النقدية 3000 ريال و 3500 ريال على التوالي وكانت القيمة المتوقعة للتدفقات النقدية هي 5000 ريال و 10000 ريال على التوالي , فانة في هذه الحالة من الصعب الادعاء ان الاستثمار الاول اقل مخاطر من الاستثمار الثاني لمجرد كون الانحراف المعياري اقل ب 500 ريال </a:t>
            </a:r>
            <a:r>
              <a:rPr lang="ar-SA" sz="2400" dirty="0" smtClean="0">
                <a:solidFill>
                  <a:prstClr val="black"/>
                </a:solidFill>
                <a:latin typeface="Sakkal Majalla" panose="02000000000000000000" pitchFamily="2" charset="-78"/>
                <a:cs typeface="Sakkal Majalla" panose="02000000000000000000" pitchFamily="2" charset="-78"/>
              </a:rPr>
              <a:t>؟</a:t>
            </a:r>
            <a:endParaRPr lang="ar-SA" sz="24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73595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275606" y="639026"/>
            <a:ext cx="7657623" cy="1651518"/>
          </a:xfrm>
        </p:spPr>
        <p:txBody>
          <a:bodyPr>
            <a:normAutofit/>
          </a:bodyPr>
          <a:lstStyle/>
          <a:p>
            <a:pPr marL="0" indent="0">
              <a:buNone/>
            </a:pPr>
            <a:r>
              <a:rPr lang="ar-SA" sz="3600" b="1" dirty="0">
                <a:solidFill>
                  <a:schemeClr val="bg1"/>
                </a:solidFill>
                <a:latin typeface="Sakkal Majalla" panose="02000000000000000000" pitchFamily="2" charset="-78"/>
                <a:cs typeface="Sakkal Majalla" panose="02000000000000000000" pitchFamily="2" charset="-78"/>
              </a:rPr>
              <a:t>معامل الاختلاف </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3" name="TextBox 12">
            <a:extLst>
              <a:ext uri="{FF2B5EF4-FFF2-40B4-BE49-F238E27FC236}">
                <a16:creationId xmlns:a16="http://schemas.microsoft.com/office/drawing/2014/main" id="{DFB0DBD6-6DDE-4B0F-8568-B959005332A4}"/>
              </a:ext>
            </a:extLst>
          </p:cNvPr>
          <p:cNvSpPr txBox="1"/>
          <p:nvPr/>
        </p:nvSpPr>
        <p:spPr>
          <a:xfrm>
            <a:off x="1219396" y="2379395"/>
            <a:ext cx="9753211" cy="2331407"/>
          </a:xfrm>
          <a:prstGeom prst="rect">
            <a:avLst/>
          </a:prstGeom>
          <a:solidFill>
            <a:schemeClr val="bg1"/>
          </a:solidFill>
        </p:spPr>
        <p:txBody>
          <a:bodyPr wrap="square">
            <a:spAutoFit/>
          </a:bodyPr>
          <a:lstStyle/>
          <a:p>
            <a:pPr marL="0" indent="0" algn="just" rtl="1">
              <a:lnSpc>
                <a:spcPct val="150000"/>
              </a:lnSpc>
              <a:buNone/>
            </a:pPr>
            <a:r>
              <a:rPr lang="ar-SA" sz="2500" b="1" dirty="0">
                <a:solidFill>
                  <a:srgbClr val="0000FF"/>
                </a:solidFill>
                <a:latin typeface="Sakkal Majalla" panose="02000000000000000000" pitchFamily="2" charset="-78"/>
                <a:cs typeface="Sakkal Majalla" panose="02000000000000000000" pitchFamily="2" charset="-78"/>
              </a:rPr>
              <a:t>تابع المثال السابق:</a:t>
            </a: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على متخذ القرار الاستثماري ان يتساءل عما اذا كان الفرق في الحجم  للمخاطر (3000 ريال مقابل 3500 ريال).</a:t>
            </a: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يمكن تعويضه بالفرق في قيمة العائدات المتوقعة (10000 ريال مقابل 5000 ريال).  بمعنى اخر هل تكفي زيادة في القيمة المتوقعة للتدفقات النقدية قدرها 5000 ريال لتعويض المستثمر عن مخاطر اضافية قدرها 500 ريال؟ </a:t>
            </a:r>
          </a:p>
        </p:txBody>
      </p:sp>
      <p:sp>
        <p:nvSpPr>
          <p:cNvPr id="14" name="TextBox 13">
            <a:extLst>
              <a:ext uri="{FF2B5EF4-FFF2-40B4-BE49-F238E27FC236}">
                <a16:creationId xmlns:a16="http://schemas.microsoft.com/office/drawing/2014/main" id="{B4EB4B17-B2DD-441E-833F-8BE08CB8A3DF}"/>
              </a:ext>
            </a:extLst>
          </p:cNvPr>
          <p:cNvSpPr txBox="1"/>
          <p:nvPr/>
        </p:nvSpPr>
        <p:spPr>
          <a:xfrm>
            <a:off x="1219396" y="4919060"/>
            <a:ext cx="9756604" cy="1200329"/>
          </a:xfrm>
          <a:prstGeom prst="rect">
            <a:avLst/>
          </a:prstGeom>
          <a:solidFill>
            <a:schemeClr val="accent5">
              <a:lumMod val="60000"/>
              <a:lumOff val="40000"/>
            </a:schemeClr>
          </a:solidFill>
        </p:spPr>
        <p:txBody>
          <a:bodyPr wrap="square">
            <a:spAutoFit/>
          </a:bodyPr>
          <a:lstStyle/>
          <a:p>
            <a:pPr marL="0" indent="0" algn="just" rtl="1">
              <a:lnSpc>
                <a:spcPct val="150000"/>
              </a:lnSpc>
              <a:buNone/>
            </a:pPr>
            <a:r>
              <a:rPr lang="ar-SA" sz="2400" dirty="0">
                <a:latin typeface="Sakkal Majalla" panose="02000000000000000000" pitchFamily="2" charset="-78"/>
                <a:cs typeface="Sakkal Majalla" panose="02000000000000000000" pitchFamily="2" charset="-78"/>
              </a:rPr>
              <a:t>اذا لا بد من البحث عن أسلوب ما لتقييم الخطر في كل استثمار، وذلك على ضوء التدفقات النقدية المتوقعة (العائد) ، وهنا يمكن استخدام معامل الاختلاف </a:t>
            </a:r>
          </a:p>
        </p:txBody>
      </p:sp>
    </p:spTree>
    <p:extLst>
      <p:ext uri="{BB962C8B-B14F-4D97-AF65-F5344CB8AC3E}">
        <p14:creationId xmlns:p14="http://schemas.microsoft.com/office/powerpoint/2010/main" val="257976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12349" y="312373"/>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76750" y="102389"/>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معامل الاختلاف</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C0592C40-75A6-43E2-8021-33E1B53C5B98}"/>
                  </a:ext>
                </a:extLst>
              </p:cNvPr>
              <p:cNvSpPr txBox="1"/>
              <p:nvPr/>
            </p:nvSpPr>
            <p:spPr>
              <a:xfrm>
                <a:off x="2417884" y="981204"/>
                <a:ext cx="6887114" cy="2237536"/>
              </a:xfrm>
              <a:prstGeom prst="rect">
                <a:avLst/>
              </a:prstGeom>
              <a:noFill/>
            </p:spPr>
            <p:txBody>
              <a:bodyPr wrap="square">
                <a:spAutoFit/>
              </a:bodyPr>
              <a:lstStyle/>
              <a:p>
                <a:pPr marL="0" indent="0" algn="just" rtl="1">
                  <a:lnSpc>
                    <a:spcPct val="150000"/>
                  </a:lnSpc>
                  <a:buNone/>
                </a:pPr>
                <a:r>
                  <a:rPr lang="ar-SA" sz="2400" b="1" dirty="0">
                    <a:highlight>
                      <a:srgbClr val="CCC4EE"/>
                    </a:highlight>
                    <a:latin typeface="Sakkal Majalla" panose="02000000000000000000" pitchFamily="2" charset="-78"/>
                    <a:cs typeface="Sakkal Majalla" panose="02000000000000000000" pitchFamily="2" charset="-78"/>
                  </a:rPr>
                  <a:t>معامل الاختلاف = الانحراف المعياري / معدل العائد المتوقع</a:t>
                </a:r>
              </a:p>
              <a:p>
                <a:pPr marL="0" indent="0" algn="just" rtl="1">
                  <a:lnSpc>
                    <a:spcPct val="150000"/>
                  </a:lnSpc>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𝐶𝑉</m:t>
                      </m:r>
                      <m:r>
                        <a:rPr lang="en-MY" sz="2400" i="1" smtClean="0">
                          <a:latin typeface="Cambria Math" panose="02040503050406030204" pitchFamily="18" charset="0"/>
                        </a:rPr>
                        <m:t>=</m:t>
                      </m:r>
                      <m:f>
                        <m:fPr>
                          <m:ctrlPr>
                            <a:rPr lang="en-MY" sz="2400" i="1" smtClean="0">
                              <a:latin typeface="Cambria Math" panose="02040503050406030204" pitchFamily="18" charset="0"/>
                            </a:rPr>
                          </m:ctrlPr>
                        </m:fPr>
                        <m:num>
                          <m:r>
                            <a:rPr lang="vi-VN" sz="2400" i="1" smtClean="0">
                              <a:latin typeface="Cambria Math" panose="02040503050406030204" pitchFamily="18" charset="0"/>
                            </a:rPr>
                            <m:t>Ơ</m:t>
                          </m:r>
                        </m:num>
                        <m:den>
                          <m:r>
                            <a:rPr lang="en-US" sz="2400" b="0" i="1" smtClean="0">
                              <a:latin typeface="Cambria Math" panose="02040503050406030204" pitchFamily="18" charset="0"/>
                            </a:rPr>
                            <m:t>𝐸𝑅</m:t>
                          </m:r>
                        </m:den>
                      </m:f>
                    </m:oMath>
                  </m:oMathPara>
                </a14:m>
                <a:endParaRPr lang="en-GB" sz="2400" b="1" dirty="0">
                  <a:solidFill>
                    <a:srgbClr val="0000FF"/>
                  </a:solidFill>
                  <a:latin typeface="Sakkal Majalla" panose="02000000000000000000" pitchFamily="2" charset="-78"/>
                  <a:cs typeface="Sakkal Majalla" panose="02000000000000000000" pitchFamily="2" charset="-78"/>
                </a:endParaRPr>
              </a:p>
              <a:p>
                <a:pPr marL="0" indent="0" algn="just" rtl="1">
                  <a:lnSpc>
                    <a:spcPct val="150000"/>
                  </a:lnSpc>
                  <a:buNone/>
                </a:pPr>
                <a:r>
                  <a:rPr lang="ar-SA" sz="2400" b="1" dirty="0">
                    <a:solidFill>
                      <a:srgbClr val="00B050"/>
                    </a:solidFill>
                    <a:latin typeface="Sakkal Majalla" panose="02000000000000000000" pitchFamily="2" charset="-78"/>
                    <a:cs typeface="Sakkal Majalla" panose="02000000000000000000" pitchFamily="2" charset="-78"/>
                  </a:rPr>
                  <a:t>مثال</a:t>
                </a:r>
                <a:r>
                  <a:rPr lang="en-GB" sz="2400" b="1" dirty="0">
                    <a:solidFill>
                      <a:srgbClr val="00B050"/>
                    </a:solidFill>
                    <a:latin typeface="Sakkal Majalla" panose="02000000000000000000" pitchFamily="2" charset="-78"/>
                    <a:cs typeface="Sakkal Majalla" panose="02000000000000000000" pitchFamily="2" charset="-78"/>
                  </a:rPr>
                  <a:t> : </a:t>
                </a:r>
                <a:r>
                  <a:rPr lang="ar-SA" sz="2400" b="1" dirty="0">
                    <a:solidFill>
                      <a:srgbClr val="0000FF"/>
                    </a:solidFill>
                    <a:latin typeface="Sakkal Majalla" panose="02000000000000000000" pitchFamily="2" charset="-78"/>
                    <a:cs typeface="Sakkal Majalla" panose="02000000000000000000" pitchFamily="2" charset="-78"/>
                  </a:rPr>
                  <a:t>اذا كان امام المستثمر سهمين هما س و ص  وكانت البيانات كالتالي: </a:t>
                </a:r>
              </a:p>
            </p:txBody>
          </p:sp>
        </mc:Choice>
        <mc:Fallback>
          <p:sp>
            <p:nvSpPr>
              <p:cNvPr id="9" name="TextBox 8">
                <a:extLst>
                  <a:ext uri="{FF2B5EF4-FFF2-40B4-BE49-F238E27FC236}">
                    <a16:creationId xmlns:a16="http://schemas.microsoft.com/office/drawing/2014/main" id="{C0592C40-75A6-43E2-8021-33E1B53C5B98}"/>
                  </a:ext>
                </a:extLst>
              </p:cNvPr>
              <p:cNvSpPr txBox="1">
                <a:spLocks noRot="1" noChangeAspect="1" noMove="1" noResize="1" noEditPoints="1" noAdjustHandles="1" noChangeArrowheads="1" noChangeShapeType="1" noTextEdit="1"/>
              </p:cNvSpPr>
              <p:nvPr/>
            </p:nvSpPr>
            <p:spPr>
              <a:xfrm>
                <a:off x="2417884" y="981204"/>
                <a:ext cx="6887114" cy="2237536"/>
              </a:xfrm>
              <a:prstGeom prst="rect">
                <a:avLst/>
              </a:prstGeom>
              <a:blipFill>
                <a:blip r:embed="rId3"/>
                <a:stretch>
                  <a:fillRect r="-1417" b="-3270"/>
                </a:stretch>
              </a:blipFill>
            </p:spPr>
            <p:txBody>
              <a:bodyPr/>
              <a:lstStyle/>
              <a:p>
                <a:r>
                  <a:rPr lang="ar-SA">
                    <a:noFill/>
                  </a:rPr>
                  <a:t> </a:t>
                </a:r>
              </a:p>
            </p:txBody>
          </p:sp>
        </mc:Fallback>
      </mc:AlternateContent>
      <p:graphicFrame>
        <p:nvGraphicFramePr>
          <p:cNvPr id="10" name="Table 9">
            <a:extLst>
              <a:ext uri="{FF2B5EF4-FFF2-40B4-BE49-F238E27FC236}">
                <a16:creationId xmlns:a16="http://schemas.microsoft.com/office/drawing/2014/main" id="{A822A325-02BE-4089-843E-85BB58B0B1F8}"/>
              </a:ext>
            </a:extLst>
          </p:cNvPr>
          <p:cNvGraphicFramePr>
            <a:graphicFrameLocks noGrp="1"/>
          </p:cNvGraphicFramePr>
          <p:nvPr>
            <p:extLst>
              <p:ext uri="{D42A27DB-BD31-4B8C-83A1-F6EECF244321}">
                <p14:modId xmlns:p14="http://schemas.microsoft.com/office/powerpoint/2010/main" val="3371412057"/>
              </p:ext>
            </p:extLst>
          </p:nvPr>
        </p:nvGraphicFramePr>
        <p:xfrm>
          <a:off x="644603" y="3187334"/>
          <a:ext cx="10433676" cy="2481728"/>
        </p:xfrm>
        <a:graphic>
          <a:graphicData uri="http://schemas.openxmlformats.org/drawingml/2006/table">
            <a:tbl>
              <a:tblPr firstRow="1" firstCol="1" bandRow="1">
                <a:tableStyleId>{7DF18680-E054-41AD-8BC1-D1AEF772440D}</a:tableStyleId>
              </a:tblPr>
              <a:tblGrid>
                <a:gridCol w="2608419">
                  <a:extLst>
                    <a:ext uri="{9D8B030D-6E8A-4147-A177-3AD203B41FA5}">
                      <a16:colId xmlns:a16="http://schemas.microsoft.com/office/drawing/2014/main" val="20000"/>
                    </a:ext>
                  </a:extLst>
                </a:gridCol>
                <a:gridCol w="2608419">
                  <a:extLst>
                    <a:ext uri="{9D8B030D-6E8A-4147-A177-3AD203B41FA5}">
                      <a16:colId xmlns:a16="http://schemas.microsoft.com/office/drawing/2014/main" val="20001"/>
                    </a:ext>
                  </a:extLst>
                </a:gridCol>
                <a:gridCol w="2608419">
                  <a:extLst>
                    <a:ext uri="{9D8B030D-6E8A-4147-A177-3AD203B41FA5}">
                      <a16:colId xmlns:a16="http://schemas.microsoft.com/office/drawing/2014/main" val="20002"/>
                    </a:ext>
                  </a:extLst>
                </a:gridCol>
                <a:gridCol w="2608419">
                  <a:extLst>
                    <a:ext uri="{9D8B030D-6E8A-4147-A177-3AD203B41FA5}">
                      <a16:colId xmlns:a16="http://schemas.microsoft.com/office/drawing/2014/main" val="20003"/>
                    </a:ext>
                  </a:extLst>
                </a:gridCol>
              </a:tblGrid>
              <a:tr h="403288">
                <a:tc gridSpan="2">
                  <a:txBody>
                    <a:bodyPr/>
                    <a:lstStyle/>
                    <a:p>
                      <a:pPr marL="0" marR="0" algn="just">
                        <a:lnSpc>
                          <a:spcPct val="100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السهم ص</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hMerge="1">
                  <a:txBody>
                    <a:bodyPr/>
                    <a:lstStyle/>
                    <a:p>
                      <a:endParaRPr lang="en-US"/>
                    </a:p>
                  </a:txBody>
                  <a:tcPr/>
                </a:tc>
                <a:tc gridSpan="2">
                  <a:txBody>
                    <a:bodyPr/>
                    <a:lstStyle/>
                    <a:p>
                      <a:pPr marL="0" marR="0" algn="just">
                        <a:lnSpc>
                          <a:spcPct val="100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السهم س</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hMerge="1">
                  <a:txBody>
                    <a:bodyPr/>
                    <a:lstStyle/>
                    <a:p>
                      <a:endParaRPr lang="en-US"/>
                    </a:p>
                  </a:txBody>
                  <a:tcPr/>
                </a:tc>
                <a:extLst>
                  <a:ext uri="{0D108BD9-81ED-4DB2-BD59-A6C34878D82A}">
                    <a16:rowId xmlns:a16="http://schemas.microsoft.com/office/drawing/2014/main" val="10000"/>
                  </a:ext>
                </a:extLst>
              </a:tr>
              <a:tr h="981160">
                <a:tc>
                  <a:txBody>
                    <a:bodyPr/>
                    <a:lstStyle/>
                    <a:p>
                      <a:pPr marL="0" marR="0" algn="just">
                        <a:lnSpc>
                          <a:spcPct val="10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الاحتمالات</a:t>
                      </a:r>
                      <a:endParaRPr lang="en-US" sz="2400" b="1" dirty="0">
                        <a:effectLst/>
                        <a:latin typeface="Sakkal Majalla" panose="02000000000000000000" pitchFamily="2" charset="-78"/>
                        <a:cs typeface="Sakkal Majalla" panose="02000000000000000000" pitchFamily="2" charset="-78"/>
                      </a:endParaRPr>
                    </a:p>
                    <a:p>
                      <a:pPr marL="0" marR="0" algn="just">
                        <a:lnSpc>
                          <a:spcPct val="10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P</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a:lnSpc>
                          <a:spcPct val="10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العوائد الممكنة(المحتملة)</a:t>
                      </a:r>
                      <a:endParaRPr lang="en-US" sz="2400" b="1" dirty="0">
                        <a:effectLst/>
                        <a:latin typeface="Sakkal Majalla" panose="02000000000000000000" pitchFamily="2" charset="-78"/>
                        <a:cs typeface="Sakkal Majalla" panose="02000000000000000000" pitchFamily="2" charset="-78"/>
                      </a:endParaRPr>
                    </a:p>
                    <a:p>
                      <a:pPr marL="0" marR="0" algn="just">
                        <a:lnSpc>
                          <a:spcPct val="10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R</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a:lnSpc>
                          <a:spcPct val="10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الاحتمالات</a:t>
                      </a:r>
                      <a:endParaRPr lang="en-US" sz="2400" b="1" dirty="0">
                        <a:effectLst/>
                        <a:latin typeface="Sakkal Majalla" panose="02000000000000000000" pitchFamily="2" charset="-78"/>
                        <a:cs typeface="Sakkal Majalla" panose="02000000000000000000" pitchFamily="2" charset="-78"/>
                      </a:endParaRPr>
                    </a:p>
                    <a:p>
                      <a:pPr marL="0" marR="0" algn="just">
                        <a:lnSpc>
                          <a:spcPct val="10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P</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a:lnSpc>
                          <a:spcPct val="10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العوائد الممكنة(المحتملة)</a:t>
                      </a:r>
                      <a:endParaRPr lang="en-US" sz="2400" b="1" dirty="0">
                        <a:effectLst/>
                        <a:latin typeface="Sakkal Majalla" panose="02000000000000000000" pitchFamily="2" charset="-78"/>
                        <a:cs typeface="Sakkal Majalla" panose="02000000000000000000" pitchFamily="2" charset="-78"/>
                      </a:endParaRPr>
                    </a:p>
                    <a:p>
                      <a:pPr marL="0" marR="0" algn="just">
                        <a:lnSpc>
                          <a:spcPct val="10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R</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1"/>
                  </a:ext>
                </a:extLst>
              </a:tr>
              <a:tr h="327054">
                <a:tc>
                  <a:txBody>
                    <a:bodyPr/>
                    <a:lstStyle/>
                    <a:p>
                      <a:pPr marL="0" marR="0" algn="just" rtl="1">
                        <a:lnSpc>
                          <a:spcPct val="100000"/>
                        </a:lnSpc>
                        <a:spcBef>
                          <a:spcPts val="0"/>
                        </a:spcBef>
                        <a:spcAft>
                          <a:spcPts val="0"/>
                        </a:spcAft>
                      </a:pPr>
                      <a:r>
                        <a:rPr lang="ar-SA" sz="2400" b="0">
                          <a:effectLst/>
                          <a:latin typeface="Sakkal Majalla" panose="02000000000000000000" pitchFamily="2" charset="-78"/>
                          <a:cs typeface="Sakkal Majalla" panose="02000000000000000000" pitchFamily="2" charset="-78"/>
                        </a:rPr>
                        <a:t>0.2</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pPr>
                      <a:r>
                        <a:rPr lang="ar-SA" sz="2400" b="0">
                          <a:effectLst/>
                          <a:latin typeface="Sakkal Majalla" panose="02000000000000000000" pitchFamily="2" charset="-78"/>
                          <a:cs typeface="Sakkal Majalla" panose="02000000000000000000" pitchFamily="2" charset="-78"/>
                        </a:rPr>
                        <a:t>40%</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0.2</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10%</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2"/>
                  </a:ext>
                </a:extLst>
              </a:tr>
              <a:tr h="327054">
                <a:tc>
                  <a:txBody>
                    <a:bodyPr/>
                    <a:lstStyle/>
                    <a:p>
                      <a:pPr marL="0" marR="0" algn="just" rtl="1">
                        <a:lnSpc>
                          <a:spcPct val="100000"/>
                        </a:lnSpc>
                        <a:spcBef>
                          <a:spcPts val="0"/>
                        </a:spcBef>
                        <a:spcAft>
                          <a:spcPts val="0"/>
                        </a:spcAft>
                      </a:pPr>
                      <a:r>
                        <a:rPr lang="ar-SA" sz="2400" b="0">
                          <a:effectLst/>
                          <a:latin typeface="Sakkal Majalla" panose="02000000000000000000" pitchFamily="2" charset="-78"/>
                          <a:cs typeface="Sakkal Majalla" panose="02000000000000000000" pitchFamily="2" charset="-78"/>
                        </a:rPr>
                        <a:t>0.6</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pPr>
                      <a:r>
                        <a:rPr lang="ar-SA" sz="2400" b="0">
                          <a:effectLst/>
                          <a:latin typeface="Sakkal Majalla" panose="02000000000000000000" pitchFamily="2" charset="-78"/>
                          <a:cs typeface="Sakkal Majalla" panose="02000000000000000000" pitchFamily="2" charset="-78"/>
                        </a:rPr>
                        <a:t>18%</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pPr>
                      <a:r>
                        <a:rPr lang="ar-SA" sz="2400" b="0">
                          <a:effectLst/>
                          <a:latin typeface="Sakkal Majalla" panose="02000000000000000000" pitchFamily="2" charset="-78"/>
                          <a:cs typeface="Sakkal Majalla" panose="02000000000000000000" pitchFamily="2" charset="-78"/>
                        </a:rPr>
                        <a:t>0.6</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18%</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3"/>
                  </a:ext>
                </a:extLst>
              </a:tr>
              <a:tr h="327054">
                <a:tc>
                  <a:txBody>
                    <a:bodyPr/>
                    <a:lstStyle/>
                    <a:p>
                      <a:pPr marL="0" marR="0" algn="just" rtl="1">
                        <a:lnSpc>
                          <a:spcPct val="100000"/>
                        </a:lnSpc>
                        <a:spcBef>
                          <a:spcPts val="0"/>
                        </a:spcBef>
                        <a:spcAft>
                          <a:spcPts val="0"/>
                        </a:spcAft>
                      </a:pPr>
                      <a:r>
                        <a:rPr lang="ar-SA" sz="2400" b="0">
                          <a:effectLst/>
                          <a:latin typeface="Sakkal Majalla" panose="02000000000000000000" pitchFamily="2" charset="-78"/>
                          <a:cs typeface="Sakkal Majalla" panose="02000000000000000000" pitchFamily="2" charset="-78"/>
                        </a:rPr>
                        <a:t>0.2</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pPr>
                      <a:r>
                        <a:rPr lang="ar-SA" sz="2400" b="0">
                          <a:effectLst/>
                          <a:latin typeface="Sakkal Majalla" panose="02000000000000000000" pitchFamily="2" charset="-78"/>
                          <a:cs typeface="Sakkal Majalla" panose="02000000000000000000" pitchFamily="2" charset="-78"/>
                        </a:rPr>
                        <a:t>40%</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pPr>
                      <a:r>
                        <a:rPr lang="ar-SA" sz="2400" b="0">
                          <a:effectLst/>
                          <a:latin typeface="Sakkal Majalla" panose="02000000000000000000" pitchFamily="2" charset="-78"/>
                          <a:cs typeface="Sakkal Majalla" panose="02000000000000000000" pitchFamily="2" charset="-78"/>
                        </a:rPr>
                        <a:t>0.2</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00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26%</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4"/>
                  </a:ext>
                </a:extLst>
              </a:tr>
            </a:tbl>
          </a:graphicData>
        </a:graphic>
      </p:graphicFrame>
      <p:sp>
        <p:nvSpPr>
          <p:cNvPr id="13" name="TextBox 12">
            <a:extLst>
              <a:ext uri="{FF2B5EF4-FFF2-40B4-BE49-F238E27FC236}">
                <a16:creationId xmlns:a16="http://schemas.microsoft.com/office/drawing/2014/main" id="{16A32505-03D2-4C9E-85C4-9E456676F87F}"/>
              </a:ext>
            </a:extLst>
          </p:cNvPr>
          <p:cNvSpPr txBox="1"/>
          <p:nvPr/>
        </p:nvSpPr>
        <p:spPr>
          <a:xfrm>
            <a:off x="1182434" y="5767522"/>
            <a:ext cx="9486815" cy="461665"/>
          </a:xfrm>
          <a:prstGeom prst="rect">
            <a:avLst/>
          </a:prstGeom>
          <a:noFill/>
        </p:spPr>
        <p:txBody>
          <a:bodyPr wrap="square">
            <a:spAutoFit/>
          </a:bodyPr>
          <a:lstStyle/>
          <a:p>
            <a:pPr marL="0" marR="0" algn="just" rtl="1">
              <a:spcBef>
                <a:spcPts val="0"/>
              </a:spcBef>
              <a:spcAft>
                <a:spcPts val="800"/>
              </a:spcAft>
            </a:pPr>
            <a:r>
              <a:rPr lang="ar-SA" sz="2400" b="1" dirty="0">
                <a:solidFill>
                  <a:srgbClr val="00B050"/>
                </a:solidFill>
                <a:latin typeface="Sakkal Majalla" panose="02000000000000000000" pitchFamily="2" charset="-78"/>
                <a:ea typeface="Calibri" panose="020F0502020204030204" pitchFamily="34" charset="0"/>
                <a:cs typeface="Sakkal Majalla" panose="02000000000000000000" pitchFamily="2" charset="-78"/>
              </a:rPr>
              <a:t>احسب معدل العائد المتوقع؟ للسهمين؟ </a:t>
            </a:r>
            <a:r>
              <a:rPr lang="ar-SA" sz="2400" b="1" dirty="0">
                <a:solidFill>
                  <a:srgbClr val="00B050"/>
                </a:solidFill>
                <a:latin typeface="Sakkal Majalla" panose="02000000000000000000" pitchFamily="2" charset="-78"/>
                <a:cs typeface="Sakkal Majalla" panose="02000000000000000000" pitchFamily="2" charset="-78"/>
              </a:rPr>
              <a:t>ثم قم بالمفاضلة بين السهمين عبر تحديد درجة المخاطر لكل منهم ؟ </a:t>
            </a:r>
            <a:endParaRPr lang="en-MY" sz="2400" b="1" dirty="0">
              <a:solidFill>
                <a:srgbClr val="00B05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63428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معامل الاختلاف</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F12BAF7B-BBF6-485F-9FDE-52C55BC31DB6}"/>
                  </a:ext>
                </a:extLst>
              </p:cNvPr>
              <p:cNvSpPr txBox="1"/>
              <p:nvPr/>
            </p:nvSpPr>
            <p:spPr>
              <a:xfrm>
                <a:off x="2211984" y="1623277"/>
                <a:ext cx="7768035" cy="3914854"/>
              </a:xfrm>
              <a:prstGeom prst="rect">
                <a:avLst/>
              </a:prstGeom>
              <a:noFill/>
            </p:spPr>
            <p:txBody>
              <a:bodyPr wrap="square">
                <a:spAutoFit/>
              </a:bodyPr>
              <a:lstStyle/>
              <a:p>
                <a:pPr marL="0" indent="0" algn="just" rtl="1">
                  <a:lnSpc>
                    <a:spcPct val="150000"/>
                  </a:lnSpc>
                  <a:buNone/>
                </a:pPr>
                <a:r>
                  <a:rPr lang="ar-SA" sz="2400" b="1" dirty="0">
                    <a:solidFill>
                      <a:srgbClr val="00B050"/>
                    </a:solidFill>
                    <a:latin typeface="Sakkal Majalla" panose="02000000000000000000" pitchFamily="2" charset="-78"/>
                    <a:cs typeface="Sakkal Majalla" panose="02000000000000000000" pitchFamily="2" charset="-78"/>
                  </a:rPr>
                  <a:t>الحل :</a:t>
                </a:r>
              </a:p>
              <a:p>
                <a:pPr marL="0" indent="0" algn="just"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معدل العائد المتوقع للاستثمار س = </a:t>
                </a:r>
              </a:p>
              <a:p>
                <a:pPr marL="0" indent="0" algn="just" rtl="1">
                  <a:lnSpc>
                    <a:spcPct val="150000"/>
                  </a:lnSpc>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𝐸𝑅</m:t>
                      </m:r>
                      <m:r>
                        <a:rPr lang="pt-BR" sz="2400" i="1">
                          <a:latin typeface="Cambria Math" panose="02040503050406030204" pitchFamily="18" charset="0"/>
                        </a:rPr>
                        <m:t>=</m:t>
                      </m:r>
                      <m:nary>
                        <m:naryPr>
                          <m:chr m:val="∑"/>
                          <m:ctrlPr>
                            <a:rPr lang="pt-BR" sz="2400" i="1">
                              <a:latin typeface="Cambria Math" panose="02040503050406030204" pitchFamily="18" charset="0"/>
                            </a:rPr>
                          </m:ctrlPr>
                        </m:naryPr>
                        <m:sub>
                          <m:r>
                            <a:rPr lang="pt-BR" sz="2400" i="1">
                              <a:latin typeface="Cambria Math" panose="02040503050406030204" pitchFamily="18" charset="0"/>
                            </a:rPr>
                            <m:t>𝑛</m:t>
                          </m:r>
                          <m:r>
                            <a:rPr lang="pt-BR" sz="2400" i="1">
                              <a:latin typeface="Cambria Math" panose="02040503050406030204" pitchFamily="18" charset="0"/>
                            </a:rPr>
                            <m:t>=</m:t>
                          </m:r>
                          <m:r>
                            <a:rPr lang="pt-BR" sz="2400" i="1">
                              <a:latin typeface="Cambria Math" panose="02040503050406030204" pitchFamily="18" charset="0"/>
                            </a:rPr>
                            <m:t>1</m:t>
                          </m:r>
                        </m:sub>
                        <m:sup/>
                        <m:e>
                          <m:d>
                            <m:dPr>
                              <m:ctrlPr>
                                <a:rPr lang="pt-BR" sz="2400" i="1">
                                  <a:latin typeface="Cambria Math" panose="02040503050406030204" pitchFamily="18" charset="0"/>
                                </a:rPr>
                              </m:ctrlPr>
                            </m:dPr>
                            <m:e>
                              <m:r>
                                <a:rPr lang="en-US" sz="2400" i="1">
                                  <a:latin typeface="Cambria Math" panose="02040503050406030204" pitchFamily="18" charset="0"/>
                                </a:rPr>
                                <m:t>𝑅𝑖</m:t>
                              </m:r>
                              <m:r>
                                <a:rPr lang="en-US" sz="2400" b="0" i="1" smtClean="0">
                                  <a:latin typeface="Cambria Math" panose="02040503050406030204" pitchFamily="18" charset="0"/>
                                </a:rPr>
                                <m:t>∗</m:t>
                              </m:r>
                              <m:r>
                                <a:rPr lang="en-US" sz="2400" i="1">
                                  <a:latin typeface="Cambria Math" panose="02040503050406030204" pitchFamily="18" charset="0"/>
                                </a:rPr>
                                <m:t>𝑃𝑖</m:t>
                              </m:r>
                            </m:e>
                          </m:d>
                        </m:e>
                      </m:nary>
                    </m:oMath>
                  </m:oMathPara>
                </a14:m>
                <a:endParaRPr lang="en-US" sz="2400" dirty="0">
                  <a:latin typeface="Sakkal Majalla" panose="02000000000000000000" pitchFamily="2" charset="-78"/>
                  <a:cs typeface="Sakkal Majalla" panose="02000000000000000000" pitchFamily="2" charset="-78"/>
                </a:endParaRPr>
              </a:p>
              <a:p>
                <a:pPr marL="0" indent="0" algn="just" rtl="1">
                  <a:lnSpc>
                    <a:spcPct val="150000"/>
                  </a:lnSpc>
                  <a:buNone/>
                </a:pPr>
                <a:r>
                  <a:rPr lang="en-US" sz="2400"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(0.10 * 0.2) </a:t>
                </a:r>
                <a:r>
                  <a:rPr lang="en-US" sz="2400"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( 0.18 * 0.6) </a:t>
                </a:r>
                <a:r>
                  <a:rPr lang="en-US" sz="2400"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(0.26 * 0.20)</a:t>
                </a:r>
                <a:r>
                  <a:rPr lang="en-US" sz="2400" dirty="0">
                    <a:latin typeface="Sakkal Majalla" panose="02000000000000000000" pitchFamily="2" charset="-78"/>
                    <a:cs typeface="Sakkal Majalla" panose="02000000000000000000" pitchFamily="2" charset="-78"/>
                  </a:rPr>
                  <a:t> = 0.18</a:t>
                </a:r>
                <a:r>
                  <a:rPr lang="en-US" sz="2400" dirty="0" smtClean="0">
                    <a:latin typeface="Sakkal Majalla" panose="02000000000000000000" pitchFamily="2" charset="-78"/>
                    <a:cs typeface="Sakkal Majalla" panose="02000000000000000000" pitchFamily="2" charset="-78"/>
                  </a:rPr>
                  <a:t>’</a:t>
                </a:r>
                <a:endParaRPr lang="en-US" sz="2400" dirty="0">
                  <a:latin typeface="Sakkal Majalla" panose="02000000000000000000" pitchFamily="2" charset="-78"/>
                  <a:cs typeface="Sakkal Majalla" panose="02000000000000000000" pitchFamily="2" charset="-78"/>
                </a:endParaRPr>
              </a:p>
              <a:p>
                <a:pPr marL="0" indent="0" algn="just" rtl="1">
                  <a:lnSpc>
                    <a:spcPct val="150000"/>
                  </a:lnSpc>
                  <a:buNone/>
                </a:pPr>
                <a:r>
                  <a:rPr lang="ar-SA" sz="2400" b="1" dirty="0">
                    <a:solidFill>
                      <a:srgbClr val="00B050"/>
                    </a:solidFill>
                    <a:latin typeface="Sakkal Majalla" panose="02000000000000000000" pitchFamily="2" charset="-78"/>
                    <a:cs typeface="Sakkal Majalla" panose="02000000000000000000" pitchFamily="2" charset="-78"/>
                  </a:rPr>
                  <a:t>لقياس درجة الخطر سنقوم بحساب التباين والانحراف المعياري التباين للاستثمار س</a:t>
                </a:r>
              </a:p>
            </p:txBody>
          </p:sp>
        </mc:Choice>
        <mc:Fallback>
          <p:sp>
            <p:nvSpPr>
              <p:cNvPr id="11" name="TextBox 10">
                <a:extLst>
                  <a:ext uri="{FF2B5EF4-FFF2-40B4-BE49-F238E27FC236}">
                    <a16:creationId xmlns:a16="http://schemas.microsoft.com/office/drawing/2014/main" id="{F12BAF7B-BBF6-485F-9FDE-52C55BC31DB6}"/>
                  </a:ext>
                </a:extLst>
              </p:cNvPr>
              <p:cNvSpPr txBox="1">
                <a:spLocks noRot="1" noChangeAspect="1" noMove="1" noResize="1" noEditPoints="1" noAdjustHandles="1" noChangeArrowheads="1" noChangeShapeType="1" noTextEdit="1"/>
              </p:cNvSpPr>
              <p:nvPr/>
            </p:nvSpPr>
            <p:spPr>
              <a:xfrm>
                <a:off x="2211984" y="1623277"/>
                <a:ext cx="7768035" cy="3914854"/>
              </a:xfrm>
              <a:prstGeom prst="rect">
                <a:avLst/>
              </a:prstGeom>
              <a:blipFill>
                <a:blip r:embed="rId3"/>
                <a:stretch>
                  <a:fillRect r="-1177" b="-1402"/>
                </a:stretch>
              </a:blipFill>
            </p:spPr>
            <p:txBody>
              <a:bodyPr/>
              <a:lstStyle/>
              <a:p>
                <a:r>
                  <a:rPr lang="ar-SA">
                    <a:noFill/>
                  </a:rPr>
                  <a:t> </a:t>
                </a:r>
              </a:p>
            </p:txBody>
          </p:sp>
        </mc:Fallback>
      </mc:AlternateContent>
    </p:spTree>
    <p:extLst>
      <p:ext uri="{BB962C8B-B14F-4D97-AF65-F5344CB8AC3E}">
        <p14:creationId xmlns:p14="http://schemas.microsoft.com/office/powerpoint/2010/main" val="532263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0"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7"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7"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معامل الاختلاف</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3"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0"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0" name="TextBox 9">
            <a:extLst>
              <a:ext uri="{FF2B5EF4-FFF2-40B4-BE49-F238E27FC236}">
                <a16:creationId xmlns:a16="http://schemas.microsoft.com/office/drawing/2014/main" id="{24EF001B-FF36-445A-A5DB-9BCDD834ED12}"/>
              </a:ext>
            </a:extLst>
          </p:cNvPr>
          <p:cNvSpPr txBox="1"/>
          <p:nvPr/>
        </p:nvSpPr>
        <p:spPr>
          <a:xfrm>
            <a:off x="3167595" y="4456916"/>
            <a:ext cx="5531608" cy="1754326"/>
          </a:xfrm>
          <a:prstGeom prst="rect">
            <a:avLst/>
          </a:prstGeom>
          <a:noFill/>
        </p:spPr>
        <p:txBody>
          <a:bodyPr wrap="square">
            <a:spAutoFit/>
          </a:bodyPr>
          <a:lstStyle/>
          <a:p>
            <a:pPr marL="0" indent="0" algn="just" rtl="1">
              <a:lnSpc>
                <a:spcPct val="150000"/>
              </a:lnSpc>
              <a:buNone/>
            </a:pPr>
            <a:r>
              <a:rPr lang="ar-SA" sz="2400" dirty="0">
                <a:latin typeface="Sakkal Majalla" panose="02000000000000000000" pitchFamily="2" charset="-78"/>
                <a:cs typeface="Sakkal Majalla" panose="02000000000000000000" pitchFamily="2" charset="-78"/>
              </a:rPr>
              <a:t>الانحراف المعياري للاستثمار س = الجذر التربيعي للتباين=  </a:t>
            </a:r>
            <a:endParaRPr lang="en-MY" sz="2400" dirty="0">
              <a:latin typeface="Sakkal Majalla" panose="02000000000000000000" pitchFamily="2" charset="-78"/>
              <a:cs typeface="Sakkal Majalla" panose="02000000000000000000" pitchFamily="2" charset="-78"/>
            </a:endParaRP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 </a:t>
            </a:r>
            <a:r>
              <a:rPr lang="ar-SA" sz="2400" dirty="0" smtClean="0">
                <a:latin typeface="Sakkal Majalla" panose="02000000000000000000" pitchFamily="2" charset="-78"/>
                <a:cs typeface="Sakkal Majalla" panose="02000000000000000000" pitchFamily="2" charset="-78"/>
              </a:rPr>
              <a:t>0.506</a:t>
            </a:r>
            <a:endParaRPr lang="ar-SA" sz="2400" dirty="0">
              <a:latin typeface="Sakkal Majalla" panose="02000000000000000000" pitchFamily="2" charset="-78"/>
              <a:cs typeface="Sakkal Majalla" panose="02000000000000000000" pitchFamily="2" charset="-78"/>
            </a:endParaRPr>
          </a:p>
          <a:p>
            <a:pPr marL="0" indent="0" algn="just" rtl="1">
              <a:lnSpc>
                <a:spcPct val="150000"/>
              </a:lnSpc>
              <a:buNone/>
            </a:pPr>
            <a:r>
              <a:rPr lang="ar-SA" sz="2400" b="1" dirty="0">
                <a:latin typeface="Sakkal Majalla" panose="02000000000000000000" pitchFamily="2" charset="-78"/>
                <a:cs typeface="Sakkal Majalla" panose="02000000000000000000" pitchFamily="2" charset="-78"/>
              </a:rPr>
              <a:t>معدل العائد المتوقع للاستثمار ص = ؟</a:t>
            </a:r>
            <a:endParaRPr lang="en-MY" sz="2400" dirty="0">
              <a:latin typeface="Sakkal Majalla" panose="02000000000000000000" pitchFamily="2" charset="-78"/>
              <a:cs typeface="Sakkal Majalla" panose="02000000000000000000" pitchFamily="2" charset="-78"/>
            </a:endParaRPr>
          </a:p>
        </p:txBody>
      </p:sp>
      <mc:AlternateContent xmlns:mc="http://schemas.openxmlformats.org/markup-compatibility/2006">
        <mc:Choice xmlns:a14="http://schemas.microsoft.com/office/drawing/2010/main" Requires="a14">
          <p:graphicFrame>
            <p:nvGraphicFramePr>
              <p:cNvPr id="13" name="Table 12">
                <a:extLst>
                  <a:ext uri="{FF2B5EF4-FFF2-40B4-BE49-F238E27FC236}">
                    <a16:creationId xmlns:a16="http://schemas.microsoft.com/office/drawing/2014/main" id="{8D67D5DA-0456-4F1A-AE99-7A1C8A325051}"/>
                  </a:ext>
                </a:extLst>
              </p:cNvPr>
              <p:cNvGraphicFramePr>
                <a:graphicFrameLocks noGrp="1"/>
              </p:cNvGraphicFramePr>
              <p:nvPr>
                <p:extLst>
                  <p:ext uri="{D42A27DB-BD31-4B8C-83A1-F6EECF244321}">
                    <p14:modId xmlns:p14="http://schemas.microsoft.com/office/powerpoint/2010/main" val="1687672019"/>
                  </p:ext>
                </p:extLst>
              </p:nvPr>
            </p:nvGraphicFramePr>
            <p:xfrm>
              <a:off x="1617037" y="1674076"/>
              <a:ext cx="8632724" cy="2870526"/>
            </p:xfrm>
            <a:graphic>
              <a:graphicData uri="http://schemas.openxmlformats.org/drawingml/2006/table">
                <a:tbl>
                  <a:tblPr firstRow="1" firstCol="1" bandRow="1">
                    <a:tableStyleId>{7DF18680-E054-41AD-8BC1-D1AEF772440D}</a:tableStyleId>
                  </a:tblPr>
                  <a:tblGrid>
                    <a:gridCol w="2492845">
                      <a:extLst>
                        <a:ext uri="{9D8B030D-6E8A-4147-A177-3AD203B41FA5}">
                          <a16:colId xmlns:a16="http://schemas.microsoft.com/office/drawing/2014/main" val="20000"/>
                        </a:ext>
                      </a:extLst>
                    </a:gridCol>
                    <a:gridCol w="2084439">
                      <a:extLst>
                        <a:ext uri="{9D8B030D-6E8A-4147-A177-3AD203B41FA5}">
                          <a16:colId xmlns:a16="http://schemas.microsoft.com/office/drawing/2014/main" val="20001"/>
                        </a:ext>
                      </a:extLst>
                    </a:gridCol>
                    <a:gridCol w="2045109">
                      <a:extLst>
                        <a:ext uri="{9D8B030D-6E8A-4147-A177-3AD203B41FA5}">
                          <a16:colId xmlns:a16="http://schemas.microsoft.com/office/drawing/2014/main" val="20002"/>
                        </a:ext>
                      </a:extLst>
                    </a:gridCol>
                    <a:gridCol w="639097">
                      <a:extLst>
                        <a:ext uri="{9D8B030D-6E8A-4147-A177-3AD203B41FA5}">
                          <a16:colId xmlns:a16="http://schemas.microsoft.com/office/drawing/2014/main" val="20003"/>
                        </a:ext>
                      </a:extLst>
                    </a:gridCol>
                    <a:gridCol w="668594">
                      <a:extLst>
                        <a:ext uri="{9D8B030D-6E8A-4147-A177-3AD203B41FA5}">
                          <a16:colId xmlns:a16="http://schemas.microsoft.com/office/drawing/2014/main" val="20004"/>
                        </a:ext>
                      </a:extLst>
                    </a:gridCol>
                    <a:gridCol w="702640">
                      <a:extLst>
                        <a:ext uri="{9D8B030D-6E8A-4147-A177-3AD203B41FA5}">
                          <a16:colId xmlns:a16="http://schemas.microsoft.com/office/drawing/2014/main" val="20005"/>
                        </a:ext>
                      </a:extLst>
                    </a:gridCol>
                  </a:tblGrid>
                  <a:tr h="675966">
                    <a:tc>
                      <a:txBody>
                        <a:bodyPr/>
                        <a:lstStyle/>
                        <a:p>
                          <a:pPr marL="0" marR="0" algn="just" rtl="0">
                            <a:lnSpc>
                              <a:spcPct val="150000"/>
                            </a:lnSpc>
                            <a:spcBef>
                              <a:spcPts val="0"/>
                            </a:spcBef>
                            <a:spcAft>
                              <a:spcPts val="0"/>
                            </a:spcAft>
                          </a:pPr>
                          <a14:m>
                            <m:oMath xmlns:m="http://schemas.openxmlformats.org/officeDocument/2006/math">
                              <m:r>
                                <a:rPr lang="en-US" sz="2400" smtClean="0">
                                  <a:solidFill>
                                    <a:schemeClr val="tx1"/>
                                  </a:solidFill>
                                  <a:latin typeface="Cambria Math" panose="02040503050406030204" pitchFamily="18" charset="0"/>
                                </a:rPr>
                                <m:t>(</m:t>
                              </m:r>
                              <m:sSup>
                                <m:sSupPr>
                                  <m:ctrlPr>
                                    <a:rPr lang="pt-BR" sz="2400" i="1">
                                      <a:solidFill>
                                        <a:schemeClr val="tx1"/>
                                      </a:solidFill>
                                      <a:latin typeface="Cambria Math" panose="02040503050406030204" pitchFamily="18" charset="0"/>
                                    </a:rPr>
                                  </m:ctrlPr>
                                </m:sSupPr>
                                <m:e>
                                  <m:r>
                                    <a:rPr lang="en-US" sz="2400">
                                      <a:solidFill>
                                        <a:schemeClr val="tx1"/>
                                      </a:solidFill>
                                      <a:latin typeface="Cambria Math" panose="02040503050406030204" pitchFamily="18" charset="0"/>
                                    </a:rPr>
                                    <m:t>𝑅𝑖</m:t>
                                  </m:r>
                                  <m:r>
                                    <a:rPr lang="en-US" sz="2400">
                                      <a:solidFill>
                                        <a:schemeClr val="tx1"/>
                                      </a:solidFill>
                                      <a:latin typeface="Cambria Math" panose="02040503050406030204" pitchFamily="18" charset="0"/>
                                    </a:rPr>
                                    <m:t>−</m:t>
                                  </m:r>
                                  <m:r>
                                    <a:rPr lang="en-US" sz="2400">
                                      <a:solidFill>
                                        <a:schemeClr val="tx1"/>
                                      </a:solidFill>
                                      <a:latin typeface="Cambria Math" panose="02040503050406030204" pitchFamily="18" charset="0"/>
                                    </a:rPr>
                                    <m:t>𝐸𝑅</m:t>
                                  </m:r>
                                  <m:r>
                                    <a:rPr lang="en-US" sz="2400">
                                      <a:solidFill>
                                        <a:schemeClr val="tx1"/>
                                      </a:solidFill>
                                      <a:latin typeface="Cambria Math" panose="02040503050406030204" pitchFamily="18" charset="0"/>
                                    </a:rPr>
                                    <m:t>)</m:t>
                                  </m:r>
                                </m:e>
                                <m:sup>
                                  <m:r>
                                    <a:rPr lang="en-US" sz="2400">
                                      <a:solidFill>
                                        <a:schemeClr val="tx1"/>
                                      </a:solidFill>
                                      <a:latin typeface="Cambria Math" panose="02040503050406030204" pitchFamily="18" charset="0"/>
                                    </a:rPr>
                                    <m:t>2</m:t>
                                  </m:r>
                                </m:sup>
                              </m:sSup>
                            </m:oMath>
                          </a14:m>
                          <a:r>
                            <a:rPr lang="en-MY" sz="2400" b="1" dirty="0">
                              <a:solidFill>
                                <a:schemeClr val="tx1"/>
                              </a:solidFill>
                              <a:effectLst/>
                              <a:latin typeface="Sakkal Majalla" panose="02000000000000000000" pitchFamily="2" charset="-78"/>
                              <a:cs typeface="Sakkal Majalla" panose="02000000000000000000" pitchFamily="2" charset="-78"/>
                            </a:rPr>
                            <a:t>*P</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0">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smtClean="0">
                                    <a:solidFill>
                                      <a:schemeClr val="tx1"/>
                                    </a:solidFill>
                                    <a:latin typeface="Cambria Math" panose="02040503050406030204" pitchFamily="18" charset="0"/>
                                  </a:rPr>
                                  <m:t>(</m:t>
                                </m:r>
                                <m:sSup>
                                  <m:sSupPr>
                                    <m:ctrlPr>
                                      <a:rPr lang="pt-BR" sz="2400" i="1">
                                        <a:solidFill>
                                          <a:schemeClr val="tx1"/>
                                        </a:solidFill>
                                        <a:latin typeface="Cambria Math" panose="02040503050406030204" pitchFamily="18" charset="0"/>
                                      </a:rPr>
                                    </m:ctrlPr>
                                  </m:sSupPr>
                                  <m:e>
                                    <m:r>
                                      <a:rPr lang="en-US" sz="2400">
                                        <a:solidFill>
                                          <a:schemeClr val="tx1"/>
                                        </a:solidFill>
                                        <a:latin typeface="Cambria Math" panose="02040503050406030204" pitchFamily="18" charset="0"/>
                                      </a:rPr>
                                      <m:t>𝑅𝑖</m:t>
                                    </m:r>
                                    <m:r>
                                      <a:rPr lang="en-US" sz="2400">
                                        <a:solidFill>
                                          <a:schemeClr val="tx1"/>
                                        </a:solidFill>
                                        <a:latin typeface="Cambria Math" panose="02040503050406030204" pitchFamily="18" charset="0"/>
                                      </a:rPr>
                                      <m:t>−</m:t>
                                    </m:r>
                                    <m:r>
                                      <a:rPr lang="en-US" sz="2400">
                                        <a:solidFill>
                                          <a:schemeClr val="tx1"/>
                                        </a:solidFill>
                                        <a:latin typeface="Cambria Math" panose="02040503050406030204" pitchFamily="18" charset="0"/>
                                      </a:rPr>
                                      <m:t>𝐸𝑅</m:t>
                                    </m:r>
                                    <m:r>
                                      <a:rPr lang="en-US" sz="2400">
                                        <a:solidFill>
                                          <a:schemeClr val="tx1"/>
                                        </a:solidFill>
                                        <a:latin typeface="Cambria Math" panose="02040503050406030204" pitchFamily="18" charset="0"/>
                                      </a:rPr>
                                      <m:t>)</m:t>
                                    </m:r>
                                  </m:e>
                                  <m:sup>
                                    <m:r>
                                      <a:rPr lang="en-US" sz="2400">
                                        <a:solidFill>
                                          <a:schemeClr val="tx1"/>
                                        </a:solidFill>
                                        <a:latin typeface="Cambria Math" panose="02040503050406030204" pitchFamily="18" charset="0"/>
                                      </a:rPr>
                                      <m:t>2</m:t>
                                    </m:r>
                                  </m:sup>
                                </m:sSup>
                              </m:oMath>
                            </m:oMathPara>
                          </a14:m>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0">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smtClean="0">
                                    <a:solidFill>
                                      <a:schemeClr val="tx1"/>
                                    </a:solidFill>
                                    <a:latin typeface="Cambria Math" panose="02040503050406030204" pitchFamily="18" charset="0"/>
                                  </a:rPr>
                                  <m:t>(</m:t>
                                </m:r>
                                <m:sSup>
                                  <m:sSupPr>
                                    <m:ctrlPr>
                                      <a:rPr lang="pt-BR" sz="2400" i="1">
                                        <a:solidFill>
                                          <a:schemeClr val="tx1"/>
                                        </a:solidFill>
                                        <a:latin typeface="Cambria Math" panose="02040503050406030204" pitchFamily="18" charset="0"/>
                                      </a:rPr>
                                    </m:ctrlPr>
                                  </m:sSupPr>
                                  <m:e>
                                    <m:r>
                                      <a:rPr lang="en-US" sz="2400">
                                        <a:solidFill>
                                          <a:schemeClr val="tx1"/>
                                        </a:solidFill>
                                        <a:latin typeface="Cambria Math" panose="02040503050406030204" pitchFamily="18" charset="0"/>
                                      </a:rPr>
                                      <m:t>𝑅𝑖</m:t>
                                    </m:r>
                                    <m:r>
                                      <a:rPr lang="en-US" sz="2400">
                                        <a:solidFill>
                                          <a:schemeClr val="tx1"/>
                                        </a:solidFill>
                                        <a:latin typeface="Cambria Math" panose="02040503050406030204" pitchFamily="18" charset="0"/>
                                      </a:rPr>
                                      <m:t>−</m:t>
                                    </m:r>
                                    <m:r>
                                      <a:rPr lang="en-US" sz="2400">
                                        <a:solidFill>
                                          <a:schemeClr val="tx1"/>
                                        </a:solidFill>
                                        <a:latin typeface="Cambria Math" panose="02040503050406030204" pitchFamily="18" charset="0"/>
                                      </a:rPr>
                                      <m:t>𝐸𝑅</m:t>
                                    </m:r>
                                    <m:r>
                                      <a:rPr lang="en-US" sz="2400">
                                        <a:solidFill>
                                          <a:schemeClr val="tx1"/>
                                        </a:solidFill>
                                        <a:latin typeface="Cambria Math" panose="02040503050406030204" pitchFamily="18" charset="0"/>
                                      </a:rPr>
                                      <m:t>)</m:t>
                                    </m:r>
                                  </m:e>
                                  <m:sup/>
                                </m:sSup>
                              </m:oMath>
                            </m:oMathPara>
                          </a14:m>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0">
                            <a:lnSpc>
                              <a:spcPct val="150000"/>
                            </a:lnSpc>
                            <a:spcBef>
                              <a:spcPts val="0"/>
                            </a:spcBef>
                            <a:spcAft>
                              <a:spcPts val="0"/>
                            </a:spcAft>
                          </a:pPr>
                          <a:r>
                            <a:rPr lang="en-US" sz="2400" b="1" dirty="0">
                              <a:solidFill>
                                <a:schemeClr val="tx1"/>
                              </a:solidFill>
                              <a:effectLst/>
                              <a:latin typeface="Sakkal Majalla" panose="02000000000000000000" pitchFamily="2" charset="-78"/>
                              <a:cs typeface="Sakkal Majalla" panose="02000000000000000000" pitchFamily="2" charset="-78"/>
                            </a:rPr>
                            <a:t>ER</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0">
                            <a:lnSpc>
                              <a:spcPct val="150000"/>
                            </a:lnSpc>
                            <a:spcBef>
                              <a:spcPts val="0"/>
                            </a:spcBef>
                            <a:spcAft>
                              <a:spcPts val="0"/>
                            </a:spcAft>
                          </a:pPr>
                          <a:r>
                            <a:rPr lang="en-US" sz="2400" b="1" dirty="0">
                              <a:solidFill>
                                <a:schemeClr val="tx1"/>
                              </a:solidFill>
                              <a:effectLst/>
                              <a:latin typeface="Sakkal Majalla" panose="02000000000000000000" pitchFamily="2" charset="-78"/>
                              <a:cs typeface="Sakkal Majalla" panose="02000000000000000000" pitchFamily="2" charset="-78"/>
                            </a:rPr>
                            <a:t>P</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0">
                            <a:lnSpc>
                              <a:spcPct val="150000"/>
                            </a:lnSpc>
                            <a:spcBef>
                              <a:spcPts val="0"/>
                            </a:spcBef>
                            <a:spcAft>
                              <a:spcPts val="0"/>
                            </a:spcAft>
                          </a:pPr>
                          <a:r>
                            <a:rPr lang="en-US" sz="2400" b="1" dirty="0">
                              <a:solidFill>
                                <a:schemeClr val="tx1"/>
                              </a:solidFill>
                              <a:effectLst/>
                              <a:latin typeface="Sakkal Majalla" panose="02000000000000000000" pitchFamily="2" charset="-78"/>
                              <a:cs typeface="Sakkal Majalla" panose="02000000000000000000" pitchFamily="2" charset="-78"/>
                            </a:rPr>
                            <a:t>R</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10000"/>
                      </a:ext>
                    </a:extLst>
                  </a:tr>
                  <a:tr h="371351">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0.128</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0.64</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-0.08</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0.18</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0.2</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0.10</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1"/>
                      </a:ext>
                    </a:extLst>
                  </a:tr>
                  <a:tr h="371351">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صفر</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صفر</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صفر</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0.18</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0.6</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0.18</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2"/>
                      </a:ext>
                    </a:extLst>
                  </a:tr>
                  <a:tr h="371351">
                    <a:tc>
                      <a:txBody>
                        <a:bodyPr/>
                        <a:lstStyle/>
                        <a:p>
                          <a:pPr marL="0" marR="0" algn="just" rtl="0">
                            <a:lnSpc>
                              <a:spcPct val="150000"/>
                            </a:lnSpc>
                            <a:spcBef>
                              <a:spcPts val="0"/>
                            </a:spcBef>
                            <a:spcAft>
                              <a:spcPts val="0"/>
                            </a:spcAft>
                            <a:tabLst>
                              <a:tab pos="933450" algn="l"/>
                            </a:tabLst>
                          </a:pPr>
                          <a:r>
                            <a:rPr lang="ar-SA" sz="2400" b="1" dirty="0">
                              <a:effectLst/>
                              <a:latin typeface="Sakkal Majalla" panose="02000000000000000000" pitchFamily="2" charset="-78"/>
                              <a:cs typeface="Sakkal Majalla" panose="02000000000000000000" pitchFamily="2" charset="-78"/>
                            </a:rPr>
                            <a:t>0.128</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0.64</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0.08</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0.18</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0.2</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0.26</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3"/>
                      </a:ext>
                    </a:extLst>
                  </a:tr>
                  <a:tr h="371351">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0.256</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 </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 </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 </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 </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 </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4"/>
                      </a:ext>
                    </a:extLst>
                  </a:tr>
                </a:tbl>
              </a:graphicData>
            </a:graphic>
          </p:graphicFrame>
        </mc:Choice>
        <mc:Fallback>
          <p:graphicFrame>
            <p:nvGraphicFramePr>
              <p:cNvPr id="13" name="Table 12">
                <a:extLst>
                  <a:ext uri="{FF2B5EF4-FFF2-40B4-BE49-F238E27FC236}">
                    <a16:creationId xmlns:a16="http://schemas.microsoft.com/office/drawing/2014/main" id="{8D67D5DA-0456-4F1A-AE99-7A1C8A325051}"/>
                  </a:ext>
                </a:extLst>
              </p:cNvPr>
              <p:cNvGraphicFramePr>
                <a:graphicFrameLocks noGrp="1"/>
              </p:cNvGraphicFramePr>
              <p:nvPr>
                <p:extLst>
                  <p:ext uri="{D42A27DB-BD31-4B8C-83A1-F6EECF244321}">
                    <p14:modId xmlns:p14="http://schemas.microsoft.com/office/powerpoint/2010/main" val="1687672019"/>
                  </p:ext>
                </p:extLst>
              </p:nvPr>
            </p:nvGraphicFramePr>
            <p:xfrm>
              <a:off x="1617037" y="1674076"/>
              <a:ext cx="8632724" cy="2870526"/>
            </p:xfrm>
            <a:graphic>
              <a:graphicData uri="http://schemas.openxmlformats.org/drawingml/2006/table">
                <a:tbl>
                  <a:tblPr firstRow="1" firstCol="1" bandRow="1">
                    <a:tableStyleId>{7DF18680-E054-41AD-8BC1-D1AEF772440D}</a:tableStyleId>
                  </a:tblPr>
                  <a:tblGrid>
                    <a:gridCol w="2492845">
                      <a:extLst>
                        <a:ext uri="{9D8B030D-6E8A-4147-A177-3AD203B41FA5}">
                          <a16:colId xmlns:a16="http://schemas.microsoft.com/office/drawing/2014/main" val="20000"/>
                        </a:ext>
                      </a:extLst>
                    </a:gridCol>
                    <a:gridCol w="2084439">
                      <a:extLst>
                        <a:ext uri="{9D8B030D-6E8A-4147-A177-3AD203B41FA5}">
                          <a16:colId xmlns:a16="http://schemas.microsoft.com/office/drawing/2014/main" val="20001"/>
                        </a:ext>
                      </a:extLst>
                    </a:gridCol>
                    <a:gridCol w="2045109">
                      <a:extLst>
                        <a:ext uri="{9D8B030D-6E8A-4147-A177-3AD203B41FA5}">
                          <a16:colId xmlns:a16="http://schemas.microsoft.com/office/drawing/2014/main" val="20002"/>
                        </a:ext>
                      </a:extLst>
                    </a:gridCol>
                    <a:gridCol w="639097">
                      <a:extLst>
                        <a:ext uri="{9D8B030D-6E8A-4147-A177-3AD203B41FA5}">
                          <a16:colId xmlns:a16="http://schemas.microsoft.com/office/drawing/2014/main" val="20003"/>
                        </a:ext>
                      </a:extLst>
                    </a:gridCol>
                    <a:gridCol w="668594">
                      <a:extLst>
                        <a:ext uri="{9D8B030D-6E8A-4147-A177-3AD203B41FA5}">
                          <a16:colId xmlns:a16="http://schemas.microsoft.com/office/drawing/2014/main" val="20004"/>
                        </a:ext>
                      </a:extLst>
                    </a:gridCol>
                    <a:gridCol w="702640">
                      <a:extLst>
                        <a:ext uri="{9D8B030D-6E8A-4147-A177-3AD203B41FA5}">
                          <a16:colId xmlns:a16="http://schemas.microsoft.com/office/drawing/2014/main" val="20005"/>
                        </a:ext>
                      </a:extLst>
                    </a:gridCol>
                  </a:tblGrid>
                  <a:tr h="675966">
                    <a:tc>
                      <a:txBody>
                        <a:bodyPr/>
                        <a:lstStyle/>
                        <a:p>
                          <a:endParaRPr lang="ar-SA"/>
                        </a:p>
                      </a:txBody>
                      <a:tcPr marL="68580" marR="68580" marT="0" marB="0" anchor="ctr">
                        <a:blipFill>
                          <a:blip r:embed="rId3"/>
                          <a:stretch>
                            <a:fillRect l="-244" t="-901" r="-247433" b="-345045"/>
                          </a:stretch>
                        </a:blipFill>
                      </a:tcPr>
                    </a:tc>
                    <a:tc>
                      <a:txBody>
                        <a:bodyPr/>
                        <a:lstStyle/>
                        <a:p>
                          <a:endParaRPr lang="ar-SA"/>
                        </a:p>
                      </a:txBody>
                      <a:tcPr marL="68580" marR="68580" marT="0" marB="0" anchor="ctr">
                        <a:blipFill>
                          <a:blip r:embed="rId3"/>
                          <a:stretch>
                            <a:fillRect l="-119883" t="-901" r="-195906" b="-345045"/>
                          </a:stretch>
                        </a:blipFill>
                      </a:tcPr>
                    </a:tc>
                    <a:tc>
                      <a:txBody>
                        <a:bodyPr/>
                        <a:lstStyle/>
                        <a:p>
                          <a:endParaRPr lang="ar-SA"/>
                        </a:p>
                      </a:txBody>
                      <a:tcPr marL="68580" marR="68580" marT="0" marB="0" anchor="ctr">
                        <a:blipFill>
                          <a:blip r:embed="rId3"/>
                          <a:stretch>
                            <a:fillRect l="-223810" t="-901" r="-99405" b="-345045"/>
                          </a:stretch>
                        </a:blipFill>
                      </a:tcPr>
                    </a:tc>
                    <a:tc>
                      <a:txBody>
                        <a:bodyPr/>
                        <a:lstStyle/>
                        <a:p>
                          <a:pPr marL="0" marR="0" algn="just" rtl="0">
                            <a:lnSpc>
                              <a:spcPct val="150000"/>
                            </a:lnSpc>
                            <a:spcBef>
                              <a:spcPts val="0"/>
                            </a:spcBef>
                            <a:spcAft>
                              <a:spcPts val="0"/>
                            </a:spcAft>
                          </a:pPr>
                          <a:r>
                            <a:rPr lang="en-US" sz="2400" b="1" dirty="0">
                              <a:solidFill>
                                <a:schemeClr val="tx1"/>
                              </a:solidFill>
                              <a:effectLst/>
                              <a:latin typeface="Sakkal Majalla" panose="02000000000000000000" pitchFamily="2" charset="-78"/>
                              <a:cs typeface="Sakkal Majalla" panose="02000000000000000000" pitchFamily="2" charset="-78"/>
                            </a:rPr>
                            <a:t>ER</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0">
                            <a:lnSpc>
                              <a:spcPct val="150000"/>
                            </a:lnSpc>
                            <a:spcBef>
                              <a:spcPts val="0"/>
                            </a:spcBef>
                            <a:spcAft>
                              <a:spcPts val="0"/>
                            </a:spcAft>
                          </a:pPr>
                          <a:r>
                            <a:rPr lang="en-US" sz="2400" b="1" dirty="0">
                              <a:solidFill>
                                <a:schemeClr val="tx1"/>
                              </a:solidFill>
                              <a:effectLst/>
                              <a:latin typeface="Sakkal Majalla" panose="02000000000000000000" pitchFamily="2" charset="-78"/>
                              <a:cs typeface="Sakkal Majalla" panose="02000000000000000000" pitchFamily="2" charset="-78"/>
                            </a:rPr>
                            <a:t>P</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0">
                            <a:lnSpc>
                              <a:spcPct val="150000"/>
                            </a:lnSpc>
                            <a:spcBef>
                              <a:spcPts val="0"/>
                            </a:spcBef>
                            <a:spcAft>
                              <a:spcPts val="0"/>
                            </a:spcAft>
                          </a:pPr>
                          <a:r>
                            <a:rPr lang="en-US" sz="2400" b="1" dirty="0">
                              <a:solidFill>
                                <a:schemeClr val="tx1"/>
                              </a:solidFill>
                              <a:effectLst/>
                              <a:latin typeface="Sakkal Majalla" panose="02000000000000000000" pitchFamily="2" charset="-78"/>
                              <a:cs typeface="Sakkal Majalla" panose="02000000000000000000" pitchFamily="2" charset="-78"/>
                            </a:rPr>
                            <a:t>R</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10000"/>
                      </a:ext>
                    </a:extLst>
                  </a:tr>
                  <a:tr h="548640">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0.128</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0.64</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-0.08</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0.18</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0.2</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0.10</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1"/>
                      </a:ext>
                    </a:extLst>
                  </a:tr>
                  <a:tr h="548640">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صفر</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صفر</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صفر</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0.18</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0.6</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0.18</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2"/>
                      </a:ext>
                    </a:extLst>
                  </a:tr>
                  <a:tr h="548640">
                    <a:tc>
                      <a:txBody>
                        <a:bodyPr/>
                        <a:lstStyle/>
                        <a:p>
                          <a:pPr marL="0" marR="0" algn="just" rtl="0">
                            <a:lnSpc>
                              <a:spcPct val="150000"/>
                            </a:lnSpc>
                            <a:spcBef>
                              <a:spcPts val="0"/>
                            </a:spcBef>
                            <a:spcAft>
                              <a:spcPts val="0"/>
                            </a:spcAft>
                            <a:tabLst>
                              <a:tab pos="933450" algn="l"/>
                            </a:tabLst>
                          </a:pPr>
                          <a:r>
                            <a:rPr lang="ar-SA" sz="2400" b="1" dirty="0">
                              <a:effectLst/>
                              <a:latin typeface="Sakkal Majalla" panose="02000000000000000000" pitchFamily="2" charset="-78"/>
                              <a:cs typeface="Sakkal Majalla" panose="02000000000000000000" pitchFamily="2" charset="-78"/>
                            </a:rPr>
                            <a:t>0.128</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0.64</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0.08</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0.18</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0.2</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0.26</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3"/>
                      </a:ext>
                    </a:extLst>
                  </a:tr>
                  <a:tr h="548640">
                    <a:tc>
                      <a:txBody>
                        <a:bodyPr/>
                        <a:lstStyle/>
                        <a:p>
                          <a:pPr marL="0" marR="0" algn="just" rtl="0">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0.256</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 </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 </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 </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 </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0">
                            <a:lnSpc>
                              <a:spcPct val="150000"/>
                            </a:lnSpc>
                            <a:spcBef>
                              <a:spcPts val="0"/>
                            </a:spcBef>
                            <a:spcAft>
                              <a:spcPts val="0"/>
                            </a:spcAft>
                          </a:pPr>
                          <a:r>
                            <a:rPr lang="en-US" sz="2400" b="1" dirty="0">
                              <a:effectLst/>
                              <a:latin typeface="Sakkal Majalla" panose="02000000000000000000" pitchFamily="2" charset="-78"/>
                              <a:cs typeface="Sakkal Majalla" panose="02000000000000000000" pitchFamily="2" charset="-78"/>
                            </a:rPr>
                            <a:t> </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4"/>
                      </a:ext>
                    </a:extLst>
                  </a:tr>
                </a:tbl>
              </a:graphicData>
            </a:graphic>
          </p:graphicFrame>
        </mc:Fallback>
      </mc:AlternateContent>
    </p:spTree>
    <p:extLst>
      <p:ext uri="{BB962C8B-B14F-4D97-AF65-F5344CB8AC3E}">
        <p14:creationId xmlns:p14="http://schemas.microsoft.com/office/powerpoint/2010/main" val="548684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10" y="990531"/>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معامل الاختلاف</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1" name="TextBox 10">
            <a:extLst>
              <a:ext uri="{FF2B5EF4-FFF2-40B4-BE49-F238E27FC236}">
                <a16:creationId xmlns:a16="http://schemas.microsoft.com/office/drawing/2014/main" id="{4AC9A3BD-FBB2-4D39-95E2-8A8E6AE06610}"/>
              </a:ext>
            </a:extLst>
          </p:cNvPr>
          <p:cNvSpPr txBox="1"/>
          <p:nvPr/>
        </p:nvSpPr>
        <p:spPr>
          <a:xfrm>
            <a:off x="1150377" y="1804160"/>
            <a:ext cx="9891250" cy="1154162"/>
          </a:xfrm>
          <a:prstGeom prst="rect">
            <a:avLst/>
          </a:prstGeom>
          <a:solidFill>
            <a:schemeClr val="accent5">
              <a:lumMod val="60000"/>
              <a:lumOff val="40000"/>
            </a:schemeClr>
          </a:solidFill>
        </p:spPr>
        <p:txBody>
          <a:bodyPr wrap="square">
            <a:spAutoFit/>
          </a:bodyPr>
          <a:lstStyle/>
          <a:p>
            <a:pPr marL="0" indent="0" algn="just" rtl="1">
              <a:lnSpc>
                <a:spcPct val="150000"/>
              </a:lnSpc>
              <a:buNone/>
            </a:pPr>
            <a:r>
              <a:rPr lang="ar-SA" sz="2400" b="1" dirty="0">
                <a:latin typeface="Sakkal Majalla" panose="02000000000000000000" pitchFamily="2" charset="-78"/>
                <a:cs typeface="Sakkal Majalla" panose="02000000000000000000" pitchFamily="2" charset="-78"/>
              </a:rPr>
              <a:t>في المثال السابق كانت العوائد المتوقعة متساوية </a:t>
            </a:r>
            <a:r>
              <a:rPr lang="ar-SA" sz="2400" dirty="0">
                <a:latin typeface="Sakkal Majalla" panose="02000000000000000000" pitchFamily="2" charset="-78"/>
                <a:cs typeface="Sakkal Majalla" panose="02000000000000000000" pitchFamily="2" charset="-78"/>
              </a:rPr>
              <a:t>وعلية قد يكون الانحراف المعياري مناسبا ايضا الى حد ما لقياس الخطر. ولكن في المثال الاتي نلاحظ اختلاف معدل العائد وعلية يكون المناسب لقياس الخطر هو معامل الاختلاف .</a:t>
            </a:r>
          </a:p>
        </p:txBody>
      </p:sp>
      <p:sp>
        <p:nvSpPr>
          <p:cNvPr id="14" name="TextBox 13">
            <a:extLst>
              <a:ext uri="{FF2B5EF4-FFF2-40B4-BE49-F238E27FC236}">
                <a16:creationId xmlns:a16="http://schemas.microsoft.com/office/drawing/2014/main" id="{B6620923-458A-476D-85A0-11960ED052ED}"/>
              </a:ext>
            </a:extLst>
          </p:cNvPr>
          <p:cNvSpPr txBox="1"/>
          <p:nvPr/>
        </p:nvSpPr>
        <p:spPr>
          <a:xfrm>
            <a:off x="717756" y="3156739"/>
            <a:ext cx="10756491" cy="1754326"/>
          </a:xfrm>
          <a:prstGeom prst="rect">
            <a:avLst/>
          </a:prstGeom>
          <a:noFill/>
        </p:spPr>
        <p:txBody>
          <a:bodyPr wrap="square">
            <a:spAutoFit/>
          </a:bodyPr>
          <a:lstStyle/>
          <a:p>
            <a:pPr marL="0" indent="0" algn="just" rtl="1">
              <a:lnSpc>
                <a:spcPct val="150000"/>
              </a:lnSpc>
              <a:buNone/>
            </a:pPr>
            <a:r>
              <a:rPr lang="ar-SA" sz="2400" b="1" dirty="0" smtClean="0">
                <a:solidFill>
                  <a:srgbClr val="00B050"/>
                </a:solidFill>
                <a:latin typeface="Sakkal Majalla" panose="02000000000000000000" pitchFamily="2" charset="-78"/>
                <a:cs typeface="Sakkal Majalla" panose="02000000000000000000" pitchFamily="2" charset="-78"/>
              </a:rPr>
              <a:t>مثال:</a:t>
            </a:r>
            <a:endParaRPr lang="ar-SA" sz="2400" b="1" dirty="0">
              <a:solidFill>
                <a:srgbClr val="00B050"/>
              </a:solidFill>
              <a:latin typeface="Sakkal Majalla" panose="02000000000000000000" pitchFamily="2" charset="-78"/>
              <a:cs typeface="Sakkal Majalla" panose="02000000000000000000" pitchFamily="2" charset="-78"/>
            </a:endParaRP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اذا كان لدينا استثمارين أ و ب وكان معدل العائد المتوقع للاستثمار أ  هو 25% وانحرافه المعياري 20%  ومعدل العائد المتوقع للاستثمار ب هو 10% وانحرافه المعياري هو 18% . </a:t>
            </a:r>
            <a:r>
              <a:rPr lang="ar-SA" sz="2400" b="1" dirty="0">
                <a:solidFill>
                  <a:srgbClr val="0000FF"/>
                </a:solidFill>
                <a:latin typeface="Sakkal Majalla" panose="02000000000000000000" pitchFamily="2" charset="-78"/>
                <a:cs typeface="Sakkal Majalla" panose="02000000000000000000" pitchFamily="2" charset="-78"/>
              </a:rPr>
              <a:t>فأي الاستثمارين اقل درجة مخاطرة؟؟</a:t>
            </a:r>
          </a:p>
        </p:txBody>
      </p:sp>
    </p:spTree>
    <p:extLst>
      <p:ext uri="{BB962C8B-B14F-4D97-AF65-F5344CB8AC3E}">
        <p14:creationId xmlns:p14="http://schemas.microsoft.com/office/powerpoint/2010/main" val="1050678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9" y="441275"/>
            <a:ext cx="5698184"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معامل الاختلاف</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0" name="TextBox 9">
            <a:extLst>
              <a:ext uri="{FF2B5EF4-FFF2-40B4-BE49-F238E27FC236}">
                <a16:creationId xmlns:a16="http://schemas.microsoft.com/office/drawing/2014/main" id="{009E049D-B712-4639-9C3A-289E39F4CD1E}"/>
              </a:ext>
            </a:extLst>
          </p:cNvPr>
          <p:cNvSpPr txBox="1"/>
          <p:nvPr/>
        </p:nvSpPr>
        <p:spPr>
          <a:xfrm>
            <a:off x="2132618" y="1668690"/>
            <a:ext cx="7873892" cy="1754326"/>
          </a:xfrm>
          <a:prstGeom prst="rect">
            <a:avLst/>
          </a:prstGeom>
          <a:noFill/>
        </p:spPr>
        <p:txBody>
          <a:bodyPr wrap="square">
            <a:spAutoFit/>
          </a:bodyPr>
          <a:lstStyle/>
          <a:p>
            <a:pPr marL="0" indent="0" algn="just" rtl="1">
              <a:lnSpc>
                <a:spcPct val="150000"/>
              </a:lnSpc>
              <a:buNone/>
            </a:pPr>
            <a:r>
              <a:rPr lang="ar-SA" sz="2400" b="1" dirty="0">
                <a:solidFill>
                  <a:srgbClr val="00B050"/>
                </a:solidFill>
                <a:latin typeface="Sakkal Majalla" panose="02000000000000000000" pitchFamily="2" charset="-78"/>
                <a:cs typeface="Sakkal Majalla" panose="02000000000000000000" pitchFamily="2" charset="-78"/>
              </a:rPr>
              <a:t>الحل </a:t>
            </a: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معامل الاختلاف ل الاستثمار أ  = الانحراف المعياري/ العائد المتوقع = 0.20 / 0.25=  0.8</a:t>
            </a: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معامل الاختلاف ل الاستثمار ب  = الانحراف المعياري/ العائد المتوقع = 0.18 / 0.10=  1.8</a:t>
            </a:r>
          </a:p>
        </p:txBody>
      </p:sp>
      <p:sp>
        <p:nvSpPr>
          <p:cNvPr id="13" name="TextBox 12">
            <a:extLst>
              <a:ext uri="{FF2B5EF4-FFF2-40B4-BE49-F238E27FC236}">
                <a16:creationId xmlns:a16="http://schemas.microsoft.com/office/drawing/2014/main" id="{A23F300A-4D52-48AE-AF34-6E787A3C11F9}"/>
              </a:ext>
            </a:extLst>
          </p:cNvPr>
          <p:cNvSpPr txBox="1"/>
          <p:nvPr/>
        </p:nvSpPr>
        <p:spPr>
          <a:xfrm>
            <a:off x="1616436" y="3750883"/>
            <a:ext cx="8906256" cy="1154162"/>
          </a:xfrm>
          <a:prstGeom prst="rect">
            <a:avLst/>
          </a:prstGeom>
          <a:solidFill>
            <a:schemeClr val="accent5">
              <a:lumMod val="60000"/>
              <a:lumOff val="40000"/>
            </a:schemeClr>
          </a:solidFill>
        </p:spPr>
        <p:txBody>
          <a:bodyPr wrap="square">
            <a:spAutoFit/>
          </a:bodyPr>
          <a:lstStyle/>
          <a:p>
            <a:pPr marL="0" indent="0" algn="just" rtl="1">
              <a:lnSpc>
                <a:spcPct val="150000"/>
              </a:lnSpc>
              <a:buNone/>
            </a:pPr>
            <a:r>
              <a:rPr lang="ar-SA" sz="2400" dirty="0">
                <a:latin typeface="Sakkal Majalla" panose="02000000000000000000" pitchFamily="2" charset="-78"/>
                <a:cs typeface="Sakkal Majalla" panose="02000000000000000000" pitchFamily="2" charset="-78"/>
              </a:rPr>
              <a:t>اذا من الواضح أن </a:t>
            </a:r>
            <a:r>
              <a:rPr lang="ar-SA" sz="2400" b="1" dirty="0">
                <a:solidFill>
                  <a:srgbClr val="00B050"/>
                </a:solidFill>
                <a:latin typeface="Sakkal Majalla" panose="02000000000000000000" pitchFamily="2" charset="-78"/>
                <a:cs typeface="Sakkal Majalla" panose="02000000000000000000" pitchFamily="2" charset="-78"/>
              </a:rPr>
              <a:t>الاستثمار أ  </a:t>
            </a:r>
            <a:r>
              <a:rPr lang="ar-SA" sz="2400" dirty="0">
                <a:latin typeface="Sakkal Majalla" panose="02000000000000000000" pitchFamily="2" charset="-78"/>
                <a:cs typeface="Sakkal Majalla" panose="02000000000000000000" pitchFamily="2" charset="-78"/>
              </a:rPr>
              <a:t>اقل درجة مخاطرة من </a:t>
            </a:r>
            <a:r>
              <a:rPr lang="ar-SA" sz="2400" b="1" dirty="0">
                <a:solidFill>
                  <a:srgbClr val="00B050"/>
                </a:solidFill>
                <a:latin typeface="Sakkal Majalla" panose="02000000000000000000" pitchFamily="2" charset="-78"/>
                <a:cs typeface="Sakkal Majalla" panose="02000000000000000000" pitchFamily="2" charset="-78"/>
              </a:rPr>
              <a:t>الاستثمار ب </a:t>
            </a:r>
            <a:r>
              <a:rPr lang="ar-SA" sz="2400" dirty="0">
                <a:latin typeface="Sakkal Majalla" panose="02000000000000000000" pitchFamily="2" charset="-78"/>
                <a:cs typeface="Sakkal Majalla" panose="02000000000000000000" pitchFamily="2" charset="-78"/>
              </a:rPr>
              <a:t>، فكلما زاد معامل الاختلاف للاستثمار كلما زادت درجة مخاطرته.</a:t>
            </a:r>
          </a:p>
        </p:txBody>
      </p:sp>
    </p:spTree>
    <p:extLst>
      <p:ext uri="{BB962C8B-B14F-4D97-AF65-F5344CB8AC3E}">
        <p14:creationId xmlns:p14="http://schemas.microsoft.com/office/powerpoint/2010/main" val="682773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153682" y="572610"/>
            <a:ext cx="9026223" cy="736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255733" y="310435"/>
            <a:ext cx="892417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200" b="1" dirty="0">
                <a:solidFill>
                  <a:schemeClr val="bg1"/>
                </a:solidFill>
                <a:latin typeface="Sakkal Majalla" panose="02000000000000000000" pitchFamily="2" charset="-78"/>
                <a:cs typeface="Sakkal Majalla" panose="02000000000000000000" pitchFamily="2" charset="-78"/>
              </a:rPr>
              <a:t>حساب معدل العائد المتوقع و درجة المخاطرة على محفظة الاوراق المالية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1" name="TextBox 10">
            <a:extLst>
              <a:ext uri="{FF2B5EF4-FFF2-40B4-BE49-F238E27FC236}">
                <a16:creationId xmlns:a16="http://schemas.microsoft.com/office/drawing/2014/main" id="{BF3D3A0A-4445-4767-9BEC-320B162137C2}"/>
              </a:ext>
            </a:extLst>
          </p:cNvPr>
          <p:cNvSpPr txBox="1"/>
          <p:nvPr/>
        </p:nvSpPr>
        <p:spPr>
          <a:xfrm>
            <a:off x="595886" y="1498148"/>
            <a:ext cx="11000232" cy="4524315"/>
          </a:xfrm>
          <a:prstGeom prst="rect">
            <a:avLst/>
          </a:prstGeom>
          <a:noFill/>
        </p:spPr>
        <p:txBody>
          <a:bodyPr wrap="square">
            <a:spAutoFit/>
          </a:bodyPr>
          <a:lstStyle/>
          <a:p>
            <a:pPr marL="342900" indent="-342900" algn="just" rtl="1">
              <a:lnSpc>
                <a:spcPct val="150000"/>
              </a:lnSpc>
              <a:buFont typeface="Wingdings" panose="05000000000000000000" pitchFamily="2" charset="2"/>
              <a:buChar char="Ø"/>
            </a:pPr>
            <a:r>
              <a:rPr lang="ar-SA" sz="2400" b="1" dirty="0">
                <a:solidFill>
                  <a:srgbClr val="0000FF"/>
                </a:solidFill>
                <a:latin typeface="Sakkal Majalla" panose="02000000000000000000" pitchFamily="2" charset="-78"/>
                <a:cs typeface="Sakkal Majalla" panose="02000000000000000000" pitchFamily="2" charset="-78"/>
              </a:rPr>
              <a:t>المحفظة الاستثمارية </a:t>
            </a:r>
            <a:r>
              <a:rPr lang="ar-SA" sz="2400" dirty="0">
                <a:latin typeface="Sakkal Majalla" panose="02000000000000000000" pitchFamily="2" charset="-78"/>
                <a:cs typeface="Sakkal Majalla" panose="02000000000000000000" pitchFamily="2" charset="-78"/>
              </a:rPr>
              <a:t>تتعلق بمجموعة من الاوراق المالية لها خصائصها وعوائدها المختلفة. </a:t>
            </a: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ولكن هل المحفظة الاستثمارية ستأخذ </a:t>
            </a:r>
            <a:r>
              <a:rPr lang="ar-SA" sz="2400" b="1" dirty="0">
                <a:solidFill>
                  <a:srgbClr val="0000FF"/>
                </a:solidFill>
                <a:latin typeface="Sakkal Majalla" panose="02000000000000000000" pitchFamily="2" charset="-78"/>
                <a:cs typeface="Sakkal Majalla" panose="02000000000000000000" pitchFamily="2" charset="-78"/>
              </a:rPr>
              <a:t>صفات هذه الأوراق </a:t>
            </a:r>
            <a:r>
              <a:rPr lang="ar-SA" sz="2400" dirty="0">
                <a:latin typeface="Sakkal Majalla" panose="02000000000000000000" pitchFamily="2" charset="-78"/>
                <a:cs typeface="Sakkal Majalla" panose="02000000000000000000" pitchFamily="2" charset="-78"/>
              </a:rPr>
              <a:t>اذا ما تم وضعها معا ، أم يكون لهذه الاوراق المجتمعة خصائصها الخاصة وخصوصا فيما يتعلق بالخطر والعائد.</a:t>
            </a: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قرار الاستثمار لا يتوقف على العائد المتوقع فقط ولكن على المخاطر أيضا التي ينطوي عليها الاستثمار.</a:t>
            </a: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يقصد </a:t>
            </a:r>
            <a:r>
              <a:rPr lang="ar-SA" sz="2400" b="1" dirty="0">
                <a:solidFill>
                  <a:srgbClr val="0000FF"/>
                </a:solidFill>
                <a:latin typeface="Sakkal Majalla" panose="02000000000000000000" pitchFamily="2" charset="-78"/>
                <a:cs typeface="Sakkal Majalla" panose="02000000000000000000" pitchFamily="2" charset="-78"/>
              </a:rPr>
              <a:t>بمخاطر محفظة الاستثمارات </a:t>
            </a:r>
            <a:r>
              <a:rPr lang="ar-SA" sz="2400" dirty="0">
                <a:latin typeface="Sakkal Majalla" panose="02000000000000000000" pitchFamily="2" charset="-78"/>
                <a:cs typeface="Sakkal Majalla" panose="02000000000000000000" pitchFamily="2" charset="-78"/>
              </a:rPr>
              <a:t>درجة تقلب العائد المتولد من مجموع الاستثمارات التي تتكون منها تلك المحفظة</a:t>
            </a:r>
            <a:r>
              <a:rPr lang="ar-SA" sz="2400" dirty="0" smtClean="0">
                <a:latin typeface="Sakkal Majalla" panose="02000000000000000000" pitchFamily="2" charset="-78"/>
                <a:cs typeface="Sakkal Majalla" panose="02000000000000000000" pitchFamily="2" charset="-78"/>
              </a:rPr>
              <a:t>.</a:t>
            </a:r>
          </a:p>
          <a:p>
            <a:pPr marL="342900" lvl="0" indent="-342900" algn="just" rtl="1">
              <a:lnSpc>
                <a:spcPct val="150000"/>
              </a:lnSpc>
              <a:buFont typeface="Wingdings" panose="05000000000000000000" pitchFamily="2" charset="2"/>
              <a:buChar char="Ø"/>
            </a:pPr>
            <a:r>
              <a:rPr lang="ar-SA" sz="2400" dirty="0">
                <a:solidFill>
                  <a:prstClr val="black"/>
                </a:solidFill>
                <a:latin typeface="Sakkal Majalla" panose="02000000000000000000" pitchFamily="2" charset="-78"/>
                <a:cs typeface="Sakkal Majalla" panose="02000000000000000000" pitchFamily="2" charset="-78"/>
              </a:rPr>
              <a:t>وعليه لا بد من تحديد العائد على </a:t>
            </a:r>
            <a:r>
              <a:rPr lang="ar-SA" sz="2400" b="1" dirty="0">
                <a:solidFill>
                  <a:srgbClr val="0000FF"/>
                </a:solidFill>
                <a:latin typeface="Sakkal Majalla" panose="02000000000000000000" pitchFamily="2" charset="-78"/>
                <a:cs typeface="Sakkal Majalla" panose="02000000000000000000" pitchFamily="2" charset="-78"/>
              </a:rPr>
              <a:t>المحفظة الاستثمارية </a:t>
            </a:r>
            <a:r>
              <a:rPr lang="ar-SA" sz="2400" dirty="0">
                <a:solidFill>
                  <a:prstClr val="black"/>
                </a:solidFill>
                <a:latin typeface="Sakkal Majalla" panose="02000000000000000000" pitchFamily="2" charset="-78"/>
                <a:cs typeface="Sakkal Majalla" panose="02000000000000000000" pitchFamily="2" charset="-78"/>
              </a:rPr>
              <a:t>ككل وكذلك درجة مخاطر المحفظة.</a:t>
            </a:r>
          </a:p>
          <a:p>
            <a:pPr marL="342900" lvl="0" indent="-342900" algn="just" rtl="1">
              <a:lnSpc>
                <a:spcPct val="150000"/>
              </a:lnSpc>
              <a:buFont typeface="Wingdings" panose="05000000000000000000" pitchFamily="2" charset="2"/>
              <a:buChar char="Ø"/>
            </a:pPr>
            <a:r>
              <a:rPr lang="ar-SA" sz="2400" dirty="0">
                <a:solidFill>
                  <a:prstClr val="black"/>
                </a:solidFill>
                <a:latin typeface="Sakkal Majalla" panose="02000000000000000000" pitchFamily="2" charset="-78"/>
                <a:cs typeface="Sakkal Majalla" panose="02000000000000000000" pitchFamily="2" charset="-78"/>
              </a:rPr>
              <a:t>من المفيد الإشارة هنا إلى أن المخاطر التي تتعرض لها المحفظة لا تتوقف </a:t>
            </a:r>
            <a:r>
              <a:rPr lang="ar-SA" sz="2400" b="1" dirty="0">
                <a:solidFill>
                  <a:srgbClr val="0000FF"/>
                </a:solidFill>
                <a:latin typeface="Sakkal Majalla" panose="02000000000000000000" pitchFamily="2" charset="-78"/>
                <a:cs typeface="Sakkal Majalla" panose="02000000000000000000" pitchFamily="2" charset="-78"/>
              </a:rPr>
              <a:t>على مخاطر الاستثمارات الفردية </a:t>
            </a:r>
            <a:r>
              <a:rPr lang="ar-SA" sz="2400" dirty="0">
                <a:solidFill>
                  <a:prstClr val="black"/>
                </a:solidFill>
                <a:latin typeface="Sakkal Majalla" panose="02000000000000000000" pitchFamily="2" charset="-78"/>
                <a:cs typeface="Sakkal Majalla" panose="02000000000000000000" pitchFamily="2" charset="-78"/>
              </a:rPr>
              <a:t>المكونة لها (الأصول) بل أيضا على طبيعة العلاقات التي</a:t>
            </a:r>
            <a:r>
              <a:rPr lang="ar-SA" sz="2400" b="1" dirty="0">
                <a:solidFill>
                  <a:srgbClr val="0000FF"/>
                </a:solidFill>
                <a:latin typeface="Sakkal Majalla" panose="02000000000000000000" pitchFamily="2" charset="-78"/>
                <a:cs typeface="Sakkal Majalla" panose="02000000000000000000" pitchFamily="2" charset="-78"/>
              </a:rPr>
              <a:t> تربط </a:t>
            </a:r>
            <a:r>
              <a:rPr lang="ar-SA" sz="2400" dirty="0">
                <a:solidFill>
                  <a:prstClr val="black"/>
                </a:solidFill>
                <a:latin typeface="Sakkal Majalla" panose="02000000000000000000" pitchFamily="2" charset="-78"/>
                <a:cs typeface="Sakkal Majalla" panose="02000000000000000000" pitchFamily="2" charset="-78"/>
              </a:rPr>
              <a:t>بين عائد تلك الاستثمارات في كل نوع من أنواع الأوراق المالية</a:t>
            </a:r>
            <a:r>
              <a:rPr lang="ar-SA" sz="2400" dirty="0" smtClean="0">
                <a:solidFill>
                  <a:prstClr val="black"/>
                </a:solidFill>
                <a:latin typeface="Sakkal Majalla" panose="02000000000000000000" pitchFamily="2" charset="-78"/>
                <a:cs typeface="Sakkal Majalla" panose="02000000000000000000" pitchFamily="2" charset="-78"/>
              </a:rPr>
              <a:t>.</a:t>
            </a:r>
            <a:endParaRPr lang="ar-SA" sz="24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37152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0" name="TextBox 9">
            <a:extLst>
              <a:ext uri="{FF2B5EF4-FFF2-40B4-BE49-F238E27FC236}">
                <a16:creationId xmlns:a16="http://schemas.microsoft.com/office/drawing/2014/main" id="{F3696522-DECC-493B-A441-B6EC2E6B9252}"/>
              </a:ext>
            </a:extLst>
          </p:cNvPr>
          <p:cNvSpPr txBox="1"/>
          <p:nvPr/>
        </p:nvSpPr>
        <p:spPr>
          <a:xfrm>
            <a:off x="2384681" y="1412187"/>
            <a:ext cx="7422642" cy="477054"/>
          </a:xfrm>
          <a:prstGeom prst="rect">
            <a:avLst/>
          </a:prstGeom>
          <a:noFill/>
        </p:spPr>
        <p:txBody>
          <a:bodyPr wrap="square">
            <a:spAutoFit/>
          </a:bodyPr>
          <a:lstStyle/>
          <a:p>
            <a:pPr marL="0" indent="0" algn="ctr" rtl="1">
              <a:buNone/>
            </a:pPr>
            <a:r>
              <a:rPr lang="ar-SA" sz="2400" b="1" dirty="0">
                <a:solidFill>
                  <a:srgbClr val="0000FF"/>
                </a:solidFill>
                <a:latin typeface="Sakkal Majalla" panose="02000000000000000000" pitchFamily="2" charset="-78"/>
                <a:cs typeface="Sakkal Majalla" panose="02000000000000000000" pitchFamily="2" charset="-78"/>
              </a:rPr>
              <a:t>هناك أسلوبين شائعين في التنويع هما أسلوب التنويع البسيط وأسلوب </a:t>
            </a:r>
            <a:r>
              <a:rPr lang="ar-SA" sz="2400" b="1" dirty="0" err="1">
                <a:solidFill>
                  <a:srgbClr val="0000FF"/>
                </a:solidFill>
                <a:latin typeface="Sakkal Majalla" panose="02000000000000000000" pitchFamily="2" charset="-78"/>
                <a:cs typeface="Sakkal Majalla" panose="02000000000000000000" pitchFamily="2" charset="-78"/>
              </a:rPr>
              <a:t>ماركويتز</a:t>
            </a:r>
            <a:endParaRPr lang="ar-SA" sz="2400" b="1" dirty="0">
              <a:solidFill>
                <a:srgbClr val="0000FF"/>
              </a:solidFill>
              <a:latin typeface="Sakkal Majalla" panose="02000000000000000000" pitchFamily="2" charset="-78"/>
              <a:cs typeface="Sakkal Majalla" panose="02000000000000000000" pitchFamily="2" charset="-78"/>
            </a:endParaRPr>
          </a:p>
        </p:txBody>
      </p:sp>
      <p:sp>
        <p:nvSpPr>
          <p:cNvPr id="23" name="مستطيل 14">
            <a:extLst>
              <a:ext uri="{FF2B5EF4-FFF2-40B4-BE49-F238E27FC236}">
                <a16:creationId xmlns:a16="http://schemas.microsoft.com/office/drawing/2014/main" id="{823AE7A6-FA4E-47BE-9CDA-40F365177A6C}"/>
              </a:ext>
            </a:extLst>
          </p:cNvPr>
          <p:cNvSpPr/>
          <p:nvPr/>
        </p:nvSpPr>
        <p:spPr>
          <a:xfrm>
            <a:off x="612631" y="2034041"/>
            <a:ext cx="5335242" cy="6663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4" name="عنوان 1">
            <a:extLst>
              <a:ext uri="{FF2B5EF4-FFF2-40B4-BE49-F238E27FC236}">
                <a16:creationId xmlns:a16="http://schemas.microsoft.com/office/drawing/2014/main" id="{05ED6904-B143-4F54-AD8F-E590AD2C5718}"/>
              </a:ext>
            </a:extLst>
          </p:cNvPr>
          <p:cNvSpPr txBox="1">
            <a:spLocks/>
          </p:cNvSpPr>
          <p:nvPr/>
        </p:nvSpPr>
        <p:spPr>
          <a:xfrm>
            <a:off x="612630" y="2801991"/>
            <a:ext cx="5335243" cy="3051878"/>
          </a:xfrm>
          <a:prstGeom prst="rect">
            <a:avLst/>
          </a:prstGeom>
          <a:solidFill>
            <a:srgbClr val="333366"/>
          </a:solidFill>
        </p:spPr>
        <p:txBody>
          <a:bodyPr vert="horz" lIns="228600" tIns="228600" rIns="228600" bIns="228600" rtlCol="0" anchor="ctr">
            <a:normAutofit/>
          </a:bodyPr>
          <a:lst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endParaRPr lang="ar-SA" sz="3200" dirty="0">
              <a:solidFill>
                <a:schemeClr val="bg1"/>
              </a:solidFill>
              <a:latin typeface="Sakkal Majalla" panose="02000000000000000000" pitchFamily="2" charset="-78"/>
              <a:cs typeface="Sakkal Majalla" panose="02000000000000000000" pitchFamily="2" charset="-78"/>
            </a:endParaRPr>
          </a:p>
        </p:txBody>
      </p:sp>
      <p:sp>
        <p:nvSpPr>
          <p:cNvPr id="28" name="مستطيل 9">
            <a:extLst>
              <a:ext uri="{FF2B5EF4-FFF2-40B4-BE49-F238E27FC236}">
                <a16:creationId xmlns:a16="http://schemas.microsoft.com/office/drawing/2014/main" id="{FFF5F683-6376-4DAA-8066-07CA01A99BE1}"/>
              </a:ext>
            </a:extLst>
          </p:cNvPr>
          <p:cNvSpPr/>
          <p:nvPr/>
        </p:nvSpPr>
        <p:spPr>
          <a:xfrm>
            <a:off x="6309085" y="2070287"/>
            <a:ext cx="5142257" cy="63010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9" name="مستطيل 10">
            <a:extLst>
              <a:ext uri="{FF2B5EF4-FFF2-40B4-BE49-F238E27FC236}">
                <a16:creationId xmlns:a16="http://schemas.microsoft.com/office/drawing/2014/main" id="{F5E9E7EB-B982-4C0D-A8F8-C9C96D61B1ED}"/>
              </a:ext>
            </a:extLst>
          </p:cNvPr>
          <p:cNvSpPr/>
          <p:nvPr/>
        </p:nvSpPr>
        <p:spPr>
          <a:xfrm>
            <a:off x="6309086" y="2801991"/>
            <a:ext cx="5142257" cy="306251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1" name="مربع نص 12">
            <a:extLst>
              <a:ext uri="{FF2B5EF4-FFF2-40B4-BE49-F238E27FC236}">
                <a16:creationId xmlns:a16="http://schemas.microsoft.com/office/drawing/2014/main" id="{4E5F22A5-1406-450D-956D-CBA30FC5F974}"/>
              </a:ext>
            </a:extLst>
          </p:cNvPr>
          <p:cNvSpPr txBox="1"/>
          <p:nvPr/>
        </p:nvSpPr>
        <p:spPr>
          <a:xfrm>
            <a:off x="6606997" y="2070286"/>
            <a:ext cx="4546431" cy="600164"/>
          </a:xfrm>
          <a:prstGeom prst="rect">
            <a:avLst/>
          </a:prstGeom>
          <a:solidFill>
            <a:schemeClr val="accent1">
              <a:lumMod val="40000"/>
              <a:lumOff val="60000"/>
            </a:schemeClr>
          </a:solidFill>
        </p:spPr>
        <p:txBody>
          <a:bodyPr wrap="square" rtlCol="1">
            <a:spAutoFit/>
          </a:bodyPr>
          <a:lstStyle/>
          <a:p>
            <a:pPr algn="ctr" rtl="1"/>
            <a:r>
              <a:rPr lang="ar-SA" sz="3300" b="1" dirty="0">
                <a:latin typeface="Sakkal Majalla" panose="02000000000000000000" pitchFamily="2" charset="-78"/>
                <a:cs typeface="Sakkal Majalla" panose="02000000000000000000" pitchFamily="2" charset="-78"/>
              </a:rPr>
              <a:t>أسلوب التنويع البس</a:t>
            </a:r>
          </a:p>
        </p:txBody>
      </p:sp>
      <p:sp>
        <p:nvSpPr>
          <p:cNvPr id="33" name="TextBox 32">
            <a:extLst>
              <a:ext uri="{FF2B5EF4-FFF2-40B4-BE49-F238E27FC236}">
                <a16:creationId xmlns:a16="http://schemas.microsoft.com/office/drawing/2014/main" id="{6D0D0361-300E-400B-BBD6-AD83945434DF}"/>
              </a:ext>
            </a:extLst>
          </p:cNvPr>
          <p:cNvSpPr txBox="1"/>
          <p:nvPr/>
        </p:nvSpPr>
        <p:spPr>
          <a:xfrm>
            <a:off x="6451043" y="2983037"/>
            <a:ext cx="4858340" cy="2677656"/>
          </a:xfrm>
          <a:prstGeom prst="rect">
            <a:avLst/>
          </a:prstGeom>
          <a:noFill/>
        </p:spPr>
        <p:txBody>
          <a:bodyPr wrap="square">
            <a:spAutoFit/>
          </a:bodyPr>
          <a:lstStyle/>
          <a:p>
            <a:pPr marL="0" indent="0" algn="just" rtl="1">
              <a:buNone/>
            </a:pPr>
            <a:r>
              <a:rPr lang="ar-SA" sz="2400" dirty="0">
                <a:latin typeface="Sakkal Majalla" panose="02000000000000000000" pitchFamily="2" charset="-78"/>
                <a:cs typeface="Sakkal Majalla" panose="02000000000000000000" pitchFamily="2" charset="-78"/>
              </a:rPr>
              <a:t>يقوم هذا الأسلوب على الاختيار العشوائي للأوراق المالية بغرض تكوين المحفظة، ويعتمد على فكرة أساسية هي أنه كلما زاد تنويع الاستثمارات التي تتضمنها المحفظة كلما انخفضت المخاطر التي يتعرض لها عائدها، ويرى الكثير من الكتاب أنه إذا اختيرت الأوراق المالية عشوائيا من عينة كبيرة، فإن أغلب المخاطر الخاصة يتم القضاء عليها بعد اختيار عشرة منها فقط. </a:t>
            </a:r>
          </a:p>
        </p:txBody>
      </p:sp>
      <p:sp>
        <p:nvSpPr>
          <p:cNvPr id="34" name="TextBox 33">
            <a:extLst>
              <a:ext uri="{FF2B5EF4-FFF2-40B4-BE49-F238E27FC236}">
                <a16:creationId xmlns:a16="http://schemas.microsoft.com/office/drawing/2014/main" id="{AEE34B44-F7CE-4757-BC87-685F8FB6D7E2}"/>
              </a:ext>
            </a:extLst>
          </p:cNvPr>
          <p:cNvSpPr txBox="1"/>
          <p:nvPr/>
        </p:nvSpPr>
        <p:spPr>
          <a:xfrm>
            <a:off x="715871" y="2983037"/>
            <a:ext cx="5128759" cy="2677656"/>
          </a:xfrm>
          <a:prstGeom prst="rect">
            <a:avLst/>
          </a:prstGeom>
          <a:noFill/>
        </p:spPr>
        <p:txBody>
          <a:bodyPr wrap="square">
            <a:spAutoFit/>
          </a:bodyPr>
          <a:lstStyle/>
          <a:p>
            <a:pPr marL="0" indent="0" algn="just" rtl="1">
              <a:buNone/>
            </a:pPr>
            <a:r>
              <a:rPr lang="ar-SA" sz="2400" dirty="0">
                <a:solidFill>
                  <a:schemeClr val="bg1"/>
                </a:solidFill>
                <a:latin typeface="Sakkal Majalla" panose="02000000000000000000" pitchFamily="2" charset="-78"/>
                <a:cs typeface="Sakkal Majalla" panose="02000000000000000000" pitchFamily="2" charset="-78"/>
              </a:rPr>
              <a:t>يتميز هذا الأسلوب عن الأسلوب السابق بأنه يقضى بضرورة الاختيار الدقيق للأصول المكونة للمحفظة، وأن ذلك يقتضى مراعاة درجة الارتباط بين عائد تلك الاستثمارات.</a:t>
            </a:r>
          </a:p>
          <a:p>
            <a:pPr marL="0" indent="0" algn="just" rtl="1">
              <a:buNone/>
            </a:pPr>
            <a:r>
              <a:rPr lang="ar-SA" sz="2400" dirty="0">
                <a:solidFill>
                  <a:schemeClr val="bg1"/>
                </a:solidFill>
                <a:latin typeface="Sakkal Majalla" panose="02000000000000000000" pitchFamily="2" charset="-78"/>
                <a:cs typeface="Sakkal Majalla" panose="02000000000000000000" pitchFamily="2" charset="-78"/>
              </a:rPr>
              <a:t>إن درجة الانخفاض في المخاطرة التي تتحقق من خلال التنويع تعتمد على درجة الارتباط بين عوائد مختلف الأوراق التي تكون هذه المحفظة. ويقيس معامل الارتباط، ، الارتباط في درجة  واتجاه التغير بين متغيرين ويتراوح بين </a:t>
            </a:r>
            <a:r>
              <a:rPr lang="ar-SA" sz="2400" u="sng" dirty="0">
                <a:solidFill>
                  <a:schemeClr val="bg1"/>
                </a:solidFill>
                <a:latin typeface="Sakkal Majalla" panose="02000000000000000000" pitchFamily="2" charset="-78"/>
                <a:cs typeface="Sakkal Majalla" panose="02000000000000000000" pitchFamily="2" charset="-78"/>
              </a:rPr>
              <a:t>+</a:t>
            </a:r>
            <a:endParaRPr lang="en-GB" sz="2400" dirty="0">
              <a:solidFill>
                <a:schemeClr val="bg1"/>
              </a:solidFill>
              <a:latin typeface="Sakkal Majalla" panose="02000000000000000000" pitchFamily="2" charset="-78"/>
              <a:cs typeface="Sakkal Majalla" panose="02000000000000000000" pitchFamily="2" charset="-78"/>
            </a:endParaRPr>
          </a:p>
        </p:txBody>
      </p:sp>
      <p:sp>
        <p:nvSpPr>
          <p:cNvPr id="35" name="TextBox 34">
            <a:extLst>
              <a:ext uri="{FF2B5EF4-FFF2-40B4-BE49-F238E27FC236}">
                <a16:creationId xmlns:a16="http://schemas.microsoft.com/office/drawing/2014/main" id="{C005CDCA-D771-400C-BE6E-8CA69C0952D6}"/>
              </a:ext>
            </a:extLst>
          </p:cNvPr>
          <p:cNvSpPr txBox="1"/>
          <p:nvPr/>
        </p:nvSpPr>
        <p:spPr>
          <a:xfrm>
            <a:off x="1821782" y="2100367"/>
            <a:ext cx="2916936" cy="600164"/>
          </a:xfrm>
          <a:prstGeom prst="rect">
            <a:avLst/>
          </a:prstGeom>
          <a:noFill/>
        </p:spPr>
        <p:txBody>
          <a:bodyPr wrap="square">
            <a:spAutoFit/>
          </a:bodyPr>
          <a:lstStyle/>
          <a:p>
            <a:pPr marL="0" indent="0" algn="ctr" rtl="1">
              <a:buNone/>
            </a:pPr>
            <a:r>
              <a:rPr lang="ar-SA" sz="3300" b="1" dirty="0">
                <a:solidFill>
                  <a:schemeClr val="bg1"/>
                </a:solidFill>
                <a:latin typeface="Sakkal Majalla" panose="02000000000000000000" pitchFamily="2" charset="-78"/>
                <a:cs typeface="Sakkal Majalla" panose="02000000000000000000" pitchFamily="2" charset="-78"/>
              </a:rPr>
              <a:t>أسلوب </a:t>
            </a:r>
            <a:r>
              <a:rPr lang="ar-SA" sz="3300" b="1" dirty="0" err="1">
                <a:solidFill>
                  <a:schemeClr val="bg1"/>
                </a:solidFill>
                <a:latin typeface="Sakkal Majalla" panose="02000000000000000000" pitchFamily="2" charset="-78"/>
                <a:cs typeface="Sakkal Majalla" panose="02000000000000000000" pitchFamily="2" charset="-78"/>
              </a:rPr>
              <a:t>ماركويتز</a:t>
            </a:r>
            <a:endParaRPr lang="ar-SA" sz="3300" b="1" dirty="0">
              <a:solidFill>
                <a:schemeClr val="bg1"/>
              </a:solidFill>
              <a:latin typeface="Sakkal Majalla" panose="02000000000000000000" pitchFamily="2" charset="-78"/>
              <a:cs typeface="Sakkal Majalla" panose="02000000000000000000" pitchFamily="2" charset="-78"/>
            </a:endParaRPr>
          </a:p>
        </p:txBody>
      </p:sp>
      <p:sp>
        <p:nvSpPr>
          <p:cNvPr id="19" name="مستطيل 18">
            <a:extLst>
              <a:ext uri="{FF2B5EF4-FFF2-40B4-BE49-F238E27FC236}">
                <a16:creationId xmlns:a16="http://schemas.microsoft.com/office/drawing/2014/main" id="{6E76C6E5-C3DA-42D7-B1D4-766024C4B98E}"/>
              </a:ext>
            </a:extLst>
          </p:cNvPr>
          <p:cNvSpPr/>
          <p:nvPr/>
        </p:nvSpPr>
        <p:spPr>
          <a:xfrm>
            <a:off x="1153682" y="572610"/>
            <a:ext cx="9026223" cy="736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 name="عنوان 1">
            <a:extLst>
              <a:ext uri="{FF2B5EF4-FFF2-40B4-BE49-F238E27FC236}">
                <a16:creationId xmlns:a16="http://schemas.microsoft.com/office/drawing/2014/main" id="{900371B9-F023-4D5B-BFB1-8B71C0D25591}"/>
              </a:ext>
            </a:extLst>
          </p:cNvPr>
          <p:cNvSpPr txBox="1">
            <a:spLocks/>
          </p:cNvSpPr>
          <p:nvPr/>
        </p:nvSpPr>
        <p:spPr>
          <a:xfrm>
            <a:off x="1255733" y="310435"/>
            <a:ext cx="892417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200" b="1" dirty="0">
                <a:solidFill>
                  <a:schemeClr val="bg1"/>
                </a:solidFill>
                <a:latin typeface="Sakkal Majalla" panose="02000000000000000000" pitchFamily="2" charset="-78"/>
                <a:cs typeface="Sakkal Majalla" panose="02000000000000000000" pitchFamily="2" charset="-78"/>
              </a:rPr>
              <a:t>حساب معدل العائد المتوقع و درجة المخاطرة على محفظة الاوراق المالية</a:t>
            </a:r>
          </a:p>
        </p:txBody>
      </p:sp>
    </p:spTree>
    <p:extLst>
      <p:ext uri="{BB962C8B-B14F-4D97-AF65-F5344CB8AC3E}">
        <p14:creationId xmlns:p14="http://schemas.microsoft.com/office/powerpoint/2010/main" val="1775734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mc:AlternateContent xmlns:mc="http://schemas.openxmlformats.org/markup-compatibility/2006">
        <mc:Choice xmlns:a14="http://schemas.microsoft.com/office/drawing/2010/main" Requires="a14">
          <p:sp>
            <p:nvSpPr>
              <p:cNvPr id="22" name="TextBox 21">
                <a:extLst>
                  <a:ext uri="{FF2B5EF4-FFF2-40B4-BE49-F238E27FC236}">
                    <a16:creationId xmlns:a16="http://schemas.microsoft.com/office/drawing/2014/main" id="{7D7ED783-D1CD-40BE-8B81-D7C1AB1826E7}"/>
                  </a:ext>
                </a:extLst>
              </p:cNvPr>
              <p:cNvSpPr txBox="1"/>
              <p:nvPr/>
            </p:nvSpPr>
            <p:spPr>
              <a:xfrm>
                <a:off x="762615" y="1402016"/>
                <a:ext cx="10613898" cy="4397742"/>
              </a:xfrm>
              <a:prstGeom prst="rect">
                <a:avLst/>
              </a:prstGeom>
              <a:noFill/>
            </p:spPr>
            <p:txBody>
              <a:bodyPr wrap="square">
                <a:spAutoFit/>
              </a:bodyPr>
              <a:lstStyle/>
              <a:p>
                <a:pPr lvl="0" algn="just" rtl="1">
                  <a:lnSpc>
                    <a:spcPct val="150000"/>
                  </a:lnSpc>
                </a:pPr>
                <a:r>
                  <a:rPr lang="ar-SA" sz="2500" b="1" dirty="0">
                    <a:solidFill>
                      <a:srgbClr val="00B050"/>
                    </a:solidFill>
                    <a:latin typeface="Sakkal Majalla" panose="02000000000000000000" pitchFamily="2" charset="-78"/>
                    <a:cs typeface="Sakkal Majalla" panose="02000000000000000000" pitchFamily="2" charset="-78"/>
                  </a:rPr>
                  <a:t>اولا: حساب معدل العائد المتوقع على محفظة الاوراق المالية</a:t>
                </a:r>
                <a:r>
                  <a:rPr lang="ar-SA" sz="2500" b="1" dirty="0" smtClean="0">
                    <a:solidFill>
                      <a:srgbClr val="00B050"/>
                    </a:solidFill>
                    <a:latin typeface="Sakkal Majalla" panose="02000000000000000000" pitchFamily="2" charset="-78"/>
                    <a:cs typeface="Sakkal Majalla" panose="02000000000000000000" pitchFamily="2" charset="-78"/>
                  </a:rPr>
                  <a:t>:</a:t>
                </a:r>
                <a:endParaRPr lang="ar-SA" sz="2400" b="1" dirty="0" smtClean="0">
                  <a:solidFill>
                    <a:srgbClr val="0000FF"/>
                  </a:solidFill>
                  <a:latin typeface="Sakkal Majalla" panose="02000000000000000000" pitchFamily="2" charset="-78"/>
                  <a:cs typeface="Sakkal Majalla" panose="02000000000000000000" pitchFamily="2" charset="-78"/>
                </a:endParaRPr>
              </a:p>
              <a:p>
                <a:pPr marL="0" indent="0" algn="just" rtl="1">
                  <a:lnSpc>
                    <a:spcPct val="150000"/>
                  </a:lnSpc>
                  <a:buNone/>
                </a:pPr>
                <a:r>
                  <a:rPr lang="ar-SA" sz="2400" b="1" dirty="0" smtClean="0">
                    <a:solidFill>
                      <a:srgbClr val="0000FF"/>
                    </a:solidFill>
                    <a:latin typeface="Sakkal Majalla" panose="02000000000000000000" pitchFamily="2" charset="-78"/>
                    <a:cs typeface="Sakkal Majalla" panose="02000000000000000000" pitchFamily="2" charset="-78"/>
                  </a:rPr>
                  <a:t>يحسب </a:t>
                </a:r>
                <a:r>
                  <a:rPr lang="ar-SA" sz="2400" b="1" dirty="0">
                    <a:solidFill>
                      <a:srgbClr val="0000FF"/>
                    </a:solidFill>
                    <a:latin typeface="Sakkal Majalla" panose="02000000000000000000" pitchFamily="2" charset="-78"/>
                    <a:cs typeface="Sakkal Majalla" panose="02000000000000000000" pitchFamily="2" charset="-78"/>
                  </a:rPr>
                  <a:t>العائد هنا على أساس المتوسط المرجح للعوائد المتوقعة لجميع استثمارات المحفظة ويحسب بالمعادلة الاتية:</a:t>
                </a:r>
              </a:p>
              <a:p>
                <a:pPr marL="0" indent="0" algn="just" rtl="1">
                  <a:lnSpc>
                    <a:spcPct val="150000"/>
                  </a:lnSpc>
                  <a:buNone/>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𝐸𝑅</m:t>
                      </m:r>
                      <m:r>
                        <a:rPr lang="en-US" sz="2400" b="0" i="1" smtClean="0">
                          <a:latin typeface="Cambria Math" panose="02040503050406030204" pitchFamily="18" charset="0"/>
                        </a:rPr>
                        <m:t>(</m:t>
                      </m:r>
                      <m:r>
                        <a:rPr lang="en-US" sz="2400" b="0" i="1" smtClean="0">
                          <a:latin typeface="Cambria Math" panose="02040503050406030204" pitchFamily="18" charset="0"/>
                        </a:rPr>
                        <m:t>𝑃</m:t>
                      </m:r>
                      <m:r>
                        <a:rPr lang="en-US" sz="2400" b="0" i="1" smtClean="0">
                          <a:latin typeface="Cambria Math" panose="02040503050406030204" pitchFamily="18" charset="0"/>
                        </a:rPr>
                        <m:t>)=</m:t>
                      </m:r>
                      <m:nary>
                        <m:naryPr>
                          <m:chr m:val="∑"/>
                          <m:ctrlPr>
                            <a:rPr lang="pt-BR" sz="2400" i="1">
                              <a:latin typeface="Cambria Math" panose="02040503050406030204" pitchFamily="18" charset="0"/>
                            </a:rPr>
                          </m:ctrlPr>
                        </m:naryPr>
                        <m:sub>
                          <m:r>
                            <m:rPr>
                              <m:brk m:alnAt="15"/>
                            </m:rPr>
                            <a:rPr lang="en-US" sz="2400" b="0" i="1" smtClean="0">
                              <a:latin typeface="Cambria Math" panose="02040503050406030204" pitchFamily="18" charset="0"/>
                            </a:rPr>
                            <m:t>𝑖</m:t>
                          </m:r>
                          <m:r>
                            <a:rPr lang="pt-BR" sz="2400" i="1">
                              <a:latin typeface="Cambria Math" panose="02040503050406030204" pitchFamily="18" charset="0"/>
                            </a:rPr>
                            <m:t>=</m:t>
                          </m:r>
                          <m:r>
                            <a:rPr lang="pt-BR" sz="2400" i="1">
                              <a:latin typeface="Cambria Math" panose="02040503050406030204" pitchFamily="18" charset="0"/>
                            </a:rPr>
                            <m:t>1</m:t>
                          </m:r>
                        </m:sub>
                        <m:sup>
                          <m:r>
                            <a:rPr lang="en-US" sz="2400" b="0" i="1" smtClean="0">
                              <a:latin typeface="Cambria Math" panose="02040503050406030204" pitchFamily="18" charset="0"/>
                            </a:rPr>
                            <m:t>𝑛</m:t>
                          </m:r>
                        </m:sup>
                        <m:e>
                          <m:d>
                            <m:dPr>
                              <m:ctrlPr>
                                <a:rPr lang="pt-BR" sz="2400" i="1">
                                  <a:latin typeface="Cambria Math" panose="02040503050406030204" pitchFamily="18" charset="0"/>
                                </a:rPr>
                              </m:ctrlPr>
                            </m:dPr>
                            <m:e>
                              <m:r>
                                <a:rPr lang="en-US" sz="2400" b="0" i="1" smtClean="0">
                                  <a:latin typeface="Cambria Math" panose="02040503050406030204" pitchFamily="18" charset="0"/>
                                </a:rPr>
                                <m:t>𝑤𝑖</m:t>
                              </m:r>
                              <m:r>
                                <a:rPr lang="en-US" sz="2400" b="0" i="1" smtClean="0">
                                  <a:latin typeface="Cambria Math" panose="02040503050406030204" pitchFamily="18" charset="0"/>
                                </a:rPr>
                                <m:t>∗</m:t>
                              </m:r>
                              <m:r>
                                <a:rPr lang="en-US" sz="2400" b="0" i="1" smtClean="0">
                                  <a:latin typeface="Cambria Math" panose="02040503050406030204" pitchFamily="18" charset="0"/>
                                </a:rPr>
                                <m:t>𝑅𝑖</m:t>
                              </m:r>
                            </m:e>
                          </m:d>
                        </m:e>
                      </m:nary>
                    </m:oMath>
                  </m:oMathPara>
                </a14:m>
                <a:endParaRPr lang="en-GB" sz="2400" dirty="0">
                  <a:latin typeface="Sakkal Majalla" panose="02000000000000000000" pitchFamily="2" charset="-78"/>
                  <a:cs typeface="Sakkal Majalla" panose="02000000000000000000" pitchFamily="2" charset="-78"/>
                </a:endParaRPr>
              </a:p>
              <a:p>
                <a:pPr marL="0" indent="0" algn="just"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حيث </a:t>
                </a:r>
                <a:r>
                  <a:rPr lang="ar-SA" sz="2400" b="1" dirty="0" smtClean="0">
                    <a:solidFill>
                      <a:srgbClr val="0000FF"/>
                    </a:solidFill>
                    <a:latin typeface="Sakkal Majalla" panose="02000000000000000000" pitchFamily="2" charset="-78"/>
                    <a:cs typeface="Sakkal Majalla" panose="02000000000000000000" pitchFamily="2" charset="-78"/>
                  </a:rPr>
                  <a:t>:</a:t>
                </a:r>
                <a:endParaRPr lang="ar-SA" sz="2400" b="1" dirty="0">
                  <a:solidFill>
                    <a:srgbClr val="0000FF"/>
                  </a:solidFill>
                  <a:latin typeface="Sakkal Majalla" panose="02000000000000000000" pitchFamily="2" charset="-78"/>
                  <a:cs typeface="Sakkal Majalla" panose="02000000000000000000" pitchFamily="2" charset="-78"/>
                </a:endParaRPr>
              </a:p>
              <a:p>
                <a:pPr marL="0" indent="0" algn="just" rtl="1">
                  <a:lnSpc>
                    <a:spcPct val="150000"/>
                  </a:lnSpc>
                  <a:buNone/>
                </a:pPr>
                <a:r>
                  <a:rPr lang="en-US" sz="2400" dirty="0">
                    <a:highlight>
                      <a:srgbClr val="CCC4EE"/>
                    </a:highlight>
                    <a:latin typeface="Sakkal Majalla" panose="02000000000000000000" pitchFamily="2" charset="-78"/>
                    <a:cs typeface="Sakkal Majalla" panose="02000000000000000000" pitchFamily="2" charset="-78"/>
                  </a:rPr>
                  <a:t>Ri</a:t>
                </a:r>
                <a:r>
                  <a:rPr lang="en-GB" sz="2400" dirty="0">
                    <a:highlight>
                      <a:srgbClr val="CCC4EE"/>
                    </a:highlight>
                    <a:latin typeface="Sakkal Majalla" panose="02000000000000000000" pitchFamily="2" charset="-78"/>
                    <a:cs typeface="Sakkal Majalla" panose="02000000000000000000" pitchFamily="2" charset="-78"/>
                  </a:rPr>
                  <a:t> </a:t>
                </a:r>
                <a:r>
                  <a:rPr lang="ar-SA" sz="2400" dirty="0">
                    <a:highlight>
                      <a:srgbClr val="CCC4EE"/>
                    </a:highlight>
                    <a:latin typeface="Sakkal Majalla" panose="02000000000000000000" pitchFamily="2" charset="-78"/>
                    <a:cs typeface="Sakkal Majalla" panose="02000000000000000000" pitchFamily="2" charset="-78"/>
                  </a:rPr>
                  <a:t>  = متوسط العوائد المتوقعة للمحفظة. </a:t>
                </a:r>
              </a:p>
              <a:p>
                <a:pPr marL="0" indent="0" algn="just" rtl="1">
                  <a:lnSpc>
                    <a:spcPct val="150000"/>
                  </a:lnSpc>
                  <a:buNone/>
                </a:pPr>
                <a:r>
                  <a:rPr lang="en-US" sz="2400" dirty="0">
                    <a:highlight>
                      <a:srgbClr val="CCC4EE"/>
                    </a:highlight>
                    <a:latin typeface="Sakkal Majalla" panose="02000000000000000000" pitchFamily="2" charset="-78"/>
                    <a:cs typeface="Sakkal Majalla" panose="02000000000000000000" pitchFamily="2" charset="-78"/>
                  </a:rPr>
                  <a:t>W </a:t>
                </a:r>
                <a:r>
                  <a:rPr lang="ar-SA" sz="2400" dirty="0">
                    <a:highlight>
                      <a:srgbClr val="CCC4EE"/>
                    </a:highlight>
                    <a:latin typeface="Sakkal Majalla" panose="02000000000000000000" pitchFamily="2" charset="-78"/>
                    <a:cs typeface="Sakkal Majalla" panose="02000000000000000000" pitchFamily="2" charset="-78"/>
                  </a:rPr>
                  <a:t>  = الاهمية النسبية لقيمة استثمارات المحفظة. </a:t>
                </a:r>
              </a:p>
            </p:txBody>
          </p:sp>
        </mc:Choice>
        <mc:Fallback>
          <p:sp>
            <p:nvSpPr>
              <p:cNvPr id="22" name="TextBox 21">
                <a:extLst>
                  <a:ext uri="{FF2B5EF4-FFF2-40B4-BE49-F238E27FC236}">
                    <a16:creationId xmlns:a16="http://schemas.microsoft.com/office/drawing/2014/main" id="{7D7ED783-D1CD-40BE-8B81-D7C1AB1826E7}"/>
                  </a:ext>
                </a:extLst>
              </p:cNvPr>
              <p:cNvSpPr txBox="1">
                <a:spLocks noRot="1" noChangeAspect="1" noMove="1" noResize="1" noEditPoints="1" noAdjustHandles="1" noChangeArrowheads="1" noChangeShapeType="1" noTextEdit="1"/>
              </p:cNvSpPr>
              <p:nvPr/>
            </p:nvSpPr>
            <p:spPr>
              <a:xfrm>
                <a:off x="762615" y="1402016"/>
                <a:ext cx="10613898" cy="4397742"/>
              </a:xfrm>
              <a:prstGeom prst="rect">
                <a:avLst/>
              </a:prstGeom>
              <a:blipFill>
                <a:blip r:embed="rId3"/>
                <a:stretch>
                  <a:fillRect r="-976" b="-1248"/>
                </a:stretch>
              </a:blipFill>
            </p:spPr>
            <p:txBody>
              <a:bodyPr/>
              <a:lstStyle/>
              <a:p>
                <a:r>
                  <a:rPr lang="ar-SA">
                    <a:noFill/>
                  </a:rPr>
                  <a:t> </a:t>
                </a:r>
              </a:p>
            </p:txBody>
          </p:sp>
        </mc:Fallback>
      </mc:AlternateContent>
      <p:sp>
        <p:nvSpPr>
          <p:cNvPr id="9" name="مستطيل 8">
            <a:extLst>
              <a:ext uri="{FF2B5EF4-FFF2-40B4-BE49-F238E27FC236}">
                <a16:creationId xmlns:a16="http://schemas.microsoft.com/office/drawing/2014/main" id="{6E76C6E5-C3DA-42D7-B1D4-766024C4B98E}"/>
              </a:ext>
            </a:extLst>
          </p:cNvPr>
          <p:cNvSpPr/>
          <p:nvPr/>
        </p:nvSpPr>
        <p:spPr>
          <a:xfrm>
            <a:off x="1153682" y="572610"/>
            <a:ext cx="9026223" cy="736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عنوان 1">
            <a:extLst>
              <a:ext uri="{FF2B5EF4-FFF2-40B4-BE49-F238E27FC236}">
                <a16:creationId xmlns:a16="http://schemas.microsoft.com/office/drawing/2014/main" id="{900371B9-F023-4D5B-BFB1-8B71C0D25591}"/>
              </a:ext>
            </a:extLst>
          </p:cNvPr>
          <p:cNvSpPr txBox="1">
            <a:spLocks/>
          </p:cNvSpPr>
          <p:nvPr/>
        </p:nvSpPr>
        <p:spPr>
          <a:xfrm>
            <a:off x="1255733" y="310435"/>
            <a:ext cx="892417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200" b="1" dirty="0">
                <a:solidFill>
                  <a:schemeClr val="bg1"/>
                </a:solidFill>
                <a:latin typeface="Sakkal Majalla" panose="02000000000000000000" pitchFamily="2" charset="-78"/>
                <a:cs typeface="Sakkal Majalla" panose="02000000000000000000" pitchFamily="2" charset="-78"/>
              </a:rPr>
              <a:t>حساب معدل العائد المتوقع و درجة المخاطرة على محفظة الاوراق المالية</a:t>
            </a:r>
          </a:p>
        </p:txBody>
      </p:sp>
    </p:spTree>
    <p:extLst>
      <p:ext uri="{BB962C8B-B14F-4D97-AF65-F5344CB8AC3E}">
        <p14:creationId xmlns:p14="http://schemas.microsoft.com/office/powerpoint/2010/main" val="552086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079025"/>
            <a:ext cx="6842904" cy="5248622"/>
          </a:xfrm>
        </p:spPr>
        <p:txBody>
          <a:bodyPr>
            <a:noAutofit/>
          </a:bodyPr>
          <a:lstStyle/>
          <a:p>
            <a:pPr marL="0" indent="0">
              <a:lnSpc>
                <a:spcPct val="100000"/>
              </a:lnSpc>
              <a:buNone/>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6">
            <a:extLst>
              <a:ext uri="{FF2B5EF4-FFF2-40B4-BE49-F238E27FC236}">
                <a16:creationId xmlns:a16="http://schemas.microsoft.com/office/drawing/2014/main" id="{BA1F146A-31ED-43B9-BE99-C5B39AA34D2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1063333" y="1625286"/>
            <a:ext cx="3030280" cy="3558488"/>
          </a:xfrm>
          <a:prstGeom prst="rect">
            <a:avLst/>
          </a:prstGeom>
        </p:spPr>
      </p:pic>
      <p:sp>
        <p:nvSpPr>
          <p:cNvPr id="2" name="مستطيل 1">
            <a:extLst>
              <a:ext uri="{FF2B5EF4-FFF2-40B4-BE49-F238E27FC236}">
                <a16:creationId xmlns:a16="http://schemas.microsoft.com/office/drawing/2014/main" id="{E4596415-7FE5-4858-AA57-94361568E6AB}"/>
              </a:ext>
            </a:extLst>
          </p:cNvPr>
          <p:cNvSpPr/>
          <p:nvPr/>
        </p:nvSpPr>
        <p:spPr>
          <a:xfrm>
            <a:off x="4025080" y="1973369"/>
            <a:ext cx="7098131" cy="2954655"/>
          </a:xfrm>
          <a:prstGeom prst="rect">
            <a:avLst/>
          </a:prstGeom>
        </p:spPr>
        <p:txBody>
          <a:bodyPr wrap="square">
            <a:spAutoFit/>
          </a:bodyPr>
          <a:lstStyle/>
          <a:p>
            <a:pPr marL="457200" indent="-457200" algn="r" rtl="1">
              <a:lnSpc>
                <a:spcPct val="200000"/>
              </a:lnSpc>
              <a:buClr>
                <a:schemeClr val="bg2">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المخاطر وعدم التأكد</a:t>
            </a:r>
            <a:r>
              <a:rPr lang="ar-SA" sz="2400" dirty="0">
                <a:latin typeface="Sakkal Majalla" panose="02000000000000000000" pitchFamily="2" charset="-78"/>
                <a:cs typeface="Sakkal Majalla" panose="02000000000000000000" pitchFamily="2" charset="-78"/>
              </a:rPr>
              <a:t>.</a:t>
            </a:r>
            <a:endParaRPr lang="ar-SA" sz="2400" dirty="0">
              <a:solidFill>
                <a:schemeClr val="tx1">
                  <a:lumMod val="95000"/>
                  <a:lumOff val="5000"/>
                </a:schemeClr>
              </a:solidFill>
              <a:latin typeface="Sakkal Majalla" panose="02000000000000000000" pitchFamily="2" charset="-78"/>
              <a:cs typeface="Sakkal Majalla" panose="02000000000000000000" pitchFamily="2" charset="-78"/>
            </a:endParaRPr>
          </a:p>
          <a:p>
            <a:pPr marL="457200" indent="-457200" algn="r" rtl="1">
              <a:lnSpc>
                <a:spcPct val="200000"/>
              </a:lnSpc>
              <a:buClr>
                <a:schemeClr val="bg2">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كيفية قياس الخطر على العائد المتوقع للاستثمار.</a:t>
            </a:r>
          </a:p>
          <a:p>
            <a:pPr marL="457200" indent="-457200" algn="r" rtl="1">
              <a:lnSpc>
                <a:spcPct val="200000"/>
              </a:lnSpc>
              <a:buClr>
                <a:schemeClr val="bg2">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حساب معدل العائد المتوقع على محفظة الاوراق المالية.</a:t>
            </a:r>
          </a:p>
          <a:p>
            <a:pPr marL="457200" indent="-457200" algn="r" rtl="1">
              <a:lnSpc>
                <a:spcPct val="200000"/>
              </a:lnSpc>
              <a:buClr>
                <a:schemeClr val="bg2">
                  <a:lumMod val="50000"/>
                </a:schemeClr>
              </a:buClr>
              <a:buFont typeface="+mj-lt"/>
              <a:buAutoNum type="arabicPeriod"/>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قياس مخاطر محفظة الاوراق المالية.</a:t>
            </a:r>
          </a:p>
        </p:txBody>
      </p:sp>
      <p:sp>
        <p:nvSpPr>
          <p:cNvPr id="4" name="مستطيل 3">
            <a:extLst>
              <a:ext uri="{FF2B5EF4-FFF2-40B4-BE49-F238E27FC236}">
                <a16:creationId xmlns:a16="http://schemas.microsoft.com/office/drawing/2014/main" id="{BCAEEAEA-0719-4DEE-9A32-AD01FB10FEFD}"/>
              </a:ext>
            </a:extLst>
          </p:cNvPr>
          <p:cNvSpPr/>
          <p:nvPr/>
        </p:nvSpPr>
        <p:spPr>
          <a:xfrm>
            <a:off x="8125496" y="1255092"/>
            <a:ext cx="3324949" cy="584775"/>
          </a:xfrm>
          <a:prstGeom prst="rect">
            <a:avLst/>
          </a:prstGeom>
        </p:spPr>
        <p:txBody>
          <a:bodyPr wrap="none">
            <a:spAutoFit/>
          </a:bodyPr>
          <a:lstStyle/>
          <a:p>
            <a:pPr algn="r" rtl="1"/>
            <a:r>
              <a:rPr lang="ar-SA" sz="3200" b="1" dirty="0">
                <a:solidFill>
                  <a:schemeClr val="accent5">
                    <a:lumMod val="50000"/>
                  </a:schemeClr>
                </a:solidFill>
                <a:latin typeface="Sakkal Majalla" panose="02000000000000000000" pitchFamily="2" charset="-78"/>
                <a:cs typeface="Sakkal Majalla" panose="02000000000000000000" pitchFamily="2" charset="-78"/>
              </a:rPr>
              <a:t>سيكون الطالب قادراً على :</a:t>
            </a:r>
          </a:p>
        </p:txBody>
      </p:sp>
    </p:spTree>
    <p:extLst>
      <p:ext uri="{BB962C8B-B14F-4D97-AF65-F5344CB8AC3E}">
        <p14:creationId xmlns:p14="http://schemas.microsoft.com/office/powerpoint/2010/main" val="322681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20" name="TextBox 19">
            <a:extLst>
              <a:ext uri="{FF2B5EF4-FFF2-40B4-BE49-F238E27FC236}">
                <a16:creationId xmlns:a16="http://schemas.microsoft.com/office/drawing/2014/main" id="{D5B3C918-C19F-4DAB-8A49-BDD17F0B82E6}"/>
              </a:ext>
            </a:extLst>
          </p:cNvPr>
          <p:cNvSpPr txBox="1"/>
          <p:nvPr/>
        </p:nvSpPr>
        <p:spPr>
          <a:xfrm>
            <a:off x="708648" y="1615728"/>
            <a:ext cx="10721831" cy="3970318"/>
          </a:xfrm>
          <a:prstGeom prst="rect">
            <a:avLst/>
          </a:prstGeom>
          <a:noFill/>
        </p:spPr>
        <p:txBody>
          <a:bodyPr wrap="square">
            <a:spAutoFit/>
          </a:bodyPr>
          <a:lstStyle/>
          <a:p>
            <a:pPr marL="0" indent="0" algn="r" rtl="1">
              <a:lnSpc>
                <a:spcPct val="150000"/>
              </a:lnSpc>
              <a:buNone/>
            </a:pPr>
            <a:r>
              <a:rPr lang="ar-SA" sz="2500" b="1" dirty="0">
                <a:solidFill>
                  <a:srgbClr val="00B050"/>
                </a:solidFill>
                <a:latin typeface="Sakkal Majalla" panose="02000000000000000000" pitchFamily="2" charset="-78"/>
                <a:cs typeface="Sakkal Majalla" panose="02000000000000000000" pitchFamily="2" charset="-78"/>
              </a:rPr>
              <a:t>اولا: حساب معدل العائد المتوقع على محفظة الاوراق المالية</a:t>
            </a:r>
            <a:r>
              <a:rPr lang="ar-SA" sz="2500" b="1" dirty="0" smtClean="0">
                <a:solidFill>
                  <a:srgbClr val="00B050"/>
                </a:solidFill>
                <a:latin typeface="Sakkal Majalla" panose="02000000000000000000" pitchFamily="2" charset="-78"/>
                <a:cs typeface="Sakkal Majalla" panose="02000000000000000000" pitchFamily="2" charset="-78"/>
              </a:rPr>
              <a:t>:</a:t>
            </a:r>
          </a:p>
          <a:p>
            <a:pPr lvl="0" algn="r" rtl="1">
              <a:lnSpc>
                <a:spcPct val="150000"/>
              </a:lnSpc>
            </a:pPr>
            <a:r>
              <a:rPr lang="ar-SA" sz="2500" b="1" dirty="0">
                <a:solidFill>
                  <a:srgbClr val="0000FF"/>
                </a:solidFill>
                <a:latin typeface="Sakkal Majalla" panose="02000000000000000000" pitchFamily="2" charset="-78"/>
                <a:cs typeface="Sakkal Majalla" panose="02000000000000000000" pitchFamily="2" charset="-78"/>
              </a:rPr>
              <a:t>(مثال)</a:t>
            </a:r>
          </a:p>
          <a:p>
            <a:pPr lvl="0" algn="r" rtl="1">
              <a:lnSpc>
                <a:spcPct val="150000"/>
              </a:lnSpc>
            </a:pPr>
            <a:r>
              <a:rPr lang="ar-SA" sz="2400" dirty="0">
                <a:solidFill>
                  <a:prstClr val="black"/>
                </a:solidFill>
                <a:latin typeface="Sakkal Majalla" panose="02000000000000000000" pitchFamily="2" charset="-78"/>
                <a:cs typeface="Sakkal Majalla" panose="02000000000000000000" pitchFamily="2" charset="-78"/>
              </a:rPr>
              <a:t>مستثمر يدير محفظة رأسمالها 100000 موزعة على 5 اسهم (1،2،3،4،5) بنسبة 10000، 40000، 15000، 15000، 20000 على التوالي .</a:t>
            </a:r>
          </a:p>
          <a:p>
            <a:pPr lvl="0" algn="ctr" rtl="1">
              <a:lnSpc>
                <a:spcPct val="150000"/>
              </a:lnSpc>
            </a:pPr>
            <a:r>
              <a:rPr lang="ar-SA" sz="2400" b="1" dirty="0">
                <a:solidFill>
                  <a:prstClr val="black"/>
                </a:solidFill>
                <a:latin typeface="Sakkal Majalla" panose="02000000000000000000" pitchFamily="2" charset="-78"/>
                <a:cs typeface="Sakkal Majalla" panose="02000000000000000000" pitchFamily="2" charset="-78"/>
              </a:rPr>
              <a:t>فإذا كانت العوائد المتوقعة هي 0.20 ، 0.25 ، 0.10،  0.13 ، 0.15 على التوالي </a:t>
            </a:r>
          </a:p>
          <a:p>
            <a:pPr lvl="0" algn="r" rtl="1">
              <a:lnSpc>
                <a:spcPct val="150000"/>
              </a:lnSpc>
            </a:pPr>
            <a:r>
              <a:rPr lang="ar-SA" sz="2400" b="1" dirty="0">
                <a:solidFill>
                  <a:srgbClr val="FF0000"/>
                </a:solidFill>
                <a:latin typeface="Sakkal Majalla" panose="02000000000000000000" pitchFamily="2" charset="-78"/>
                <a:cs typeface="Sakkal Majalla" panose="02000000000000000000" pitchFamily="2" charset="-78"/>
              </a:rPr>
              <a:t>المطلوب </a:t>
            </a:r>
          </a:p>
          <a:p>
            <a:pPr lvl="0" algn="r" rtl="1">
              <a:lnSpc>
                <a:spcPct val="150000"/>
              </a:lnSpc>
            </a:pPr>
            <a:r>
              <a:rPr lang="ar-SA" sz="2400" b="1" dirty="0">
                <a:solidFill>
                  <a:srgbClr val="00B050"/>
                </a:solidFill>
                <a:latin typeface="Sakkal Majalla" panose="02000000000000000000" pitchFamily="2" charset="-78"/>
                <a:cs typeface="Sakkal Majalla" panose="02000000000000000000" pitchFamily="2" charset="-78"/>
              </a:rPr>
              <a:t>أوجد معدل العائد لهذه المحفظة</a:t>
            </a:r>
            <a:r>
              <a:rPr lang="ar-SA" sz="2400" b="1" dirty="0" smtClean="0">
                <a:solidFill>
                  <a:srgbClr val="00B050"/>
                </a:solidFill>
                <a:latin typeface="Sakkal Majalla" panose="02000000000000000000" pitchFamily="2" charset="-78"/>
                <a:cs typeface="Sakkal Majalla" panose="02000000000000000000" pitchFamily="2" charset="-78"/>
              </a:rPr>
              <a:t>؟</a:t>
            </a:r>
            <a:endParaRPr lang="ar-SA" sz="2400" b="1" dirty="0">
              <a:solidFill>
                <a:srgbClr val="00B050"/>
              </a:solidFill>
              <a:latin typeface="Sakkal Majalla" panose="02000000000000000000" pitchFamily="2" charset="-78"/>
              <a:cs typeface="Sakkal Majalla" panose="02000000000000000000" pitchFamily="2" charset="-78"/>
            </a:endParaRPr>
          </a:p>
        </p:txBody>
      </p:sp>
      <p:sp>
        <p:nvSpPr>
          <p:cNvPr id="9" name="مستطيل 8">
            <a:extLst>
              <a:ext uri="{FF2B5EF4-FFF2-40B4-BE49-F238E27FC236}">
                <a16:creationId xmlns:a16="http://schemas.microsoft.com/office/drawing/2014/main" id="{6E76C6E5-C3DA-42D7-B1D4-766024C4B98E}"/>
              </a:ext>
            </a:extLst>
          </p:cNvPr>
          <p:cNvSpPr/>
          <p:nvPr/>
        </p:nvSpPr>
        <p:spPr>
          <a:xfrm>
            <a:off x="1153682" y="572610"/>
            <a:ext cx="9026223" cy="736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وان 1">
            <a:extLst>
              <a:ext uri="{FF2B5EF4-FFF2-40B4-BE49-F238E27FC236}">
                <a16:creationId xmlns:a16="http://schemas.microsoft.com/office/drawing/2014/main" id="{900371B9-F023-4D5B-BFB1-8B71C0D25591}"/>
              </a:ext>
            </a:extLst>
          </p:cNvPr>
          <p:cNvSpPr txBox="1">
            <a:spLocks/>
          </p:cNvSpPr>
          <p:nvPr/>
        </p:nvSpPr>
        <p:spPr>
          <a:xfrm>
            <a:off x="1255733" y="310435"/>
            <a:ext cx="892417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200" b="1" dirty="0">
                <a:solidFill>
                  <a:schemeClr val="bg1"/>
                </a:solidFill>
                <a:latin typeface="Sakkal Majalla" panose="02000000000000000000" pitchFamily="2" charset="-78"/>
                <a:cs typeface="Sakkal Majalla" panose="02000000000000000000" pitchFamily="2" charset="-78"/>
              </a:rPr>
              <a:t>حساب معدل العائد المتوقع و درجة المخاطرة على محفظة الاوراق المالية</a:t>
            </a:r>
          </a:p>
        </p:txBody>
      </p:sp>
    </p:spTree>
    <p:extLst>
      <p:ext uri="{BB962C8B-B14F-4D97-AF65-F5344CB8AC3E}">
        <p14:creationId xmlns:p14="http://schemas.microsoft.com/office/powerpoint/2010/main" val="2237000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20" name="TextBox 19">
            <a:extLst>
              <a:ext uri="{FF2B5EF4-FFF2-40B4-BE49-F238E27FC236}">
                <a16:creationId xmlns:a16="http://schemas.microsoft.com/office/drawing/2014/main" id="{D5B3C918-C19F-4DAB-8A49-BDD17F0B82E6}"/>
              </a:ext>
            </a:extLst>
          </p:cNvPr>
          <p:cNvSpPr txBox="1"/>
          <p:nvPr/>
        </p:nvSpPr>
        <p:spPr>
          <a:xfrm>
            <a:off x="3177292" y="1234577"/>
            <a:ext cx="7038593" cy="1198405"/>
          </a:xfrm>
          <a:prstGeom prst="rect">
            <a:avLst/>
          </a:prstGeom>
          <a:noFill/>
        </p:spPr>
        <p:txBody>
          <a:bodyPr wrap="square">
            <a:spAutoFit/>
          </a:bodyPr>
          <a:lstStyle/>
          <a:p>
            <a:pPr marL="0" indent="0" algn="just" rtl="1">
              <a:lnSpc>
                <a:spcPct val="150000"/>
              </a:lnSpc>
              <a:buNone/>
            </a:pPr>
            <a:r>
              <a:rPr lang="ar-SA" sz="2400" b="1" dirty="0">
                <a:solidFill>
                  <a:srgbClr val="00B050"/>
                </a:solidFill>
                <a:latin typeface="Sakkal Majalla" panose="02000000000000000000" pitchFamily="2" charset="-78"/>
                <a:cs typeface="Sakkal Majalla" panose="02000000000000000000" pitchFamily="2" charset="-78"/>
              </a:rPr>
              <a:t>اولا: حساب معدل العائد المتوقع على محفظة الاوراق المالية</a:t>
            </a:r>
            <a:r>
              <a:rPr lang="ar-SA" sz="2400" b="1" dirty="0" smtClean="0">
                <a:solidFill>
                  <a:srgbClr val="00B050"/>
                </a:solidFill>
                <a:latin typeface="Sakkal Majalla" panose="02000000000000000000" pitchFamily="2" charset="-78"/>
                <a:cs typeface="Sakkal Majalla" panose="02000000000000000000" pitchFamily="2" charset="-78"/>
              </a:rPr>
              <a:t>:</a:t>
            </a:r>
          </a:p>
          <a:p>
            <a:pPr lvl="0" algn="just" rtl="1">
              <a:lnSpc>
                <a:spcPct val="150000"/>
              </a:lnSpc>
            </a:pPr>
            <a:r>
              <a:rPr lang="ar-SA" sz="2400" b="1" dirty="0" smtClean="0">
                <a:solidFill>
                  <a:srgbClr val="0000FF"/>
                </a:solidFill>
                <a:latin typeface="Sakkal Majalla" panose="02000000000000000000" pitchFamily="2" charset="-78"/>
                <a:cs typeface="Sakkal Majalla" panose="02000000000000000000" pitchFamily="2" charset="-78"/>
              </a:rPr>
              <a:t>الحل</a:t>
            </a:r>
            <a:endParaRPr lang="ar-SA" sz="2400" b="1" dirty="0">
              <a:solidFill>
                <a:srgbClr val="0000FF"/>
              </a:solidFill>
              <a:latin typeface="Sakkal Majalla" panose="02000000000000000000" pitchFamily="2" charset="-78"/>
              <a:cs typeface="Sakkal Majalla" panose="02000000000000000000" pitchFamily="2" charset="-78"/>
            </a:endParaRPr>
          </a:p>
        </p:txBody>
      </p:sp>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EEFD1A8D-BABC-49FF-940E-6D768DDAC8AD}"/>
                  </a:ext>
                </a:extLst>
              </p:cNvPr>
              <p:cNvSpPr txBox="1"/>
              <p:nvPr/>
            </p:nvSpPr>
            <p:spPr>
              <a:xfrm>
                <a:off x="3048764" y="1823717"/>
                <a:ext cx="6094476" cy="1100558"/>
              </a:xfrm>
              <a:prstGeom prst="rect">
                <a:avLst/>
              </a:prstGeom>
              <a:noFill/>
            </p:spPr>
            <p:txBody>
              <a:bodyPr wrap="square">
                <a:spAutoFit/>
              </a:bodyPr>
              <a:lstStyle/>
              <a:p>
                <a:pPr marL="0" indent="0" algn="l" rtl="1">
                  <a:buNone/>
                </a:pPr>
                <a14:m>
                  <m:oMathPara xmlns:m="http://schemas.openxmlformats.org/officeDocument/2006/math">
                    <m:oMathParaPr>
                      <m:jc m:val="center"/>
                    </m:oMathParaPr>
                    <m:oMath xmlns:m="http://schemas.openxmlformats.org/officeDocument/2006/math">
                      <m:r>
                        <a:rPr lang="en-US" sz="2400" i="1" smtClean="0">
                          <a:latin typeface="Cambria Math" panose="02040503050406030204" pitchFamily="18" charset="0"/>
                        </a:rPr>
                        <m:t>𝐸𝑅</m:t>
                      </m:r>
                      <m:r>
                        <a:rPr lang="en-US" sz="2400" i="1" smtClean="0">
                          <a:latin typeface="Cambria Math" panose="02040503050406030204" pitchFamily="18" charset="0"/>
                        </a:rPr>
                        <m:t>(</m:t>
                      </m:r>
                      <m:r>
                        <a:rPr lang="en-US" sz="2400" i="1" smtClean="0">
                          <a:latin typeface="Cambria Math" panose="02040503050406030204" pitchFamily="18" charset="0"/>
                        </a:rPr>
                        <m:t>𝑃</m:t>
                      </m:r>
                      <m:r>
                        <a:rPr lang="en-US" sz="2400" i="1" smtClean="0">
                          <a:latin typeface="Cambria Math" panose="02040503050406030204" pitchFamily="18" charset="0"/>
                        </a:rPr>
                        <m:t>)=</m:t>
                      </m:r>
                      <m:nary>
                        <m:naryPr>
                          <m:chr m:val="∑"/>
                          <m:ctrlPr>
                            <a:rPr lang="pt-BR" sz="2400" i="1">
                              <a:latin typeface="Cambria Math" panose="02040503050406030204" pitchFamily="18" charset="0"/>
                            </a:rPr>
                          </m:ctrlPr>
                        </m:naryPr>
                        <m:sub>
                          <m:r>
                            <m:rPr>
                              <m:brk m:alnAt="15"/>
                            </m:rPr>
                            <a:rPr lang="en-US" sz="2400" i="1">
                              <a:latin typeface="Cambria Math" panose="02040503050406030204" pitchFamily="18" charset="0"/>
                            </a:rPr>
                            <m:t>𝑖</m:t>
                          </m:r>
                          <m:r>
                            <a:rPr lang="pt-BR" sz="2400" i="1">
                              <a:latin typeface="Cambria Math" panose="02040503050406030204" pitchFamily="18" charset="0"/>
                            </a:rPr>
                            <m:t>=</m:t>
                          </m:r>
                          <m:r>
                            <a:rPr lang="pt-BR" sz="2400" i="1">
                              <a:latin typeface="Cambria Math" panose="02040503050406030204" pitchFamily="18" charset="0"/>
                            </a:rPr>
                            <m:t>1</m:t>
                          </m:r>
                        </m:sub>
                        <m:sup>
                          <m:r>
                            <a:rPr lang="en-US" sz="2400" i="1">
                              <a:latin typeface="Cambria Math" panose="02040503050406030204" pitchFamily="18" charset="0"/>
                            </a:rPr>
                            <m:t>𝑛</m:t>
                          </m:r>
                        </m:sup>
                        <m:e>
                          <m:d>
                            <m:dPr>
                              <m:ctrlPr>
                                <a:rPr lang="pt-BR" sz="2400" i="1">
                                  <a:latin typeface="Cambria Math" panose="02040503050406030204" pitchFamily="18" charset="0"/>
                                </a:rPr>
                              </m:ctrlPr>
                            </m:dPr>
                            <m:e>
                              <m:r>
                                <a:rPr lang="en-US" sz="2400" i="1">
                                  <a:latin typeface="Cambria Math" panose="02040503050406030204" pitchFamily="18" charset="0"/>
                                </a:rPr>
                                <m:t>𝑤𝑖</m:t>
                              </m:r>
                              <m:r>
                                <a:rPr lang="en-US" sz="2400" i="1">
                                  <a:latin typeface="Cambria Math" panose="02040503050406030204" pitchFamily="18" charset="0"/>
                                </a:rPr>
                                <m:t>∗</m:t>
                              </m:r>
                              <m:r>
                                <a:rPr lang="en-US" sz="2400" i="1">
                                  <a:latin typeface="Cambria Math" panose="02040503050406030204" pitchFamily="18" charset="0"/>
                                </a:rPr>
                                <m:t>𝑅𝑖</m:t>
                              </m:r>
                            </m:e>
                          </m:d>
                        </m:e>
                      </m:nary>
                    </m:oMath>
                  </m:oMathPara>
                </a14:m>
                <a:endParaRPr lang="ar-SA" sz="2400" b="1" dirty="0"/>
              </a:p>
            </p:txBody>
          </p:sp>
        </mc:Choice>
        <mc:Fallback>
          <p:sp>
            <p:nvSpPr>
              <p:cNvPr id="11" name="TextBox 10">
                <a:extLst>
                  <a:ext uri="{FF2B5EF4-FFF2-40B4-BE49-F238E27FC236}">
                    <a16:creationId xmlns:a16="http://schemas.microsoft.com/office/drawing/2014/main" id="{EEFD1A8D-BABC-49FF-940E-6D768DDAC8AD}"/>
                  </a:ext>
                </a:extLst>
              </p:cNvPr>
              <p:cNvSpPr txBox="1">
                <a:spLocks noRot="1" noChangeAspect="1" noMove="1" noResize="1" noEditPoints="1" noAdjustHandles="1" noChangeArrowheads="1" noChangeShapeType="1" noTextEdit="1"/>
              </p:cNvSpPr>
              <p:nvPr/>
            </p:nvSpPr>
            <p:spPr>
              <a:xfrm>
                <a:off x="3048764" y="1823717"/>
                <a:ext cx="6094476" cy="1100558"/>
              </a:xfrm>
              <a:prstGeom prst="rect">
                <a:avLst/>
              </a:prstGeom>
              <a:blipFill>
                <a:blip r:embed="rId3"/>
                <a:stretch>
                  <a:fillRect/>
                </a:stretch>
              </a:blipFill>
            </p:spPr>
            <p:txBody>
              <a:bodyPr/>
              <a:lstStyle/>
              <a:p>
                <a:r>
                  <a:rPr lang="ar-SA">
                    <a:noFill/>
                  </a:rPr>
                  <a:t> </a:t>
                </a:r>
              </a:p>
            </p:txBody>
          </p:sp>
        </mc:Fallback>
      </mc:AlternateContent>
      <p:graphicFrame>
        <p:nvGraphicFramePr>
          <p:cNvPr id="13" name="Table 12">
            <a:extLst>
              <a:ext uri="{FF2B5EF4-FFF2-40B4-BE49-F238E27FC236}">
                <a16:creationId xmlns:a16="http://schemas.microsoft.com/office/drawing/2014/main" id="{9A61F9FD-FC63-406F-BFC5-C0EE3E1A182E}"/>
              </a:ext>
            </a:extLst>
          </p:cNvPr>
          <p:cNvGraphicFramePr>
            <a:graphicFrameLocks noGrp="1"/>
          </p:cNvGraphicFramePr>
          <p:nvPr>
            <p:extLst>
              <p:ext uri="{D42A27DB-BD31-4B8C-83A1-F6EECF244321}">
                <p14:modId xmlns:p14="http://schemas.microsoft.com/office/powerpoint/2010/main" val="357057889"/>
              </p:ext>
            </p:extLst>
          </p:nvPr>
        </p:nvGraphicFramePr>
        <p:xfrm>
          <a:off x="1044936" y="2998053"/>
          <a:ext cx="10049256" cy="3130807"/>
        </p:xfrm>
        <a:graphic>
          <a:graphicData uri="http://schemas.openxmlformats.org/drawingml/2006/table">
            <a:tbl>
              <a:tblPr firstRow="1" firstCol="1" bandRow="1">
                <a:tableStyleId>{7DF18680-E054-41AD-8BC1-D1AEF772440D}</a:tableStyleId>
              </a:tblPr>
              <a:tblGrid>
                <a:gridCol w="2392076">
                  <a:extLst>
                    <a:ext uri="{9D8B030D-6E8A-4147-A177-3AD203B41FA5}">
                      <a16:colId xmlns:a16="http://schemas.microsoft.com/office/drawing/2014/main" val="20000"/>
                    </a:ext>
                  </a:extLst>
                </a:gridCol>
                <a:gridCol w="1822536">
                  <a:extLst>
                    <a:ext uri="{9D8B030D-6E8A-4147-A177-3AD203B41FA5}">
                      <a16:colId xmlns:a16="http://schemas.microsoft.com/office/drawing/2014/main" val="20001"/>
                    </a:ext>
                  </a:extLst>
                </a:gridCol>
                <a:gridCol w="2278168">
                  <a:extLst>
                    <a:ext uri="{9D8B030D-6E8A-4147-A177-3AD203B41FA5}">
                      <a16:colId xmlns:a16="http://schemas.microsoft.com/office/drawing/2014/main" val="20002"/>
                    </a:ext>
                  </a:extLst>
                </a:gridCol>
                <a:gridCol w="2164260">
                  <a:extLst>
                    <a:ext uri="{9D8B030D-6E8A-4147-A177-3AD203B41FA5}">
                      <a16:colId xmlns:a16="http://schemas.microsoft.com/office/drawing/2014/main" val="20003"/>
                    </a:ext>
                  </a:extLst>
                </a:gridCol>
                <a:gridCol w="1392216">
                  <a:extLst>
                    <a:ext uri="{9D8B030D-6E8A-4147-A177-3AD203B41FA5}">
                      <a16:colId xmlns:a16="http://schemas.microsoft.com/office/drawing/2014/main" val="20004"/>
                    </a:ext>
                  </a:extLst>
                </a:gridCol>
              </a:tblGrid>
              <a:tr h="609822">
                <a:tc>
                  <a:txBody>
                    <a:bodyPr/>
                    <a:lstStyle/>
                    <a:p>
                      <a:pPr marL="0" marR="0" algn="ctr">
                        <a:lnSpc>
                          <a:spcPct val="107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العائد المتوقع </a:t>
                      </a:r>
                      <a:endParaRPr lang="en-US" sz="2400" b="1" dirty="0">
                        <a:solidFill>
                          <a:schemeClr val="tx1"/>
                        </a:solidFill>
                        <a:effectLst/>
                        <a:latin typeface="Sakkal Majalla" panose="02000000000000000000" pitchFamily="2" charset="-78"/>
                        <a:cs typeface="Sakkal Majalla" panose="02000000000000000000" pitchFamily="2" charset="-78"/>
                      </a:endParaRPr>
                    </a:p>
                    <a:p>
                      <a:pPr marL="0" marR="0" algn="ctr">
                        <a:lnSpc>
                          <a:spcPct val="107000"/>
                        </a:lnSpc>
                        <a:spcBef>
                          <a:spcPts val="0"/>
                        </a:spcBef>
                        <a:spcAft>
                          <a:spcPts val="0"/>
                        </a:spcAft>
                      </a:pPr>
                      <a:r>
                        <a:rPr lang="en-US" sz="2400" b="1" dirty="0">
                          <a:solidFill>
                            <a:schemeClr val="tx1"/>
                          </a:solidFill>
                          <a:effectLst/>
                          <a:latin typeface="Sakkal Majalla" panose="02000000000000000000" pitchFamily="2" charset="-78"/>
                          <a:cs typeface="Sakkal Majalla" panose="02000000000000000000" pitchFamily="2" charset="-78"/>
                        </a:rPr>
                        <a:t>ER(P)</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العائد المحتمل</a:t>
                      </a:r>
                      <a:endParaRPr lang="en-US" sz="2400" b="1" dirty="0">
                        <a:solidFill>
                          <a:schemeClr val="tx1"/>
                        </a:solidFill>
                        <a:effectLst/>
                        <a:latin typeface="Sakkal Majalla" panose="02000000000000000000" pitchFamily="2" charset="-78"/>
                        <a:cs typeface="Sakkal Majalla" panose="02000000000000000000" pitchFamily="2" charset="-78"/>
                      </a:endParaRPr>
                    </a:p>
                    <a:p>
                      <a:pPr marL="0" marR="0" algn="ctr">
                        <a:lnSpc>
                          <a:spcPct val="107000"/>
                        </a:lnSpc>
                        <a:spcBef>
                          <a:spcPts val="0"/>
                        </a:spcBef>
                        <a:spcAft>
                          <a:spcPts val="0"/>
                        </a:spcAft>
                      </a:pPr>
                      <a:r>
                        <a:rPr lang="en-US" sz="2400" b="1" dirty="0" err="1">
                          <a:solidFill>
                            <a:schemeClr val="tx1"/>
                          </a:solidFill>
                          <a:effectLst/>
                          <a:latin typeface="Sakkal Majalla" panose="02000000000000000000" pitchFamily="2" charset="-78"/>
                          <a:cs typeface="Sakkal Majalla" panose="02000000000000000000" pitchFamily="2" charset="-78"/>
                        </a:rPr>
                        <a:t>Ri</a:t>
                      </a:r>
                      <a:r>
                        <a:rPr lang="ar-SA" sz="2400" b="1" dirty="0">
                          <a:solidFill>
                            <a:schemeClr val="tx1"/>
                          </a:solidFill>
                          <a:effectLst/>
                          <a:latin typeface="Sakkal Majalla" panose="02000000000000000000" pitchFamily="2" charset="-78"/>
                          <a:cs typeface="Sakkal Majalla" panose="02000000000000000000" pitchFamily="2" charset="-78"/>
                        </a:rPr>
                        <a:t> </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الاوزان الحدية</a:t>
                      </a:r>
                      <a:endParaRPr lang="en-US" sz="2400" b="1" dirty="0">
                        <a:solidFill>
                          <a:schemeClr val="tx1"/>
                        </a:solidFill>
                        <a:effectLst/>
                        <a:latin typeface="Sakkal Majalla" panose="02000000000000000000" pitchFamily="2" charset="-78"/>
                        <a:cs typeface="Sakkal Majalla" panose="02000000000000000000" pitchFamily="2" charset="-78"/>
                      </a:endParaRPr>
                    </a:p>
                    <a:p>
                      <a:pPr marL="0" marR="0" algn="ctr">
                        <a:lnSpc>
                          <a:spcPct val="107000"/>
                        </a:lnSpc>
                        <a:spcBef>
                          <a:spcPts val="0"/>
                        </a:spcBef>
                        <a:spcAft>
                          <a:spcPts val="0"/>
                        </a:spcAft>
                      </a:pPr>
                      <a:r>
                        <a:rPr lang="en-US" sz="2400" b="1" dirty="0">
                          <a:solidFill>
                            <a:schemeClr val="tx1"/>
                          </a:solidFill>
                          <a:effectLst/>
                          <a:latin typeface="Sakkal Majalla" panose="02000000000000000000" pitchFamily="2" charset="-78"/>
                          <a:cs typeface="Sakkal Majalla" panose="02000000000000000000" pitchFamily="2" charset="-78"/>
                        </a:rPr>
                        <a:t>w</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رأس المال </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ctr">
                        <a:lnSpc>
                          <a:spcPct val="107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السهم</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10000"/>
                  </a:ext>
                </a:extLst>
              </a:tr>
              <a:tr h="342412">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0.02</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0.20</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0.10</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10000</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1</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1"/>
                  </a:ext>
                </a:extLst>
              </a:tr>
              <a:tr h="342412">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0.1</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0.25</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0.40</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40000</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2</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2"/>
                  </a:ext>
                </a:extLst>
              </a:tr>
              <a:tr h="342412">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0.015</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0.10</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0.15</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15000</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3</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3"/>
                  </a:ext>
                </a:extLst>
              </a:tr>
              <a:tr h="342412">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0.0195</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0.13</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0.15</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15000</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4</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4"/>
                  </a:ext>
                </a:extLst>
              </a:tr>
              <a:tr h="342412">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0.03</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0.15</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0.20</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a:effectLst/>
                          <a:latin typeface="Sakkal Majalla" panose="02000000000000000000" pitchFamily="2" charset="-78"/>
                          <a:cs typeface="Sakkal Majalla" panose="02000000000000000000" pitchFamily="2" charset="-78"/>
                        </a:rPr>
                        <a:t>20000</a:t>
                      </a:r>
                      <a:endParaRPr lang="en-MY" sz="2400" b="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5</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5"/>
                  </a:ext>
                </a:extLst>
              </a:tr>
              <a:tr h="342412">
                <a:tc>
                  <a:txBody>
                    <a:bodyPr/>
                    <a:lstStyle/>
                    <a:p>
                      <a:pPr marL="0" marR="0" algn="ctr" rtl="1">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0.1845</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a:lnSpc>
                          <a:spcPct val="107000"/>
                        </a:lnSpc>
                        <a:spcBef>
                          <a:spcPts val="0"/>
                        </a:spcBef>
                        <a:spcAft>
                          <a:spcPts val="0"/>
                        </a:spcAft>
                      </a:pPr>
                      <a:r>
                        <a:rPr lang="en-US" sz="2400" b="0" dirty="0">
                          <a:effectLst/>
                          <a:latin typeface="Sakkal Majalla" panose="02000000000000000000" pitchFamily="2" charset="-78"/>
                          <a:cs typeface="Sakkal Majalla" panose="02000000000000000000" pitchFamily="2" charset="-78"/>
                        </a:rPr>
                        <a:t> </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1</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100000</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ctr">
                        <a:lnSpc>
                          <a:spcPct val="107000"/>
                        </a:lnSpc>
                        <a:spcBef>
                          <a:spcPts val="0"/>
                        </a:spcBef>
                        <a:spcAft>
                          <a:spcPts val="0"/>
                        </a:spcAft>
                      </a:pPr>
                      <a:r>
                        <a:rPr lang="ar-SA" sz="2400" b="0" dirty="0">
                          <a:effectLst/>
                          <a:latin typeface="Sakkal Majalla" panose="02000000000000000000" pitchFamily="2" charset="-78"/>
                          <a:cs typeface="Sakkal Majalla" panose="02000000000000000000" pitchFamily="2" charset="-78"/>
                        </a:rPr>
                        <a:t> </a:t>
                      </a:r>
                      <a:endParaRPr lang="en-MY" sz="2400" b="0"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6"/>
                  </a:ext>
                </a:extLst>
              </a:tr>
            </a:tbl>
          </a:graphicData>
        </a:graphic>
      </p:graphicFrame>
      <p:sp>
        <p:nvSpPr>
          <p:cNvPr id="14" name="مستطيل 13">
            <a:extLst>
              <a:ext uri="{FF2B5EF4-FFF2-40B4-BE49-F238E27FC236}">
                <a16:creationId xmlns:a16="http://schemas.microsoft.com/office/drawing/2014/main" id="{6E76C6E5-C3DA-42D7-B1D4-766024C4B98E}"/>
              </a:ext>
            </a:extLst>
          </p:cNvPr>
          <p:cNvSpPr/>
          <p:nvPr/>
        </p:nvSpPr>
        <p:spPr>
          <a:xfrm>
            <a:off x="1153682" y="572610"/>
            <a:ext cx="9026223" cy="736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عنوان 1">
            <a:extLst>
              <a:ext uri="{FF2B5EF4-FFF2-40B4-BE49-F238E27FC236}">
                <a16:creationId xmlns:a16="http://schemas.microsoft.com/office/drawing/2014/main" id="{900371B9-F023-4D5B-BFB1-8B71C0D25591}"/>
              </a:ext>
            </a:extLst>
          </p:cNvPr>
          <p:cNvSpPr txBox="1">
            <a:spLocks/>
          </p:cNvSpPr>
          <p:nvPr/>
        </p:nvSpPr>
        <p:spPr>
          <a:xfrm>
            <a:off x="1255733" y="310435"/>
            <a:ext cx="892417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200" b="1" dirty="0">
                <a:solidFill>
                  <a:schemeClr val="bg1"/>
                </a:solidFill>
                <a:latin typeface="Sakkal Majalla" panose="02000000000000000000" pitchFamily="2" charset="-78"/>
                <a:cs typeface="Sakkal Majalla" panose="02000000000000000000" pitchFamily="2" charset="-78"/>
              </a:rPr>
              <a:t>حساب معدل العائد المتوقع و درجة المخاطرة على محفظة الاوراق المالية</a:t>
            </a:r>
          </a:p>
        </p:txBody>
      </p:sp>
    </p:spTree>
    <p:extLst>
      <p:ext uri="{BB962C8B-B14F-4D97-AF65-F5344CB8AC3E}">
        <p14:creationId xmlns:p14="http://schemas.microsoft.com/office/powerpoint/2010/main" val="2332676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4" name="TextBox 13">
            <a:extLst>
              <a:ext uri="{FF2B5EF4-FFF2-40B4-BE49-F238E27FC236}">
                <a16:creationId xmlns:a16="http://schemas.microsoft.com/office/drawing/2014/main" id="{47D1275F-0E5E-45EC-A78E-87FF3249ADB2}"/>
              </a:ext>
            </a:extLst>
          </p:cNvPr>
          <p:cNvSpPr txBox="1"/>
          <p:nvPr/>
        </p:nvSpPr>
        <p:spPr>
          <a:xfrm>
            <a:off x="638028" y="2435183"/>
            <a:ext cx="10863072" cy="2331407"/>
          </a:xfrm>
          <a:prstGeom prst="rect">
            <a:avLst/>
          </a:prstGeom>
          <a:noFill/>
        </p:spPr>
        <p:txBody>
          <a:bodyPr wrap="square">
            <a:spAutoFit/>
          </a:bodyPr>
          <a:lstStyle/>
          <a:p>
            <a:pPr marL="0" indent="0" algn="just" rtl="1">
              <a:lnSpc>
                <a:spcPct val="150000"/>
              </a:lnSpc>
              <a:buNone/>
            </a:pPr>
            <a:r>
              <a:rPr lang="ar-SA" sz="2500" b="1" dirty="0" smtClean="0">
                <a:solidFill>
                  <a:srgbClr val="00B050"/>
                </a:solidFill>
                <a:latin typeface="Sakkal Majalla" panose="02000000000000000000" pitchFamily="2" charset="-78"/>
                <a:cs typeface="Sakkal Majalla" panose="02000000000000000000" pitchFamily="2" charset="-78"/>
              </a:rPr>
              <a:t>مثال:</a:t>
            </a:r>
            <a:endParaRPr lang="ar-SA" sz="2500" b="1" dirty="0">
              <a:solidFill>
                <a:srgbClr val="00B050"/>
              </a:solidFill>
              <a:latin typeface="Sakkal Majalla" panose="02000000000000000000" pitchFamily="2" charset="-78"/>
              <a:cs typeface="Sakkal Majalla" panose="02000000000000000000" pitchFamily="2" charset="-78"/>
            </a:endParaRP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بفرض أن المدير المالي في المثال السابق يود المفاضلة بين تركيبة المحفظة وفقا لهذه الاوزان النسبية وبين الاحتفاظ بأوزان نسبية متكافئة للنوعيات الخمسة للاسهم التي تشملها المحفظة</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0" indent="0" algn="just" rtl="1">
              <a:lnSpc>
                <a:spcPct val="150000"/>
              </a:lnSpc>
              <a:buNone/>
            </a:pPr>
            <a:r>
              <a:rPr lang="ar-SA" sz="2400" b="1" dirty="0">
                <a:solidFill>
                  <a:srgbClr val="FF0000"/>
                </a:solidFill>
                <a:latin typeface="Sakkal Majalla" panose="02000000000000000000" pitchFamily="2" charset="-78"/>
                <a:cs typeface="Sakkal Majalla" panose="02000000000000000000" pitchFamily="2" charset="-78"/>
              </a:rPr>
              <a:t>المطلوب:  </a:t>
            </a:r>
            <a:r>
              <a:rPr lang="ar-SA" sz="2400" b="1" dirty="0">
                <a:latin typeface="Sakkal Majalla" panose="02000000000000000000" pitchFamily="2" charset="-78"/>
                <a:cs typeface="Sakkal Majalla" panose="02000000000000000000" pitchFamily="2" charset="-78"/>
              </a:rPr>
              <a:t>تحديد أي تركيبة للمحفظة افضل من منظور العائد المتوقع؟</a:t>
            </a:r>
            <a:endParaRPr lang="en-MY" sz="2400" b="1" dirty="0">
              <a:latin typeface="Sakkal Majalla" panose="02000000000000000000" pitchFamily="2" charset="-78"/>
              <a:cs typeface="Sakkal Majalla" panose="02000000000000000000" pitchFamily="2" charset="-78"/>
            </a:endParaRPr>
          </a:p>
        </p:txBody>
      </p:sp>
      <p:pic>
        <p:nvPicPr>
          <p:cNvPr id="3" name="صورة 2"/>
          <p:cNvPicPr>
            <a:picLocks noChangeAspect="1"/>
          </p:cNvPicPr>
          <p:nvPr/>
        </p:nvPicPr>
        <p:blipFill>
          <a:blip r:embed="rId3"/>
          <a:stretch>
            <a:fillRect/>
          </a:stretch>
        </p:blipFill>
        <p:spPr>
          <a:xfrm>
            <a:off x="1150946" y="340681"/>
            <a:ext cx="9028959" cy="1066892"/>
          </a:xfrm>
          <a:prstGeom prst="rect">
            <a:avLst/>
          </a:prstGeom>
        </p:spPr>
      </p:pic>
    </p:spTree>
    <p:extLst>
      <p:ext uri="{BB962C8B-B14F-4D97-AF65-F5344CB8AC3E}">
        <p14:creationId xmlns:p14="http://schemas.microsoft.com/office/powerpoint/2010/main" val="670455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9" name="TextBox 8">
            <a:extLst>
              <a:ext uri="{FF2B5EF4-FFF2-40B4-BE49-F238E27FC236}">
                <a16:creationId xmlns:a16="http://schemas.microsoft.com/office/drawing/2014/main" id="{7904CAEE-DC41-45BC-8727-B4763AFF6B41}"/>
              </a:ext>
            </a:extLst>
          </p:cNvPr>
          <p:cNvSpPr txBox="1"/>
          <p:nvPr/>
        </p:nvSpPr>
        <p:spPr>
          <a:xfrm>
            <a:off x="775188" y="2435183"/>
            <a:ext cx="10588752" cy="2331407"/>
          </a:xfrm>
          <a:prstGeom prst="rect">
            <a:avLst/>
          </a:prstGeom>
          <a:noFill/>
        </p:spPr>
        <p:txBody>
          <a:bodyPr wrap="square">
            <a:spAutoFit/>
          </a:bodyPr>
          <a:lstStyle/>
          <a:p>
            <a:pPr marL="0" indent="0" algn="r" rtl="1">
              <a:lnSpc>
                <a:spcPct val="150000"/>
              </a:lnSpc>
              <a:buNone/>
            </a:pPr>
            <a:r>
              <a:rPr lang="ar-SA" sz="2500" b="1" dirty="0">
                <a:solidFill>
                  <a:srgbClr val="00B050"/>
                </a:solidFill>
                <a:latin typeface="Sakkal Majalla" panose="02000000000000000000" pitchFamily="2" charset="-78"/>
                <a:cs typeface="Sakkal Majalla" panose="02000000000000000000" pitchFamily="2" charset="-78"/>
              </a:rPr>
              <a:t>الحل</a:t>
            </a:r>
          </a:p>
          <a:p>
            <a:pPr marL="0" indent="0" algn="r" rtl="1">
              <a:lnSpc>
                <a:spcPct val="150000"/>
              </a:lnSpc>
              <a:buNone/>
            </a:pPr>
            <a:r>
              <a:rPr lang="ar-SA" sz="2400" dirty="0">
                <a:latin typeface="Sakkal Majalla" panose="02000000000000000000" pitchFamily="2" charset="-78"/>
                <a:cs typeface="Sakkal Majalla" panose="02000000000000000000" pitchFamily="2" charset="-78"/>
              </a:rPr>
              <a:t> أي نسبة 20% من كل نوع </a:t>
            </a:r>
            <a:r>
              <a:rPr lang="en-MY" sz="2400"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في حالة الاوزان المتكافئة يكون العائد المتوقع للمحفظة على النحو التالي= (0.20* 0.20) + (0.25 * 0.20) + (0.10 *0.20) + (0.13 *0.20) + (0.15 *0.20 )= 0.166 </a:t>
            </a:r>
            <a:endParaRPr lang="en-US" sz="2400" dirty="0">
              <a:latin typeface="Sakkal Majalla" panose="02000000000000000000" pitchFamily="2" charset="-78"/>
              <a:cs typeface="Sakkal Majalla" panose="02000000000000000000" pitchFamily="2" charset="-78"/>
            </a:endParaRPr>
          </a:p>
          <a:p>
            <a:pPr marL="0" indent="0" algn="ctr"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وهذا يعني أن التركيبة السابقة للمحفظة أفضل من التركيبة المتكافئة</a:t>
            </a:r>
            <a:r>
              <a:rPr lang="en-US" sz="2400" b="1" dirty="0">
                <a:solidFill>
                  <a:srgbClr val="0000FF"/>
                </a:solidFill>
                <a:latin typeface="Sakkal Majalla" panose="02000000000000000000" pitchFamily="2" charset="-78"/>
                <a:cs typeface="Sakkal Majalla" panose="02000000000000000000" pitchFamily="2" charset="-78"/>
              </a:rPr>
              <a:t> </a:t>
            </a:r>
            <a:r>
              <a:rPr lang="ar-SA" sz="2400" b="1" dirty="0">
                <a:solidFill>
                  <a:srgbClr val="0000FF"/>
                </a:solidFill>
                <a:latin typeface="Sakkal Majalla" panose="02000000000000000000" pitchFamily="2" charset="-78"/>
                <a:cs typeface="Sakkal Majalla" panose="02000000000000000000" pitchFamily="2" charset="-78"/>
              </a:rPr>
              <a:t> </a:t>
            </a:r>
          </a:p>
        </p:txBody>
      </p:sp>
      <p:sp>
        <p:nvSpPr>
          <p:cNvPr id="8" name="مستطيل 7">
            <a:extLst>
              <a:ext uri="{FF2B5EF4-FFF2-40B4-BE49-F238E27FC236}">
                <a16:creationId xmlns:a16="http://schemas.microsoft.com/office/drawing/2014/main" id="{6E76C6E5-C3DA-42D7-B1D4-766024C4B98E}"/>
              </a:ext>
            </a:extLst>
          </p:cNvPr>
          <p:cNvSpPr/>
          <p:nvPr/>
        </p:nvSpPr>
        <p:spPr>
          <a:xfrm>
            <a:off x="1153682" y="572610"/>
            <a:ext cx="9026223" cy="736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عنوان 1">
            <a:extLst>
              <a:ext uri="{FF2B5EF4-FFF2-40B4-BE49-F238E27FC236}">
                <a16:creationId xmlns:a16="http://schemas.microsoft.com/office/drawing/2014/main" id="{900371B9-F023-4D5B-BFB1-8B71C0D25591}"/>
              </a:ext>
            </a:extLst>
          </p:cNvPr>
          <p:cNvSpPr txBox="1">
            <a:spLocks/>
          </p:cNvSpPr>
          <p:nvPr/>
        </p:nvSpPr>
        <p:spPr>
          <a:xfrm>
            <a:off x="1255733" y="310435"/>
            <a:ext cx="892417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200" b="1" dirty="0">
                <a:solidFill>
                  <a:schemeClr val="bg1"/>
                </a:solidFill>
                <a:latin typeface="Sakkal Majalla" panose="02000000000000000000" pitchFamily="2" charset="-78"/>
                <a:cs typeface="Sakkal Majalla" panose="02000000000000000000" pitchFamily="2" charset="-78"/>
              </a:rPr>
              <a:t>حساب معدل العائد المتوقع و درجة المخاطرة على محفظة الاوراق المالية</a:t>
            </a:r>
          </a:p>
        </p:txBody>
      </p:sp>
    </p:spTree>
    <p:extLst>
      <p:ext uri="{BB962C8B-B14F-4D97-AF65-F5344CB8AC3E}">
        <p14:creationId xmlns:p14="http://schemas.microsoft.com/office/powerpoint/2010/main" val="3327720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0" name="TextBox 9">
            <a:extLst>
              <a:ext uri="{FF2B5EF4-FFF2-40B4-BE49-F238E27FC236}">
                <a16:creationId xmlns:a16="http://schemas.microsoft.com/office/drawing/2014/main" id="{2046C1E0-FC02-4AD2-B442-CF18FA3EF489}"/>
              </a:ext>
            </a:extLst>
          </p:cNvPr>
          <p:cNvSpPr txBox="1"/>
          <p:nvPr/>
        </p:nvSpPr>
        <p:spPr>
          <a:xfrm>
            <a:off x="909698" y="1278076"/>
            <a:ext cx="10319732" cy="4570482"/>
          </a:xfrm>
          <a:prstGeom prst="rect">
            <a:avLst/>
          </a:prstGeom>
          <a:noFill/>
        </p:spPr>
        <p:txBody>
          <a:bodyPr wrap="square">
            <a:spAutoFit/>
          </a:bodyPr>
          <a:lstStyle/>
          <a:p>
            <a:pPr marL="0" indent="0" algn="just" rtl="1">
              <a:lnSpc>
                <a:spcPct val="150000"/>
              </a:lnSpc>
              <a:buNone/>
            </a:pPr>
            <a:r>
              <a:rPr lang="ar-SA" sz="2500" b="1" dirty="0">
                <a:solidFill>
                  <a:srgbClr val="00B050"/>
                </a:solidFill>
                <a:latin typeface="Sakkal Majalla" panose="02000000000000000000" pitchFamily="2" charset="-78"/>
                <a:cs typeface="Sakkal Majalla" panose="02000000000000000000" pitchFamily="2" charset="-78"/>
              </a:rPr>
              <a:t>تمرين </a:t>
            </a:r>
          </a:p>
          <a:p>
            <a:pPr marL="0" indent="0" algn="just" rtl="1">
              <a:lnSpc>
                <a:spcPct val="150000"/>
              </a:lnSpc>
              <a:buNone/>
            </a:pPr>
            <a:r>
              <a:rPr lang="ar-SA" sz="2400" b="1" dirty="0">
                <a:latin typeface="Sakkal Majalla" panose="02000000000000000000" pitchFamily="2" charset="-78"/>
                <a:cs typeface="Sakkal Majalla" panose="02000000000000000000" pitchFamily="2" charset="-78"/>
              </a:rPr>
              <a:t>اشترت سارة 100 سهم للمراعي بسعر 55 ريال للسهم واشترت ايضا 100 سهم لأسمنت الشمالية بسعر 25 ريال للسهم</a:t>
            </a:r>
          </a:p>
          <a:p>
            <a:pPr marL="0" indent="0" algn="just" rtl="1">
              <a:lnSpc>
                <a:spcPct val="150000"/>
              </a:lnSpc>
              <a:buNone/>
            </a:pPr>
            <a:r>
              <a:rPr lang="ar-SA" sz="2400" b="1" dirty="0">
                <a:latin typeface="Sakkal Majalla" panose="02000000000000000000" pitchFamily="2" charset="-78"/>
                <a:cs typeface="Sakkal Majalla" panose="02000000000000000000" pitchFamily="2" charset="-78"/>
              </a:rPr>
              <a:t>فكم الوزن النسبي لكل سهم في محفظة سارة</a:t>
            </a:r>
            <a:r>
              <a:rPr lang="ar-SA" sz="2400" b="1" dirty="0" smtClean="0">
                <a:latin typeface="Sakkal Majalla" panose="02000000000000000000" pitchFamily="2" charset="-78"/>
                <a:cs typeface="Sakkal Majalla" panose="02000000000000000000" pitchFamily="2" charset="-78"/>
              </a:rPr>
              <a:t>؟</a:t>
            </a:r>
            <a:endParaRPr lang="ar-SA" sz="2400" b="1" dirty="0">
              <a:solidFill>
                <a:srgbClr val="00B0F0"/>
              </a:solidFill>
              <a:latin typeface="Sakkal Majalla" panose="02000000000000000000" pitchFamily="2" charset="-78"/>
              <a:cs typeface="Sakkal Majalla" panose="02000000000000000000" pitchFamily="2" charset="-78"/>
            </a:endParaRPr>
          </a:p>
          <a:p>
            <a:pPr marL="0" indent="0" algn="just" rtl="1">
              <a:lnSpc>
                <a:spcPct val="150000"/>
              </a:lnSpc>
              <a:buNone/>
            </a:pPr>
            <a:r>
              <a:rPr lang="ar-SA" sz="2500" b="1" dirty="0" smtClean="0">
                <a:solidFill>
                  <a:srgbClr val="00B050"/>
                </a:solidFill>
                <a:latin typeface="Sakkal Majalla" panose="02000000000000000000" pitchFamily="2" charset="-78"/>
                <a:cs typeface="Sakkal Majalla" panose="02000000000000000000" pitchFamily="2" charset="-78"/>
              </a:rPr>
              <a:t>الحل : </a:t>
            </a:r>
            <a:r>
              <a:rPr lang="ar-SA" sz="2400" dirty="0" smtClean="0">
                <a:solidFill>
                  <a:srgbClr val="0000FF"/>
                </a:solidFill>
                <a:latin typeface="Sakkal Majalla" panose="02000000000000000000" pitchFamily="2" charset="-78"/>
                <a:cs typeface="Sakkal Majalla" panose="02000000000000000000" pitchFamily="2" charset="-78"/>
              </a:rPr>
              <a:t>الاستثمار </a:t>
            </a:r>
            <a:r>
              <a:rPr lang="ar-SA" sz="2400" dirty="0">
                <a:solidFill>
                  <a:srgbClr val="0000FF"/>
                </a:solidFill>
                <a:latin typeface="Sakkal Majalla" panose="02000000000000000000" pitchFamily="2" charset="-78"/>
                <a:cs typeface="Sakkal Majalla" panose="02000000000000000000" pitchFamily="2" charset="-78"/>
              </a:rPr>
              <a:t>في المراعي </a:t>
            </a:r>
            <a:r>
              <a:rPr lang="ar-SA" sz="2400" dirty="0">
                <a:latin typeface="Sakkal Majalla" panose="02000000000000000000" pitchFamily="2" charset="-78"/>
                <a:cs typeface="Sakkal Majalla" panose="02000000000000000000" pitchFamily="2" charset="-78"/>
              </a:rPr>
              <a:t>= 100 * 55= 5500 ريال</a:t>
            </a:r>
          </a:p>
          <a:p>
            <a:pPr marL="0" indent="0" algn="just" rtl="1">
              <a:lnSpc>
                <a:spcPct val="150000"/>
              </a:lnSpc>
              <a:buNone/>
            </a:pPr>
            <a:r>
              <a:rPr lang="ar-SA" sz="2400" dirty="0">
                <a:solidFill>
                  <a:srgbClr val="0000FF"/>
                </a:solidFill>
                <a:latin typeface="Sakkal Majalla" panose="02000000000000000000" pitchFamily="2" charset="-78"/>
                <a:cs typeface="Sakkal Majalla" panose="02000000000000000000" pitchFamily="2" charset="-78"/>
              </a:rPr>
              <a:t>الاستثمار في اسمنت الشمالية </a:t>
            </a:r>
            <a:r>
              <a:rPr lang="ar-SA" sz="2400" dirty="0">
                <a:latin typeface="Sakkal Majalla" panose="02000000000000000000" pitchFamily="2" charset="-78"/>
                <a:cs typeface="Sakkal Majalla" panose="02000000000000000000" pitchFamily="2" charset="-78"/>
              </a:rPr>
              <a:t>= 100 * 25= 2500 ريال </a:t>
            </a:r>
          </a:p>
          <a:p>
            <a:pPr marL="0" indent="0" algn="just" rtl="1">
              <a:lnSpc>
                <a:spcPct val="150000"/>
              </a:lnSpc>
              <a:buNone/>
            </a:pPr>
            <a:r>
              <a:rPr lang="ar-SA" sz="2400" dirty="0">
                <a:solidFill>
                  <a:srgbClr val="0000FF"/>
                </a:solidFill>
                <a:latin typeface="Sakkal Majalla" panose="02000000000000000000" pitchFamily="2" charset="-78"/>
                <a:cs typeface="Sakkal Majalla" panose="02000000000000000000" pitchFamily="2" charset="-78"/>
              </a:rPr>
              <a:t>اجمالي الاستثمار </a:t>
            </a:r>
            <a:r>
              <a:rPr lang="ar-SA" sz="2400" dirty="0">
                <a:latin typeface="Sakkal Majalla" panose="02000000000000000000" pitchFamily="2" charset="-78"/>
                <a:cs typeface="Sakkal Majalla" panose="02000000000000000000" pitchFamily="2" charset="-78"/>
              </a:rPr>
              <a:t>= 8000 ريال </a:t>
            </a:r>
          </a:p>
          <a:p>
            <a:pPr marL="0" indent="0" algn="just" rtl="1">
              <a:lnSpc>
                <a:spcPct val="150000"/>
              </a:lnSpc>
              <a:buNone/>
            </a:pPr>
            <a:r>
              <a:rPr lang="ar-SA" sz="2400" dirty="0">
                <a:solidFill>
                  <a:srgbClr val="0000FF"/>
                </a:solidFill>
                <a:latin typeface="Sakkal Majalla" panose="02000000000000000000" pitchFamily="2" charset="-78"/>
                <a:cs typeface="Sakkal Majalla" panose="02000000000000000000" pitchFamily="2" charset="-78"/>
              </a:rPr>
              <a:t>الوزن النسبي لسهم المراعي </a:t>
            </a:r>
            <a:r>
              <a:rPr lang="ar-SA" sz="2400" dirty="0">
                <a:latin typeface="Sakkal Majalla" panose="02000000000000000000" pitchFamily="2" charset="-78"/>
                <a:cs typeface="Sakkal Majalla" panose="02000000000000000000" pitchFamily="2" charset="-78"/>
              </a:rPr>
              <a:t>= 5500 ÷ 8000= 68.75%</a:t>
            </a:r>
          </a:p>
          <a:p>
            <a:pPr marL="0" indent="0" algn="just" rtl="1">
              <a:lnSpc>
                <a:spcPct val="150000"/>
              </a:lnSpc>
              <a:buNone/>
            </a:pPr>
            <a:r>
              <a:rPr lang="ar-SA" sz="2400" dirty="0">
                <a:solidFill>
                  <a:srgbClr val="0000FF"/>
                </a:solidFill>
                <a:latin typeface="Sakkal Majalla" panose="02000000000000000000" pitchFamily="2" charset="-78"/>
                <a:cs typeface="Sakkal Majalla" panose="02000000000000000000" pitchFamily="2" charset="-78"/>
              </a:rPr>
              <a:t>الوزن النسبي لسهم اسمنت الشمالية  </a:t>
            </a:r>
            <a:r>
              <a:rPr lang="ar-SA" sz="2400" dirty="0">
                <a:latin typeface="Sakkal Majalla" panose="02000000000000000000" pitchFamily="2" charset="-78"/>
                <a:cs typeface="Sakkal Majalla" panose="02000000000000000000" pitchFamily="2" charset="-78"/>
              </a:rPr>
              <a:t>= 2500÷ 8000=31.25% </a:t>
            </a:r>
          </a:p>
        </p:txBody>
      </p:sp>
      <p:sp>
        <p:nvSpPr>
          <p:cNvPr id="8" name="مستطيل 7">
            <a:extLst>
              <a:ext uri="{FF2B5EF4-FFF2-40B4-BE49-F238E27FC236}">
                <a16:creationId xmlns:a16="http://schemas.microsoft.com/office/drawing/2014/main" id="{6E76C6E5-C3DA-42D7-B1D4-766024C4B98E}"/>
              </a:ext>
            </a:extLst>
          </p:cNvPr>
          <p:cNvSpPr/>
          <p:nvPr/>
        </p:nvSpPr>
        <p:spPr>
          <a:xfrm>
            <a:off x="1153682" y="572610"/>
            <a:ext cx="9026223" cy="736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عنوان 1">
            <a:extLst>
              <a:ext uri="{FF2B5EF4-FFF2-40B4-BE49-F238E27FC236}">
                <a16:creationId xmlns:a16="http://schemas.microsoft.com/office/drawing/2014/main" id="{900371B9-F023-4D5B-BFB1-8B71C0D25591}"/>
              </a:ext>
            </a:extLst>
          </p:cNvPr>
          <p:cNvSpPr txBox="1">
            <a:spLocks/>
          </p:cNvSpPr>
          <p:nvPr/>
        </p:nvSpPr>
        <p:spPr>
          <a:xfrm>
            <a:off x="1255733" y="310435"/>
            <a:ext cx="892417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200" b="1" dirty="0">
                <a:solidFill>
                  <a:schemeClr val="bg1"/>
                </a:solidFill>
                <a:latin typeface="Sakkal Majalla" panose="02000000000000000000" pitchFamily="2" charset="-78"/>
                <a:cs typeface="Sakkal Majalla" panose="02000000000000000000" pitchFamily="2" charset="-78"/>
              </a:rPr>
              <a:t>حساب معدل العائد المتوقع و درجة المخاطرة على محفظة الاوراق المالية</a:t>
            </a:r>
          </a:p>
        </p:txBody>
      </p:sp>
    </p:spTree>
    <p:extLst>
      <p:ext uri="{BB962C8B-B14F-4D97-AF65-F5344CB8AC3E}">
        <p14:creationId xmlns:p14="http://schemas.microsoft.com/office/powerpoint/2010/main" val="2053930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0" y="802524"/>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3" y="84573"/>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0" y="6139639"/>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9" name="TextBox 8">
            <a:extLst>
              <a:ext uri="{FF2B5EF4-FFF2-40B4-BE49-F238E27FC236}">
                <a16:creationId xmlns:a16="http://schemas.microsoft.com/office/drawing/2014/main" id="{051E6457-32CF-4B5B-B61F-658992EB9768}"/>
              </a:ext>
            </a:extLst>
          </p:cNvPr>
          <p:cNvSpPr txBox="1"/>
          <p:nvPr/>
        </p:nvSpPr>
        <p:spPr>
          <a:xfrm>
            <a:off x="1100335" y="1209823"/>
            <a:ext cx="9931873" cy="1200329"/>
          </a:xfrm>
          <a:prstGeom prst="rect">
            <a:avLst/>
          </a:prstGeom>
          <a:noFill/>
        </p:spPr>
        <p:txBody>
          <a:bodyPr wrap="square">
            <a:spAutoFit/>
          </a:bodyPr>
          <a:lstStyle/>
          <a:p>
            <a:pPr marL="0" indent="0" algn="just" rtl="1">
              <a:lnSpc>
                <a:spcPct val="150000"/>
              </a:lnSpc>
              <a:buNone/>
            </a:pPr>
            <a:r>
              <a:rPr lang="ar-SA" sz="2400" b="1" dirty="0">
                <a:solidFill>
                  <a:srgbClr val="00B050"/>
                </a:solidFill>
                <a:latin typeface="Sakkal Majalla" panose="02000000000000000000" pitchFamily="2" charset="-78"/>
                <a:cs typeface="Sakkal Majalla" panose="02000000000000000000" pitchFamily="2" charset="-78"/>
              </a:rPr>
              <a:t>تمرين (</a:t>
            </a:r>
            <a:r>
              <a:rPr lang="ar-SA" sz="2400" b="1" dirty="0">
                <a:solidFill>
                  <a:srgbClr val="0000FF"/>
                </a:solidFill>
                <a:latin typeface="Sakkal Majalla" panose="02000000000000000000" pitchFamily="2" charset="-78"/>
                <a:cs typeface="Sakkal Majalla" panose="02000000000000000000" pitchFamily="2" charset="-78"/>
              </a:rPr>
              <a:t>سؤال تقييم المشاركة رقم 3</a:t>
            </a:r>
            <a:r>
              <a:rPr lang="ar-SA" sz="2400" b="1" dirty="0">
                <a:solidFill>
                  <a:srgbClr val="00B050"/>
                </a:solidFill>
                <a:latin typeface="Sakkal Majalla" panose="02000000000000000000" pitchFamily="2" charset="-78"/>
                <a:cs typeface="Sakkal Majalla" panose="02000000000000000000" pitchFamily="2" charset="-78"/>
              </a:rPr>
              <a:t>) </a:t>
            </a:r>
          </a:p>
          <a:p>
            <a:pPr marL="0" indent="0" algn="just" rtl="1">
              <a:lnSpc>
                <a:spcPct val="150000"/>
              </a:lnSpc>
              <a:buNone/>
            </a:pPr>
            <a:r>
              <a:rPr lang="ar-SA" sz="2400" b="1" dirty="0">
                <a:latin typeface="Sakkal Majalla" panose="02000000000000000000" pitchFamily="2" charset="-78"/>
                <a:cs typeface="Sakkal Majalla" panose="02000000000000000000" pitchFamily="2" charset="-78"/>
              </a:rPr>
              <a:t>اذا توفرت لديك قيم الاستثمار في اسهم مجموعة من الشركات مع عائداتها المتوقعة في محفظتك الاستثمارية</a:t>
            </a:r>
          </a:p>
        </p:txBody>
      </p:sp>
      <p:pic>
        <p:nvPicPr>
          <p:cNvPr id="7" name="Picture 6" descr="Table&#10;&#10;Description automatically generated">
            <a:extLst>
              <a:ext uri="{FF2B5EF4-FFF2-40B4-BE49-F238E27FC236}">
                <a16:creationId xmlns:a16="http://schemas.microsoft.com/office/drawing/2014/main" id="{7C99A2F1-3D89-4F3C-ACD5-468373F448E3}"/>
              </a:ext>
            </a:extLst>
          </p:cNvPr>
          <p:cNvPicPr>
            <a:picLocks noChangeAspect="1"/>
          </p:cNvPicPr>
          <p:nvPr/>
        </p:nvPicPr>
        <p:blipFill>
          <a:blip r:embed="rId3"/>
          <a:stretch>
            <a:fillRect/>
          </a:stretch>
        </p:blipFill>
        <p:spPr>
          <a:xfrm>
            <a:off x="4192858" y="2569726"/>
            <a:ext cx="4237703" cy="2523456"/>
          </a:xfrm>
          <a:prstGeom prst="rect">
            <a:avLst/>
          </a:prstGeom>
          <a:ln w="28575">
            <a:solidFill>
              <a:schemeClr val="accent5">
                <a:lumMod val="75000"/>
              </a:schemeClr>
            </a:solidFill>
          </a:ln>
        </p:spPr>
      </p:pic>
      <p:sp>
        <p:nvSpPr>
          <p:cNvPr id="14" name="TextBox 13">
            <a:extLst>
              <a:ext uri="{FF2B5EF4-FFF2-40B4-BE49-F238E27FC236}">
                <a16:creationId xmlns:a16="http://schemas.microsoft.com/office/drawing/2014/main" id="{0CA08913-EABC-4888-9AA4-23BD4BD1060D}"/>
              </a:ext>
            </a:extLst>
          </p:cNvPr>
          <p:cNvSpPr txBox="1"/>
          <p:nvPr/>
        </p:nvSpPr>
        <p:spPr>
          <a:xfrm>
            <a:off x="3197363" y="5319681"/>
            <a:ext cx="6228692" cy="477054"/>
          </a:xfrm>
          <a:prstGeom prst="rect">
            <a:avLst/>
          </a:prstGeom>
          <a:noFill/>
        </p:spPr>
        <p:txBody>
          <a:bodyPr wrap="square">
            <a:spAutoFit/>
          </a:bodyPr>
          <a:lstStyle/>
          <a:p>
            <a:pPr marL="0" indent="0" algn="ctr" rtl="1">
              <a:buNone/>
            </a:pPr>
            <a:r>
              <a:rPr lang="ar-SA" sz="2500" b="1" dirty="0">
                <a:solidFill>
                  <a:srgbClr val="FF0000"/>
                </a:solidFill>
                <a:latin typeface="Sakkal Majalla" panose="02000000000000000000" pitchFamily="2" charset="-78"/>
                <a:cs typeface="Sakkal Majalla" panose="02000000000000000000" pitchFamily="2" charset="-78"/>
              </a:rPr>
              <a:t>احسب العائد المتوقع على أسهم محفظتك الاستثمارية ؟</a:t>
            </a:r>
            <a:r>
              <a:rPr lang="en-US" sz="2500" b="1" dirty="0">
                <a:solidFill>
                  <a:srgbClr val="FF0000"/>
                </a:solidFill>
                <a:latin typeface="Sakkal Majalla" panose="02000000000000000000" pitchFamily="2" charset="-78"/>
                <a:cs typeface="Sakkal Majalla" panose="02000000000000000000" pitchFamily="2" charset="-78"/>
              </a:rPr>
              <a:t> </a:t>
            </a:r>
            <a:endParaRPr lang="ar-SA" sz="2500" b="1" dirty="0">
              <a:solidFill>
                <a:srgbClr val="FF0000"/>
              </a:solidFill>
              <a:latin typeface="Sakkal Majalla" panose="02000000000000000000" pitchFamily="2" charset="-78"/>
              <a:cs typeface="Sakkal Majalla" panose="02000000000000000000" pitchFamily="2" charset="-78"/>
            </a:endParaRPr>
          </a:p>
        </p:txBody>
      </p:sp>
      <p:sp>
        <p:nvSpPr>
          <p:cNvPr id="10" name="مستطيل 9">
            <a:extLst>
              <a:ext uri="{FF2B5EF4-FFF2-40B4-BE49-F238E27FC236}">
                <a16:creationId xmlns:a16="http://schemas.microsoft.com/office/drawing/2014/main" id="{6E76C6E5-C3DA-42D7-B1D4-766024C4B98E}"/>
              </a:ext>
            </a:extLst>
          </p:cNvPr>
          <p:cNvSpPr/>
          <p:nvPr/>
        </p:nvSpPr>
        <p:spPr>
          <a:xfrm>
            <a:off x="1153680" y="384602"/>
            <a:ext cx="9026223" cy="736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عنوان 1">
            <a:extLst>
              <a:ext uri="{FF2B5EF4-FFF2-40B4-BE49-F238E27FC236}">
                <a16:creationId xmlns:a16="http://schemas.microsoft.com/office/drawing/2014/main" id="{900371B9-F023-4D5B-BFB1-8B71C0D25591}"/>
              </a:ext>
            </a:extLst>
          </p:cNvPr>
          <p:cNvSpPr txBox="1">
            <a:spLocks/>
          </p:cNvSpPr>
          <p:nvPr/>
        </p:nvSpPr>
        <p:spPr>
          <a:xfrm>
            <a:off x="1255731" y="122427"/>
            <a:ext cx="892417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200" b="1" dirty="0">
                <a:solidFill>
                  <a:schemeClr val="bg1"/>
                </a:solidFill>
                <a:latin typeface="Sakkal Majalla" panose="02000000000000000000" pitchFamily="2" charset="-78"/>
                <a:cs typeface="Sakkal Majalla" panose="02000000000000000000" pitchFamily="2" charset="-78"/>
              </a:rPr>
              <a:t>حساب معدل العائد المتوقع و درجة المخاطرة على محفظة الاوراق المالية</a:t>
            </a:r>
          </a:p>
        </p:txBody>
      </p:sp>
    </p:spTree>
    <p:extLst>
      <p:ext uri="{BB962C8B-B14F-4D97-AF65-F5344CB8AC3E}">
        <p14:creationId xmlns:p14="http://schemas.microsoft.com/office/powerpoint/2010/main" val="2844517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10" y="1048734"/>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743200" y="662665"/>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8" y="594171"/>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lgn="r" rtl="1">
              <a:buNone/>
            </a:pPr>
            <a:r>
              <a:rPr lang="ar-SA" sz="3600" b="1" dirty="0">
                <a:solidFill>
                  <a:schemeClr val="bg1"/>
                </a:solidFill>
                <a:latin typeface="Sakkal Majalla" panose="02000000000000000000" pitchFamily="2" charset="-78"/>
                <a:cs typeface="Sakkal Majalla" panose="02000000000000000000" pitchFamily="2" charset="-78"/>
              </a:rPr>
              <a:t>ثانيا : قياس مخاطر محفظة الاوراق المالية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0" name="TextBox 9">
            <a:extLst>
              <a:ext uri="{FF2B5EF4-FFF2-40B4-BE49-F238E27FC236}">
                <a16:creationId xmlns:a16="http://schemas.microsoft.com/office/drawing/2014/main" id="{124BF3B2-1388-4A66-AF8F-15D77B30DE59}"/>
              </a:ext>
            </a:extLst>
          </p:cNvPr>
          <p:cNvSpPr txBox="1"/>
          <p:nvPr/>
        </p:nvSpPr>
        <p:spPr>
          <a:xfrm>
            <a:off x="3923237" y="1698335"/>
            <a:ext cx="5766695" cy="1223412"/>
          </a:xfrm>
          <a:prstGeom prst="rect">
            <a:avLst/>
          </a:prstGeom>
          <a:noFill/>
        </p:spPr>
        <p:txBody>
          <a:bodyPr wrap="square">
            <a:spAutoFit/>
          </a:bodyPr>
          <a:lstStyle/>
          <a:p>
            <a:pPr algn="just" rtl="1">
              <a:lnSpc>
                <a:spcPct val="150000"/>
              </a:lnSpc>
            </a:pPr>
            <a:r>
              <a:rPr lang="ar-SA" sz="2500" b="1" dirty="0">
                <a:solidFill>
                  <a:schemeClr val="accent1"/>
                </a:solidFill>
                <a:latin typeface="Sakkal Majalla" panose="02000000000000000000" pitchFamily="2" charset="-78"/>
                <a:cs typeface="Sakkal Majalla" panose="02000000000000000000" pitchFamily="2" charset="-78"/>
              </a:rPr>
              <a:t>المخاطر التي تتعرض لها الاوراق المالية: </a:t>
            </a:r>
            <a:r>
              <a:rPr lang="en-GB" sz="2500" b="1" dirty="0">
                <a:solidFill>
                  <a:schemeClr val="accent1"/>
                </a:solidFill>
                <a:latin typeface="Sakkal Majalla" panose="02000000000000000000" pitchFamily="2" charset="-78"/>
                <a:cs typeface="Sakkal Majalla" panose="02000000000000000000" pitchFamily="2" charset="-78"/>
              </a:rPr>
              <a:t> </a:t>
            </a:r>
            <a:endParaRPr lang="ar-SA" sz="2500" b="1" dirty="0">
              <a:solidFill>
                <a:schemeClr val="accent1"/>
              </a:solidFill>
              <a:latin typeface="Sakkal Majalla" panose="02000000000000000000" pitchFamily="2" charset="-78"/>
              <a:cs typeface="Sakkal Majalla" panose="02000000000000000000" pitchFamily="2" charset="-78"/>
            </a:endParaRPr>
          </a:p>
          <a:p>
            <a:pPr algn="just" rtl="1">
              <a:lnSpc>
                <a:spcPct val="150000"/>
              </a:lnSpc>
            </a:pPr>
            <a:r>
              <a:rPr lang="ar-SA" sz="2400" dirty="0">
                <a:latin typeface="Sakkal Majalla" panose="02000000000000000000" pitchFamily="2" charset="-78"/>
                <a:cs typeface="Sakkal Majalla" panose="02000000000000000000" pitchFamily="2" charset="-78"/>
              </a:rPr>
              <a:t>هناك بعض المخاطر التي قد تتعرض لها الاوراق المالية، وهي:</a:t>
            </a:r>
          </a:p>
        </p:txBody>
      </p:sp>
      <p:grpSp>
        <p:nvGrpSpPr>
          <p:cNvPr id="63" name="مجموعة 6">
            <a:extLst>
              <a:ext uri="{FF2B5EF4-FFF2-40B4-BE49-F238E27FC236}">
                <a16:creationId xmlns:a16="http://schemas.microsoft.com/office/drawing/2014/main" id="{0604799F-60F0-4174-A901-6EAC8B65F837}"/>
              </a:ext>
            </a:extLst>
          </p:cNvPr>
          <p:cNvGrpSpPr/>
          <p:nvPr/>
        </p:nvGrpSpPr>
        <p:grpSpPr>
          <a:xfrm>
            <a:off x="8820786" y="3234680"/>
            <a:ext cx="1359119" cy="1951264"/>
            <a:chOff x="9721892" y="2958525"/>
            <a:chExt cx="1965674" cy="2216609"/>
          </a:xfrm>
        </p:grpSpPr>
        <p:grpSp>
          <p:nvGrpSpPr>
            <p:cNvPr id="64" name="مجموعة 4">
              <a:extLst>
                <a:ext uri="{FF2B5EF4-FFF2-40B4-BE49-F238E27FC236}">
                  <a16:creationId xmlns:a16="http://schemas.microsoft.com/office/drawing/2014/main" id="{3A29E4B4-263F-4384-80A2-150EE96FB21D}"/>
                </a:ext>
              </a:extLst>
            </p:cNvPr>
            <p:cNvGrpSpPr/>
            <p:nvPr/>
          </p:nvGrpSpPr>
          <p:grpSpPr>
            <a:xfrm>
              <a:off x="9797585" y="2958525"/>
              <a:ext cx="1814289" cy="2216609"/>
              <a:chOff x="9979989" y="2964233"/>
              <a:chExt cx="1814289" cy="2216609"/>
            </a:xfrm>
          </p:grpSpPr>
          <p:sp>
            <p:nvSpPr>
              <p:cNvPr id="66" name="مستطيل 16">
                <a:extLst>
                  <a:ext uri="{FF2B5EF4-FFF2-40B4-BE49-F238E27FC236}">
                    <a16:creationId xmlns:a16="http://schemas.microsoft.com/office/drawing/2014/main" id="{1CBF1028-3A43-4399-A850-D4DAC31DAF80}"/>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67" name="مثلث متساوي الساقين 13">
                <a:extLst>
                  <a:ext uri="{FF2B5EF4-FFF2-40B4-BE49-F238E27FC236}">
                    <a16:creationId xmlns:a16="http://schemas.microsoft.com/office/drawing/2014/main" id="{AAF02AEF-080F-4A15-9080-8DD2E0ADD09E}"/>
                  </a:ext>
                </a:extLst>
              </p:cNvPr>
              <p:cNvSpPr/>
              <p:nvPr/>
            </p:nvSpPr>
            <p:spPr>
              <a:xfrm flipH="1" flipV="1">
                <a:off x="10579122"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68" name="مربع نص 2">
                <a:extLst>
                  <a:ext uri="{FF2B5EF4-FFF2-40B4-BE49-F238E27FC236}">
                    <a16:creationId xmlns:a16="http://schemas.microsoft.com/office/drawing/2014/main" id="{36DF02F1-6A0A-4C1C-AF34-E2EF16BDFCB3}"/>
                  </a:ext>
                </a:extLst>
              </p:cNvPr>
              <p:cNvSpPr txBox="1"/>
              <p:nvPr/>
            </p:nvSpPr>
            <p:spPr>
              <a:xfrm>
                <a:off x="10706458" y="4497520"/>
                <a:ext cx="454871" cy="52444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1</a:t>
                </a:r>
              </a:p>
            </p:txBody>
          </p:sp>
        </p:grpSp>
        <p:sp>
          <p:nvSpPr>
            <p:cNvPr id="65" name="مستطيل 5">
              <a:extLst>
                <a:ext uri="{FF2B5EF4-FFF2-40B4-BE49-F238E27FC236}">
                  <a16:creationId xmlns:a16="http://schemas.microsoft.com/office/drawing/2014/main" id="{3130C868-5E9D-4EAB-B098-B83EC89DD944}"/>
                </a:ext>
              </a:extLst>
            </p:cNvPr>
            <p:cNvSpPr/>
            <p:nvPr/>
          </p:nvSpPr>
          <p:spPr>
            <a:xfrm>
              <a:off x="9721892" y="3243688"/>
              <a:ext cx="1965674" cy="944001"/>
            </a:xfrm>
            <a:prstGeom prst="rect">
              <a:avLst/>
            </a:prstGeom>
          </p:spPr>
          <p:txBody>
            <a:bodyPr wrap="square">
              <a:spAutoFit/>
            </a:bodyPr>
            <a:lstStyle/>
            <a:p>
              <a:pPr algn="ctr" rtl="1"/>
              <a:r>
                <a:rPr lang="ar-SA" sz="2400" b="1" dirty="0">
                  <a:latin typeface="Sakkal Majalla" panose="02000000000000000000" pitchFamily="2" charset="-78"/>
                  <a:cs typeface="Sakkal Majalla" panose="02000000000000000000" pitchFamily="2" charset="-78"/>
                </a:rPr>
                <a:t>مخاطر الاستدعاء</a:t>
              </a:r>
            </a:p>
          </p:txBody>
        </p:sp>
      </p:grpSp>
      <p:grpSp>
        <p:nvGrpSpPr>
          <p:cNvPr id="69" name="مجموعة 31">
            <a:extLst>
              <a:ext uri="{FF2B5EF4-FFF2-40B4-BE49-F238E27FC236}">
                <a16:creationId xmlns:a16="http://schemas.microsoft.com/office/drawing/2014/main" id="{E58A9AC7-6445-411A-91FE-D3A154DC355F}"/>
              </a:ext>
            </a:extLst>
          </p:cNvPr>
          <p:cNvGrpSpPr/>
          <p:nvPr/>
        </p:nvGrpSpPr>
        <p:grpSpPr>
          <a:xfrm>
            <a:off x="7427664" y="3240352"/>
            <a:ext cx="1359119" cy="1951264"/>
            <a:chOff x="9717616" y="2958525"/>
            <a:chExt cx="1965674" cy="2216609"/>
          </a:xfrm>
        </p:grpSpPr>
        <p:grpSp>
          <p:nvGrpSpPr>
            <p:cNvPr id="70" name="مجموعة 32">
              <a:extLst>
                <a:ext uri="{FF2B5EF4-FFF2-40B4-BE49-F238E27FC236}">
                  <a16:creationId xmlns:a16="http://schemas.microsoft.com/office/drawing/2014/main" id="{C558678F-1F35-4C86-97B7-8CDA6C27342E}"/>
                </a:ext>
              </a:extLst>
            </p:cNvPr>
            <p:cNvGrpSpPr/>
            <p:nvPr/>
          </p:nvGrpSpPr>
          <p:grpSpPr>
            <a:xfrm>
              <a:off x="9797585" y="2958525"/>
              <a:ext cx="1814289" cy="2216609"/>
              <a:chOff x="9979989" y="2964233"/>
              <a:chExt cx="1814289" cy="2216609"/>
            </a:xfrm>
          </p:grpSpPr>
          <p:sp>
            <p:nvSpPr>
              <p:cNvPr id="72" name="مستطيل 34">
                <a:extLst>
                  <a:ext uri="{FF2B5EF4-FFF2-40B4-BE49-F238E27FC236}">
                    <a16:creationId xmlns:a16="http://schemas.microsoft.com/office/drawing/2014/main" id="{AA2824E1-F5D3-46E5-BDC2-50A770BA373B}"/>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73" name="مثلث متساوي الساقين 35">
                <a:extLst>
                  <a:ext uri="{FF2B5EF4-FFF2-40B4-BE49-F238E27FC236}">
                    <a16:creationId xmlns:a16="http://schemas.microsoft.com/office/drawing/2014/main" id="{D31ECD85-0D69-4BE2-AD9B-6F5376609ECC}"/>
                  </a:ext>
                </a:extLst>
              </p:cNvPr>
              <p:cNvSpPr/>
              <p:nvPr/>
            </p:nvSpPr>
            <p:spPr>
              <a:xfrm flipH="1" flipV="1">
                <a:off x="105885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74" name="مربع نص 36">
                <a:extLst>
                  <a:ext uri="{FF2B5EF4-FFF2-40B4-BE49-F238E27FC236}">
                    <a16:creationId xmlns:a16="http://schemas.microsoft.com/office/drawing/2014/main" id="{9B29BF7A-9371-414B-B261-E5CCE7FB8381}"/>
                  </a:ext>
                </a:extLst>
              </p:cNvPr>
              <p:cNvSpPr txBox="1"/>
              <p:nvPr/>
            </p:nvSpPr>
            <p:spPr>
              <a:xfrm>
                <a:off x="10711152" y="4497520"/>
                <a:ext cx="454871" cy="52444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2</a:t>
                </a:r>
              </a:p>
            </p:txBody>
          </p:sp>
        </p:grpSp>
        <p:sp>
          <p:nvSpPr>
            <p:cNvPr id="71" name="مستطيل 33">
              <a:extLst>
                <a:ext uri="{FF2B5EF4-FFF2-40B4-BE49-F238E27FC236}">
                  <a16:creationId xmlns:a16="http://schemas.microsoft.com/office/drawing/2014/main" id="{EDD240C3-83D4-4576-AB37-338D3D07FA1E}"/>
                </a:ext>
              </a:extLst>
            </p:cNvPr>
            <p:cNvSpPr/>
            <p:nvPr/>
          </p:nvSpPr>
          <p:spPr>
            <a:xfrm>
              <a:off x="9717616" y="3307887"/>
              <a:ext cx="1965674" cy="944001"/>
            </a:xfrm>
            <a:prstGeom prst="rect">
              <a:avLst/>
            </a:prstGeom>
          </p:spPr>
          <p:txBody>
            <a:bodyPr wrap="square">
              <a:spAutoFit/>
            </a:bodyPr>
            <a:lstStyle/>
            <a:p>
              <a:pPr algn="ctr" rtl="1"/>
              <a:r>
                <a:rPr lang="ar-SA" sz="2400" b="1" dirty="0">
                  <a:latin typeface="Sakkal Majalla" panose="02000000000000000000" pitchFamily="2" charset="-78"/>
                  <a:cs typeface="Sakkal Majalla" panose="02000000000000000000" pitchFamily="2" charset="-78"/>
                </a:rPr>
                <a:t>مخاطر التحويل</a:t>
              </a:r>
            </a:p>
          </p:txBody>
        </p:sp>
      </p:grpSp>
      <p:grpSp>
        <p:nvGrpSpPr>
          <p:cNvPr id="75" name="مجموعة 37">
            <a:extLst>
              <a:ext uri="{FF2B5EF4-FFF2-40B4-BE49-F238E27FC236}">
                <a16:creationId xmlns:a16="http://schemas.microsoft.com/office/drawing/2014/main" id="{8887228C-8BED-453D-8928-2FCF2AFBF624}"/>
              </a:ext>
            </a:extLst>
          </p:cNvPr>
          <p:cNvGrpSpPr/>
          <p:nvPr/>
        </p:nvGrpSpPr>
        <p:grpSpPr>
          <a:xfrm>
            <a:off x="6105358" y="3243118"/>
            <a:ext cx="1254447" cy="1951266"/>
            <a:chOff x="9797585" y="2958525"/>
            <a:chExt cx="1814289" cy="2216609"/>
          </a:xfrm>
        </p:grpSpPr>
        <p:grpSp>
          <p:nvGrpSpPr>
            <p:cNvPr id="76" name="مجموعة 38">
              <a:extLst>
                <a:ext uri="{FF2B5EF4-FFF2-40B4-BE49-F238E27FC236}">
                  <a16:creationId xmlns:a16="http://schemas.microsoft.com/office/drawing/2014/main" id="{23E53627-ED75-4E7D-A968-5DEEFDC280BB}"/>
                </a:ext>
              </a:extLst>
            </p:cNvPr>
            <p:cNvGrpSpPr/>
            <p:nvPr/>
          </p:nvGrpSpPr>
          <p:grpSpPr>
            <a:xfrm>
              <a:off x="9797585" y="2958525"/>
              <a:ext cx="1814289" cy="2216609"/>
              <a:chOff x="9979989" y="2964233"/>
              <a:chExt cx="1814289" cy="2216609"/>
            </a:xfrm>
          </p:grpSpPr>
          <p:sp>
            <p:nvSpPr>
              <p:cNvPr id="78" name="مستطيل 40">
                <a:extLst>
                  <a:ext uri="{FF2B5EF4-FFF2-40B4-BE49-F238E27FC236}">
                    <a16:creationId xmlns:a16="http://schemas.microsoft.com/office/drawing/2014/main" id="{8DE8BAE6-E4D4-467B-9D67-039CA6DB5640}"/>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79" name="مثلث متساوي الساقين 41">
                <a:extLst>
                  <a:ext uri="{FF2B5EF4-FFF2-40B4-BE49-F238E27FC236}">
                    <a16:creationId xmlns:a16="http://schemas.microsoft.com/office/drawing/2014/main" id="{0174EFDF-C542-41D7-BD9F-BDEB1CB1BF5C}"/>
                  </a:ext>
                </a:extLst>
              </p:cNvPr>
              <p:cNvSpPr/>
              <p:nvPr/>
            </p:nvSpPr>
            <p:spPr>
              <a:xfrm flipH="1" flipV="1">
                <a:off x="105422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80" name="مربع نص 42">
                <a:extLst>
                  <a:ext uri="{FF2B5EF4-FFF2-40B4-BE49-F238E27FC236}">
                    <a16:creationId xmlns:a16="http://schemas.microsoft.com/office/drawing/2014/main" id="{221F45B4-736C-4297-B851-40559DA21C0C}"/>
                  </a:ext>
                </a:extLst>
              </p:cNvPr>
              <p:cNvSpPr txBox="1"/>
              <p:nvPr/>
            </p:nvSpPr>
            <p:spPr>
              <a:xfrm>
                <a:off x="10679701" y="4483905"/>
                <a:ext cx="454871" cy="52444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3</a:t>
                </a:r>
              </a:p>
            </p:txBody>
          </p:sp>
        </p:grpSp>
        <p:sp>
          <p:nvSpPr>
            <p:cNvPr id="77" name="مستطيل 39">
              <a:extLst>
                <a:ext uri="{FF2B5EF4-FFF2-40B4-BE49-F238E27FC236}">
                  <a16:creationId xmlns:a16="http://schemas.microsoft.com/office/drawing/2014/main" id="{1E5EAB97-CF66-4A72-8D16-6E055E1B8C02}"/>
                </a:ext>
              </a:extLst>
            </p:cNvPr>
            <p:cNvSpPr/>
            <p:nvPr/>
          </p:nvSpPr>
          <p:spPr>
            <a:xfrm>
              <a:off x="9836560" y="3142757"/>
              <a:ext cx="1695345" cy="1783110"/>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مخاطر سعر الفائدة</a:t>
              </a:r>
            </a:p>
            <a:p>
              <a:pPr algn="ctr" rtl="1" eaLnBrk="0" hangingPunct="0"/>
              <a:endParaRPr lang="ar-EG" sz="2400" b="1" dirty="0">
                <a:latin typeface="Sakkal Majalla" panose="02000000000000000000" pitchFamily="2" charset="-78"/>
                <a:cs typeface="Sakkal Majalla" panose="02000000000000000000" pitchFamily="2" charset="-78"/>
              </a:endParaRPr>
            </a:p>
          </p:txBody>
        </p:sp>
      </p:grpSp>
      <p:grpSp>
        <p:nvGrpSpPr>
          <p:cNvPr id="81" name="مجموعة 43">
            <a:extLst>
              <a:ext uri="{FF2B5EF4-FFF2-40B4-BE49-F238E27FC236}">
                <a16:creationId xmlns:a16="http://schemas.microsoft.com/office/drawing/2014/main" id="{C11A948A-C0FA-4919-AF2E-6643F9AAFCEA}"/>
              </a:ext>
            </a:extLst>
          </p:cNvPr>
          <p:cNvGrpSpPr/>
          <p:nvPr/>
        </p:nvGrpSpPr>
        <p:grpSpPr>
          <a:xfrm>
            <a:off x="4614630" y="3240075"/>
            <a:ext cx="1359119" cy="1942892"/>
            <a:chOff x="9654508" y="2958525"/>
            <a:chExt cx="1965674" cy="2207099"/>
          </a:xfrm>
        </p:grpSpPr>
        <p:grpSp>
          <p:nvGrpSpPr>
            <p:cNvPr id="82" name="مجموعة 44">
              <a:extLst>
                <a:ext uri="{FF2B5EF4-FFF2-40B4-BE49-F238E27FC236}">
                  <a16:creationId xmlns:a16="http://schemas.microsoft.com/office/drawing/2014/main" id="{5196E0AF-0663-4878-96EE-D4F990CA8320}"/>
                </a:ext>
              </a:extLst>
            </p:cNvPr>
            <p:cNvGrpSpPr/>
            <p:nvPr/>
          </p:nvGrpSpPr>
          <p:grpSpPr>
            <a:xfrm>
              <a:off x="9797585" y="2958525"/>
              <a:ext cx="1814289" cy="2207099"/>
              <a:chOff x="9979989" y="2964233"/>
              <a:chExt cx="1814289" cy="2207099"/>
            </a:xfrm>
          </p:grpSpPr>
          <p:sp>
            <p:nvSpPr>
              <p:cNvPr id="84" name="مستطيل 46">
                <a:extLst>
                  <a:ext uri="{FF2B5EF4-FFF2-40B4-BE49-F238E27FC236}">
                    <a16:creationId xmlns:a16="http://schemas.microsoft.com/office/drawing/2014/main" id="{ECCDB2FA-9753-4835-8512-0D08FB07F0DD}"/>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85" name="مثلث متساوي الساقين 47">
                <a:extLst>
                  <a:ext uri="{FF2B5EF4-FFF2-40B4-BE49-F238E27FC236}">
                    <a16:creationId xmlns:a16="http://schemas.microsoft.com/office/drawing/2014/main" id="{6DE15870-6AB8-4CD6-9F29-01C8B787F802}"/>
                  </a:ext>
                </a:extLst>
              </p:cNvPr>
              <p:cNvSpPr/>
              <p:nvPr/>
            </p:nvSpPr>
            <p:spPr>
              <a:xfrm flipH="1" flipV="1">
                <a:off x="10536708" y="456341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86" name="مربع نص 48">
                <a:extLst>
                  <a:ext uri="{FF2B5EF4-FFF2-40B4-BE49-F238E27FC236}">
                    <a16:creationId xmlns:a16="http://schemas.microsoft.com/office/drawing/2014/main" id="{C3A4D9C3-F80F-4400-AFE0-B1F39951E6F8}"/>
                  </a:ext>
                </a:extLst>
              </p:cNvPr>
              <p:cNvSpPr txBox="1"/>
              <p:nvPr/>
            </p:nvSpPr>
            <p:spPr>
              <a:xfrm>
                <a:off x="10694308" y="4483906"/>
                <a:ext cx="454871" cy="52444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4</a:t>
                </a:r>
              </a:p>
            </p:txBody>
          </p:sp>
        </p:grpSp>
        <p:sp>
          <p:nvSpPr>
            <p:cNvPr id="83" name="مستطيل 45">
              <a:extLst>
                <a:ext uri="{FF2B5EF4-FFF2-40B4-BE49-F238E27FC236}">
                  <a16:creationId xmlns:a16="http://schemas.microsoft.com/office/drawing/2014/main" id="{12027A7F-9868-479A-B47D-7EA60F9AA161}"/>
                </a:ext>
              </a:extLst>
            </p:cNvPr>
            <p:cNvSpPr/>
            <p:nvPr/>
          </p:nvSpPr>
          <p:spPr>
            <a:xfrm>
              <a:off x="9654508" y="3202295"/>
              <a:ext cx="1965674" cy="1363557"/>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مخاطر</a:t>
              </a:r>
            </a:p>
            <a:p>
              <a:pPr algn="ctr" rtl="1" eaLnBrk="0" hangingPunct="0"/>
              <a:r>
                <a:rPr lang="ar-SA" sz="2400" b="1" dirty="0">
                  <a:latin typeface="Sakkal Majalla" panose="02000000000000000000" pitchFamily="2" charset="-78"/>
                  <a:cs typeface="Sakkal Majalla" panose="02000000000000000000" pitchFamily="2" charset="-78"/>
                </a:rPr>
                <a:t> الإدارة</a:t>
              </a:r>
            </a:p>
            <a:p>
              <a:pPr algn="ctr" rtl="1" eaLnBrk="0" hangingPunct="0"/>
              <a:endParaRPr lang="ar-EG" sz="2400" b="1" dirty="0">
                <a:latin typeface="Sakkal Majalla" panose="02000000000000000000" pitchFamily="2" charset="-78"/>
                <a:cs typeface="Sakkal Majalla" panose="02000000000000000000" pitchFamily="2" charset="-78"/>
              </a:endParaRPr>
            </a:p>
          </p:txBody>
        </p:sp>
      </p:grpSp>
      <p:grpSp>
        <p:nvGrpSpPr>
          <p:cNvPr id="87" name="مجموعة 49">
            <a:extLst>
              <a:ext uri="{FF2B5EF4-FFF2-40B4-BE49-F238E27FC236}">
                <a16:creationId xmlns:a16="http://schemas.microsoft.com/office/drawing/2014/main" id="{E96243CA-FF43-4482-AECD-0204B0E43AF4}"/>
              </a:ext>
            </a:extLst>
          </p:cNvPr>
          <p:cNvGrpSpPr/>
          <p:nvPr/>
        </p:nvGrpSpPr>
        <p:grpSpPr>
          <a:xfrm>
            <a:off x="3319333" y="3238181"/>
            <a:ext cx="1281396" cy="1927722"/>
            <a:chOff x="9787681" y="2958525"/>
            <a:chExt cx="1853266" cy="2189866"/>
          </a:xfrm>
        </p:grpSpPr>
        <p:grpSp>
          <p:nvGrpSpPr>
            <p:cNvPr id="88" name="مجموعة 50">
              <a:extLst>
                <a:ext uri="{FF2B5EF4-FFF2-40B4-BE49-F238E27FC236}">
                  <a16:creationId xmlns:a16="http://schemas.microsoft.com/office/drawing/2014/main" id="{45D07185-1B95-4179-B101-43F382F90629}"/>
                </a:ext>
              </a:extLst>
            </p:cNvPr>
            <p:cNvGrpSpPr/>
            <p:nvPr/>
          </p:nvGrpSpPr>
          <p:grpSpPr>
            <a:xfrm>
              <a:off x="9797585" y="2958525"/>
              <a:ext cx="1814289" cy="2189866"/>
              <a:chOff x="9979989" y="2964233"/>
              <a:chExt cx="1814289" cy="2189866"/>
            </a:xfrm>
          </p:grpSpPr>
          <p:sp>
            <p:nvSpPr>
              <p:cNvPr id="90" name="مستطيل 52">
                <a:extLst>
                  <a:ext uri="{FF2B5EF4-FFF2-40B4-BE49-F238E27FC236}">
                    <a16:creationId xmlns:a16="http://schemas.microsoft.com/office/drawing/2014/main" id="{50C7B53C-4F71-4A9E-990E-3A2650A61697}"/>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91" name="مثلث متساوي الساقين 53">
                <a:extLst>
                  <a:ext uri="{FF2B5EF4-FFF2-40B4-BE49-F238E27FC236}">
                    <a16:creationId xmlns:a16="http://schemas.microsoft.com/office/drawing/2014/main" id="{A90DA5C1-A9BC-4B50-89C5-1AABAB9F864B}"/>
                  </a:ext>
                </a:extLst>
              </p:cNvPr>
              <p:cNvSpPr/>
              <p:nvPr/>
            </p:nvSpPr>
            <p:spPr>
              <a:xfrm flipH="1" flipV="1">
                <a:off x="10537054" y="4546181"/>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92" name="مربع نص 54">
                <a:extLst>
                  <a:ext uri="{FF2B5EF4-FFF2-40B4-BE49-F238E27FC236}">
                    <a16:creationId xmlns:a16="http://schemas.microsoft.com/office/drawing/2014/main" id="{862B7251-BAAA-48B5-B068-40E6FDD017D4}"/>
                  </a:ext>
                </a:extLst>
              </p:cNvPr>
              <p:cNvSpPr txBox="1"/>
              <p:nvPr/>
            </p:nvSpPr>
            <p:spPr>
              <a:xfrm>
                <a:off x="10662671" y="4497519"/>
                <a:ext cx="454872" cy="52444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5</a:t>
                </a:r>
              </a:p>
            </p:txBody>
          </p:sp>
        </p:grpSp>
        <p:sp>
          <p:nvSpPr>
            <p:cNvPr id="89" name="مستطيل 51">
              <a:extLst>
                <a:ext uri="{FF2B5EF4-FFF2-40B4-BE49-F238E27FC236}">
                  <a16:creationId xmlns:a16="http://schemas.microsoft.com/office/drawing/2014/main" id="{A7CEF0FF-92CD-4AC3-97AF-93A940E10201}"/>
                </a:ext>
              </a:extLst>
            </p:cNvPr>
            <p:cNvSpPr/>
            <p:nvPr/>
          </p:nvSpPr>
          <p:spPr>
            <a:xfrm>
              <a:off x="9787681" y="3329379"/>
              <a:ext cx="1853266" cy="944001"/>
            </a:xfrm>
            <a:prstGeom prst="rect">
              <a:avLst/>
            </a:prstGeom>
          </p:spPr>
          <p:txBody>
            <a:bodyPr wrap="square">
              <a:spAutoFit/>
            </a:bodyPr>
            <a:lstStyle/>
            <a:p>
              <a:pPr algn="ctr" rtl="1"/>
              <a:r>
                <a:rPr lang="ar-SA" sz="2400" b="1" dirty="0">
                  <a:latin typeface="Sakkal Majalla" panose="02000000000000000000" pitchFamily="2" charset="-78"/>
                  <a:cs typeface="Sakkal Majalla" panose="02000000000000000000" pitchFamily="2" charset="-78"/>
                </a:rPr>
                <a:t>مخاطر التسويق</a:t>
              </a:r>
            </a:p>
          </p:txBody>
        </p:sp>
      </p:grpSp>
      <p:grpSp>
        <p:nvGrpSpPr>
          <p:cNvPr id="93" name="مجموعة 57">
            <a:extLst>
              <a:ext uri="{FF2B5EF4-FFF2-40B4-BE49-F238E27FC236}">
                <a16:creationId xmlns:a16="http://schemas.microsoft.com/office/drawing/2014/main" id="{A7F0CA78-4F7F-4A54-96B0-3FDAC3849696}"/>
              </a:ext>
            </a:extLst>
          </p:cNvPr>
          <p:cNvGrpSpPr/>
          <p:nvPr/>
        </p:nvGrpSpPr>
        <p:grpSpPr>
          <a:xfrm>
            <a:off x="1951551" y="3236027"/>
            <a:ext cx="1254447" cy="1951264"/>
            <a:chOff x="9797585" y="2958525"/>
            <a:chExt cx="1814289" cy="2216609"/>
          </a:xfrm>
        </p:grpSpPr>
        <p:grpSp>
          <p:nvGrpSpPr>
            <p:cNvPr id="94" name="مجموعة 58">
              <a:extLst>
                <a:ext uri="{FF2B5EF4-FFF2-40B4-BE49-F238E27FC236}">
                  <a16:creationId xmlns:a16="http://schemas.microsoft.com/office/drawing/2014/main" id="{84561E7D-8A3E-4F0A-948D-88955E7EDC37}"/>
                </a:ext>
              </a:extLst>
            </p:cNvPr>
            <p:cNvGrpSpPr/>
            <p:nvPr/>
          </p:nvGrpSpPr>
          <p:grpSpPr>
            <a:xfrm>
              <a:off x="9797585" y="2958525"/>
              <a:ext cx="1814289" cy="2216609"/>
              <a:chOff x="9979989" y="2964233"/>
              <a:chExt cx="1814289" cy="2216609"/>
            </a:xfrm>
          </p:grpSpPr>
          <p:sp>
            <p:nvSpPr>
              <p:cNvPr id="96" name="مستطيل 60">
                <a:extLst>
                  <a:ext uri="{FF2B5EF4-FFF2-40B4-BE49-F238E27FC236}">
                    <a16:creationId xmlns:a16="http://schemas.microsoft.com/office/drawing/2014/main" id="{A6319ADA-FB07-4E4C-B22D-CB94BC5B4AC4}"/>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97" name="مثلث متساوي الساقين 61">
                <a:extLst>
                  <a:ext uri="{FF2B5EF4-FFF2-40B4-BE49-F238E27FC236}">
                    <a16:creationId xmlns:a16="http://schemas.microsoft.com/office/drawing/2014/main" id="{3B9C9BF6-0E96-4D2B-9B91-1C4F7ED73784}"/>
                  </a:ext>
                </a:extLst>
              </p:cNvPr>
              <p:cNvSpPr/>
              <p:nvPr/>
            </p:nvSpPr>
            <p:spPr>
              <a:xfrm flipH="1" flipV="1">
                <a:off x="105422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98" name="مربع نص 62">
                <a:extLst>
                  <a:ext uri="{FF2B5EF4-FFF2-40B4-BE49-F238E27FC236}">
                    <a16:creationId xmlns:a16="http://schemas.microsoft.com/office/drawing/2014/main" id="{0C83429C-8B80-4E88-B4B1-BAA6A5E40105}"/>
                  </a:ext>
                </a:extLst>
              </p:cNvPr>
              <p:cNvSpPr txBox="1"/>
              <p:nvPr/>
            </p:nvSpPr>
            <p:spPr>
              <a:xfrm>
                <a:off x="10679701" y="4483905"/>
                <a:ext cx="454871" cy="52444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6</a:t>
                </a:r>
              </a:p>
            </p:txBody>
          </p:sp>
        </p:grpSp>
        <p:sp>
          <p:nvSpPr>
            <p:cNvPr id="95" name="مستطيل 59">
              <a:extLst>
                <a:ext uri="{FF2B5EF4-FFF2-40B4-BE49-F238E27FC236}">
                  <a16:creationId xmlns:a16="http://schemas.microsoft.com/office/drawing/2014/main" id="{507F368E-5801-46A4-BC77-C3082A38F48A}"/>
                </a:ext>
              </a:extLst>
            </p:cNvPr>
            <p:cNvSpPr/>
            <p:nvPr/>
          </p:nvSpPr>
          <p:spPr>
            <a:xfrm>
              <a:off x="9836560" y="3195372"/>
              <a:ext cx="1695345" cy="1783112"/>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مخاطر عدم السداد</a:t>
              </a:r>
            </a:p>
            <a:p>
              <a:pPr algn="ctr" rtl="1" eaLnBrk="0" hangingPunct="0"/>
              <a:endParaRPr lang="ar-EG" sz="2400" b="1" dirty="0">
                <a:latin typeface="Sakkal Majalla" panose="02000000000000000000" pitchFamily="2" charset="-78"/>
                <a:cs typeface="Sakkal Majalla" panose="02000000000000000000" pitchFamily="2" charset="-78"/>
              </a:endParaRPr>
            </a:p>
          </p:txBody>
        </p:sp>
      </p:grpSp>
    </p:spTree>
    <p:extLst>
      <p:ext uri="{BB962C8B-B14F-4D97-AF65-F5344CB8AC3E}">
        <p14:creationId xmlns:p14="http://schemas.microsoft.com/office/powerpoint/2010/main" val="800101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17609" y="1886452"/>
            <a:ext cx="260782"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1</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3120824"/>
            <a:ext cx="2506823" cy="1015663"/>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أولا: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مخاطر الاستدعاء</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20" name="TextBox 19">
            <a:extLst>
              <a:ext uri="{FF2B5EF4-FFF2-40B4-BE49-F238E27FC236}">
                <a16:creationId xmlns:a16="http://schemas.microsoft.com/office/drawing/2014/main" id="{06CBD63A-76C1-408E-8D56-DE65A2A3B5ED}"/>
              </a:ext>
            </a:extLst>
          </p:cNvPr>
          <p:cNvSpPr txBox="1"/>
          <p:nvPr/>
        </p:nvSpPr>
        <p:spPr>
          <a:xfrm>
            <a:off x="1273971" y="2220577"/>
            <a:ext cx="6856699" cy="2816156"/>
          </a:xfrm>
          <a:prstGeom prst="rect">
            <a:avLst/>
          </a:prstGeom>
          <a:noFill/>
        </p:spPr>
        <p:txBody>
          <a:bodyPr wrap="square">
            <a:spAutoFit/>
          </a:bodyPr>
          <a:lstStyle/>
          <a:p>
            <a:pPr marL="0" indent="0" algn="just" rtl="1">
              <a:lnSpc>
                <a:spcPct val="150000"/>
              </a:lnSpc>
              <a:buNone/>
            </a:pPr>
            <a:r>
              <a:rPr lang="ar-SA" sz="2400" dirty="0">
                <a:latin typeface="Sakkal Majalla" panose="02000000000000000000" pitchFamily="2" charset="-78"/>
                <a:cs typeface="Sakkal Majalla" panose="02000000000000000000" pitchFamily="2" charset="-78"/>
              </a:rPr>
              <a:t>عندما يشتري المستثمر ورقم مالية (سهم او سند) فهو يحدد لنفسة فترة زمنية يحتفظ فيها بهذه الورقة. فاذا قام مصدر الورقة (الشركة) باستدعاء السند او اعادة شراء السهم من المستثمر عند وقت يقل عن الوقت الذي حدده المستثمر للتصرف في الورقة ، فان عوائد المستثمر من هذه الورقة قد تكون اقل من تلك التي توقعها</a:t>
            </a:r>
            <a:r>
              <a:rPr lang="en-GB" sz="2400" dirty="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08676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17609" y="1886452"/>
            <a:ext cx="260782"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2</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3120824"/>
            <a:ext cx="2506823" cy="1015663"/>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ثانيا: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مخاطر التحويل</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20" name="TextBox 19">
            <a:extLst>
              <a:ext uri="{FF2B5EF4-FFF2-40B4-BE49-F238E27FC236}">
                <a16:creationId xmlns:a16="http://schemas.microsoft.com/office/drawing/2014/main" id="{06CBD63A-76C1-408E-8D56-DE65A2A3B5ED}"/>
              </a:ext>
            </a:extLst>
          </p:cNvPr>
          <p:cNvSpPr txBox="1"/>
          <p:nvPr/>
        </p:nvSpPr>
        <p:spPr>
          <a:xfrm>
            <a:off x="477081" y="1917297"/>
            <a:ext cx="7939099" cy="3970318"/>
          </a:xfrm>
          <a:prstGeom prst="rect">
            <a:avLst/>
          </a:prstGeom>
          <a:solidFill>
            <a:schemeClr val="bg1"/>
          </a:solidFill>
        </p:spPr>
        <p:txBody>
          <a:bodyPr wrap="square">
            <a:spAutoFit/>
          </a:bodyPr>
          <a:lstStyle/>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عندما يتم تحويل سند او سهم ممتاز الى مجموعة من الاسهم العادية ، فان معدل العائد على الاستثمار قد يتغير. لان قيمة الاسهم العادية قد تزيد او تقل </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يقبل المستثمرون تحويل اوراقهم المالية على امل المشاركة في اي زيادة تحدث في سعر السهم العادي. </a:t>
            </a: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حجم الفرق في العائد بين الورقة المالية القابلة للتحويل وغير القابلة للتحويل سيتوقف على معدلات الفائدة السائدة في السوق وعلى الاحوال المتوقعة بالنسبة للشركة صاحبة اصدار الورقة المالية.</a:t>
            </a:r>
          </a:p>
        </p:txBody>
      </p:sp>
    </p:spTree>
    <p:extLst>
      <p:ext uri="{BB962C8B-B14F-4D97-AF65-F5344CB8AC3E}">
        <p14:creationId xmlns:p14="http://schemas.microsoft.com/office/powerpoint/2010/main" val="3252428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17609" y="1886452"/>
            <a:ext cx="260782"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3</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3120824"/>
            <a:ext cx="2506823" cy="1015663"/>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ثالثا: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سعر الفائدة</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20" name="TextBox 19">
            <a:extLst>
              <a:ext uri="{FF2B5EF4-FFF2-40B4-BE49-F238E27FC236}">
                <a16:creationId xmlns:a16="http://schemas.microsoft.com/office/drawing/2014/main" id="{06CBD63A-76C1-408E-8D56-DE65A2A3B5ED}"/>
              </a:ext>
            </a:extLst>
          </p:cNvPr>
          <p:cNvSpPr txBox="1"/>
          <p:nvPr/>
        </p:nvSpPr>
        <p:spPr>
          <a:xfrm>
            <a:off x="1268518" y="3083468"/>
            <a:ext cx="7055141" cy="1154162"/>
          </a:xfrm>
          <a:prstGeom prst="rect">
            <a:avLst/>
          </a:prstGeom>
          <a:noFill/>
        </p:spPr>
        <p:txBody>
          <a:bodyPr wrap="square">
            <a:spAutoFit/>
          </a:bodyPr>
          <a:lstStyle/>
          <a:p>
            <a:pPr marL="0" indent="0" algn="just" rtl="1">
              <a:lnSpc>
                <a:spcPct val="150000"/>
              </a:lnSpc>
              <a:buNone/>
            </a:pPr>
            <a:r>
              <a:rPr lang="ar-SA" sz="2400" dirty="0">
                <a:latin typeface="Sakkal Majalla" panose="02000000000000000000" pitchFamily="2" charset="-78"/>
                <a:cs typeface="Sakkal Majalla" panose="02000000000000000000" pitchFamily="2" charset="-78"/>
              </a:rPr>
              <a:t>هي التغيرات التي تحدث في العوائد نتيجة تحركات اسعار الفائدة ، فكلما ارتفعت معدلات الفائدة فان قيمة الاوراق المالية تنخفض والعكس صحيح. </a:t>
            </a:r>
          </a:p>
        </p:txBody>
      </p:sp>
    </p:spTree>
    <p:extLst>
      <p:ext uri="{BB962C8B-B14F-4D97-AF65-F5344CB8AC3E}">
        <p14:creationId xmlns:p14="http://schemas.microsoft.com/office/powerpoint/2010/main" val="2825065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275606" y="639026"/>
            <a:ext cx="7657623" cy="1651518"/>
          </a:xfrm>
        </p:spPr>
        <p:txBody>
          <a:bodyPr>
            <a:normAutofit/>
          </a:bodyPr>
          <a:lstStyle/>
          <a:p>
            <a:pPr marL="0" indent="0">
              <a:buNone/>
            </a:pPr>
            <a:r>
              <a:rPr lang="ar-SA" sz="3600" b="1" dirty="0">
                <a:solidFill>
                  <a:schemeClr val="bg1"/>
                </a:solidFill>
                <a:latin typeface="Sakkal Majalla" panose="02000000000000000000" pitchFamily="2" charset="-78"/>
                <a:cs typeface="Sakkal Majalla" panose="02000000000000000000" pitchFamily="2" charset="-78"/>
              </a:rPr>
              <a:t>المخاطر  و عدم التأكد</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grpSp>
        <p:nvGrpSpPr>
          <p:cNvPr id="15" name="مجموعة 14">
            <a:extLst>
              <a:ext uri="{FF2B5EF4-FFF2-40B4-BE49-F238E27FC236}">
                <a16:creationId xmlns:a16="http://schemas.microsoft.com/office/drawing/2014/main" id="{B63914EC-620E-4662-B251-0898B60759F4}"/>
              </a:ext>
            </a:extLst>
          </p:cNvPr>
          <p:cNvGrpSpPr/>
          <p:nvPr/>
        </p:nvGrpSpPr>
        <p:grpSpPr>
          <a:xfrm>
            <a:off x="6152846" y="1953426"/>
            <a:ext cx="5172376" cy="4028630"/>
            <a:chOff x="6641783" y="3450071"/>
            <a:chExt cx="2648559" cy="2491472"/>
          </a:xfrm>
        </p:grpSpPr>
        <p:sp>
          <p:nvSpPr>
            <p:cNvPr id="17" name="مستطيل 16">
              <a:extLst>
                <a:ext uri="{FF2B5EF4-FFF2-40B4-BE49-F238E27FC236}">
                  <a16:creationId xmlns:a16="http://schemas.microsoft.com/office/drawing/2014/main" id="{2A822DCF-E2DC-414B-A08F-44538371BEEA}"/>
                </a:ext>
              </a:extLst>
            </p:cNvPr>
            <p:cNvSpPr/>
            <p:nvPr/>
          </p:nvSpPr>
          <p:spPr>
            <a:xfrm>
              <a:off x="6641783" y="3887697"/>
              <a:ext cx="2648559" cy="2053846"/>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8" name="شكل بيضاوي 17">
              <a:extLst>
                <a:ext uri="{FF2B5EF4-FFF2-40B4-BE49-F238E27FC236}">
                  <a16:creationId xmlns:a16="http://schemas.microsoft.com/office/drawing/2014/main" id="{76D99E92-5040-42B6-8455-E6A8219F8A5C}"/>
                </a:ext>
              </a:extLst>
            </p:cNvPr>
            <p:cNvSpPr/>
            <p:nvPr/>
          </p:nvSpPr>
          <p:spPr>
            <a:xfrm>
              <a:off x="7632835" y="3450071"/>
              <a:ext cx="729726" cy="625151"/>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800" b="1" dirty="0">
                  <a:latin typeface="Sakkal Majalla" panose="02000000000000000000" pitchFamily="2" charset="-78"/>
                  <a:cs typeface="Sakkal Majalla" panose="02000000000000000000" pitchFamily="2" charset="-78"/>
                </a:rPr>
                <a:t>المخاطر</a:t>
              </a:r>
            </a:p>
          </p:txBody>
        </p:sp>
      </p:grpSp>
      <p:grpSp>
        <p:nvGrpSpPr>
          <p:cNvPr id="20" name="مجموعة 19">
            <a:extLst>
              <a:ext uri="{FF2B5EF4-FFF2-40B4-BE49-F238E27FC236}">
                <a16:creationId xmlns:a16="http://schemas.microsoft.com/office/drawing/2014/main" id="{B108EA8B-FD23-4961-93D3-48C6C88A0887}"/>
              </a:ext>
            </a:extLst>
          </p:cNvPr>
          <p:cNvGrpSpPr/>
          <p:nvPr/>
        </p:nvGrpSpPr>
        <p:grpSpPr>
          <a:xfrm>
            <a:off x="914402" y="2020098"/>
            <a:ext cx="5092723" cy="3961956"/>
            <a:chOff x="5910041" y="3481841"/>
            <a:chExt cx="2607773" cy="2651711"/>
          </a:xfrm>
        </p:grpSpPr>
        <p:sp>
          <p:nvSpPr>
            <p:cNvPr id="22" name="مستطيل 21">
              <a:extLst>
                <a:ext uri="{FF2B5EF4-FFF2-40B4-BE49-F238E27FC236}">
                  <a16:creationId xmlns:a16="http://schemas.microsoft.com/office/drawing/2014/main" id="{DB603995-6C6E-4293-B59D-38279A1BBE9A}"/>
                </a:ext>
              </a:extLst>
            </p:cNvPr>
            <p:cNvSpPr/>
            <p:nvPr/>
          </p:nvSpPr>
          <p:spPr>
            <a:xfrm>
              <a:off x="5910041" y="3908612"/>
              <a:ext cx="2607773" cy="2224940"/>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شكل بيضاوي 22">
              <a:extLst>
                <a:ext uri="{FF2B5EF4-FFF2-40B4-BE49-F238E27FC236}">
                  <a16:creationId xmlns:a16="http://schemas.microsoft.com/office/drawing/2014/main" id="{FF207A91-FE58-4D91-93FB-65B822ECD661}"/>
                </a:ext>
              </a:extLst>
            </p:cNvPr>
            <p:cNvSpPr/>
            <p:nvPr/>
          </p:nvSpPr>
          <p:spPr>
            <a:xfrm>
              <a:off x="6813436" y="3481841"/>
              <a:ext cx="729727" cy="625151"/>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800" b="1" dirty="0">
                  <a:latin typeface="Sakkal Majalla" panose="02000000000000000000" pitchFamily="2" charset="-78"/>
                  <a:cs typeface="Sakkal Majalla" panose="02000000000000000000" pitchFamily="2" charset="-78"/>
                </a:rPr>
                <a:t>عدم التأكد</a:t>
              </a:r>
            </a:p>
          </p:txBody>
        </p:sp>
      </p:grpSp>
      <p:sp>
        <p:nvSpPr>
          <p:cNvPr id="24" name="TextBox 23">
            <a:extLst>
              <a:ext uri="{FF2B5EF4-FFF2-40B4-BE49-F238E27FC236}">
                <a16:creationId xmlns:a16="http://schemas.microsoft.com/office/drawing/2014/main" id="{3BC66144-7F6E-4588-A69E-4A3E9D71B3A4}"/>
              </a:ext>
            </a:extLst>
          </p:cNvPr>
          <p:cNvSpPr txBox="1"/>
          <p:nvPr/>
        </p:nvSpPr>
        <p:spPr>
          <a:xfrm>
            <a:off x="6264036" y="2964275"/>
            <a:ext cx="4949995" cy="3046988"/>
          </a:xfrm>
          <a:prstGeom prst="rect">
            <a:avLst/>
          </a:prstGeom>
          <a:noFill/>
        </p:spPr>
        <p:txBody>
          <a:bodyPr wrap="square">
            <a:spAutoFit/>
          </a:bodyPr>
          <a:lstStyle/>
          <a:p>
            <a:pPr marL="0" indent="0" algn="just" rtl="1">
              <a:buNone/>
            </a:pPr>
            <a:r>
              <a:rPr lang="ar-SA" sz="2400" dirty="0">
                <a:latin typeface="Sakkal Majalla" panose="02000000000000000000" pitchFamily="2" charset="-78"/>
                <a:cs typeface="Sakkal Majalla" panose="02000000000000000000" pitchFamily="2" charset="-78"/>
              </a:rPr>
              <a:t>هي حالة عدم التأكد بشأن التدفقات النقدية (احتمال الفشل والنجاح). أو بالإمكان أن ننظر لها بأنها مقياس نسبي  لمدى تقلب العائد المتوقع الحصول علية مستقبلاً. كما أنها تصف موقفا ما، يتوفر فيه لمتخذ القرار معلومات تاريخية كافية تساعده في وضع احتمالات متعددة (توزيع احتمالي) بشأن التدفقات النقدية المستقبلية وهو ما يطلق </a:t>
            </a:r>
            <a:r>
              <a:rPr lang="ar-SA" sz="2400" dirty="0" smtClean="0">
                <a:latin typeface="Sakkal Majalla" panose="02000000000000000000" pitchFamily="2" charset="-78"/>
                <a:cs typeface="Sakkal Majalla" panose="02000000000000000000" pitchFamily="2" charset="-78"/>
              </a:rPr>
              <a:t>عليه </a:t>
            </a:r>
            <a:r>
              <a:rPr lang="ar-SA" sz="2400" b="1" dirty="0" smtClean="0">
                <a:solidFill>
                  <a:srgbClr val="00B050"/>
                </a:solidFill>
                <a:latin typeface="Sakkal Majalla" panose="02000000000000000000" pitchFamily="2" charset="-78"/>
                <a:cs typeface="Sakkal Majalla" panose="02000000000000000000" pitchFamily="2" charset="-78"/>
              </a:rPr>
              <a:t>التوزيعات </a:t>
            </a:r>
            <a:r>
              <a:rPr lang="ar-SA" sz="2400" b="1" dirty="0">
                <a:solidFill>
                  <a:srgbClr val="00B050"/>
                </a:solidFill>
                <a:latin typeface="Sakkal Majalla" panose="02000000000000000000" pitchFamily="2" charset="-78"/>
                <a:cs typeface="Sakkal Majalla" panose="02000000000000000000" pitchFamily="2" charset="-78"/>
              </a:rPr>
              <a:t>الاحتمالية الموضوعية</a:t>
            </a:r>
            <a:r>
              <a:rPr lang="ar-SA" sz="2400" dirty="0">
                <a:solidFill>
                  <a:srgbClr val="00B050"/>
                </a:solidFill>
                <a:latin typeface="Sakkal Majalla" panose="02000000000000000000" pitchFamily="2" charset="-78"/>
                <a:cs typeface="Sakkal Majalla" panose="02000000000000000000" pitchFamily="2" charset="-78"/>
              </a:rPr>
              <a:t>. </a:t>
            </a:r>
          </a:p>
        </p:txBody>
      </p:sp>
      <p:sp>
        <p:nvSpPr>
          <p:cNvPr id="25" name="TextBox 24">
            <a:extLst>
              <a:ext uri="{FF2B5EF4-FFF2-40B4-BE49-F238E27FC236}">
                <a16:creationId xmlns:a16="http://schemas.microsoft.com/office/drawing/2014/main" id="{208E277F-6819-4610-8B2B-B849E9E1C3CC}"/>
              </a:ext>
            </a:extLst>
          </p:cNvPr>
          <p:cNvSpPr txBox="1"/>
          <p:nvPr/>
        </p:nvSpPr>
        <p:spPr>
          <a:xfrm>
            <a:off x="1128341" y="3350402"/>
            <a:ext cx="4664844" cy="1938992"/>
          </a:xfrm>
          <a:prstGeom prst="rect">
            <a:avLst/>
          </a:prstGeom>
          <a:noFill/>
        </p:spPr>
        <p:txBody>
          <a:bodyPr wrap="square">
            <a:spAutoFit/>
          </a:bodyPr>
          <a:lstStyle/>
          <a:p>
            <a:pPr marL="0" indent="0" algn="just" rtl="1">
              <a:buNone/>
            </a:pPr>
            <a:r>
              <a:rPr lang="ar-SA" sz="2400" dirty="0">
                <a:latin typeface="Sakkal Majalla" panose="02000000000000000000" pitchFamily="2" charset="-78"/>
                <a:cs typeface="Sakkal Majalla" panose="02000000000000000000" pitchFamily="2" charset="-78"/>
              </a:rPr>
              <a:t>يصف موقفا لا يتوافر فيه لمتخذ القرار الاستثماري معلومات تاريخية للاعتماد عليها في وضع توزيع احتمالي للتدفقات النقدية . وهنا علية ان يضع تخمينات معقولة للتوزيع الاحتمالي. وهذا ما يطلق </a:t>
            </a:r>
            <a:r>
              <a:rPr lang="ar-SA" sz="2400" dirty="0" smtClean="0">
                <a:latin typeface="Sakkal Majalla" panose="02000000000000000000" pitchFamily="2" charset="-78"/>
                <a:cs typeface="Sakkal Majalla" panose="02000000000000000000" pitchFamily="2" charset="-78"/>
              </a:rPr>
              <a:t>عليه </a:t>
            </a:r>
            <a:r>
              <a:rPr lang="ar-SA" sz="2400" b="1" dirty="0" smtClean="0">
                <a:solidFill>
                  <a:srgbClr val="00B050"/>
                </a:solidFill>
                <a:latin typeface="Sakkal Majalla" panose="02000000000000000000" pitchFamily="2" charset="-78"/>
                <a:cs typeface="Sakkal Majalla" panose="02000000000000000000" pitchFamily="2" charset="-78"/>
              </a:rPr>
              <a:t>التوزيع </a:t>
            </a:r>
            <a:r>
              <a:rPr lang="ar-SA" sz="2400" b="1" dirty="0">
                <a:solidFill>
                  <a:srgbClr val="00B050"/>
                </a:solidFill>
                <a:latin typeface="Sakkal Majalla" panose="02000000000000000000" pitchFamily="2" charset="-78"/>
                <a:cs typeface="Sakkal Majalla" panose="02000000000000000000" pitchFamily="2" charset="-78"/>
              </a:rPr>
              <a:t>الاحتمالي التقديري.</a:t>
            </a:r>
            <a:endParaRPr lang="en-MY" sz="2400" b="1" dirty="0">
              <a:solidFill>
                <a:srgbClr val="00B05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760865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17609" y="1886452"/>
            <a:ext cx="260782"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4</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3120824"/>
            <a:ext cx="2506823" cy="1015663"/>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رابعا: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مخاطر الإدارة</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20" name="TextBox 19">
            <a:extLst>
              <a:ext uri="{FF2B5EF4-FFF2-40B4-BE49-F238E27FC236}">
                <a16:creationId xmlns:a16="http://schemas.microsoft.com/office/drawing/2014/main" id="{06CBD63A-76C1-408E-8D56-DE65A2A3B5ED}"/>
              </a:ext>
            </a:extLst>
          </p:cNvPr>
          <p:cNvSpPr txBox="1"/>
          <p:nvPr/>
        </p:nvSpPr>
        <p:spPr>
          <a:xfrm>
            <a:off x="911015" y="2217906"/>
            <a:ext cx="7389731" cy="3416320"/>
          </a:xfrm>
          <a:prstGeom prst="rect">
            <a:avLst/>
          </a:prstGeom>
          <a:noFill/>
        </p:spPr>
        <p:txBody>
          <a:bodyPr wrap="square">
            <a:spAutoFit/>
          </a:bodyPr>
          <a:lstStyle/>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وهي المخاطر التي تنشأ من الاخطاء التي تتسبب فيها ادارة الشركة نفسها وهي تمارس وظيفتها في اتخاذ القرارات الاستثمارية والتمويلية.</a:t>
            </a: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تواجهه الشركة مخاطر الاعمال ( التقلب في صافي الدخل نتيجة لمختلف عمليات المنظمة) او المخاطر المالية ( قرارات الرافعة المالية اي نسب الاعتماد على الديون في هيكل راس المال). </a:t>
            </a: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نظرية تكلفة الوكالة.</a:t>
            </a:r>
          </a:p>
        </p:txBody>
      </p:sp>
    </p:spTree>
    <p:extLst>
      <p:ext uri="{BB962C8B-B14F-4D97-AF65-F5344CB8AC3E}">
        <p14:creationId xmlns:p14="http://schemas.microsoft.com/office/powerpoint/2010/main" val="3633018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17609" y="1886452"/>
            <a:ext cx="260782"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5</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3120824"/>
            <a:ext cx="2506823" cy="1015663"/>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خامسا: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مخاطر التسويق</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20" name="TextBox 19">
            <a:extLst>
              <a:ext uri="{FF2B5EF4-FFF2-40B4-BE49-F238E27FC236}">
                <a16:creationId xmlns:a16="http://schemas.microsoft.com/office/drawing/2014/main" id="{06CBD63A-76C1-408E-8D56-DE65A2A3B5ED}"/>
              </a:ext>
            </a:extLst>
          </p:cNvPr>
          <p:cNvSpPr txBox="1"/>
          <p:nvPr/>
        </p:nvSpPr>
        <p:spPr>
          <a:xfrm>
            <a:off x="1007879" y="2506387"/>
            <a:ext cx="7295727" cy="2308324"/>
          </a:xfrm>
          <a:prstGeom prst="rect">
            <a:avLst/>
          </a:prstGeom>
          <a:noFill/>
        </p:spPr>
        <p:txBody>
          <a:bodyPr wrap="square">
            <a:spAutoFit/>
          </a:bodyPr>
          <a:lstStyle/>
          <a:p>
            <a:pPr marL="0" indent="0" algn="just" rtl="1">
              <a:lnSpc>
                <a:spcPct val="150000"/>
              </a:lnSpc>
              <a:buNone/>
            </a:pPr>
            <a:r>
              <a:rPr lang="ar-SA" sz="2400" b="1" dirty="0">
                <a:latin typeface="Sakkal Majalla" panose="02000000000000000000" pitchFamily="2" charset="-78"/>
                <a:cs typeface="Sakkal Majalla" panose="02000000000000000000" pitchFamily="2" charset="-78"/>
              </a:rPr>
              <a:t>تعتمد قابلية الورقة المالية للتسويق على:</a:t>
            </a: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حجم ما يمكن بيعة أو شراءه من الورقة خلال فترة قصيرة من الزمن (بدون حدوث تأثير عكسي على السعر).</a:t>
            </a:r>
          </a:p>
          <a:p>
            <a:pPr marL="342900" indent="-3429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مقدار الوقت الضروري لاستكمال بيع عدد محدد من هذه الأوراق. </a:t>
            </a:r>
          </a:p>
        </p:txBody>
      </p:sp>
    </p:spTree>
    <p:extLst>
      <p:ext uri="{BB962C8B-B14F-4D97-AF65-F5344CB8AC3E}">
        <p14:creationId xmlns:p14="http://schemas.microsoft.com/office/powerpoint/2010/main" val="2350707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17609" y="1886452"/>
            <a:ext cx="260782"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6</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3120824"/>
            <a:ext cx="2506823" cy="1015663"/>
          </a:xfrm>
          <a:prstGeom prst="rect">
            <a:avLst/>
          </a:prstGeom>
        </p:spPr>
        <p:txBody>
          <a:bodyPr wrap="square">
            <a:spAutoFit/>
          </a:bodyPr>
          <a:lstStyle/>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سادسا: </a:t>
            </a:r>
          </a:p>
          <a:p>
            <a:pPr algn="ctr" rtl="1" eaLnBrk="0" hangingPunct="0"/>
            <a:r>
              <a:rPr lang="ar-SA" sz="3000" b="1" dirty="0">
                <a:latin typeface="Sakkal Majalla" panose="02000000000000000000" pitchFamily="2" charset="-78"/>
                <a:cs typeface="Sakkal Majalla" panose="02000000000000000000" pitchFamily="2" charset="-78"/>
                <a:sym typeface="Wingdings" panose="05000000000000000000" pitchFamily="2" charset="2"/>
              </a:rPr>
              <a:t>مخاطر عدم السداد</a:t>
            </a:r>
            <a:endParaRPr lang="ar-SA" sz="3000" b="1"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20" name="TextBox 19">
            <a:extLst>
              <a:ext uri="{FF2B5EF4-FFF2-40B4-BE49-F238E27FC236}">
                <a16:creationId xmlns:a16="http://schemas.microsoft.com/office/drawing/2014/main" id="{06CBD63A-76C1-408E-8D56-DE65A2A3B5ED}"/>
              </a:ext>
            </a:extLst>
          </p:cNvPr>
          <p:cNvSpPr txBox="1"/>
          <p:nvPr/>
        </p:nvSpPr>
        <p:spPr>
          <a:xfrm>
            <a:off x="1070661" y="2124198"/>
            <a:ext cx="7252998" cy="3370153"/>
          </a:xfrm>
          <a:prstGeom prst="rect">
            <a:avLst/>
          </a:prstGeom>
          <a:noFill/>
        </p:spPr>
        <p:txBody>
          <a:bodyPr wrap="square">
            <a:spAutoFit/>
          </a:bodyPr>
          <a:lstStyle/>
          <a:p>
            <a:pPr marL="0" indent="0" algn="just" rtl="1">
              <a:lnSpc>
                <a:spcPct val="150000"/>
              </a:lnSpc>
              <a:buNone/>
            </a:pPr>
            <a:r>
              <a:rPr lang="ar-SA" sz="2400" b="1" dirty="0">
                <a:latin typeface="Sakkal Majalla" panose="02000000000000000000" pitchFamily="2" charset="-78"/>
                <a:cs typeface="Sakkal Majalla" panose="02000000000000000000" pitchFamily="2" charset="-78"/>
              </a:rPr>
              <a:t>يقصد بها احتمالات ان تتعرض الشركة صاحبة اصدارات الأوراق المالية للإفلاس.</a:t>
            </a:r>
          </a:p>
          <a:p>
            <a:pPr marL="0" indent="0" algn="just" rtl="1">
              <a:lnSpc>
                <a:spcPct val="150000"/>
              </a:lnSpc>
              <a:buNone/>
            </a:pPr>
            <a:r>
              <a:rPr lang="ar-SA" sz="2400" b="1" u="sng" dirty="0">
                <a:solidFill>
                  <a:srgbClr val="00B050"/>
                </a:solidFill>
                <a:latin typeface="Sakkal Majalla" panose="02000000000000000000" pitchFamily="2" charset="-78"/>
                <a:cs typeface="Sakkal Majalla" panose="02000000000000000000" pitchFamily="2" charset="-78"/>
              </a:rPr>
              <a:t>فبالنسبة للسندات :</a:t>
            </a: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قد تحقق الشركة خسائر وبالتالي لا تستطيع سداد الفوائد واصل القرض</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0" indent="0" algn="just" rtl="1">
              <a:lnSpc>
                <a:spcPct val="150000"/>
              </a:lnSpc>
              <a:buNone/>
            </a:pPr>
            <a:r>
              <a:rPr lang="ar-SA" sz="2400" b="1" u="sng" dirty="0">
                <a:solidFill>
                  <a:srgbClr val="00B050"/>
                </a:solidFill>
                <a:latin typeface="Sakkal Majalla" panose="02000000000000000000" pitchFamily="2" charset="-78"/>
                <a:cs typeface="Sakkal Majalla" panose="02000000000000000000" pitchFamily="2" charset="-78"/>
              </a:rPr>
              <a:t>وبالنسبة للاسهم العادية:</a:t>
            </a: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فقد تصل قيمتها السوقية الى الصفر عندما تتجه الشركة نحو الافلاس ،</a:t>
            </a: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وهنا يتجه المستثمرون نحو تشكيل محافظ استثمارية.</a:t>
            </a:r>
          </a:p>
        </p:txBody>
      </p:sp>
    </p:spTree>
    <p:extLst>
      <p:ext uri="{BB962C8B-B14F-4D97-AF65-F5344CB8AC3E}">
        <p14:creationId xmlns:p14="http://schemas.microsoft.com/office/powerpoint/2010/main" val="1846788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743200" y="662665"/>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8" y="594171"/>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lgn="r" rtl="1">
              <a:buNone/>
            </a:pPr>
            <a:r>
              <a:rPr lang="ar-SA" sz="3600" b="1" dirty="0">
                <a:solidFill>
                  <a:schemeClr val="bg1"/>
                </a:solidFill>
                <a:latin typeface="Sakkal Majalla" panose="02000000000000000000" pitchFamily="2" charset="-78"/>
                <a:cs typeface="Sakkal Majalla" panose="02000000000000000000" pitchFamily="2" charset="-78"/>
              </a:rPr>
              <a:t>ثانيا : قياس مخاطر محفظة الاوراق المالية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pic>
        <p:nvPicPr>
          <p:cNvPr id="46" name="Picture 45">
            <a:extLst>
              <a:ext uri="{FF2B5EF4-FFF2-40B4-BE49-F238E27FC236}">
                <a16:creationId xmlns:a16="http://schemas.microsoft.com/office/drawing/2014/main" id="{2C34F127-45EC-433D-A31A-819A95CA8DAE}"/>
              </a:ext>
            </a:extLst>
          </p:cNvPr>
          <p:cNvPicPr>
            <a:picLocks noChangeAspect="1"/>
          </p:cNvPicPr>
          <p:nvPr/>
        </p:nvPicPr>
        <p:blipFill>
          <a:blip r:embed="rId3"/>
          <a:stretch>
            <a:fillRect/>
          </a:stretch>
        </p:blipFill>
        <p:spPr>
          <a:xfrm>
            <a:off x="1830938" y="1638819"/>
            <a:ext cx="8477251" cy="4630625"/>
          </a:xfrm>
          <a:prstGeom prst="rect">
            <a:avLst/>
          </a:prstGeom>
        </p:spPr>
      </p:pic>
      <p:sp>
        <p:nvSpPr>
          <p:cNvPr id="45" name="TextBox 44">
            <a:extLst>
              <a:ext uri="{FF2B5EF4-FFF2-40B4-BE49-F238E27FC236}">
                <a16:creationId xmlns:a16="http://schemas.microsoft.com/office/drawing/2014/main" id="{13C0FCC0-25DB-4AFE-B3B0-B148C3CA5643}"/>
              </a:ext>
            </a:extLst>
          </p:cNvPr>
          <p:cNvSpPr txBox="1"/>
          <p:nvPr/>
        </p:nvSpPr>
        <p:spPr>
          <a:xfrm>
            <a:off x="2629601" y="1703421"/>
            <a:ext cx="8402609" cy="461665"/>
          </a:xfrm>
          <a:prstGeom prst="rect">
            <a:avLst/>
          </a:prstGeom>
          <a:noFill/>
        </p:spPr>
        <p:txBody>
          <a:bodyPr wrap="square">
            <a:spAutoFit/>
          </a:bodyPr>
          <a:lstStyle/>
          <a:p>
            <a:pPr marL="0" indent="0" algn="r" rtl="1">
              <a:buNone/>
            </a:pPr>
            <a:r>
              <a:rPr lang="ar-SA" sz="2400" b="1" dirty="0">
                <a:solidFill>
                  <a:srgbClr val="00B050"/>
                </a:solidFill>
                <a:latin typeface="Sakkal Majalla" panose="02000000000000000000" pitchFamily="2" charset="-78"/>
                <a:cs typeface="Sakkal Majalla" panose="02000000000000000000" pitchFamily="2" charset="-78"/>
              </a:rPr>
              <a:t>لقياس مخاطر الاستثمار في محفظة استثمارية مكونة من اكثر من اصل نستخدم المعادلة الاتية: </a:t>
            </a:r>
          </a:p>
        </p:txBody>
      </p:sp>
    </p:spTree>
    <p:extLst>
      <p:ext uri="{BB962C8B-B14F-4D97-AF65-F5344CB8AC3E}">
        <p14:creationId xmlns:p14="http://schemas.microsoft.com/office/powerpoint/2010/main" val="10208396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442924" y="990531"/>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743200" y="662665"/>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8" y="594171"/>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lgn="r" rtl="1">
              <a:buNone/>
            </a:pPr>
            <a:r>
              <a:rPr lang="ar-SA" sz="3600" b="1" dirty="0">
                <a:solidFill>
                  <a:schemeClr val="bg1"/>
                </a:solidFill>
                <a:latin typeface="Sakkal Majalla" panose="02000000000000000000" pitchFamily="2" charset="-78"/>
                <a:cs typeface="Sakkal Majalla" panose="02000000000000000000" pitchFamily="2" charset="-78"/>
              </a:rPr>
              <a:t>ثانيا : قياس مخاطر محفظة الاوراق المالية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3" name="TextBox 12">
            <a:extLst>
              <a:ext uri="{FF2B5EF4-FFF2-40B4-BE49-F238E27FC236}">
                <a16:creationId xmlns:a16="http://schemas.microsoft.com/office/drawing/2014/main" id="{30961CBF-CC53-4F00-94F9-F50BFCDBD674}"/>
              </a:ext>
            </a:extLst>
          </p:cNvPr>
          <p:cNvSpPr txBox="1"/>
          <p:nvPr/>
        </p:nvSpPr>
        <p:spPr>
          <a:xfrm>
            <a:off x="1881389" y="1627269"/>
            <a:ext cx="8429226" cy="3947234"/>
          </a:xfrm>
          <a:prstGeom prst="rect">
            <a:avLst/>
          </a:prstGeom>
          <a:noFill/>
        </p:spPr>
        <p:txBody>
          <a:bodyPr wrap="square">
            <a:spAutoFit/>
          </a:bodyPr>
          <a:lstStyle/>
          <a:p>
            <a:pPr lvl="0" algn="r" rtl="1">
              <a:lnSpc>
                <a:spcPct val="150000"/>
              </a:lnSpc>
            </a:pPr>
            <a:r>
              <a:rPr lang="ar-SA" sz="2500" b="1" dirty="0">
                <a:solidFill>
                  <a:srgbClr val="00B050"/>
                </a:solidFill>
                <a:latin typeface="Sakkal Majalla" panose="02000000000000000000" pitchFamily="2" charset="-78"/>
                <a:cs typeface="Sakkal Majalla" panose="02000000000000000000" pitchFamily="2" charset="-78"/>
              </a:rPr>
              <a:t>تمرين</a:t>
            </a:r>
            <a:r>
              <a:rPr lang="ar-SA" sz="2400" dirty="0">
                <a:solidFill>
                  <a:prstClr val="black"/>
                </a:solidFill>
                <a:latin typeface="Sakkal Majalla" panose="02000000000000000000" pitchFamily="2" charset="-78"/>
                <a:cs typeface="Sakkal Majalla" panose="02000000000000000000" pitchFamily="2" charset="-78"/>
              </a:rPr>
              <a:t> </a:t>
            </a:r>
          </a:p>
          <a:p>
            <a:pPr lvl="0" algn="r" rtl="1">
              <a:lnSpc>
                <a:spcPct val="150000"/>
              </a:lnSpc>
            </a:pPr>
            <a:r>
              <a:rPr lang="ar-SA" sz="2400" b="1" dirty="0">
                <a:solidFill>
                  <a:srgbClr val="0000FF"/>
                </a:solidFill>
                <a:latin typeface="Sakkal Majalla" panose="02000000000000000000" pitchFamily="2" charset="-78"/>
                <a:cs typeface="Sakkal Majalla" panose="02000000000000000000" pitchFamily="2" charset="-78"/>
              </a:rPr>
              <a:t>اذا كنتِ ترغبين في تكوين محفظة استثمارية من سهمين  1و 2 وتوفرت لديكي البيانات الاتية:</a:t>
            </a:r>
          </a:p>
          <a:p>
            <a:pPr marL="0" indent="0" algn="just" rtl="1">
              <a:lnSpc>
                <a:spcPct val="150000"/>
              </a:lnSpc>
              <a:buNone/>
            </a:pPr>
            <a:endParaRPr lang="ar-SA" sz="2400" dirty="0" smtClean="0">
              <a:latin typeface="Sakkal Majalla" panose="02000000000000000000" pitchFamily="2" charset="-78"/>
              <a:cs typeface="Sakkal Majalla" panose="02000000000000000000" pitchFamily="2" charset="-78"/>
            </a:endParaRPr>
          </a:p>
          <a:p>
            <a:pPr marL="0" indent="0" algn="just" rtl="1">
              <a:lnSpc>
                <a:spcPct val="150000"/>
              </a:lnSpc>
              <a:buNone/>
            </a:pPr>
            <a:endParaRPr lang="ar-SA" sz="2400" dirty="0">
              <a:latin typeface="Sakkal Majalla" panose="02000000000000000000" pitchFamily="2" charset="-78"/>
              <a:cs typeface="Sakkal Majalla" panose="02000000000000000000" pitchFamily="2" charset="-78"/>
            </a:endParaRPr>
          </a:p>
          <a:p>
            <a:pPr marL="0" indent="0" algn="just" rtl="1">
              <a:lnSpc>
                <a:spcPct val="150000"/>
              </a:lnSpc>
              <a:buNone/>
            </a:pPr>
            <a:endParaRPr lang="ar-SA" sz="2400" dirty="0" smtClean="0">
              <a:latin typeface="Sakkal Majalla" panose="02000000000000000000" pitchFamily="2" charset="-78"/>
              <a:cs typeface="Sakkal Majalla" panose="02000000000000000000" pitchFamily="2" charset="-78"/>
            </a:endParaRPr>
          </a:p>
          <a:p>
            <a:pPr marL="0" indent="0" algn="just" rtl="1">
              <a:lnSpc>
                <a:spcPct val="150000"/>
              </a:lnSpc>
              <a:buNone/>
            </a:pPr>
            <a:r>
              <a:rPr lang="ar-SA" sz="2400" dirty="0" smtClean="0">
                <a:latin typeface="Sakkal Majalla" panose="02000000000000000000" pitchFamily="2" charset="-78"/>
                <a:cs typeface="Sakkal Majalla" panose="02000000000000000000" pitchFamily="2" charset="-78"/>
              </a:rPr>
              <a:t>وعلمِت </a:t>
            </a:r>
            <a:r>
              <a:rPr lang="ar-SA" sz="2400" dirty="0">
                <a:latin typeface="Sakkal Majalla" panose="02000000000000000000" pitchFamily="2" charset="-78"/>
                <a:cs typeface="Sakkal Majalla" panose="02000000000000000000" pitchFamily="2" charset="-78"/>
              </a:rPr>
              <a:t>ان معامل الارتباط للسهمين هو 0.40 </a:t>
            </a:r>
            <a:endParaRPr lang="ar-SA" sz="2400" b="1" dirty="0">
              <a:solidFill>
                <a:srgbClr val="FF0000"/>
              </a:solidFill>
              <a:latin typeface="Sakkal Majalla" panose="02000000000000000000" pitchFamily="2" charset="-78"/>
              <a:cs typeface="Sakkal Majalla" panose="02000000000000000000" pitchFamily="2" charset="-78"/>
            </a:endParaRPr>
          </a:p>
          <a:p>
            <a:pPr marL="0" indent="0" algn="just" rtl="1">
              <a:lnSpc>
                <a:spcPct val="150000"/>
              </a:lnSpc>
              <a:buNone/>
            </a:pPr>
            <a:r>
              <a:rPr lang="ar-SA" sz="2400" b="1" dirty="0">
                <a:solidFill>
                  <a:srgbClr val="FF0000"/>
                </a:solidFill>
                <a:latin typeface="Sakkal Majalla" panose="02000000000000000000" pitchFamily="2" charset="-78"/>
                <a:cs typeface="Sakkal Majalla" panose="02000000000000000000" pitchFamily="2" charset="-78"/>
              </a:rPr>
              <a:t>فأوجدِ العائد على استثمارك في المحفظة وكذلك حجم مخاطر الاستثمار في المحفظة؟</a:t>
            </a:r>
            <a:endParaRPr lang="en-US" sz="2400" b="1" dirty="0">
              <a:solidFill>
                <a:srgbClr val="FF0000"/>
              </a:solidFill>
              <a:latin typeface="Sakkal Majalla" panose="02000000000000000000" pitchFamily="2" charset="-78"/>
              <a:cs typeface="Sakkal Majalla" panose="02000000000000000000" pitchFamily="2" charset="-78"/>
            </a:endParaRPr>
          </a:p>
        </p:txBody>
      </p:sp>
      <p:pic>
        <p:nvPicPr>
          <p:cNvPr id="14" name="Picture 13">
            <a:extLst>
              <a:ext uri="{FF2B5EF4-FFF2-40B4-BE49-F238E27FC236}">
                <a16:creationId xmlns:a16="http://schemas.microsoft.com/office/drawing/2014/main" id="{E05B0396-FFB2-4063-97F0-183FACEC8479}"/>
              </a:ext>
            </a:extLst>
          </p:cNvPr>
          <p:cNvPicPr>
            <a:picLocks noChangeAspect="1"/>
          </p:cNvPicPr>
          <p:nvPr/>
        </p:nvPicPr>
        <p:blipFill>
          <a:blip r:embed="rId3"/>
          <a:stretch>
            <a:fillRect/>
          </a:stretch>
        </p:blipFill>
        <p:spPr>
          <a:xfrm>
            <a:off x="2743200" y="3199994"/>
            <a:ext cx="7263668" cy="666814"/>
          </a:xfrm>
          <a:prstGeom prst="rect">
            <a:avLst/>
          </a:prstGeom>
        </p:spPr>
      </p:pic>
    </p:spTree>
    <p:extLst>
      <p:ext uri="{BB962C8B-B14F-4D97-AF65-F5344CB8AC3E}">
        <p14:creationId xmlns:p14="http://schemas.microsoft.com/office/powerpoint/2010/main" val="20096066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283843" y="990531"/>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743200" y="662665"/>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8" y="594171"/>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lgn="r" rtl="1">
              <a:buNone/>
            </a:pPr>
            <a:r>
              <a:rPr lang="ar-SA" sz="3600" b="1" dirty="0">
                <a:solidFill>
                  <a:schemeClr val="bg1"/>
                </a:solidFill>
                <a:latin typeface="Sakkal Majalla" panose="02000000000000000000" pitchFamily="2" charset="-78"/>
                <a:cs typeface="Sakkal Majalla" panose="02000000000000000000" pitchFamily="2" charset="-78"/>
              </a:rPr>
              <a:t>ثانيا : قياس مخاطر محفظة الاوراق المالية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1" name="TextBox 10">
            <a:extLst>
              <a:ext uri="{FF2B5EF4-FFF2-40B4-BE49-F238E27FC236}">
                <a16:creationId xmlns:a16="http://schemas.microsoft.com/office/drawing/2014/main" id="{979B3EBA-E3FB-4B1C-8B1B-2B3A4406DEC2}"/>
              </a:ext>
            </a:extLst>
          </p:cNvPr>
          <p:cNvSpPr txBox="1"/>
          <p:nvPr/>
        </p:nvSpPr>
        <p:spPr>
          <a:xfrm>
            <a:off x="6131545" y="1598407"/>
            <a:ext cx="3482590" cy="1223412"/>
          </a:xfrm>
          <a:prstGeom prst="rect">
            <a:avLst/>
          </a:prstGeom>
          <a:noFill/>
        </p:spPr>
        <p:txBody>
          <a:bodyPr wrap="square">
            <a:spAutoFit/>
          </a:bodyPr>
          <a:lstStyle/>
          <a:p>
            <a:pPr marL="0" indent="0" algn="just" rtl="1">
              <a:lnSpc>
                <a:spcPct val="150000"/>
              </a:lnSpc>
              <a:buNone/>
            </a:pPr>
            <a:r>
              <a:rPr lang="ar-SA" sz="2500" b="1" dirty="0">
                <a:solidFill>
                  <a:srgbClr val="00B050"/>
                </a:solidFill>
                <a:latin typeface="Sakkal Majalla" panose="02000000000000000000" pitchFamily="2" charset="-78"/>
                <a:cs typeface="Sakkal Majalla" panose="02000000000000000000" pitchFamily="2" charset="-78"/>
              </a:rPr>
              <a:t>الحل</a:t>
            </a:r>
          </a:p>
          <a:p>
            <a:pPr marL="0" indent="0" algn="just" rtl="1">
              <a:lnSpc>
                <a:spcPct val="150000"/>
              </a:lnSpc>
              <a:buNone/>
            </a:pPr>
            <a:r>
              <a:rPr lang="ar-SA" sz="2400" b="1" dirty="0">
                <a:solidFill>
                  <a:srgbClr val="0000FF"/>
                </a:solidFill>
                <a:latin typeface="Sakkal Majalla" panose="02000000000000000000" pitchFamily="2" charset="-78"/>
                <a:cs typeface="Sakkal Majalla" panose="02000000000000000000" pitchFamily="2" charset="-78"/>
              </a:rPr>
              <a:t>نوجد العائد أولا:</a:t>
            </a:r>
          </a:p>
        </p:txBody>
      </p:sp>
      <p:pic>
        <p:nvPicPr>
          <p:cNvPr id="15" name="Picture 14">
            <a:extLst>
              <a:ext uri="{FF2B5EF4-FFF2-40B4-BE49-F238E27FC236}">
                <a16:creationId xmlns:a16="http://schemas.microsoft.com/office/drawing/2014/main" id="{FCF46F12-A1E0-411D-A6DF-58DFC45B3B5C}"/>
              </a:ext>
            </a:extLst>
          </p:cNvPr>
          <p:cNvPicPr>
            <a:picLocks noChangeAspect="1"/>
          </p:cNvPicPr>
          <p:nvPr/>
        </p:nvPicPr>
        <p:blipFill>
          <a:blip r:embed="rId3"/>
          <a:stretch>
            <a:fillRect/>
          </a:stretch>
        </p:blipFill>
        <p:spPr>
          <a:xfrm>
            <a:off x="4415138" y="3040414"/>
            <a:ext cx="7776864" cy="2719861"/>
          </a:xfrm>
          <a:prstGeom prst="rect">
            <a:avLst/>
          </a:prstGeom>
        </p:spPr>
      </p:pic>
    </p:spTree>
    <p:extLst>
      <p:ext uri="{BB962C8B-B14F-4D97-AF65-F5344CB8AC3E}">
        <p14:creationId xmlns:p14="http://schemas.microsoft.com/office/powerpoint/2010/main" val="871804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indent="0" algn="r">
              <a:buNone/>
            </a:pPr>
            <a:r>
              <a:rPr lang="ar-SA" b="1" u="sng"/>
              <a:t>نوجد حجم المخاطر على الاستثمار في هذة المحفظة:</a:t>
            </a:r>
          </a:p>
          <a:p>
            <a:pPr marL="0" indent="0" algn="r">
              <a:buNone/>
            </a:pPr>
            <a:r>
              <a:rPr lang="ar-SA" b="1" u="sng"/>
              <a:t>نطبق المعادلة الاتية </a:t>
            </a:r>
            <a:endParaRPr lang="ar-SA" b="1" u="sng" dirty="0"/>
          </a:p>
        </p:txBody>
      </p:sp>
      <p:sp>
        <p:nvSpPr>
          <p:cNvPr id="5" name="مستطيل 4">
            <a:extLst>
              <a:ext uri="{FF2B5EF4-FFF2-40B4-BE49-F238E27FC236}">
                <a16:creationId xmlns:a16="http://schemas.microsoft.com/office/drawing/2014/main" id="{6E76C6E5-C3DA-42D7-B1D4-766024C4B98E}"/>
              </a:ext>
            </a:extLst>
          </p:cNvPr>
          <p:cNvSpPr/>
          <p:nvPr/>
        </p:nvSpPr>
        <p:spPr>
          <a:xfrm>
            <a:off x="2743200" y="662665"/>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8" y="594171"/>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lgn="r" rtl="1">
              <a:buNone/>
            </a:pPr>
            <a:r>
              <a:rPr lang="ar-SA" sz="3600" b="1" dirty="0">
                <a:solidFill>
                  <a:schemeClr val="bg1"/>
                </a:solidFill>
                <a:latin typeface="Sakkal Majalla" panose="02000000000000000000" pitchFamily="2" charset="-78"/>
                <a:cs typeface="Sakkal Majalla" panose="02000000000000000000" pitchFamily="2" charset="-78"/>
              </a:rPr>
              <a:t>ثانيا : قياس مخاطر محفظة الاوراق المالية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pic>
        <p:nvPicPr>
          <p:cNvPr id="10" name="Picture 2">
            <a:extLst>
              <a:ext uri="{FF2B5EF4-FFF2-40B4-BE49-F238E27FC236}">
                <a16:creationId xmlns:a16="http://schemas.microsoft.com/office/drawing/2014/main" id="{ACC2E254-B80F-41CB-9136-1E5D978BAD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9439" y="2446104"/>
            <a:ext cx="7119632" cy="1033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C0F2B6B8-ED35-4E4D-A92C-3540F0763614}"/>
              </a:ext>
            </a:extLst>
          </p:cNvPr>
          <p:cNvSpPr txBox="1"/>
          <p:nvPr/>
        </p:nvSpPr>
        <p:spPr>
          <a:xfrm>
            <a:off x="2118741" y="1438249"/>
            <a:ext cx="8134350" cy="1177245"/>
          </a:xfrm>
          <a:prstGeom prst="rect">
            <a:avLst/>
          </a:prstGeom>
          <a:noFill/>
        </p:spPr>
        <p:txBody>
          <a:bodyPr wrap="square">
            <a:spAutoFit/>
          </a:bodyPr>
          <a:lstStyle/>
          <a:p>
            <a:pPr lvl="0" algn="just" rtl="1">
              <a:lnSpc>
                <a:spcPct val="150000"/>
              </a:lnSpc>
            </a:pPr>
            <a:r>
              <a:rPr lang="ar-SA" sz="2500" b="1" dirty="0" smtClean="0">
                <a:solidFill>
                  <a:srgbClr val="00B050"/>
                </a:solidFill>
                <a:latin typeface="Sakkal Majalla" panose="02000000000000000000" pitchFamily="2" charset="-78"/>
                <a:cs typeface="Sakkal Majalla" panose="02000000000000000000" pitchFamily="2" charset="-78"/>
              </a:rPr>
              <a:t>الحل</a:t>
            </a:r>
            <a:endParaRPr lang="ar-SA" sz="2400" b="1" dirty="0" smtClean="0">
              <a:solidFill>
                <a:srgbClr val="0000FF"/>
              </a:solidFill>
              <a:latin typeface="Sakkal Majalla" panose="02000000000000000000" pitchFamily="2" charset="-78"/>
              <a:cs typeface="Sakkal Majalla" panose="02000000000000000000" pitchFamily="2" charset="-78"/>
            </a:endParaRPr>
          </a:p>
          <a:p>
            <a:pPr marL="0" indent="0" algn="just" rtl="1">
              <a:lnSpc>
                <a:spcPct val="150000"/>
              </a:lnSpc>
              <a:buNone/>
            </a:pPr>
            <a:r>
              <a:rPr lang="ar-SA" sz="2400" b="1" dirty="0" smtClean="0">
                <a:solidFill>
                  <a:srgbClr val="0000FF"/>
                </a:solidFill>
                <a:latin typeface="Sakkal Majalla" panose="02000000000000000000" pitchFamily="2" charset="-78"/>
                <a:cs typeface="Sakkal Majalla" panose="02000000000000000000" pitchFamily="2" charset="-78"/>
              </a:rPr>
              <a:t>ثانيا</a:t>
            </a:r>
            <a:r>
              <a:rPr lang="ar-SA" sz="2400" b="1" dirty="0">
                <a:solidFill>
                  <a:srgbClr val="0000FF"/>
                </a:solidFill>
                <a:latin typeface="Sakkal Majalla" panose="02000000000000000000" pitchFamily="2" charset="-78"/>
                <a:cs typeface="Sakkal Majalla" panose="02000000000000000000" pitchFamily="2" charset="-78"/>
              </a:rPr>
              <a:t>: نوجد حجم المخاطر على الاستثمار في هذه المحفظة:</a:t>
            </a:r>
            <a:r>
              <a:rPr lang="en-GB" sz="2400" b="1" dirty="0">
                <a:solidFill>
                  <a:srgbClr val="0000FF"/>
                </a:solidFill>
                <a:latin typeface="Sakkal Majalla" panose="02000000000000000000" pitchFamily="2" charset="-78"/>
                <a:cs typeface="Sakkal Majalla" panose="02000000000000000000" pitchFamily="2" charset="-78"/>
              </a:rPr>
              <a:t> </a:t>
            </a:r>
            <a:r>
              <a:rPr lang="ar-SA" sz="2400" b="1" dirty="0">
                <a:solidFill>
                  <a:srgbClr val="0000FF"/>
                </a:solidFill>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نطبق المعادلة الاتية </a:t>
            </a:r>
          </a:p>
        </p:txBody>
      </p:sp>
      <p:pic>
        <p:nvPicPr>
          <p:cNvPr id="14" name="Picture 13">
            <a:extLst>
              <a:ext uri="{FF2B5EF4-FFF2-40B4-BE49-F238E27FC236}">
                <a16:creationId xmlns:a16="http://schemas.microsoft.com/office/drawing/2014/main" id="{AAB85979-8244-4F8D-8635-BD68432E7357}"/>
              </a:ext>
            </a:extLst>
          </p:cNvPr>
          <p:cNvPicPr>
            <a:picLocks noChangeAspect="1"/>
          </p:cNvPicPr>
          <p:nvPr/>
        </p:nvPicPr>
        <p:blipFill>
          <a:blip r:embed="rId4"/>
          <a:stretch>
            <a:fillRect/>
          </a:stretch>
        </p:blipFill>
        <p:spPr>
          <a:xfrm>
            <a:off x="2990038" y="3735236"/>
            <a:ext cx="8469746" cy="2536369"/>
          </a:xfrm>
          <a:prstGeom prst="rect">
            <a:avLst/>
          </a:prstGeom>
        </p:spPr>
      </p:pic>
    </p:spTree>
    <p:extLst>
      <p:ext uri="{BB962C8B-B14F-4D97-AF65-F5344CB8AC3E}">
        <p14:creationId xmlns:p14="http://schemas.microsoft.com/office/powerpoint/2010/main" val="39295352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1"/>
            <a:ext cx="11485984" cy="533711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indent="0" algn="r">
              <a:buNone/>
            </a:pPr>
            <a:r>
              <a:rPr lang="ar-SA" b="1" u="sng" dirty="0"/>
              <a:t>نوجد حجم المخاطر على الاستثمار في </a:t>
            </a:r>
            <a:r>
              <a:rPr lang="ar-SA" b="1" u="sng" dirty="0" err="1"/>
              <a:t>هذة</a:t>
            </a:r>
            <a:r>
              <a:rPr lang="ar-SA" b="1" u="sng" dirty="0"/>
              <a:t> المحفظة:</a:t>
            </a:r>
          </a:p>
          <a:p>
            <a:pPr marL="0" indent="0" algn="r">
              <a:buNone/>
            </a:pPr>
            <a:r>
              <a:rPr lang="ar-SA" b="1" u="sng" dirty="0"/>
              <a:t>نطبق المعادلة الاتية </a:t>
            </a:r>
          </a:p>
        </p:txBody>
      </p:sp>
      <p:sp>
        <p:nvSpPr>
          <p:cNvPr id="5" name="مستطيل 4">
            <a:extLst>
              <a:ext uri="{FF2B5EF4-FFF2-40B4-BE49-F238E27FC236}">
                <a16:creationId xmlns:a16="http://schemas.microsoft.com/office/drawing/2014/main" id="{6E76C6E5-C3DA-42D7-B1D4-766024C4B98E}"/>
              </a:ext>
            </a:extLst>
          </p:cNvPr>
          <p:cNvSpPr/>
          <p:nvPr/>
        </p:nvSpPr>
        <p:spPr>
          <a:xfrm>
            <a:off x="2653286" y="220786"/>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2994392" y="112546"/>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lgn="r" rtl="1">
              <a:buNone/>
            </a:pPr>
            <a:r>
              <a:rPr lang="ar-SA" sz="3600" b="1" dirty="0">
                <a:solidFill>
                  <a:schemeClr val="bg1"/>
                </a:solidFill>
                <a:latin typeface="Sakkal Majalla" panose="02000000000000000000" pitchFamily="2" charset="-78"/>
                <a:cs typeface="Sakkal Majalla" panose="02000000000000000000" pitchFamily="2" charset="-78"/>
              </a:rPr>
              <a:t>ثانيا : قياس مخاطر محفظة الاوراق المالية</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3" name="TextBox 12">
            <a:extLst>
              <a:ext uri="{FF2B5EF4-FFF2-40B4-BE49-F238E27FC236}">
                <a16:creationId xmlns:a16="http://schemas.microsoft.com/office/drawing/2014/main" id="{DFDEF15C-8BF0-418F-A0FE-D17939B8EE32}"/>
              </a:ext>
            </a:extLst>
          </p:cNvPr>
          <p:cNvSpPr txBox="1"/>
          <p:nvPr/>
        </p:nvSpPr>
        <p:spPr>
          <a:xfrm>
            <a:off x="1186276" y="1183160"/>
            <a:ext cx="9710705" cy="738664"/>
          </a:xfrm>
          <a:prstGeom prst="rect">
            <a:avLst/>
          </a:prstGeom>
          <a:noFill/>
        </p:spPr>
        <p:txBody>
          <a:bodyPr wrap="square">
            <a:spAutoFit/>
          </a:bodyPr>
          <a:lstStyle/>
          <a:p>
            <a:pPr marL="0" indent="0" algn="r" rtl="1">
              <a:buNone/>
            </a:pPr>
            <a:r>
              <a:rPr lang="ar-SA" sz="2400" b="1" dirty="0">
                <a:solidFill>
                  <a:srgbClr val="00B050"/>
                </a:solidFill>
                <a:latin typeface="Sakkal Majalla" panose="02000000000000000000" pitchFamily="2" charset="-78"/>
                <a:cs typeface="Sakkal Majalla" panose="02000000000000000000" pitchFamily="2" charset="-78"/>
              </a:rPr>
              <a:t>في السؤال السابق اذا كان معامل الارتباط يساوي -0.60 اوجدِ حجم المخاطر على استثمارك في هذه المحفظة؟</a:t>
            </a:r>
          </a:p>
          <a:p>
            <a:pPr marL="0" indent="0" algn="r">
              <a:buNone/>
            </a:pPr>
            <a:endParaRPr lang="ar-SA" dirty="0"/>
          </a:p>
        </p:txBody>
      </p:sp>
      <p:pic>
        <p:nvPicPr>
          <p:cNvPr id="15" name="Picture 14">
            <a:extLst>
              <a:ext uri="{FF2B5EF4-FFF2-40B4-BE49-F238E27FC236}">
                <a16:creationId xmlns:a16="http://schemas.microsoft.com/office/drawing/2014/main" id="{4F6FB396-D7F2-4798-9043-7F0D9E94C058}"/>
              </a:ext>
            </a:extLst>
          </p:cNvPr>
          <p:cNvPicPr>
            <a:picLocks noChangeAspect="1"/>
          </p:cNvPicPr>
          <p:nvPr/>
        </p:nvPicPr>
        <p:blipFill>
          <a:blip r:embed="rId3"/>
          <a:stretch>
            <a:fillRect/>
          </a:stretch>
        </p:blipFill>
        <p:spPr>
          <a:xfrm>
            <a:off x="2653286" y="1792870"/>
            <a:ext cx="7973152" cy="2580256"/>
          </a:xfrm>
          <a:prstGeom prst="rect">
            <a:avLst/>
          </a:prstGeom>
        </p:spPr>
      </p:pic>
      <p:sp>
        <p:nvSpPr>
          <p:cNvPr id="16" name="TextBox 15">
            <a:extLst>
              <a:ext uri="{FF2B5EF4-FFF2-40B4-BE49-F238E27FC236}">
                <a16:creationId xmlns:a16="http://schemas.microsoft.com/office/drawing/2014/main" id="{75CE13CE-01D3-46B9-90BD-05374C42BE1E}"/>
              </a:ext>
            </a:extLst>
          </p:cNvPr>
          <p:cNvSpPr txBox="1"/>
          <p:nvPr/>
        </p:nvSpPr>
        <p:spPr>
          <a:xfrm>
            <a:off x="698532" y="4473223"/>
            <a:ext cx="10742063" cy="1754326"/>
          </a:xfrm>
          <a:prstGeom prst="rect">
            <a:avLst/>
          </a:prstGeom>
          <a:solidFill>
            <a:schemeClr val="accent5">
              <a:lumMod val="60000"/>
              <a:lumOff val="40000"/>
            </a:schemeClr>
          </a:solidFill>
        </p:spPr>
        <p:txBody>
          <a:bodyPr wrap="square">
            <a:spAutoFit/>
          </a:bodyPr>
          <a:lstStyle/>
          <a:p>
            <a:pPr marL="0" indent="0" algn="just" rtl="1">
              <a:lnSpc>
                <a:spcPct val="150000"/>
              </a:lnSpc>
              <a:buNone/>
            </a:pPr>
            <a:r>
              <a:rPr lang="ar-SA" sz="2400" dirty="0">
                <a:latin typeface="Sakkal Majalla" panose="02000000000000000000" pitchFamily="2" charset="-78"/>
                <a:cs typeface="Sakkal Majalla" panose="02000000000000000000" pitchFamily="2" charset="-78"/>
              </a:rPr>
              <a:t>نلاحظ هنا ان مخاطر المحفظة ككل هو 8.062% وهذا اقل طبعا من مخاطر كل سهم على حدة وهي 10% و 20%.</a:t>
            </a: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وهنا قد نكون استفدنا من معامل الارتباط السالب بين السهمين والذي يدل على انخفاض الترابط بين السهمين وعلية انخفاض المخاطر. عما في الحالة الاولى في حالة الارتباط الموجب.</a:t>
            </a:r>
          </a:p>
        </p:txBody>
      </p:sp>
    </p:spTree>
    <p:extLst>
      <p:ext uri="{BB962C8B-B14F-4D97-AF65-F5344CB8AC3E}">
        <p14:creationId xmlns:p14="http://schemas.microsoft.com/office/powerpoint/2010/main" val="20272523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bg1"/>
                </a:solidFill>
                <a:latin typeface="Sakkal Majalla" panose="02000000000000000000" pitchFamily="2" charset="-78"/>
                <a:cs typeface="Sakkal Majalla" panose="02000000000000000000" pitchFamily="2" charset="-78"/>
              </a:rPr>
              <a:t>انتهت المحاضرة الخامسة</a:t>
            </a:r>
            <a:endParaRPr lang="ar-SA" dirty="0">
              <a:solidFill>
                <a:schemeClr val="bg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1A7F1072-B300-4BC5-B08F-BD6335FA35A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Tree>
    <p:extLst>
      <p:ext uri="{BB962C8B-B14F-4D97-AF65-F5344CB8AC3E}">
        <p14:creationId xmlns:p14="http://schemas.microsoft.com/office/powerpoint/2010/main" val="32725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275606" y="639026"/>
            <a:ext cx="7657623" cy="1651518"/>
          </a:xfrm>
        </p:spPr>
        <p:txBody>
          <a:bodyPr>
            <a:normAutofit/>
          </a:bodyPr>
          <a:lstStyle/>
          <a:p>
            <a:pPr marL="0" indent="0">
              <a:buNone/>
            </a:pPr>
            <a:r>
              <a:rPr lang="ar-SA" sz="3600" b="1" dirty="0">
                <a:solidFill>
                  <a:schemeClr val="bg1"/>
                </a:solidFill>
                <a:latin typeface="Sakkal Majalla" panose="02000000000000000000" pitchFamily="2" charset="-78"/>
                <a:cs typeface="Sakkal Majalla" panose="02000000000000000000" pitchFamily="2" charset="-78"/>
              </a:rPr>
              <a:t>المخاطر  و عدم التأكد</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6" name="TextBox 15">
            <a:extLst>
              <a:ext uri="{FF2B5EF4-FFF2-40B4-BE49-F238E27FC236}">
                <a16:creationId xmlns:a16="http://schemas.microsoft.com/office/drawing/2014/main" id="{C53FBE02-A35A-4C0E-A692-59671A847A77}"/>
              </a:ext>
            </a:extLst>
          </p:cNvPr>
          <p:cNvSpPr txBox="1"/>
          <p:nvPr/>
        </p:nvSpPr>
        <p:spPr>
          <a:xfrm>
            <a:off x="2357575" y="2482111"/>
            <a:ext cx="7476853" cy="2908489"/>
          </a:xfrm>
          <a:prstGeom prst="rect">
            <a:avLst/>
          </a:prstGeom>
          <a:solidFill>
            <a:schemeClr val="bg1"/>
          </a:solidFill>
        </p:spPr>
        <p:txBody>
          <a:bodyPr wrap="square">
            <a:spAutoFit/>
          </a:bodyPr>
          <a:lstStyle/>
          <a:p>
            <a:pPr algn="just" rtl="1" fontAlgn="auto">
              <a:lnSpc>
                <a:spcPct val="150000"/>
              </a:lnSpc>
              <a:spcAft>
                <a:spcPts val="0"/>
              </a:spcAft>
            </a:pPr>
            <a:r>
              <a:rPr lang="ar-SA" sz="2600" b="1" dirty="0" smtClean="0">
                <a:solidFill>
                  <a:srgbClr val="00B050"/>
                </a:solidFill>
                <a:latin typeface="Sakkal Majalla" panose="02000000000000000000" pitchFamily="2" charset="-78"/>
                <a:cs typeface="Sakkal Majalla" panose="02000000000000000000" pitchFamily="2" charset="-78"/>
              </a:rPr>
              <a:t>اذاً </a:t>
            </a:r>
            <a:r>
              <a:rPr lang="ar-SA" sz="2600" b="1" dirty="0">
                <a:solidFill>
                  <a:srgbClr val="00B050"/>
                </a:solidFill>
                <a:latin typeface="Sakkal Majalla" panose="02000000000000000000" pitchFamily="2" charset="-78"/>
                <a:cs typeface="Sakkal Majalla" panose="02000000000000000000" pitchFamily="2" charset="-78"/>
              </a:rPr>
              <a:t>يتضح لنا مما </a:t>
            </a:r>
            <a:r>
              <a:rPr lang="ar-SA" sz="2600" b="1" dirty="0" smtClean="0">
                <a:solidFill>
                  <a:srgbClr val="00B050"/>
                </a:solidFill>
                <a:latin typeface="Sakkal Majalla" panose="02000000000000000000" pitchFamily="2" charset="-78"/>
                <a:cs typeface="Sakkal Majalla" panose="02000000000000000000" pitchFamily="2" charset="-78"/>
              </a:rPr>
              <a:t>سبق:</a:t>
            </a:r>
            <a:endParaRPr lang="ar-SA" sz="2600" b="1" dirty="0">
              <a:solidFill>
                <a:srgbClr val="00B050"/>
              </a:solidFill>
              <a:latin typeface="Sakkal Majalla" panose="02000000000000000000" pitchFamily="2" charset="-78"/>
              <a:cs typeface="Sakkal Majalla" panose="02000000000000000000" pitchFamily="2" charset="-78"/>
            </a:endParaRPr>
          </a:p>
          <a:p>
            <a:pPr marL="342900" indent="-342900" algn="just" rtl="1" fontAlgn="auto">
              <a:lnSpc>
                <a:spcPct val="150000"/>
              </a:lnSpc>
              <a:spcAft>
                <a:spcPts val="0"/>
              </a:spcAft>
              <a:buClr>
                <a:schemeClr val="accent1">
                  <a:lumMod val="60000"/>
                  <a:lumOff val="40000"/>
                </a:schemeClr>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أن الفرق الجوهري بين المخاطر وعدم التأكد يكمن في الطريقة التي يتم بمقتضاها تقدير التوزيع الاحتمالي للتدفقات النقدية.</a:t>
            </a:r>
          </a:p>
          <a:p>
            <a:pPr marL="342900" indent="-342900" algn="just" rtl="1" fontAlgn="auto">
              <a:lnSpc>
                <a:spcPct val="150000"/>
              </a:lnSpc>
              <a:spcAft>
                <a:spcPts val="0"/>
              </a:spcAft>
              <a:buClr>
                <a:schemeClr val="accent1">
                  <a:lumMod val="60000"/>
                  <a:lumOff val="40000"/>
                </a:schemeClr>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وبغض النظر عن طريقه وضع التوزيعات الاحتمالية ، فسوف يتم استخدام الاصطلاحين ليعنيا </a:t>
            </a:r>
            <a:r>
              <a:rPr lang="ar-SA" sz="2400" dirty="0" smtClean="0">
                <a:latin typeface="Sakkal Majalla" panose="02000000000000000000" pitchFamily="2" charset="-78"/>
                <a:cs typeface="Sakkal Majalla" panose="02000000000000000000" pitchFamily="2" charset="-78"/>
              </a:rPr>
              <a:t>شيئاً واحداً.</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51831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939030" y="319520"/>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2876597" y="98130"/>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500" b="1" dirty="0">
                <a:solidFill>
                  <a:schemeClr val="bg1"/>
                </a:solidFill>
                <a:latin typeface="Sakkal Majalla" panose="02000000000000000000" pitchFamily="2" charset="-78"/>
                <a:cs typeface="Sakkal Majalla" panose="02000000000000000000" pitchFamily="2" charset="-78"/>
              </a:rPr>
              <a:t>قياس الخطر على العائد المتوقع للاستثمار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7" name="TextBox 16">
            <a:extLst>
              <a:ext uri="{FF2B5EF4-FFF2-40B4-BE49-F238E27FC236}">
                <a16:creationId xmlns:a16="http://schemas.microsoft.com/office/drawing/2014/main" id="{D8A5E7BF-7073-4738-B2EF-4CBB0695D28C}"/>
              </a:ext>
            </a:extLst>
          </p:cNvPr>
          <p:cNvSpPr txBox="1"/>
          <p:nvPr/>
        </p:nvSpPr>
        <p:spPr>
          <a:xfrm>
            <a:off x="940247" y="1081715"/>
            <a:ext cx="10258633" cy="3370153"/>
          </a:xfrm>
          <a:prstGeom prst="rect">
            <a:avLst/>
          </a:prstGeom>
          <a:noFill/>
        </p:spPr>
        <p:txBody>
          <a:bodyPr wrap="square">
            <a:spAutoFit/>
          </a:bodyPr>
          <a:lstStyle/>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لاحظنا سابقا أنه بإمكاننا قياس العائد المتوقع على الاستثمار في سهم معين ، وكذلك تقييم حالة عدم التأكد والخطر على هذا الاستثمار وذلك عبر تحديد مجموعة من العوائد المتوقعة واحتمـــــــــــــالية الحصول علي كل منها. وعلى الرغم من مساعدة هذه الطريقة للمستثمر في تصور تشتت العوائد الممكنة ، الا ان معظم المستثمرون يرغبون في تحديد هذا التشتت بمقاييس واساليب احصائية</a:t>
            </a:r>
            <a:r>
              <a:rPr lang="ar-SA" sz="2400" dirty="0" smtClean="0">
                <a:latin typeface="Sakkal Majalla" panose="02000000000000000000" pitchFamily="2" charset="-78"/>
                <a:cs typeface="Sakkal Majalla" panose="02000000000000000000" pitchFamily="2" charset="-78"/>
              </a:rPr>
              <a:t>.</a:t>
            </a:r>
          </a:p>
          <a:p>
            <a:pPr marL="342900" lvl="0" indent="-342900" algn="just" rtl="1">
              <a:lnSpc>
                <a:spcPct val="150000"/>
              </a:lnSpc>
              <a:buFont typeface="Wingdings" panose="05000000000000000000" pitchFamily="2" charset="2"/>
              <a:buChar char="§"/>
            </a:pPr>
            <a:r>
              <a:rPr lang="ar-SA" sz="2400" dirty="0">
                <a:solidFill>
                  <a:prstClr val="black"/>
                </a:solidFill>
                <a:latin typeface="Sakkal Majalla" panose="02000000000000000000" pitchFamily="2" charset="-78"/>
                <a:cs typeface="Sakkal Majalla" panose="02000000000000000000" pitchFamily="2" charset="-78"/>
              </a:rPr>
              <a:t>هذه المقاييس الاحصائية تمكن المستثمر مباشرة  من مقارنة  الخطر والعائد لمجموعة من البدائل الاستثمارية. </a:t>
            </a:r>
          </a:p>
          <a:p>
            <a:pPr marL="342900" lvl="0" indent="-342900" algn="just" rtl="1">
              <a:lnSpc>
                <a:spcPct val="150000"/>
              </a:lnSpc>
              <a:buFont typeface="Wingdings" panose="05000000000000000000" pitchFamily="2" charset="2"/>
              <a:buChar char="§"/>
            </a:pPr>
            <a:r>
              <a:rPr lang="ar-SA" sz="2400" b="1" dirty="0">
                <a:solidFill>
                  <a:srgbClr val="0000FF"/>
                </a:solidFill>
                <a:latin typeface="Sakkal Majalla" panose="02000000000000000000" pitchFamily="2" charset="-78"/>
                <a:cs typeface="Sakkal Majalla" panose="02000000000000000000" pitchFamily="2" charset="-78"/>
              </a:rPr>
              <a:t>هناك نوعين من هذه المقاييس وهما </a:t>
            </a:r>
            <a:r>
              <a:rPr lang="ar-SA" sz="2400" b="1" dirty="0" smtClean="0">
                <a:solidFill>
                  <a:srgbClr val="0000FF"/>
                </a:solidFill>
                <a:latin typeface="Sakkal Majalla" panose="02000000000000000000" pitchFamily="2" charset="-78"/>
                <a:cs typeface="Sakkal Majalla" panose="02000000000000000000" pitchFamily="2" charset="-78"/>
              </a:rPr>
              <a:t>:</a:t>
            </a:r>
            <a:endParaRPr lang="ar-SA" sz="2400" b="1" dirty="0">
              <a:solidFill>
                <a:srgbClr val="0000FF"/>
              </a:solidFill>
              <a:latin typeface="Sakkal Majalla" panose="02000000000000000000" pitchFamily="2" charset="-78"/>
              <a:cs typeface="Sakkal Majalla" panose="02000000000000000000" pitchFamily="2" charset="-78"/>
            </a:endParaRPr>
          </a:p>
        </p:txBody>
      </p:sp>
      <p:grpSp>
        <p:nvGrpSpPr>
          <p:cNvPr id="20" name="مجموعة 18">
            <a:extLst>
              <a:ext uri="{FF2B5EF4-FFF2-40B4-BE49-F238E27FC236}">
                <a16:creationId xmlns:a16="http://schemas.microsoft.com/office/drawing/2014/main" id="{1379CC04-5D0F-4B7F-849A-FC33E8A4D544}"/>
              </a:ext>
            </a:extLst>
          </p:cNvPr>
          <p:cNvGrpSpPr/>
          <p:nvPr/>
        </p:nvGrpSpPr>
        <p:grpSpPr>
          <a:xfrm>
            <a:off x="2164164" y="4451868"/>
            <a:ext cx="7810797" cy="764613"/>
            <a:chOff x="3908480" y="5327780"/>
            <a:chExt cx="5888662" cy="771492"/>
          </a:xfrm>
        </p:grpSpPr>
        <p:sp>
          <p:nvSpPr>
            <p:cNvPr id="21" name="مستطيل 14">
              <a:extLst>
                <a:ext uri="{FF2B5EF4-FFF2-40B4-BE49-F238E27FC236}">
                  <a16:creationId xmlns:a16="http://schemas.microsoft.com/office/drawing/2014/main" id="{D3B4396D-1C03-4F11-B6CB-02EB7430396B}"/>
                </a:ext>
              </a:extLst>
            </p:cNvPr>
            <p:cNvSpPr/>
            <p:nvPr/>
          </p:nvSpPr>
          <p:spPr>
            <a:xfrm>
              <a:off x="3908480" y="5327780"/>
              <a:ext cx="3521932" cy="77149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26" name="سهم: لليمين 13">
              <a:extLst>
                <a:ext uri="{FF2B5EF4-FFF2-40B4-BE49-F238E27FC236}">
                  <a16:creationId xmlns:a16="http://schemas.microsoft.com/office/drawing/2014/main" id="{299A0D81-B377-4A2F-B8D0-88B5735D7074}"/>
                </a:ext>
              </a:extLst>
            </p:cNvPr>
            <p:cNvSpPr/>
            <p:nvPr/>
          </p:nvSpPr>
          <p:spPr>
            <a:xfrm flipH="1">
              <a:off x="7180949" y="5327782"/>
              <a:ext cx="2616193" cy="771490"/>
            </a:xfrm>
            <a:prstGeom prst="rightArrow">
              <a:avLst>
                <a:gd name="adj1" fmla="val 66872"/>
                <a:gd name="adj2" fmla="val 49063"/>
              </a:avLst>
            </a:prstGeom>
            <a:solidFill>
              <a:srgbClr val="4D4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27" name="مربع نص 15">
              <a:extLst>
                <a:ext uri="{FF2B5EF4-FFF2-40B4-BE49-F238E27FC236}">
                  <a16:creationId xmlns:a16="http://schemas.microsoft.com/office/drawing/2014/main" id="{2F83E8C7-6EB6-4C31-8D2A-83A40A66AFDE}"/>
                </a:ext>
              </a:extLst>
            </p:cNvPr>
            <p:cNvSpPr txBox="1"/>
            <p:nvPr/>
          </p:nvSpPr>
          <p:spPr>
            <a:xfrm>
              <a:off x="7112479" y="5345078"/>
              <a:ext cx="2518426" cy="605564"/>
            </a:xfrm>
            <a:prstGeom prst="rect">
              <a:avLst/>
            </a:prstGeom>
            <a:noFill/>
          </p:spPr>
          <p:txBody>
            <a:bodyPr wrap="square" rtlCol="1">
              <a:spAutoFit/>
            </a:bodyPr>
            <a:lstStyle/>
            <a:p>
              <a:pPr algn="just" rtl="1">
                <a:lnSpc>
                  <a:spcPct val="150000"/>
                </a:lnSpc>
              </a:pPr>
              <a:r>
                <a:rPr lang="ar-SA" sz="2400" b="1" dirty="0">
                  <a:solidFill>
                    <a:schemeClr val="bg1"/>
                  </a:solidFill>
                  <a:latin typeface="Sakkal Majalla" panose="02000000000000000000" pitchFamily="2" charset="-78"/>
                  <a:cs typeface="Sakkal Majalla" panose="02000000000000000000" pitchFamily="2" charset="-78"/>
                </a:rPr>
                <a:t>التباين  و الانحراف المعياري</a:t>
              </a:r>
            </a:p>
          </p:txBody>
        </p:sp>
      </p:grpSp>
      <p:sp>
        <p:nvSpPr>
          <p:cNvPr id="28" name="TextBox 27">
            <a:extLst>
              <a:ext uri="{FF2B5EF4-FFF2-40B4-BE49-F238E27FC236}">
                <a16:creationId xmlns:a16="http://schemas.microsoft.com/office/drawing/2014/main" id="{B72BB4F8-88A0-4714-BD14-0DA6EC09C80F}"/>
              </a:ext>
            </a:extLst>
          </p:cNvPr>
          <p:cNvSpPr txBox="1"/>
          <p:nvPr/>
        </p:nvSpPr>
        <p:spPr>
          <a:xfrm>
            <a:off x="2092204" y="4480830"/>
            <a:ext cx="4102509" cy="600164"/>
          </a:xfrm>
          <a:prstGeom prst="rect">
            <a:avLst/>
          </a:prstGeom>
          <a:noFill/>
        </p:spPr>
        <p:txBody>
          <a:bodyPr wrap="square">
            <a:spAutoFit/>
          </a:bodyPr>
          <a:lstStyle/>
          <a:p>
            <a:pPr marL="0" indent="0" algn="just" rtl="1">
              <a:lnSpc>
                <a:spcPct val="150000"/>
              </a:lnSpc>
              <a:buNone/>
            </a:pPr>
            <a:r>
              <a:rPr lang="ar-SA" sz="2400" b="1" dirty="0">
                <a:latin typeface="Sakkal Majalla" panose="02000000000000000000" pitchFamily="2" charset="-78"/>
                <a:cs typeface="Sakkal Majalla" panose="02000000000000000000" pitchFamily="2" charset="-78"/>
              </a:rPr>
              <a:t>للتوزيعات التقديرية للعوائد المتوقعة</a:t>
            </a:r>
            <a:r>
              <a:rPr lang="en-GB" sz="2400" b="1" dirty="0">
                <a:latin typeface="Sakkal Majalla" panose="02000000000000000000" pitchFamily="2" charset="-78"/>
                <a:cs typeface="Sakkal Majalla" panose="02000000000000000000" pitchFamily="2" charset="-78"/>
              </a:rPr>
              <a:t>.</a:t>
            </a:r>
            <a:endParaRPr lang="ar-SA" sz="2400" b="1" dirty="0">
              <a:latin typeface="Sakkal Majalla" panose="02000000000000000000" pitchFamily="2" charset="-78"/>
              <a:cs typeface="Sakkal Majalla" panose="02000000000000000000" pitchFamily="2" charset="-78"/>
            </a:endParaRPr>
          </a:p>
        </p:txBody>
      </p:sp>
      <p:sp>
        <p:nvSpPr>
          <p:cNvPr id="29" name="TextBox 28">
            <a:extLst>
              <a:ext uri="{FF2B5EF4-FFF2-40B4-BE49-F238E27FC236}">
                <a16:creationId xmlns:a16="http://schemas.microsoft.com/office/drawing/2014/main" id="{95D12B42-13F5-48B9-B90E-ECFD7520F3F4}"/>
              </a:ext>
            </a:extLst>
          </p:cNvPr>
          <p:cNvSpPr txBox="1"/>
          <p:nvPr/>
        </p:nvSpPr>
        <p:spPr>
          <a:xfrm>
            <a:off x="785789" y="5378297"/>
            <a:ext cx="10620426" cy="646331"/>
          </a:xfrm>
          <a:prstGeom prst="rect">
            <a:avLst/>
          </a:prstGeom>
          <a:solidFill>
            <a:schemeClr val="accent5">
              <a:lumMod val="60000"/>
              <a:lumOff val="40000"/>
            </a:schemeClr>
          </a:solidFill>
        </p:spPr>
        <p:txBody>
          <a:bodyPr wrap="square">
            <a:spAutoFit/>
          </a:bodyPr>
          <a:lstStyle/>
          <a:p>
            <a:pPr marL="0" indent="0" algn="just" rtl="1">
              <a:lnSpc>
                <a:spcPct val="150000"/>
              </a:lnSpc>
              <a:buNone/>
            </a:pPr>
            <a:r>
              <a:rPr lang="ar-SA" sz="2400" dirty="0">
                <a:latin typeface="Sakkal Majalla" panose="02000000000000000000" pitchFamily="2" charset="-78"/>
                <a:cs typeface="Sakkal Majalla" panose="02000000000000000000" pitchFamily="2" charset="-78"/>
              </a:rPr>
              <a:t>سنقوم بإيضاح كيف أن التباين والانحراف المعياري تقيس تشتت معدلات العائد المحتملة حول العائد المتوقع على الاستثمار</a:t>
            </a:r>
            <a:r>
              <a:rPr lang="en-GB" sz="2400" dirty="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81165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281764" y="990531"/>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41275"/>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500" b="1" dirty="0">
                <a:solidFill>
                  <a:schemeClr val="bg1"/>
                </a:solidFill>
                <a:latin typeface="Sakkal Majalla" panose="02000000000000000000" pitchFamily="2" charset="-78"/>
                <a:cs typeface="Sakkal Majalla" panose="02000000000000000000" pitchFamily="2" charset="-78"/>
              </a:rPr>
              <a:t>قياس الخطر على العائد المتوقع للاستثمار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mc:AlternateContent xmlns:mc="http://schemas.openxmlformats.org/markup-compatibility/2006">
        <mc:Choice xmlns:a14="http://schemas.microsoft.com/office/drawing/2010/main" Requires="a14">
          <p:sp>
            <p:nvSpPr>
              <p:cNvPr id="22" name="TextBox 21">
                <a:extLst>
                  <a:ext uri="{FF2B5EF4-FFF2-40B4-BE49-F238E27FC236}">
                    <a16:creationId xmlns:a16="http://schemas.microsoft.com/office/drawing/2014/main" id="{7CA79FBF-31FB-45A7-8DF4-ADD1BA894F54}"/>
                  </a:ext>
                </a:extLst>
              </p:cNvPr>
              <p:cNvSpPr txBox="1"/>
              <p:nvPr/>
            </p:nvSpPr>
            <p:spPr>
              <a:xfrm>
                <a:off x="1705522" y="1547534"/>
                <a:ext cx="8638465" cy="1839221"/>
              </a:xfrm>
              <a:prstGeom prst="rect">
                <a:avLst/>
              </a:prstGeom>
              <a:noFill/>
            </p:spPr>
            <p:txBody>
              <a:bodyPr wrap="square">
                <a:spAutoFit/>
              </a:bodyPr>
              <a:lstStyle/>
              <a:p>
                <a:pPr marL="0" indent="0" algn="r" rtl="1">
                  <a:buNone/>
                </a:pPr>
                <a:r>
                  <a:rPr lang="ar-SA" sz="2500" b="1" dirty="0">
                    <a:solidFill>
                      <a:srgbClr val="0000FF"/>
                    </a:solidFill>
                    <a:latin typeface="Sakkal Majalla" panose="02000000000000000000" pitchFamily="2" charset="-78"/>
                    <a:cs typeface="Sakkal Majalla" panose="02000000000000000000" pitchFamily="2" charset="-78"/>
                  </a:rPr>
                  <a:t>بالتطبيق على المثال رقم  2،  احسب التباين :</a:t>
                </a:r>
                <a:endParaRPr lang="en-US" sz="2500" b="1" dirty="0">
                  <a:solidFill>
                    <a:srgbClr val="0000FF"/>
                  </a:solidFill>
                  <a:latin typeface="Sakkal Majalla" panose="02000000000000000000" pitchFamily="2" charset="-78"/>
                  <a:cs typeface="Sakkal Majalla" panose="02000000000000000000" pitchFamily="2" charset="-78"/>
                </a:endParaRPr>
              </a:p>
              <a:p>
                <a:pPr marL="0" indent="0" algn="ctr" rtl="1">
                  <a:buNone/>
                </a:pPr>
                <a14:m>
                  <m:oMathPara xmlns:m="http://schemas.openxmlformats.org/officeDocument/2006/math">
                    <m:oMathParaPr>
                      <m:jc m:val="centerGroup"/>
                    </m:oMathParaPr>
                    <m:oMath xmlns:m="http://schemas.openxmlformats.org/officeDocument/2006/math">
                      <m:sSup>
                        <m:sSupPr>
                          <m:ctrlPr>
                            <a:rPr lang="en-US" sz="2400" b="0" i="1" smtClean="0">
                              <a:latin typeface="Cambria Math" panose="02040503050406030204" pitchFamily="18" charset="0"/>
                            </a:rPr>
                          </m:ctrlPr>
                        </m:sSupPr>
                        <m:e>
                          <m:r>
                            <a:rPr lang="vi-VN" sz="2400" i="1">
                              <a:latin typeface="Cambria Math" panose="02040503050406030204" pitchFamily="18" charset="0"/>
                            </a:rPr>
                            <m:t>Ơ</m:t>
                          </m:r>
                        </m:e>
                        <m:sup>
                          <m:r>
                            <a:rPr lang="en-US" sz="2400" b="0" i="1" smtClean="0">
                              <a:latin typeface="Cambria Math" panose="02040503050406030204" pitchFamily="18" charset="0"/>
                            </a:rPr>
                            <m:t>2</m:t>
                          </m:r>
                        </m:sup>
                      </m:sSup>
                      <m:r>
                        <a:rPr lang="pt-BR" sz="2400" i="1" smtClean="0">
                          <a:latin typeface="Cambria Math" panose="02040503050406030204" pitchFamily="18" charset="0"/>
                        </a:rPr>
                        <m:t>=</m:t>
                      </m:r>
                      <m:nary>
                        <m:naryPr>
                          <m:chr m:val="∑"/>
                          <m:ctrlPr>
                            <a:rPr lang="pt-BR" sz="2400" i="1" smtClean="0">
                              <a:latin typeface="Cambria Math" panose="02040503050406030204" pitchFamily="18" charset="0"/>
                            </a:rPr>
                          </m:ctrlPr>
                        </m:naryPr>
                        <m:sub>
                          <m:r>
                            <a:rPr lang="en-US" sz="2400" b="0" i="1" smtClean="0">
                              <a:latin typeface="Cambria Math" panose="02040503050406030204" pitchFamily="18" charset="0"/>
                            </a:rPr>
                            <m:t>𝑖</m:t>
                          </m:r>
                          <m:r>
                            <a:rPr lang="pt-BR" sz="2400" i="1" smtClean="0">
                              <a:latin typeface="Cambria Math" panose="02040503050406030204" pitchFamily="18" charset="0"/>
                            </a:rPr>
                            <m:t>=</m:t>
                          </m:r>
                          <m:r>
                            <a:rPr lang="en-US" sz="2400" b="0" i="1" smtClean="0">
                              <a:latin typeface="Cambria Math" panose="02040503050406030204" pitchFamily="18" charset="0"/>
                            </a:rPr>
                            <m:t>1</m:t>
                          </m:r>
                        </m:sub>
                        <m:sup>
                          <m:r>
                            <a:rPr lang="pt-BR" sz="2400" i="1" smtClean="0">
                              <a:latin typeface="Cambria Math" panose="02040503050406030204" pitchFamily="18" charset="0"/>
                            </a:rPr>
                            <m:t>𝑛</m:t>
                          </m:r>
                        </m:sup>
                        <m:e>
                          <m:r>
                            <a:rPr lang="en-US" sz="2400" b="0" i="1" smtClean="0">
                              <a:latin typeface="Cambria Math" panose="02040503050406030204" pitchFamily="18" charset="0"/>
                            </a:rPr>
                            <m:t>𝑃𝑖</m:t>
                          </m:r>
                          <m:r>
                            <a:rPr lang="en-US" sz="2400" b="0" i="1" smtClean="0">
                              <a:latin typeface="Cambria Math" panose="02040503050406030204" pitchFamily="18" charset="0"/>
                            </a:rPr>
                            <m:t>(</m:t>
                          </m:r>
                          <m:sSup>
                            <m:sSupPr>
                              <m:ctrlPr>
                                <a:rPr lang="pt-BR" sz="2400" i="1" smtClean="0">
                                  <a:latin typeface="Cambria Math" panose="02040503050406030204" pitchFamily="18" charset="0"/>
                                </a:rPr>
                              </m:ctrlPr>
                            </m:sSupPr>
                            <m:e>
                              <m:r>
                                <a:rPr lang="en-US" sz="2400" b="0" i="1" smtClean="0">
                                  <a:latin typeface="Cambria Math" panose="02040503050406030204" pitchFamily="18" charset="0"/>
                                </a:rPr>
                                <m:t>𝑅𝑖</m:t>
                              </m:r>
                              <m:r>
                                <a:rPr lang="en-US" sz="2400" b="0" i="1" smtClean="0">
                                  <a:latin typeface="Cambria Math" panose="02040503050406030204" pitchFamily="18" charset="0"/>
                                </a:rPr>
                                <m:t>−</m:t>
                              </m:r>
                              <m:r>
                                <a:rPr lang="en-US" sz="2400" b="0" i="1" smtClean="0">
                                  <a:latin typeface="Cambria Math" panose="02040503050406030204" pitchFamily="18" charset="0"/>
                                </a:rPr>
                                <m:t>𝐸𝑅</m:t>
                              </m:r>
                              <m:r>
                                <a:rPr lang="en-US" sz="2400" b="0" i="1" smtClean="0">
                                  <a:latin typeface="Cambria Math" panose="02040503050406030204" pitchFamily="18" charset="0"/>
                                </a:rPr>
                                <m:t>)</m:t>
                              </m:r>
                            </m:e>
                            <m:sup>
                              <m:r>
                                <a:rPr lang="en-US" sz="2400" b="0" i="1" smtClean="0">
                                  <a:latin typeface="Cambria Math" panose="02040503050406030204" pitchFamily="18" charset="0"/>
                                </a:rPr>
                                <m:t>2</m:t>
                              </m:r>
                            </m:sup>
                          </m:sSup>
                        </m:e>
                      </m:nary>
                    </m:oMath>
                  </m:oMathPara>
                </a14:m>
                <a:endParaRPr lang="ar-SA" sz="2400" dirty="0">
                  <a:latin typeface="Sakkal Majalla" panose="02000000000000000000" pitchFamily="2" charset="-78"/>
                  <a:cs typeface="Sakkal Majalla" panose="02000000000000000000" pitchFamily="2" charset="-78"/>
                </a:endParaRPr>
              </a:p>
              <a:p>
                <a:pPr marL="0" indent="0" algn="ctr" rtl="1">
                  <a:buNone/>
                </a:pPr>
                <a:r>
                  <a:rPr lang="en-US" sz="2400" dirty="0">
                    <a:latin typeface="Sakkal Majalla" panose="02000000000000000000" pitchFamily="2" charset="-78"/>
                    <a:cs typeface="Sakkal Majalla" panose="02000000000000000000" pitchFamily="2" charset="-78"/>
                  </a:rPr>
                  <a:t>=</a:t>
                </a:r>
                <a14:m>
                  <m:oMath xmlns:m="http://schemas.openxmlformats.org/officeDocument/2006/math">
                    <m:r>
                      <a:rPr lang="en-US" sz="2400" i="1">
                        <a:latin typeface="Cambria Math" panose="02040503050406030204" pitchFamily="18" charset="0"/>
                      </a:rPr>
                      <m:t>1</m:t>
                    </m:r>
                    <m:r>
                      <a:rPr lang="en-US" sz="2400" i="1">
                        <a:latin typeface="Cambria Math" panose="02040503050406030204" pitchFamily="18" charset="0"/>
                      </a:rPr>
                      <m:t>(</m:t>
                    </m:r>
                    <m:sSup>
                      <m:sSupPr>
                        <m:ctrlPr>
                          <a:rPr lang="pt-BR" sz="2400" i="1">
                            <a:latin typeface="Cambria Math" panose="02040503050406030204" pitchFamily="18" charset="0"/>
                          </a:rPr>
                        </m:ctrlPr>
                      </m:sSupPr>
                      <m:e>
                        <m:r>
                          <a:rPr lang="en-US" sz="2400" i="1">
                            <a:latin typeface="Cambria Math" panose="02040503050406030204" pitchFamily="18" charset="0"/>
                          </a:rPr>
                          <m:t>0</m:t>
                        </m:r>
                        <m:r>
                          <a:rPr lang="en-US" sz="2400" i="1">
                            <a:latin typeface="Cambria Math" panose="02040503050406030204" pitchFamily="18" charset="0"/>
                          </a:rPr>
                          <m:t>.</m:t>
                        </m:r>
                        <m:r>
                          <a:rPr lang="en-US" sz="2400" i="1">
                            <a:latin typeface="Cambria Math" panose="02040503050406030204" pitchFamily="18" charset="0"/>
                          </a:rPr>
                          <m:t>05</m:t>
                        </m:r>
                        <m:r>
                          <a:rPr lang="en-US" sz="2400" i="1">
                            <a:latin typeface="Cambria Math" panose="02040503050406030204" pitchFamily="18" charset="0"/>
                          </a:rPr>
                          <m:t>−</m:t>
                        </m:r>
                        <m:r>
                          <a:rPr lang="en-US" sz="2400" i="1">
                            <a:latin typeface="Cambria Math" panose="02040503050406030204" pitchFamily="18" charset="0"/>
                          </a:rPr>
                          <m:t>0</m:t>
                        </m:r>
                        <m:r>
                          <a:rPr lang="en-US" sz="2400" i="1">
                            <a:latin typeface="Cambria Math" panose="02040503050406030204" pitchFamily="18" charset="0"/>
                          </a:rPr>
                          <m:t>.</m:t>
                        </m:r>
                        <m:r>
                          <a:rPr lang="en-US" sz="2400" i="1">
                            <a:latin typeface="Cambria Math" panose="02040503050406030204" pitchFamily="18" charset="0"/>
                          </a:rPr>
                          <m:t>05</m:t>
                        </m:r>
                        <m:r>
                          <a:rPr lang="en-US" sz="2400" i="1">
                            <a:latin typeface="Cambria Math" panose="02040503050406030204" pitchFamily="18" charset="0"/>
                          </a:rPr>
                          <m:t>)</m:t>
                        </m:r>
                      </m:e>
                      <m:sup>
                        <m:r>
                          <a:rPr lang="en-US" sz="2400" i="1">
                            <a:latin typeface="Cambria Math" panose="02040503050406030204" pitchFamily="18" charset="0"/>
                          </a:rPr>
                          <m:t>2</m:t>
                        </m:r>
                      </m:sup>
                    </m:sSup>
                  </m:oMath>
                </a14:m>
                <a:r>
                  <a:rPr lang="en-US" sz="2400" dirty="0">
                    <a:latin typeface="Sakkal Majalla" panose="02000000000000000000" pitchFamily="2" charset="-78"/>
                    <a:cs typeface="Sakkal Majalla" panose="02000000000000000000" pitchFamily="2" charset="-78"/>
                  </a:rPr>
                  <a:t>= 0</a:t>
                </a:r>
              </a:p>
            </p:txBody>
          </p:sp>
        </mc:Choice>
        <mc:Fallback>
          <p:sp>
            <p:nvSpPr>
              <p:cNvPr id="22" name="TextBox 21">
                <a:extLst>
                  <a:ext uri="{FF2B5EF4-FFF2-40B4-BE49-F238E27FC236}">
                    <a16:creationId xmlns:a16="http://schemas.microsoft.com/office/drawing/2014/main" id="{7CA79FBF-31FB-45A7-8DF4-ADD1BA894F54}"/>
                  </a:ext>
                </a:extLst>
              </p:cNvPr>
              <p:cNvSpPr txBox="1">
                <a:spLocks noRot="1" noChangeAspect="1" noMove="1" noResize="1" noEditPoints="1" noAdjustHandles="1" noChangeArrowheads="1" noChangeShapeType="1" noTextEdit="1"/>
              </p:cNvSpPr>
              <p:nvPr/>
            </p:nvSpPr>
            <p:spPr>
              <a:xfrm>
                <a:off x="1705522" y="1547534"/>
                <a:ext cx="8638465" cy="1839221"/>
              </a:xfrm>
              <a:prstGeom prst="rect">
                <a:avLst/>
              </a:prstGeom>
              <a:blipFill>
                <a:blip r:embed="rId3"/>
                <a:stretch>
                  <a:fillRect t="-2649" r="-1129" b="-8609"/>
                </a:stretch>
              </a:blipFill>
            </p:spPr>
            <p:txBody>
              <a:bodyPr/>
              <a:lstStyle/>
              <a:p>
                <a:r>
                  <a:rPr lang="ar-SA">
                    <a:noFill/>
                  </a:rPr>
                  <a:t> </a:t>
                </a:r>
              </a:p>
            </p:txBody>
          </p:sp>
        </mc:Fallback>
      </mc:AlternateContent>
      <p:sp>
        <p:nvSpPr>
          <p:cNvPr id="25" name="TextBox 24">
            <a:extLst>
              <a:ext uri="{FF2B5EF4-FFF2-40B4-BE49-F238E27FC236}">
                <a16:creationId xmlns:a16="http://schemas.microsoft.com/office/drawing/2014/main" id="{C4579540-6564-40A4-A280-9294FC8C0B03}"/>
              </a:ext>
            </a:extLst>
          </p:cNvPr>
          <p:cNvSpPr txBox="1"/>
          <p:nvPr/>
        </p:nvSpPr>
        <p:spPr>
          <a:xfrm>
            <a:off x="747726" y="3660061"/>
            <a:ext cx="10554055" cy="646331"/>
          </a:xfrm>
          <a:prstGeom prst="rect">
            <a:avLst/>
          </a:prstGeom>
          <a:solidFill>
            <a:schemeClr val="accent5">
              <a:lumMod val="60000"/>
              <a:lumOff val="40000"/>
            </a:schemeClr>
          </a:solidFill>
        </p:spPr>
        <p:txBody>
          <a:bodyPr wrap="square">
            <a:spAutoFit/>
          </a:bodyPr>
          <a:lstStyle/>
          <a:p>
            <a:pPr marL="0" indent="0" algn="just" rtl="1">
              <a:lnSpc>
                <a:spcPct val="150000"/>
              </a:lnSpc>
              <a:buNone/>
            </a:pPr>
            <a:r>
              <a:rPr lang="ar-SA" sz="2400" dirty="0">
                <a:latin typeface="Sakkal Majalla" panose="02000000000000000000" pitchFamily="2" charset="-78"/>
                <a:cs typeface="Sakkal Majalla" panose="02000000000000000000" pitchFamily="2" charset="-78"/>
              </a:rPr>
              <a:t>لاحظ أنه في حالة التأكد التام ليس هناك تشتت أو تباين للعائد المحتمل حول العائد </a:t>
            </a:r>
            <a:r>
              <a:rPr lang="ar-SA" sz="2400" dirty="0" smtClean="0">
                <a:latin typeface="Sakkal Majalla" panose="02000000000000000000" pitchFamily="2" charset="-78"/>
                <a:cs typeface="Sakkal Majalla" panose="02000000000000000000" pitchFamily="2" charset="-78"/>
              </a:rPr>
              <a:t>المتوقع ( </a:t>
            </a:r>
            <a:r>
              <a:rPr lang="ar-SA" sz="2400" dirty="0">
                <a:latin typeface="Sakkal Majalla" panose="02000000000000000000" pitchFamily="2" charset="-78"/>
                <a:cs typeface="Sakkal Majalla" panose="02000000000000000000" pitchFamily="2" charset="-78"/>
              </a:rPr>
              <a:t>لا مخاطر أو حالة عدم تأكد).</a:t>
            </a:r>
          </a:p>
        </p:txBody>
      </p:sp>
      <p:pic>
        <p:nvPicPr>
          <p:cNvPr id="30" name="Picture 4">
            <a:extLst>
              <a:ext uri="{FF2B5EF4-FFF2-40B4-BE49-F238E27FC236}">
                <a16:creationId xmlns:a16="http://schemas.microsoft.com/office/drawing/2014/main" id="{AD353E12-8D45-43D2-8162-BB33FC78E6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0482" y="4562770"/>
            <a:ext cx="1645838" cy="1578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918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281764" y="990531"/>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21876" y="327504"/>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2968887" y="151527"/>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500" b="1" dirty="0">
                <a:solidFill>
                  <a:schemeClr val="bg1"/>
                </a:solidFill>
                <a:latin typeface="Sakkal Majalla" panose="02000000000000000000" pitchFamily="2" charset="-78"/>
                <a:cs typeface="Sakkal Majalla" panose="02000000000000000000" pitchFamily="2" charset="-78"/>
              </a:rPr>
              <a:t>قياس الخطر على العائد المتوقع للاستثمار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6AA8DC98-B680-4D28-80FE-9E14A31A2293}"/>
                  </a:ext>
                </a:extLst>
              </p:cNvPr>
              <p:cNvSpPr txBox="1"/>
              <p:nvPr/>
            </p:nvSpPr>
            <p:spPr>
              <a:xfrm>
                <a:off x="2705742" y="1093947"/>
                <a:ext cx="6330452" cy="1501437"/>
              </a:xfrm>
              <a:prstGeom prst="rect">
                <a:avLst/>
              </a:prstGeom>
              <a:noFill/>
            </p:spPr>
            <p:txBody>
              <a:bodyPr wrap="square">
                <a:spAutoFit/>
              </a:bodyPr>
              <a:lstStyle/>
              <a:p>
                <a:pPr marL="0" indent="0" algn="r" rtl="1">
                  <a:buNone/>
                </a:pPr>
                <a:r>
                  <a:rPr lang="ar-SA" sz="2500" b="1" u="sng" dirty="0">
                    <a:solidFill>
                      <a:srgbClr val="0000FF"/>
                    </a:solidFill>
                    <a:latin typeface="Sakkal Majalla" panose="02000000000000000000" pitchFamily="2" charset="-78"/>
                    <a:cs typeface="Sakkal Majalla" panose="02000000000000000000" pitchFamily="2" charset="-78"/>
                  </a:rPr>
                  <a:t>احسب التباين والانحراف المعياري :</a:t>
                </a:r>
              </a:p>
              <a:p>
                <a:pPr marL="0" indent="0" algn="r" rtl="1">
                  <a:buNone/>
                </a:pPr>
                <a:r>
                  <a:rPr lang="ar-SA" sz="2400" b="1" dirty="0">
                    <a:solidFill>
                      <a:srgbClr val="0000FF"/>
                    </a:solidFill>
                    <a:latin typeface="Sakkal Majalla" panose="02000000000000000000" pitchFamily="2" charset="-78"/>
                    <a:cs typeface="Sakkal Majalla" panose="02000000000000000000" pitchFamily="2" charset="-78"/>
                  </a:rPr>
                  <a:t>اولا</a:t>
                </a:r>
                <a:r>
                  <a:rPr lang="en-GB" sz="2400" b="1" dirty="0">
                    <a:solidFill>
                      <a:srgbClr val="0000FF"/>
                    </a:solidFill>
                    <a:latin typeface="Sakkal Majalla" panose="02000000000000000000" pitchFamily="2" charset="-78"/>
                    <a:cs typeface="Sakkal Majalla" panose="02000000000000000000" pitchFamily="2" charset="-78"/>
                  </a:rPr>
                  <a:t>:</a:t>
                </a:r>
                <a:endParaRPr lang="ar-SA" sz="2400" b="1" dirty="0">
                  <a:solidFill>
                    <a:srgbClr val="0000FF"/>
                  </a:solidFill>
                  <a:latin typeface="Sakkal Majalla" panose="02000000000000000000" pitchFamily="2" charset="-78"/>
                  <a:cs typeface="Sakkal Majalla" panose="02000000000000000000" pitchFamily="2" charset="-78"/>
                </a:endParaRPr>
              </a:p>
              <a:p>
                <a:pPr marL="0" indent="0" algn="r" rtl="1">
                  <a:buNone/>
                </a:pPr>
                <a:r>
                  <a:rPr lang="ar-SA" sz="2400" dirty="0">
                    <a:latin typeface="Sakkal Majalla" panose="02000000000000000000" pitchFamily="2" charset="-78"/>
                    <a:cs typeface="Sakkal Majalla" panose="02000000000000000000" pitchFamily="2" charset="-78"/>
                  </a:rPr>
                  <a:t> التباين</a:t>
                </a:r>
                <a:r>
                  <a:rPr lang="ar-SA" sz="2400" baseline="30000"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a:t>
                </a:r>
                <a14:m>
                  <m:oMath xmlns:m="http://schemas.openxmlformats.org/officeDocument/2006/math">
                    <m:sSup>
                      <m:sSupPr>
                        <m:ctrlPr>
                          <a:rPr lang="en-US" sz="2400" i="1">
                            <a:latin typeface="Cambria Math" panose="02040503050406030204" pitchFamily="18" charset="0"/>
                          </a:rPr>
                        </m:ctrlPr>
                      </m:sSupPr>
                      <m:e>
                        <m:r>
                          <a:rPr lang="vi-VN" sz="2400" i="1">
                            <a:latin typeface="Cambria Math" panose="02040503050406030204" pitchFamily="18" charset="0"/>
                          </a:rPr>
                          <m:t>Ơ</m:t>
                        </m:r>
                      </m:e>
                      <m:sup>
                        <m:r>
                          <a:rPr lang="en-US" sz="2400" i="1">
                            <a:latin typeface="Cambria Math" panose="02040503050406030204" pitchFamily="18" charset="0"/>
                          </a:rPr>
                          <m:t>2</m:t>
                        </m:r>
                      </m:sup>
                    </m:sSup>
                    <m:r>
                      <a:rPr lang="pt-BR" sz="2400" i="1">
                        <a:latin typeface="Cambria Math" panose="02040503050406030204" pitchFamily="18" charset="0"/>
                      </a:rPr>
                      <m:t>=</m:t>
                    </m:r>
                    <m:nary>
                      <m:naryPr>
                        <m:chr m:val="∑"/>
                        <m:ctrlPr>
                          <a:rPr lang="pt-BR" sz="2400" i="1">
                            <a:latin typeface="Cambria Math" panose="02040503050406030204" pitchFamily="18" charset="0"/>
                          </a:rPr>
                        </m:ctrlPr>
                      </m:naryPr>
                      <m:sub>
                        <m:r>
                          <a:rPr lang="en-US" sz="2400" i="1">
                            <a:latin typeface="Cambria Math" panose="02040503050406030204" pitchFamily="18" charset="0"/>
                          </a:rPr>
                          <m:t>𝑖</m:t>
                        </m:r>
                        <m:r>
                          <a:rPr lang="pt-BR" sz="2400" i="1">
                            <a:latin typeface="Cambria Math" panose="02040503050406030204" pitchFamily="18" charset="0"/>
                          </a:rPr>
                          <m:t>=</m:t>
                        </m:r>
                        <m:r>
                          <a:rPr lang="en-US" sz="2400" i="1">
                            <a:latin typeface="Cambria Math" panose="02040503050406030204" pitchFamily="18" charset="0"/>
                          </a:rPr>
                          <m:t>1</m:t>
                        </m:r>
                      </m:sub>
                      <m:sup>
                        <m:r>
                          <a:rPr lang="pt-BR" sz="2400" i="1">
                            <a:latin typeface="Cambria Math" panose="02040503050406030204" pitchFamily="18" charset="0"/>
                          </a:rPr>
                          <m:t>𝑛</m:t>
                        </m:r>
                      </m:sup>
                      <m:e>
                        <m:r>
                          <a:rPr lang="en-US" sz="2400" i="1">
                            <a:latin typeface="Cambria Math" panose="02040503050406030204" pitchFamily="18" charset="0"/>
                          </a:rPr>
                          <m:t>𝑃𝑖</m:t>
                        </m:r>
                        <m:r>
                          <a:rPr lang="en-US" sz="2400" i="1">
                            <a:latin typeface="Cambria Math" panose="02040503050406030204" pitchFamily="18" charset="0"/>
                          </a:rPr>
                          <m:t>(</m:t>
                        </m:r>
                        <m:sSup>
                          <m:sSupPr>
                            <m:ctrlPr>
                              <a:rPr lang="pt-BR" sz="2400" i="1">
                                <a:latin typeface="Cambria Math" panose="02040503050406030204" pitchFamily="18" charset="0"/>
                              </a:rPr>
                            </m:ctrlPr>
                          </m:sSupPr>
                          <m:e>
                            <m:r>
                              <a:rPr lang="en-US" sz="2400" i="1">
                                <a:latin typeface="Cambria Math" panose="02040503050406030204" pitchFamily="18" charset="0"/>
                              </a:rPr>
                              <m:t>𝑅𝑖</m:t>
                            </m:r>
                            <m:r>
                              <a:rPr lang="en-US" sz="2400" i="1">
                                <a:latin typeface="Cambria Math" panose="02040503050406030204" pitchFamily="18" charset="0"/>
                              </a:rPr>
                              <m:t>−</m:t>
                            </m:r>
                            <m:r>
                              <a:rPr lang="en-US" sz="2400" i="1">
                                <a:latin typeface="Cambria Math" panose="02040503050406030204" pitchFamily="18" charset="0"/>
                              </a:rPr>
                              <m:t>𝐸𝑅</m:t>
                            </m:r>
                            <m:r>
                              <a:rPr lang="en-US" sz="2400" i="1">
                                <a:latin typeface="Cambria Math" panose="02040503050406030204" pitchFamily="18" charset="0"/>
                              </a:rPr>
                              <m:t>)</m:t>
                            </m:r>
                          </m:e>
                          <m:sup>
                            <m:r>
                              <a:rPr lang="en-US" sz="2400" i="1">
                                <a:latin typeface="Cambria Math" panose="02040503050406030204" pitchFamily="18" charset="0"/>
                              </a:rPr>
                              <m:t>2</m:t>
                            </m:r>
                          </m:sup>
                        </m:sSup>
                      </m:e>
                    </m:nary>
                  </m:oMath>
                </a14:m>
                <a:endParaRPr lang="en-MY" sz="2400" dirty="0">
                  <a:latin typeface="Sakkal Majalla" panose="02000000000000000000" pitchFamily="2" charset="-78"/>
                  <a:cs typeface="Sakkal Majalla" panose="02000000000000000000" pitchFamily="2" charset="-78"/>
                </a:endParaRPr>
              </a:p>
              <a:p>
                <a:pPr marL="0" indent="0" algn="r">
                  <a:buNone/>
                </a:pPr>
                <a:endParaRPr lang="ar-SA" dirty="0"/>
              </a:p>
            </p:txBody>
          </p:sp>
        </mc:Choice>
        <mc:Fallback>
          <p:sp>
            <p:nvSpPr>
              <p:cNvPr id="11" name="TextBox 10">
                <a:extLst>
                  <a:ext uri="{FF2B5EF4-FFF2-40B4-BE49-F238E27FC236}">
                    <a16:creationId xmlns:a16="http://schemas.microsoft.com/office/drawing/2014/main" id="{6AA8DC98-B680-4D28-80FE-9E14A31A2293}"/>
                  </a:ext>
                </a:extLst>
              </p:cNvPr>
              <p:cNvSpPr txBox="1">
                <a:spLocks noRot="1" noChangeAspect="1" noMove="1" noResize="1" noEditPoints="1" noAdjustHandles="1" noChangeArrowheads="1" noChangeShapeType="1" noTextEdit="1"/>
              </p:cNvSpPr>
              <p:nvPr/>
            </p:nvSpPr>
            <p:spPr>
              <a:xfrm>
                <a:off x="2705742" y="1093947"/>
                <a:ext cx="6330452" cy="1501437"/>
              </a:xfrm>
              <a:prstGeom prst="rect">
                <a:avLst/>
              </a:prstGeom>
              <a:blipFill>
                <a:blip r:embed="rId3"/>
                <a:stretch>
                  <a:fillRect t="-2834" r="-1541" b="-38462"/>
                </a:stretch>
              </a:blipFill>
            </p:spPr>
            <p:txBody>
              <a:bodyPr/>
              <a:lstStyle/>
              <a:p>
                <a:r>
                  <a:rPr lang="ar-SA">
                    <a:noFill/>
                  </a:rPr>
                  <a:t> </a:t>
                </a:r>
              </a:p>
            </p:txBody>
          </p:sp>
        </mc:Fallback>
      </mc:AlternateContent>
      <mc:AlternateContent xmlns:mc="http://schemas.openxmlformats.org/markup-compatibility/2006">
        <mc:Choice xmlns:a14="http://schemas.microsoft.com/office/drawing/2010/main" Requires="a14">
          <p:graphicFrame>
            <p:nvGraphicFramePr>
              <p:cNvPr id="8" name="Table 7">
                <a:extLst>
                  <a:ext uri="{FF2B5EF4-FFF2-40B4-BE49-F238E27FC236}">
                    <a16:creationId xmlns:a16="http://schemas.microsoft.com/office/drawing/2014/main" id="{F18225A6-8425-4BF8-A80D-2B7AC980FEFF}"/>
                  </a:ext>
                </a:extLst>
              </p:cNvPr>
              <p:cNvGraphicFramePr>
                <a:graphicFrameLocks noGrp="1"/>
              </p:cNvGraphicFramePr>
              <p:nvPr>
                <p:extLst>
                  <p:ext uri="{D42A27DB-BD31-4B8C-83A1-F6EECF244321}">
                    <p14:modId xmlns:p14="http://schemas.microsoft.com/office/powerpoint/2010/main" val="1827467219"/>
                  </p:ext>
                </p:extLst>
              </p:nvPr>
            </p:nvGraphicFramePr>
            <p:xfrm>
              <a:off x="1071757" y="2444885"/>
              <a:ext cx="9905998" cy="3291840"/>
            </p:xfrm>
            <a:graphic>
              <a:graphicData uri="http://schemas.openxmlformats.org/drawingml/2006/table">
                <a:tbl>
                  <a:tblPr firstRow="1" firstCol="1" bandRow="1">
                    <a:tableStyleId>{7DF18680-E054-41AD-8BC1-D1AEF772440D}</a:tableStyleId>
                  </a:tblPr>
                  <a:tblGrid>
                    <a:gridCol w="2401455">
                      <a:extLst>
                        <a:ext uri="{9D8B030D-6E8A-4147-A177-3AD203B41FA5}">
                          <a16:colId xmlns:a16="http://schemas.microsoft.com/office/drawing/2014/main" val="20000"/>
                        </a:ext>
                      </a:extLst>
                    </a:gridCol>
                    <a:gridCol w="1701030">
                      <a:extLst>
                        <a:ext uri="{9D8B030D-6E8A-4147-A177-3AD203B41FA5}">
                          <a16:colId xmlns:a16="http://schemas.microsoft.com/office/drawing/2014/main" val="20001"/>
                        </a:ext>
                      </a:extLst>
                    </a:gridCol>
                    <a:gridCol w="1500908">
                      <a:extLst>
                        <a:ext uri="{9D8B030D-6E8A-4147-A177-3AD203B41FA5}">
                          <a16:colId xmlns:a16="http://schemas.microsoft.com/office/drawing/2014/main" val="20002"/>
                        </a:ext>
                      </a:extLst>
                    </a:gridCol>
                    <a:gridCol w="1701030">
                      <a:extLst>
                        <a:ext uri="{9D8B030D-6E8A-4147-A177-3AD203B41FA5}">
                          <a16:colId xmlns:a16="http://schemas.microsoft.com/office/drawing/2014/main" val="20003"/>
                        </a:ext>
                      </a:extLst>
                    </a:gridCol>
                    <a:gridCol w="1400848">
                      <a:extLst>
                        <a:ext uri="{9D8B030D-6E8A-4147-A177-3AD203B41FA5}">
                          <a16:colId xmlns:a16="http://schemas.microsoft.com/office/drawing/2014/main" val="20004"/>
                        </a:ext>
                      </a:extLst>
                    </a:gridCol>
                    <a:gridCol w="1200727">
                      <a:extLst>
                        <a:ext uri="{9D8B030D-6E8A-4147-A177-3AD203B41FA5}">
                          <a16:colId xmlns:a16="http://schemas.microsoft.com/office/drawing/2014/main" val="20005"/>
                        </a:ext>
                      </a:extLst>
                    </a:gridCol>
                  </a:tblGrid>
                  <a:tr h="813797">
                    <a:tc>
                      <a:txBody>
                        <a:bodyPr/>
                        <a:lstStyle/>
                        <a:p>
                          <a:pPr marL="0" marR="0" algn="just" rtl="1">
                            <a:lnSpc>
                              <a:spcPct val="150000"/>
                            </a:lnSpc>
                            <a:spcBef>
                              <a:spcPts val="0"/>
                            </a:spcBef>
                            <a:spcAft>
                              <a:spcPts val="0"/>
                            </a:spcAft>
                          </a:pPr>
                          <a14:m>
                            <m:oMath xmlns:m="http://schemas.openxmlformats.org/officeDocument/2006/math">
                              <m:r>
                                <a:rPr lang="en-US" sz="2400" smtClean="0">
                                  <a:solidFill>
                                    <a:schemeClr val="tx1"/>
                                  </a:solidFill>
                                  <a:latin typeface="Cambria Math" panose="02040503050406030204" pitchFamily="18" charset="0"/>
                                </a:rPr>
                                <m:t>(</m:t>
                              </m:r>
                              <m:sSup>
                                <m:sSupPr>
                                  <m:ctrlPr>
                                    <a:rPr lang="pt-BR" sz="2400" i="1">
                                      <a:solidFill>
                                        <a:schemeClr val="tx1"/>
                                      </a:solidFill>
                                      <a:latin typeface="Cambria Math" panose="02040503050406030204" pitchFamily="18" charset="0"/>
                                    </a:rPr>
                                  </m:ctrlPr>
                                </m:sSupPr>
                                <m:e>
                                  <m:r>
                                    <a:rPr lang="en-US" sz="2400">
                                      <a:solidFill>
                                        <a:schemeClr val="tx1"/>
                                      </a:solidFill>
                                      <a:latin typeface="Cambria Math" panose="02040503050406030204" pitchFamily="18" charset="0"/>
                                    </a:rPr>
                                    <m:t>𝑅𝑖</m:t>
                                  </m:r>
                                  <m:r>
                                    <a:rPr lang="en-US" sz="2400">
                                      <a:solidFill>
                                        <a:schemeClr val="tx1"/>
                                      </a:solidFill>
                                      <a:latin typeface="Cambria Math" panose="02040503050406030204" pitchFamily="18" charset="0"/>
                                    </a:rPr>
                                    <m:t>−</m:t>
                                  </m:r>
                                  <m:r>
                                    <a:rPr lang="en-US" sz="2400">
                                      <a:solidFill>
                                        <a:schemeClr val="tx1"/>
                                      </a:solidFill>
                                      <a:latin typeface="Cambria Math" panose="02040503050406030204" pitchFamily="18" charset="0"/>
                                    </a:rPr>
                                    <m:t>𝐸𝑅</m:t>
                                  </m:r>
                                  <m:r>
                                    <a:rPr lang="en-US" sz="2400">
                                      <a:solidFill>
                                        <a:schemeClr val="tx1"/>
                                      </a:solidFill>
                                      <a:latin typeface="Cambria Math" panose="02040503050406030204" pitchFamily="18" charset="0"/>
                                    </a:rPr>
                                    <m:t>)</m:t>
                                  </m:r>
                                </m:e>
                                <m:sup>
                                  <m:r>
                                    <a:rPr lang="en-US" sz="2400">
                                      <a:solidFill>
                                        <a:schemeClr val="tx1"/>
                                      </a:solidFill>
                                      <a:latin typeface="Cambria Math" panose="02040503050406030204" pitchFamily="18" charset="0"/>
                                    </a:rPr>
                                    <m:t>2</m:t>
                                  </m:r>
                                </m:sup>
                              </m:sSup>
                            </m:oMath>
                          </a14:m>
                          <a:r>
                            <a:rPr lang="en-MY" sz="2400" b="1" dirty="0">
                              <a:solidFill>
                                <a:schemeClr val="tx1"/>
                              </a:solidFill>
                              <a:effectLst/>
                              <a:latin typeface="Sakkal Majalla" panose="02000000000000000000" pitchFamily="2" charset="-78"/>
                              <a:cs typeface="Sakkal Majalla" panose="02000000000000000000" pitchFamily="2" charset="-78"/>
                            </a:rPr>
                            <a:t>*P</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1">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smtClean="0">
                                    <a:solidFill>
                                      <a:schemeClr val="tx1"/>
                                    </a:solidFill>
                                    <a:latin typeface="Cambria Math" panose="02040503050406030204" pitchFamily="18" charset="0"/>
                                  </a:rPr>
                                  <m:t>(</m:t>
                                </m:r>
                                <m:sSup>
                                  <m:sSupPr>
                                    <m:ctrlPr>
                                      <a:rPr lang="pt-BR" sz="2400" i="1">
                                        <a:solidFill>
                                          <a:schemeClr val="tx1"/>
                                        </a:solidFill>
                                        <a:latin typeface="Cambria Math" panose="02040503050406030204" pitchFamily="18" charset="0"/>
                                      </a:rPr>
                                    </m:ctrlPr>
                                  </m:sSupPr>
                                  <m:e>
                                    <m:r>
                                      <a:rPr lang="en-US" sz="2400">
                                        <a:solidFill>
                                          <a:schemeClr val="tx1"/>
                                        </a:solidFill>
                                        <a:latin typeface="Cambria Math" panose="02040503050406030204" pitchFamily="18" charset="0"/>
                                      </a:rPr>
                                      <m:t>𝑅𝑖</m:t>
                                    </m:r>
                                    <m:r>
                                      <a:rPr lang="en-US" sz="2400">
                                        <a:solidFill>
                                          <a:schemeClr val="tx1"/>
                                        </a:solidFill>
                                        <a:latin typeface="Cambria Math" panose="02040503050406030204" pitchFamily="18" charset="0"/>
                                      </a:rPr>
                                      <m:t>−</m:t>
                                    </m:r>
                                    <m:r>
                                      <a:rPr lang="en-US" sz="2400">
                                        <a:solidFill>
                                          <a:schemeClr val="tx1"/>
                                        </a:solidFill>
                                        <a:latin typeface="Cambria Math" panose="02040503050406030204" pitchFamily="18" charset="0"/>
                                      </a:rPr>
                                      <m:t>𝐸𝑅</m:t>
                                    </m:r>
                                    <m:r>
                                      <a:rPr lang="en-US" sz="2400">
                                        <a:solidFill>
                                          <a:schemeClr val="tx1"/>
                                        </a:solidFill>
                                        <a:latin typeface="Cambria Math" panose="02040503050406030204" pitchFamily="18" charset="0"/>
                                      </a:rPr>
                                      <m:t>)</m:t>
                                    </m:r>
                                  </m:e>
                                  <m:sup>
                                    <m:r>
                                      <a:rPr lang="en-US" sz="2400">
                                        <a:solidFill>
                                          <a:schemeClr val="tx1"/>
                                        </a:solidFill>
                                        <a:latin typeface="Cambria Math" panose="02040503050406030204" pitchFamily="18" charset="0"/>
                                      </a:rPr>
                                      <m:t>2</m:t>
                                    </m:r>
                                  </m:sup>
                                </m:sSup>
                              </m:oMath>
                            </m:oMathPara>
                          </a14:m>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1">
                            <a:lnSpc>
                              <a:spcPct val="150000"/>
                            </a:lnSpc>
                            <a:spcBef>
                              <a:spcPts val="0"/>
                            </a:spcBef>
                            <a:spcAft>
                              <a:spcPts val="0"/>
                            </a:spcAft>
                          </a:pPr>
                          <a14:m>
                            <m:oMathPara xmlns:m="http://schemas.openxmlformats.org/officeDocument/2006/math">
                              <m:oMathParaPr>
                                <m:jc m:val="centerGroup"/>
                              </m:oMathParaPr>
                              <m:oMath xmlns:m="http://schemas.openxmlformats.org/officeDocument/2006/math">
                                <m:r>
                                  <a:rPr lang="en-US" sz="2400" smtClean="0">
                                    <a:solidFill>
                                      <a:schemeClr val="tx1"/>
                                    </a:solidFill>
                                    <a:latin typeface="Cambria Math" panose="02040503050406030204" pitchFamily="18" charset="0"/>
                                  </a:rPr>
                                  <m:t>(</m:t>
                                </m:r>
                                <m:sSup>
                                  <m:sSupPr>
                                    <m:ctrlPr>
                                      <a:rPr lang="pt-BR" sz="2400" i="1">
                                        <a:solidFill>
                                          <a:schemeClr val="tx1"/>
                                        </a:solidFill>
                                        <a:latin typeface="Cambria Math" panose="02040503050406030204" pitchFamily="18" charset="0"/>
                                      </a:rPr>
                                    </m:ctrlPr>
                                  </m:sSupPr>
                                  <m:e>
                                    <m:r>
                                      <a:rPr lang="en-US" sz="2400">
                                        <a:solidFill>
                                          <a:schemeClr val="tx1"/>
                                        </a:solidFill>
                                        <a:latin typeface="Cambria Math" panose="02040503050406030204" pitchFamily="18" charset="0"/>
                                      </a:rPr>
                                      <m:t>𝑅𝑖</m:t>
                                    </m:r>
                                    <m:r>
                                      <a:rPr lang="en-US" sz="2400">
                                        <a:solidFill>
                                          <a:schemeClr val="tx1"/>
                                        </a:solidFill>
                                        <a:latin typeface="Cambria Math" panose="02040503050406030204" pitchFamily="18" charset="0"/>
                                      </a:rPr>
                                      <m:t>−</m:t>
                                    </m:r>
                                    <m:r>
                                      <a:rPr lang="en-US" sz="2400">
                                        <a:solidFill>
                                          <a:schemeClr val="tx1"/>
                                        </a:solidFill>
                                        <a:latin typeface="Cambria Math" panose="02040503050406030204" pitchFamily="18" charset="0"/>
                                      </a:rPr>
                                      <m:t>𝐸𝑅</m:t>
                                    </m:r>
                                    <m:r>
                                      <a:rPr lang="en-US" sz="2400">
                                        <a:solidFill>
                                          <a:schemeClr val="tx1"/>
                                        </a:solidFill>
                                        <a:latin typeface="Cambria Math" panose="02040503050406030204" pitchFamily="18" charset="0"/>
                                      </a:rPr>
                                      <m:t>)</m:t>
                                    </m:r>
                                  </m:e>
                                  <m:sup/>
                                </m:sSup>
                              </m:oMath>
                            </m:oMathPara>
                          </a14:m>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1">
                            <a:lnSpc>
                              <a:spcPct val="150000"/>
                            </a:lnSpc>
                            <a:spcBef>
                              <a:spcPts val="0"/>
                            </a:spcBef>
                            <a:spcAft>
                              <a:spcPts val="0"/>
                            </a:spcAft>
                          </a:pPr>
                          <a:r>
                            <a:rPr lang="en-US" sz="2400" b="1" baseline="0" dirty="0">
                              <a:solidFill>
                                <a:schemeClr val="tx1"/>
                              </a:solidFill>
                              <a:effectLst/>
                              <a:latin typeface="Sakkal Majalla" panose="02000000000000000000" pitchFamily="2" charset="-78"/>
                              <a:cs typeface="Sakkal Majalla" panose="02000000000000000000" pitchFamily="2" charset="-78"/>
                            </a:rPr>
                            <a:t> R</a:t>
                          </a:r>
                          <a:r>
                            <a:rPr lang="ar-SA" sz="2400" b="1" dirty="0">
                              <a:solidFill>
                                <a:schemeClr val="tx1"/>
                              </a:solidFill>
                              <a:effectLst/>
                              <a:latin typeface="Sakkal Majalla" panose="02000000000000000000" pitchFamily="2" charset="-78"/>
                              <a:cs typeface="Sakkal Majalla" panose="02000000000000000000" pitchFamily="2" charset="-78"/>
                            </a:rPr>
                            <a:t>عائد السهم</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1">
                            <a:lnSpc>
                              <a:spcPct val="150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احتمالات التحقق </a:t>
                          </a:r>
                          <a:r>
                            <a:rPr lang="en-US" sz="2400" b="1" dirty="0">
                              <a:solidFill>
                                <a:schemeClr val="tx1"/>
                              </a:solidFill>
                              <a:effectLst/>
                              <a:latin typeface="Sakkal Majalla" panose="02000000000000000000" pitchFamily="2" charset="-78"/>
                              <a:cs typeface="Sakkal Majalla" panose="02000000000000000000" pitchFamily="2" charset="-78"/>
                            </a:rPr>
                            <a:t>P</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1">
                            <a:lnSpc>
                              <a:spcPct val="150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الاحوال الاقتصادية</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10000"/>
                      </a:ext>
                    </a:extLst>
                  </a:tr>
                  <a:tr h="308882">
                    <a:tc>
                      <a:txBody>
                        <a:bodyPr/>
                        <a:lstStyle/>
                        <a:p>
                          <a:pPr marL="0" marR="0" algn="just" rtl="1">
                            <a:lnSpc>
                              <a:spcPct val="150000"/>
                            </a:lnSpc>
                            <a:spcBef>
                              <a:spcPts val="0"/>
                            </a:spcBef>
                            <a:spcAft>
                              <a:spcPts val="0"/>
                            </a:spcAft>
                          </a:pPr>
                          <a:r>
                            <a:rPr lang="en-US" sz="2400" b="1">
                              <a:effectLst/>
                              <a:latin typeface="Sakkal Majalla" panose="02000000000000000000" pitchFamily="2" charset="-78"/>
                              <a:cs typeface="Sakkal Majalla" panose="02000000000000000000" pitchFamily="2" charset="-78"/>
                            </a:rPr>
                            <a:t>0.002535</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0.0169</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0.13</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0.20</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0.15</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رواح</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1"/>
                      </a:ext>
                    </a:extLst>
                  </a:tr>
                  <a:tr h="308882">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0.010935</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0.0729</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-0.27</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-0.20</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0.15</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كساد</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2"/>
                      </a:ext>
                    </a:extLst>
                  </a:tr>
                  <a:tr h="308882">
                    <a:tc>
                      <a:txBody>
                        <a:bodyPr/>
                        <a:lstStyle/>
                        <a:p>
                          <a:pPr marL="0" marR="0" algn="just" rtl="1">
                            <a:lnSpc>
                              <a:spcPct val="150000"/>
                            </a:lnSpc>
                            <a:spcBef>
                              <a:spcPts val="0"/>
                            </a:spcBef>
                            <a:spcAft>
                              <a:spcPts val="0"/>
                            </a:spcAft>
                            <a:tabLst>
                              <a:tab pos="933450" algn="l"/>
                            </a:tabLst>
                          </a:pPr>
                          <a:r>
                            <a:rPr lang="en-US" sz="2400" b="1">
                              <a:effectLst/>
                              <a:latin typeface="Sakkal Majalla" panose="02000000000000000000" pitchFamily="2" charset="-78"/>
                              <a:cs typeface="Sakkal Majalla" panose="02000000000000000000" pitchFamily="2" charset="-78"/>
                            </a:rPr>
                            <a:t>0.00063</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en-US" sz="2400" b="1">
                              <a:effectLst/>
                              <a:latin typeface="Sakkal Majalla" panose="02000000000000000000" pitchFamily="2" charset="-78"/>
                              <a:cs typeface="Sakkal Majalla" panose="02000000000000000000" pitchFamily="2" charset="-78"/>
                            </a:rPr>
                            <a:t>0.0009</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0.03</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0.10</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0.70</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عادية</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3"/>
                      </a:ext>
                    </a:extLst>
                  </a:tr>
                  <a:tr h="308882">
                    <a:tc>
                      <a:txBody>
                        <a:bodyPr/>
                        <a:lstStyle/>
                        <a:p>
                          <a:pPr marL="0" marR="0" algn="just" rtl="1">
                            <a:lnSpc>
                              <a:spcPct val="150000"/>
                            </a:lnSpc>
                            <a:spcBef>
                              <a:spcPts val="0"/>
                            </a:spcBef>
                            <a:spcAft>
                              <a:spcPts val="0"/>
                            </a:spcAft>
                          </a:pPr>
                          <a:r>
                            <a:rPr lang="en-US" sz="2400" b="1">
                              <a:effectLst/>
                              <a:latin typeface="Sakkal Majalla" panose="02000000000000000000" pitchFamily="2" charset="-78"/>
                              <a:cs typeface="Sakkal Majalla" panose="02000000000000000000" pitchFamily="2" charset="-78"/>
                            </a:rPr>
                            <a:t>0.0141</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en-US" sz="2400" b="1">
                              <a:effectLst/>
                              <a:latin typeface="Sakkal Majalla" panose="02000000000000000000" pitchFamily="2" charset="-78"/>
                              <a:cs typeface="Sakkal Majalla" panose="02000000000000000000" pitchFamily="2" charset="-78"/>
                            </a:rPr>
                            <a:t> </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en-US" sz="2400" b="1">
                              <a:effectLst/>
                              <a:latin typeface="Sakkal Majalla" panose="02000000000000000000" pitchFamily="2" charset="-78"/>
                              <a:cs typeface="Sakkal Majalla" panose="02000000000000000000" pitchFamily="2" charset="-78"/>
                            </a:rPr>
                            <a:t> </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en-US" sz="2400" b="1">
                              <a:effectLst/>
                              <a:latin typeface="Sakkal Majalla" panose="02000000000000000000" pitchFamily="2" charset="-78"/>
                              <a:cs typeface="Sakkal Majalla" panose="02000000000000000000" pitchFamily="2" charset="-78"/>
                            </a:rPr>
                            <a:t> </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1</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       </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4"/>
                      </a:ext>
                    </a:extLst>
                  </a:tr>
                </a:tbl>
              </a:graphicData>
            </a:graphic>
          </p:graphicFrame>
        </mc:Choice>
        <mc:Fallback>
          <p:graphicFrame>
            <p:nvGraphicFramePr>
              <p:cNvPr id="8" name="Table 7">
                <a:extLst>
                  <a:ext uri="{FF2B5EF4-FFF2-40B4-BE49-F238E27FC236}">
                    <a16:creationId xmlns:a16="http://schemas.microsoft.com/office/drawing/2014/main" id="{F18225A6-8425-4BF8-A80D-2B7AC980FEFF}"/>
                  </a:ext>
                </a:extLst>
              </p:cNvPr>
              <p:cNvGraphicFramePr>
                <a:graphicFrameLocks noGrp="1"/>
              </p:cNvGraphicFramePr>
              <p:nvPr>
                <p:extLst>
                  <p:ext uri="{D42A27DB-BD31-4B8C-83A1-F6EECF244321}">
                    <p14:modId xmlns:p14="http://schemas.microsoft.com/office/powerpoint/2010/main" val="1827467219"/>
                  </p:ext>
                </p:extLst>
              </p:nvPr>
            </p:nvGraphicFramePr>
            <p:xfrm>
              <a:off x="1071757" y="2444885"/>
              <a:ext cx="9905998" cy="3291840"/>
            </p:xfrm>
            <a:graphic>
              <a:graphicData uri="http://schemas.openxmlformats.org/drawingml/2006/table">
                <a:tbl>
                  <a:tblPr firstRow="1" firstCol="1" bandRow="1">
                    <a:tableStyleId>{7DF18680-E054-41AD-8BC1-D1AEF772440D}</a:tableStyleId>
                  </a:tblPr>
                  <a:tblGrid>
                    <a:gridCol w="2401455">
                      <a:extLst>
                        <a:ext uri="{9D8B030D-6E8A-4147-A177-3AD203B41FA5}">
                          <a16:colId xmlns:a16="http://schemas.microsoft.com/office/drawing/2014/main" val="20000"/>
                        </a:ext>
                      </a:extLst>
                    </a:gridCol>
                    <a:gridCol w="1701030">
                      <a:extLst>
                        <a:ext uri="{9D8B030D-6E8A-4147-A177-3AD203B41FA5}">
                          <a16:colId xmlns:a16="http://schemas.microsoft.com/office/drawing/2014/main" val="20001"/>
                        </a:ext>
                      </a:extLst>
                    </a:gridCol>
                    <a:gridCol w="1500908">
                      <a:extLst>
                        <a:ext uri="{9D8B030D-6E8A-4147-A177-3AD203B41FA5}">
                          <a16:colId xmlns:a16="http://schemas.microsoft.com/office/drawing/2014/main" val="20002"/>
                        </a:ext>
                      </a:extLst>
                    </a:gridCol>
                    <a:gridCol w="1701030">
                      <a:extLst>
                        <a:ext uri="{9D8B030D-6E8A-4147-A177-3AD203B41FA5}">
                          <a16:colId xmlns:a16="http://schemas.microsoft.com/office/drawing/2014/main" val="20003"/>
                        </a:ext>
                      </a:extLst>
                    </a:gridCol>
                    <a:gridCol w="1400848">
                      <a:extLst>
                        <a:ext uri="{9D8B030D-6E8A-4147-A177-3AD203B41FA5}">
                          <a16:colId xmlns:a16="http://schemas.microsoft.com/office/drawing/2014/main" val="20004"/>
                        </a:ext>
                      </a:extLst>
                    </a:gridCol>
                    <a:gridCol w="1200727">
                      <a:extLst>
                        <a:ext uri="{9D8B030D-6E8A-4147-A177-3AD203B41FA5}">
                          <a16:colId xmlns:a16="http://schemas.microsoft.com/office/drawing/2014/main" val="20005"/>
                        </a:ext>
                      </a:extLst>
                    </a:gridCol>
                  </a:tblGrid>
                  <a:tr h="1097280">
                    <a:tc>
                      <a:txBody>
                        <a:bodyPr/>
                        <a:lstStyle/>
                        <a:p>
                          <a:endParaRPr lang="ar-SA"/>
                        </a:p>
                      </a:txBody>
                      <a:tcPr marL="68580" marR="68580" marT="0" marB="0" anchor="ctr">
                        <a:blipFill>
                          <a:blip r:embed="rId4"/>
                          <a:stretch>
                            <a:fillRect l="-254" t="-556" r="-313706" b="-212778"/>
                          </a:stretch>
                        </a:blipFill>
                      </a:tcPr>
                    </a:tc>
                    <a:tc>
                      <a:txBody>
                        <a:bodyPr/>
                        <a:lstStyle/>
                        <a:p>
                          <a:endParaRPr lang="ar-SA"/>
                        </a:p>
                      </a:txBody>
                      <a:tcPr marL="68580" marR="68580" marT="0" marB="0" anchor="ctr">
                        <a:blipFill>
                          <a:blip r:embed="rId4"/>
                          <a:stretch>
                            <a:fillRect l="-141577" t="-556" r="-343011" b="-212778"/>
                          </a:stretch>
                        </a:blipFill>
                      </a:tcPr>
                    </a:tc>
                    <a:tc>
                      <a:txBody>
                        <a:bodyPr/>
                        <a:lstStyle/>
                        <a:p>
                          <a:endParaRPr lang="ar-SA"/>
                        </a:p>
                      </a:txBody>
                      <a:tcPr marL="68580" marR="68580" marT="0" marB="0" anchor="ctr">
                        <a:blipFill>
                          <a:blip r:embed="rId4"/>
                          <a:stretch>
                            <a:fillRect l="-272874" t="-556" r="-287449" b="-212778"/>
                          </a:stretch>
                        </a:blipFill>
                      </a:tcPr>
                    </a:tc>
                    <a:tc>
                      <a:txBody>
                        <a:bodyPr/>
                        <a:lstStyle/>
                        <a:p>
                          <a:pPr marL="0" marR="0" algn="just" rtl="1">
                            <a:lnSpc>
                              <a:spcPct val="150000"/>
                            </a:lnSpc>
                            <a:spcBef>
                              <a:spcPts val="0"/>
                            </a:spcBef>
                            <a:spcAft>
                              <a:spcPts val="0"/>
                            </a:spcAft>
                          </a:pPr>
                          <a:r>
                            <a:rPr lang="en-US" sz="2400" b="1" baseline="0" dirty="0">
                              <a:solidFill>
                                <a:schemeClr val="tx1"/>
                              </a:solidFill>
                              <a:effectLst/>
                              <a:latin typeface="Sakkal Majalla" panose="02000000000000000000" pitchFamily="2" charset="-78"/>
                              <a:cs typeface="Sakkal Majalla" panose="02000000000000000000" pitchFamily="2" charset="-78"/>
                            </a:rPr>
                            <a:t> R</a:t>
                          </a:r>
                          <a:r>
                            <a:rPr lang="ar-SA" sz="2400" b="1" dirty="0">
                              <a:solidFill>
                                <a:schemeClr val="tx1"/>
                              </a:solidFill>
                              <a:effectLst/>
                              <a:latin typeface="Sakkal Majalla" panose="02000000000000000000" pitchFamily="2" charset="-78"/>
                              <a:cs typeface="Sakkal Majalla" panose="02000000000000000000" pitchFamily="2" charset="-78"/>
                            </a:rPr>
                            <a:t>عائد السهم</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1">
                            <a:lnSpc>
                              <a:spcPct val="150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احتمالات التحقق </a:t>
                          </a:r>
                          <a:r>
                            <a:rPr lang="en-US" sz="2400" b="1" dirty="0">
                              <a:solidFill>
                                <a:schemeClr val="tx1"/>
                              </a:solidFill>
                              <a:effectLst/>
                              <a:latin typeface="Sakkal Majalla" panose="02000000000000000000" pitchFamily="2" charset="-78"/>
                              <a:cs typeface="Sakkal Majalla" panose="02000000000000000000" pitchFamily="2" charset="-78"/>
                            </a:rPr>
                            <a:t>P</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tc>
                      <a:txBody>
                        <a:bodyPr/>
                        <a:lstStyle/>
                        <a:p>
                          <a:pPr marL="0" marR="0" algn="just" rtl="1">
                            <a:lnSpc>
                              <a:spcPct val="150000"/>
                            </a:lnSpc>
                            <a:spcBef>
                              <a:spcPts val="0"/>
                            </a:spcBef>
                            <a:spcAft>
                              <a:spcPts val="0"/>
                            </a:spcAft>
                          </a:pPr>
                          <a:r>
                            <a:rPr lang="ar-SA" sz="2400" b="1" dirty="0">
                              <a:solidFill>
                                <a:schemeClr val="tx1"/>
                              </a:solidFill>
                              <a:effectLst/>
                              <a:latin typeface="Sakkal Majalla" panose="02000000000000000000" pitchFamily="2" charset="-78"/>
                              <a:cs typeface="Sakkal Majalla" panose="02000000000000000000" pitchFamily="2" charset="-78"/>
                            </a:rPr>
                            <a:t>الاحوال الاقتصادية</a:t>
                          </a:r>
                          <a:endParaRPr lang="en-MY" sz="24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nchor="ctr"/>
                    </a:tc>
                    <a:extLst>
                      <a:ext uri="{0D108BD9-81ED-4DB2-BD59-A6C34878D82A}">
                        <a16:rowId xmlns:a16="http://schemas.microsoft.com/office/drawing/2014/main" val="10000"/>
                      </a:ext>
                    </a:extLst>
                  </a:tr>
                  <a:tr h="548640">
                    <a:tc>
                      <a:txBody>
                        <a:bodyPr/>
                        <a:lstStyle/>
                        <a:p>
                          <a:pPr marL="0" marR="0" algn="just" rtl="1">
                            <a:lnSpc>
                              <a:spcPct val="150000"/>
                            </a:lnSpc>
                            <a:spcBef>
                              <a:spcPts val="0"/>
                            </a:spcBef>
                            <a:spcAft>
                              <a:spcPts val="0"/>
                            </a:spcAft>
                          </a:pPr>
                          <a:r>
                            <a:rPr lang="en-US" sz="2400" b="1">
                              <a:effectLst/>
                              <a:latin typeface="Sakkal Majalla" panose="02000000000000000000" pitchFamily="2" charset="-78"/>
                              <a:cs typeface="Sakkal Majalla" panose="02000000000000000000" pitchFamily="2" charset="-78"/>
                            </a:rPr>
                            <a:t>0.002535</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0.0169</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0.13</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0.20</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0.15</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رواح</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1"/>
                      </a:ext>
                    </a:extLst>
                  </a:tr>
                  <a:tr h="548640">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0.010935</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0.0729</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-0.27</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-0.20</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0.15</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كساد</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2"/>
                      </a:ext>
                    </a:extLst>
                  </a:tr>
                  <a:tr h="548640">
                    <a:tc>
                      <a:txBody>
                        <a:bodyPr/>
                        <a:lstStyle/>
                        <a:p>
                          <a:pPr marL="0" marR="0" algn="just" rtl="1">
                            <a:lnSpc>
                              <a:spcPct val="150000"/>
                            </a:lnSpc>
                            <a:spcBef>
                              <a:spcPts val="0"/>
                            </a:spcBef>
                            <a:spcAft>
                              <a:spcPts val="0"/>
                            </a:spcAft>
                            <a:tabLst>
                              <a:tab pos="933450" algn="l"/>
                            </a:tabLst>
                          </a:pPr>
                          <a:r>
                            <a:rPr lang="en-US" sz="2400" b="1">
                              <a:effectLst/>
                              <a:latin typeface="Sakkal Majalla" panose="02000000000000000000" pitchFamily="2" charset="-78"/>
                              <a:cs typeface="Sakkal Majalla" panose="02000000000000000000" pitchFamily="2" charset="-78"/>
                            </a:rPr>
                            <a:t>0.00063</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en-US" sz="2400" b="1">
                              <a:effectLst/>
                              <a:latin typeface="Sakkal Majalla" panose="02000000000000000000" pitchFamily="2" charset="-78"/>
                              <a:cs typeface="Sakkal Majalla" panose="02000000000000000000" pitchFamily="2" charset="-78"/>
                            </a:rPr>
                            <a:t>0.0009</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0.03</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0.10</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0.70</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عادية</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3"/>
                      </a:ext>
                    </a:extLst>
                  </a:tr>
                  <a:tr h="548640">
                    <a:tc>
                      <a:txBody>
                        <a:bodyPr/>
                        <a:lstStyle/>
                        <a:p>
                          <a:pPr marL="0" marR="0" algn="just" rtl="1">
                            <a:lnSpc>
                              <a:spcPct val="150000"/>
                            </a:lnSpc>
                            <a:spcBef>
                              <a:spcPts val="0"/>
                            </a:spcBef>
                            <a:spcAft>
                              <a:spcPts val="0"/>
                            </a:spcAft>
                          </a:pPr>
                          <a:r>
                            <a:rPr lang="en-US" sz="2400" b="1">
                              <a:effectLst/>
                              <a:latin typeface="Sakkal Majalla" panose="02000000000000000000" pitchFamily="2" charset="-78"/>
                              <a:cs typeface="Sakkal Majalla" panose="02000000000000000000" pitchFamily="2" charset="-78"/>
                            </a:rPr>
                            <a:t>0.0141</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en-US" sz="2400" b="1">
                              <a:effectLst/>
                              <a:latin typeface="Sakkal Majalla" panose="02000000000000000000" pitchFamily="2" charset="-78"/>
                              <a:cs typeface="Sakkal Majalla" panose="02000000000000000000" pitchFamily="2" charset="-78"/>
                            </a:rPr>
                            <a:t> </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en-US" sz="2400" b="1">
                              <a:effectLst/>
                              <a:latin typeface="Sakkal Majalla" panose="02000000000000000000" pitchFamily="2" charset="-78"/>
                              <a:cs typeface="Sakkal Majalla" panose="02000000000000000000" pitchFamily="2" charset="-78"/>
                            </a:rPr>
                            <a:t> </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en-US" sz="2400" b="1">
                              <a:effectLst/>
                              <a:latin typeface="Sakkal Majalla" panose="02000000000000000000" pitchFamily="2" charset="-78"/>
                              <a:cs typeface="Sakkal Majalla" panose="02000000000000000000" pitchFamily="2" charset="-78"/>
                            </a:rPr>
                            <a:t> </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a:effectLst/>
                              <a:latin typeface="Sakkal Majalla" panose="02000000000000000000" pitchFamily="2" charset="-78"/>
                              <a:cs typeface="Sakkal Majalla" panose="02000000000000000000" pitchFamily="2" charset="-78"/>
                            </a:rPr>
                            <a:t>1</a:t>
                          </a:r>
                          <a:endParaRPr lang="en-MY" sz="2400" b="1">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tc>
                      <a:txBody>
                        <a:bodyPr/>
                        <a:lstStyle/>
                        <a:p>
                          <a:pPr marL="0" marR="0" algn="just" rtl="1">
                            <a:lnSpc>
                              <a:spcPct val="150000"/>
                            </a:lnSpc>
                            <a:spcBef>
                              <a:spcPts val="0"/>
                            </a:spcBef>
                            <a:spcAft>
                              <a:spcPts val="0"/>
                            </a:spcAft>
                          </a:pPr>
                          <a:r>
                            <a:rPr lang="ar-SA" sz="2400" b="1" dirty="0">
                              <a:effectLst/>
                              <a:latin typeface="Sakkal Majalla" panose="02000000000000000000" pitchFamily="2" charset="-78"/>
                              <a:cs typeface="Sakkal Majalla" panose="02000000000000000000" pitchFamily="2" charset="-78"/>
                            </a:rPr>
                            <a:t>       </a:t>
                          </a:r>
                          <a:endParaRPr lang="en-MY"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tc>
                    <a:extLst>
                      <a:ext uri="{0D108BD9-81ED-4DB2-BD59-A6C34878D82A}">
                        <a16:rowId xmlns:a16="http://schemas.microsoft.com/office/drawing/2014/main" val="10004"/>
                      </a:ext>
                    </a:extLst>
                  </a:tr>
                </a:tbl>
              </a:graphicData>
            </a:graphic>
          </p:graphicFrame>
        </mc:Fallback>
      </mc:AlternateContent>
      <p:sp>
        <p:nvSpPr>
          <p:cNvPr id="10" name="TextBox 9">
            <a:extLst>
              <a:ext uri="{FF2B5EF4-FFF2-40B4-BE49-F238E27FC236}">
                <a16:creationId xmlns:a16="http://schemas.microsoft.com/office/drawing/2014/main" id="{91081B6A-A3E7-4D6E-B8C1-67FB188024C0}"/>
              </a:ext>
            </a:extLst>
          </p:cNvPr>
          <p:cNvSpPr txBox="1"/>
          <p:nvPr/>
        </p:nvSpPr>
        <p:spPr>
          <a:xfrm>
            <a:off x="1205106" y="5646256"/>
            <a:ext cx="9639300" cy="487506"/>
          </a:xfrm>
          <a:prstGeom prst="rect">
            <a:avLst/>
          </a:prstGeom>
          <a:noFill/>
        </p:spPr>
        <p:txBody>
          <a:bodyPr wrap="square">
            <a:spAutoFit/>
          </a:bodyPr>
          <a:lstStyle/>
          <a:p>
            <a:pPr marL="0" marR="0" algn="ctr" rtl="1">
              <a:lnSpc>
                <a:spcPct val="107000"/>
              </a:lnSpc>
              <a:spcBef>
                <a:spcPts val="0"/>
              </a:spcBef>
              <a:spcAft>
                <a:spcPts val="800"/>
              </a:spcAft>
            </a:pPr>
            <a:r>
              <a:rPr lang="ar-SA" sz="2400" b="1" dirty="0">
                <a:solidFill>
                  <a:srgbClr val="00B050"/>
                </a:solidFill>
                <a:latin typeface="Sakkal Majalla" panose="02000000000000000000" pitchFamily="2" charset="-78"/>
                <a:ea typeface="Calibri" panose="020F0502020204030204" pitchFamily="34" charset="0"/>
                <a:cs typeface="Sakkal Majalla" panose="02000000000000000000" pitchFamily="2" charset="-78"/>
              </a:rPr>
              <a:t>كلما زاد التباين للعائد المتوقع على السهم كلما زادت تشتت العائد المتوقع ودرجة عدم التأكد.</a:t>
            </a:r>
            <a:endParaRPr lang="en-MY" sz="2400" b="1" dirty="0">
              <a:solidFill>
                <a:srgbClr val="00B050"/>
              </a:solidFill>
              <a:effectLst/>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1258216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281764" y="990531"/>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084309" y="662665"/>
            <a:ext cx="569818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21876" y="441275"/>
            <a:ext cx="5804162"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500" b="1" dirty="0">
                <a:solidFill>
                  <a:schemeClr val="bg1"/>
                </a:solidFill>
                <a:latin typeface="Sakkal Majalla" panose="02000000000000000000" pitchFamily="2" charset="-78"/>
                <a:cs typeface="Sakkal Majalla" panose="02000000000000000000" pitchFamily="2" charset="-78"/>
              </a:rPr>
              <a:t>قياس الخطر على العائد المتوقع للاستثمار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3" name="TextBox 12">
            <a:extLst>
              <a:ext uri="{FF2B5EF4-FFF2-40B4-BE49-F238E27FC236}">
                <a16:creationId xmlns:a16="http://schemas.microsoft.com/office/drawing/2014/main" id="{AD15CB32-8389-4BDA-9102-27F673C44032}"/>
              </a:ext>
            </a:extLst>
          </p:cNvPr>
          <p:cNvSpPr txBox="1"/>
          <p:nvPr/>
        </p:nvSpPr>
        <p:spPr>
          <a:xfrm>
            <a:off x="1505826" y="1844666"/>
            <a:ext cx="8836262" cy="2885405"/>
          </a:xfrm>
          <a:prstGeom prst="rect">
            <a:avLst/>
          </a:prstGeom>
          <a:noFill/>
        </p:spPr>
        <p:txBody>
          <a:bodyPr wrap="square">
            <a:spAutoFit/>
          </a:bodyPr>
          <a:lstStyle/>
          <a:p>
            <a:pPr marL="0" indent="0" algn="just" rtl="1">
              <a:lnSpc>
                <a:spcPct val="150000"/>
              </a:lnSpc>
              <a:buNone/>
            </a:pPr>
            <a:r>
              <a:rPr lang="ar-SA" sz="2500" b="1" dirty="0">
                <a:solidFill>
                  <a:srgbClr val="0000FF"/>
                </a:solidFill>
                <a:latin typeface="Sakkal Majalla" panose="02000000000000000000" pitchFamily="2" charset="-78"/>
                <a:cs typeface="Sakkal Majalla" panose="02000000000000000000" pitchFamily="2" charset="-78"/>
              </a:rPr>
              <a:t>ثانيا:</a:t>
            </a: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الانحراف المعياري= الجذر التربيعي للتباين </a:t>
            </a: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                         =  0.1187</a:t>
            </a:r>
          </a:p>
          <a:p>
            <a:pPr marL="0" indent="0" algn="just" rtl="1">
              <a:lnSpc>
                <a:spcPct val="150000"/>
              </a:lnSpc>
              <a:buNone/>
            </a:pPr>
            <a:r>
              <a:rPr lang="ar-SA" sz="2400" dirty="0">
                <a:latin typeface="Sakkal Majalla" panose="02000000000000000000" pitchFamily="2" charset="-78"/>
                <a:cs typeface="Sakkal Majalla" panose="02000000000000000000" pitchFamily="2" charset="-78"/>
              </a:rPr>
              <a:t>                         = 11.87%</a:t>
            </a:r>
          </a:p>
          <a:p>
            <a:pPr marL="0" indent="0" algn="just" rtl="1">
              <a:lnSpc>
                <a:spcPct val="150000"/>
              </a:lnSpc>
              <a:buNone/>
            </a:pPr>
            <a:r>
              <a:rPr lang="ar-SA" sz="2400" b="1" dirty="0">
                <a:highlight>
                  <a:srgbClr val="CCC4EE"/>
                </a:highlight>
                <a:latin typeface="Sakkal Majalla" panose="02000000000000000000" pitchFamily="2" charset="-78"/>
                <a:cs typeface="Sakkal Majalla" panose="02000000000000000000" pitchFamily="2" charset="-78"/>
              </a:rPr>
              <a:t>نستطيع القول اننا نتوقع الحصول على عائد 7% ولكن الانحراف المعياري لتوقعنا هذا هو 11.87%</a:t>
            </a:r>
          </a:p>
        </p:txBody>
      </p:sp>
    </p:spTree>
    <p:extLst>
      <p:ext uri="{BB962C8B-B14F-4D97-AF65-F5344CB8AC3E}">
        <p14:creationId xmlns:p14="http://schemas.microsoft.com/office/powerpoint/2010/main" val="2998642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275606" y="639026"/>
            <a:ext cx="7657623" cy="1651518"/>
          </a:xfrm>
        </p:spPr>
        <p:txBody>
          <a:bodyPr>
            <a:normAutofit/>
          </a:bodyPr>
          <a:lstStyle/>
          <a:p>
            <a:pPr marL="0" indent="0">
              <a:buNone/>
            </a:pPr>
            <a:r>
              <a:rPr lang="ar-SA" sz="3600" b="1" dirty="0">
                <a:solidFill>
                  <a:schemeClr val="bg1"/>
                </a:solidFill>
                <a:latin typeface="Sakkal Majalla" panose="02000000000000000000" pitchFamily="2" charset="-78"/>
                <a:cs typeface="Sakkal Majalla" panose="02000000000000000000" pitchFamily="2" charset="-78"/>
              </a:rPr>
              <a:t>معامل الاختلاف </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الخامسة</a:t>
            </a:r>
          </a:p>
        </p:txBody>
      </p:sp>
      <p:sp>
        <p:nvSpPr>
          <p:cNvPr id="10" name="TextBox 9">
            <a:extLst>
              <a:ext uri="{FF2B5EF4-FFF2-40B4-BE49-F238E27FC236}">
                <a16:creationId xmlns:a16="http://schemas.microsoft.com/office/drawing/2014/main" id="{29B725B4-18EE-4A09-A230-28D73BF8FB91}"/>
              </a:ext>
            </a:extLst>
          </p:cNvPr>
          <p:cNvSpPr txBox="1"/>
          <p:nvPr/>
        </p:nvSpPr>
        <p:spPr>
          <a:xfrm>
            <a:off x="1016805" y="2635669"/>
            <a:ext cx="10158393" cy="2862322"/>
          </a:xfrm>
          <a:prstGeom prst="rect">
            <a:avLst/>
          </a:prstGeom>
          <a:solidFill>
            <a:schemeClr val="bg1"/>
          </a:solidFill>
        </p:spPr>
        <p:txBody>
          <a:bodyPr wrap="square">
            <a:spAutoFit/>
          </a:bodyPr>
          <a:lstStyle/>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هل يعتبر الانحراف المعياري للتدفقات النقدية مقياسا مقبولا للمخاطر في كل الظروف</a:t>
            </a:r>
            <a:r>
              <a:rPr lang="ar-SA" sz="2400" dirty="0" smtClean="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لا بد ان نعرف ان استخدام الانحراف المعياري كمقياس للمخاطر يكون مقبولا في حالة واحدة ، وهي عندما تكون القيمة المتوقعة للتدفقات النقدية (العائد) المعروضة متساوية. </a:t>
            </a: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عند المقارنة او المفاضلة بين هذه الاستثمارات فمن المتوقع قبول الاستثمارات التي تنطوي على مخاطر اقل ( اي التي انحرافها المعياري صغير). </a:t>
            </a:r>
          </a:p>
        </p:txBody>
      </p:sp>
    </p:spTree>
    <p:extLst>
      <p:ext uri="{BB962C8B-B14F-4D97-AF65-F5344CB8AC3E}">
        <p14:creationId xmlns:p14="http://schemas.microsoft.com/office/powerpoint/2010/main" val="1244936850"/>
      </p:ext>
    </p:extLst>
  </p:cSld>
  <p:clrMapOvr>
    <a:masterClrMapping/>
  </p:clrMapOvr>
</p:sld>
</file>

<file path=ppt/theme/theme1.xml><?xml version="1.0" encoding="utf-8"?>
<a:theme xmlns:a="http://schemas.openxmlformats.org/drawingml/2006/main" name="أطلس">
  <a:themeElements>
    <a:clrScheme name="Custom 6">
      <a:dk1>
        <a:sysClr val="windowText" lastClr="000000"/>
      </a:dk1>
      <a:lt1>
        <a:sysClr val="window" lastClr="FFFFFF"/>
      </a:lt1>
      <a:dk2>
        <a:srgbClr val="4E3B30"/>
      </a:dk2>
      <a:lt2>
        <a:srgbClr val="FBEEC9"/>
      </a:lt2>
      <a:accent1>
        <a:srgbClr val="333366"/>
      </a:accent1>
      <a:accent2>
        <a:srgbClr val="A5644E"/>
      </a:accent2>
      <a:accent3>
        <a:srgbClr val="04A41F"/>
      </a:accent3>
      <a:accent4>
        <a:srgbClr val="C3986D"/>
      </a:accent4>
      <a:accent5>
        <a:srgbClr val="B5B1DB"/>
      </a:accent5>
      <a:accent6>
        <a:srgbClr val="A5A5A5"/>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B6228DE70F5479EC389D7DDCD1491" ma:contentTypeVersion="9" ma:contentTypeDescription="Create a new document." ma:contentTypeScope="" ma:versionID="74f92d17f084a3513c8d86786a86e51c">
  <xsd:schema xmlns:xsd="http://www.w3.org/2001/XMLSchema" xmlns:xs="http://www.w3.org/2001/XMLSchema" xmlns:p="http://schemas.microsoft.com/office/2006/metadata/properties" xmlns:ns3="1eb3fd51-1696-4624-be38-5ffb6b849aa0" targetNamespace="http://schemas.microsoft.com/office/2006/metadata/properties" ma:root="true" ma:fieldsID="b24d134c149547107dc2795a413fe02d" ns3:_="">
    <xsd:import namespace="1eb3fd51-1696-4624-be38-5ffb6b849a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b3fd51-1696-4624-be38-5ffb6b849a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31EF70-3D05-4828-ABB3-99AD44ABAC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b3fd51-1696-4624-be38-5ffb6b849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E139E7-A1C6-4DE5-B681-60416C8D5DFE}">
  <ds:schemaRefs>
    <ds:schemaRef ds:uri="http://schemas.microsoft.com/sharepoint/v3/contenttype/forms"/>
  </ds:schemaRefs>
</ds:datastoreItem>
</file>

<file path=customXml/itemProps3.xml><?xml version="1.0" encoding="utf-8"?>
<ds:datastoreItem xmlns:ds="http://schemas.openxmlformats.org/officeDocument/2006/customXml" ds:itemID="{595B9A89-5120-40CA-A219-405C53C39593}">
  <ds:schemaRefs>
    <ds:schemaRef ds:uri="http://purl.org/dc/dcmitype/"/>
    <ds:schemaRef ds:uri="http://schemas.microsoft.com/office/2006/documentManagement/types"/>
    <ds:schemaRef ds:uri="1eb3fd51-1696-4624-be38-5ffb6b849aa0"/>
    <ds:schemaRef ds:uri="http://purl.org/dc/terms/"/>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TM16401371[[fn=أطلس]]</Template>
  <TotalTime>9467</TotalTime>
  <Words>3190</Words>
  <Application>Microsoft Office PowerPoint</Application>
  <PresentationFormat>شاشة عريضة</PresentationFormat>
  <Paragraphs>361</Paragraphs>
  <Slides>38</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38</vt:i4>
      </vt:variant>
    </vt:vector>
  </HeadingPairs>
  <TitlesOfParts>
    <vt:vector size="48" baseType="lpstr">
      <vt:lpstr>Arial</vt:lpstr>
      <vt:lpstr>Calibri</vt:lpstr>
      <vt:lpstr>Calibri Light</vt:lpstr>
      <vt:lpstr>Cambria Math</vt:lpstr>
      <vt:lpstr>GE Thameen</vt:lpstr>
      <vt:lpstr>Rockwell</vt:lpstr>
      <vt:lpstr>Sakkal Majalla</vt:lpstr>
      <vt:lpstr>Times New Roman</vt:lpstr>
      <vt:lpstr>Wingdings</vt:lpstr>
      <vt:lpstr>أطلس</vt:lpstr>
      <vt:lpstr>2411 مال مقدمة في الاستثمار  المحاضرة الخامسة المخاطر  و عدم التأكد</vt:lpstr>
      <vt:lpstr>عرض تقديمي في PowerPoint</vt:lpstr>
      <vt:lpstr>المخاطر  و عدم التأكد</vt:lpstr>
      <vt:lpstr>المخاطر  و عدم التأكد</vt:lpstr>
      <vt:lpstr>عرض تقديمي في PowerPoint</vt:lpstr>
      <vt:lpstr>عرض تقديمي في PowerPoint</vt:lpstr>
      <vt:lpstr>عرض تقديمي في PowerPoint</vt:lpstr>
      <vt:lpstr>عرض تقديمي في PowerPoint</vt:lpstr>
      <vt:lpstr>معامل الاختلاف </vt:lpstr>
      <vt:lpstr>معامل الاختلاف </vt:lpstr>
      <vt:lpstr>معامل الاختلاف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انتهت المحاضرة الخامسة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2411مال - مقدمة في الاستثمار</dc:title>
  <dc:creator>sarah alqwaizani</dc:creator>
  <cp:lastModifiedBy>maha suliman alqasim</cp:lastModifiedBy>
  <cp:revision>606</cp:revision>
  <dcterms:created xsi:type="dcterms:W3CDTF">2021-05-23T05:55:00Z</dcterms:created>
  <dcterms:modified xsi:type="dcterms:W3CDTF">2022-04-10T09:15:08Z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0x010100FD6B6228DE70F5479EC389D7DDCD1491</vt:lpwstr>
  </property>
</Properties>
</file>