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handoutMasterIdLst>
    <p:handoutMasterId r:id="rId31"/>
  </p:handoutMasterIdLst>
  <p:sldIdLst>
    <p:sldId id="256" r:id="rId2"/>
    <p:sldId id="257" r:id="rId3"/>
    <p:sldId id="287" r:id="rId4"/>
    <p:sldId id="311" r:id="rId5"/>
    <p:sldId id="258" r:id="rId6"/>
    <p:sldId id="294" r:id="rId7"/>
    <p:sldId id="292" r:id="rId8"/>
    <p:sldId id="293" r:id="rId9"/>
    <p:sldId id="259" r:id="rId10"/>
    <p:sldId id="295" r:id="rId11"/>
    <p:sldId id="260" r:id="rId12"/>
    <p:sldId id="296" r:id="rId13"/>
    <p:sldId id="261" r:id="rId14"/>
    <p:sldId id="297" r:id="rId15"/>
    <p:sldId id="262" r:id="rId16"/>
    <p:sldId id="307" r:id="rId17"/>
    <p:sldId id="308" r:id="rId18"/>
    <p:sldId id="309" r:id="rId19"/>
    <p:sldId id="310" r:id="rId20"/>
    <p:sldId id="286" r:id="rId21"/>
    <p:sldId id="300" r:id="rId22"/>
    <p:sldId id="301" r:id="rId23"/>
    <p:sldId id="302" r:id="rId24"/>
    <p:sldId id="303" r:id="rId25"/>
    <p:sldId id="304" r:id="rId26"/>
    <p:sldId id="305" r:id="rId27"/>
    <p:sldId id="298" r:id="rId28"/>
    <p:sldId id="299" r:id="rId29"/>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Narrow" pitchFamily="34" charset="0"/>
        <a:ea typeface="+mn-ea"/>
        <a:cs typeface="+mn-cs"/>
      </a:defRPr>
    </a:lvl1pPr>
    <a:lvl2pPr marL="457200" algn="ctr" rtl="0" fontAlgn="base">
      <a:spcBef>
        <a:spcPct val="0"/>
      </a:spcBef>
      <a:spcAft>
        <a:spcPct val="0"/>
      </a:spcAft>
      <a:defRPr sz="2400" kern="1200">
        <a:solidFill>
          <a:schemeClr val="tx1"/>
        </a:solidFill>
        <a:latin typeface="Arial Narrow" pitchFamily="34" charset="0"/>
        <a:ea typeface="+mn-ea"/>
        <a:cs typeface="+mn-cs"/>
      </a:defRPr>
    </a:lvl2pPr>
    <a:lvl3pPr marL="914400" algn="ctr" rtl="0" fontAlgn="base">
      <a:spcBef>
        <a:spcPct val="0"/>
      </a:spcBef>
      <a:spcAft>
        <a:spcPct val="0"/>
      </a:spcAft>
      <a:defRPr sz="2400" kern="1200">
        <a:solidFill>
          <a:schemeClr val="tx1"/>
        </a:solidFill>
        <a:latin typeface="Arial Narrow" pitchFamily="34" charset="0"/>
        <a:ea typeface="+mn-ea"/>
        <a:cs typeface="+mn-cs"/>
      </a:defRPr>
    </a:lvl3pPr>
    <a:lvl4pPr marL="1371600" algn="ctr" rtl="0" fontAlgn="base">
      <a:spcBef>
        <a:spcPct val="0"/>
      </a:spcBef>
      <a:spcAft>
        <a:spcPct val="0"/>
      </a:spcAft>
      <a:defRPr sz="2400" kern="1200">
        <a:solidFill>
          <a:schemeClr val="tx1"/>
        </a:solidFill>
        <a:latin typeface="Arial Narrow" pitchFamily="34" charset="0"/>
        <a:ea typeface="+mn-ea"/>
        <a:cs typeface="+mn-cs"/>
      </a:defRPr>
    </a:lvl4pPr>
    <a:lvl5pPr marL="1828800" algn="ctr"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643" autoAdjust="0"/>
    <p:restoredTop sz="92571" autoAdjust="0"/>
  </p:normalViewPr>
  <p:slideViewPr>
    <p:cSldViewPr>
      <p:cViewPr varScale="1">
        <p:scale>
          <a:sx n="108" d="100"/>
          <a:sy n="108" d="100"/>
        </p:scale>
        <p:origin x="-17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389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389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23DB29-8B8C-41A9-AE7F-8460B8B11DA9}" type="slidenum">
              <a:rPr lang="en-US"/>
              <a:pPr>
                <a:defRPr/>
              </a:pPr>
              <a:t>‹#›</a:t>
            </a:fld>
            <a:endParaRPr lang="en-US"/>
          </a:p>
        </p:txBody>
      </p:sp>
    </p:spTree>
    <p:extLst>
      <p:ext uri="{BB962C8B-B14F-4D97-AF65-F5344CB8AC3E}">
        <p14:creationId xmlns:p14="http://schemas.microsoft.com/office/powerpoint/2010/main" val="1801783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1993026-3A4D-4247-9AAA-75D4F146DA88}" type="slidenum">
              <a:rPr lang="en-GB"/>
              <a:pPr>
                <a:defRPr/>
              </a:pPr>
              <a:t>‹#›</a:t>
            </a:fld>
            <a:endParaRPr lang="en-GB"/>
          </a:p>
        </p:txBody>
      </p:sp>
    </p:spTree>
    <p:extLst>
      <p:ext uri="{BB962C8B-B14F-4D97-AF65-F5344CB8AC3E}">
        <p14:creationId xmlns:p14="http://schemas.microsoft.com/office/powerpoint/2010/main" val="1563664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youtu.be/O77elB7-CY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 Can you guess where the name </a:t>
            </a:r>
            <a:r>
              <a:rPr lang="en-US" sz="1200" b="0" i="0" kern="1200" dirty="0" err="1" smtClean="0">
                <a:solidFill>
                  <a:schemeClr val="tx1"/>
                </a:solidFill>
                <a:effectLst/>
                <a:latin typeface="Arial" charset="0"/>
                <a:ea typeface="+mn-ea"/>
                <a:cs typeface="+mn-cs"/>
              </a:rPr>
              <a:t>Therbligs</a:t>
            </a:r>
            <a:r>
              <a:rPr lang="en-US" sz="1200" b="0" i="0" kern="1200" dirty="0" smtClean="0">
                <a:solidFill>
                  <a:schemeClr val="tx1"/>
                </a:solidFill>
                <a:effectLst/>
                <a:latin typeface="Arial" charset="0"/>
                <a:ea typeface="+mn-ea"/>
                <a:cs typeface="+mn-cs"/>
              </a:rPr>
              <a:t> came</a:t>
            </a:r>
            <a:r>
              <a:rPr lang="en-US" sz="1200" b="0" i="0" kern="1200" baseline="0" dirty="0" smtClean="0">
                <a:solidFill>
                  <a:schemeClr val="tx1"/>
                </a:solidFill>
                <a:effectLst/>
                <a:latin typeface="Arial" charset="0"/>
                <a:ea typeface="+mn-ea"/>
                <a:cs typeface="+mn-cs"/>
              </a:rPr>
              <a:t> from? A: -mostly- Gilbreth spelled backwards</a:t>
            </a:r>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 * Anywhere between</a:t>
            </a:r>
            <a:r>
              <a:rPr lang="en-US" sz="1200" b="0" i="0" kern="1200" baseline="0" dirty="0" smtClean="0">
                <a:solidFill>
                  <a:schemeClr val="tx1"/>
                </a:solidFill>
                <a:effectLst/>
                <a:latin typeface="Arial" charset="0"/>
                <a:ea typeface="+mn-ea"/>
                <a:cs typeface="+mn-cs"/>
              </a:rPr>
              <a:t> 15 – 18 elements, depending on classification or textbook (we will stick here with these 17)</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MTM</a:t>
            </a:r>
            <a:r>
              <a:rPr lang="en-US" dirty="0" smtClean="0"/>
              <a:t> stands for: </a:t>
            </a:r>
            <a:r>
              <a:rPr lang="en-US" sz="1200" b="1" i="0" kern="1200" dirty="0" smtClean="0">
                <a:solidFill>
                  <a:schemeClr val="tx1"/>
                </a:solidFill>
                <a:effectLst/>
                <a:latin typeface="Arial" charset="0"/>
                <a:ea typeface="+mn-ea"/>
                <a:cs typeface="+mn-cs"/>
              </a:rPr>
              <a:t>Methods-Time Measurement; MOST:</a:t>
            </a:r>
            <a:r>
              <a:rPr lang="en-US" sz="1200" b="1" i="0" kern="1200" baseline="0" dirty="0" smtClean="0">
                <a:solidFill>
                  <a:schemeClr val="tx1"/>
                </a:solidFill>
                <a:effectLst/>
                <a:latin typeface="Arial" charset="0"/>
                <a:ea typeface="+mn-ea"/>
                <a:cs typeface="+mn-cs"/>
              </a:rPr>
              <a:t> </a:t>
            </a:r>
            <a:r>
              <a:rPr lang="en-US" altLang="en-US" sz="1200" dirty="0" smtClean="0"/>
              <a:t>Maynard Operation Sequence Technique; MTM, MOST: modern work measurement systems that</a:t>
            </a:r>
            <a:r>
              <a:rPr lang="en-US" altLang="en-US" sz="1200" baseline="0" dirty="0" smtClean="0"/>
              <a:t> utilize </a:t>
            </a:r>
            <a:r>
              <a:rPr lang="en-US" altLang="en-US" sz="1200" baseline="0" smtClean="0"/>
              <a:t>Therbligs</a:t>
            </a:r>
            <a:endParaRPr lang="en-US" sz="1200" b="1" i="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Arial" charset="0"/>
                <a:ea typeface="+mn-ea"/>
                <a:cs typeface="+mn-cs"/>
              </a:rPr>
              <a:t>* * * Time would be identified</a:t>
            </a:r>
            <a:r>
              <a:rPr lang="en-US" sz="1200" b="0" i="0" kern="1200" baseline="0" dirty="0" smtClean="0">
                <a:solidFill>
                  <a:schemeClr val="tx1"/>
                </a:solidFill>
                <a:effectLst/>
                <a:latin typeface="Arial" charset="0"/>
                <a:ea typeface="+mn-ea"/>
                <a:cs typeface="+mn-cs"/>
              </a:rPr>
              <a:t> later when adding time to </a:t>
            </a:r>
            <a:r>
              <a:rPr lang="en-US" sz="1200" b="0" i="0" kern="1200" baseline="0" dirty="0" err="1" smtClean="0">
                <a:solidFill>
                  <a:schemeClr val="tx1"/>
                </a:solidFill>
                <a:effectLst/>
                <a:latin typeface="Arial" charset="0"/>
                <a:ea typeface="+mn-ea"/>
                <a:cs typeface="+mn-cs"/>
              </a:rPr>
              <a:t>Therbligs</a:t>
            </a:r>
            <a:r>
              <a:rPr lang="en-US" sz="1200" b="0" i="0" kern="1200" baseline="0" dirty="0" smtClean="0">
                <a:solidFill>
                  <a:schemeClr val="tx1"/>
                </a:solidFill>
                <a:effectLst/>
                <a:latin typeface="Arial" charset="0"/>
                <a:ea typeface="+mn-ea"/>
                <a:cs typeface="+mn-cs"/>
              </a:rPr>
              <a:t> plotted on a SIMO chart, in order to identify positions of time-wasting motions</a:t>
            </a:r>
            <a:endParaRPr lang="en-US" sz="1200" b="0" i="0" kern="1200" dirty="0" smtClean="0">
              <a:solidFill>
                <a:schemeClr val="tx1"/>
              </a:solidFill>
              <a:effectLst/>
              <a:latin typeface="Arial" charset="0"/>
              <a:ea typeface="+mn-ea"/>
              <a:cs typeface="+mn-cs"/>
            </a:endParaRPr>
          </a:p>
          <a:p>
            <a:endParaRPr lang="en-US"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5</a:t>
            </a:fld>
            <a:endParaRPr lang="en-GB"/>
          </a:p>
        </p:txBody>
      </p:sp>
    </p:spTree>
    <p:extLst>
      <p:ext uri="{BB962C8B-B14F-4D97-AF65-F5344CB8AC3E}">
        <p14:creationId xmlns:p14="http://schemas.microsoft.com/office/powerpoint/2010/main" val="2220546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Ambidextrous: the ability to use both hands for work</a:t>
            </a:r>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21</a:t>
            </a:fld>
            <a:endParaRPr lang="en-GB"/>
          </a:p>
        </p:txBody>
      </p:sp>
    </p:spTree>
    <p:extLst>
      <p:ext uri="{BB962C8B-B14F-4D97-AF65-F5344CB8AC3E}">
        <p14:creationId xmlns:p14="http://schemas.microsoft.com/office/powerpoint/2010/main" val="2479078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Note how this greatly resembles the “</a:t>
            </a:r>
            <a:r>
              <a:rPr lang="en-US" sz="1200" b="1" i="0" kern="1200" dirty="0" smtClean="0">
                <a:solidFill>
                  <a:schemeClr val="tx1"/>
                </a:solidFill>
                <a:effectLst/>
                <a:latin typeface="Arial" charset="0"/>
                <a:ea typeface="+mn-ea"/>
                <a:cs typeface="+mn-cs"/>
              </a:rPr>
              <a:t>two handed process chart</a:t>
            </a:r>
            <a:r>
              <a:rPr lang="en-US" sz="1200" b="0" i="0" kern="1200" dirty="0" smtClean="0">
                <a:solidFill>
                  <a:schemeClr val="tx1"/>
                </a:solidFill>
                <a:effectLst/>
                <a:latin typeface="Arial" charset="0"/>
                <a:ea typeface="+mn-ea"/>
                <a:cs typeface="+mn-cs"/>
              </a:rPr>
              <a:t>”, but of course the intention here is different, here we want to show/emphasize </a:t>
            </a:r>
            <a:r>
              <a:rPr lang="en-US" sz="1200" b="1" i="0" kern="1200" dirty="0" smtClean="0">
                <a:solidFill>
                  <a:schemeClr val="tx1"/>
                </a:solidFill>
                <a:effectLst/>
                <a:latin typeface="Arial" charset="0"/>
                <a:ea typeface="+mn-ea"/>
                <a:cs typeface="+mn-cs"/>
              </a:rPr>
              <a:t>basic motion elements</a:t>
            </a:r>
            <a:r>
              <a:rPr lang="en-US" sz="1200" b="0" i="0" kern="1200" dirty="0" smtClean="0">
                <a:solidFill>
                  <a:schemeClr val="tx1"/>
                </a:solidFill>
                <a:effectLst/>
                <a:latin typeface="Arial" charset="0"/>
                <a:ea typeface="+mn-ea"/>
                <a:cs typeface="+mn-cs"/>
              </a:rPr>
              <a:t> (not </a:t>
            </a:r>
            <a:r>
              <a:rPr lang="en-US" sz="1200" b="1" i="0" kern="1200" dirty="0" smtClean="0">
                <a:solidFill>
                  <a:schemeClr val="tx1"/>
                </a:solidFill>
                <a:effectLst/>
                <a:latin typeface="Arial" charset="0"/>
                <a:ea typeface="+mn-ea"/>
                <a:cs typeface="+mn-cs"/>
              </a:rPr>
              <a:t>flow of processes</a:t>
            </a:r>
            <a:r>
              <a:rPr lang="en-US" sz="1200" b="0" i="0" kern="1200" dirty="0" smtClean="0">
                <a:solidFill>
                  <a:schemeClr val="tx1"/>
                </a:solidFill>
                <a:effectLst/>
                <a:latin typeface="Arial" charset="0"/>
                <a:ea typeface="+mn-ea"/>
                <a:cs typeface="+mn-cs"/>
              </a:rPr>
              <a:t>)</a:t>
            </a:r>
          </a:p>
          <a:p>
            <a:r>
              <a:rPr lang="en-US" sz="1200" b="0" i="0" kern="1200" dirty="0" smtClean="0">
                <a:solidFill>
                  <a:schemeClr val="tx1"/>
                </a:solidFill>
                <a:effectLst/>
                <a:latin typeface="Arial" charset="0"/>
                <a:ea typeface="+mn-ea"/>
                <a:cs typeface="+mn-cs"/>
              </a:rPr>
              <a:t>Source: http://www.yourarticlelibrary.com/ergonomics/simo-simultaneous-motion-cycle-chart-meaning-method-to-improve-and-construction/34465/ </a:t>
            </a:r>
          </a:p>
          <a:p>
            <a:pPr fontAlgn="base"/>
            <a:r>
              <a:rPr lang="en-US" sz="1200" b="0" i="0" kern="1200" dirty="0" smtClean="0">
                <a:solidFill>
                  <a:schemeClr val="tx1"/>
                </a:solidFill>
                <a:effectLst/>
                <a:latin typeface="Arial" charset="0"/>
                <a:ea typeface="+mn-ea"/>
                <a:cs typeface="+mn-cs"/>
              </a:rPr>
              <a:t>Note, chart above must</a:t>
            </a:r>
            <a:r>
              <a:rPr lang="en-US" sz="1200" b="0" i="0" kern="1200" baseline="0" dirty="0" smtClean="0">
                <a:solidFill>
                  <a:schemeClr val="tx1"/>
                </a:solidFill>
                <a:effectLst/>
                <a:latin typeface="Arial" charset="0"/>
                <a:ea typeface="+mn-ea"/>
                <a:cs typeface="+mn-cs"/>
              </a:rPr>
              <a:t> also include the following info: </a:t>
            </a:r>
            <a:r>
              <a:rPr lang="en-US" sz="1200" b="1" i="0" kern="1200" dirty="0" smtClean="0">
                <a:solidFill>
                  <a:schemeClr val="tx1"/>
                </a:solidFill>
                <a:effectLst/>
                <a:latin typeface="Arial" charset="0"/>
                <a:ea typeface="+mn-ea"/>
                <a:cs typeface="+mn-cs"/>
              </a:rPr>
              <a:t>Micro motion Study</a:t>
            </a:r>
            <a:endParaRPr lang="en-US" sz="1200" b="0" i="0" kern="1200" dirty="0" smtClean="0">
              <a:solidFill>
                <a:schemeClr val="tx1"/>
              </a:solidFill>
              <a:effectLst/>
              <a:latin typeface="Arial" charset="0"/>
              <a:ea typeface="+mn-ea"/>
              <a:cs typeface="+mn-cs"/>
            </a:endParaRPr>
          </a:p>
          <a:p>
            <a:pPr fontAlgn="base"/>
            <a:r>
              <a:rPr lang="en-US" sz="1200" b="0" i="0" kern="1200" dirty="0" err="1" smtClean="0">
                <a:solidFill>
                  <a:schemeClr val="tx1"/>
                </a:solidFill>
                <a:effectLst/>
                <a:latin typeface="Arial" charset="0"/>
                <a:ea typeface="+mn-ea"/>
                <a:cs typeface="+mn-cs"/>
              </a:rPr>
              <a:t>Dept</a:t>
            </a:r>
            <a:r>
              <a:rPr lang="en-US" sz="1200" b="0" i="0" kern="1200" dirty="0" smtClean="0">
                <a:solidFill>
                  <a:schemeClr val="tx1"/>
                </a:solidFill>
                <a:effectLst/>
                <a:latin typeface="Arial" charset="0"/>
                <a:ea typeface="+mn-ea"/>
                <a:cs typeface="+mn-cs"/>
              </a:rPr>
              <a:t>……………………………………………. Film No……………….</a:t>
            </a:r>
          </a:p>
          <a:p>
            <a:pPr fontAlgn="base"/>
            <a:r>
              <a:rPr lang="en-US" sz="1200" b="1" i="0" kern="1200" dirty="0" smtClean="0">
                <a:solidFill>
                  <a:schemeClr val="tx1"/>
                </a:solidFill>
                <a:effectLst/>
                <a:latin typeface="Arial" charset="0"/>
                <a:ea typeface="+mn-ea"/>
                <a:cs typeface="+mn-cs"/>
              </a:rPr>
              <a:t>Analysis Sheet</a:t>
            </a:r>
            <a:endParaRPr lang="en-US" sz="1200" b="0" i="0" kern="1200" dirty="0" smtClean="0">
              <a:solidFill>
                <a:schemeClr val="tx1"/>
              </a:solidFill>
              <a:effectLst/>
              <a:latin typeface="Arial" charset="0"/>
              <a:ea typeface="+mn-ea"/>
              <a:cs typeface="+mn-cs"/>
            </a:endParaRPr>
          </a:p>
          <a:p>
            <a:pPr fontAlgn="base"/>
            <a:r>
              <a:rPr lang="en-US" sz="1200" b="0" i="0" kern="1200" dirty="0" smtClean="0">
                <a:solidFill>
                  <a:schemeClr val="tx1"/>
                </a:solidFill>
                <a:effectLst/>
                <a:latin typeface="Arial" charset="0"/>
                <a:ea typeface="+mn-ea"/>
                <a:cs typeface="+mn-cs"/>
              </a:rPr>
              <a:t>Operation: Finish hand fillings</a:t>
            </a:r>
          </a:p>
          <a:p>
            <a:pPr fontAlgn="base"/>
            <a:r>
              <a:rPr lang="en-US" sz="1200" b="0" i="0" kern="1200" dirty="0" smtClean="0">
                <a:solidFill>
                  <a:schemeClr val="tx1"/>
                </a:solidFill>
                <a:effectLst/>
                <a:latin typeface="Arial" charset="0"/>
                <a:ea typeface="+mn-ea"/>
                <a:cs typeface="+mn-cs"/>
              </a:rPr>
              <a:t>Charted By……………….</a:t>
            </a:r>
          </a:p>
          <a:p>
            <a:pPr fontAlgn="base"/>
            <a:r>
              <a:rPr lang="en-US" sz="1200" b="0" i="0" kern="1200" dirty="0" smtClean="0">
                <a:solidFill>
                  <a:schemeClr val="tx1"/>
                </a:solidFill>
                <a:effectLst/>
                <a:latin typeface="Arial" charset="0"/>
                <a:ea typeface="+mn-ea"/>
                <a:cs typeface="+mn-cs"/>
              </a:rPr>
              <a:t>Date……………………………………………………………………………….. Operator…………………</a:t>
            </a:r>
          </a:p>
          <a:p>
            <a:endParaRPr lang="en-US"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27</a:t>
            </a:fld>
            <a:endParaRPr lang="en-GB"/>
          </a:p>
        </p:txBody>
      </p:sp>
    </p:spTree>
    <p:extLst>
      <p:ext uri="{BB962C8B-B14F-4D97-AF65-F5344CB8AC3E}">
        <p14:creationId xmlns:p14="http://schemas.microsoft.com/office/powerpoint/2010/main" val="222054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 Can you guess where the name </a:t>
            </a:r>
            <a:r>
              <a:rPr lang="en-US" sz="1200" b="0" i="0" kern="1200" dirty="0" err="1" smtClean="0">
                <a:solidFill>
                  <a:schemeClr val="tx1"/>
                </a:solidFill>
                <a:effectLst/>
                <a:latin typeface="Arial" charset="0"/>
                <a:ea typeface="+mn-ea"/>
                <a:cs typeface="+mn-cs"/>
              </a:rPr>
              <a:t>Therbligs</a:t>
            </a:r>
            <a:r>
              <a:rPr lang="en-US" sz="1200" b="0" i="0" kern="1200" dirty="0" smtClean="0">
                <a:solidFill>
                  <a:schemeClr val="tx1"/>
                </a:solidFill>
                <a:effectLst/>
                <a:latin typeface="Arial" charset="0"/>
                <a:ea typeface="+mn-ea"/>
                <a:cs typeface="+mn-cs"/>
              </a:rPr>
              <a:t> came</a:t>
            </a:r>
            <a:r>
              <a:rPr lang="en-US" sz="1200" b="0" i="0" kern="1200" baseline="0" dirty="0" smtClean="0">
                <a:solidFill>
                  <a:schemeClr val="tx1"/>
                </a:solidFill>
                <a:effectLst/>
                <a:latin typeface="Arial" charset="0"/>
                <a:ea typeface="+mn-ea"/>
                <a:cs typeface="+mn-cs"/>
              </a:rPr>
              <a:t> from? A: -mostly- Gilbreth spelled backwards</a:t>
            </a:r>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 * Anywhere between</a:t>
            </a:r>
            <a:r>
              <a:rPr lang="en-US" sz="1200" b="0" i="0" kern="1200" baseline="0" dirty="0" smtClean="0">
                <a:solidFill>
                  <a:schemeClr val="tx1"/>
                </a:solidFill>
                <a:effectLst/>
                <a:latin typeface="Arial" charset="0"/>
                <a:ea typeface="+mn-ea"/>
                <a:cs typeface="+mn-cs"/>
              </a:rPr>
              <a:t> 15 – 18 elements, depending on classification or textbook (we will stick here with these 17)</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MTM</a:t>
            </a:r>
            <a:r>
              <a:rPr lang="en-US" dirty="0" smtClean="0"/>
              <a:t> stands for: </a:t>
            </a:r>
            <a:r>
              <a:rPr lang="en-US" sz="1200" b="1" i="0" kern="1200" dirty="0" smtClean="0">
                <a:solidFill>
                  <a:schemeClr val="tx1"/>
                </a:solidFill>
                <a:effectLst/>
                <a:latin typeface="Arial" charset="0"/>
                <a:ea typeface="+mn-ea"/>
                <a:cs typeface="+mn-cs"/>
              </a:rPr>
              <a:t>Methods-Time Measurement</a:t>
            </a:r>
          </a:p>
          <a:p>
            <a:endParaRPr lang="en-US"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6</a:t>
            </a:fld>
            <a:endParaRPr lang="en-GB"/>
          </a:p>
        </p:txBody>
      </p:sp>
    </p:spTree>
    <p:extLst>
      <p:ext uri="{BB962C8B-B14F-4D97-AF65-F5344CB8AC3E}">
        <p14:creationId xmlns:p14="http://schemas.microsoft.com/office/powerpoint/2010/main" val="2220546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mn-ea"/>
                <a:cs typeface="+mn-cs"/>
              </a:rPr>
              <a:t>* </a:t>
            </a:r>
            <a:r>
              <a:rPr lang="en-US" sz="1200" b="1" i="0" kern="1200" dirty="0" smtClean="0">
                <a:solidFill>
                  <a:schemeClr val="tx1"/>
                </a:solidFill>
                <a:effectLst/>
                <a:latin typeface="Arial" charset="0"/>
                <a:ea typeface="+mn-ea"/>
                <a:cs typeface="+mn-cs"/>
              </a:rPr>
              <a:t>Find</a:t>
            </a:r>
            <a:r>
              <a:rPr lang="en-US" sz="1200" b="0" i="0" kern="1200" dirty="0" smtClean="0">
                <a:solidFill>
                  <a:schemeClr val="tx1"/>
                </a:solidFill>
                <a:effectLst/>
                <a:latin typeface="Arial" charset="0"/>
                <a:ea typeface="+mn-ea"/>
                <a:cs typeface="+mn-cs"/>
              </a:rPr>
              <a:t> (F) </a:t>
            </a:r>
            <a:r>
              <a:rPr lang="en-US" sz="1200" b="0" i="0" kern="1200" dirty="0" err="1" smtClean="0">
                <a:solidFill>
                  <a:schemeClr val="tx1"/>
                </a:solidFill>
                <a:effectLst/>
                <a:latin typeface="Arial" charset="0"/>
                <a:ea typeface="+mn-ea"/>
                <a:cs typeface="+mn-cs"/>
              </a:rPr>
              <a:t>Therblig</a:t>
            </a:r>
            <a:r>
              <a:rPr lang="en-US" sz="1200" b="0" i="0" kern="1200" dirty="0" smtClean="0">
                <a:solidFill>
                  <a:schemeClr val="tx1"/>
                </a:solidFill>
                <a:effectLst/>
                <a:latin typeface="Arial" charset="0"/>
                <a:ea typeface="+mn-ea"/>
                <a:cs typeface="+mn-cs"/>
              </a:rPr>
              <a:t> is non-existent in some textbooks;</a:t>
            </a:r>
            <a:r>
              <a:rPr lang="en-US" sz="1200" b="0" i="0" kern="1200" baseline="0" dirty="0" smtClean="0">
                <a:solidFill>
                  <a:schemeClr val="tx1"/>
                </a:solidFill>
                <a:effectLst/>
                <a:latin typeface="Arial" charset="0"/>
                <a:ea typeface="+mn-ea"/>
                <a:cs typeface="+mn-cs"/>
              </a:rPr>
              <a:t> Read in handout [</a:t>
            </a:r>
            <a:r>
              <a:rPr lang="en-US" sz="1200" b="0" i="0" kern="1200" baseline="0" dirty="0" err="1" smtClean="0">
                <a:solidFill>
                  <a:schemeClr val="tx1"/>
                </a:solidFill>
                <a:effectLst/>
                <a:latin typeface="Arial" charset="0"/>
                <a:ea typeface="+mn-ea"/>
                <a:cs typeface="+mn-cs"/>
              </a:rPr>
              <a:t>Therbligs</a:t>
            </a:r>
            <a:r>
              <a:rPr lang="en-US" sz="1200" b="0" i="0" kern="1200" baseline="0" dirty="0" smtClean="0">
                <a:solidFill>
                  <a:schemeClr val="tx1"/>
                </a:solidFill>
                <a:effectLst/>
                <a:latin typeface="Arial" charset="0"/>
                <a:ea typeface="+mn-ea"/>
                <a:cs typeface="+mn-cs"/>
              </a:rPr>
              <a:t> The Keys to Simplifying Work] “</a:t>
            </a:r>
            <a:r>
              <a:rPr lang="en-US" sz="1200" b="0" i="0" u="none" strike="noStrike" kern="1200" baseline="0" dirty="0" smtClean="0">
                <a:solidFill>
                  <a:schemeClr val="tx1"/>
                </a:solidFill>
                <a:latin typeface="Arial" charset="0"/>
                <a:ea typeface="+mn-ea"/>
                <a:cs typeface="+mn-cs"/>
              </a:rPr>
              <a:t>Dr. Barnes eliminated this </a:t>
            </a:r>
            <a:r>
              <a:rPr lang="en-US" sz="1200" b="0" i="0" u="none" strike="noStrike" kern="1200" baseline="0" dirty="0" err="1" smtClean="0">
                <a:solidFill>
                  <a:schemeClr val="tx1"/>
                </a:solidFill>
                <a:latin typeface="Arial" charset="0"/>
                <a:ea typeface="+mn-ea"/>
                <a:cs typeface="+mn-cs"/>
              </a:rPr>
              <a:t>Therblig</a:t>
            </a:r>
            <a:r>
              <a:rPr lang="en-US" sz="1200" b="0" i="0" u="none" strike="noStrike" kern="1200" baseline="0" dirty="0" smtClean="0">
                <a:solidFill>
                  <a:schemeClr val="tx1"/>
                </a:solidFill>
                <a:latin typeface="Arial" charset="0"/>
                <a:ea typeface="+mn-ea"/>
                <a:cs typeface="+mn-cs"/>
              </a:rPr>
              <a:t>, explaining that it was a </a:t>
            </a:r>
            <a:r>
              <a:rPr lang="en-US" sz="1200" b="1" i="0" u="none" strike="noStrike" kern="1200" baseline="0" dirty="0" smtClean="0">
                <a:solidFill>
                  <a:schemeClr val="tx1"/>
                </a:solidFill>
                <a:latin typeface="Arial" charset="0"/>
                <a:ea typeface="+mn-ea"/>
                <a:cs typeface="+mn-cs"/>
              </a:rPr>
              <a:t>mental</a:t>
            </a:r>
            <a:r>
              <a:rPr lang="en-US" sz="1200" b="0" i="0" u="none" strike="noStrike" kern="1200" baseline="0" dirty="0" smtClean="0">
                <a:solidFill>
                  <a:schemeClr val="tx1"/>
                </a:solidFill>
                <a:latin typeface="Arial" charset="0"/>
                <a:ea typeface="+mn-ea"/>
                <a:cs typeface="+mn-cs"/>
              </a:rPr>
              <a:t> reaction, at the end of the </a:t>
            </a:r>
            <a:r>
              <a:rPr lang="en-US" sz="1200" b="1" i="0" u="none" strike="noStrike" kern="1200" baseline="0" dirty="0" smtClean="0">
                <a:solidFill>
                  <a:schemeClr val="tx1"/>
                </a:solidFill>
                <a:latin typeface="Arial" charset="0"/>
                <a:ea typeface="+mn-ea"/>
                <a:cs typeface="+mn-cs"/>
              </a:rPr>
              <a:t>Search</a:t>
            </a:r>
            <a:r>
              <a:rPr lang="en-US" sz="1200" b="0" i="0" u="none" strike="noStrike" kern="1200" baseline="0" dirty="0" smtClean="0">
                <a:solidFill>
                  <a:schemeClr val="tx1"/>
                </a:solidFill>
                <a:latin typeface="Arial" charset="0"/>
                <a:ea typeface="+mn-ea"/>
                <a:cs typeface="+mn-cs"/>
              </a:rPr>
              <a:t> cycle.” </a:t>
            </a:r>
            <a:r>
              <a:rPr lang="en-US" sz="1200" b="0" i="0" kern="1200" dirty="0" smtClean="0">
                <a:solidFill>
                  <a:schemeClr val="tx1"/>
                </a:solidFill>
                <a:effectLst/>
                <a:latin typeface="Arial" charset="0"/>
                <a:ea typeface="+mn-ea"/>
                <a:cs typeface="+mn-cs"/>
              </a:rPr>
              <a:t>Source: http://web.mit.edu/allanmc/www/Therblgs.pdf </a:t>
            </a:r>
          </a:p>
          <a:p>
            <a:r>
              <a:rPr lang="en-US" sz="1200" b="0" i="0" kern="1200" dirty="0" smtClean="0">
                <a:solidFill>
                  <a:schemeClr val="tx1"/>
                </a:solidFill>
                <a:effectLst/>
                <a:latin typeface="Arial" charset="0"/>
                <a:ea typeface="+mn-ea"/>
                <a:cs typeface="+mn-cs"/>
              </a:rPr>
              <a:t>Note how each </a:t>
            </a:r>
            <a:r>
              <a:rPr lang="en-US" sz="1200" b="0" i="0" kern="1200" dirty="0" err="1" smtClean="0">
                <a:solidFill>
                  <a:schemeClr val="tx1"/>
                </a:solidFill>
                <a:effectLst/>
                <a:latin typeface="Arial" charset="0"/>
                <a:ea typeface="+mn-ea"/>
                <a:cs typeface="+mn-cs"/>
              </a:rPr>
              <a:t>Therblig</a:t>
            </a:r>
            <a:r>
              <a:rPr lang="en-US" sz="1200" b="0" i="0" kern="1200" dirty="0" smtClean="0">
                <a:solidFill>
                  <a:schemeClr val="tx1"/>
                </a:solidFill>
                <a:effectLst/>
                <a:latin typeface="Arial" charset="0"/>
                <a:ea typeface="+mn-ea"/>
                <a:cs typeface="+mn-cs"/>
              </a:rPr>
              <a:t> has</a:t>
            </a:r>
            <a:r>
              <a:rPr lang="en-US" sz="1200" b="0" i="0" kern="1200" baseline="0" dirty="0" smtClean="0">
                <a:solidFill>
                  <a:schemeClr val="tx1"/>
                </a:solidFill>
                <a:effectLst/>
                <a:latin typeface="Arial" charset="0"/>
                <a:ea typeface="+mn-ea"/>
                <a:cs typeface="+mn-cs"/>
              </a:rPr>
              <a:t> a specific color (to help </a:t>
            </a:r>
            <a:r>
              <a:rPr lang="en-US" sz="1200" b="1" i="0" kern="1200" baseline="0" dirty="0" smtClean="0">
                <a:solidFill>
                  <a:schemeClr val="tx1"/>
                </a:solidFill>
                <a:effectLst/>
                <a:latin typeface="Arial" charset="0"/>
                <a:ea typeface="+mn-ea"/>
                <a:cs typeface="+mn-cs"/>
              </a:rPr>
              <a:t>identify</a:t>
            </a:r>
            <a:r>
              <a:rPr lang="en-US" sz="1200" b="0" i="0" kern="1200" baseline="0" dirty="0" smtClean="0">
                <a:solidFill>
                  <a:schemeClr val="tx1"/>
                </a:solidFill>
                <a:effectLst/>
                <a:latin typeface="Arial" charset="0"/>
                <a:ea typeface="+mn-ea"/>
                <a:cs typeface="+mn-cs"/>
              </a:rPr>
              <a:t> it; see how HFE course was important in specifying this)</a:t>
            </a:r>
            <a:endParaRPr lang="en-US"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7</a:t>
            </a:fld>
            <a:endParaRPr lang="en-GB"/>
          </a:p>
        </p:txBody>
      </p:sp>
    </p:spTree>
    <p:extLst>
      <p:ext uri="{BB962C8B-B14F-4D97-AF65-F5344CB8AC3E}">
        <p14:creationId xmlns:p14="http://schemas.microsoft.com/office/powerpoint/2010/main" val="2220546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8</a:t>
            </a:fld>
            <a:endParaRPr lang="en-GB"/>
          </a:p>
        </p:txBody>
      </p:sp>
    </p:spTree>
    <p:extLst>
      <p:ext uri="{BB962C8B-B14F-4D97-AF65-F5344CB8AC3E}">
        <p14:creationId xmlns:p14="http://schemas.microsoft.com/office/powerpoint/2010/main" val="222054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10</a:t>
            </a:fld>
            <a:endParaRPr lang="en-GB"/>
          </a:p>
        </p:txBody>
      </p:sp>
    </p:spTree>
    <p:extLst>
      <p:ext uri="{BB962C8B-B14F-4D97-AF65-F5344CB8AC3E}">
        <p14:creationId xmlns:p14="http://schemas.microsoft.com/office/powerpoint/2010/main" val="118255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can you identify the</a:t>
            </a:r>
            <a:r>
              <a:rPr lang="en-US" baseline="0" dirty="0" smtClean="0"/>
              <a:t> reason for each of the effective and ineffective </a:t>
            </a:r>
            <a:r>
              <a:rPr lang="en-US" baseline="0" dirty="0" err="1" smtClean="0"/>
              <a:t>therbligs</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15</a:t>
            </a:fld>
            <a:endParaRPr lang="en-GB"/>
          </a:p>
        </p:txBody>
      </p:sp>
    </p:spTree>
    <p:extLst>
      <p:ext uri="{BB962C8B-B14F-4D97-AF65-F5344CB8AC3E}">
        <p14:creationId xmlns:p14="http://schemas.microsoft.com/office/powerpoint/2010/main" val="135480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this is another classification (from another source on the same topic)</a:t>
            </a:r>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16</a:t>
            </a:fld>
            <a:endParaRPr lang="en-GB"/>
          </a:p>
        </p:txBody>
      </p:sp>
    </p:spTree>
    <p:extLst>
      <p:ext uri="{BB962C8B-B14F-4D97-AF65-F5344CB8AC3E}">
        <p14:creationId xmlns:p14="http://schemas.microsoft.com/office/powerpoint/2010/main" val="1717336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Arial" charset="0"/>
                <a:ea typeface="+mn-ea"/>
                <a:cs typeface="+mn-cs"/>
              </a:rPr>
              <a:t>* </a:t>
            </a:r>
            <a:r>
              <a:rPr lang="en-US" sz="1200" b="1" i="0" kern="1200" dirty="0" smtClean="0">
                <a:solidFill>
                  <a:schemeClr val="tx1"/>
                </a:solidFill>
                <a:effectLst/>
                <a:latin typeface="Arial" charset="0"/>
                <a:ea typeface="+mn-ea"/>
                <a:cs typeface="+mn-cs"/>
              </a:rPr>
              <a:t>Find</a:t>
            </a:r>
            <a:r>
              <a:rPr lang="en-US" sz="1200" b="0" i="0" kern="1200" dirty="0" smtClean="0">
                <a:solidFill>
                  <a:schemeClr val="tx1"/>
                </a:solidFill>
                <a:effectLst/>
                <a:latin typeface="Arial" charset="0"/>
                <a:ea typeface="+mn-ea"/>
                <a:cs typeface="+mn-cs"/>
              </a:rPr>
              <a:t> (F) </a:t>
            </a:r>
            <a:r>
              <a:rPr lang="en-US" sz="1200" b="0" i="0" kern="1200" dirty="0" err="1" smtClean="0">
                <a:solidFill>
                  <a:schemeClr val="tx1"/>
                </a:solidFill>
                <a:effectLst/>
                <a:latin typeface="Arial" charset="0"/>
                <a:ea typeface="+mn-ea"/>
                <a:cs typeface="+mn-cs"/>
              </a:rPr>
              <a:t>Therblig</a:t>
            </a:r>
            <a:r>
              <a:rPr lang="en-US" sz="1200" b="0" i="0" kern="1200" dirty="0" smtClean="0">
                <a:solidFill>
                  <a:schemeClr val="tx1"/>
                </a:solidFill>
                <a:effectLst/>
                <a:latin typeface="Arial" charset="0"/>
                <a:ea typeface="+mn-ea"/>
                <a:cs typeface="+mn-cs"/>
              </a:rPr>
              <a:t> is non-existent in some textbooks;</a:t>
            </a:r>
            <a:r>
              <a:rPr lang="en-US" sz="1200" b="0" i="0" kern="1200" baseline="0" dirty="0" smtClean="0">
                <a:solidFill>
                  <a:schemeClr val="tx1"/>
                </a:solidFill>
                <a:effectLst/>
                <a:latin typeface="Arial" charset="0"/>
                <a:ea typeface="+mn-ea"/>
                <a:cs typeface="+mn-cs"/>
              </a:rPr>
              <a:t> Read in handout [</a:t>
            </a:r>
            <a:r>
              <a:rPr lang="en-US" sz="1200" b="0" i="0" kern="1200" baseline="0" dirty="0" err="1" smtClean="0">
                <a:solidFill>
                  <a:schemeClr val="tx1"/>
                </a:solidFill>
                <a:effectLst/>
                <a:latin typeface="Arial" charset="0"/>
                <a:ea typeface="+mn-ea"/>
                <a:cs typeface="+mn-cs"/>
              </a:rPr>
              <a:t>Therbligs</a:t>
            </a:r>
            <a:r>
              <a:rPr lang="en-US" sz="1200" b="0" i="0" kern="1200" baseline="0" dirty="0" smtClean="0">
                <a:solidFill>
                  <a:schemeClr val="tx1"/>
                </a:solidFill>
                <a:effectLst/>
                <a:latin typeface="Arial" charset="0"/>
                <a:ea typeface="+mn-ea"/>
                <a:cs typeface="+mn-cs"/>
              </a:rPr>
              <a:t> The Keys to Simplifying Work] “</a:t>
            </a:r>
            <a:r>
              <a:rPr lang="en-US" sz="1200" b="0" i="0" u="none" strike="noStrike" kern="1200" baseline="0" dirty="0" smtClean="0">
                <a:solidFill>
                  <a:schemeClr val="tx1"/>
                </a:solidFill>
                <a:latin typeface="Arial" charset="0"/>
                <a:ea typeface="+mn-ea"/>
                <a:cs typeface="+mn-cs"/>
              </a:rPr>
              <a:t>Dr. Barnes eliminated this </a:t>
            </a:r>
            <a:r>
              <a:rPr lang="en-US" sz="1200" b="0" i="0" u="none" strike="noStrike" kern="1200" baseline="0" dirty="0" err="1" smtClean="0">
                <a:solidFill>
                  <a:schemeClr val="tx1"/>
                </a:solidFill>
                <a:latin typeface="Arial" charset="0"/>
                <a:ea typeface="+mn-ea"/>
                <a:cs typeface="+mn-cs"/>
              </a:rPr>
              <a:t>Therblig</a:t>
            </a:r>
            <a:r>
              <a:rPr lang="en-US" sz="1200" b="0" i="0" u="none" strike="noStrike" kern="1200" baseline="0" dirty="0" smtClean="0">
                <a:solidFill>
                  <a:schemeClr val="tx1"/>
                </a:solidFill>
                <a:latin typeface="Arial" charset="0"/>
                <a:ea typeface="+mn-ea"/>
                <a:cs typeface="+mn-cs"/>
              </a:rPr>
              <a:t>, explaining that it was a </a:t>
            </a:r>
            <a:r>
              <a:rPr lang="en-US" sz="1200" b="1" i="0" u="none" strike="noStrike" kern="1200" baseline="0" dirty="0" smtClean="0">
                <a:solidFill>
                  <a:schemeClr val="tx1"/>
                </a:solidFill>
                <a:latin typeface="Arial" charset="0"/>
                <a:ea typeface="+mn-ea"/>
                <a:cs typeface="+mn-cs"/>
              </a:rPr>
              <a:t>mental</a:t>
            </a:r>
            <a:r>
              <a:rPr lang="en-US" sz="1200" b="0" i="0" u="none" strike="noStrike" kern="1200" baseline="0" dirty="0" smtClean="0">
                <a:solidFill>
                  <a:schemeClr val="tx1"/>
                </a:solidFill>
                <a:latin typeface="Arial" charset="0"/>
                <a:ea typeface="+mn-ea"/>
                <a:cs typeface="+mn-cs"/>
              </a:rPr>
              <a:t> reaction, at the end of the </a:t>
            </a:r>
            <a:r>
              <a:rPr lang="en-US" sz="1200" b="1" i="0" u="none" strike="noStrike" kern="1200" baseline="0" dirty="0" smtClean="0">
                <a:solidFill>
                  <a:schemeClr val="tx1"/>
                </a:solidFill>
                <a:latin typeface="Arial" charset="0"/>
                <a:ea typeface="+mn-ea"/>
                <a:cs typeface="+mn-cs"/>
              </a:rPr>
              <a:t>Search</a:t>
            </a:r>
            <a:r>
              <a:rPr lang="en-US" sz="1200" b="0" i="0" u="none" strike="noStrike" kern="1200" baseline="0" dirty="0" smtClean="0">
                <a:solidFill>
                  <a:schemeClr val="tx1"/>
                </a:solidFill>
                <a:latin typeface="Arial" charset="0"/>
                <a:ea typeface="+mn-ea"/>
                <a:cs typeface="+mn-cs"/>
              </a:rPr>
              <a:t> cycle.” </a:t>
            </a:r>
            <a:r>
              <a:rPr lang="en-US" sz="1200" b="0" i="0" kern="1200" dirty="0" smtClean="0">
                <a:solidFill>
                  <a:schemeClr val="tx1"/>
                </a:solidFill>
                <a:effectLst/>
                <a:latin typeface="Arial" charset="0"/>
                <a:ea typeface="+mn-ea"/>
                <a:cs typeface="+mn-cs"/>
              </a:rPr>
              <a:t>Source: http://web.mit.edu/allanmc/www/Therblgs.pdf </a:t>
            </a:r>
          </a:p>
          <a:p>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18</a:t>
            </a:fld>
            <a:endParaRPr lang="en-GB"/>
          </a:p>
        </p:txBody>
      </p:sp>
    </p:spTree>
    <p:extLst>
      <p:ext uri="{BB962C8B-B14F-4D97-AF65-F5344CB8AC3E}">
        <p14:creationId xmlns:p14="http://schemas.microsoft.com/office/powerpoint/2010/main" val="3784388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another very good (detailed) video on </a:t>
            </a:r>
            <a:r>
              <a:rPr lang="en-US" dirty="0" err="1" smtClean="0"/>
              <a:t>therbligs</a:t>
            </a:r>
            <a:r>
              <a:rPr lang="en-US" dirty="0" smtClean="0"/>
              <a:t>: </a:t>
            </a:r>
            <a:r>
              <a:rPr lang="en-US" sz="1200" b="0" i="0" kern="1200" dirty="0" smtClean="0">
                <a:solidFill>
                  <a:schemeClr val="tx1"/>
                </a:solidFill>
                <a:effectLst/>
                <a:latin typeface="Arial" charset="0"/>
                <a:ea typeface="+mn-ea"/>
                <a:cs typeface="+mn-cs"/>
                <a:hlinkClick r:id="rId3"/>
              </a:rPr>
              <a:t>https://youtu.be/O77elB7-CYE</a:t>
            </a:r>
            <a:r>
              <a:rPr lang="en-US" sz="1200" b="0" i="0" kern="1200" dirty="0" smtClean="0">
                <a:solidFill>
                  <a:schemeClr val="tx1"/>
                </a:solidFill>
                <a:effectLst/>
                <a:latin typeface="Arial" charset="0"/>
                <a:ea typeface="+mn-ea"/>
                <a:cs typeface="+mn-cs"/>
              </a:rPr>
              <a:t> (watch first part only for now:</a:t>
            </a:r>
            <a:r>
              <a:rPr lang="en-US" sz="1200" b="0" i="0" kern="1200" baseline="0" dirty="0" smtClean="0">
                <a:solidFill>
                  <a:schemeClr val="tx1"/>
                </a:solidFill>
                <a:effectLst/>
                <a:latin typeface="Arial" charset="0"/>
                <a:ea typeface="+mn-ea"/>
                <a:cs typeface="+mn-cs"/>
              </a:rPr>
              <a:t> </a:t>
            </a:r>
            <a:r>
              <a:rPr lang="en-US" sz="1200" b="0" i="0" kern="1200" dirty="0" smtClean="0">
                <a:solidFill>
                  <a:schemeClr val="tx1"/>
                </a:solidFill>
                <a:effectLst/>
                <a:latin typeface="Arial" charset="0"/>
                <a:ea typeface="+mn-ea"/>
                <a:cs typeface="+mn-cs"/>
              </a:rPr>
              <a:t>motion study; time study later)</a:t>
            </a:r>
            <a:endParaRPr lang="en-US" dirty="0"/>
          </a:p>
        </p:txBody>
      </p:sp>
      <p:sp>
        <p:nvSpPr>
          <p:cNvPr id="4" name="Slide Number Placeholder 3"/>
          <p:cNvSpPr>
            <a:spLocks noGrp="1"/>
          </p:cNvSpPr>
          <p:nvPr>
            <p:ph type="sldNum" sz="quarter" idx="10"/>
          </p:nvPr>
        </p:nvSpPr>
        <p:spPr/>
        <p:txBody>
          <a:bodyPr/>
          <a:lstStyle/>
          <a:p>
            <a:pPr>
              <a:defRPr/>
            </a:pPr>
            <a:fld id="{51993026-3A4D-4247-9AAA-75D4F146DA88}" type="slidenum">
              <a:rPr lang="en-GB" smtClean="0"/>
              <a:pPr>
                <a:defRPr/>
              </a:pPr>
              <a:t>20</a:t>
            </a:fld>
            <a:endParaRPr lang="en-GB"/>
          </a:p>
        </p:txBody>
      </p:sp>
    </p:spTree>
    <p:extLst>
      <p:ext uri="{BB962C8B-B14F-4D97-AF65-F5344CB8AC3E}">
        <p14:creationId xmlns:p14="http://schemas.microsoft.com/office/powerpoint/2010/main" val="279413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2"/>
          <p:cNvSpPr>
            <a:spLocks/>
          </p:cNvSpPr>
          <p:nvPr/>
        </p:nvSpPr>
        <p:spPr bwMode="hidden">
          <a:xfrm>
            <a:off x="3175" y="4797425"/>
            <a:ext cx="3417888" cy="2097088"/>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extLst>
      <p:ext uri="{BB962C8B-B14F-4D97-AF65-F5344CB8AC3E}">
        <p14:creationId xmlns:p14="http://schemas.microsoft.com/office/powerpoint/2010/main" val="1162594343"/>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3878015243"/>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28600"/>
            <a:ext cx="17907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28600"/>
            <a:ext cx="5219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1147159280"/>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74555435"/>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324161282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447800"/>
            <a:ext cx="3390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447800"/>
            <a:ext cx="3390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1657592216"/>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3938518665"/>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500439728"/>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502221773"/>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722952343"/>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z="800" i="0"/>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extLst>
      <p:ext uri="{BB962C8B-B14F-4D97-AF65-F5344CB8AC3E}">
        <p14:creationId xmlns:p14="http://schemas.microsoft.com/office/powerpoint/2010/main" val="4068411555"/>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28600"/>
            <a:ext cx="7162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05000" y="1447800"/>
            <a:ext cx="693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5"/>
          <p:cNvSpPr>
            <a:spLocks noChangeShapeType="1"/>
          </p:cNvSpPr>
          <p:nvPr/>
        </p:nvSpPr>
        <p:spPr bwMode="auto">
          <a:xfrm>
            <a:off x="1219200" y="1219200"/>
            <a:ext cx="7620000" cy="0"/>
          </a:xfrm>
          <a:prstGeom prst="line">
            <a:avLst/>
          </a:prstGeom>
          <a:noFill/>
          <a:ln w="25400">
            <a:solidFill>
              <a:srgbClr val="006699"/>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pic>
        <p:nvPicPr>
          <p:cNvPr id="1029" name="Picture 6" descr="stopwatch"/>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600" y="228600"/>
            <a:ext cx="13144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7"/>
          <p:cNvSpPr>
            <a:spLocks noGrp="1" noChangeArrowheads="1"/>
          </p:cNvSpPr>
          <p:nvPr>
            <p:ph type="ftr" sz="quarter" idx="3"/>
          </p:nvPr>
        </p:nvSpPr>
        <p:spPr bwMode="auto">
          <a:xfrm>
            <a:off x="381000" y="6172200"/>
            <a:ext cx="8458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i="1">
                <a:solidFill>
                  <a:schemeClr val="folHlink"/>
                </a:solidFill>
                <a:latin typeface="+mn-lt"/>
                <a:cs typeface="Arial" charset="0"/>
              </a:defRPr>
            </a:lvl1pPr>
          </a:lstStyle>
          <a:p>
            <a:pPr>
              <a:defRPr/>
            </a:pPr>
            <a:r>
              <a:rPr lang="en-US"/>
              <a:t>Work Systems and the Methods, Measurement, and Management of Work</a:t>
            </a:r>
          </a:p>
          <a:p>
            <a:pPr>
              <a:defRPr/>
            </a:pPr>
            <a:r>
              <a:rPr lang="en-US"/>
              <a:t>by Mikell P. Groover, ISBN 0-13-140650-7.</a:t>
            </a:r>
          </a:p>
          <a:p>
            <a:pPr>
              <a:defRPr/>
            </a:pPr>
            <a:r>
              <a:rPr lang="en-US"/>
              <a:t>©2007 Pearson Education, Inc., Upper Saddle River, NJ.  All rights reserved.</a:t>
            </a:r>
          </a:p>
          <a:p>
            <a:pPr>
              <a:defRPr/>
            </a:pPr>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advClick="0"/>
  <p:txStyles>
    <p:titleStyle>
      <a:lvl1pPr algn="ctr" rtl="0" eaLnBrk="0" fontAlgn="base" hangingPunct="0">
        <a:spcBef>
          <a:spcPct val="0"/>
        </a:spcBef>
        <a:spcAft>
          <a:spcPct val="0"/>
        </a:spcAft>
        <a:defRPr sz="3200">
          <a:solidFill>
            <a:srgbClr val="006699"/>
          </a:solidFill>
          <a:latin typeface="+mj-lt"/>
          <a:ea typeface="+mj-ea"/>
          <a:cs typeface="+mj-cs"/>
        </a:defRPr>
      </a:lvl1pPr>
      <a:lvl2pPr algn="ctr" rtl="0" eaLnBrk="0" fontAlgn="base" hangingPunct="0">
        <a:spcBef>
          <a:spcPct val="0"/>
        </a:spcBef>
        <a:spcAft>
          <a:spcPct val="0"/>
        </a:spcAft>
        <a:defRPr sz="3200">
          <a:solidFill>
            <a:srgbClr val="006699"/>
          </a:solidFill>
          <a:latin typeface="Arial" charset="0"/>
        </a:defRPr>
      </a:lvl2pPr>
      <a:lvl3pPr algn="ctr" rtl="0" eaLnBrk="0" fontAlgn="base" hangingPunct="0">
        <a:spcBef>
          <a:spcPct val="0"/>
        </a:spcBef>
        <a:spcAft>
          <a:spcPct val="0"/>
        </a:spcAft>
        <a:defRPr sz="3200">
          <a:solidFill>
            <a:srgbClr val="006699"/>
          </a:solidFill>
          <a:latin typeface="Arial" charset="0"/>
        </a:defRPr>
      </a:lvl3pPr>
      <a:lvl4pPr algn="ctr" rtl="0" eaLnBrk="0" fontAlgn="base" hangingPunct="0">
        <a:spcBef>
          <a:spcPct val="0"/>
        </a:spcBef>
        <a:spcAft>
          <a:spcPct val="0"/>
        </a:spcAft>
        <a:defRPr sz="3200">
          <a:solidFill>
            <a:srgbClr val="006699"/>
          </a:solidFill>
          <a:latin typeface="Arial" charset="0"/>
        </a:defRPr>
      </a:lvl4pPr>
      <a:lvl5pPr algn="ctr" rtl="0" eaLnBrk="0" fontAlgn="base" hangingPunct="0">
        <a:spcBef>
          <a:spcPct val="0"/>
        </a:spcBef>
        <a:spcAft>
          <a:spcPct val="0"/>
        </a:spcAft>
        <a:defRPr sz="3200">
          <a:solidFill>
            <a:srgbClr val="006699"/>
          </a:solidFill>
          <a:latin typeface="Arial" charset="0"/>
        </a:defRPr>
      </a:lvl5pPr>
      <a:lvl6pPr marL="457200" algn="ctr" rtl="0" fontAlgn="base">
        <a:spcBef>
          <a:spcPct val="0"/>
        </a:spcBef>
        <a:spcAft>
          <a:spcPct val="0"/>
        </a:spcAft>
        <a:defRPr sz="3200">
          <a:solidFill>
            <a:srgbClr val="006699"/>
          </a:solidFill>
          <a:latin typeface="Arial" charset="0"/>
        </a:defRPr>
      </a:lvl6pPr>
      <a:lvl7pPr marL="914400" algn="ctr" rtl="0" fontAlgn="base">
        <a:spcBef>
          <a:spcPct val="0"/>
        </a:spcBef>
        <a:spcAft>
          <a:spcPct val="0"/>
        </a:spcAft>
        <a:defRPr sz="3200">
          <a:solidFill>
            <a:srgbClr val="006699"/>
          </a:solidFill>
          <a:latin typeface="Arial" charset="0"/>
        </a:defRPr>
      </a:lvl7pPr>
      <a:lvl8pPr marL="1371600" algn="ctr" rtl="0" fontAlgn="base">
        <a:spcBef>
          <a:spcPct val="0"/>
        </a:spcBef>
        <a:spcAft>
          <a:spcPct val="0"/>
        </a:spcAft>
        <a:defRPr sz="3200">
          <a:solidFill>
            <a:srgbClr val="006699"/>
          </a:solidFill>
          <a:latin typeface="Arial" charset="0"/>
        </a:defRPr>
      </a:lvl8pPr>
      <a:lvl9pPr marL="1828800" algn="ctr" rtl="0" fontAlgn="base">
        <a:spcBef>
          <a:spcPct val="0"/>
        </a:spcBef>
        <a:spcAft>
          <a:spcPct val="0"/>
        </a:spcAft>
        <a:defRPr sz="3200">
          <a:solidFill>
            <a:srgbClr val="006699"/>
          </a:solidFill>
          <a:latin typeface="Arial" charset="0"/>
        </a:defRPr>
      </a:lvl9pPr>
    </p:titleStyle>
    <p:bodyStyle>
      <a:lvl1pPr marL="342900" indent="-342900" algn="l" rtl="0" eaLnBrk="0" fontAlgn="base" hangingPunct="0">
        <a:spcBef>
          <a:spcPct val="20000"/>
        </a:spcBef>
        <a:spcAft>
          <a:spcPct val="0"/>
        </a:spcAft>
        <a:buClr>
          <a:srgbClr val="FF0066"/>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6699"/>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0099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009900"/>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009900"/>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rgbClr val="009900"/>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009900"/>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009900"/>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009900"/>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u.be/z2EYyPA2Gi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ZsQ7KPO6DO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gilbrethnetwork.tripod.com/therbligs.html" TargetMode="External"/><Relationship Id="rId4" Type="http://schemas.openxmlformats.org/officeDocument/2006/relationships/hyperlink" Target="http://web.mit.edu/allanmc/www/Therblg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dirty="0" smtClean="0"/>
              <a:t>Motion Study and Work Design</a:t>
            </a:r>
          </a:p>
        </p:txBody>
      </p:sp>
      <p:sp>
        <p:nvSpPr>
          <p:cNvPr id="13315" name="Rectangle 5"/>
          <p:cNvSpPr>
            <a:spLocks noGrp="1" noChangeArrowheads="1"/>
          </p:cNvSpPr>
          <p:nvPr>
            <p:ph type="body" idx="1"/>
          </p:nvPr>
        </p:nvSpPr>
        <p:spPr>
          <a:xfrm>
            <a:off x="2667000" y="1447800"/>
            <a:ext cx="6019800" cy="4495800"/>
          </a:xfrm>
        </p:spPr>
        <p:txBody>
          <a:bodyPr/>
          <a:lstStyle/>
          <a:p>
            <a:pPr marL="457200" indent="-457200" eaLnBrk="1" hangingPunct="1">
              <a:buFont typeface="Wingdings" pitchFamily="2" charset="2"/>
              <a:buNone/>
            </a:pPr>
            <a:r>
              <a:rPr lang="en-US" dirty="0" smtClean="0"/>
              <a:t>Sections:</a:t>
            </a:r>
          </a:p>
          <a:p>
            <a:pPr marL="457200" indent="-457200" eaLnBrk="1" hangingPunct="1">
              <a:buFont typeface="Wingdings" pitchFamily="2" charset="2"/>
              <a:buAutoNum type="arabicPeriod"/>
            </a:pPr>
            <a:r>
              <a:rPr lang="en-US" dirty="0" smtClean="0"/>
              <a:t>Basic Motion Elements and Work Analysis – </a:t>
            </a:r>
            <a:r>
              <a:rPr lang="en-US" b="1" dirty="0" smtClean="0"/>
              <a:t>part 1</a:t>
            </a:r>
          </a:p>
          <a:p>
            <a:pPr marL="457200" indent="-457200" eaLnBrk="1" hangingPunct="1">
              <a:buFont typeface="Wingdings" pitchFamily="2" charset="2"/>
              <a:buAutoNum type="arabicPeriod"/>
            </a:pPr>
            <a:endParaRPr lang="en-US" dirty="0" smtClean="0"/>
          </a:p>
          <a:p>
            <a:pPr marL="457200" indent="-457200" eaLnBrk="1" hangingPunct="1">
              <a:buFont typeface="Wingdings" pitchFamily="2" charset="2"/>
              <a:buAutoNum type="arabicPeriod"/>
            </a:pPr>
            <a:r>
              <a:rPr lang="en-US" dirty="0" err="1" smtClean="0"/>
              <a:t>Micromotion</a:t>
            </a:r>
            <a:r>
              <a:rPr lang="en-US" dirty="0" smtClean="0"/>
              <a:t> Analysis – </a:t>
            </a:r>
            <a:r>
              <a:rPr lang="en-US" b="1" dirty="0" smtClean="0"/>
              <a:t>part 1</a:t>
            </a:r>
          </a:p>
          <a:p>
            <a:pPr marL="457200" indent="-457200" eaLnBrk="1" hangingPunct="1">
              <a:buFont typeface="Wingdings" pitchFamily="2" charset="2"/>
              <a:buAutoNum type="arabicPeriod"/>
            </a:pPr>
            <a:endParaRPr lang="en-US" dirty="0" smtClean="0"/>
          </a:p>
          <a:p>
            <a:pPr marL="457200" indent="-457200" eaLnBrk="1" hangingPunct="1">
              <a:buFont typeface="Wingdings" pitchFamily="2" charset="2"/>
              <a:buAutoNum type="arabicPeriod"/>
            </a:pPr>
            <a:r>
              <a:rPr lang="en-US" dirty="0" smtClean="0"/>
              <a:t>Principles of Motion Economy and Work Design –</a:t>
            </a:r>
            <a:r>
              <a:rPr lang="en-US" b="1" dirty="0" smtClean="0"/>
              <a:t> part 2</a:t>
            </a: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err="1" smtClean="0"/>
              <a:t>Therbligs</a:t>
            </a:r>
            <a:endParaRPr lang="en-US" dirty="0" smtClean="0"/>
          </a:p>
        </p:txBody>
      </p:sp>
      <p:sp>
        <p:nvSpPr>
          <p:cNvPr id="16387" name="Rectangle 3"/>
          <p:cNvSpPr>
            <a:spLocks noGrp="1" noChangeArrowheads="1"/>
          </p:cNvSpPr>
          <p:nvPr>
            <p:ph type="body" idx="1"/>
          </p:nvPr>
        </p:nvSpPr>
        <p:spPr>
          <a:xfrm>
            <a:off x="1905000" y="1447800"/>
            <a:ext cx="6934200" cy="5181600"/>
          </a:xfrm>
        </p:spPr>
        <p:txBody>
          <a:bodyPr/>
          <a:lstStyle/>
          <a:p>
            <a:pPr marL="609600" indent="-609600" eaLnBrk="1" hangingPunct="1">
              <a:buFont typeface="+mj-lt"/>
              <a:buAutoNum type="arabicPeriod" startAt="4"/>
            </a:pPr>
            <a:r>
              <a:rPr lang="en-US" b="1" dirty="0" smtClean="0"/>
              <a:t>Hold</a:t>
            </a:r>
            <a:r>
              <a:rPr lang="en-US" dirty="0" smtClean="0"/>
              <a:t> (H) – hold an object</a:t>
            </a:r>
          </a:p>
          <a:p>
            <a:pPr marL="1009650" lvl="1" indent="-609600" eaLnBrk="1" hangingPunct="1"/>
            <a:r>
              <a:rPr lang="en-US" dirty="0" smtClean="0">
                <a:solidFill>
                  <a:srgbClr val="000000"/>
                </a:solidFill>
              </a:rPr>
              <a:t>{</a:t>
            </a:r>
            <a:r>
              <a:rPr lang="en-US" dirty="0" smtClean="0"/>
              <a:t>icon </a:t>
            </a:r>
            <a:r>
              <a:rPr lang="en-US" dirty="0"/>
              <a:t>suggested by a </a:t>
            </a:r>
            <a:r>
              <a:rPr lang="en-US" dirty="0" smtClean="0"/>
              <a:t>horseshoe </a:t>
            </a:r>
            <a:br>
              <a:rPr lang="en-US" dirty="0" smtClean="0"/>
            </a:br>
            <a:r>
              <a:rPr lang="en-US" dirty="0" smtClean="0"/>
              <a:t>magnet </a:t>
            </a:r>
            <a:r>
              <a:rPr lang="en-US" dirty="0"/>
              <a:t>holding a bar</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4"/>
            </a:pPr>
            <a:endParaRPr lang="en-US" dirty="0" smtClean="0"/>
          </a:p>
          <a:p>
            <a:pPr marL="609600" indent="-609600" eaLnBrk="1" hangingPunct="1">
              <a:buFont typeface="Wingdings" pitchFamily="2" charset="2"/>
              <a:buAutoNum type="arabicPeriod" startAt="4"/>
            </a:pPr>
            <a:r>
              <a:rPr lang="en-US" b="1" dirty="0" smtClean="0"/>
              <a:t>Release load</a:t>
            </a:r>
            <a:r>
              <a:rPr lang="en-US" dirty="0" smtClean="0"/>
              <a:t> (RL) – release control of an object</a:t>
            </a:r>
          </a:p>
          <a:p>
            <a:pPr marL="1009650" lvl="1" indent="-609600" eaLnBrk="1" hangingPunct="1"/>
            <a:r>
              <a:rPr lang="en-US" dirty="0" smtClean="0">
                <a:solidFill>
                  <a:srgbClr val="000000"/>
                </a:solidFill>
              </a:rPr>
              <a:t>{</a:t>
            </a:r>
            <a:r>
              <a:rPr lang="en-US" dirty="0"/>
              <a:t>icon suggested by a hand </a:t>
            </a:r>
            <a:r>
              <a:rPr lang="en-US" dirty="0" smtClean="0"/>
              <a:t/>
            </a:r>
            <a:br>
              <a:rPr lang="en-US" dirty="0" smtClean="0"/>
            </a:br>
            <a:r>
              <a:rPr lang="en-US" dirty="0" smtClean="0"/>
              <a:t>with </a:t>
            </a:r>
            <a:r>
              <a:rPr lang="en-US" dirty="0"/>
              <a:t>an object poised to drop</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4"/>
            </a:pPr>
            <a:endParaRPr lang="en-US" dirty="0" smtClean="0"/>
          </a:p>
          <a:p>
            <a:pPr marL="609600" indent="-609600" eaLnBrk="1" hangingPunct="1">
              <a:buFont typeface="Wingdings" pitchFamily="2" charset="2"/>
              <a:buAutoNum type="arabicPeriod" startAt="4"/>
            </a:pPr>
            <a:r>
              <a:rPr lang="en-US" b="1" dirty="0" smtClean="0"/>
              <a:t>Use</a:t>
            </a:r>
            <a:r>
              <a:rPr lang="en-US" dirty="0" smtClean="0"/>
              <a:t> (U) – manipulate a tool</a:t>
            </a:r>
          </a:p>
          <a:p>
            <a:pPr marL="1009650" lvl="1" indent="-609600" eaLnBrk="1" hangingPunct="1"/>
            <a:r>
              <a:rPr lang="en-US" dirty="0" smtClean="0">
                <a:solidFill>
                  <a:srgbClr val="000000"/>
                </a:solidFill>
              </a:rPr>
              <a:t>{</a:t>
            </a:r>
            <a:r>
              <a:rPr lang="en-US" dirty="0"/>
              <a:t>icon is simple the letter </a:t>
            </a:r>
            <a:r>
              <a:rPr lang="en-US" dirty="0" smtClean="0"/>
              <a:t>U</a:t>
            </a:r>
            <a:br>
              <a:rPr lang="en-US" dirty="0" smtClean="0"/>
            </a:br>
            <a:r>
              <a:rPr lang="en-US" dirty="0" smtClean="0"/>
              <a:t>---</a:t>
            </a:r>
            <a:r>
              <a:rPr lang="en-US" dirty="0"/>
              <a:t>for Use</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4"/>
            </a:pPr>
            <a:endParaRPr lang="en-US" dirty="0" smtClean="0"/>
          </a:p>
          <a:p>
            <a:pPr marL="609600" indent="-609600" eaLnBrk="1" hangingPunct="1">
              <a:buFont typeface="Wingdings" pitchFamily="2" charset="2"/>
              <a:buAutoNum type="arabicPeriod" startAt="4"/>
            </a:pPr>
            <a:endParaRPr lang="en-US"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1600200"/>
            <a:ext cx="1419225"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5712" y="4005077"/>
            <a:ext cx="1447800"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0524" y="5257800"/>
            <a:ext cx="638175"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402378"/>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err="1" smtClean="0"/>
              <a:t>Therbligs</a:t>
            </a:r>
            <a:r>
              <a:rPr lang="en-US" dirty="0" smtClean="0"/>
              <a:t> (continued)</a:t>
            </a:r>
          </a:p>
        </p:txBody>
      </p:sp>
      <p:sp>
        <p:nvSpPr>
          <p:cNvPr id="17411" name="Rectangle 3"/>
          <p:cNvSpPr>
            <a:spLocks noGrp="1" noChangeArrowheads="1"/>
          </p:cNvSpPr>
          <p:nvPr>
            <p:ph type="body" idx="1"/>
          </p:nvPr>
        </p:nvSpPr>
        <p:spPr>
          <a:xfrm>
            <a:off x="1905000" y="1447800"/>
            <a:ext cx="7086600" cy="5410200"/>
          </a:xfrm>
        </p:spPr>
        <p:txBody>
          <a:bodyPr/>
          <a:lstStyle/>
          <a:p>
            <a:pPr marL="533400" indent="-533400" eaLnBrk="1" hangingPunct="1">
              <a:buFont typeface="Wingdings" pitchFamily="2" charset="2"/>
              <a:buAutoNum type="arabicPeriod" startAt="7"/>
            </a:pPr>
            <a:r>
              <a:rPr lang="en-US" b="1" dirty="0" smtClean="0"/>
              <a:t>Pre-position</a:t>
            </a:r>
            <a:r>
              <a:rPr lang="en-US" dirty="0" smtClean="0"/>
              <a:t> (PP) – position object for next operation</a:t>
            </a:r>
          </a:p>
          <a:p>
            <a:pPr marL="1009650" lvl="1" indent="-609600" eaLnBrk="1" hangingPunct="1"/>
            <a:r>
              <a:rPr lang="en-US" dirty="0">
                <a:solidFill>
                  <a:srgbClr val="000000"/>
                </a:solidFill>
              </a:rPr>
              <a:t>{icon suggests a bowling </a:t>
            </a:r>
            <a:r>
              <a:rPr lang="en-US" dirty="0" smtClean="0">
                <a:solidFill>
                  <a:srgbClr val="000000"/>
                </a:solidFill>
              </a:rPr>
              <a:t>pin</a:t>
            </a:r>
            <a:br>
              <a:rPr lang="en-US" dirty="0" smtClean="0">
                <a:solidFill>
                  <a:srgbClr val="000000"/>
                </a:solidFill>
              </a:rPr>
            </a:br>
            <a:r>
              <a:rPr lang="en-US" dirty="0" smtClean="0">
                <a:solidFill>
                  <a:srgbClr val="000000"/>
                </a:solidFill>
              </a:rPr>
              <a:t>being </a:t>
            </a:r>
            <a:r>
              <a:rPr lang="en-US" dirty="0">
                <a:solidFill>
                  <a:srgbClr val="000000"/>
                </a:solidFill>
              </a:rPr>
              <a:t>placed into proper </a:t>
            </a:r>
            <a:r>
              <a:rPr lang="en-US" dirty="0" smtClean="0">
                <a:solidFill>
                  <a:srgbClr val="000000"/>
                </a:solidFill>
              </a:rPr>
              <a:t>position} </a:t>
            </a:r>
          </a:p>
          <a:p>
            <a:pPr marL="533400" indent="-533400" eaLnBrk="1" hangingPunct="1">
              <a:buFont typeface="Wingdings" pitchFamily="2" charset="2"/>
              <a:buAutoNum type="arabicPeriod" startAt="7"/>
            </a:pPr>
            <a:endParaRPr lang="en-US" dirty="0" smtClean="0"/>
          </a:p>
          <a:p>
            <a:pPr marL="533400" indent="-533400" eaLnBrk="1" hangingPunct="1">
              <a:buFont typeface="Wingdings" pitchFamily="2" charset="2"/>
              <a:buAutoNum type="arabicPeriod" startAt="7"/>
            </a:pPr>
            <a:r>
              <a:rPr lang="en-US" b="1" dirty="0" smtClean="0"/>
              <a:t>Position</a:t>
            </a:r>
            <a:r>
              <a:rPr lang="en-US" dirty="0" smtClean="0"/>
              <a:t> (P) – position object in defined location</a:t>
            </a:r>
          </a:p>
          <a:p>
            <a:pPr marL="1009650" lvl="1" indent="-609600" eaLnBrk="1" hangingPunct="1"/>
            <a:r>
              <a:rPr lang="en-US" dirty="0">
                <a:solidFill>
                  <a:srgbClr val="000000"/>
                </a:solidFill>
              </a:rPr>
              <a:t>{icon suggests an object, such as a pen, being placed in the hand, ready to Use} </a:t>
            </a:r>
          </a:p>
          <a:p>
            <a:pPr marL="533400" indent="-533400" eaLnBrk="1" hangingPunct="1">
              <a:buFont typeface="Wingdings" pitchFamily="2" charset="2"/>
              <a:buAutoNum type="arabicPeriod" startAt="7"/>
            </a:pPr>
            <a:endParaRPr lang="en-US" dirty="0" smtClean="0"/>
          </a:p>
          <a:p>
            <a:pPr marL="533400" indent="-533400" eaLnBrk="1" hangingPunct="1">
              <a:buFont typeface="Wingdings" pitchFamily="2" charset="2"/>
              <a:buAutoNum type="arabicPeriod" startAt="7"/>
            </a:pPr>
            <a:r>
              <a:rPr lang="en-US" b="1" dirty="0" smtClean="0"/>
              <a:t>Assemble</a:t>
            </a:r>
            <a:r>
              <a:rPr lang="en-US" dirty="0" smtClean="0"/>
              <a:t> (A) – join two parts</a:t>
            </a:r>
          </a:p>
          <a:p>
            <a:pPr marL="1009650" lvl="1" indent="-609600" eaLnBrk="1" hangingPunct="1"/>
            <a:r>
              <a:rPr lang="en-US" dirty="0" smtClean="0">
                <a:solidFill>
                  <a:srgbClr val="000000"/>
                </a:solidFill>
              </a:rPr>
              <a:t>{</a:t>
            </a:r>
            <a:r>
              <a:rPr lang="en-US" dirty="0" smtClean="0"/>
              <a:t>icon </a:t>
            </a:r>
            <a:r>
              <a:rPr lang="en-US" dirty="0"/>
              <a:t>shows several items (</a:t>
            </a:r>
            <a:r>
              <a:rPr lang="en-US" dirty="0" smtClean="0"/>
              <a:t>lines)</a:t>
            </a:r>
            <a:br>
              <a:rPr lang="en-US" dirty="0" smtClean="0"/>
            </a:br>
            <a:r>
              <a:rPr lang="en-US" dirty="0" smtClean="0"/>
              <a:t>placed </a:t>
            </a:r>
            <a:r>
              <a:rPr lang="en-US" dirty="0"/>
              <a:t>together</a:t>
            </a:r>
            <a:r>
              <a:rPr lang="en-US" dirty="0" smtClean="0">
                <a:solidFill>
                  <a:srgbClr val="000000"/>
                </a:solidFill>
              </a:rPr>
              <a:t>}</a:t>
            </a:r>
            <a:endParaRPr lang="en-US" dirty="0" smtClean="0"/>
          </a:p>
          <a:p>
            <a:pPr marL="533400" indent="-533400" eaLnBrk="1" hangingPunct="1">
              <a:buFont typeface="Wingdings" pitchFamily="2" charset="2"/>
              <a:buAutoNum type="arabicPeriod" startAt="7"/>
            </a:pPr>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6775" y="2057400"/>
            <a:ext cx="58102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3929063"/>
            <a:ext cx="6572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562600"/>
            <a:ext cx="11620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err="1" smtClean="0"/>
              <a:t>Therbligs</a:t>
            </a:r>
            <a:r>
              <a:rPr lang="en-US" dirty="0" smtClean="0"/>
              <a:t> (continued)</a:t>
            </a:r>
          </a:p>
        </p:txBody>
      </p:sp>
      <p:sp>
        <p:nvSpPr>
          <p:cNvPr id="17411" name="Rectangle 3"/>
          <p:cNvSpPr>
            <a:spLocks noGrp="1" noChangeArrowheads="1"/>
          </p:cNvSpPr>
          <p:nvPr>
            <p:ph type="body" idx="1"/>
          </p:nvPr>
        </p:nvSpPr>
        <p:spPr/>
        <p:txBody>
          <a:bodyPr/>
          <a:lstStyle/>
          <a:p>
            <a:pPr marL="533400" indent="-533400" eaLnBrk="1" hangingPunct="1">
              <a:buFont typeface="+mj-lt"/>
              <a:buAutoNum type="arabicPeriod" startAt="10"/>
            </a:pPr>
            <a:r>
              <a:rPr lang="en-US" b="1" dirty="0" smtClean="0"/>
              <a:t>Disassemble</a:t>
            </a:r>
            <a:r>
              <a:rPr lang="en-US" dirty="0" smtClean="0"/>
              <a:t> (DA) – separate multiple parts that were previously joined</a:t>
            </a:r>
          </a:p>
          <a:p>
            <a:pPr marL="1009650" lvl="1" indent="-609600" eaLnBrk="1" hangingPunct="1"/>
            <a:r>
              <a:rPr lang="en-US" dirty="0" smtClean="0">
                <a:solidFill>
                  <a:srgbClr val="000000"/>
                </a:solidFill>
              </a:rPr>
              <a:t>{</a:t>
            </a:r>
            <a:r>
              <a:rPr lang="en-US" dirty="0"/>
              <a:t>icon shows Assemble symbol </a:t>
            </a:r>
            <a:r>
              <a:rPr lang="en-US" dirty="0" smtClean="0"/>
              <a:t/>
            </a:r>
            <a:br>
              <a:rPr lang="en-US" dirty="0" smtClean="0"/>
            </a:br>
            <a:r>
              <a:rPr lang="en-US" dirty="0" smtClean="0"/>
              <a:t>with </a:t>
            </a:r>
            <a:r>
              <a:rPr lang="en-US" dirty="0"/>
              <a:t>one part removed</a:t>
            </a:r>
            <a:r>
              <a:rPr lang="en-US" dirty="0" smtClean="0">
                <a:solidFill>
                  <a:srgbClr val="000000"/>
                </a:solidFill>
              </a:rPr>
              <a:t>} </a:t>
            </a:r>
            <a:endParaRPr lang="en-US" dirty="0">
              <a:solidFill>
                <a:srgbClr val="000000"/>
              </a:solidFill>
            </a:endParaRPr>
          </a:p>
          <a:p>
            <a:pPr marL="533400" indent="-533400" eaLnBrk="1" hangingPunct="1">
              <a:buFont typeface="+mj-lt"/>
              <a:buAutoNum type="arabicPeriod" startAt="10"/>
            </a:pPr>
            <a:endParaRPr lang="en-US" dirty="0" smtClean="0"/>
          </a:p>
          <a:p>
            <a:pPr marL="533400" indent="-533400" eaLnBrk="1" hangingPunct="1">
              <a:buFont typeface="Wingdings" pitchFamily="2" charset="2"/>
              <a:buAutoNum type="arabicPeriod" startAt="10"/>
            </a:pPr>
            <a:r>
              <a:rPr lang="en-US" b="1" dirty="0" smtClean="0"/>
              <a:t>Search</a:t>
            </a:r>
            <a:r>
              <a:rPr lang="en-US" dirty="0" smtClean="0"/>
              <a:t> (</a:t>
            </a:r>
            <a:r>
              <a:rPr lang="en-US" dirty="0" err="1" smtClean="0"/>
              <a:t>Sh</a:t>
            </a:r>
            <a:r>
              <a:rPr lang="en-US" dirty="0" smtClean="0"/>
              <a:t>) – attempt to find an object using eyes or hand</a:t>
            </a:r>
          </a:p>
          <a:p>
            <a:pPr marL="1009650" lvl="1" indent="-609600" eaLnBrk="1" hangingPunct="1"/>
            <a:r>
              <a:rPr lang="en-US" dirty="0">
                <a:solidFill>
                  <a:srgbClr val="000000"/>
                </a:solidFill>
              </a:rPr>
              <a:t>{icon suggested by an eye turned</a:t>
            </a:r>
            <a:r>
              <a:rPr lang="en-US" dirty="0" smtClean="0">
                <a:solidFill>
                  <a:srgbClr val="000000"/>
                </a:solidFill>
              </a:rPr>
              <a:t>,</a:t>
            </a:r>
            <a:br>
              <a:rPr lang="en-US" dirty="0" smtClean="0">
                <a:solidFill>
                  <a:srgbClr val="000000"/>
                </a:solidFill>
              </a:rPr>
            </a:br>
            <a:r>
              <a:rPr lang="en-US" dirty="0" smtClean="0">
                <a:solidFill>
                  <a:srgbClr val="000000"/>
                </a:solidFill>
              </a:rPr>
              <a:t>as </a:t>
            </a:r>
            <a:r>
              <a:rPr lang="en-US" dirty="0">
                <a:solidFill>
                  <a:srgbClr val="000000"/>
                </a:solidFill>
              </a:rPr>
              <a:t>if searching} </a:t>
            </a:r>
          </a:p>
          <a:p>
            <a:pPr marL="533400" indent="-533400" eaLnBrk="1" hangingPunct="1">
              <a:buFont typeface="Wingdings" pitchFamily="2" charset="2"/>
              <a:buAutoNum type="arabicPeriod" startAt="10"/>
            </a:pPr>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139935"/>
            <a:ext cx="97155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343400"/>
            <a:ext cx="129540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4494215"/>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t>Therbligs</a:t>
            </a:r>
            <a:r>
              <a:rPr lang="en-US" dirty="0" smtClean="0"/>
              <a:t> (continued)</a:t>
            </a:r>
          </a:p>
        </p:txBody>
      </p:sp>
      <p:sp>
        <p:nvSpPr>
          <p:cNvPr id="18435" name="Rectangle 3"/>
          <p:cNvSpPr>
            <a:spLocks noGrp="1" noChangeArrowheads="1"/>
          </p:cNvSpPr>
          <p:nvPr>
            <p:ph type="body" idx="1"/>
          </p:nvPr>
        </p:nvSpPr>
        <p:spPr>
          <a:xfrm>
            <a:off x="1905000" y="1447800"/>
            <a:ext cx="6934200" cy="5334000"/>
          </a:xfrm>
        </p:spPr>
        <p:txBody>
          <a:bodyPr/>
          <a:lstStyle/>
          <a:p>
            <a:pPr marL="609600" indent="-609600" eaLnBrk="1" hangingPunct="1">
              <a:buFont typeface="Wingdings" pitchFamily="2" charset="2"/>
              <a:buAutoNum type="arabicPeriod" startAt="12"/>
            </a:pPr>
            <a:r>
              <a:rPr lang="en-US" b="1" dirty="0" smtClean="0"/>
              <a:t>Select</a:t>
            </a:r>
            <a:r>
              <a:rPr lang="en-US" dirty="0" smtClean="0"/>
              <a:t> (St) – choose among several objects in a group</a:t>
            </a:r>
          </a:p>
          <a:p>
            <a:pPr marL="1009650" lvl="1" indent="-609600" eaLnBrk="1" hangingPunct="1"/>
            <a:r>
              <a:rPr lang="en-US" dirty="0">
                <a:solidFill>
                  <a:srgbClr val="000000"/>
                </a:solidFill>
              </a:rPr>
              <a:t>{icon suggested by an arrow aimed at an object, much the same as a computer cursor in form </a:t>
            </a:r>
            <a:r>
              <a:rPr lang="en-US" dirty="0" smtClean="0">
                <a:solidFill>
                  <a:srgbClr val="000000"/>
                </a:solidFill>
              </a:rPr>
              <a:t>and intent</a:t>
            </a:r>
            <a:r>
              <a:rPr lang="en-US" dirty="0">
                <a:solidFill>
                  <a:srgbClr val="000000"/>
                </a:solidFill>
              </a:rPr>
              <a:t>} </a:t>
            </a:r>
          </a:p>
          <a:p>
            <a:pPr marL="609600" indent="-609600" eaLnBrk="1" hangingPunct="1">
              <a:buFont typeface="Wingdings" pitchFamily="2" charset="2"/>
              <a:buAutoNum type="arabicPeriod" startAt="12"/>
            </a:pPr>
            <a:endParaRPr lang="en-US" dirty="0" smtClean="0"/>
          </a:p>
          <a:p>
            <a:pPr marL="609600" indent="-609600" eaLnBrk="1" hangingPunct="1">
              <a:buFont typeface="Wingdings" pitchFamily="2" charset="2"/>
              <a:buAutoNum type="arabicPeriod" startAt="12"/>
            </a:pPr>
            <a:r>
              <a:rPr lang="en-US" b="1" dirty="0" smtClean="0"/>
              <a:t>Plan</a:t>
            </a:r>
            <a:r>
              <a:rPr lang="en-US" dirty="0" smtClean="0"/>
              <a:t> (</a:t>
            </a:r>
            <a:r>
              <a:rPr lang="en-US" dirty="0" err="1" smtClean="0"/>
              <a:t>Pn</a:t>
            </a:r>
            <a:r>
              <a:rPr lang="en-US" dirty="0" smtClean="0"/>
              <a:t>) – decide on an action</a:t>
            </a:r>
          </a:p>
          <a:p>
            <a:pPr marL="1009650" lvl="1" indent="-609600" eaLnBrk="1" hangingPunct="1"/>
            <a:r>
              <a:rPr lang="en-US" dirty="0" smtClean="0">
                <a:solidFill>
                  <a:srgbClr val="000000"/>
                </a:solidFill>
              </a:rPr>
              <a:t>{</a:t>
            </a:r>
            <a:r>
              <a:rPr lang="en-US" dirty="0"/>
              <a:t>icon shows a worker with fingers </a:t>
            </a:r>
            <a:r>
              <a:rPr lang="en-US" dirty="0" smtClean="0"/>
              <a:t/>
            </a:r>
            <a:br>
              <a:rPr lang="en-US" dirty="0" smtClean="0"/>
            </a:br>
            <a:r>
              <a:rPr lang="en-US" dirty="0" smtClean="0"/>
              <a:t>on </a:t>
            </a:r>
            <a:r>
              <a:rPr lang="en-US" dirty="0"/>
              <a:t>head, thinking</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12"/>
            </a:pPr>
            <a:endParaRPr lang="en-US" dirty="0" smtClean="0"/>
          </a:p>
          <a:p>
            <a:pPr marL="609600" indent="-609600" eaLnBrk="1" hangingPunct="1">
              <a:buFont typeface="Wingdings" pitchFamily="2" charset="2"/>
              <a:buAutoNum type="arabicPeriod" startAt="12"/>
            </a:pPr>
            <a:r>
              <a:rPr lang="en-US" b="1" dirty="0" smtClean="0"/>
              <a:t>Inspect</a:t>
            </a:r>
            <a:r>
              <a:rPr lang="en-US" dirty="0" smtClean="0"/>
              <a:t> (I) – determine quality of object</a:t>
            </a:r>
          </a:p>
          <a:p>
            <a:pPr marL="1009650" lvl="1" indent="-609600" eaLnBrk="1" hangingPunct="1"/>
            <a:r>
              <a:rPr lang="en-US" dirty="0" smtClean="0">
                <a:solidFill>
                  <a:srgbClr val="000000"/>
                </a:solidFill>
              </a:rPr>
              <a:t>{</a:t>
            </a:r>
            <a:r>
              <a:rPr lang="en-US" dirty="0"/>
              <a:t>icon suggests a magnifying glass</a:t>
            </a:r>
            <a:r>
              <a:rPr lang="en-US" dirty="0" smtClean="0">
                <a:solidFill>
                  <a:srgbClr val="000000"/>
                </a:solidFill>
              </a:rPr>
              <a:t>} </a:t>
            </a:r>
            <a:endParaRPr lang="en-US" dirty="0" smtClean="0"/>
          </a:p>
          <a:p>
            <a:pPr marL="609600" indent="-609600" eaLnBrk="1" hangingPunct="1">
              <a:buFont typeface="Wingdings" pitchFamily="2" charset="2"/>
              <a:buAutoNum type="arabicPeriod" startAt="12"/>
            </a:pPr>
            <a:endParaRPr lang="en-US" dirty="0" smtClean="0"/>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5714" b="13520"/>
          <a:stretch/>
        </p:blipFill>
        <p:spPr bwMode="auto">
          <a:xfrm>
            <a:off x="7658100" y="3048000"/>
            <a:ext cx="1409700" cy="363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3657600"/>
            <a:ext cx="9525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5257800"/>
            <a:ext cx="54292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t>Therbligs</a:t>
            </a:r>
            <a:r>
              <a:rPr lang="en-US" dirty="0" smtClean="0"/>
              <a:t> (continued)</a:t>
            </a:r>
          </a:p>
        </p:txBody>
      </p:sp>
      <p:sp>
        <p:nvSpPr>
          <p:cNvPr id="18435" name="Rectangle 3"/>
          <p:cNvSpPr>
            <a:spLocks noGrp="1" noChangeArrowheads="1"/>
          </p:cNvSpPr>
          <p:nvPr>
            <p:ph type="body" idx="1"/>
          </p:nvPr>
        </p:nvSpPr>
        <p:spPr>
          <a:xfrm>
            <a:off x="1905000" y="1447800"/>
            <a:ext cx="6934200" cy="5257800"/>
          </a:xfrm>
        </p:spPr>
        <p:txBody>
          <a:bodyPr/>
          <a:lstStyle/>
          <a:p>
            <a:pPr marL="609600" indent="-609600" eaLnBrk="1" hangingPunct="1">
              <a:buFont typeface="+mj-lt"/>
              <a:buAutoNum type="arabicPeriod" startAt="15"/>
            </a:pPr>
            <a:r>
              <a:rPr lang="en-US" b="1" dirty="0" smtClean="0"/>
              <a:t>Unavoidable delay</a:t>
            </a:r>
            <a:r>
              <a:rPr lang="en-US" dirty="0" smtClean="0"/>
              <a:t> (UD) – waiting due to factors beyond worker control</a:t>
            </a:r>
          </a:p>
          <a:p>
            <a:pPr marL="1009650" lvl="1" indent="-609600" eaLnBrk="1" hangingPunct="1"/>
            <a:r>
              <a:rPr lang="en-US" dirty="0" smtClean="0">
                <a:solidFill>
                  <a:srgbClr val="000000"/>
                </a:solidFill>
              </a:rPr>
              <a:t>{</a:t>
            </a:r>
            <a:r>
              <a:rPr lang="en-US" dirty="0"/>
              <a:t>icon suggested by a </a:t>
            </a:r>
            <a:r>
              <a:rPr lang="en-US" dirty="0" smtClean="0"/>
              <a:t>man</a:t>
            </a:r>
            <a:br>
              <a:rPr lang="en-US" dirty="0" smtClean="0"/>
            </a:br>
            <a:r>
              <a:rPr lang="en-US" dirty="0" smtClean="0"/>
              <a:t>bumping </a:t>
            </a:r>
            <a:r>
              <a:rPr lang="en-US" dirty="0"/>
              <a:t>his nose unintentionally</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15"/>
            </a:pPr>
            <a:endParaRPr lang="en-US" dirty="0" smtClean="0"/>
          </a:p>
          <a:p>
            <a:pPr marL="609600" indent="-609600" eaLnBrk="1" hangingPunct="1">
              <a:buFont typeface="Wingdings" pitchFamily="2" charset="2"/>
              <a:buAutoNum type="arabicPeriod" startAt="15"/>
            </a:pPr>
            <a:r>
              <a:rPr lang="en-US" b="1" dirty="0" smtClean="0"/>
              <a:t>Avoidable delay</a:t>
            </a:r>
            <a:r>
              <a:rPr lang="en-US" dirty="0" smtClean="0"/>
              <a:t> (AD) – worker waiting</a:t>
            </a:r>
          </a:p>
          <a:p>
            <a:pPr marL="1009650" lvl="1" indent="-609600" eaLnBrk="1" hangingPunct="1"/>
            <a:r>
              <a:rPr lang="en-US" dirty="0" smtClean="0">
                <a:solidFill>
                  <a:srgbClr val="000000"/>
                </a:solidFill>
              </a:rPr>
              <a:t>{</a:t>
            </a:r>
            <a:r>
              <a:rPr lang="en-US" dirty="0"/>
              <a:t>icon shows a worker </a:t>
            </a:r>
            <a:r>
              <a:rPr lang="en-US" dirty="0" smtClean="0"/>
              <a:t>intentionally</a:t>
            </a:r>
            <a:br>
              <a:rPr lang="en-US" dirty="0" smtClean="0"/>
            </a:br>
            <a:r>
              <a:rPr lang="en-US" dirty="0" smtClean="0"/>
              <a:t>lying </a:t>
            </a:r>
            <a:r>
              <a:rPr lang="en-US" dirty="0"/>
              <a:t>down on the job</a:t>
            </a:r>
            <a:r>
              <a:rPr lang="en-US" dirty="0" smtClean="0">
                <a:solidFill>
                  <a:srgbClr val="000000"/>
                </a:solidFill>
              </a:rPr>
              <a:t>} </a:t>
            </a:r>
            <a:endParaRPr lang="en-US" dirty="0">
              <a:solidFill>
                <a:srgbClr val="000000"/>
              </a:solidFill>
            </a:endParaRPr>
          </a:p>
          <a:p>
            <a:pPr marL="609600" indent="-609600" eaLnBrk="1" hangingPunct="1">
              <a:buFont typeface="Wingdings" pitchFamily="2" charset="2"/>
              <a:buAutoNum type="arabicPeriod" startAt="15"/>
            </a:pPr>
            <a:endParaRPr lang="en-US" dirty="0" smtClean="0"/>
          </a:p>
          <a:p>
            <a:pPr marL="609600" indent="-609600" eaLnBrk="1" hangingPunct="1">
              <a:buFont typeface="Wingdings" pitchFamily="2" charset="2"/>
              <a:buAutoNum type="arabicPeriod" startAt="15"/>
            </a:pPr>
            <a:r>
              <a:rPr lang="en-US" b="1" dirty="0" smtClean="0"/>
              <a:t>Rest</a:t>
            </a:r>
            <a:r>
              <a:rPr lang="en-US" dirty="0" smtClean="0"/>
              <a:t> (R) – resting to overcome fatigue</a:t>
            </a:r>
          </a:p>
          <a:p>
            <a:pPr marL="1009650" lvl="1" indent="-609600" eaLnBrk="1" hangingPunct="1"/>
            <a:r>
              <a:rPr lang="en-US" dirty="0" smtClean="0">
                <a:solidFill>
                  <a:srgbClr val="000000"/>
                </a:solidFill>
              </a:rPr>
              <a:t>{</a:t>
            </a:r>
            <a:r>
              <a:rPr lang="en-US" dirty="0"/>
              <a:t>icon shows a person resting in </a:t>
            </a:r>
            <a:r>
              <a:rPr lang="en-US" dirty="0" smtClean="0"/>
              <a:t>a</a:t>
            </a:r>
            <a:br>
              <a:rPr lang="en-US" dirty="0" smtClean="0"/>
            </a:br>
            <a:r>
              <a:rPr lang="en-US" dirty="0" smtClean="0"/>
              <a:t>seated </a:t>
            </a:r>
            <a:r>
              <a:rPr lang="en-US" dirty="0"/>
              <a:t>position</a:t>
            </a:r>
            <a:r>
              <a:rPr lang="en-US" dirty="0" smtClean="0">
                <a:solidFill>
                  <a:srgbClr val="000000"/>
                </a:solidFill>
              </a:rPr>
              <a:t>} </a:t>
            </a:r>
            <a:endParaRPr lang="en-US" dirty="0">
              <a:solidFill>
                <a:srgbClr val="000000"/>
              </a:solidFill>
            </a:endParaRPr>
          </a:p>
          <a:p>
            <a:pPr marL="0" indent="0" eaLnBrk="1" hangingPunct="1">
              <a:buNone/>
            </a:pPr>
            <a:endParaRPr lang="en-US" dirty="0" smtClean="0"/>
          </a:p>
          <a:p>
            <a:pPr marL="609600" indent="-609600" eaLnBrk="1" hangingPunct="1">
              <a:buFont typeface="Wingdings" pitchFamily="2" charset="2"/>
              <a:buAutoNum type="arabicPeriod" startAt="15"/>
            </a:pPr>
            <a:endParaRPr lang="en-US"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905000"/>
            <a:ext cx="12954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962400"/>
            <a:ext cx="14001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1925" y="5029200"/>
            <a:ext cx="1133475"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8054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dirty="0" smtClean="0"/>
              <a:t>Classification of </a:t>
            </a:r>
            <a:r>
              <a:rPr lang="en-US" dirty="0" err="1" smtClean="0"/>
              <a:t>Therbligs</a:t>
            </a:r>
            <a:endParaRPr lang="en-US" dirty="0" smtClean="0"/>
          </a:p>
        </p:txBody>
      </p:sp>
      <p:sp>
        <p:nvSpPr>
          <p:cNvPr id="19459" name="Rectangle 5"/>
          <p:cNvSpPr>
            <a:spLocks noGrp="1" noChangeArrowheads="1"/>
          </p:cNvSpPr>
          <p:nvPr>
            <p:ph type="body" sz="half" idx="1"/>
          </p:nvPr>
        </p:nvSpPr>
        <p:spPr>
          <a:xfrm>
            <a:off x="1905000" y="1447800"/>
            <a:ext cx="3398838" cy="4495800"/>
          </a:xfrm>
        </p:spPr>
        <p:txBody>
          <a:bodyPr/>
          <a:lstStyle/>
          <a:p>
            <a:pPr marL="0" indent="0" eaLnBrk="1" hangingPunct="1">
              <a:buFont typeface="Wingdings" pitchFamily="2" charset="2"/>
              <a:buNone/>
            </a:pPr>
            <a:r>
              <a:rPr lang="en-US" sz="2400" b="1" u="sng" dirty="0" smtClean="0"/>
              <a:t>Effective </a:t>
            </a:r>
            <a:r>
              <a:rPr lang="en-US" sz="2400" b="1" u="sng" dirty="0" err="1" smtClean="0"/>
              <a:t>therbligs</a:t>
            </a:r>
            <a:r>
              <a:rPr lang="en-US" sz="2400" dirty="0" smtClean="0"/>
              <a:t>:</a:t>
            </a:r>
          </a:p>
          <a:p>
            <a:pPr marL="0" indent="0" eaLnBrk="1" hangingPunct="1"/>
            <a:r>
              <a:rPr lang="en-US" sz="2400" dirty="0" smtClean="0"/>
              <a:t> Transport empty</a:t>
            </a:r>
          </a:p>
          <a:p>
            <a:pPr marL="0" indent="0" eaLnBrk="1" hangingPunct="1"/>
            <a:r>
              <a:rPr lang="en-US" sz="2400" dirty="0" smtClean="0"/>
              <a:t> Grasp</a:t>
            </a:r>
          </a:p>
          <a:p>
            <a:pPr marL="0" indent="0" eaLnBrk="1" hangingPunct="1"/>
            <a:r>
              <a:rPr lang="en-US" sz="2400" dirty="0" smtClean="0"/>
              <a:t> Transport loaded</a:t>
            </a:r>
          </a:p>
          <a:p>
            <a:pPr marL="0" indent="0" eaLnBrk="1" hangingPunct="1"/>
            <a:r>
              <a:rPr lang="en-US" sz="2400" dirty="0" smtClean="0"/>
              <a:t> Release load</a:t>
            </a:r>
          </a:p>
          <a:p>
            <a:pPr marL="0" indent="0" eaLnBrk="1" hangingPunct="1"/>
            <a:r>
              <a:rPr lang="en-US" sz="2400" dirty="0" smtClean="0"/>
              <a:t> Use</a:t>
            </a:r>
          </a:p>
          <a:p>
            <a:pPr marL="0" indent="0" eaLnBrk="1" hangingPunct="1"/>
            <a:r>
              <a:rPr lang="en-US" sz="2400" dirty="0" smtClean="0"/>
              <a:t> Assemble</a:t>
            </a:r>
          </a:p>
          <a:p>
            <a:pPr marL="0" indent="0" eaLnBrk="1" hangingPunct="1"/>
            <a:r>
              <a:rPr lang="en-US" sz="2400" dirty="0" smtClean="0"/>
              <a:t> Disassemble</a:t>
            </a:r>
          </a:p>
          <a:p>
            <a:pPr marL="0" indent="0" eaLnBrk="1" hangingPunct="1"/>
            <a:r>
              <a:rPr lang="en-US" sz="2400" dirty="0" smtClean="0"/>
              <a:t> Inspect</a:t>
            </a:r>
          </a:p>
          <a:p>
            <a:pPr marL="0" indent="0" eaLnBrk="1" hangingPunct="1"/>
            <a:r>
              <a:rPr lang="en-US" sz="2400" dirty="0" smtClean="0"/>
              <a:t> Rest</a:t>
            </a:r>
          </a:p>
        </p:txBody>
      </p:sp>
      <p:sp>
        <p:nvSpPr>
          <p:cNvPr id="19460" name="Rectangle 6"/>
          <p:cNvSpPr>
            <a:spLocks noGrp="1" noChangeArrowheads="1"/>
          </p:cNvSpPr>
          <p:nvPr>
            <p:ph type="body" sz="half" idx="2"/>
          </p:nvPr>
        </p:nvSpPr>
        <p:spPr>
          <a:xfrm>
            <a:off x="5440363" y="1447800"/>
            <a:ext cx="3398837" cy="4495800"/>
          </a:xfrm>
        </p:spPr>
        <p:txBody>
          <a:bodyPr/>
          <a:lstStyle/>
          <a:p>
            <a:pPr marL="0" indent="0" eaLnBrk="1" hangingPunct="1">
              <a:lnSpc>
                <a:spcPct val="90000"/>
              </a:lnSpc>
              <a:buFont typeface="Wingdings" pitchFamily="2" charset="2"/>
              <a:buNone/>
            </a:pPr>
            <a:r>
              <a:rPr lang="en-US" sz="2400" b="1" u="sng" dirty="0" smtClean="0"/>
              <a:t>Ineffective </a:t>
            </a:r>
            <a:r>
              <a:rPr lang="en-US" sz="2400" b="1" u="sng" dirty="0" err="1" smtClean="0"/>
              <a:t>therbligs</a:t>
            </a:r>
            <a:r>
              <a:rPr lang="en-US" sz="2400" dirty="0" smtClean="0"/>
              <a:t>:</a:t>
            </a:r>
          </a:p>
          <a:p>
            <a:pPr marL="0" indent="0" eaLnBrk="1" hangingPunct="1">
              <a:lnSpc>
                <a:spcPct val="90000"/>
              </a:lnSpc>
            </a:pPr>
            <a:r>
              <a:rPr lang="en-US" sz="2400" dirty="0" smtClean="0"/>
              <a:t> Hold</a:t>
            </a:r>
          </a:p>
          <a:p>
            <a:pPr marL="0" indent="0" eaLnBrk="1" hangingPunct="1">
              <a:lnSpc>
                <a:spcPct val="90000"/>
              </a:lnSpc>
            </a:pPr>
            <a:r>
              <a:rPr lang="en-US" sz="2400" dirty="0" smtClean="0"/>
              <a:t> Pre-position</a:t>
            </a:r>
          </a:p>
          <a:p>
            <a:pPr marL="0" indent="0" eaLnBrk="1" hangingPunct="1">
              <a:lnSpc>
                <a:spcPct val="90000"/>
              </a:lnSpc>
            </a:pPr>
            <a:r>
              <a:rPr lang="en-US" sz="2400" dirty="0" smtClean="0"/>
              <a:t> Position</a:t>
            </a:r>
          </a:p>
          <a:p>
            <a:pPr marL="0" indent="0" eaLnBrk="1" hangingPunct="1">
              <a:lnSpc>
                <a:spcPct val="90000"/>
              </a:lnSpc>
            </a:pPr>
            <a:r>
              <a:rPr lang="en-US" sz="2400" dirty="0" smtClean="0"/>
              <a:t> Search</a:t>
            </a:r>
          </a:p>
          <a:p>
            <a:pPr marL="0" indent="0" eaLnBrk="1" hangingPunct="1">
              <a:lnSpc>
                <a:spcPct val="90000"/>
              </a:lnSpc>
            </a:pPr>
            <a:r>
              <a:rPr lang="en-US" sz="2400" dirty="0" smtClean="0"/>
              <a:t> Select</a:t>
            </a:r>
          </a:p>
          <a:p>
            <a:pPr marL="0" indent="0" eaLnBrk="1" hangingPunct="1">
              <a:lnSpc>
                <a:spcPct val="90000"/>
              </a:lnSpc>
            </a:pPr>
            <a:r>
              <a:rPr lang="en-US" sz="2400" dirty="0" smtClean="0"/>
              <a:t> Plan</a:t>
            </a:r>
          </a:p>
          <a:p>
            <a:pPr marL="0" indent="0" eaLnBrk="1" hangingPunct="1">
              <a:lnSpc>
                <a:spcPct val="90000"/>
              </a:lnSpc>
            </a:pPr>
            <a:r>
              <a:rPr lang="en-US" sz="2400" dirty="0" smtClean="0"/>
              <a:t> Unavoidable delay</a:t>
            </a:r>
          </a:p>
          <a:p>
            <a:pPr marL="0" indent="0" eaLnBrk="1" hangingPunct="1">
              <a:lnSpc>
                <a:spcPct val="90000"/>
              </a:lnSpc>
            </a:pPr>
            <a:r>
              <a:rPr lang="en-US" sz="2400" dirty="0" smtClean="0"/>
              <a:t> Avoidable delay</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Classification of </a:t>
            </a:r>
            <a:r>
              <a:rPr lang="en-US" dirty="0" err="1"/>
              <a:t>Therbligs</a:t>
            </a:r>
            <a:endParaRPr lang="en-US" dirty="0" smtClean="0"/>
          </a:p>
        </p:txBody>
      </p:sp>
      <p:sp>
        <p:nvSpPr>
          <p:cNvPr id="17411" name="Rectangle 3"/>
          <p:cNvSpPr>
            <a:spLocks noGrp="1" noChangeArrowheads="1"/>
          </p:cNvSpPr>
          <p:nvPr>
            <p:ph type="body" idx="1"/>
          </p:nvPr>
        </p:nvSpPr>
        <p:spPr/>
        <p:txBody>
          <a:bodyPr/>
          <a:lstStyle/>
          <a:p>
            <a:pPr marL="0" indent="0" eaLnBrk="1" hangingPunct="1">
              <a:buNone/>
            </a:pPr>
            <a:r>
              <a:rPr lang="en-US" b="1" dirty="0"/>
              <a:t>Types of </a:t>
            </a:r>
            <a:r>
              <a:rPr lang="en-US" b="1" dirty="0" err="1" smtClean="0"/>
              <a:t>Therbligs</a:t>
            </a:r>
            <a:endParaRPr lang="en-US" dirty="0">
              <a:solidFill>
                <a:srgbClr val="000000"/>
              </a:solidFill>
            </a:endParaRPr>
          </a:p>
          <a:p>
            <a:pPr marL="457200" indent="-457200" eaLnBrk="1" hangingPunct="1">
              <a:buFont typeface="+mj-lt"/>
              <a:buAutoNum type="arabicPeriod"/>
            </a:pPr>
            <a:r>
              <a:rPr lang="en-US" dirty="0" smtClean="0">
                <a:solidFill>
                  <a:srgbClr val="000000"/>
                </a:solidFill>
              </a:rPr>
              <a:t>Motions </a:t>
            </a:r>
            <a:r>
              <a:rPr lang="en-US" dirty="0">
                <a:solidFill>
                  <a:srgbClr val="000000"/>
                </a:solidFill>
              </a:rPr>
              <a:t>required for performing an </a:t>
            </a:r>
            <a:r>
              <a:rPr lang="en-US" dirty="0" smtClean="0">
                <a:solidFill>
                  <a:srgbClr val="000000"/>
                </a:solidFill>
              </a:rPr>
              <a:t>operation</a:t>
            </a:r>
          </a:p>
          <a:p>
            <a:pPr marL="457200" indent="-457200" eaLnBrk="1" hangingPunct="1">
              <a:buFont typeface="+mj-lt"/>
              <a:buAutoNum type="arabicPeriod"/>
            </a:pPr>
            <a:endParaRPr lang="en-US" dirty="0">
              <a:solidFill>
                <a:srgbClr val="000000"/>
              </a:solidFill>
            </a:endParaRPr>
          </a:p>
          <a:p>
            <a:pPr marL="457200" indent="-457200" eaLnBrk="1" hangingPunct="1">
              <a:buFont typeface="+mj-lt"/>
              <a:buAutoNum type="arabicPeriod"/>
            </a:pPr>
            <a:r>
              <a:rPr lang="en-US" dirty="0" smtClean="0">
                <a:solidFill>
                  <a:srgbClr val="000000"/>
                </a:solidFill>
              </a:rPr>
              <a:t>Motions </a:t>
            </a:r>
            <a:r>
              <a:rPr lang="en-US" dirty="0">
                <a:solidFill>
                  <a:srgbClr val="000000"/>
                </a:solidFill>
              </a:rPr>
              <a:t>that tend to slow down type 1 </a:t>
            </a:r>
            <a:r>
              <a:rPr lang="en-US" dirty="0" smtClean="0">
                <a:solidFill>
                  <a:srgbClr val="000000"/>
                </a:solidFill>
              </a:rPr>
              <a:t>motion</a:t>
            </a:r>
          </a:p>
          <a:p>
            <a:pPr marL="457200" indent="-457200" eaLnBrk="1" hangingPunct="1">
              <a:buFont typeface="+mj-lt"/>
              <a:buAutoNum type="arabicPeriod"/>
            </a:pPr>
            <a:endParaRPr lang="en-US" dirty="0">
              <a:solidFill>
                <a:srgbClr val="000000"/>
              </a:solidFill>
            </a:endParaRPr>
          </a:p>
          <a:p>
            <a:pPr marL="457200" indent="-457200" eaLnBrk="1" hangingPunct="1">
              <a:buFont typeface="+mj-lt"/>
              <a:buAutoNum type="arabicPeriod"/>
            </a:pPr>
            <a:r>
              <a:rPr lang="en-US" dirty="0" smtClean="0">
                <a:solidFill>
                  <a:srgbClr val="000000"/>
                </a:solidFill>
              </a:rPr>
              <a:t>Motions </a:t>
            </a:r>
            <a:r>
              <a:rPr lang="en-US" dirty="0">
                <a:solidFill>
                  <a:srgbClr val="000000"/>
                </a:solidFill>
              </a:rPr>
              <a:t>that do not perform an operation</a:t>
            </a:r>
          </a:p>
          <a:p>
            <a:pPr marL="533400" indent="-533400" eaLnBrk="1" hangingPunct="1">
              <a:buFont typeface="+mj-lt"/>
              <a:buAutoNum type="arabicPeriod" startAt="10"/>
            </a:pPr>
            <a:endParaRPr lang="en-US" dirty="0" smtClean="0"/>
          </a:p>
        </p:txBody>
      </p:sp>
    </p:spTree>
    <p:extLst>
      <p:ext uri="{BB962C8B-B14F-4D97-AF65-F5344CB8AC3E}">
        <p14:creationId xmlns:p14="http://schemas.microsoft.com/office/powerpoint/2010/main" val="2186389625"/>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Classification of </a:t>
            </a:r>
            <a:r>
              <a:rPr lang="en-US" dirty="0" err="1"/>
              <a:t>Therbligs</a:t>
            </a:r>
            <a:endParaRPr lang="en-US" dirty="0" smtClean="0"/>
          </a:p>
        </p:txBody>
      </p:sp>
      <p:sp>
        <p:nvSpPr>
          <p:cNvPr id="17411" name="Rectangle 3"/>
          <p:cNvSpPr>
            <a:spLocks noGrp="1" noChangeArrowheads="1"/>
          </p:cNvSpPr>
          <p:nvPr>
            <p:ph type="body" idx="1"/>
          </p:nvPr>
        </p:nvSpPr>
        <p:spPr>
          <a:xfrm>
            <a:off x="1905000" y="1447800"/>
            <a:ext cx="6934200" cy="5105400"/>
          </a:xfrm>
        </p:spPr>
        <p:txBody>
          <a:bodyPr/>
          <a:lstStyle/>
          <a:p>
            <a:pPr marL="0" indent="0" eaLnBrk="1" hangingPunct="1">
              <a:buNone/>
            </a:pPr>
            <a:r>
              <a:rPr lang="en-US" b="1" dirty="0"/>
              <a:t>Types of </a:t>
            </a:r>
            <a:r>
              <a:rPr lang="en-US" b="1" dirty="0" err="1" smtClean="0"/>
              <a:t>Therbligs</a:t>
            </a:r>
            <a:endParaRPr lang="en-US" dirty="0">
              <a:solidFill>
                <a:srgbClr val="000000"/>
              </a:solidFill>
            </a:endParaRPr>
          </a:p>
          <a:p>
            <a:pPr marL="457200" indent="-457200" eaLnBrk="1" hangingPunct="1">
              <a:buFont typeface="+mj-lt"/>
              <a:buAutoNum type="arabicPeriod"/>
            </a:pPr>
            <a:r>
              <a:rPr lang="en-US" dirty="0" smtClean="0">
                <a:solidFill>
                  <a:srgbClr val="000000"/>
                </a:solidFill>
              </a:rPr>
              <a:t>Motions </a:t>
            </a:r>
            <a:r>
              <a:rPr lang="en-US" dirty="0">
                <a:solidFill>
                  <a:srgbClr val="000000"/>
                </a:solidFill>
              </a:rPr>
              <a:t>required for performing an </a:t>
            </a:r>
            <a:r>
              <a:rPr lang="en-US" dirty="0" smtClean="0">
                <a:solidFill>
                  <a:srgbClr val="000000"/>
                </a:solidFill>
              </a:rPr>
              <a:t>operation:</a:t>
            </a:r>
          </a:p>
          <a:p>
            <a:pPr marL="857250" lvl="1" indent="-457200" eaLnBrk="1" hangingPunct="1"/>
            <a:r>
              <a:rPr lang="en-US" dirty="0">
                <a:solidFill>
                  <a:srgbClr val="000000"/>
                </a:solidFill>
              </a:rPr>
              <a:t>Transport empty</a:t>
            </a:r>
          </a:p>
          <a:p>
            <a:pPr marL="857250" lvl="1" indent="-457200" eaLnBrk="1" hangingPunct="1"/>
            <a:r>
              <a:rPr lang="en-US" dirty="0">
                <a:solidFill>
                  <a:srgbClr val="000000"/>
                </a:solidFill>
              </a:rPr>
              <a:t>Grasp</a:t>
            </a:r>
          </a:p>
          <a:p>
            <a:pPr marL="857250" lvl="1" indent="-457200" eaLnBrk="1" hangingPunct="1"/>
            <a:r>
              <a:rPr lang="en-US" dirty="0">
                <a:solidFill>
                  <a:srgbClr val="000000"/>
                </a:solidFill>
              </a:rPr>
              <a:t>Transport loaded (carry)</a:t>
            </a:r>
          </a:p>
          <a:p>
            <a:pPr marL="857250" lvl="1" indent="-457200" eaLnBrk="1" hangingPunct="1"/>
            <a:r>
              <a:rPr lang="en-US" dirty="0">
                <a:solidFill>
                  <a:srgbClr val="000000"/>
                </a:solidFill>
              </a:rPr>
              <a:t>Position</a:t>
            </a:r>
          </a:p>
          <a:p>
            <a:pPr marL="857250" lvl="1" indent="-457200" eaLnBrk="1" hangingPunct="1"/>
            <a:r>
              <a:rPr lang="en-US" dirty="0">
                <a:solidFill>
                  <a:srgbClr val="000000"/>
                </a:solidFill>
              </a:rPr>
              <a:t>Use</a:t>
            </a:r>
          </a:p>
          <a:p>
            <a:pPr marL="857250" lvl="1" indent="-457200" eaLnBrk="1" hangingPunct="1"/>
            <a:r>
              <a:rPr lang="en-US" dirty="0">
                <a:solidFill>
                  <a:srgbClr val="000000"/>
                </a:solidFill>
              </a:rPr>
              <a:t>Assemble</a:t>
            </a:r>
          </a:p>
          <a:p>
            <a:pPr marL="857250" lvl="1" indent="-457200" eaLnBrk="1" hangingPunct="1"/>
            <a:r>
              <a:rPr lang="en-US" dirty="0">
                <a:solidFill>
                  <a:srgbClr val="000000"/>
                </a:solidFill>
              </a:rPr>
              <a:t>Disassemble</a:t>
            </a:r>
          </a:p>
          <a:p>
            <a:pPr marL="857250" lvl="1" indent="-457200" eaLnBrk="1" hangingPunct="1"/>
            <a:r>
              <a:rPr lang="en-US" dirty="0">
                <a:solidFill>
                  <a:srgbClr val="000000"/>
                </a:solidFill>
              </a:rPr>
              <a:t>Release load</a:t>
            </a:r>
          </a:p>
          <a:p>
            <a:pPr marL="857250" lvl="1" indent="-457200" eaLnBrk="1" hangingPunct="1"/>
            <a:r>
              <a:rPr lang="en-US" dirty="0">
                <a:solidFill>
                  <a:srgbClr val="000000"/>
                </a:solidFill>
              </a:rPr>
              <a:t>Inspect</a:t>
            </a:r>
            <a:endParaRPr lang="en-US" dirty="0" smtClean="0">
              <a:solidFill>
                <a:srgbClr val="000000"/>
              </a:solidFill>
            </a:endParaRPr>
          </a:p>
        </p:txBody>
      </p:sp>
    </p:spTree>
    <p:extLst>
      <p:ext uri="{BB962C8B-B14F-4D97-AF65-F5344CB8AC3E}">
        <p14:creationId xmlns:p14="http://schemas.microsoft.com/office/powerpoint/2010/main" val="4219402541"/>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Classification of </a:t>
            </a:r>
            <a:r>
              <a:rPr lang="en-US" dirty="0" err="1"/>
              <a:t>Therbligs</a:t>
            </a:r>
            <a:endParaRPr lang="en-US" dirty="0" smtClean="0"/>
          </a:p>
        </p:txBody>
      </p:sp>
      <p:sp>
        <p:nvSpPr>
          <p:cNvPr id="17411" name="Rectangle 3"/>
          <p:cNvSpPr>
            <a:spLocks noGrp="1" noChangeArrowheads="1"/>
          </p:cNvSpPr>
          <p:nvPr>
            <p:ph type="body" idx="1"/>
          </p:nvPr>
        </p:nvSpPr>
        <p:spPr>
          <a:xfrm>
            <a:off x="1905000" y="1447800"/>
            <a:ext cx="6934200" cy="5105400"/>
          </a:xfrm>
        </p:spPr>
        <p:txBody>
          <a:bodyPr/>
          <a:lstStyle/>
          <a:p>
            <a:pPr marL="0" indent="0" eaLnBrk="1" hangingPunct="1">
              <a:buNone/>
            </a:pPr>
            <a:r>
              <a:rPr lang="en-US" b="1" dirty="0"/>
              <a:t>Types of </a:t>
            </a:r>
            <a:r>
              <a:rPr lang="en-US" b="1" dirty="0" err="1" smtClean="0"/>
              <a:t>Therbligs</a:t>
            </a:r>
            <a:endParaRPr lang="en-US" dirty="0">
              <a:solidFill>
                <a:srgbClr val="000000"/>
              </a:solidFill>
            </a:endParaRPr>
          </a:p>
          <a:p>
            <a:pPr marL="457200" indent="-457200" eaLnBrk="1" hangingPunct="1">
              <a:buFont typeface="+mj-lt"/>
              <a:buAutoNum type="arabicPeriod" startAt="2"/>
            </a:pPr>
            <a:r>
              <a:rPr lang="en-US" dirty="0">
                <a:solidFill>
                  <a:srgbClr val="000000"/>
                </a:solidFill>
              </a:rPr>
              <a:t>Motions that tend to slow down type 1 motion </a:t>
            </a:r>
            <a:r>
              <a:rPr lang="en-US" dirty="0" smtClean="0">
                <a:solidFill>
                  <a:srgbClr val="000000"/>
                </a:solidFill>
              </a:rPr>
              <a:t>:</a:t>
            </a:r>
          </a:p>
          <a:p>
            <a:pPr marL="857250" lvl="1" indent="-457200" eaLnBrk="1" hangingPunct="1"/>
            <a:r>
              <a:rPr lang="en-US" dirty="0">
                <a:solidFill>
                  <a:srgbClr val="000000"/>
                </a:solidFill>
              </a:rPr>
              <a:t>Search</a:t>
            </a:r>
          </a:p>
          <a:p>
            <a:pPr marL="857250" lvl="1" indent="-457200" eaLnBrk="1" hangingPunct="1"/>
            <a:r>
              <a:rPr lang="en-US" dirty="0">
                <a:solidFill>
                  <a:srgbClr val="000000"/>
                </a:solidFill>
              </a:rPr>
              <a:t>Find*</a:t>
            </a:r>
          </a:p>
          <a:p>
            <a:pPr marL="857250" lvl="1" indent="-457200" eaLnBrk="1" hangingPunct="1"/>
            <a:r>
              <a:rPr lang="en-US" dirty="0">
                <a:solidFill>
                  <a:srgbClr val="000000"/>
                </a:solidFill>
              </a:rPr>
              <a:t>Select</a:t>
            </a:r>
          </a:p>
          <a:p>
            <a:pPr marL="857250" lvl="1" indent="-457200" eaLnBrk="1" hangingPunct="1"/>
            <a:r>
              <a:rPr lang="en-US" dirty="0">
                <a:solidFill>
                  <a:srgbClr val="000000"/>
                </a:solidFill>
              </a:rPr>
              <a:t>Plan (person thinking)</a:t>
            </a:r>
          </a:p>
          <a:p>
            <a:pPr marL="857250" lvl="1" indent="-457200" eaLnBrk="1" hangingPunct="1"/>
            <a:r>
              <a:rPr lang="en-US" dirty="0">
                <a:solidFill>
                  <a:srgbClr val="000000"/>
                </a:solidFill>
              </a:rPr>
              <a:t>Pre-position (set up)</a:t>
            </a:r>
            <a:endParaRPr lang="en-US" dirty="0" smtClean="0">
              <a:solidFill>
                <a:srgbClr val="000000"/>
              </a:solidFill>
            </a:endParaRPr>
          </a:p>
        </p:txBody>
      </p:sp>
    </p:spTree>
    <p:extLst>
      <p:ext uri="{BB962C8B-B14F-4D97-AF65-F5344CB8AC3E}">
        <p14:creationId xmlns:p14="http://schemas.microsoft.com/office/powerpoint/2010/main" val="1494466019"/>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t>Classification of </a:t>
            </a:r>
            <a:r>
              <a:rPr lang="en-US" dirty="0" err="1"/>
              <a:t>Therbligs</a:t>
            </a:r>
            <a:endParaRPr lang="en-US" dirty="0" smtClean="0"/>
          </a:p>
        </p:txBody>
      </p:sp>
      <p:sp>
        <p:nvSpPr>
          <p:cNvPr id="17411" name="Rectangle 3"/>
          <p:cNvSpPr>
            <a:spLocks noGrp="1" noChangeArrowheads="1"/>
          </p:cNvSpPr>
          <p:nvPr>
            <p:ph type="body" idx="1"/>
          </p:nvPr>
        </p:nvSpPr>
        <p:spPr>
          <a:xfrm>
            <a:off x="1905000" y="1447800"/>
            <a:ext cx="6934200" cy="5105400"/>
          </a:xfrm>
        </p:spPr>
        <p:txBody>
          <a:bodyPr/>
          <a:lstStyle/>
          <a:p>
            <a:pPr marL="0" indent="0" eaLnBrk="1" hangingPunct="1">
              <a:buNone/>
            </a:pPr>
            <a:r>
              <a:rPr lang="en-US" b="1" dirty="0"/>
              <a:t>Types of </a:t>
            </a:r>
            <a:r>
              <a:rPr lang="en-US" b="1" dirty="0" err="1" smtClean="0"/>
              <a:t>Therbligs</a:t>
            </a:r>
            <a:endParaRPr lang="en-US" dirty="0">
              <a:solidFill>
                <a:srgbClr val="000000"/>
              </a:solidFill>
            </a:endParaRPr>
          </a:p>
          <a:p>
            <a:pPr marL="457200" indent="-457200" eaLnBrk="1" hangingPunct="1">
              <a:buFont typeface="+mj-lt"/>
              <a:buAutoNum type="arabicPeriod" startAt="3"/>
            </a:pPr>
            <a:r>
              <a:rPr lang="en-US" dirty="0">
                <a:solidFill>
                  <a:srgbClr val="000000"/>
                </a:solidFill>
              </a:rPr>
              <a:t>Motions that do not perform an operation </a:t>
            </a:r>
            <a:r>
              <a:rPr lang="en-US" dirty="0" smtClean="0">
                <a:solidFill>
                  <a:srgbClr val="000000"/>
                </a:solidFill>
              </a:rPr>
              <a:t>:</a:t>
            </a:r>
          </a:p>
          <a:p>
            <a:pPr marL="857250" lvl="1" indent="-457200" eaLnBrk="1" hangingPunct="1"/>
            <a:r>
              <a:rPr lang="en-US" dirty="0">
                <a:solidFill>
                  <a:srgbClr val="000000"/>
                </a:solidFill>
              </a:rPr>
              <a:t>Hold</a:t>
            </a:r>
          </a:p>
          <a:p>
            <a:pPr marL="857250" lvl="1" indent="-457200" eaLnBrk="1" hangingPunct="1"/>
            <a:r>
              <a:rPr lang="en-US" dirty="0">
                <a:solidFill>
                  <a:srgbClr val="000000"/>
                </a:solidFill>
              </a:rPr>
              <a:t>Unavoidable delay</a:t>
            </a:r>
          </a:p>
          <a:p>
            <a:pPr marL="857250" lvl="1" indent="-457200" eaLnBrk="1" hangingPunct="1"/>
            <a:r>
              <a:rPr lang="en-US" dirty="0">
                <a:solidFill>
                  <a:srgbClr val="000000"/>
                </a:solidFill>
              </a:rPr>
              <a:t>Avoidable delay (standby)</a:t>
            </a:r>
          </a:p>
          <a:p>
            <a:pPr marL="857250" lvl="1" indent="-457200" eaLnBrk="1" hangingPunct="1"/>
            <a:r>
              <a:rPr lang="en-US" dirty="0">
                <a:solidFill>
                  <a:srgbClr val="000000"/>
                </a:solidFill>
              </a:rPr>
              <a:t>Rest</a:t>
            </a:r>
            <a:endParaRPr lang="en-US" dirty="0" smtClean="0">
              <a:solidFill>
                <a:srgbClr val="000000"/>
              </a:solidFill>
            </a:endParaRPr>
          </a:p>
        </p:txBody>
      </p:sp>
    </p:spTree>
    <p:extLst>
      <p:ext uri="{BB962C8B-B14F-4D97-AF65-F5344CB8AC3E}">
        <p14:creationId xmlns:p14="http://schemas.microsoft.com/office/powerpoint/2010/main" val="1494466019"/>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Definitions</a:t>
            </a:r>
          </a:p>
        </p:txBody>
      </p:sp>
      <p:sp>
        <p:nvSpPr>
          <p:cNvPr id="14339" name="Rectangle 3"/>
          <p:cNvSpPr>
            <a:spLocks noGrp="1" noChangeArrowheads="1"/>
          </p:cNvSpPr>
          <p:nvPr>
            <p:ph type="body" idx="1"/>
          </p:nvPr>
        </p:nvSpPr>
        <p:spPr/>
        <p:txBody>
          <a:bodyPr/>
          <a:lstStyle/>
          <a:p>
            <a:pPr eaLnBrk="1" hangingPunct="1"/>
            <a:r>
              <a:rPr lang="en-US" b="1" dirty="0" smtClean="0"/>
              <a:t>Motion study</a:t>
            </a:r>
            <a:r>
              <a:rPr lang="en-US" dirty="0" smtClean="0"/>
              <a:t> - </a:t>
            </a:r>
            <a:r>
              <a:rPr lang="en-US" i="1" dirty="0" smtClean="0"/>
              <a:t>analysis</a:t>
            </a:r>
            <a:r>
              <a:rPr lang="en-US" dirty="0" smtClean="0"/>
              <a:t> of the basic hand, arm, and body </a:t>
            </a:r>
            <a:r>
              <a:rPr lang="en-US" i="1" dirty="0" smtClean="0"/>
              <a:t>movements</a:t>
            </a:r>
            <a:r>
              <a:rPr lang="en-US" dirty="0" smtClean="0"/>
              <a:t> of workers </a:t>
            </a:r>
            <a:r>
              <a:rPr lang="en-US" i="1" dirty="0" smtClean="0"/>
              <a:t>as they perform work</a:t>
            </a:r>
          </a:p>
          <a:p>
            <a:pPr eaLnBrk="1" hangingPunct="1"/>
            <a:endParaRPr lang="en-US" i="1" dirty="0" smtClean="0"/>
          </a:p>
          <a:p>
            <a:pPr eaLnBrk="1" hangingPunct="1"/>
            <a:r>
              <a:rPr lang="en-US" b="1" dirty="0" smtClean="0"/>
              <a:t>Work design</a:t>
            </a:r>
            <a:r>
              <a:rPr lang="en-US" dirty="0" smtClean="0"/>
              <a:t> - </a:t>
            </a:r>
            <a:r>
              <a:rPr lang="en-US" i="1" dirty="0" smtClean="0"/>
              <a:t>design</a:t>
            </a:r>
            <a:r>
              <a:rPr lang="en-US" dirty="0" smtClean="0"/>
              <a:t> of the </a:t>
            </a:r>
            <a:r>
              <a:rPr lang="en-US" i="1" dirty="0" smtClean="0"/>
              <a:t>methods and motions</a:t>
            </a:r>
            <a:r>
              <a:rPr lang="en-US" dirty="0" smtClean="0"/>
              <a:t> used to perform a </a:t>
            </a:r>
            <a:r>
              <a:rPr lang="en-US" i="1" dirty="0" smtClean="0"/>
              <a:t>task</a:t>
            </a:r>
          </a:p>
          <a:p>
            <a:pPr eaLnBrk="1" hangingPunct="1"/>
            <a:endParaRPr lang="en-US" i="1" dirty="0" smtClean="0"/>
          </a:p>
          <a:p>
            <a:pPr eaLnBrk="1" hangingPunct="1"/>
            <a:r>
              <a:rPr lang="en-US" dirty="0" smtClean="0"/>
              <a:t>Includes:</a:t>
            </a:r>
          </a:p>
          <a:p>
            <a:pPr lvl="1" eaLnBrk="1" hangingPunct="1"/>
            <a:r>
              <a:rPr lang="en-US" dirty="0" smtClean="0"/>
              <a:t>Workplace layout and environment</a:t>
            </a:r>
          </a:p>
          <a:p>
            <a:pPr lvl="1" eaLnBrk="1" hangingPunct="1"/>
            <a:r>
              <a:rPr lang="en-US" dirty="0" smtClean="0"/>
              <a:t>Tooling and equipment used in the task</a:t>
            </a: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Benefits of Classification</a:t>
            </a:r>
          </a:p>
        </p:txBody>
      </p:sp>
      <p:sp>
        <p:nvSpPr>
          <p:cNvPr id="20483" name="Content Placeholder 2"/>
          <p:cNvSpPr>
            <a:spLocks noGrp="1"/>
          </p:cNvSpPr>
          <p:nvPr>
            <p:ph idx="1"/>
          </p:nvPr>
        </p:nvSpPr>
        <p:spPr>
          <a:xfrm>
            <a:off x="1905000" y="1447800"/>
            <a:ext cx="6934200" cy="5105400"/>
          </a:xfrm>
        </p:spPr>
        <p:txBody>
          <a:bodyPr/>
          <a:lstStyle/>
          <a:p>
            <a:r>
              <a:rPr lang="en-US" dirty="0" smtClean="0"/>
              <a:t>Use motions which are </a:t>
            </a:r>
            <a:r>
              <a:rPr lang="en-US" b="1" dirty="0" smtClean="0"/>
              <a:t>easy </a:t>
            </a:r>
            <a:r>
              <a:rPr lang="en-US" dirty="0" smtClean="0"/>
              <a:t>and </a:t>
            </a:r>
            <a:r>
              <a:rPr lang="en-US" b="1" dirty="0" smtClean="0"/>
              <a:t>effective</a:t>
            </a:r>
            <a:r>
              <a:rPr lang="en-US" dirty="0" smtClean="0"/>
              <a:t>, </a:t>
            </a:r>
          </a:p>
          <a:p>
            <a:endParaRPr lang="en-US" dirty="0" smtClean="0"/>
          </a:p>
          <a:p>
            <a:r>
              <a:rPr lang="en-US" b="1" dirty="0" smtClean="0"/>
              <a:t>Discard</a:t>
            </a:r>
            <a:r>
              <a:rPr lang="en-US" dirty="0" smtClean="0"/>
              <a:t> motions which are </a:t>
            </a:r>
            <a:r>
              <a:rPr lang="en-US" b="1" dirty="0" smtClean="0"/>
              <a:t>awkward</a:t>
            </a:r>
            <a:r>
              <a:rPr lang="en-US" dirty="0" smtClean="0"/>
              <a:t>, </a:t>
            </a:r>
            <a:r>
              <a:rPr lang="en-US" b="1" dirty="0" smtClean="0"/>
              <a:t>fatiguing</a:t>
            </a:r>
            <a:r>
              <a:rPr lang="en-US" dirty="0" smtClean="0"/>
              <a:t> and </a:t>
            </a:r>
            <a:r>
              <a:rPr lang="en-US" b="1" dirty="0" smtClean="0"/>
              <a:t>ineffective</a:t>
            </a:r>
            <a:r>
              <a:rPr lang="en-US" dirty="0" smtClean="0"/>
              <a:t> </a:t>
            </a:r>
          </a:p>
          <a:p>
            <a:endParaRPr lang="en-US" dirty="0" smtClean="0"/>
          </a:p>
          <a:p>
            <a:r>
              <a:rPr lang="en-US" dirty="0"/>
              <a:t>People who </a:t>
            </a:r>
            <a:r>
              <a:rPr lang="en-US" b="1" dirty="0"/>
              <a:t>accomplish the most</a:t>
            </a:r>
            <a:r>
              <a:rPr lang="en-US" dirty="0"/>
              <a:t> do not necessarily </a:t>
            </a:r>
            <a:r>
              <a:rPr lang="en-US" b="1" dirty="0"/>
              <a:t>work </a:t>
            </a:r>
            <a:r>
              <a:rPr lang="en-US" b="1" dirty="0" smtClean="0"/>
              <a:t>hardest</a:t>
            </a:r>
          </a:p>
          <a:p>
            <a:endParaRPr lang="en-US" b="1" dirty="0"/>
          </a:p>
          <a:p>
            <a:r>
              <a:rPr lang="en-US" dirty="0" smtClean="0"/>
              <a:t>Watch video on application of </a:t>
            </a:r>
            <a:r>
              <a:rPr lang="en-US" dirty="0" err="1" smtClean="0"/>
              <a:t>therbligs</a:t>
            </a:r>
            <a:r>
              <a:rPr lang="en-US" dirty="0" smtClean="0"/>
              <a:t> on a simple task: </a:t>
            </a:r>
            <a:r>
              <a:rPr lang="en-US" dirty="0">
                <a:hlinkClick r:id="rId3"/>
              </a:rPr>
              <a:t>https://youtu.be/z2EYyPA2Gik</a:t>
            </a:r>
            <a:endParaRPr lang="en-US" dirty="0"/>
          </a:p>
          <a:p>
            <a:endParaRPr lang="en-US" dirty="0"/>
          </a:p>
          <a:p>
            <a:endParaRPr lang="en-US" dirty="0" smtClean="0"/>
          </a:p>
          <a:p>
            <a:endParaRPr lang="en-US"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Benefits of Classification</a:t>
            </a:r>
          </a:p>
        </p:txBody>
      </p:sp>
      <p:sp>
        <p:nvSpPr>
          <p:cNvPr id="20483" name="Content Placeholder 2"/>
          <p:cNvSpPr>
            <a:spLocks noGrp="1"/>
          </p:cNvSpPr>
          <p:nvPr>
            <p:ph idx="1"/>
          </p:nvPr>
        </p:nvSpPr>
        <p:spPr>
          <a:xfrm>
            <a:off x="1905000" y="1447800"/>
            <a:ext cx="6934200" cy="4876800"/>
          </a:xfrm>
        </p:spPr>
        <p:txBody>
          <a:bodyPr/>
          <a:lstStyle/>
          <a:p>
            <a:r>
              <a:rPr lang="en-US" b="1" dirty="0" smtClean="0"/>
              <a:t>Identifying/solving</a:t>
            </a:r>
            <a:r>
              <a:rPr lang="en-US" dirty="0" smtClean="0"/>
              <a:t> </a:t>
            </a:r>
            <a:r>
              <a:rPr lang="en-US" dirty="0"/>
              <a:t>avoidable delay</a:t>
            </a:r>
          </a:p>
          <a:p>
            <a:pPr lvl="1"/>
            <a:r>
              <a:rPr lang="en-US" dirty="0"/>
              <a:t>e.g. person selecting parts for assembly</a:t>
            </a:r>
          </a:p>
          <a:p>
            <a:pPr lvl="2"/>
            <a:r>
              <a:rPr lang="en-US" dirty="0"/>
              <a:t>exclusively with one hand</a:t>
            </a:r>
          </a:p>
          <a:p>
            <a:pPr lvl="2"/>
            <a:r>
              <a:rPr lang="en-US" dirty="0"/>
              <a:t>while the other remains idle</a:t>
            </a:r>
          </a:p>
          <a:p>
            <a:pPr lvl="1"/>
            <a:r>
              <a:rPr lang="en-US" dirty="0" smtClean="0">
                <a:sym typeface="Symbol"/>
              </a:rPr>
              <a:t>Effects:</a:t>
            </a:r>
          </a:p>
          <a:p>
            <a:pPr lvl="2"/>
            <a:r>
              <a:rPr lang="en-US" dirty="0" smtClean="0"/>
              <a:t>work </a:t>
            </a:r>
            <a:r>
              <a:rPr lang="en-US" dirty="0"/>
              <a:t>is slowed down, also</a:t>
            </a:r>
          </a:p>
          <a:p>
            <a:pPr lvl="2"/>
            <a:r>
              <a:rPr lang="en-US" dirty="0"/>
              <a:t>hand being used is becoming more fatigued</a:t>
            </a:r>
          </a:p>
          <a:p>
            <a:pPr lvl="1"/>
            <a:r>
              <a:rPr lang="en-US" dirty="0" smtClean="0"/>
              <a:t>Solution: </a:t>
            </a:r>
            <a:r>
              <a:rPr lang="en-US" dirty="0"/>
              <a:t>use of both </a:t>
            </a:r>
            <a:r>
              <a:rPr lang="en-US" dirty="0" smtClean="0"/>
              <a:t>hands</a:t>
            </a:r>
          </a:p>
          <a:p>
            <a:pPr lvl="1"/>
            <a:r>
              <a:rPr lang="en-US" dirty="0" smtClean="0"/>
              <a:t>How? </a:t>
            </a:r>
            <a:r>
              <a:rPr lang="en-US" dirty="0"/>
              <a:t>encouraging </a:t>
            </a:r>
            <a:r>
              <a:rPr lang="en-US" dirty="0" smtClean="0"/>
              <a:t>workers </a:t>
            </a:r>
            <a:r>
              <a:rPr lang="en-US" dirty="0"/>
              <a:t>to become more </a:t>
            </a:r>
            <a:r>
              <a:rPr lang="en-US" dirty="0" smtClean="0"/>
              <a:t>“ambidextrous”</a:t>
            </a:r>
          </a:p>
          <a:p>
            <a:pPr lvl="1"/>
            <a:endParaRPr lang="en-US" dirty="0"/>
          </a:p>
          <a:p>
            <a:endParaRPr lang="en-US" dirty="0"/>
          </a:p>
        </p:txBody>
      </p:sp>
    </p:spTree>
    <p:extLst>
      <p:ext uri="{BB962C8B-B14F-4D97-AF65-F5344CB8AC3E}">
        <p14:creationId xmlns:p14="http://schemas.microsoft.com/office/powerpoint/2010/main" val="1693690643"/>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76400" y="228600"/>
            <a:ext cx="7162800" cy="914400"/>
          </a:xfrm>
        </p:spPr>
        <p:txBody>
          <a:bodyPr/>
          <a:lstStyle/>
          <a:p>
            <a:pPr eaLnBrk="1" hangingPunct="1"/>
            <a:r>
              <a:rPr lang="en-US" dirty="0"/>
              <a:t>Motion Study and Work Design</a:t>
            </a:r>
            <a:endParaRPr lang="en-US" b="0" dirty="0" smtClean="0"/>
          </a:p>
        </p:txBody>
      </p:sp>
      <p:sp>
        <p:nvSpPr>
          <p:cNvPr id="3075" name="Rectangle 3"/>
          <p:cNvSpPr>
            <a:spLocks noGrp="1" noChangeArrowheads="1"/>
          </p:cNvSpPr>
          <p:nvPr>
            <p:ph type="body" idx="1"/>
          </p:nvPr>
        </p:nvSpPr>
        <p:spPr>
          <a:xfrm>
            <a:off x="2438400" y="1447800"/>
            <a:ext cx="6400800" cy="4495800"/>
          </a:xfrm>
        </p:spPr>
        <p:txBody>
          <a:bodyPr/>
          <a:lstStyle/>
          <a:p>
            <a:pPr marL="457200" indent="-457200" eaLnBrk="1" hangingPunct="1">
              <a:buFont typeface="Wingdings" pitchFamily="2" charset="2"/>
              <a:buAutoNum type="arabicPeriod"/>
            </a:pPr>
            <a:endParaRPr lang="en-US" b="1" dirty="0" smtClean="0"/>
          </a:p>
          <a:p>
            <a:pPr marL="457200" indent="-457200" eaLnBrk="1" hangingPunct="1">
              <a:buFont typeface="Wingdings" pitchFamily="2" charset="2"/>
              <a:buAutoNum type="arabicPeriod"/>
            </a:pPr>
            <a:endParaRPr lang="en-US" b="1" dirty="0"/>
          </a:p>
          <a:p>
            <a:pPr marL="457200" indent="-457200" eaLnBrk="1" hangingPunct="1">
              <a:buFont typeface="Wingdings" pitchFamily="2" charset="2"/>
              <a:buAutoNum type="arabicPeriod"/>
            </a:pPr>
            <a:endParaRPr lang="en-US" b="1" dirty="0" smtClean="0"/>
          </a:p>
          <a:p>
            <a:pPr marL="457200" indent="-457200" eaLnBrk="1" hangingPunct="1">
              <a:buFont typeface="Wingdings" pitchFamily="2" charset="2"/>
              <a:buAutoNum type="arabicPeriod"/>
            </a:pPr>
            <a:endParaRPr lang="en-US" b="1" dirty="0"/>
          </a:p>
          <a:p>
            <a:pPr marL="514350" indent="-514350" eaLnBrk="1" hangingPunct="1">
              <a:buFont typeface="+mj-lt"/>
              <a:buAutoNum type="arabicPeriod" startAt="2"/>
            </a:pPr>
            <a:r>
              <a:rPr lang="en-US" sz="3200" b="1" i="1" dirty="0" err="1"/>
              <a:t>Micromotion</a:t>
            </a:r>
            <a:r>
              <a:rPr lang="en-US" sz="3200" b="1" i="1" dirty="0"/>
              <a:t> Analysis</a:t>
            </a:r>
            <a:endParaRPr lang="en-US" sz="3200" b="1" i="1" dirty="0" smtClean="0"/>
          </a:p>
        </p:txBody>
      </p:sp>
    </p:spTree>
    <p:extLst>
      <p:ext uri="{BB962C8B-B14F-4D97-AF65-F5344CB8AC3E}">
        <p14:creationId xmlns:p14="http://schemas.microsoft.com/office/powerpoint/2010/main" val="3036925037"/>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smtClean="0"/>
              <a:t>Micromotion Analysis</a:t>
            </a:r>
          </a:p>
        </p:txBody>
      </p:sp>
      <p:sp>
        <p:nvSpPr>
          <p:cNvPr id="21507" name="Content Placeholder 5"/>
          <p:cNvSpPr>
            <a:spLocks noGrp="1"/>
          </p:cNvSpPr>
          <p:nvPr>
            <p:ph idx="1"/>
          </p:nvPr>
        </p:nvSpPr>
        <p:spPr>
          <a:xfrm>
            <a:off x="1905000" y="1447800"/>
            <a:ext cx="7239000" cy="5334000"/>
          </a:xfrm>
        </p:spPr>
        <p:txBody>
          <a:bodyPr/>
          <a:lstStyle/>
          <a:p>
            <a:r>
              <a:rPr lang="en-US" b="1" dirty="0" smtClean="0"/>
              <a:t>Activities</a:t>
            </a:r>
            <a:r>
              <a:rPr lang="en-US" dirty="0" smtClean="0"/>
              <a:t> of two or more </a:t>
            </a:r>
            <a:r>
              <a:rPr lang="en-US" b="1" dirty="0" smtClean="0"/>
              <a:t>workers</a:t>
            </a:r>
            <a:r>
              <a:rPr lang="en-US" dirty="0" smtClean="0"/>
              <a:t> on group work </a:t>
            </a:r>
          </a:p>
          <a:p>
            <a:endParaRPr lang="en-US" dirty="0" smtClean="0"/>
          </a:p>
          <a:p>
            <a:r>
              <a:rPr lang="en-US" dirty="0" smtClean="0"/>
              <a:t>Relationship: </a:t>
            </a:r>
            <a:r>
              <a:rPr lang="en-US" b="1" dirty="0" smtClean="0"/>
              <a:t>operator’s activities and</a:t>
            </a:r>
            <a:r>
              <a:rPr lang="en-US" dirty="0" smtClean="0"/>
              <a:t> </a:t>
            </a:r>
            <a:r>
              <a:rPr lang="en-US" b="1" dirty="0" smtClean="0"/>
              <a:t>machine</a:t>
            </a:r>
            <a:r>
              <a:rPr lang="en-US" dirty="0" smtClean="0"/>
              <a:t> </a:t>
            </a:r>
          </a:p>
          <a:p>
            <a:endParaRPr lang="en-US" dirty="0" smtClean="0"/>
          </a:p>
          <a:p>
            <a:r>
              <a:rPr lang="en-US" b="1" dirty="0" smtClean="0"/>
              <a:t>Timing</a:t>
            </a:r>
            <a:r>
              <a:rPr lang="en-US" dirty="0" smtClean="0"/>
              <a:t> operation </a:t>
            </a:r>
          </a:p>
          <a:p>
            <a:endParaRPr lang="en-US" dirty="0" smtClean="0"/>
          </a:p>
          <a:p>
            <a:r>
              <a:rPr lang="en-US" dirty="0" smtClean="0"/>
              <a:t>Obtain </a:t>
            </a:r>
            <a:r>
              <a:rPr lang="en-US" b="1" dirty="0" smtClean="0"/>
              <a:t>time-motion data</a:t>
            </a:r>
            <a:r>
              <a:rPr lang="en-US" dirty="0" smtClean="0"/>
              <a:t> for time standards </a:t>
            </a:r>
          </a:p>
          <a:p>
            <a:endParaRPr lang="en-US" dirty="0" smtClean="0"/>
          </a:p>
          <a:p>
            <a:r>
              <a:rPr lang="en-US" b="1" dirty="0" smtClean="0"/>
              <a:t>Permanent record</a:t>
            </a:r>
            <a:r>
              <a:rPr lang="en-US" dirty="0" smtClean="0"/>
              <a:t> of method and time </a:t>
            </a:r>
          </a:p>
          <a:p>
            <a:endParaRPr lang="en-US" dirty="0" smtClean="0"/>
          </a:p>
          <a:p>
            <a:r>
              <a:rPr lang="en-US" b="1" dirty="0" smtClean="0"/>
              <a:t>Research</a:t>
            </a:r>
            <a:r>
              <a:rPr lang="en-US" dirty="0" smtClean="0"/>
              <a:t> (motion and time study) </a:t>
            </a:r>
          </a:p>
        </p:txBody>
      </p:sp>
    </p:spTree>
    <p:extLst>
      <p:ext uri="{BB962C8B-B14F-4D97-AF65-F5344CB8AC3E}">
        <p14:creationId xmlns:p14="http://schemas.microsoft.com/office/powerpoint/2010/main" val="2072218426"/>
      </p:ext>
    </p:extLst>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Micromotion Analysis</a:t>
            </a:r>
          </a:p>
        </p:txBody>
      </p:sp>
      <p:sp>
        <p:nvSpPr>
          <p:cNvPr id="22531" name="Content Placeholder 2"/>
          <p:cNvSpPr>
            <a:spLocks noGrp="1"/>
          </p:cNvSpPr>
          <p:nvPr>
            <p:ph idx="1"/>
          </p:nvPr>
        </p:nvSpPr>
        <p:spPr>
          <a:xfrm>
            <a:off x="1905000" y="1447800"/>
            <a:ext cx="7086600" cy="4495800"/>
          </a:xfrm>
        </p:spPr>
        <p:txBody>
          <a:bodyPr/>
          <a:lstStyle/>
          <a:p>
            <a:r>
              <a:rPr lang="en-US" dirty="0" smtClean="0"/>
              <a:t>Main objectives:</a:t>
            </a:r>
          </a:p>
          <a:p>
            <a:pPr lvl="1"/>
            <a:r>
              <a:rPr lang="en-US" dirty="0" smtClean="0"/>
              <a:t>Finding the </a:t>
            </a:r>
            <a:r>
              <a:rPr lang="en-US" b="1" dirty="0" smtClean="0"/>
              <a:t>preferred method</a:t>
            </a:r>
            <a:r>
              <a:rPr lang="en-US" dirty="0" smtClean="0"/>
              <a:t> of doing work </a:t>
            </a:r>
          </a:p>
          <a:p>
            <a:pPr lvl="1"/>
            <a:endParaRPr lang="en-US" dirty="0" smtClean="0"/>
          </a:p>
          <a:p>
            <a:pPr lvl="1"/>
            <a:r>
              <a:rPr lang="en-US" b="1" dirty="0" smtClean="0"/>
              <a:t>Training </a:t>
            </a:r>
            <a:r>
              <a:rPr lang="en-US" dirty="0" smtClean="0"/>
              <a:t>individuals to understand the meaning of motion study </a:t>
            </a:r>
          </a:p>
          <a:p>
            <a:pPr lvl="1"/>
            <a:endParaRPr lang="en-US" dirty="0" smtClean="0"/>
          </a:p>
          <a:p>
            <a:pPr lvl="1"/>
            <a:r>
              <a:rPr lang="en-US" b="1" dirty="0"/>
              <a:t>Analysis of </a:t>
            </a:r>
            <a:r>
              <a:rPr lang="en-US" b="1" dirty="0" err="1"/>
              <a:t>therbligs</a:t>
            </a:r>
            <a:r>
              <a:rPr lang="en-US" dirty="0"/>
              <a:t> that make up a repetitive task</a:t>
            </a:r>
          </a:p>
          <a:p>
            <a:pPr lvl="1"/>
            <a:endParaRPr lang="en-US" dirty="0" smtClean="0"/>
          </a:p>
        </p:txBody>
      </p:sp>
    </p:spTree>
    <p:extLst>
      <p:ext uri="{BB962C8B-B14F-4D97-AF65-F5344CB8AC3E}">
        <p14:creationId xmlns:p14="http://schemas.microsoft.com/office/powerpoint/2010/main" val="1405309106"/>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Micromotion Analysis</a:t>
            </a:r>
          </a:p>
        </p:txBody>
      </p:sp>
      <p:sp>
        <p:nvSpPr>
          <p:cNvPr id="23555" name="Rectangle 3"/>
          <p:cNvSpPr>
            <a:spLocks noGrp="1" noChangeArrowheads="1"/>
          </p:cNvSpPr>
          <p:nvPr>
            <p:ph type="body" idx="1"/>
          </p:nvPr>
        </p:nvSpPr>
        <p:spPr>
          <a:xfrm>
            <a:off x="1905000" y="1447800"/>
            <a:ext cx="7086600" cy="5257800"/>
          </a:xfrm>
        </p:spPr>
        <p:txBody>
          <a:bodyPr/>
          <a:lstStyle/>
          <a:p>
            <a:pPr eaLnBrk="1" hangingPunct="1">
              <a:lnSpc>
                <a:spcPct val="90000"/>
              </a:lnSpc>
            </a:pPr>
            <a:r>
              <a:rPr lang="en-US" dirty="0" smtClean="0"/>
              <a:t>Detailed objectives:</a:t>
            </a:r>
          </a:p>
          <a:p>
            <a:pPr marL="914400" lvl="1" indent="-457200" eaLnBrk="1" hangingPunct="1">
              <a:lnSpc>
                <a:spcPct val="90000"/>
              </a:lnSpc>
              <a:buFont typeface="+mj-lt"/>
              <a:buAutoNum type="arabicPeriod"/>
            </a:pPr>
            <a:r>
              <a:rPr lang="en-US" b="1" dirty="0" smtClean="0"/>
              <a:t>Eliminate ineffective</a:t>
            </a:r>
            <a:r>
              <a:rPr lang="en-US" dirty="0" smtClean="0"/>
              <a:t> </a:t>
            </a:r>
            <a:r>
              <a:rPr lang="en-US" dirty="0" err="1" smtClean="0"/>
              <a:t>therbligs</a:t>
            </a:r>
            <a:r>
              <a:rPr lang="en-US" dirty="0" smtClean="0"/>
              <a:t> if possible</a:t>
            </a:r>
          </a:p>
          <a:p>
            <a:pPr marL="914400" lvl="1" indent="-457200" eaLnBrk="1" hangingPunct="1">
              <a:lnSpc>
                <a:spcPct val="90000"/>
              </a:lnSpc>
              <a:buFont typeface="+mj-lt"/>
              <a:buAutoNum type="arabicPeriod"/>
            </a:pPr>
            <a:endParaRPr lang="en-US" dirty="0" smtClean="0"/>
          </a:p>
          <a:p>
            <a:pPr marL="914400" lvl="1" indent="-457200" eaLnBrk="1" hangingPunct="1">
              <a:lnSpc>
                <a:spcPct val="90000"/>
              </a:lnSpc>
              <a:buFont typeface="+mj-lt"/>
              <a:buAutoNum type="arabicPeriod"/>
            </a:pPr>
            <a:r>
              <a:rPr lang="en-US" b="1" dirty="0" smtClean="0"/>
              <a:t>Avoid holding</a:t>
            </a:r>
            <a:r>
              <a:rPr lang="en-US" dirty="0" smtClean="0"/>
              <a:t> objects with hand – Use </a:t>
            </a:r>
            <a:r>
              <a:rPr lang="en-US" b="1" dirty="0" err="1" smtClean="0"/>
              <a:t>workholder</a:t>
            </a:r>
            <a:endParaRPr lang="en-US" b="1" dirty="0" smtClean="0"/>
          </a:p>
          <a:p>
            <a:pPr marL="914400" lvl="1" indent="-457200" eaLnBrk="1" hangingPunct="1">
              <a:lnSpc>
                <a:spcPct val="90000"/>
              </a:lnSpc>
              <a:buFont typeface="+mj-lt"/>
              <a:buAutoNum type="arabicPeriod"/>
            </a:pPr>
            <a:endParaRPr lang="en-US" b="1" dirty="0" smtClean="0"/>
          </a:p>
          <a:p>
            <a:pPr marL="914400" lvl="1" indent="-457200" eaLnBrk="1" hangingPunct="1">
              <a:lnSpc>
                <a:spcPct val="90000"/>
              </a:lnSpc>
              <a:buFont typeface="+mj-lt"/>
              <a:buAutoNum type="arabicPeriod"/>
            </a:pPr>
            <a:r>
              <a:rPr lang="en-US" b="1" dirty="0" smtClean="0"/>
              <a:t>Combine </a:t>
            </a:r>
            <a:r>
              <a:rPr lang="en-US" b="1" dirty="0" err="1" smtClean="0"/>
              <a:t>therbligs</a:t>
            </a:r>
            <a:r>
              <a:rPr lang="en-US" dirty="0" smtClean="0"/>
              <a:t> – Perform right-hand and left-hand motions simultaneously</a:t>
            </a:r>
          </a:p>
          <a:p>
            <a:pPr marL="914400" lvl="1" indent="-457200" eaLnBrk="1" hangingPunct="1">
              <a:lnSpc>
                <a:spcPct val="90000"/>
              </a:lnSpc>
              <a:buFont typeface="+mj-lt"/>
              <a:buAutoNum type="arabicPeriod"/>
            </a:pPr>
            <a:endParaRPr lang="en-US" dirty="0" smtClean="0"/>
          </a:p>
          <a:p>
            <a:pPr marL="914400" lvl="1" indent="-457200" eaLnBrk="1" hangingPunct="1">
              <a:lnSpc>
                <a:spcPct val="90000"/>
              </a:lnSpc>
              <a:buFont typeface="+mj-lt"/>
              <a:buAutoNum type="arabicPeriod"/>
            </a:pPr>
            <a:r>
              <a:rPr lang="en-US" b="1" dirty="0" smtClean="0"/>
              <a:t>Simplify</a:t>
            </a:r>
            <a:r>
              <a:rPr lang="en-US" dirty="0" smtClean="0"/>
              <a:t> overall method</a:t>
            </a:r>
          </a:p>
          <a:p>
            <a:pPr marL="914400" lvl="1" indent="-457200" eaLnBrk="1" hangingPunct="1">
              <a:lnSpc>
                <a:spcPct val="90000"/>
              </a:lnSpc>
              <a:buFont typeface="+mj-lt"/>
              <a:buAutoNum type="arabicPeriod"/>
            </a:pPr>
            <a:endParaRPr lang="en-US" dirty="0" smtClean="0"/>
          </a:p>
          <a:p>
            <a:pPr marL="914400" lvl="1" indent="-457200" eaLnBrk="1" hangingPunct="1">
              <a:lnSpc>
                <a:spcPct val="90000"/>
              </a:lnSpc>
              <a:buFont typeface="+mj-lt"/>
              <a:buAutoNum type="arabicPeriod"/>
            </a:pPr>
            <a:r>
              <a:rPr lang="en-US" b="1" dirty="0" smtClean="0"/>
              <a:t>Reduce time</a:t>
            </a:r>
            <a:r>
              <a:rPr lang="en-US" dirty="0" smtClean="0"/>
              <a:t> for a motion, e.g., shorten distance</a:t>
            </a:r>
          </a:p>
        </p:txBody>
      </p:sp>
    </p:spTree>
    <p:extLst>
      <p:ext uri="{BB962C8B-B14F-4D97-AF65-F5344CB8AC3E}">
        <p14:creationId xmlns:p14="http://schemas.microsoft.com/office/powerpoint/2010/main" val="767237549"/>
      </p:ext>
    </p:extLst>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err="1" smtClean="0"/>
              <a:t>Micromotion</a:t>
            </a:r>
            <a:r>
              <a:rPr lang="en-US" dirty="0" smtClean="0"/>
              <a:t> Analysis – Technique </a:t>
            </a:r>
          </a:p>
        </p:txBody>
      </p:sp>
      <p:sp>
        <p:nvSpPr>
          <p:cNvPr id="3" name="Content Placeholder 2"/>
          <p:cNvSpPr>
            <a:spLocks noGrp="1"/>
          </p:cNvSpPr>
          <p:nvPr>
            <p:ph idx="1"/>
          </p:nvPr>
        </p:nvSpPr>
        <p:spPr>
          <a:xfrm>
            <a:off x="1905000" y="1447800"/>
            <a:ext cx="7086600" cy="5334000"/>
          </a:xfrm>
        </p:spPr>
        <p:txBody>
          <a:bodyPr/>
          <a:lstStyle/>
          <a:p>
            <a:pPr marL="457200" indent="-457200">
              <a:buFont typeface="+mj-lt"/>
              <a:buAutoNum type="arabicPeriod"/>
              <a:defRPr/>
            </a:pPr>
            <a:r>
              <a:rPr lang="en-US" b="1" dirty="0" smtClean="0"/>
              <a:t>Filming</a:t>
            </a:r>
            <a:r>
              <a:rPr lang="en-US" dirty="0" smtClean="0"/>
              <a:t> operation </a:t>
            </a:r>
          </a:p>
          <a:p>
            <a:pPr marL="457200" indent="-457200">
              <a:buFont typeface="+mj-lt"/>
              <a:buAutoNum type="arabicPeriod"/>
              <a:defRPr/>
            </a:pPr>
            <a:endParaRPr lang="en-US" dirty="0" smtClean="0"/>
          </a:p>
          <a:p>
            <a:pPr marL="457200" indent="-457200">
              <a:buFont typeface="+mj-lt"/>
              <a:buAutoNum type="arabicPeriod"/>
              <a:defRPr/>
            </a:pPr>
            <a:r>
              <a:rPr lang="en-US" b="1" dirty="0" smtClean="0"/>
              <a:t>Analyzing</a:t>
            </a:r>
            <a:r>
              <a:rPr lang="en-US" dirty="0" smtClean="0"/>
              <a:t> the film </a:t>
            </a:r>
          </a:p>
          <a:p>
            <a:pPr marL="457200" indent="-457200">
              <a:buFont typeface="+mj-lt"/>
              <a:buAutoNum type="arabicPeriod"/>
              <a:defRPr/>
            </a:pPr>
            <a:endParaRPr lang="en-US" dirty="0" smtClean="0"/>
          </a:p>
          <a:p>
            <a:pPr marL="457200" indent="-457200">
              <a:buFont typeface="+mj-lt"/>
              <a:buAutoNum type="arabicPeriod"/>
              <a:defRPr/>
            </a:pPr>
            <a:r>
              <a:rPr lang="en-US" b="1" dirty="0" smtClean="0"/>
              <a:t>Charting</a:t>
            </a:r>
            <a:r>
              <a:rPr lang="en-US" dirty="0" smtClean="0"/>
              <a:t> the results </a:t>
            </a:r>
          </a:p>
          <a:p>
            <a:pPr marL="457200" indent="-457200">
              <a:buFont typeface="+mj-lt"/>
              <a:buAutoNum type="arabicPeriod"/>
              <a:defRPr/>
            </a:pPr>
            <a:endParaRPr lang="en-US" dirty="0" smtClean="0"/>
          </a:p>
          <a:p>
            <a:pPr marL="457200" indent="-457200">
              <a:buFont typeface="+mj-lt"/>
              <a:buAutoNum type="arabicPeriod"/>
              <a:defRPr/>
            </a:pPr>
            <a:r>
              <a:rPr lang="en-US" dirty="0" smtClean="0"/>
              <a:t>Developing an </a:t>
            </a:r>
            <a:r>
              <a:rPr lang="en-US" b="1" dirty="0" smtClean="0"/>
              <a:t>improved method</a:t>
            </a:r>
          </a:p>
          <a:p>
            <a:pPr marL="457200" indent="-457200">
              <a:buFont typeface="+mj-lt"/>
              <a:buAutoNum type="arabicPeriod"/>
              <a:defRPr/>
            </a:pPr>
            <a:endParaRPr lang="en-US" b="1" dirty="0"/>
          </a:p>
          <a:p>
            <a:pPr eaLnBrk="1" hangingPunct="1"/>
            <a:r>
              <a:rPr lang="en-US" b="1" dirty="0" smtClean="0"/>
              <a:t>Reading </a:t>
            </a:r>
            <a:r>
              <a:rPr lang="en-US" b="1" dirty="0"/>
              <a:t>assignment 2:</a:t>
            </a:r>
            <a:br>
              <a:rPr lang="en-US" b="1" dirty="0"/>
            </a:br>
            <a:r>
              <a:rPr lang="en-US" dirty="0" smtClean="0"/>
              <a:t>“</a:t>
            </a:r>
            <a:r>
              <a:rPr lang="en-US" dirty="0" err="1" smtClean="0"/>
              <a:t>Micromotion</a:t>
            </a:r>
            <a:r>
              <a:rPr lang="en-US" dirty="0" smtClean="0"/>
              <a:t> Analysis Checklist for Possible Improvements” (course website)</a:t>
            </a:r>
            <a:endParaRPr lang="en-US" dirty="0"/>
          </a:p>
        </p:txBody>
      </p:sp>
    </p:spTree>
    <p:extLst>
      <p:ext uri="{BB962C8B-B14F-4D97-AF65-F5344CB8AC3E}">
        <p14:creationId xmlns:p14="http://schemas.microsoft.com/office/powerpoint/2010/main" val="27024673"/>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524000"/>
            <a:ext cx="8153400" cy="3668196"/>
          </a:xfrm>
        </p:spPr>
      </p:pic>
      <p:sp>
        <p:nvSpPr>
          <p:cNvPr id="11" name="Title 1"/>
          <p:cNvSpPr>
            <a:spLocks noGrp="1"/>
          </p:cNvSpPr>
          <p:nvPr>
            <p:ph type="title"/>
          </p:nvPr>
        </p:nvSpPr>
        <p:spPr>
          <a:xfrm>
            <a:off x="1676400" y="228600"/>
            <a:ext cx="7162800" cy="914400"/>
          </a:xfrm>
        </p:spPr>
        <p:txBody>
          <a:bodyPr/>
          <a:lstStyle/>
          <a:p>
            <a:pPr algn="ctr"/>
            <a:r>
              <a:rPr lang="en-US" sz="3200" b="0" dirty="0" err="1" smtClean="0"/>
              <a:t>Micromotion</a:t>
            </a:r>
            <a:r>
              <a:rPr lang="en-US" sz="3200" b="0" dirty="0" smtClean="0"/>
              <a:t> Analysis – Example </a:t>
            </a:r>
            <a:endParaRPr lang="en-US" b="0" dirty="0" smtClean="0"/>
          </a:p>
        </p:txBody>
      </p:sp>
      <p:sp>
        <p:nvSpPr>
          <p:cNvPr id="12" name="Text Placeholder 11"/>
          <p:cNvSpPr txBox="1">
            <a:spLocks noGrp="1"/>
          </p:cNvSpPr>
          <p:nvPr>
            <p:ph type="body" sz="half" idx="2"/>
          </p:nvPr>
        </p:nvSpPr>
        <p:spPr>
          <a:xfrm>
            <a:off x="457200" y="5352871"/>
            <a:ext cx="8610600" cy="127419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Part of “</a:t>
            </a:r>
            <a:r>
              <a:rPr lang="en-US" sz="2400" b="1" dirty="0" err="1" smtClean="0"/>
              <a:t>Micromotion</a:t>
            </a:r>
            <a:r>
              <a:rPr lang="en-US" sz="2400" b="1" dirty="0" smtClean="0"/>
              <a:t> </a:t>
            </a:r>
            <a:r>
              <a:rPr lang="en-US" sz="2400" b="1" dirty="0"/>
              <a:t>study analysis </a:t>
            </a:r>
            <a:r>
              <a:rPr lang="en-US" sz="2400" b="1" dirty="0" smtClean="0"/>
              <a:t>sheet</a:t>
            </a:r>
            <a:r>
              <a:rPr lang="en-US" sz="2400" dirty="0" smtClean="0"/>
              <a:t>” (aka left-right hand chart)</a:t>
            </a:r>
          </a:p>
          <a:p>
            <a:pPr marL="342900" indent="-342900">
              <a:buFont typeface="Arial" panose="020B0604020202020204" pitchFamily="34" charset="0"/>
              <a:buChar char="•"/>
            </a:pPr>
            <a:r>
              <a:rPr lang="en-US" sz="2400" dirty="0"/>
              <a:t>Operation: Finish hand filing copper work piece</a:t>
            </a:r>
          </a:p>
        </p:txBody>
      </p:sp>
    </p:spTree>
    <p:extLst>
      <p:ext uri="{BB962C8B-B14F-4D97-AF65-F5344CB8AC3E}">
        <p14:creationId xmlns:p14="http://schemas.microsoft.com/office/powerpoint/2010/main" val="957461175"/>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err="1"/>
              <a:t>Micromotion</a:t>
            </a:r>
            <a:r>
              <a:rPr lang="en-US" dirty="0"/>
              <a:t> </a:t>
            </a:r>
            <a:r>
              <a:rPr lang="en-US" dirty="0" smtClean="0"/>
              <a:t>Analysis – Exercise</a:t>
            </a:r>
          </a:p>
        </p:txBody>
      </p:sp>
      <p:sp>
        <p:nvSpPr>
          <p:cNvPr id="20483" name="Content Placeholder 2"/>
          <p:cNvSpPr>
            <a:spLocks noGrp="1"/>
          </p:cNvSpPr>
          <p:nvPr>
            <p:ph idx="1"/>
          </p:nvPr>
        </p:nvSpPr>
        <p:spPr>
          <a:xfrm>
            <a:off x="1905000" y="1447800"/>
            <a:ext cx="6934200" cy="5410200"/>
          </a:xfrm>
        </p:spPr>
        <p:txBody>
          <a:bodyPr/>
          <a:lstStyle/>
          <a:p>
            <a:pPr marL="0" indent="0">
              <a:buNone/>
            </a:pPr>
            <a:r>
              <a:rPr lang="en-US" dirty="0"/>
              <a:t>Sitting at her desk, the writer reached for the mechanical pencil, picked it up, positioned it, and then began to write on notepad of paper. After finishing one sentence, she lifted the pencil, and read the sentence. She then put the pencil aside and reached for the rectangular eraser nearby. Grasping and positioning it, she erased one of the words in the </a:t>
            </a:r>
            <a:r>
              <a:rPr lang="en-US" dirty="0" smtClean="0"/>
              <a:t>sentence.</a:t>
            </a:r>
          </a:p>
          <a:p>
            <a:pPr marL="0" indent="0">
              <a:buNone/>
            </a:pPr>
            <a:endParaRPr lang="en-US" dirty="0"/>
          </a:p>
          <a:p>
            <a:pPr marL="0" indent="0">
              <a:buNone/>
            </a:pPr>
            <a:r>
              <a:rPr lang="en-US" dirty="0" smtClean="0"/>
              <a:t>Write </a:t>
            </a:r>
            <a:r>
              <a:rPr lang="en-US" dirty="0"/>
              <a:t>a list of the </a:t>
            </a:r>
            <a:r>
              <a:rPr lang="en-US" dirty="0" err="1"/>
              <a:t>therbligs</a:t>
            </a:r>
            <a:r>
              <a:rPr lang="en-US" dirty="0"/>
              <a:t> that comprise this motion sequence and label each basic motion with a brief description.</a:t>
            </a:r>
            <a:endParaRPr lang="en-US" dirty="0" smtClean="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6461" t="6461" r="6308" b="6769"/>
          <a:stretch/>
        </p:blipFill>
        <p:spPr>
          <a:xfrm>
            <a:off x="64476" y="3124200"/>
            <a:ext cx="1838528" cy="1828800"/>
          </a:xfrm>
          <a:prstGeom prst="rect">
            <a:avLst/>
          </a:prstGeom>
        </p:spPr>
      </p:pic>
    </p:spTree>
    <p:extLst>
      <p:ext uri="{BB962C8B-B14F-4D97-AF65-F5344CB8AC3E}">
        <p14:creationId xmlns:p14="http://schemas.microsoft.com/office/powerpoint/2010/main" val="3380604938"/>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76400" y="228600"/>
            <a:ext cx="7162800" cy="914400"/>
          </a:xfrm>
        </p:spPr>
        <p:txBody>
          <a:bodyPr/>
          <a:lstStyle/>
          <a:p>
            <a:pPr eaLnBrk="1" hangingPunct="1"/>
            <a:r>
              <a:rPr lang="en-US" dirty="0"/>
              <a:t>Motion Study and Work Design </a:t>
            </a:r>
            <a:endParaRPr lang="en-US" b="0" dirty="0" smtClean="0"/>
          </a:p>
        </p:txBody>
      </p:sp>
      <p:sp>
        <p:nvSpPr>
          <p:cNvPr id="3075" name="Rectangle 3"/>
          <p:cNvSpPr>
            <a:spLocks noGrp="1" noChangeArrowheads="1"/>
          </p:cNvSpPr>
          <p:nvPr>
            <p:ph type="body" idx="1"/>
          </p:nvPr>
        </p:nvSpPr>
        <p:spPr>
          <a:xfrm>
            <a:off x="2438400" y="1447800"/>
            <a:ext cx="6400800" cy="4495800"/>
          </a:xfrm>
        </p:spPr>
        <p:txBody>
          <a:bodyPr/>
          <a:lstStyle/>
          <a:p>
            <a:pPr marL="457200" indent="-457200" eaLnBrk="1" hangingPunct="1">
              <a:buFont typeface="Wingdings" pitchFamily="2" charset="2"/>
              <a:buAutoNum type="arabicPeriod"/>
            </a:pPr>
            <a:endParaRPr lang="en-US" b="1" dirty="0" smtClean="0"/>
          </a:p>
          <a:p>
            <a:pPr marL="457200" indent="-457200" eaLnBrk="1" hangingPunct="1">
              <a:buFont typeface="Wingdings" pitchFamily="2" charset="2"/>
              <a:buAutoNum type="arabicPeriod"/>
            </a:pPr>
            <a:endParaRPr lang="en-US" b="1" dirty="0"/>
          </a:p>
          <a:p>
            <a:pPr marL="457200" indent="-457200" eaLnBrk="1" hangingPunct="1">
              <a:buFont typeface="Wingdings" pitchFamily="2" charset="2"/>
              <a:buAutoNum type="arabicPeriod"/>
            </a:pPr>
            <a:endParaRPr lang="en-US" b="1" dirty="0" smtClean="0"/>
          </a:p>
          <a:p>
            <a:pPr marL="457200" indent="-457200" eaLnBrk="1" hangingPunct="1">
              <a:buFont typeface="Wingdings" pitchFamily="2" charset="2"/>
              <a:buAutoNum type="arabicPeriod"/>
            </a:pPr>
            <a:endParaRPr lang="en-US" b="1" dirty="0"/>
          </a:p>
          <a:p>
            <a:pPr marL="457200" indent="-457200" eaLnBrk="1" hangingPunct="1">
              <a:buFont typeface="Wingdings" pitchFamily="2" charset="2"/>
              <a:buAutoNum type="arabicPeriod"/>
            </a:pPr>
            <a:r>
              <a:rPr lang="en-US" sz="3200" b="1" i="1" dirty="0"/>
              <a:t>Basic Motion Elements and Work Analysis</a:t>
            </a:r>
            <a:endParaRPr lang="en-US" sz="3200" b="1" i="1" dirty="0" smtClean="0"/>
          </a:p>
        </p:txBody>
      </p:sp>
    </p:spTree>
    <p:extLst>
      <p:ext uri="{BB962C8B-B14F-4D97-AF65-F5344CB8AC3E}">
        <p14:creationId xmlns:p14="http://schemas.microsoft.com/office/powerpoint/2010/main" val="4174653875"/>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0" dirty="0" smtClean="0"/>
              <a:t>The Pyramidal Structure of Work</a:t>
            </a:r>
          </a:p>
        </p:txBody>
      </p:sp>
      <p:sp>
        <p:nvSpPr>
          <p:cNvPr id="8195" name="Rectangle 3"/>
          <p:cNvSpPr>
            <a:spLocks noGrp="1" noChangeArrowheads="1"/>
          </p:cNvSpPr>
          <p:nvPr>
            <p:ph type="body" idx="1"/>
          </p:nvPr>
        </p:nvSpPr>
        <p:spPr/>
        <p:txBody>
          <a:bodyPr/>
          <a:lstStyle/>
          <a:p>
            <a:pPr marL="0" indent="0" eaLnBrk="1" hangingPunct="1">
              <a:buNone/>
            </a:pPr>
            <a:r>
              <a:rPr lang="en-US" dirty="0" smtClean="0"/>
              <a:t>Remember?</a:t>
            </a:r>
          </a:p>
          <a:p>
            <a:pPr eaLnBrk="1" hangingPunct="1"/>
            <a:r>
              <a:rPr lang="en-US" dirty="0" smtClean="0"/>
              <a:t>Work </a:t>
            </a:r>
            <a:r>
              <a:rPr lang="en-US" dirty="0" smtClean="0"/>
              <a:t>consists of </a:t>
            </a:r>
            <a:r>
              <a:rPr lang="en-US" b="1" dirty="0" smtClean="0"/>
              <a:t>tasks</a:t>
            </a:r>
          </a:p>
          <a:p>
            <a:pPr lvl="1" eaLnBrk="1" hangingPunct="1"/>
            <a:r>
              <a:rPr lang="en-US" sz="2500" dirty="0" smtClean="0"/>
              <a:t>Tasks consist of work </a:t>
            </a:r>
            <a:r>
              <a:rPr lang="en-US" sz="2500" b="1" dirty="0" smtClean="0"/>
              <a:t>elements</a:t>
            </a:r>
          </a:p>
          <a:p>
            <a:pPr lvl="2" eaLnBrk="1" hangingPunct="1"/>
            <a:r>
              <a:rPr lang="en-US" dirty="0" smtClean="0"/>
              <a:t>Work elements consist of </a:t>
            </a:r>
            <a:r>
              <a:rPr lang="en-US" b="1" dirty="0" smtClean="0"/>
              <a:t>basic motion elements</a:t>
            </a:r>
          </a:p>
        </p:txBody>
      </p:sp>
      <p:pic>
        <p:nvPicPr>
          <p:cNvPr id="8196" name="Picture 10" descr="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600450"/>
            <a:ext cx="38862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218684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Basic Motion Elements</a:t>
            </a:r>
          </a:p>
        </p:txBody>
      </p:sp>
      <p:sp>
        <p:nvSpPr>
          <p:cNvPr id="15363" name="Rectangle 3"/>
          <p:cNvSpPr>
            <a:spLocks noGrp="1" noChangeArrowheads="1"/>
          </p:cNvSpPr>
          <p:nvPr>
            <p:ph type="body" idx="1"/>
          </p:nvPr>
        </p:nvSpPr>
        <p:spPr>
          <a:xfrm>
            <a:off x="1905000" y="1447800"/>
            <a:ext cx="7162800" cy="5181600"/>
          </a:xfrm>
        </p:spPr>
        <p:txBody>
          <a:bodyPr/>
          <a:lstStyle/>
          <a:p>
            <a:pPr eaLnBrk="1" hangingPunct="1"/>
            <a:r>
              <a:rPr lang="en-US" b="1" dirty="0" err="1" smtClean="0"/>
              <a:t>Therbligs</a:t>
            </a:r>
            <a:r>
              <a:rPr lang="en-US" b="1" dirty="0" smtClean="0"/>
              <a:t>*</a:t>
            </a:r>
            <a:r>
              <a:rPr lang="en-US" dirty="0" smtClean="0"/>
              <a:t> – 17** </a:t>
            </a:r>
            <a:r>
              <a:rPr lang="en-US" b="1" dirty="0" smtClean="0"/>
              <a:t>basic motion elements</a:t>
            </a:r>
          </a:p>
          <a:p>
            <a:pPr lvl="1" eaLnBrk="1" hangingPunct="1"/>
            <a:r>
              <a:rPr lang="en-US" dirty="0" smtClean="0"/>
              <a:t>Basic </a:t>
            </a:r>
            <a:r>
              <a:rPr lang="en-US" b="1" dirty="0" smtClean="0"/>
              <a:t>building blocks</a:t>
            </a:r>
            <a:r>
              <a:rPr lang="en-US" dirty="0" smtClean="0"/>
              <a:t> of virtually </a:t>
            </a:r>
            <a:r>
              <a:rPr lang="en-US" b="1" dirty="0" smtClean="0"/>
              <a:t>all manual work</a:t>
            </a:r>
            <a:r>
              <a:rPr lang="en-US" dirty="0" smtClean="0"/>
              <a:t> performed at a single location</a:t>
            </a:r>
          </a:p>
          <a:p>
            <a:pPr lvl="1" eaLnBrk="1" hangingPunct="1"/>
            <a:r>
              <a:rPr lang="en-US" dirty="0" smtClean="0"/>
              <a:t>Invented/refined by </a:t>
            </a:r>
            <a:r>
              <a:rPr lang="en-US" b="1" dirty="0"/>
              <a:t>Frank and Lillian </a:t>
            </a:r>
            <a:r>
              <a:rPr lang="en-US" b="1" dirty="0" smtClean="0"/>
              <a:t>Gilbreth</a:t>
            </a:r>
            <a:r>
              <a:rPr lang="en-US" dirty="0" smtClean="0"/>
              <a:t> (1908 – 1924): “</a:t>
            </a:r>
            <a:r>
              <a:rPr lang="en-US" b="1" dirty="0" smtClean="0"/>
              <a:t>motion cycles</a:t>
            </a:r>
            <a:r>
              <a:rPr lang="en-US" dirty="0" smtClean="0"/>
              <a:t>”</a:t>
            </a:r>
          </a:p>
          <a:p>
            <a:pPr lvl="1" eaLnBrk="1" hangingPunct="1"/>
            <a:r>
              <a:rPr lang="en-US" dirty="0" smtClean="0"/>
              <a:t>Used to</a:t>
            </a:r>
          </a:p>
          <a:p>
            <a:pPr lvl="2" eaLnBrk="1" hangingPunct="1"/>
            <a:r>
              <a:rPr lang="en-US" dirty="0" smtClean="0"/>
              <a:t>examine </a:t>
            </a:r>
            <a:r>
              <a:rPr lang="en-US" b="1" dirty="0" smtClean="0"/>
              <a:t>smallest of motions</a:t>
            </a:r>
          </a:p>
          <a:p>
            <a:pPr lvl="2" eaLnBrk="1" hangingPunct="1"/>
            <a:r>
              <a:rPr lang="en-US" b="1" dirty="0" smtClean="0"/>
              <a:t>categorize </a:t>
            </a:r>
            <a:r>
              <a:rPr lang="en-US" dirty="0" smtClean="0"/>
              <a:t>motions</a:t>
            </a:r>
          </a:p>
          <a:p>
            <a:pPr lvl="2" eaLnBrk="1" hangingPunct="1"/>
            <a:r>
              <a:rPr lang="en-US" dirty="0" smtClean="0"/>
              <a:t>Identify unnecessary / </a:t>
            </a:r>
            <a:r>
              <a:rPr lang="en-US" b="1" dirty="0" smtClean="0"/>
              <a:t>fatigue producing motions</a:t>
            </a:r>
          </a:p>
          <a:p>
            <a:pPr lvl="1" eaLnBrk="1" hangingPunct="1"/>
            <a:r>
              <a:rPr lang="en-US" dirty="0" smtClean="0"/>
              <a:t>Note, not related to “time study” (only motion)***</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Basic Motion Elements</a:t>
            </a:r>
          </a:p>
        </p:txBody>
      </p:sp>
      <p:sp>
        <p:nvSpPr>
          <p:cNvPr id="15363" name="Rectangle 3"/>
          <p:cNvSpPr>
            <a:spLocks noGrp="1" noChangeArrowheads="1"/>
          </p:cNvSpPr>
          <p:nvPr>
            <p:ph type="body" idx="1"/>
          </p:nvPr>
        </p:nvSpPr>
        <p:spPr>
          <a:xfrm>
            <a:off x="1905000" y="1447800"/>
            <a:ext cx="7162800" cy="5181600"/>
          </a:xfrm>
        </p:spPr>
        <p:txBody>
          <a:bodyPr/>
          <a:lstStyle/>
          <a:p>
            <a:pPr marL="342900" lvl="1" indent="-342900" eaLnBrk="1" hangingPunct="1">
              <a:buClr>
                <a:srgbClr val="FF0066"/>
              </a:buClr>
            </a:pPr>
            <a:r>
              <a:rPr lang="en-US" dirty="0"/>
              <a:t>Watch movie “Frank &amp; Lillian Gilbreth” </a:t>
            </a:r>
            <a:r>
              <a:rPr lang="en-US" dirty="0">
                <a:hlinkClick r:id="rId3"/>
              </a:rPr>
              <a:t>https://youtu.be/ZsQ7KPO6DOw</a:t>
            </a:r>
            <a:endParaRPr lang="en-US" dirty="0"/>
          </a:p>
          <a:p>
            <a:pPr eaLnBrk="1" hangingPunct="1"/>
            <a:endParaRPr lang="en-US" b="1" dirty="0" smtClean="0"/>
          </a:p>
          <a:p>
            <a:pPr eaLnBrk="1" hangingPunct="1"/>
            <a:r>
              <a:rPr lang="en-US" b="1" dirty="0" smtClean="0"/>
              <a:t>Reading assignment:</a:t>
            </a:r>
            <a:br>
              <a:rPr lang="en-US" b="1" dirty="0" smtClean="0"/>
            </a:br>
            <a:r>
              <a:rPr lang="en-US" dirty="0" smtClean="0"/>
              <a:t>“</a:t>
            </a:r>
            <a:r>
              <a:rPr lang="en-US" dirty="0" err="1" smtClean="0"/>
              <a:t>Therbligs</a:t>
            </a:r>
            <a:r>
              <a:rPr lang="en-US" dirty="0" smtClean="0"/>
              <a:t>: </a:t>
            </a:r>
            <a:r>
              <a:rPr lang="en-US" dirty="0"/>
              <a:t>The Keys to Simplifying </a:t>
            </a:r>
            <a:r>
              <a:rPr lang="en-US" dirty="0" smtClean="0"/>
              <a:t>Work”</a:t>
            </a:r>
          </a:p>
          <a:p>
            <a:pPr marL="400050" lvl="1" indent="0" eaLnBrk="1" hangingPunct="1">
              <a:buNone/>
            </a:pPr>
            <a:r>
              <a:rPr lang="en-US" dirty="0">
                <a:hlinkClick r:id="rId4"/>
              </a:rPr>
              <a:t>http://</a:t>
            </a:r>
            <a:r>
              <a:rPr lang="en-US" dirty="0" smtClean="0">
                <a:hlinkClick r:id="rId4"/>
              </a:rPr>
              <a:t>web.mit.edu/allanmc/www/Therblgs.pdf</a:t>
            </a:r>
            <a:endParaRPr lang="en-US" dirty="0" smtClean="0"/>
          </a:p>
          <a:p>
            <a:pPr marL="400050" lvl="1" indent="0" eaLnBrk="1" hangingPunct="1">
              <a:buNone/>
            </a:pPr>
            <a:r>
              <a:rPr lang="en-US" dirty="0" smtClean="0"/>
              <a:t>Or here:</a:t>
            </a:r>
          </a:p>
          <a:p>
            <a:pPr marL="400050" lvl="1" indent="0" eaLnBrk="1" hangingPunct="1">
              <a:buNone/>
            </a:pPr>
            <a:r>
              <a:rPr lang="en-US" dirty="0">
                <a:hlinkClick r:id="rId5"/>
              </a:rPr>
              <a:t>http://</a:t>
            </a:r>
            <a:r>
              <a:rPr lang="en-US" dirty="0" smtClean="0">
                <a:hlinkClick r:id="rId5"/>
              </a:rPr>
              <a:t>gilbrethnetwork.tripod.com/therbligs.html</a:t>
            </a:r>
            <a:endParaRPr lang="en-US" dirty="0"/>
          </a:p>
          <a:p>
            <a:pPr marL="400050" lvl="1" indent="0" eaLnBrk="1" hangingPunct="1">
              <a:buNone/>
            </a:pPr>
            <a:r>
              <a:rPr lang="en-US" dirty="0" smtClean="0"/>
              <a:t>  </a:t>
            </a:r>
            <a:endParaRPr lang="en-US" dirty="0"/>
          </a:p>
          <a:p>
            <a:pPr eaLnBrk="1" hangingPunct="1">
              <a:buFont typeface="Wingdings" pitchFamily="2" charset="2"/>
              <a:buNone/>
            </a:pPr>
            <a:endParaRPr lang="en-US" dirty="0" smtClean="0"/>
          </a:p>
        </p:txBody>
      </p:sp>
    </p:spTree>
    <p:extLst>
      <p:ext uri="{BB962C8B-B14F-4D97-AF65-F5344CB8AC3E}">
        <p14:creationId xmlns:p14="http://schemas.microsoft.com/office/powerpoint/2010/main" val="4115826753"/>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err="1"/>
              <a:t>Therbligs</a:t>
            </a:r>
            <a:endParaRPr lang="en-US" dirty="0" smtClean="0"/>
          </a:p>
        </p:txBody>
      </p:sp>
      <p:sp>
        <p:nvSpPr>
          <p:cNvPr id="2" name="Content Placeholder 1"/>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648"/>
          <a:stretch/>
        </p:blipFill>
        <p:spPr bwMode="auto">
          <a:xfrm>
            <a:off x="2209800" y="1295400"/>
            <a:ext cx="5791200" cy="556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2400" y="2438400"/>
            <a:ext cx="1981200" cy="1200329"/>
          </a:xfrm>
          <a:prstGeom prst="rect">
            <a:avLst/>
          </a:prstGeom>
          <a:noFill/>
        </p:spPr>
        <p:txBody>
          <a:bodyPr wrap="square" rtlCol="0">
            <a:spAutoFit/>
          </a:bodyPr>
          <a:lstStyle/>
          <a:p>
            <a:pPr algn="l"/>
            <a:r>
              <a:rPr lang="en-US" b="1" dirty="0" err="1" smtClean="0"/>
              <a:t>Therbligs</a:t>
            </a:r>
            <a:r>
              <a:rPr lang="en-US" b="1" dirty="0" smtClean="0"/>
              <a:t> symbols chart (18)</a:t>
            </a:r>
            <a:endParaRPr lang="en-US" dirty="0"/>
          </a:p>
        </p:txBody>
      </p:sp>
      <p:sp>
        <p:nvSpPr>
          <p:cNvPr id="7" name="TextBox 6"/>
          <p:cNvSpPr txBox="1"/>
          <p:nvPr/>
        </p:nvSpPr>
        <p:spPr>
          <a:xfrm>
            <a:off x="3276600" y="1824335"/>
            <a:ext cx="381000" cy="461665"/>
          </a:xfrm>
          <a:prstGeom prst="rect">
            <a:avLst/>
          </a:prstGeom>
          <a:noFill/>
        </p:spPr>
        <p:txBody>
          <a:bodyPr wrap="square" rtlCol="0">
            <a:spAutoFit/>
          </a:bodyPr>
          <a:lstStyle/>
          <a:p>
            <a:pPr algn="l"/>
            <a:r>
              <a:rPr lang="en-US" b="1" dirty="0" smtClean="0"/>
              <a:t>*</a:t>
            </a:r>
            <a:endParaRPr lang="en-US" dirty="0"/>
          </a:p>
        </p:txBody>
      </p:sp>
    </p:spTree>
    <p:extLst>
      <p:ext uri="{BB962C8B-B14F-4D97-AF65-F5344CB8AC3E}">
        <p14:creationId xmlns:p14="http://schemas.microsoft.com/office/powerpoint/2010/main" val="297607528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err="1"/>
              <a:t>Therbligs</a:t>
            </a:r>
            <a:endParaRPr lang="en-US" dirty="0" smtClean="0"/>
          </a:p>
        </p:txBody>
      </p:sp>
      <p:pic>
        <p:nvPicPr>
          <p:cNvPr id="3" name="Content Placeholder 2"/>
          <p:cNvPicPr>
            <a:picLocks noGrp="1" noChangeAspect="1"/>
          </p:cNvPicPr>
          <p:nvPr>
            <p:ph idx="1"/>
          </p:nvPr>
        </p:nvPicPr>
        <p:blipFill rotWithShape="1">
          <a:blip r:embed="rId3">
            <a:extLst>
              <a:ext uri="{28A0092B-C50C-407E-A947-70E740481C1C}">
                <a14:useLocalDpi xmlns:a14="http://schemas.microsoft.com/office/drawing/2010/main" val="0"/>
              </a:ext>
            </a:extLst>
          </a:blip>
          <a:srcRect l="1241" t="1610" r="1391" b="1836"/>
          <a:stretch/>
        </p:blipFill>
        <p:spPr>
          <a:xfrm>
            <a:off x="1981200" y="1258409"/>
            <a:ext cx="7162800" cy="5613335"/>
          </a:xfrm>
        </p:spPr>
      </p:pic>
      <p:sp>
        <p:nvSpPr>
          <p:cNvPr id="6" name="TextBox 5"/>
          <p:cNvSpPr txBox="1"/>
          <p:nvPr/>
        </p:nvSpPr>
        <p:spPr>
          <a:xfrm>
            <a:off x="152400" y="2438400"/>
            <a:ext cx="1981200" cy="1200329"/>
          </a:xfrm>
          <a:prstGeom prst="rect">
            <a:avLst/>
          </a:prstGeom>
          <a:noFill/>
        </p:spPr>
        <p:txBody>
          <a:bodyPr wrap="square" rtlCol="0">
            <a:spAutoFit/>
          </a:bodyPr>
          <a:lstStyle/>
          <a:p>
            <a:pPr algn="l"/>
            <a:r>
              <a:rPr lang="en-US" b="1" dirty="0" err="1" smtClean="0"/>
              <a:t>Therbligs</a:t>
            </a:r>
            <a:r>
              <a:rPr lang="en-US" b="1" dirty="0" smtClean="0"/>
              <a:t> symbols chart (18)</a:t>
            </a:r>
            <a:endParaRPr lang="en-US" dirty="0"/>
          </a:p>
        </p:txBody>
      </p:sp>
    </p:spTree>
    <p:extLst>
      <p:ext uri="{BB962C8B-B14F-4D97-AF65-F5344CB8AC3E}">
        <p14:creationId xmlns:p14="http://schemas.microsoft.com/office/powerpoint/2010/main" val="347826394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err="1" smtClean="0"/>
              <a:t>Therbligs</a:t>
            </a:r>
            <a:endParaRPr lang="en-US" dirty="0" smtClean="0"/>
          </a:p>
        </p:txBody>
      </p:sp>
      <p:sp>
        <p:nvSpPr>
          <p:cNvPr id="16387" name="Rectangle 3"/>
          <p:cNvSpPr>
            <a:spLocks noGrp="1" noChangeArrowheads="1"/>
          </p:cNvSpPr>
          <p:nvPr>
            <p:ph type="body" idx="1"/>
          </p:nvPr>
        </p:nvSpPr>
        <p:spPr>
          <a:xfrm>
            <a:off x="1905000" y="1447800"/>
            <a:ext cx="6934200" cy="5334000"/>
          </a:xfrm>
        </p:spPr>
        <p:txBody>
          <a:bodyPr/>
          <a:lstStyle/>
          <a:p>
            <a:pPr marL="609600" indent="-609600" eaLnBrk="1" hangingPunct="1">
              <a:buFont typeface="Wingdings" pitchFamily="2" charset="2"/>
              <a:buAutoNum type="arabicPeriod"/>
            </a:pPr>
            <a:r>
              <a:rPr lang="en-US" b="1" dirty="0" smtClean="0"/>
              <a:t>Transport empty</a:t>
            </a:r>
            <a:r>
              <a:rPr lang="en-US" dirty="0" smtClean="0"/>
              <a:t> (TE) – reach for an object</a:t>
            </a:r>
          </a:p>
          <a:p>
            <a:pPr marL="1009650" lvl="1" indent="-609600" eaLnBrk="1" hangingPunct="1"/>
            <a:r>
              <a:rPr lang="en-US" dirty="0"/>
              <a:t>{icon shows an empty hand} </a:t>
            </a:r>
            <a:endParaRPr lang="en-US" dirty="0" smtClean="0"/>
          </a:p>
          <a:p>
            <a:pPr marL="1009650" lvl="1" indent="-609600" eaLnBrk="1" hangingPunct="1"/>
            <a:endParaRPr lang="en-US" dirty="0" smtClean="0"/>
          </a:p>
          <a:p>
            <a:pPr marL="609600" indent="-609600" eaLnBrk="1" hangingPunct="1">
              <a:buFont typeface="Wingdings" pitchFamily="2" charset="2"/>
              <a:buAutoNum type="arabicPeriod"/>
            </a:pPr>
            <a:r>
              <a:rPr lang="en-US" b="1" dirty="0" smtClean="0"/>
              <a:t>Grasp</a:t>
            </a:r>
            <a:r>
              <a:rPr lang="en-US" dirty="0" smtClean="0"/>
              <a:t> (G) – grasp an object</a:t>
            </a:r>
          </a:p>
          <a:p>
            <a:pPr marL="1009650" lvl="1" indent="-609600" eaLnBrk="1" hangingPunct="1"/>
            <a:r>
              <a:rPr lang="en-US" dirty="0"/>
              <a:t>{icon suggesting by a hand </a:t>
            </a:r>
            <a:r>
              <a:rPr lang="en-US" dirty="0" smtClean="0"/>
              <a:t>poised </a:t>
            </a:r>
            <a:br>
              <a:rPr lang="en-US" dirty="0" smtClean="0"/>
            </a:br>
            <a:r>
              <a:rPr lang="en-US" dirty="0" smtClean="0"/>
              <a:t>over </a:t>
            </a:r>
            <a:r>
              <a:rPr lang="en-US" dirty="0"/>
              <a:t>an object, ready to grasp it}</a:t>
            </a:r>
            <a:endParaRPr lang="en-US" dirty="0" smtClean="0"/>
          </a:p>
          <a:p>
            <a:pPr marL="1009650" lvl="1" indent="-609600" eaLnBrk="1" hangingPunct="1"/>
            <a:endParaRPr lang="en-US" dirty="0" smtClean="0"/>
          </a:p>
          <a:p>
            <a:pPr marL="609600" indent="-609600" eaLnBrk="1" hangingPunct="1">
              <a:buFont typeface="Wingdings" pitchFamily="2" charset="2"/>
              <a:buAutoNum type="arabicPeriod"/>
            </a:pPr>
            <a:r>
              <a:rPr lang="en-US" b="1" dirty="0" smtClean="0"/>
              <a:t>Transport loaded</a:t>
            </a:r>
            <a:r>
              <a:rPr lang="en-US" dirty="0" smtClean="0"/>
              <a:t> (TL) – move an object with hand and arm</a:t>
            </a:r>
          </a:p>
          <a:p>
            <a:pPr marL="1009650" lvl="1" indent="-609600" eaLnBrk="1" hangingPunct="1"/>
            <a:r>
              <a:rPr lang="en-US" dirty="0">
                <a:solidFill>
                  <a:srgbClr val="000000"/>
                </a:solidFill>
              </a:rPr>
              <a:t>{icon shows a hand cupped, holding an object</a:t>
            </a:r>
            <a:r>
              <a:rPr lang="en-US" dirty="0" smtClean="0">
                <a:solidFill>
                  <a:srgbClr val="000000"/>
                </a:solidFill>
              </a:rPr>
              <a:t>}</a:t>
            </a:r>
            <a:endParaRPr lang="en-US"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944672"/>
            <a:ext cx="1533525"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976" y="3048000"/>
            <a:ext cx="666750"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715000"/>
            <a:ext cx="146685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GrooverWorkSystems">
  <a:themeElements>
    <a:clrScheme name="GrooverWorkSystems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fontScheme name="GrooverWorkSystem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GrooverWorkSystems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GrooverWorkSystems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GrooverWorkSystems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GrooverWorkSystems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GrooverWorkSystems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GrooverWorkSystems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GrooverWorkSystems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Data\Microsoft\Templates\GrooverWorkSystems.pot</Template>
  <TotalTime>822</TotalTime>
  <Words>1316</Words>
  <Application>Microsoft Office PowerPoint</Application>
  <PresentationFormat>On-screen Show (4:3)</PresentationFormat>
  <Paragraphs>258</Paragraphs>
  <Slides>28</Slides>
  <Notes>11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GrooverWorkSystems</vt:lpstr>
      <vt:lpstr>Motion Study and Work Design</vt:lpstr>
      <vt:lpstr>Definitions</vt:lpstr>
      <vt:lpstr>Motion Study and Work Design </vt:lpstr>
      <vt:lpstr>The Pyramidal Structure of Work</vt:lpstr>
      <vt:lpstr>Basic Motion Elements</vt:lpstr>
      <vt:lpstr>Basic Motion Elements</vt:lpstr>
      <vt:lpstr>Therbligs</vt:lpstr>
      <vt:lpstr>Therbligs</vt:lpstr>
      <vt:lpstr>Therbligs</vt:lpstr>
      <vt:lpstr>Therbligs</vt:lpstr>
      <vt:lpstr>Therbligs (continued)</vt:lpstr>
      <vt:lpstr>Therbligs (continued)</vt:lpstr>
      <vt:lpstr>Therbligs (continued)</vt:lpstr>
      <vt:lpstr>Therbligs (continued)</vt:lpstr>
      <vt:lpstr>Classification of Therbligs</vt:lpstr>
      <vt:lpstr>Classification of Therbligs</vt:lpstr>
      <vt:lpstr>Classification of Therbligs</vt:lpstr>
      <vt:lpstr>Classification of Therbligs</vt:lpstr>
      <vt:lpstr>Classification of Therbligs</vt:lpstr>
      <vt:lpstr>Benefits of Classification</vt:lpstr>
      <vt:lpstr>Benefits of Classification</vt:lpstr>
      <vt:lpstr>Motion Study and Work Design</vt:lpstr>
      <vt:lpstr>Micromotion Analysis</vt:lpstr>
      <vt:lpstr>Micromotion Analysis</vt:lpstr>
      <vt:lpstr>Micromotion Analysis</vt:lpstr>
      <vt:lpstr>Micromotion Analysis – Technique </vt:lpstr>
      <vt:lpstr>Micromotion Analysis – Example </vt:lpstr>
      <vt:lpstr>Micromotion Analysis – 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STUDY AND  WORK DESIGN</dc:title>
  <dc:creator>Mikell P. Groover</dc:creator>
  <cp:lastModifiedBy>User</cp:lastModifiedBy>
  <cp:revision>88</cp:revision>
  <cp:lastPrinted>2012-09-24T07:18:07Z</cp:lastPrinted>
  <dcterms:created xsi:type="dcterms:W3CDTF">2005-03-02T17:49:40Z</dcterms:created>
  <dcterms:modified xsi:type="dcterms:W3CDTF">2017-03-11T15:54:40Z</dcterms:modified>
</cp:coreProperties>
</file>