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8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3" d="100"/>
          <a:sy n="43" d="100"/>
        </p:scale>
        <p:origin x="63" y="861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viewProps" Target="view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theme" Target="theme/theme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tableStyles" Target="tableStyle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1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4.wmf"/><Relationship Id="rId1" Type="http://schemas.openxmlformats.org/officeDocument/2006/relationships/image" Target="../media/image223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6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9.wmf"/><Relationship Id="rId2" Type="http://schemas.openxmlformats.org/officeDocument/2006/relationships/image" Target="../media/image238.wmf"/><Relationship Id="rId1" Type="http://schemas.openxmlformats.org/officeDocument/2006/relationships/image" Target="../media/image237.wmf"/><Relationship Id="rId6" Type="http://schemas.openxmlformats.org/officeDocument/2006/relationships/image" Target="../media/image242.wmf"/><Relationship Id="rId5" Type="http://schemas.openxmlformats.org/officeDocument/2006/relationships/image" Target="../media/image241.wmf"/><Relationship Id="rId4" Type="http://schemas.openxmlformats.org/officeDocument/2006/relationships/image" Target="../media/image240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3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5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6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6.wmf"/><Relationship Id="rId1" Type="http://schemas.openxmlformats.org/officeDocument/2006/relationships/image" Target="../media/image335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9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0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wmf"/><Relationship Id="rId1" Type="http://schemas.openxmlformats.org/officeDocument/2006/relationships/image" Target="../media/image182.w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7.wmf"/><Relationship Id="rId1" Type="http://schemas.openxmlformats.org/officeDocument/2006/relationships/image" Target="../media/image346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1.wmf"/></Relationships>
</file>

<file path=ppt/drawings/_rels/vmlDrawing2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0.wmf"/><Relationship Id="rId1" Type="http://schemas.openxmlformats.org/officeDocument/2006/relationships/image" Target="../media/image369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9.w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3.wmf"/><Relationship Id="rId1" Type="http://schemas.openxmlformats.org/officeDocument/2006/relationships/image" Target="../media/image382.wmf"/></Relationships>
</file>

<file path=ppt/drawings/_rels/vmlDrawing2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0.wmf"/><Relationship Id="rId1" Type="http://schemas.openxmlformats.org/officeDocument/2006/relationships/image" Target="../media/image419.w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7.w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9.wmf"/></Relationships>
</file>

<file path=ppt/drawings/_rels/vmlDrawing2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4.wmf"/><Relationship Id="rId1" Type="http://schemas.openxmlformats.org/officeDocument/2006/relationships/image" Target="../media/image43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9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wmf"/><Relationship Id="rId1" Type="http://schemas.openxmlformats.org/officeDocument/2006/relationships/image" Target="../media/image19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5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7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2.wmf"/><Relationship Id="rId1" Type="http://schemas.openxmlformats.org/officeDocument/2006/relationships/image" Target="../media/image221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924048" y="684403"/>
            <a:ext cx="5318759" cy="1584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hlink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718518" y="0"/>
            <a:ext cx="2445317" cy="252604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4479" y="178688"/>
            <a:ext cx="2067560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73228" y="1851405"/>
            <a:ext cx="10869930" cy="43929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hlink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203953" y="6465214"/>
            <a:ext cx="378460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Relationship Id="rId9" Type="http://schemas.openxmlformats.org/officeDocument/2006/relationships/image" Target="../media/image10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361.wmf"/><Relationship Id="rId5" Type="http://schemas.openxmlformats.org/officeDocument/2006/relationships/oleObject" Target="../embeddings/oleObject32.bin"/><Relationship Id="rId4" Type="http://schemas.openxmlformats.org/officeDocument/2006/relationships/image" Target="../media/image363.emf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2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5.jpg"/><Relationship Id="rId2" Type="http://schemas.openxmlformats.org/officeDocument/2006/relationships/image" Target="../media/image3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8.emf"/><Relationship Id="rId5" Type="http://schemas.openxmlformats.org/officeDocument/2006/relationships/image" Target="../media/image367.jpg"/><Relationship Id="rId4" Type="http://schemas.openxmlformats.org/officeDocument/2006/relationships/image" Target="../media/image366.png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0.wmf"/><Relationship Id="rId3" Type="http://schemas.openxmlformats.org/officeDocument/2006/relationships/image" Target="../media/image371.png"/><Relationship Id="rId7" Type="http://schemas.openxmlformats.org/officeDocument/2006/relationships/oleObject" Target="../embeddings/oleObject3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369.wmf"/><Relationship Id="rId5" Type="http://schemas.openxmlformats.org/officeDocument/2006/relationships/oleObject" Target="../embeddings/oleObject33.bin"/><Relationship Id="rId4" Type="http://schemas.openxmlformats.org/officeDocument/2006/relationships/image" Target="../media/image279.jp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4.jpg"/><Relationship Id="rId2" Type="http://schemas.openxmlformats.org/officeDocument/2006/relationships/image" Target="../media/image3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3.emf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4.jp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5.png"/><Relationship Id="rId2" Type="http://schemas.openxmlformats.org/officeDocument/2006/relationships/image" Target="../media/image37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7.emf"/><Relationship Id="rId4" Type="http://schemas.openxmlformats.org/officeDocument/2006/relationships/image" Target="../media/image376.emf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5.png"/><Relationship Id="rId2" Type="http://schemas.openxmlformats.org/officeDocument/2006/relationships/image" Target="../media/image37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379.wmf"/><Relationship Id="rId5" Type="http://schemas.openxmlformats.org/officeDocument/2006/relationships/oleObject" Target="../embeddings/oleObject35.bin"/><Relationship Id="rId4" Type="http://schemas.openxmlformats.org/officeDocument/2006/relationships/image" Target="../media/image381.png"/></Relationships>
</file>

<file path=ppt/slides/_rels/slide10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3.wmf"/><Relationship Id="rId3" Type="http://schemas.openxmlformats.org/officeDocument/2006/relationships/image" Target="../media/image380.png"/><Relationship Id="rId7" Type="http://schemas.openxmlformats.org/officeDocument/2006/relationships/oleObject" Target="../embeddings/oleObject3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382.wmf"/><Relationship Id="rId5" Type="http://schemas.openxmlformats.org/officeDocument/2006/relationships/oleObject" Target="../embeddings/oleObject36.bin"/><Relationship Id="rId4" Type="http://schemas.openxmlformats.org/officeDocument/2006/relationships/image" Target="../media/image38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4.png"/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5.emf"/></Relationships>
</file>

<file path=ppt/slides/_rels/slide1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png"/><Relationship Id="rId13" Type="http://schemas.openxmlformats.org/officeDocument/2006/relationships/image" Target="../media/image397.png"/><Relationship Id="rId18" Type="http://schemas.openxmlformats.org/officeDocument/2006/relationships/image" Target="../media/image402.png"/><Relationship Id="rId3" Type="http://schemas.openxmlformats.org/officeDocument/2006/relationships/image" Target="../media/image387.png"/><Relationship Id="rId21" Type="http://schemas.openxmlformats.org/officeDocument/2006/relationships/image" Target="../media/image405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401.png"/><Relationship Id="rId25" Type="http://schemas.openxmlformats.org/officeDocument/2006/relationships/image" Target="../media/image409.png"/><Relationship Id="rId2" Type="http://schemas.openxmlformats.org/officeDocument/2006/relationships/image" Target="../media/image386.png"/><Relationship Id="rId16" Type="http://schemas.openxmlformats.org/officeDocument/2006/relationships/image" Target="../media/image400.png"/><Relationship Id="rId20" Type="http://schemas.openxmlformats.org/officeDocument/2006/relationships/image" Target="../media/image40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408.png"/><Relationship Id="rId5" Type="http://schemas.openxmlformats.org/officeDocument/2006/relationships/image" Target="../media/image389.png"/><Relationship Id="rId15" Type="http://schemas.openxmlformats.org/officeDocument/2006/relationships/image" Target="../media/image399.png"/><Relationship Id="rId23" Type="http://schemas.openxmlformats.org/officeDocument/2006/relationships/image" Target="../media/image407.png"/><Relationship Id="rId10" Type="http://schemas.openxmlformats.org/officeDocument/2006/relationships/image" Target="../media/image394.png"/><Relationship Id="rId19" Type="http://schemas.openxmlformats.org/officeDocument/2006/relationships/image" Target="../media/image403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398.png"/><Relationship Id="rId22" Type="http://schemas.openxmlformats.org/officeDocument/2006/relationships/image" Target="../media/image406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1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2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4.emf"/><Relationship Id="rId2" Type="http://schemas.openxmlformats.org/officeDocument/2006/relationships/image" Target="../media/image413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6.png"/><Relationship Id="rId2" Type="http://schemas.openxmlformats.org/officeDocument/2006/relationships/image" Target="../media/image4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8.emf"/><Relationship Id="rId4" Type="http://schemas.openxmlformats.org/officeDocument/2006/relationships/image" Target="../media/image417.emf"/></Relationships>
</file>

<file path=ppt/slides/_rels/slide1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0.wmf"/><Relationship Id="rId3" Type="http://schemas.openxmlformats.org/officeDocument/2006/relationships/image" Target="../media/image421.png"/><Relationship Id="rId7" Type="http://schemas.openxmlformats.org/officeDocument/2006/relationships/oleObject" Target="../embeddings/oleObject3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419.wmf"/><Relationship Id="rId5" Type="http://schemas.openxmlformats.org/officeDocument/2006/relationships/oleObject" Target="../embeddings/oleObject38.bin"/><Relationship Id="rId4" Type="http://schemas.openxmlformats.org/officeDocument/2006/relationships/image" Target="../media/image422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4.png"/><Relationship Id="rId2" Type="http://schemas.openxmlformats.org/officeDocument/2006/relationships/image" Target="../media/image4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6.emf"/><Relationship Id="rId4" Type="http://schemas.openxmlformats.org/officeDocument/2006/relationships/image" Target="../media/image425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5" Type="http://schemas.openxmlformats.org/officeDocument/2006/relationships/image" Target="../media/image427.wmf"/><Relationship Id="rId4" Type="http://schemas.openxmlformats.org/officeDocument/2006/relationships/oleObject" Target="../embeddings/oleObject40.bin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429.wmf"/><Relationship Id="rId5" Type="http://schemas.openxmlformats.org/officeDocument/2006/relationships/oleObject" Target="../embeddings/oleObject41.bin"/><Relationship Id="rId4" Type="http://schemas.openxmlformats.org/officeDocument/2006/relationships/image" Target="../media/image431.png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3.bin"/><Relationship Id="rId3" Type="http://schemas.openxmlformats.org/officeDocument/2006/relationships/image" Target="../media/image435.png"/><Relationship Id="rId7" Type="http://schemas.openxmlformats.org/officeDocument/2006/relationships/image" Target="../media/image43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6" Type="http://schemas.openxmlformats.org/officeDocument/2006/relationships/oleObject" Target="../embeddings/oleObject42.bin"/><Relationship Id="rId5" Type="http://schemas.openxmlformats.org/officeDocument/2006/relationships/image" Target="../media/image437.png"/><Relationship Id="rId4" Type="http://schemas.openxmlformats.org/officeDocument/2006/relationships/image" Target="../media/image436.png"/><Relationship Id="rId9" Type="http://schemas.openxmlformats.org/officeDocument/2006/relationships/image" Target="../media/image434.wmf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9.png"/><Relationship Id="rId7" Type="http://schemas.openxmlformats.org/officeDocument/2006/relationships/image" Target="../media/image443.jpg"/><Relationship Id="rId2" Type="http://schemas.openxmlformats.org/officeDocument/2006/relationships/image" Target="../media/image4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2.jpg"/><Relationship Id="rId5" Type="http://schemas.openxmlformats.org/officeDocument/2006/relationships/image" Target="../media/image441.png"/><Relationship Id="rId4" Type="http://schemas.openxmlformats.org/officeDocument/2006/relationships/image" Target="../media/image440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5.png"/><Relationship Id="rId2" Type="http://schemas.openxmlformats.org/officeDocument/2006/relationships/image" Target="../media/image4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7.png"/><Relationship Id="rId4" Type="http://schemas.openxmlformats.org/officeDocument/2006/relationships/image" Target="../media/image446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9.png"/><Relationship Id="rId2" Type="http://schemas.openxmlformats.org/officeDocument/2006/relationships/image" Target="../media/image4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0.png"/><Relationship Id="rId4" Type="http://schemas.openxmlformats.org/officeDocument/2006/relationships/image" Target="../media/image437.png"/></Relationships>
</file>

<file path=ppt/slides/_rels/slide1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5.png"/><Relationship Id="rId3" Type="http://schemas.openxmlformats.org/officeDocument/2006/relationships/image" Target="../media/image452.png"/><Relationship Id="rId7" Type="http://schemas.openxmlformats.org/officeDocument/2006/relationships/image" Target="../media/image444.png"/><Relationship Id="rId2" Type="http://schemas.openxmlformats.org/officeDocument/2006/relationships/image" Target="../media/image4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454.png"/><Relationship Id="rId4" Type="http://schemas.openxmlformats.org/officeDocument/2006/relationships/image" Target="../media/image453.png"/></Relationships>
</file>

<file path=ppt/slides/_rels/slide1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1.png"/><Relationship Id="rId3" Type="http://schemas.openxmlformats.org/officeDocument/2006/relationships/image" Target="../media/image456.png"/><Relationship Id="rId7" Type="http://schemas.openxmlformats.org/officeDocument/2006/relationships/image" Target="../media/image46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9.png"/><Relationship Id="rId11" Type="http://schemas.openxmlformats.org/officeDocument/2006/relationships/image" Target="../media/image464.png"/><Relationship Id="rId5" Type="http://schemas.openxmlformats.org/officeDocument/2006/relationships/image" Target="../media/image458.png"/><Relationship Id="rId10" Type="http://schemas.openxmlformats.org/officeDocument/2006/relationships/image" Target="../media/image463.png"/><Relationship Id="rId4" Type="http://schemas.openxmlformats.org/officeDocument/2006/relationships/image" Target="../media/image457.jpg"/><Relationship Id="rId9" Type="http://schemas.openxmlformats.org/officeDocument/2006/relationships/image" Target="../media/image46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Relationship Id="rId9" Type="http://schemas.openxmlformats.org/officeDocument/2006/relationships/image" Target="../media/image10.jp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jpg"/><Relationship Id="rId4" Type="http://schemas.openxmlformats.org/officeDocument/2006/relationships/image" Target="../media/image6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1.png"/><Relationship Id="rId4" Type="http://schemas.openxmlformats.org/officeDocument/2006/relationships/image" Target="../media/image70.jpg"/></Relationships>
</file>

<file path=ppt/slides/_rels/slide4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1.png"/><Relationship Id="rId18" Type="http://schemas.openxmlformats.org/officeDocument/2006/relationships/image" Target="../media/image86.png"/><Relationship Id="rId26" Type="http://schemas.openxmlformats.org/officeDocument/2006/relationships/image" Target="../media/image94.png"/><Relationship Id="rId39" Type="http://schemas.openxmlformats.org/officeDocument/2006/relationships/image" Target="../media/image107.png"/><Relationship Id="rId21" Type="http://schemas.openxmlformats.org/officeDocument/2006/relationships/image" Target="../media/image89.png"/><Relationship Id="rId34" Type="http://schemas.openxmlformats.org/officeDocument/2006/relationships/image" Target="../media/image102.png"/><Relationship Id="rId42" Type="http://schemas.openxmlformats.org/officeDocument/2006/relationships/image" Target="../media/image110.png"/><Relationship Id="rId47" Type="http://schemas.openxmlformats.org/officeDocument/2006/relationships/image" Target="../media/image115.png"/><Relationship Id="rId50" Type="http://schemas.openxmlformats.org/officeDocument/2006/relationships/image" Target="../media/image118.png"/><Relationship Id="rId55" Type="http://schemas.openxmlformats.org/officeDocument/2006/relationships/image" Target="../media/image123.png"/><Relationship Id="rId63" Type="http://schemas.openxmlformats.org/officeDocument/2006/relationships/image" Target="../media/image131.png"/><Relationship Id="rId7" Type="http://schemas.openxmlformats.org/officeDocument/2006/relationships/image" Target="../media/image75.png"/><Relationship Id="rId2" Type="http://schemas.openxmlformats.org/officeDocument/2006/relationships/image" Target="../media/image49.png"/><Relationship Id="rId16" Type="http://schemas.openxmlformats.org/officeDocument/2006/relationships/image" Target="../media/image84.png"/><Relationship Id="rId29" Type="http://schemas.openxmlformats.org/officeDocument/2006/relationships/image" Target="../media/image97.png"/><Relationship Id="rId11" Type="http://schemas.openxmlformats.org/officeDocument/2006/relationships/image" Target="../media/image79.png"/><Relationship Id="rId24" Type="http://schemas.openxmlformats.org/officeDocument/2006/relationships/image" Target="../media/image92.png"/><Relationship Id="rId32" Type="http://schemas.openxmlformats.org/officeDocument/2006/relationships/image" Target="../media/image100.png"/><Relationship Id="rId37" Type="http://schemas.openxmlformats.org/officeDocument/2006/relationships/image" Target="../media/image105.png"/><Relationship Id="rId40" Type="http://schemas.openxmlformats.org/officeDocument/2006/relationships/image" Target="../media/image108.png"/><Relationship Id="rId45" Type="http://schemas.openxmlformats.org/officeDocument/2006/relationships/image" Target="../media/image113.png"/><Relationship Id="rId53" Type="http://schemas.openxmlformats.org/officeDocument/2006/relationships/image" Target="../media/image121.png"/><Relationship Id="rId58" Type="http://schemas.openxmlformats.org/officeDocument/2006/relationships/image" Target="../media/image126.png"/><Relationship Id="rId5" Type="http://schemas.openxmlformats.org/officeDocument/2006/relationships/image" Target="../media/image73.png"/><Relationship Id="rId61" Type="http://schemas.openxmlformats.org/officeDocument/2006/relationships/image" Target="../media/image129.png"/><Relationship Id="rId19" Type="http://schemas.openxmlformats.org/officeDocument/2006/relationships/image" Target="../media/image87.png"/><Relationship Id="rId14" Type="http://schemas.openxmlformats.org/officeDocument/2006/relationships/image" Target="../media/image82.png"/><Relationship Id="rId22" Type="http://schemas.openxmlformats.org/officeDocument/2006/relationships/image" Target="../media/image90.png"/><Relationship Id="rId27" Type="http://schemas.openxmlformats.org/officeDocument/2006/relationships/image" Target="../media/image95.png"/><Relationship Id="rId30" Type="http://schemas.openxmlformats.org/officeDocument/2006/relationships/image" Target="../media/image98.png"/><Relationship Id="rId35" Type="http://schemas.openxmlformats.org/officeDocument/2006/relationships/image" Target="../media/image103.png"/><Relationship Id="rId43" Type="http://schemas.openxmlformats.org/officeDocument/2006/relationships/image" Target="../media/image111.png"/><Relationship Id="rId48" Type="http://schemas.openxmlformats.org/officeDocument/2006/relationships/image" Target="../media/image116.png"/><Relationship Id="rId56" Type="http://schemas.openxmlformats.org/officeDocument/2006/relationships/image" Target="../media/image124.png"/><Relationship Id="rId8" Type="http://schemas.openxmlformats.org/officeDocument/2006/relationships/image" Target="../media/image76.png"/><Relationship Id="rId51" Type="http://schemas.openxmlformats.org/officeDocument/2006/relationships/image" Target="../media/image119.png"/><Relationship Id="rId3" Type="http://schemas.openxmlformats.org/officeDocument/2006/relationships/image" Target="../media/image71.png"/><Relationship Id="rId12" Type="http://schemas.openxmlformats.org/officeDocument/2006/relationships/image" Target="../media/image80.png"/><Relationship Id="rId17" Type="http://schemas.openxmlformats.org/officeDocument/2006/relationships/image" Target="../media/image85.png"/><Relationship Id="rId25" Type="http://schemas.openxmlformats.org/officeDocument/2006/relationships/image" Target="../media/image93.png"/><Relationship Id="rId33" Type="http://schemas.openxmlformats.org/officeDocument/2006/relationships/image" Target="../media/image101.png"/><Relationship Id="rId38" Type="http://schemas.openxmlformats.org/officeDocument/2006/relationships/image" Target="../media/image106.png"/><Relationship Id="rId46" Type="http://schemas.openxmlformats.org/officeDocument/2006/relationships/image" Target="../media/image114.png"/><Relationship Id="rId59" Type="http://schemas.openxmlformats.org/officeDocument/2006/relationships/image" Target="../media/image127.png"/><Relationship Id="rId20" Type="http://schemas.openxmlformats.org/officeDocument/2006/relationships/image" Target="../media/image88.png"/><Relationship Id="rId41" Type="http://schemas.openxmlformats.org/officeDocument/2006/relationships/image" Target="../media/image109.png"/><Relationship Id="rId54" Type="http://schemas.openxmlformats.org/officeDocument/2006/relationships/image" Target="../media/image122.png"/><Relationship Id="rId6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15" Type="http://schemas.openxmlformats.org/officeDocument/2006/relationships/image" Target="../media/image83.png"/><Relationship Id="rId23" Type="http://schemas.openxmlformats.org/officeDocument/2006/relationships/image" Target="../media/image91.png"/><Relationship Id="rId28" Type="http://schemas.openxmlformats.org/officeDocument/2006/relationships/image" Target="../media/image96.png"/><Relationship Id="rId36" Type="http://schemas.openxmlformats.org/officeDocument/2006/relationships/image" Target="../media/image104.png"/><Relationship Id="rId49" Type="http://schemas.openxmlformats.org/officeDocument/2006/relationships/image" Target="../media/image117.png"/><Relationship Id="rId57" Type="http://schemas.openxmlformats.org/officeDocument/2006/relationships/image" Target="../media/image125.png"/><Relationship Id="rId10" Type="http://schemas.openxmlformats.org/officeDocument/2006/relationships/image" Target="../media/image78.png"/><Relationship Id="rId31" Type="http://schemas.openxmlformats.org/officeDocument/2006/relationships/image" Target="../media/image99.png"/><Relationship Id="rId44" Type="http://schemas.openxmlformats.org/officeDocument/2006/relationships/image" Target="../media/image112.png"/><Relationship Id="rId52" Type="http://schemas.openxmlformats.org/officeDocument/2006/relationships/image" Target="../media/image120.png"/><Relationship Id="rId60" Type="http://schemas.openxmlformats.org/officeDocument/2006/relationships/image" Target="../media/image12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7" Type="http://schemas.openxmlformats.org/officeDocument/2006/relationships/image" Target="../media/image136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7" Type="http://schemas.openxmlformats.org/officeDocument/2006/relationships/image" Target="../media/image14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5" Type="http://schemas.openxmlformats.org/officeDocument/2006/relationships/image" Target="../media/image139.png"/><Relationship Id="rId4" Type="http://schemas.openxmlformats.org/officeDocument/2006/relationships/image" Target="../media/image13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3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8.jpg"/><Relationship Id="rId5" Type="http://schemas.openxmlformats.org/officeDocument/2006/relationships/image" Target="../media/image147.png"/><Relationship Id="rId4" Type="http://schemas.openxmlformats.org/officeDocument/2006/relationships/image" Target="../media/image146.jp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13" Type="http://schemas.openxmlformats.org/officeDocument/2006/relationships/image" Target="../media/image160.png"/><Relationship Id="rId18" Type="http://schemas.openxmlformats.org/officeDocument/2006/relationships/image" Target="../media/image165.png"/><Relationship Id="rId3" Type="http://schemas.openxmlformats.org/officeDocument/2006/relationships/image" Target="../media/image150.png"/><Relationship Id="rId21" Type="http://schemas.openxmlformats.org/officeDocument/2006/relationships/image" Target="../media/image168.png"/><Relationship Id="rId7" Type="http://schemas.openxmlformats.org/officeDocument/2006/relationships/image" Target="../media/image154.png"/><Relationship Id="rId12" Type="http://schemas.openxmlformats.org/officeDocument/2006/relationships/image" Target="../media/image159.png"/><Relationship Id="rId17" Type="http://schemas.openxmlformats.org/officeDocument/2006/relationships/image" Target="../media/image164.png"/><Relationship Id="rId2" Type="http://schemas.openxmlformats.org/officeDocument/2006/relationships/image" Target="../media/image149.png"/><Relationship Id="rId16" Type="http://schemas.openxmlformats.org/officeDocument/2006/relationships/image" Target="../media/image163.png"/><Relationship Id="rId20" Type="http://schemas.openxmlformats.org/officeDocument/2006/relationships/image" Target="../media/image1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3.png"/><Relationship Id="rId11" Type="http://schemas.openxmlformats.org/officeDocument/2006/relationships/image" Target="../media/image158.png"/><Relationship Id="rId5" Type="http://schemas.openxmlformats.org/officeDocument/2006/relationships/image" Target="../media/image152.png"/><Relationship Id="rId15" Type="http://schemas.openxmlformats.org/officeDocument/2006/relationships/image" Target="../media/image162.png"/><Relationship Id="rId23" Type="http://schemas.openxmlformats.org/officeDocument/2006/relationships/image" Target="../media/image169.png"/><Relationship Id="rId10" Type="http://schemas.openxmlformats.org/officeDocument/2006/relationships/image" Target="../media/image157.png"/><Relationship Id="rId19" Type="http://schemas.openxmlformats.org/officeDocument/2006/relationships/image" Target="../media/image166.png"/><Relationship Id="rId4" Type="http://schemas.openxmlformats.org/officeDocument/2006/relationships/image" Target="../media/image151.png"/><Relationship Id="rId9" Type="http://schemas.openxmlformats.org/officeDocument/2006/relationships/image" Target="../media/image156.png"/><Relationship Id="rId14" Type="http://schemas.openxmlformats.org/officeDocument/2006/relationships/image" Target="../media/image161.png"/><Relationship Id="rId22" Type="http://schemas.openxmlformats.org/officeDocument/2006/relationships/image" Target="../media/image49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ar.wikipedia.org/w/index.php?title=%D8%AC%D9%84%D8%A7%D9%8A%D9%83%D9%88%D9%84_%D8%A7%D9%84%D8%A3%D8%AB%D9%8A%D9%84%D9%8A%D9%86&amp;action=edit&amp;redlink=1" TargetMode="External"/><Relationship Id="rId13" Type="http://schemas.openxmlformats.org/officeDocument/2006/relationships/hyperlink" Target="https://ar.wikipedia.org/w/index.php?title=%D8%A7%D9%84%D8%A7%D9%8A%D8%AB%D9%88%D9%83%D8%B3%D9%84%D9%8A%D8%AA&amp;action=edit&amp;redlink=1" TargetMode="External"/><Relationship Id="rId3" Type="http://schemas.openxmlformats.org/officeDocument/2006/relationships/image" Target="../media/image15.png"/><Relationship Id="rId7" Type="http://schemas.openxmlformats.org/officeDocument/2006/relationships/hyperlink" Target="https://ar.wikipedia.org/w/index.php?title=%D8%A8%D9%88%D9%84%D9%8A_%D8%A3%D8%AB%D9%8A%D9%84%D9%8A%D9%86&amp;action=edit&amp;redlink=1" TargetMode="External"/><Relationship Id="rId12" Type="http://schemas.openxmlformats.org/officeDocument/2006/relationships/hyperlink" Target="https://ar.wikipedia.org/w/index.php?title=%D8%A7%D9%8A%D8%AB%D9%88%D9%84_%D8%A7%D9%84%D8%A3%D9%85%D9%8A%D9%86&amp;action=edit&amp;redlink=1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r.wikipedia.org/wiki/%D8%A8%D9%88%D9%84%D9%8A_%D8%A8%D8%B1%D9%88%D8%A8%D9%8A%D9%84%D9%8A%D9%86" TargetMode="External"/><Relationship Id="rId11" Type="http://schemas.openxmlformats.org/officeDocument/2006/relationships/hyperlink" Target="https://ar.wikipedia.org/w/index.php?title=%D9%83%D9%84%D9%88%D8%B1%D8%A7%D9%8A%D8%AF_%D8%A7%D9%84%D9%83%D9%88%D9%84%D9%8A%D9%86&amp;action=edit&amp;redlink=1" TargetMode="External"/><Relationship Id="rId5" Type="http://schemas.openxmlformats.org/officeDocument/2006/relationships/hyperlink" Target="https://ar.wikipedia.org/w/index.php?title=%D8%A3%D8%AB%D9%8A%D9%84%D9%8A%D9%86%D8%8C_%D8%A8%D8%B1%D9%88%D8%A8%D9%84%D9%8A%D9%86&amp;action=edit&amp;redlink=1" TargetMode="External"/><Relationship Id="rId15" Type="http://schemas.openxmlformats.org/officeDocument/2006/relationships/hyperlink" Target="https://ar.wikipedia.org/wiki/%D8%A8%D9%88%D9%84%D9%8A_%D9%83%D8%B1%D8%A8%D9%88%D9%86%D8%A7%D8%AA" TargetMode="External"/><Relationship Id="rId10" Type="http://schemas.openxmlformats.org/officeDocument/2006/relationships/hyperlink" Target="https://ar.wikipedia.org/w/index.php?title=%D8%AB%D9%86%D8%A7%D8%A6%D9%8A_%D9%85%D9%8A%D8%AB%D9%8A%D9%84_%D8%A7%D9%84%D9%81%D8%B1%D9%85%D8%A7%D9%85%D9%8A%D8%AF&amp;action=edit&amp;redlink=1" TargetMode="External"/><Relationship Id="rId4" Type="http://schemas.openxmlformats.org/officeDocument/2006/relationships/image" Target="../media/image16.jpg"/><Relationship Id="rId9" Type="http://schemas.openxmlformats.org/officeDocument/2006/relationships/hyperlink" Target="https://ar.wikipedia.org/w/index.php?title=%D9%85%D9%8A%D8%AB%D9%8A%D9%84_%D8%A7%D9%84%D8%A3%D9%85%D9%8A%D9%86&amp;action=edit&amp;redlink=1" TargetMode="External"/><Relationship Id="rId14" Type="http://schemas.openxmlformats.org/officeDocument/2006/relationships/hyperlink" Target="https://ar.wikipedia.org/wiki/%D8%A8%D9%8A%D8%B3%D9%81%D9%8A%D9%86%D9%88%D9%84_A" TargetMode="Externa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1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7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emf"/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6.e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wmf"/><Relationship Id="rId3" Type="http://schemas.openxmlformats.org/officeDocument/2006/relationships/image" Target="../media/image184.png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8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8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2" Type="http://schemas.openxmlformats.org/officeDocument/2006/relationships/image" Target="../media/image18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8.jp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89.wmf"/><Relationship Id="rId4" Type="http://schemas.openxmlformats.org/officeDocument/2006/relationships/oleObject" Target="../embeddings/oleObject4.bin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png"/><Relationship Id="rId7" Type="http://schemas.openxmlformats.org/officeDocument/2006/relationships/image" Target="../media/image19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91.wmf"/><Relationship Id="rId4" Type="http://schemas.openxmlformats.org/officeDocument/2006/relationships/oleObject" Target="../embeddings/oleObject5.bin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4.wmf"/><Relationship Id="rId3" Type="http://schemas.openxmlformats.org/officeDocument/2006/relationships/image" Target="../media/image195.png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98.jpg"/><Relationship Id="rId5" Type="http://schemas.openxmlformats.org/officeDocument/2006/relationships/image" Target="../media/image197.png"/><Relationship Id="rId4" Type="http://schemas.openxmlformats.org/officeDocument/2006/relationships/image" Target="../media/image196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9.png"/><Relationship Id="rId13" Type="http://schemas.openxmlformats.org/officeDocument/2006/relationships/image" Target="../media/image160.png"/><Relationship Id="rId18" Type="http://schemas.openxmlformats.org/officeDocument/2006/relationships/image" Target="../media/image204.png"/><Relationship Id="rId3" Type="http://schemas.openxmlformats.org/officeDocument/2006/relationships/image" Target="../media/image150.png"/><Relationship Id="rId21" Type="http://schemas.openxmlformats.org/officeDocument/2006/relationships/image" Target="../media/image207.png"/><Relationship Id="rId7" Type="http://schemas.openxmlformats.org/officeDocument/2006/relationships/image" Target="../media/image154.png"/><Relationship Id="rId12" Type="http://schemas.openxmlformats.org/officeDocument/2006/relationships/image" Target="../media/image159.png"/><Relationship Id="rId17" Type="http://schemas.openxmlformats.org/officeDocument/2006/relationships/image" Target="../media/image203.png"/><Relationship Id="rId2" Type="http://schemas.openxmlformats.org/officeDocument/2006/relationships/image" Target="../media/image149.png"/><Relationship Id="rId16" Type="http://schemas.openxmlformats.org/officeDocument/2006/relationships/image" Target="../media/image157.png"/><Relationship Id="rId20" Type="http://schemas.openxmlformats.org/officeDocument/2006/relationships/image" Target="../media/image2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3.png"/><Relationship Id="rId11" Type="http://schemas.openxmlformats.org/officeDocument/2006/relationships/image" Target="../media/image158.png"/><Relationship Id="rId5" Type="http://schemas.openxmlformats.org/officeDocument/2006/relationships/image" Target="../media/image152.png"/><Relationship Id="rId15" Type="http://schemas.openxmlformats.org/officeDocument/2006/relationships/image" Target="../media/image202.png"/><Relationship Id="rId23" Type="http://schemas.openxmlformats.org/officeDocument/2006/relationships/image" Target="../media/image209.png"/><Relationship Id="rId10" Type="http://schemas.openxmlformats.org/officeDocument/2006/relationships/image" Target="../media/image201.png"/><Relationship Id="rId19" Type="http://schemas.openxmlformats.org/officeDocument/2006/relationships/image" Target="../media/image205.png"/><Relationship Id="rId4" Type="http://schemas.openxmlformats.org/officeDocument/2006/relationships/image" Target="../media/image151.png"/><Relationship Id="rId9" Type="http://schemas.openxmlformats.org/officeDocument/2006/relationships/image" Target="../media/image200.png"/><Relationship Id="rId14" Type="http://schemas.openxmlformats.org/officeDocument/2006/relationships/image" Target="../media/image155.png"/><Relationship Id="rId22" Type="http://schemas.openxmlformats.org/officeDocument/2006/relationships/image" Target="../media/image208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wmf"/><Relationship Id="rId3" Type="http://schemas.openxmlformats.org/officeDocument/2006/relationships/image" Target="../media/image211.png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14.png"/><Relationship Id="rId5" Type="http://schemas.openxmlformats.org/officeDocument/2006/relationships/image" Target="../media/image213.png"/><Relationship Id="rId4" Type="http://schemas.openxmlformats.org/officeDocument/2006/relationships/image" Target="../media/image212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15.wmf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6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png"/><Relationship Id="rId7" Type="http://schemas.openxmlformats.org/officeDocument/2006/relationships/image" Target="../media/image22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17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21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22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221.wmf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4.wmf"/><Relationship Id="rId3" Type="http://schemas.openxmlformats.org/officeDocument/2006/relationships/image" Target="../media/image225.png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23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226.jp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jpg"/><Relationship Id="rId2" Type="http://schemas.openxmlformats.org/officeDocument/2006/relationships/image" Target="../media/image2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0.jpg"/><Relationship Id="rId4" Type="http://schemas.openxmlformats.org/officeDocument/2006/relationships/image" Target="../media/image229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jp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2.jp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3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5.png"/><Relationship Id="rId4" Type="http://schemas.openxmlformats.org/officeDocument/2006/relationships/image" Target="../media/image234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236.wmf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9.wmf"/><Relationship Id="rId13" Type="http://schemas.openxmlformats.org/officeDocument/2006/relationships/oleObject" Target="../embeddings/oleObject21.bin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241.w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38.w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7.bin"/><Relationship Id="rId15" Type="http://schemas.openxmlformats.org/officeDocument/2006/relationships/image" Target="../media/image55.png"/><Relationship Id="rId10" Type="http://schemas.openxmlformats.org/officeDocument/2006/relationships/image" Target="../media/image240.wmf"/><Relationship Id="rId4" Type="http://schemas.openxmlformats.org/officeDocument/2006/relationships/image" Target="../media/image237.wmf"/><Relationship Id="rId9" Type="http://schemas.openxmlformats.org/officeDocument/2006/relationships/oleObject" Target="../embeddings/oleObject19.bin"/><Relationship Id="rId14" Type="http://schemas.openxmlformats.org/officeDocument/2006/relationships/image" Target="../media/image242.wmf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243.wmf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4.jp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6.png"/><Relationship Id="rId2" Type="http://schemas.openxmlformats.org/officeDocument/2006/relationships/image" Target="../media/image2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8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50.png"/><Relationship Id="rId18" Type="http://schemas.openxmlformats.org/officeDocument/2006/relationships/image" Target="../media/image86.png"/><Relationship Id="rId26" Type="http://schemas.openxmlformats.org/officeDocument/2006/relationships/image" Target="../media/image94.png"/><Relationship Id="rId39" Type="http://schemas.openxmlformats.org/officeDocument/2006/relationships/image" Target="../media/image255.png"/><Relationship Id="rId21" Type="http://schemas.openxmlformats.org/officeDocument/2006/relationships/image" Target="../media/image89.png"/><Relationship Id="rId34" Type="http://schemas.openxmlformats.org/officeDocument/2006/relationships/image" Target="../media/image102.png"/><Relationship Id="rId42" Type="http://schemas.openxmlformats.org/officeDocument/2006/relationships/image" Target="../media/image258.png"/><Relationship Id="rId47" Type="http://schemas.openxmlformats.org/officeDocument/2006/relationships/image" Target="../media/image115.png"/><Relationship Id="rId50" Type="http://schemas.openxmlformats.org/officeDocument/2006/relationships/image" Target="../media/image117.png"/><Relationship Id="rId55" Type="http://schemas.openxmlformats.org/officeDocument/2006/relationships/image" Target="../media/image123.png"/><Relationship Id="rId63" Type="http://schemas.openxmlformats.org/officeDocument/2006/relationships/image" Target="../media/image131.png"/><Relationship Id="rId7" Type="http://schemas.openxmlformats.org/officeDocument/2006/relationships/image" Target="../media/image75.png"/><Relationship Id="rId2" Type="http://schemas.openxmlformats.org/officeDocument/2006/relationships/image" Target="../media/image49.png"/><Relationship Id="rId16" Type="http://schemas.openxmlformats.org/officeDocument/2006/relationships/image" Target="../media/image84.png"/><Relationship Id="rId29" Type="http://schemas.openxmlformats.org/officeDocument/2006/relationships/image" Target="../media/image97.png"/><Relationship Id="rId11" Type="http://schemas.openxmlformats.org/officeDocument/2006/relationships/image" Target="../media/image248.png"/><Relationship Id="rId24" Type="http://schemas.openxmlformats.org/officeDocument/2006/relationships/image" Target="../media/image92.png"/><Relationship Id="rId32" Type="http://schemas.openxmlformats.org/officeDocument/2006/relationships/image" Target="../media/image100.png"/><Relationship Id="rId37" Type="http://schemas.openxmlformats.org/officeDocument/2006/relationships/image" Target="../media/image253.png"/><Relationship Id="rId40" Type="http://schemas.openxmlformats.org/officeDocument/2006/relationships/image" Target="../media/image256.png"/><Relationship Id="rId45" Type="http://schemas.openxmlformats.org/officeDocument/2006/relationships/image" Target="../media/image113.png"/><Relationship Id="rId53" Type="http://schemas.openxmlformats.org/officeDocument/2006/relationships/image" Target="../media/image121.png"/><Relationship Id="rId58" Type="http://schemas.openxmlformats.org/officeDocument/2006/relationships/image" Target="../media/image126.png"/><Relationship Id="rId5" Type="http://schemas.openxmlformats.org/officeDocument/2006/relationships/image" Target="../media/image73.png"/><Relationship Id="rId61" Type="http://schemas.openxmlformats.org/officeDocument/2006/relationships/image" Target="../media/image129.png"/><Relationship Id="rId19" Type="http://schemas.openxmlformats.org/officeDocument/2006/relationships/image" Target="../media/image87.png"/><Relationship Id="rId14" Type="http://schemas.openxmlformats.org/officeDocument/2006/relationships/image" Target="../media/image251.png"/><Relationship Id="rId22" Type="http://schemas.openxmlformats.org/officeDocument/2006/relationships/image" Target="../media/image90.png"/><Relationship Id="rId27" Type="http://schemas.openxmlformats.org/officeDocument/2006/relationships/image" Target="../media/image95.png"/><Relationship Id="rId30" Type="http://schemas.openxmlformats.org/officeDocument/2006/relationships/image" Target="../media/image98.png"/><Relationship Id="rId35" Type="http://schemas.openxmlformats.org/officeDocument/2006/relationships/image" Target="../media/image103.png"/><Relationship Id="rId43" Type="http://schemas.openxmlformats.org/officeDocument/2006/relationships/image" Target="../media/image111.png"/><Relationship Id="rId48" Type="http://schemas.openxmlformats.org/officeDocument/2006/relationships/image" Target="../media/image116.png"/><Relationship Id="rId56" Type="http://schemas.openxmlformats.org/officeDocument/2006/relationships/image" Target="../media/image124.png"/><Relationship Id="rId8" Type="http://schemas.openxmlformats.org/officeDocument/2006/relationships/image" Target="../media/image76.png"/><Relationship Id="rId51" Type="http://schemas.openxmlformats.org/officeDocument/2006/relationships/image" Target="../media/image119.png"/><Relationship Id="rId3" Type="http://schemas.openxmlformats.org/officeDocument/2006/relationships/image" Target="../media/image71.png"/><Relationship Id="rId12" Type="http://schemas.openxmlformats.org/officeDocument/2006/relationships/image" Target="../media/image249.png"/><Relationship Id="rId17" Type="http://schemas.openxmlformats.org/officeDocument/2006/relationships/image" Target="../media/image85.png"/><Relationship Id="rId25" Type="http://schemas.openxmlformats.org/officeDocument/2006/relationships/image" Target="../media/image93.png"/><Relationship Id="rId33" Type="http://schemas.openxmlformats.org/officeDocument/2006/relationships/image" Target="../media/image101.png"/><Relationship Id="rId38" Type="http://schemas.openxmlformats.org/officeDocument/2006/relationships/image" Target="../media/image254.png"/><Relationship Id="rId46" Type="http://schemas.openxmlformats.org/officeDocument/2006/relationships/image" Target="../media/image114.png"/><Relationship Id="rId59" Type="http://schemas.openxmlformats.org/officeDocument/2006/relationships/image" Target="../media/image127.png"/><Relationship Id="rId20" Type="http://schemas.openxmlformats.org/officeDocument/2006/relationships/image" Target="../media/image88.png"/><Relationship Id="rId41" Type="http://schemas.openxmlformats.org/officeDocument/2006/relationships/image" Target="../media/image257.png"/><Relationship Id="rId54" Type="http://schemas.openxmlformats.org/officeDocument/2006/relationships/image" Target="../media/image122.png"/><Relationship Id="rId6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15" Type="http://schemas.openxmlformats.org/officeDocument/2006/relationships/image" Target="../media/image252.png"/><Relationship Id="rId23" Type="http://schemas.openxmlformats.org/officeDocument/2006/relationships/image" Target="../media/image91.png"/><Relationship Id="rId28" Type="http://schemas.openxmlformats.org/officeDocument/2006/relationships/image" Target="../media/image96.png"/><Relationship Id="rId36" Type="http://schemas.openxmlformats.org/officeDocument/2006/relationships/image" Target="../media/image104.png"/><Relationship Id="rId49" Type="http://schemas.openxmlformats.org/officeDocument/2006/relationships/image" Target="../media/image118.png"/><Relationship Id="rId57" Type="http://schemas.openxmlformats.org/officeDocument/2006/relationships/image" Target="../media/image125.png"/><Relationship Id="rId10" Type="http://schemas.openxmlformats.org/officeDocument/2006/relationships/image" Target="../media/image78.png"/><Relationship Id="rId31" Type="http://schemas.openxmlformats.org/officeDocument/2006/relationships/image" Target="../media/image99.png"/><Relationship Id="rId44" Type="http://schemas.openxmlformats.org/officeDocument/2006/relationships/image" Target="../media/image112.png"/><Relationship Id="rId52" Type="http://schemas.openxmlformats.org/officeDocument/2006/relationships/image" Target="../media/image120.png"/><Relationship Id="rId60" Type="http://schemas.openxmlformats.org/officeDocument/2006/relationships/image" Target="../media/image259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5.png"/><Relationship Id="rId13" Type="http://schemas.openxmlformats.org/officeDocument/2006/relationships/image" Target="../media/image270.png"/><Relationship Id="rId3" Type="http://schemas.openxmlformats.org/officeDocument/2006/relationships/image" Target="../media/image260.png"/><Relationship Id="rId7" Type="http://schemas.openxmlformats.org/officeDocument/2006/relationships/image" Target="../media/image264.png"/><Relationship Id="rId12" Type="http://schemas.openxmlformats.org/officeDocument/2006/relationships/image" Target="../media/image269.png"/><Relationship Id="rId2" Type="http://schemas.openxmlformats.org/officeDocument/2006/relationships/image" Target="../media/image71.png"/><Relationship Id="rId16" Type="http://schemas.openxmlformats.org/officeDocument/2006/relationships/image" Target="../media/image2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3.png"/><Relationship Id="rId11" Type="http://schemas.openxmlformats.org/officeDocument/2006/relationships/image" Target="../media/image268.png"/><Relationship Id="rId5" Type="http://schemas.openxmlformats.org/officeDocument/2006/relationships/image" Target="../media/image262.png"/><Relationship Id="rId15" Type="http://schemas.openxmlformats.org/officeDocument/2006/relationships/image" Target="../media/image272.png"/><Relationship Id="rId10" Type="http://schemas.openxmlformats.org/officeDocument/2006/relationships/image" Target="../media/image267.png"/><Relationship Id="rId4" Type="http://schemas.openxmlformats.org/officeDocument/2006/relationships/image" Target="../media/image261.png"/><Relationship Id="rId9" Type="http://schemas.openxmlformats.org/officeDocument/2006/relationships/image" Target="../media/image266.png"/><Relationship Id="rId14" Type="http://schemas.openxmlformats.org/officeDocument/2006/relationships/image" Target="../media/image271.png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0.jpg"/><Relationship Id="rId13" Type="http://schemas.openxmlformats.org/officeDocument/2006/relationships/image" Target="../media/image285.png"/><Relationship Id="rId18" Type="http://schemas.openxmlformats.org/officeDocument/2006/relationships/image" Target="../media/image290.png"/><Relationship Id="rId3" Type="http://schemas.openxmlformats.org/officeDocument/2006/relationships/image" Target="../media/image275.png"/><Relationship Id="rId21" Type="http://schemas.openxmlformats.org/officeDocument/2006/relationships/image" Target="../media/image293.png"/><Relationship Id="rId7" Type="http://schemas.openxmlformats.org/officeDocument/2006/relationships/image" Target="../media/image279.jpg"/><Relationship Id="rId12" Type="http://schemas.openxmlformats.org/officeDocument/2006/relationships/image" Target="../media/image284.jpg"/><Relationship Id="rId17" Type="http://schemas.openxmlformats.org/officeDocument/2006/relationships/image" Target="../media/image289.png"/><Relationship Id="rId2" Type="http://schemas.openxmlformats.org/officeDocument/2006/relationships/image" Target="../media/image274.png"/><Relationship Id="rId16" Type="http://schemas.openxmlformats.org/officeDocument/2006/relationships/image" Target="../media/image288.jpg"/><Relationship Id="rId20" Type="http://schemas.openxmlformats.org/officeDocument/2006/relationships/image" Target="../media/image292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8.png"/><Relationship Id="rId11" Type="http://schemas.openxmlformats.org/officeDocument/2006/relationships/image" Target="../media/image283.png"/><Relationship Id="rId5" Type="http://schemas.openxmlformats.org/officeDocument/2006/relationships/image" Target="../media/image277.png"/><Relationship Id="rId15" Type="http://schemas.openxmlformats.org/officeDocument/2006/relationships/image" Target="../media/image287.png"/><Relationship Id="rId10" Type="http://schemas.openxmlformats.org/officeDocument/2006/relationships/image" Target="../media/image282.png"/><Relationship Id="rId19" Type="http://schemas.openxmlformats.org/officeDocument/2006/relationships/image" Target="../media/image291.jpg"/><Relationship Id="rId4" Type="http://schemas.openxmlformats.org/officeDocument/2006/relationships/image" Target="../media/image276.png"/><Relationship Id="rId9" Type="http://schemas.openxmlformats.org/officeDocument/2006/relationships/image" Target="../media/image281.png"/><Relationship Id="rId14" Type="http://schemas.openxmlformats.org/officeDocument/2006/relationships/image" Target="../media/image286.jp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6.png"/><Relationship Id="rId4" Type="http://schemas.openxmlformats.org/officeDocument/2006/relationships/image" Target="../media/image295.jp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8.jpg"/><Relationship Id="rId2" Type="http://schemas.openxmlformats.org/officeDocument/2006/relationships/image" Target="../media/image297.jp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9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1.png"/><Relationship Id="rId7" Type="http://schemas.openxmlformats.org/officeDocument/2006/relationships/image" Target="../media/image305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4.png"/><Relationship Id="rId5" Type="http://schemas.openxmlformats.org/officeDocument/2006/relationships/image" Target="../media/image303.png"/><Relationship Id="rId4" Type="http://schemas.openxmlformats.org/officeDocument/2006/relationships/image" Target="../media/image302.pn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1.png"/><Relationship Id="rId3" Type="http://schemas.openxmlformats.org/officeDocument/2006/relationships/image" Target="../media/image307.jpg"/><Relationship Id="rId7" Type="http://schemas.openxmlformats.org/officeDocument/2006/relationships/image" Target="../media/image310.png"/><Relationship Id="rId2" Type="http://schemas.openxmlformats.org/officeDocument/2006/relationships/image" Target="../media/image3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9.png"/><Relationship Id="rId5" Type="http://schemas.openxmlformats.org/officeDocument/2006/relationships/image" Target="../media/image1.png"/><Relationship Id="rId10" Type="http://schemas.openxmlformats.org/officeDocument/2006/relationships/image" Target="../media/image313.png"/><Relationship Id="rId4" Type="http://schemas.openxmlformats.org/officeDocument/2006/relationships/image" Target="../media/image308.png"/><Relationship Id="rId9" Type="http://schemas.openxmlformats.org/officeDocument/2006/relationships/image" Target="../media/image312.pn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4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315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316.wmf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8.png"/><Relationship Id="rId2" Type="http://schemas.openxmlformats.org/officeDocument/2006/relationships/image" Target="../media/image31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1.png"/><Relationship Id="rId5" Type="http://schemas.openxmlformats.org/officeDocument/2006/relationships/image" Target="../media/image320.png"/><Relationship Id="rId4" Type="http://schemas.openxmlformats.org/officeDocument/2006/relationships/image" Target="../media/image319.png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8.png"/><Relationship Id="rId13" Type="http://schemas.openxmlformats.org/officeDocument/2006/relationships/image" Target="../media/image333.jpg"/><Relationship Id="rId3" Type="http://schemas.openxmlformats.org/officeDocument/2006/relationships/image" Target="../media/image323.jpg"/><Relationship Id="rId7" Type="http://schemas.openxmlformats.org/officeDocument/2006/relationships/image" Target="../media/image327.jpg"/><Relationship Id="rId12" Type="http://schemas.openxmlformats.org/officeDocument/2006/relationships/image" Target="../media/image332.png"/><Relationship Id="rId2" Type="http://schemas.openxmlformats.org/officeDocument/2006/relationships/image" Target="../media/image3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6.png"/><Relationship Id="rId11" Type="http://schemas.openxmlformats.org/officeDocument/2006/relationships/image" Target="../media/image331.jpg"/><Relationship Id="rId5" Type="http://schemas.openxmlformats.org/officeDocument/2006/relationships/image" Target="../media/image325.jpg"/><Relationship Id="rId10" Type="http://schemas.openxmlformats.org/officeDocument/2006/relationships/image" Target="../media/image330.png"/><Relationship Id="rId4" Type="http://schemas.openxmlformats.org/officeDocument/2006/relationships/image" Target="../media/image324.png"/><Relationship Id="rId9" Type="http://schemas.openxmlformats.org/officeDocument/2006/relationships/image" Target="../media/image329.jpg"/><Relationship Id="rId14" Type="http://schemas.openxmlformats.org/officeDocument/2006/relationships/image" Target="../media/image334.png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3" Type="http://schemas.openxmlformats.org/officeDocument/2006/relationships/image" Target="../media/image337.png"/><Relationship Id="rId7" Type="http://schemas.openxmlformats.org/officeDocument/2006/relationships/image" Target="../media/image33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25.bin"/><Relationship Id="rId5" Type="http://schemas.openxmlformats.org/officeDocument/2006/relationships/image" Target="../media/image338.png"/><Relationship Id="rId4" Type="http://schemas.openxmlformats.org/officeDocument/2006/relationships/image" Target="../media/image288.jpg"/><Relationship Id="rId9" Type="http://schemas.openxmlformats.org/officeDocument/2006/relationships/image" Target="../media/image336.wmf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339.wmf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340.wmf"/><Relationship Id="rId4" Type="http://schemas.openxmlformats.org/officeDocument/2006/relationships/oleObject" Target="../embeddings/oleObject28.bin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2.wmf"/><Relationship Id="rId3" Type="http://schemas.openxmlformats.org/officeDocument/2006/relationships/image" Target="../media/image343.png"/><Relationship Id="rId7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292.jpg"/><Relationship Id="rId5" Type="http://schemas.openxmlformats.org/officeDocument/2006/relationships/image" Target="../media/image291.jpg"/><Relationship Id="rId4" Type="http://schemas.openxmlformats.org/officeDocument/2006/relationships/image" Target="../media/image344.png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5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7.wmf"/><Relationship Id="rId3" Type="http://schemas.openxmlformats.org/officeDocument/2006/relationships/image" Target="../media/image348.png"/><Relationship Id="rId7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346.wmf"/><Relationship Id="rId5" Type="http://schemas.openxmlformats.org/officeDocument/2006/relationships/oleObject" Target="../embeddings/oleObject30.bin"/><Relationship Id="rId4" Type="http://schemas.openxmlformats.org/officeDocument/2006/relationships/image" Target="../media/image349.png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6.jpg"/><Relationship Id="rId13" Type="http://schemas.openxmlformats.org/officeDocument/2006/relationships/image" Target="../media/image348.png"/><Relationship Id="rId3" Type="http://schemas.openxmlformats.org/officeDocument/2006/relationships/image" Target="../media/image351.png"/><Relationship Id="rId7" Type="http://schemas.openxmlformats.org/officeDocument/2006/relationships/image" Target="../media/image355.png"/><Relationship Id="rId12" Type="http://schemas.openxmlformats.org/officeDocument/2006/relationships/image" Target="../media/image360.jpg"/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4.jpg"/><Relationship Id="rId11" Type="http://schemas.openxmlformats.org/officeDocument/2006/relationships/image" Target="../media/image359.png"/><Relationship Id="rId5" Type="http://schemas.openxmlformats.org/officeDocument/2006/relationships/image" Target="../media/image353.png"/><Relationship Id="rId10" Type="http://schemas.openxmlformats.org/officeDocument/2006/relationships/image" Target="../media/image358.jpg"/><Relationship Id="rId4" Type="http://schemas.openxmlformats.org/officeDocument/2006/relationships/image" Target="../media/image352.jpg"/><Relationship Id="rId9" Type="http://schemas.openxmlformats.org/officeDocument/2006/relationships/image" Target="../media/image357.png"/><Relationship Id="rId14" Type="http://schemas.openxmlformats.org/officeDocument/2006/relationships/image" Target="../media/image3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013892" y="2852553"/>
            <a:ext cx="3843020" cy="3843020"/>
            <a:chOff x="4013892" y="2852553"/>
            <a:chExt cx="3843020" cy="38430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13892" y="2852553"/>
              <a:ext cx="3842777" cy="384277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72711" y="3011424"/>
              <a:ext cx="3345179" cy="3345179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8114990" y="2918336"/>
            <a:ext cx="3844290" cy="3615054"/>
            <a:chOff x="8114990" y="2918336"/>
            <a:chExt cx="3844290" cy="3615054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14990" y="2918336"/>
              <a:ext cx="3844273" cy="361504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73795" y="3076956"/>
              <a:ext cx="3346704" cy="3118104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231647" y="2886468"/>
            <a:ext cx="3819525" cy="3819525"/>
            <a:chOff x="231647" y="2886468"/>
            <a:chExt cx="3819525" cy="3819525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1647" y="2886468"/>
              <a:ext cx="3819144" cy="381914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6719" y="3081528"/>
              <a:ext cx="3249168" cy="3249168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314446" y="716737"/>
            <a:ext cx="4839335" cy="15074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56005">
              <a:lnSpc>
                <a:spcPts val="4635"/>
              </a:lnSpc>
              <a:spcBef>
                <a:spcPts val="95"/>
              </a:spcBef>
            </a:pPr>
            <a:r>
              <a:rPr sz="4000" b="1" spc="-15" dirty="0">
                <a:solidFill>
                  <a:srgbClr val="FF0000"/>
                </a:solidFill>
                <a:latin typeface="Calibri"/>
                <a:cs typeface="Calibri"/>
              </a:rPr>
              <a:t>Chapter</a:t>
            </a:r>
            <a:r>
              <a:rPr sz="40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ar-SA" sz="4000" b="1" spc="-5" dirty="0">
                <a:solidFill>
                  <a:srgbClr val="FF0000"/>
                </a:solidFill>
                <a:latin typeface="Calibri"/>
                <a:cs typeface="Calibri"/>
              </a:rPr>
              <a:t>6</a:t>
            </a:r>
            <a:endParaRPr sz="4000" dirty="0">
              <a:latin typeface="Calibri"/>
              <a:cs typeface="Calibri"/>
            </a:endParaRPr>
          </a:p>
          <a:p>
            <a:pPr marL="12700">
              <a:lnSpc>
                <a:spcPts val="7034"/>
              </a:lnSpc>
            </a:pPr>
            <a:r>
              <a:rPr sz="6000" b="1" spc="-20" dirty="0">
                <a:solidFill>
                  <a:srgbClr val="0000FF"/>
                </a:solidFill>
                <a:latin typeface="Calibri"/>
                <a:cs typeface="Calibri"/>
              </a:rPr>
              <a:t>Petrochemicals</a:t>
            </a:r>
            <a:endParaRPr sz="6000" dirty="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435083" y="60960"/>
            <a:ext cx="2436876" cy="932688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5470" y="137160"/>
            <a:ext cx="2365207" cy="722376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3535807" y="2192273"/>
            <a:ext cx="43961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120" dirty="0">
                <a:solidFill>
                  <a:srgbClr val="009900"/>
                </a:solidFill>
                <a:latin typeface="Calibri"/>
                <a:cs typeface="Calibri"/>
              </a:rPr>
              <a:t>Dr.</a:t>
            </a:r>
            <a:r>
              <a:rPr sz="4000" b="1" spc="-30" dirty="0">
                <a:solidFill>
                  <a:srgbClr val="009900"/>
                </a:solidFill>
                <a:latin typeface="Calibri"/>
                <a:cs typeface="Calibri"/>
              </a:rPr>
              <a:t> </a:t>
            </a:r>
            <a:r>
              <a:rPr sz="4000" b="1" spc="-5" dirty="0">
                <a:solidFill>
                  <a:srgbClr val="009900"/>
                </a:solidFill>
                <a:latin typeface="Calibri"/>
                <a:cs typeface="Calibri"/>
              </a:rPr>
              <a:t>Seham</a:t>
            </a:r>
            <a:r>
              <a:rPr sz="4000" b="1" spc="-20" dirty="0">
                <a:solidFill>
                  <a:srgbClr val="009900"/>
                </a:solidFill>
                <a:latin typeface="Calibri"/>
                <a:cs typeface="Calibri"/>
              </a:rPr>
              <a:t> </a:t>
            </a:r>
            <a:r>
              <a:rPr sz="4000" b="1" spc="-55" dirty="0">
                <a:solidFill>
                  <a:srgbClr val="009900"/>
                </a:solidFill>
                <a:latin typeface="Calibri"/>
                <a:cs typeface="Calibri"/>
              </a:rPr>
              <a:t>ALTERARY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085335" y="6529831"/>
            <a:ext cx="378460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Chem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Seham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1st</a:t>
            </a:r>
            <a:r>
              <a:rPr sz="1200" spc="28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1443-2021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3366CC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29615" y="2098675"/>
            <a:ext cx="9554845" cy="3938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9875" indent="-257810">
              <a:lnSpc>
                <a:spcPct val="100000"/>
              </a:lnSpc>
              <a:spcBef>
                <a:spcPts val="100"/>
              </a:spcBef>
              <a:buFont typeface="Courier New"/>
              <a:buChar char="o"/>
              <a:tabLst>
                <a:tab pos="270510" algn="l"/>
              </a:tabLst>
            </a:pP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Petroleum</a:t>
            </a:r>
            <a:r>
              <a:rPr sz="24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not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single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substance.</a:t>
            </a:r>
            <a:endParaRPr sz="2400">
              <a:latin typeface="Times New Roman"/>
              <a:cs typeface="Times New Roman"/>
            </a:endParaRPr>
          </a:p>
          <a:p>
            <a:pPr marL="269875" marR="6350" indent="-257810">
              <a:lnSpc>
                <a:spcPct val="150000"/>
              </a:lnSpc>
              <a:spcBef>
                <a:spcPts val="500"/>
              </a:spcBef>
              <a:buFont typeface="Courier New"/>
              <a:buChar char="o"/>
              <a:tabLst>
                <a:tab pos="270510" algn="l"/>
                <a:tab pos="1745614" algn="l"/>
                <a:tab pos="2075814" algn="l"/>
                <a:tab pos="2339975" algn="l"/>
                <a:tab pos="3515360" algn="l"/>
                <a:tab pos="4589780" algn="l"/>
                <a:tab pos="4970780" algn="l"/>
                <a:tab pos="7267575" algn="l"/>
                <a:tab pos="8629015" algn="l"/>
              </a:tabLst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Pet</a:t>
            </a:r>
            <a:r>
              <a:rPr sz="24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r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leum	</a:t>
            </a:r>
            <a:r>
              <a:rPr sz="2400" spc="-15" dirty="0">
                <a:latin typeface="Times New Roman"/>
                <a:cs typeface="Times New Roman"/>
              </a:rPr>
              <a:t>i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	a	co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plex	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ix</a:t>
            </a:r>
            <a:r>
              <a:rPr sz="2400" spc="5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ure	of	co</a:t>
            </a:r>
            <a:r>
              <a:rPr sz="2400" spc="5" dirty="0">
                <a:latin typeface="Times New Roman"/>
                <a:cs typeface="Times New Roman"/>
              </a:rPr>
              <a:t>u</a:t>
            </a:r>
            <a:r>
              <a:rPr sz="2400" dirty="0">
                <a:latin typeface="Times New Roman"/>
                <a:cs typeface="Times New Roman"/>
              </a:rPr>
              <a:t>nt</a:t>
            </a:r>
            <a:r>
              <a:rPr sz="2400" spc="-10" dirty="0">
                <a:latin typeface="Times New Roman"/>
                <a:cs typeface="Times New Roman"/>
              </a:rPr>
              <a:t>l</a:t>
            </a:r>
            <a:r>
              <a:rPr sz="2400" spc="-5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s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04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o</a:t>
            </a:r>
            <a:r>
              <a:rPr sz="2400" spc="-4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ganic	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o</a:t>
            </a:r>
            <a:r>
              <a:rPr sz="2400" spc="5" dirty="0">
                <a:latin typeface="Times New Roman"/>
                <a:cs typeface="Times New Roman"/>
              </a:rPr>
              <a:t>l</a:t>
            </a:r>
            <a:r>
              <a:rPr sz="2400" spc="-10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cules	d</a:t>
            </a:r>
            <a:r>
              <a:rPr sz="2400" spc="-10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r</a:t>
            </a:r>
            <a:r>
              <a:rPr sz="2400" spc="5" dirty="0">
                <a:latin typeface="Times New Roman"/>
                <a:cs typeface="Times New Roman"/>
              </a:rPr>
              <a:t>i</a:t>
            </a:r>
            <a:r>
              <a:rPr sz="2400" spc="-15" dirty="0">
                <a:latin typeface="Times New Roman"/>
                <a:cs typeface="Times New Roman"/>
              </a:rPr>
              <a:t>v</a:t>
            </a:r>
            <a:r>
              <a:rPr sz="2400" spc="-10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d  </a:t>
            </a:r>
            <a:r>
              <a:rPr sz="2400" spc="-5" dirty="0">
                <a:latin typeface="Times New Roman"/>
                <a:cs typeface="Times New Roman"/>
              </a:rPr>
              <a:t>from</a:t>
            </a:r>
            <a:r>
              <a:rPr sz="2400" dirty="0">
                <a:latin typeface="Times New Roman"/>
                <a:cs typeface="Times New Roman"/>
              </a:rPr>
              <a:t> ancient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microorganisms.</a:t>
            </a:r>
            <a:endParaRPr sz="2400">
              <a:latin typeface="Times New Roman"/>
              <a:cs typeface="Times New Roman"/>
            </a:endParaRPr>
          </a:p>
          <a:p>
            <a:pPr marL="269875" indent="-257810">
              <a:lnSpc>
                <a:spcPct val="100000"/>
              </a:lnSpc>
              <a:spcBef>
                <a:spcPts val="1935"/>
              </a:spcBef>
              <a:buFont typeface="Courier New"/>
              <a:buChar char="o"/>
              <a:tabLst>
                <a:tab pos="270510" algn="l"/>
              </a:tabLst>
            </a:pPr>
            <a:r>
              <a:rPr sz="2400" spc="-5" dirty="0">
                <a:latin typeface="Times New Roman"/>
                <a:cs typeface="Times New Roman"/>
              </a:rPr>
              <a:t>Most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molecules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hydrocarbons</a:t>
            </a:r>
            <a:r>
              <a:rPr sz="2400" spc="-5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269875" indent="-257810">
              <a:lnSpc>
                <a:spcPct val="100000"/>
              </a:lnSpc>
              <a:spcBef>
                <a:spcPts val="1945"/>
              </a:spcBef>
              <a:buFont typeface="Courier New"/>
              <a:buChar char="o"/>
              <a:tabLst>
                <a:tab pos="270510" algn="l"/>
              </a:tabLst>
            </a:pPr>
            <a:r>
              <a:rPr sz="2400" spc="-5" dirty="0">
                <a:latin typeface="Times New Roman"/>
                <a:cs typeface="Times New Roman"/>
              </a:rPr>
              <a:t>Some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contain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i="1" dirty="0">
                <a:solidFill>
                  <a:srgbClr val="00AF50"/>
                </a:solidFill>
                <a:latin typeface="Times New Roman"/>
                <a:cs typeface="Times New Roman"/>
              </a:rPr>
              <a:t>sulfur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i="1" spc="-10" dirty="0">
                <a:solidFill>
                  <a:srgbClr val="00AF50"/>
                </a:solidFill>
                <a:latin typeface="Times New Roman"/>
                <a:cs typeface="Times New Roman"/>
              </a:rPr>
              <a:t>nitrogen</a:t>
            </a:r>
            <a:r>
              <a:rPr sz="2400" spc="-10" dirty="0">
                <a:latin typeface="Times New Roman"/>
                <a:cs typeface="Times New Roman"/>
              </a:rPr>
              <a:t>,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i="1" dirty="0">
                <a:solidFill>
                  <a:srgbClr val="00AF50"/>
                </a:solidFill>
                <a:latin typeface="Times New Roman"/>
                <a:cs typeface="Times New Roman"/>
              </a:rPr>
              <a:t>oxygen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or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i="1" dirty="0">
                <a:solidFill>
                  <a:srgbClr val="00AF50"/>
                </a:solidFill>
                <a:latin typeface="Times New Roman"/>
                <a:cs typeface="Times New Roman"/>
              </a:rPr>
              <a:t>trace</a:t>
            </a:r>
            <a:r>
              <a:rPr sz="2400" i="1" spc="-1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400" i="1" dirty="0">
                <a:solidFill>
                  <a:srgbClr val="00AF50"/>
                </a:solidFill>
                <a:latin typeface="Times New Roman"/>
                <a:cs typeface="Times New Roman"/>
              </a:rPr>
              <a:t>elements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269875" marR="5080" indent="-257810">
              <a:lnSpc>
                <a:spcPct val="150000"/>
              </a:lnSpc>
              <a:spcBef>
                <a:spcPts val="505"/>
              </a:spcBef>
              <a:buFont typeface="Courier New"/>
              <a:buChar char="o"/>
              <a:tabLst>
                <a:tab pos="270510" algn="l"/>
                <a:tab pos="972819" algn="l"/>
                <a:tab pos="1793875" algn="l"/>
                <a:tab pos="2260600" algn="l"/>
                <a:tab pos="3418840" algn="l"/>
                <a:tab pos="4706620" algn="l"/>
                <a:tab pos="5693410" algn="l"/>
                <a:tab pos="6395720" algn="l"/>
                <a:tab pos="6795134" algn="l"/>
                <a:tab pos="7708265" algn="l"/>
                <a:tab pos="8368030" algn="l"/>
              </a:tabLst>
            </a:pPr>
            <a:r>
              <a:rPr sz="2400" dirty="0">
                <a:latin typeface="Times New Roman"/>
                <a:cs typeface="Times New Roman"/>
              </a:rPr>
              <a:t>Raw	cr</a:t>
            </a:r>
            <a:r>
              <a:rPr sz="2400" spc="5" dirty="0">
                <a:latin typeface="Times New Roman"/>
                <a:cs typeface="Times New Roman"/>
              </a:rPr>
              <a:t>u</a:t>
            </a:r>
            <a:r>
              <a:rPr sz="2400" dirty="0">
                <a:latin typeface="Times New Roman"/>
                <a:cs typeface="Times New Roman"/>
              </a:rPr>
              <a:t>de	o</a:t>
            </a:r>
            <a:r>
              <a:rPr sz="2400" spc="-10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l	co</a:t>
            </a:r>
            <a:r>
              <a:rPr sz="2400" spc="-10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tains	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ino</a:t>
            </a:r>
            <a:r>
              <a:rPr sz="2400" spc="-40" dirty="0">
                <a:solidFill>
                  <a:srgbClr val="006FC0"/>
                </a:solidFill>
                <a:latin typeface="Times New Roman"/>
                <a:cs typeface="Times New Roman"/>
              </a:rPr>
              <a:t>r</a:t>
            </a:r>
            <a:r>
              <a:rPr sz="2400" spc="-15" dirty="0">
                <a:solidFill>
                  <a:srgbClr val="006FC0"/>
                </a:solidFill>
                <a:latin typeface="Times New Roman"/>
                <a:cs typeface="Times New Roman"/>
              </a:rPr>
              <a:t>g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anic	</a:t>
            </a:r>
            <a:r>
              <a:rPr sz="2400" spc="-20" dirty="0">
                <a:solidFill>
                  <a:srgbClr val="006FC0"/>
                </a:solidFill>
                <a:latin typeface="Times New Roman"/>
                <a:cs typeface="Times New Roman"/>
              </a:rPr>
              <a:t>m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at</a:t>
            </a:r>
            <a:r>
              <a:rPr sz="2400" spc="5" dirty="0">
                <a:solidFill>
                  <a:srgbClr val="006FC0"/>
                </a:solidFill>
                <a:latin typeface="Times New Roman"/>
                <a:cs typeface="Times New Roman"/>
              </a:rPr>
              <a:t>t</a:t>
            </a:r>
            <a:r>
              <a:rPr sz="2400" spc="-10" dirty="0">
                <a:solidFill>
                  <a:srgbClr val="006FC0"/>
                </a:solidFill>
                <a:latin typeface="Times New Roman"/>
                <a:cs typeface="Times New Roman"/>
              </a:rPr>
              <a:t>e</a:t>
            </a:r>
            <a:r>
              <a:rPr sz="2400" spc="-95" dirty="0">
                <a:solidFill>
                  <a:srgbClr val="006FC0"/>
                </a:solidFill>
                <a:latin typeface="Times New Roman"/>
                <a:cs typeface="Times New Roman"/>
              </a:rPr>
              <a:t>r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,	such	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as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400" i="1" dirty="0">
                <a:solidFill>
                  <a:srgbClr val="00AF50"/>
                </a:solidFill>
                <a:latin typeface="Times New Roman"/>
                <a:cs typeface="Times New Roman"/>
              </a:rPr>
              <a:t>wa</a:t>
            </a:r>
            <a:r>
              <a:rPr sz="2400" i="1" spc="-15" dirty="0">
                <a:solidFill>
                  <a:srgbClr val="00AF50"/>
                </a:solidFill>
                <a:latin typeface="Times New Roman"/>
                <a:cs typeface="Times New Roman"/>
              </a:rPr>
              <a:t>t</a:t>
            </a:r>
            <a:r>
              <a:rPr sz="2400" i="1" spc="-5" dirty="0">
                <a:solidFill>
                  <a:srgbClr val="00AF50"/>
                </a:solidFill>
                <a:latin typeface="Times New Roman"/>
                <a:cs typeface="Times New Roman"/>
              </a:rPr>
              <a:t>e</a:t>
            </a:r>
            <a:r>
              <a:rPr sz="2400" i="1" dirty="0">
                <a:solidFill>
                  <a:srgbClr val="00AF50"/>
                </a:solidFill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,	</a:t>
            </a:r>
            <a:r>
              <a:rPr sz="2400" i="1" spc="-5" dirty="0">
                <a:solidFill>
                  <a:srgbClr val="00AF50"/>
                </a:solidFill>
                <a:latin typeface="Times New Roman"/>
                <a:cs typeface="Times New Roman"/>
              </a:rPr>
              <a:t>sal</a:t>
            </a:r>
            <a:r>
              <a:rPr sz="2400" i="1" spc="5" dirty="0">
                <a:solidFill>
                  <a:srgbClr val="00AF50"/>
                </a:solidFill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,	</a:t>
            </a:r>
            <a:r>
              <a:rPr sz="2400" i="1" dirty="0">
                <a:solidFill>
                  <a:srgbClr val="00AF50"/>
                </a:solidFill>
                <a:latin typeface="Times New Roman"/>
                <a:cs typeface="Times New Roman"/>
              </a:rPr>
              <a:t>ino</a:t>
            </a:r>
            <a:r>
              <a:rPr sz="2400" i="1" spc="-80" dirty="0">
                <a:solidFill>
                  <a:srgbClr val="00AF50"/>
                </a:solidFill>
                <a:latin typeface="Times New Roman"/>
                <a:cs typeface="Times New Roman"/>
              </a:rPr>
              <a:t>r</a:t>
            </a:r>
            <a:r>
              <a:rPr sz="2400" i="1" dirty="0">
                <a:solidFill>
                  <a:srgbClr val="00AF50"/>
                </a:solidFill>
                <a:latin typeface="Times New Roman"/>
                <a:cs typeface="Times New Roman"/>
              </a:rPr>
              <a:t>g</a:t>
            </a:r>
            <a:r>
              <a:rPr sz="2400" i="1" spc="-15" dirty="0">
                <a:solidFill>
                  <a:srgbClr val="00AF50"/>
                </a:solidFill>
                <a:latin typeface="Times New Roman"/>
                <a:cs typeface="Times New Roman"/>
              </a:rPr>
              <a:t>a</a:t>
            </a:r>
            <a:r>
              <a:rPr sz="2400" i="1" dirty="0">
                <a:solidFill>
                  <a:srgbClr val="00AF50"/>
                </a:solidFill>
                <a:latin typeface="Times New Roman"/>
                <a:cs typeface="Times New Roman"/>
              </a:rPr>
              <a:t>n</a:t>
            </a:r>
            <a:r>
              <a:rPr sz="2400" i="1" spc="-10" dirty="0">
                <a:solidFill>
                  <a:srgbClr val="00AF50"/>
                </a:solidFill>
                <a:latin typeface="Times New Roman"/>
                <a:cs typeface="Times New Roman"/>
              </a:rPr>
              <a:t>i</a:t>
            </a:r>
            <a:r>
              <a:rPr sz="2400" i="1" dirty="0">
                <a:solidFill>
                  <a:srgbClr val="00AF50"/>
                </a:solidFill>
                <a:latin typeface="Times New Roman"/>
                <a:cs typeface="Times New Roman"/>
              </a:rPr>
              <a:t>c  sulfur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i="1" dirty="0">
                <a:solidFill>
                  <a:srgbClr val="00AF50"/>
                </a:solidFill>
                <a:latin typeface="Times New Roman"/>
                <a:cs typeface="Times New Roman"/>
              </a:rPr>
              <a:t>dirt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30630" y="1035177"/>
            <a:ext cx="34899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i="1" spc="-5" dirty="0">
                <a:solidFill>
                  <a:srgbClr val="009900"/>
                </a:solidFill>
                <a:latin typeface="Times New Roman"/>
                <a:cs typeface="Times New Roman"/>
              </a:rPr>
              <a:t>Chemical</a:t>
            </a:r>
            <a:r>
              <a:rPr sz="2800" b="1" i="1" spc="-3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800" b="1" i="1" spc="-5" dirty="0">
                <a:solidFill>
                  <a:srgbClr val="009900"/>
                </a:solidFill>
                <a:latin typeface="Times New Roman"/>
                <a:cs typeface="Times New Roman"/>
              </a:rPr>
              <a:t>Composition: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79963" y="300119"/>
            <a:ext cx="2402611" cy="94889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912110" y="377697"/>
            <a:ext cx="5346065" cy="1277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1825" marR="1841500" algn="ctr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Ethanol </a:t>
            </a:r>
            <a:r>
              <a:rPr sz="24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C</a:t>
            </a:r>
            <a:r>
              <a:rPr sz="2400" b="1" dirty="0">
                <a:solidFill>
                  <a:srgbClr val="0000FF"/>
                </a:solidFill>
                <a:latin typeface="Times New Roman"/>
                <a:cs typeface="Times New Roman"/>
              </a:rPr>
              <a:t>H</a:t>
            </a:r>
            <a:r>
              <a:rPr sz="2400" b="1" baseline="-20833" dirty="0">
                <a:solidFill>
                  <a:srgbClr val="0000FF"/>
                </a:solidFill>
                <a:latin typeface="Times New Roman"/>
                <a:cs typeface="Times New Roman"/>
              </a:rPr>
              <a:t>3</a:t>
            </a:r>
            <a:r>
              <a:rPr sz="24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C</a:t>
            </a:r>
            <a:r>
              <a:rPr sz="2400" b="1" dirty="0">
                <a:solidFill>
                  <a:srgbClr val="0000FF"/>
                </a:solidFill>
                <a:latin typeface="Times New Roman"/>
                <a:cs typeface="Times New Roman"/>
              </a:rPr>
              <a:t>H</a:t>
            </a:r>
            <a:r>
              <a:rPr sz="2400" b="1" baseline="-20833" dirty="0">
                <a:solidFill>
                  <a:srgbClr val="0000FF"/>
                </a:solidFill>
                <a:latin typeface="Times New Roman"/>
                <a:cs typeface="Times New Roman"/>
              </a:rPr>
              <a:t>2</a:t>
            </a:r>
            <a:r>
              <a:rPr sz="24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OH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220"/>
              </a:spcBef>
            </a:pPr>
            <a:r>
              <a:rPr sz="2400" dirty="0">
                <a:solidFill>
                  <a:srgbClr val="009900"/>
                </a:solidFill>
                <a:latin typeface="Times New Roman"/>
                <a:cs typeface="Times New Roman"/>
              </a:rPr>
              <a:t>Liquid</a:t>
            </a:r>
            <a:r>
              <a:rPr sz="2400" spc="-3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9900"/>
                </a:solidFill>
                <a:latin typeface="Times New Roman"/>
                <a:cs typeface="Times New Roman"/>
              </a:rPr>
              <a:t>substance</a:t>
            </a:r>
            <a:r>
              <a:rPr sz="2400" spc="-2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9900"/>
                </a:solidFill>
                <a:latin typeface="Times New Roman"/>
                <a:cs typeface="Times New Roman"/>
              </a:rPr>
              <a:t>-</a:t>
            </a:r>
            <a:r>
              <a:rPr sz="2400" spc="-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9900"/>
                </a:solidFill>
                <a:latin typeface="Times New Roman"/>
                <a:cs typeface="Times New Roman"/>
              </a:rPr>
              <a:t>its</a:t>
            </a:r>
            <a:r>
              <a:rPr sz="2400" spc="-2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9900"/>
                </a:solidFill>
                <a:latin typeface="Times New Roman"/>
                <a:cs typeface="Times New Roman"/>
              </a:rPr>
              <a:t>boiling</a:t>
            </a:r>
            <a:r>
              <a:rPr sz="2400" spc="-4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9900"/>
                </a:solidFill>
                <a:latin typeface="Times New Roman"/>
                <a:cs typeface="Times New Roman"/>
              </a:rPr>
              <a:t>point</a:t>
            </a:r>
            <a:r>
              <a:rPr sz="2400" spc="-1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9900"/>
                </a:solidFill>
                <a:latin typeface="Times New Roman"/>
                <a:cs typeface="Times New Roman"/>
              </a:rPr>
              <a:t>of</a:t>
            </a:r>
            <a:r>
              <a:rPr sz="2400" spc="-1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9900"/>
                </a:solidFill>
                <a:latin typeface="Times New Roman"/>
                <a:cs typeface="Times New Roman"/>
              </a:rPr>
              <a:t>87</a:t>
            </a:r>
            <a:r>
              <a:rPr sz="2400" baseline="24305" dirty="0">
                <a:solidFill>
                  <a:srgbClr val="009900"/>
                </a:solidFill>
                <a:latin typeface="Times New Roman"/>
                <a:cs typeface="Times New Roman"/>
              </a:rPr>
              <a:t>o</a:t>
            </a:r>
            <a:r>
              <a:rPr sz="2400" dirty="0">
                <a:solidFill>
                  <a:srgbClr val="009900"/>
                </a:solidFill>
                <a:latin typeface="Times New Roman"/>
                <a:cs typeface="Times New Roman"/>
              </a:rPr>
              <a:t>C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0738" y="2340610"/>
            <a:ext cx="64516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Times New Roman"/>
                <a:cs typeface="Times New Roman"/>
              </a:rPr>
              <a:t>water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0738" y="1617421"/>
            <a:ext cx="8648700" cy="748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080"/>
              </a:lnSpc>
              <a:spcBef>
                <a:spcPts val="105"/>
              </a:spcBef>
            </a:pPr>
            <a:r>
              <a:rPr sz="2600" b="1" i="1" dirty="0">
                <a:solidFill>
                  <a:srgbClr val="0000FF"/>
                </a:solidFill>
                <a:latin typeface="Times New Roman"/>
                <a:cs typeface="Times New Roman"/>
              </a:rPr>
              <a:t>Ethanol</a:t>
            </a:r>
            <a:r>
              <a:rPr sz="2600" b="1" i="1" spc="-4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600" b="1" i="1" spc="-5" dirty="0">
                <a:solidFill>
                  <a:srgbClr val="0000FF"/>
                </a:solidFill>
                <a:latin typeface="Times New Roman"/>
                <a:cs typeface="Times New Roman"/>
              </a:rPr>
              <a:t>synthesis:</a:t>
            </a: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ts val="2600"/>
              </a:lnSpc>
              <a:tabLst>
                <a:tab pos="2454910" algn="l"/>
              </a:tabLst>
            </a:pPr>
            <a:r>
              <a:rPr sz="2200" spc="-5" dirty="0">
                <a:latin typeface="Times New Roman"/>
                <a:cs typeface="Times New Roman"/>
              </a:rPr>
              <a:t>1.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By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the addition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of	sulfuric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acid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to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ethylene</a:t>
            </a:r>
            <a:r>
              <a:rPr sz="2200" spc="-5" dirty="0">
                <a:latin typeface="Times New Roman"/>
                <a:cs typeface="Times New Roman"/>
              </a:rPr>
              <a:t> and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then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treat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the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product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with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166366" y="2529077"/>
            <a:ext cx="6330950" cy="1473835"/>
          </a:xfrm>
          <a:custGeom>
            <a:avLst/>
            <a:gdLst/>
            <a:ahLst/>
            <a:cxnLst/>
            <a:rect l="l" t="t" r="r" b="b"/>
            <a:pathLst>
              <a:path w="6330950" h="1473835">
                <a:moveTo>
                  <a:pt x="0" y="245618"/>
                </a:moveTo>
                <a:lnTo>
                  <a:pt x="4990" y="196121"/>
                </a:lnTo>
                <a:lnTo>
                  <a:pt x="19303" y="150018"/>
                </a:lnTo>
                <a:lnTo>
                  <a:pt x="41951" y="108297"/>
                </a:lnTo>
                <a:lnTo>
                  <a:pt x="71945" y="71945"/>
                </a:lnTo>
                <a:lnTo>
                  <a:pt x="108297" y="41951"/>
                </a:lnTo>
                <a:lnTo>
                  <a:pt x="150018" y="19303"/>
                </a:lnTo>
                <a:lnTo>
                  <a:pt x="196121" y="4990"/>
                </a:lnTo>
                <a:lnTo>
                  <a:pt x="245617" y="0"/>
                </a:lnTo>
                <a:lnTo>
                  <a:pt x="6085078" y="0"/>
                </a:lnTo>
                <a:lnTo>
                  <a:pt x="6134574" y="4990"/>
                </a:lnTo>
                <a:lnTo>
                  <a:pt x="6180677" y="19304"/>
                </a:lnTo>
                <a:lnTo>
                  <a:pt x="6222398" y="41951"/>
                </a:lnTo>
                <a:lnTo>
                  <a:pt x="6258750" y="71945"/>
                </a:lnTo>
                <a:lnTo>
                  <a:pt x="6288744" y="108297"/>
                </a:lnTo>
                <a:lnTo>
                  <a:pt x="6311392" y="150018"/>
                </a:lnTo>
                <a:lnTo>
                  <a:pt x="6325705" y="196121"/>
                </a:lnTo>
                <a:lnTo>
                  <a:pt x="6330695" y="245618"/>
                </a:lnTo>
                <a:lnTo>
                  <a:pt x="6330695" y="1228090"/>
                </a:lnTo>
                <a:lnTo>
                  <a:pt x="6325705" y="1277586"/>
                </a:lnTo>
                <a:lnTo>
                  <a:pt x="6311391" y="1323689"/>
                </a:lnTo>
                <a:lnTo>
                  <a:pt x="6288744" y="1365410"/>
                </a:lnTo>
                <a:lnTo>
                  <a:pt x="6258750" y="1401762"/>
                </a:lnTo>
                <a:lnTo>
                  <a:pt x="6222398" y="1431756"/>
                </a:lnTo>
                <a:lnTo>
                  <a:pt x="6180677" y="1454404"/>
                </a:lnTo>
                <a:lnTo>
                  <a:pt x="6134574" y="1468717"/>
                </a:lnTo>
                <a:lnTo>
                  <a:pt x="6085078" y="1473708"/>
                </a:lnTo>
                <a:lnTo>
                  <a:pt x="245617" y="1473708"/>
                </a:lnTo>
                <a:lnTo>
                  <a:pt x="196121" y="1468717"/>
                </a:lnTo>
                <a:lnTo>
                  <a:pt x="150018" y="1454404"/>
                </a:lnTo>
                <a:lnTo>
                  <a:pt x="108297" y="1431756"/>
                </a:lnTo>
                <a:lnTo>
                  <a:pt x="71945" y="1401762"/>
                </a:lnTo>
                <a:lnTo>
                  <a:pt x="41951" y="1365410"/>
                </a:lnTo>
                <a:lnTo>
                  <a:pt x="19303" y="1323689"/>
                </a:lnTo>
                <a:lnTo>
                  <a:pt x="4990" y="1277586"/>
                </a:lnTo>
                <a:lnTo>
                  <a:pt x="0" y="1228090"/>
                </a:lnTo>
                <a:lnTo>
                  <a:pt x="0" y="245618"/>
                </a:lnTo>
                <a:close/>
              </a:path>
            </a:pathLst>
          </a:custGeom>
          <a:ln w="28575">
            <a:solidFill>
              <a:srgbClr val="00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54456" y="4294759"/>
            <a:ext cx="1007046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latin typeface="Times New Roman"/>
                <a:cs typeface="Times New Roman"/>
              </a:rPr>
              <a:t>2.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Then;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treating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ethylene</a:t>
            </a:r>
            <a:r>
              <a:rPr sz="2200" spc="-5" dirty="0">
                <a:latin typeface="Times New Roman"/>
                <a:cs typeface="Times New Roman"/>
              </a:rPr>
              <a:t> with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water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vapor at</a:t>
            </a:r>
            <a:r>
              <a:rPr sz="2200" spc="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325</a:t>
            </a:r>
            <a:r>
              <a:rPr sz="2175" baseline="24904" dirty="0">
                <a:latin typeface="Times New Roman"/>
                <a:cs typeface="Times New Roman"/>
              </a:rPr>
              <a:t>o</a:t>
            </a:r>
            <a:r>
              <a:rPr sz="2200" dirty="0">
                <a:latin typeface="Times New Roman"/>
                <a:cs typeface="Times New Roman"/>
              </a:rPr>
              <a:t>C</a:t>
            </a:r>
            <a:r>
              <a:rPr sz="2200" spc="-5" dirty="0">
                <a:latin typeface="Times New Roman"/>
                <a:cs typeface="Times New Roman"/>
              </a:rPr>
              <a:t> at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pressure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of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60-90 </a:t>
            </a:r>
            <a:r>
              <a:rPr sz="2200" spc="-10" dirty="0">
                <a:latin typeface="Times New Roman"/>
                <a:cs typeface="Times New Roman"/>
              </a:rPr>
              <a:t>atm,</a:t>
            </a:r>
            <a:r>
              <a:rPr sz="2200" spc="3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then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the 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mixture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is pumped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in a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gaseous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state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to the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reactor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containing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catalyst of</a:t>
            </a:r>
            <a:r>
              <a:rPr sz="2200" spc="10" dirty="0">
                <a:latin typeface="Times New Roman"/>
                <a:cs typeface="Times New Roman"/>
              </a:rPr>
              <a:t> H</a:t>
            </a:r>
            <a:r>
              <a:rPr sz="2175" spc="15" baseline="-21072" dirty="0">
                <a:latin typeface="Times New Roman"/>
                <a:cs typeface="Times New Roman"/>
              </a:rPr>
              <a:t>3</a:t>
            </a:r>
            <a:r>
              <a:rPr sz="2200" spc="10" dirty="0">
                <a:latin typeface="Times New Roman"/>
                <a:cs typeface="Times New Roman"/>
              </a:rPr>
              <a:t>PO</a:t>
            </a:r>
            <a:r>
              <a:rPr sz="2175" spc="15" baseline="-21072" dirty="0">
                <a:latin typeface="Times New Roman"/>
                <a:cs typeface="Times New Roman"/>
              </a:rPr>
              <a:t>4</a:t>
            </a:r>
            <a:r>
              <a:rPr sz="2175" spc="330" baseline="-21072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/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Silica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2166366" y="5260085"/>
            <a:ext cx="6330950" cy="870585"/>
          </a:xfrm>
          <a:custGeom>
            <a:avLst/>
            <a:gdLst/>
            <a:ahLst/>
            <a:cxnLst/>
            <a:rect l="l" t="t" r="r" b="b"/>
            <a:pathLst>
              <a:path w="6330950" h="870585">
                <a:moveTo>
                  <a:pt x="0" y="145033"/>
                </a:moveTo>
                <a:lnTo>
                  <a:pt x="7390" y="99177"/>
                </a:lnTo>
                <a:lnTo>
                  <a:pt x="27972" y="59362"/>
                </a:lnTo>
                <a:lnTo>
                  <a:pt x="59362" y="27972"/>
                </a:lnTo>
                <a:lnTo>
                  <a:pt x="99177" y="7390"/>
                </a:lnTo>
                <a:lnTo>
                  <a:pt x="145033" y="0"/>
                </a:lnTo>
                <a:lnTo>
                  <a:pt x="6185661" y="0"/>
                </a:lnTo>
                <a:lnTo>
                  <a:pt x="6231518" y="7390"/>
                </a:lnTo>
                <a:lnTo>
                  <a:pt x="6271333" y="27972"/>
                </a:lnTo>
                <a:lnTo>
                  <a:pt x="6302723" y="59362"/>
                </a:lnTo>
                <a:lnTo>
                  <a:pt x="6323305" y="99177"/>
                </a:lnTo>
                <a:lnTo>
                  <a:pt x="6330695" y="145033"/>
                </a:lnTo>
                <a:lnTo>
                  <a:pt x="6330695" y="725169"/>
                </a:lnTo>
                <a:lnTo>
                  <a:pt x="6323305" y="771011"/>
                </a:lnTo>
                <a:lnTo>
                  <a:pt x="6302723" y="810824"/>
                </a:lnTo>
                <a:lnTo>
                  <a:pt x="6271333" y="842220"/>
                </a:lnTo>
                <a:lnTo>
                  <a:pt x="6231518" y="862809"/>
                </a:lnTo>
                <a:lnTo>
                  <a:pt x="6185661" y="870204"/>
                </a:lnTo>
                <a:lnTo>
                  <a:pt x="145033" y="870204"/>
                </a:lnTo>
                <a:lnTo>
                  <a:pt x="99177" y="862809"/>
                </a:lnTo>
                <a:lnTo>
                  <a:pt x="59362" y="842220"/>
                </a:lnTo>
                <a:lnTo>
                  <a:pt x="27972" y="810824"/>
                </a:lnTo>
                <a:lnTo>
                  <a:pt x="7390" y="771011"/>
                </a:lnTo>
                <a:lnTo>
                  <a:pt x="0" y="725169"/>
                </a:lnTo>
                <a:lnTo>
                  <a:pt x="0" y="145033"/>
                </a:lnTo>
                <a:close/>
              </a:path>
            </a:pathLst>
          </a:custGeom>
          <a:ln w="28574">
            <a:solidFill>
              <a:srgbClr val="00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4130166" y="6489293"/>
            <a:ext cx="378396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Chem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Seham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1st</a:t>
            </a:r>
            <a:r>
              <a:rPr sz="1200" spc="28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1443-2021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39" name="Picture 92">
            <a:extLst>
              <a:ext uri="{FF2B5EF4-FFF2-40B4-BE49-F238E27FC236}">
                <a16:creationId xmlns:a16="http://schemas.microsoft.com/office/drawing/2014/main" id="{8E83348D-9D04-0C2E-D335-9C1D7CCF83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384" y="2624878"/>
            <a:ext cx="6024616" cy="1291828"/>
          </a:xfrm>
          <a:prstGeom prst="rect">
            <a:avLst/>
          </a:prstGeom>
          <a:noFill/>
        </p:spPr>
      </p:pic>
      <p:graphicFrame>
        <p:nvGraphicFramePr>
          <p:cNvPr id="40" name="Object 39">
            <a:extLst>
              <a:ext uri="{FF2B5EF4-FFF2-40B4-BE49-F238E27FC236}">
                <a16:creationId xmlns:a16="http://schemas.microsoft.com/office/drawing/2014/main" id="{90E2473B-6122-AD3E-9479-1FF5C5DE192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1751822"/>
              </p:ext>
            </p:extLst>
          </p:nvPr>
        </p:nvGraphicFramePr>
        <p:xfrm>
          <a:off x="2288687" y="5391401"/>
          <a:ext cx="6009913" cy="6126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8" name="CS ChemDraw Drawing" r:id="rId5" imgW="4146804" imgH="519684" progId="ChemDraw.Document.6.0">
                  <p:embed/>
                </p:oleObj>
              </mc:Choice>
              <mc:Fallback>
                <p:oleObj name="CS ChemDraw Drawing" r:id="rId5" imgW="4146804" imgH="519684" progId="ChemDraw.Document.6.0">
                  <p:embed/>
                  <p:pic>
                    <p:nvPicPr>
                      <p:cNvPr id="17" name="Object 16">
                        <a:extLst>
                          <a:ext uri="{FF2B5EF4-FFF2-40B4-BE49-F238E27FC236}">
                            <a16:creationId xmlns:a16="http://schemas.microsoft.com/office/drawing/2014/main" id="{99D44144-212C-4D3B-BC40-6FB7944B95A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8687" y="5391401"/>
                        <a:ext cx="6009913" cy="61267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0084" y="2785617"/>
            <a:ext cx="10346055" cy="2769235"/>
          </a:xfrm>
          <a:prstGeom prst="rect">
            <a:avLst/>
          </a:prstGeom>
        </p:spPr>
        <p:txBody>
          <a:bodyPr vert="horz" wrap="square" lIns="0" tIns="19558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540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spc="-5" dirty="0">
                <a:latin typeface="Times New Roman"/>
                <a:cs typeface="Times New Roman"/>
              </a:rPr>
              <a:t>Used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solvent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440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It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dirty="0">
                <a:latin typeface="Times New Roman"/>
                <a:cs typeface="Times New Roman"/>
              </a:rPr>
              <a:t> used in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many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industries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such as </a:t>
            </a:r>
            <a:r>
              <a:rPr sz="2400" spc="-5" dirty="0">
                <a:latin typeface="Times New Roman"/>
                <a:cs typeface="Times New Roman"/>
              </a:rPr>
              <a:t>cosmetic</a:t>
            </a:r>
            <a:r>
              <a:rPr sz="2400" dirty="0">
                <a:latin typeface="Times New Roman"/>
                <a:cs typeface="Times New Roman"/>
              </a:rPr>
              <a:t> powders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-5" dirty="0">
                <a:latin typeface="Times New Roman"/>
                <a:cs typeface="Times New Roman"/>
              </a:rPr>
              <a:t>makeup</a:t>
            </a:r>
            <a:r>
              <a:rPr sz="2400" dirty="0">
                <a:latin typeface="Times New Roman"/>
                <a:cs typeface="Times New Roman"/>
              </a:rPr>
              <a:t> industry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440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It is used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manufacture</a:t>
            </a:r>
            <a:r>
              <a:rPr sz="2400" dirty="0">
                <a:latin typeface="Times New Roman"/>
                <a:cs typeface="Times New Roman"/>
              </a:rPr>
              <a:t> of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paints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cleaning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materials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440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Preparing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prescription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drugs.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440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Preparation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number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chemical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compounds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such </a:t>
            </a:r>
            <a:r>
              <a:rPr sz="2400" spc="-5" dirty="0">
                <a:latin typeface="Times New Roman"/>
                <a:cs typeface="Times New Roman"/>
              </a:rPr>
              <a:t>as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acetaldehyde-acetone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....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79963" y="300119"/>
            <a:ext cx="2402611" cy="94889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4776215" y="377697"/>
            <a:ext cx="167068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 indent="280035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Ethanol </a:t>
            </a:r>
            <a:r>
              <a:rPr sz="24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C</a:t>
            </a:r>
            <a:r>
              <a:rPr sz="2400" b="1" dirty="0">
                <a:solidFill>
                  <a:srgbClr val="0000FF"/>
                </a:solidFill>
                <a:latin typeface="Times New Roman"/>
                <a:cs typeface="Times New Roman"/>
              </a:rPr>
              <a:t>H</a:t>
            </a:r>
            <a:r>
              <a:rPr sz="2400" b="1" baseline="-20833" dirty="0">
                <a:solidFill>
                  <a:srgbClr val="0000FF"/>
                </a:solidFill>
                <a:latin typeface="Times New Roman"/>
                <a:cs typeface="Times New Roman"/>
              </a:rPr>
              <a:t>3</a:t>
            </a:r>
            <a:r>
              <a:rPr sz="24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C</a:t>
            </a:r>
            <a:r>
              <a:rPr sz="2400" b="1" dirty="0">
                <a:solidFill>
                  <a:srgbClr val="0000FF"/>
                </a:solidFill>
                <a:latin typeface="Times New Roman"/>
                <a:cs typeface="Times New Roman"/>
              </a:rPr>
              <a:t>H</a:t>
            </a:r>
            <a:r>
              <a:rPr sz="2400" b="1" baseline="-20833" dirty="0">
                <a:solidFill>
                  <a:srgbClr val="0000FF"/>
                </a:solidFill>
                <a:latin typeface="Times New Roman"/>
                <a:cs typeface="Times New Roman"/>
              </a:rPr>
              <a:t>2</a:t>
            </a:r>
            <a:r>
              <a:rPr sz="24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OH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130166" y="6489293"/>
            <a:ext cx="378396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Chem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Seham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1st</a:t>
            </a:r>
            <a:r>
              <a:rPr sz="1200" spc="28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1443-2021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0758" y="1938655"/>
            <a:ext cx="558228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i="1" dirty="0">
                <a:solidFill>
                  <a:srgbClr val="0000FF"/>
                </a:solidFill>
                <a:latin typeface="Times New Roman"/>
                <a:cs typeface="Times New Roman"/>
              </a:rPr>
              <a:t>Applications</a:t>
            </a:r>
            <a:r>
              <a:rPr sz="3200" b="1" i="1" spc="-4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3200" b="1" i="1" dirty="0">
                <a:solidFill>
                  <a:srgbClr val="0000FF"/>
                </a:solidFill>
                <a:latin typeface="Times New Roman"/>
                <a:cs typeface="Times New Roman"/>
              </a:rPr>
              <a:t>and</a:t>
            </a:r>
            <a:r>
              <a:rPr sz="3200" b="1" i="1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3200" b="1" i="1" dirty="0">
                <a:solidFill>
                  <a:srgbClr val="0000FF"/>
                </a:solidFill>
                <a:latin typeface="Times New Roman"/>
                <a:cs typeface="Times New Roman"/>
              </a:rPr>
              <a:t>uses</a:t>
            </a:r>
            <a:r>
              <a:rPr sz="3200" b="1" i="1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3200" b="1" i="1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3200" b="1" i="1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3200" b="1" i="1" dirty="0">
                <a:solidFill>
                  <a:srgbClr val="0000FF"/>
                </a:solidFill>
                <a:latin typeface="Times New Roman"/>
                <a:cs typeface="Times New Roman"/>
              </a:rPr>
              <a:t>Ethanol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67011" y="496761"/>
            <a:ext cx="1861687" cy="114693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964684" y="560577"/>
            <a:ext cx="149733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Acetaldeh</a:t>
            </a:r>
            <a:r>
              <a:rPr sz="20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y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de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52059" y="894588"/>
            <a:ext cx="1388364" cy="652272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82574" y="1859660"/>
            <a:ext cx="78638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It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is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produced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by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ethylene</a:t>
            </a:r>
            <a:r>
              <a:rPr sz="2400" spc="-4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oxidation</a:t>
            </a:r>
            <a:r>
              <a:rPr sz="2400" spc="-4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in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presence</a:t>
            </a:r>
            <a:r>
              <a:rPr sz="24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catalyst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452877" y="2446782"/>
            <a:ext cx="5773420" cy="715010"/>
          </a:xfrm>
          <a:custGeom>
            <a:avLst/>
            <a:gdLst/>
            <a:ahLst/>
            <a:cxnLst/>
            <a:rect l="l" t="t" r="r" b="b"/>
            <a:pathLst>
              <a:path w="5773420" h="715010">
                <a:moveTo>
                  <a:pt x="0" y="119125"/>
                </a:moveTo>
                <a:lnTo>
                  <a:pt x="9362" y="72759"/>
                </a:lnTo>
                <a:lnTo>
                  <a:pt x="34893" y="34893"/>
                </a:lnTo>
                <a:lnTo>
                  <a:pt x="72759" y="9362"/>
                </a:lnTo>
                <a:lnTo>
                  <a:pt x="119126" y="0"/>
                </a:lnTo>
                <a:lnTo>
                  <a:pt x="5653786" y="0"/>
                </a:lnTo>
                <a:lnTo>
                  <a:pt x="5700152" y="9362"/>
                </a:lnTo>
                <a:lnTo>
                  <a:pt x="5738018" y="34893"/>
                </a:lnTo>
                <a:lnTo>
                  <a:pt x="5763549" y="72759"/>
                </a:lnTo>
                <a:lnTo>
                  <a:pt x="5772912" y="119125"/>
                </a:lnTo>
                <a:lnTo>
                  <a:pt x="5772912" y="595629"/>
                </a:lnTo>
                <a:lnTo>
                  <a:pt x="5763549" y="641996"/>
                </a:lnTo>
                <a:lnTo>
                  <a:pt x="5738018" y="679862"/>
                </a:lnTo>
                <a:lnTo>
                  <a:pt x="5700152" y="705393"/>
                </a:lnTo>
                <a:lnTo>
                  <a:pt x="5653786" y="714755"/>
                </a:lnTo>
                <a:lnTo>
                  <a:pt x="119126" y="714755"/>
                </a:lnTo>
                <a:lnTo>
                  <a:pt x="72759" y="705393"/>
                </a:lnTo>
                <a:lnTo>
                  <a:pt x="34893" y="679862"/>
                </a:lnTo>
                <a:lnTo>
                  <a:pt x="9362" y="641996"/>
                </a:lnTo>
                <a:lnTo>
                  <a:pt x="0" y="595629"/>
                </a:lnTo>
                <a:lnTo>
                  <a:pt x="0" y="119125"/>
                </a:lnTo>
                <a:close/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99059" y="3612895"/>
            <a:ext cx="106622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It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is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used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in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production</a:t>
            </a:r>
            <a:r>
              <a:rPr sz="2400" spc="-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many</a:t>
            </a:r>
            <a:r>
              <a:rPr sz="2400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petrochemicals</a:t>
            </a:r>
            <a:r>
              <a:rPr sz="2400" spc="-4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such as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pentaerythritol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-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acetic</a:t>
            </a:r>
            <a:r>
              <a:rPr sz="2400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acid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69834" y="4677351"/>
            <a:ext cx="2570503" cy="831713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30404" y="4194047"/>
            <a:ext cx="1600395" cy="1467611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2662173" y="5786424"/>
            <a:ext cx="13887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Pentaerythritol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130166" y="6489293"/>
            <a:ext cx="378396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Chem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Seham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1st</a:t>
            </a:r>
            <a:r>
              <a:rPr sz="1200" spc="28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1443-2021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45628" y="5676087"/>
            <a:ext cx="10604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Acetic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acid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15" name="Picture 92">
            <a:extLst>
              <a:ext uri="{FF2B5EF4-FFF2-40B4-BE49-F238E27FC236}">
                <a16:creationId xmlns:a16="http://schemas.microsoft.com/office/drawing/2014/main" id="{3992D84F-1703-E0BA-82D2-559AC42A9D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353" y="2480075"/>
            <a:ext cx="5257800" cy="6377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98820" y="850329"/>
            <a:ext cx="1861621" cy="114693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697348" y="914781"/>
            <a:ext cx="16294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Ethylene</a:t>
            </a:r>
            <a:r>
              <a:rPr sz="2000" b="1" spc="-8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oxide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98135" y="1327403"/>
            <a:ext cx="1121664" cy="507491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94868" y="2440304"/>
            <a:ext cx="1001903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Partial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direct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oxidation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ethylene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 by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passing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mixture</a:t>
            </a:r>
            <a:r>
              <a:rPr sz="2200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ethylene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 and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oxygen</a:t>
            </a:r>
            <a:r>
              <a:rPr sz="22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onto a</a:t>
            </a:r>
            <a:endParaRPr sz="2200" dirty="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</a:pP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catalyst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silver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(loaded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with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ammonia)</a:t>
            </a:r>
            <a:endParaRPr sz="22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0388" y="1823719"/>
            <a:ext cx="30867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Method</a:t>
            </a:r>
            <a:r>
              <a:rPr sz="28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for</a:t>
            </a:r>
            <a:r>
              <a:rPr sz="28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Synthesis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611373" y="3200400"/>
            <a:ext cx="6240780" cy="852169"/>
          </a:xfrm>
          <a:custGeom>
            <a:avLst/>
            <a:gdLst/>
            <a:ahLst/>
            <a:cxnLst/>
            <a:rect l="l" t="t" r="r" b="b"/>
            <a:pathLst>
              <a:path w="6240780" h="852170">
                <a:moveTo>
                  <a:pt x="0" y="141986"/>
                </a:moveTo>
                <a:lnTo>
                  <a:pt x="7244" y="97129"/>
                </a:lnTo>
                <a:lnTo>
                  <a:pt x="27411" y="58155"/>
                </a:lnTo>
                <a:lnTo>
                  <a:pt x="58155" y="27411"/>
                </a:lnTo>
                <a:lnTo>
                  <a:pt x="97129" y="7244"/>
                </a:lnTo>
                <a:lnTo>
                  <a:pt x="141986" y="0"/>
                </a:lnTo>
                <a:lnTo>
                  <a:pt x="6098794" y="0"/>
                </a:lnTo>
                <a:lnTo>
                  <a:pt x="6143650" y="7244"/>
                </a:lnTo>
                <a:lnTo>
                  <a:pt x="6182624" y="27411"/>
                </a:lnTo>
                <a:lnTo>
                  <a:pt x="6213368" y="58155"/>
                </a:lnTo>
                <a:lnTo>
                  <a:pt x="6233535" y="97129"/>
                </a:lnTo>
                <a:lnTo>
                  <a:pt x="6240780" y="141986"/>
                </a:lnTo>
                <a:lnTo>
                  <a:pt x="6240780" y="709930"/>
                </a:lnTo>
                <a:lnTo>
                  <a:pt x="6233535" y="754786"/>
                </a:lnTo>
                <a:lnTo>
                  <a:pt x="6213368" y="793760"/>
                </a:lnTo>
                <a:lnTo>
                  <a:pt x="6182624" y="824504"/>
                </a:lnTo>
                <a:lnTo>
                  <a:pt x="6143650" y="844671"/>
                </a:lnTo>
                <a:lnTo>
                  <a:pt x="6098794" y="851916"/>
                </a:lnTo>
                <a:lnTo>
                  <a:pt x="141986" y="851916"/>
                </a:lnTo>
                <a:lnTo>
                  <a:pt x="97129" y="844671"/>
                </a:lnTo>
                <a:lnTo>
                  <a:pt x="58155" y="824504"/>
                </a:lnTo>
                <a:lnTo>
                  <a:pt x="27411" y="793760"/>
                </a:lnTo>
                <a:lnTo>
                  <a:pt x="7244" y="754786"/>
                </a:lnTo>
                <a:lnTo>
                  <a:pt x="0" y="709930"/>
                </a:lnTo>
                <a:lnTo>
                  <a:pt x="0" y="141986"/>
                </a:lnTo>
                <a:close/>
              </a:path>
            </a:pathLst>
          </a:custGeom>
          <a:ln w="2857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94868" y="5943219"/>
            <a:ext cx="11222990" cy="448200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110"/>
              </a:spcBef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It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is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used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in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production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ethylene glycol</a:t>
            </a:r>
            <a:r>
              <a:rPr sz="2200" spc="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-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ethanol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amine</a:t>
            </a:r>
            <a:r>
              <a:rPr sz="2200" spc="4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-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acrylonitrile</a:t>
            </a:r>
            <a:r>
              <a:rPr sz="2200" spc="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-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glycol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ethers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.........</a:t>
            </a:r>
            <a:endParaRPr sz="2200" dirty="0"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2545842" y="4795265"/>
            <a:ext cx="6620509" cy="1167765"/>
          </a:xfrm>
          <a:custGeom>
            <a:avLst/>
            <a:gdLst/>
            <a:ahLst/>
            <a:cxnLst/>
            <a:rect l="l" t="t" r="r" b="b"/>
            <a:pathLst>
              <a:path w="6620509" h="1167764">
                <a:moveTo>
                  <a:pt x="0" y="194563"/>
                </a:moveTo>
                <a:lnTo>
                  <a:pt x="5139" y="149956"/>
                </a:lnTo>
                <a:lnTo>
                  <a:pt x="19777" y="109005"/>
                </a:lnTo>
                <a:lnTo>
                  <a:pt x="42747" y="72879"/>
                </a:lnTo>
                <a:lnTo>
                  <a:pt x="72879" y="42747"/>
                </a:lnTo>
                <a:lnTo>
                  <a:pt x="109005" y="19777"/>
                </a:lnTo>
                <a:lnTo>
                  <a:pt x="149956" y="5139"/>
                </a:lnTo>
                <a:lnTo>
                  <a:pt x="194563" y="0"/>
                </a:lnTo>
                <a:lnTo>
                  <a:pt x="6425691" y="0"/>
                </a:lnTo>
                <a:lnTo>
                  <a:pt x="6470299" y="5139"/>
                </a:lnTo>
                <a:lnTo>
                  <a:pt x="6511250" y="19777"/>
                </a:lnTo>
                <a:lnTo>
                  <a:pt x="6547376" y="42747"/>
                </a:lnTo>
                <a:lnTo>
                  <a:pt x="6577508" y="72879"/>
                </a:lnTo>
                <a:lnTo>
                  <a:pt x="6600478" y="109005"/>
                </a:lnTo>
                <a:lnTo>
                  <a:pt x="6615116" y="149956"/>
                </a:lnTo>
                <a:lnTo>
                  <a:pt x="6620256" y="194563"/>
                </a:lnTo>
                <a:lnTo>
                  <a:pt x="6620256" y="972819"/>
                </a:lnTo>
                <a:lnTo>
                  <a:pt x="6615116" y="1017431"/>
                </a:lnTo>
                <a:lnTo>
                  <a:pt x="6600478" y="1058384"/>
                </a:lnTo>
                <a:lnTo>
                  <a:pt x="6577508" y="1094509"/>
                </a:lnTo>
                <a:lnTo>
                  <a:pt x="6547376" y="1124640"/>
                </a:lnTo>
                <a:lnTo>
                  <a:pt x="6511250" y="1147608"/>
                </a:lnTo>
                <a:lnTo>
                  <a:pt x="6470299" y="1162245"/>
                </a:lnTo>
                <a:lnTo>
                  <a:pt x="6425691" y="1167383"/>
                </a:lnTo>
                <a:lnTo>
                  <a:pt x="194563" y="1167383"/>
                </a:lnTo>
                <a:lnTo>
                  <a:pt x="149956" y="1162245"/>
                </a:lnTo>
                <a:lnTo>
                  <a:pt x="109005" y="1147608"/>
                </a:lnTo>
                <a:lnTo>
                  <a:pt x="72879" y="1124640"/>
                </a:lnTo>
                <a:lnTo>
                  <a:pt x="42747" y="1094509"/>
                </a:lnTo>
                <a:lnTo>
                  <a:pt x="19777" y="1058384"/>
                </a:lnTo>
                <a:lnTo>
                  <a:pt x="5139" y="1017431"/>
                </a:lnTo>
                <a:lnTo>
                  <a:pt x="0" y="972819"/>
                </a:lnTo>
                <a:lnTo>
                  <a:pt x="0" y="194563"/>
                </a:lnTo>
                <a:close/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4130166" y="6489293"/>
            <a:ext cx="378396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Chem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Seham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1st</a:t>
            </a:r>
            <a:r>
              <a:rPr sz="1200" spc="28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1443-2021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DC34FD7-03A4-9F8D-6F07-E5DAC55D3BA3}"/>
              </a:ext>
            </a:extLst>
          </p:cNvPr>
          <p:cNvSpPr txBox="1"/>
          <p:nvPr/>
        </p:nvSpPr>
        <p:spPr>
          <a:xfrm>
            <a:off x="245156" y="4080649"/>
            <a:ext cx="1080384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28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lang="en-GB" sz="2200" spc="-15" dirty="0">
                <a:solidFill>
                  <a:srgbClr val="0000FF"/>
                </a:solidFill>
                <a:latin typeface="Times New Roman"/>
                <a:cs typeface="Times New Roman"/>
              </a:rPr>
              <a:t>Treating</a:t>
            </a:r>
            <a:r>
              <a:rPr lang="en-GB"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lang="en-GB" sz="2200" dirty="0">
                <a:solidFill>
                  <a:srgbClr val="0000FF"/>
                </a:solidFill>
                <a:latin typeface="Times New Roman"/>
                <a:cs typeface="Times New Roman"/>
              </a:rPr>
              <a:t>ethylene</a:t>
            </a:r>
            <a:r>
              <a:rPr lang="en-GB"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 with</a:t>
            </a:r>
            <a:r>
              <a:rPr lang="en-GB"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lang="en-GB" sz="2200" dirty="0">
                <a:solidFill>
                  <a:srgbClr val="0000FF"/>
                </a:solidFill>
                <a:latin typeface="Times New Roman"/>
                <a:cs typeface="Times New Roman"/>
              </a:rPr>
              <a:t>chlorine </a:t>
            </a:r>
            <a:r>
              <a:rPr lang="en-GB"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and</a:t>
            </a:r>
            <a:r>
              <a:rPr lang="en-GB"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lang="en-GB"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water</a:t>
            </a:r>
            <a:r>
              <a:rPr lang="en-GB" sz="2200" spc="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lang="en-GB"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produces</a:t>
            </a:r>
            <a:r>
              <a:rPr lang="en-GB" sz="2200" dirty="0">
                <a:solidFill>
                  <a:srgbClr val="0000FF"/>
                </a:solidFill>
                <a:latin typeface="Times New Roman"/>
                <a:cs typeface="Times New Roman"/>
              </a:rPr>
              <a:t> chlorohydrin,</a:t>
            </a:r>
            <a:r>
              <a:rPr lang="en-GB" sz="2200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lang="en-GB"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which</a:t>
            </a:r>
            <a:r>
              <a:rPr lang="en-GB"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lang="en-GB"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is</a:t>
            </a:r>
            <a:r>
              <a:rPr lang="en-GB"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lang="en-GB"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heated</a:t>
            </a:r>
            <a:r>
              <a:rPr lang="en-GB"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lang="en-GB"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with</a:t>
            </a:r>
            <a:r>
              <a:rPr lang="en-GB"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lang="en-GB"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lime</a:t>
            </a:r>
            <a:endParaRPr lang="en-GB" sz="2200" dirty="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lang="en-GB"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water</a:t>
            </a:r>
            <a:endParaRPr lang="en-GB" sz="2200" dirty="0">
              <a:latin typeface="Times New Roman"/>
              <a:cs typeface="Times New Roman"/>
            </a:endParaRPr>
          </a:p>
        </p:txBody>
      </p:sp>
      <p:graphicFrame>
        <p:nvGraphicFramePr>
          <p:cNvPr id="45" name="Object 4">
            <a:extLst>
              <a:ext uri="{FF2B5EF4-FFF2-40B4-BE49-F238E27FC236}">
                <a16:creationId xmlns:a16="http://schemas.microsoft.com/office/drawing/2014/main" id="{ACD3E7D3-9B29-EDD4-00B2-E952581F450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243363"/>
              </p:ext>
            </p:extLst>
          </p:nvPr>
        </p:nvGraphicFramePr>
        <p:xfrm>
          <a:off x="2667000" y="3278571"/>
          <a:ext cx="5973203" cy="7600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4" name="CS ChemDraw Drawing" r:id="rId5" imgW="3445764" imgH="542544" progId="ChemDraw.Document.6.0">
                  <p:embed/>
                </p:oleObj>
              </mc:Choice>
              <mc:Fallback>
                <p:oleObj name="CS ChemDraw Drawing" r:id="rId5" imgW="3445764" imgH="542544" progId="ChemDraw.Document.6.0">
                  <p:embed/>
                  <p:pic>
                    <p:nvPicPr>
                      <p:cNvPr id="13" name="Object 4">
                        <a:extLst>
                          <a:ext uri="{FF2B5EF4-FFF2-40B4-BE49-F238E27FC236}">
                            <a16:creationId xmlns:a16="http://schemas.microsoft.com/office/drawing/2014/main" id="{F0D13CDF-44FD-4E31-B1E3-84A7FEA0E8F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3278571"/>
                        <a:ext cx="5973203" cy="76002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" name="Object 3">
            <a:extLst>
              <a:ext uri="{FF2B5EF4-FFF2-40B4-BE49-F238E27FC236}">
                <a16:creationId xmlns:a16="http://schemas.microsoft.com/office/drawing/2014/main" id="{8B7284DF-B648-C926-6C4F-B975A8AD05E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7896775"/>
              </p:ext>
            </p:extLst>
          </p:nvPr>
        </p:nvGraphicFramePr>
        <p:xfrm>
          <a:off x="2681056" y="4896745"/>
          <a:ext cx="6303146" cy="9679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5" name="CS ChemDraw Drawing" r:id="rId7" imgW="5954268" imgH="809244" progId="ChemDraw.Document.6.0">
                  <p:embed/>
                </p:oleObj>
              </mc:Choice>
              <mc:Fallback>
                <p:oleObj name="CS ChemDraw Drawing" r:id="rId7" imgW="5954268" imgH="809244" progId="ChemDraw.Document.6.0">
                  <p:embed/>
                  <p:pic>
                    <p:nvPicPr>
                      <p:cNvPr id="17" name="Object 3">
                        <a:extLst>
                          <a:ext uri="{FF2B5EF4-FFF2-40B4-BE49-F238E27FC236}">
                            <a16:creationId xmlns:a16="http://schemas.microsoft.com/office/drawing/2014/main" id="{FB595255-7C7A-476D-A30E-90EFC5824BD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1056" y="4896745"/>
                        <a:ext cx="6303146" cy="96794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59786" y="496694"/>
            <a:ext cx="2410248" cy="94741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729734" y="578358"/>
            <a:ext cx="2099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Ethylene</a:t>
            </a:r>
            <a:r>
              <a:rPr sz="2400" b="1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Glycol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09971" y="999744"/>
            <a:ext cx="1207008" cy="31546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227177" y="2188210"/>
            <a:ext cx="8290559" cy="1210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93065" marR="55880" indent="-3429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93065" algn="l"/>
                <a:tab pos="393700" algn="l"/>
              </a:tabLst>
            </a:pP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Ethylene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glycol</a:t>
            </a:r>
            <a:r>
              <a:rPr sz="22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(EG)</a:t>
            </a:r>
            <a:r>
              <a:rPr sz="2200" spc="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is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an important</a:t>
            </a:r>
            <a:r>
              <a:rPr sz="2200" spc="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organic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 compound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and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chemical </a:t>
            </a:r>
            <a:r>
              <a:rPr sz="2200" spc="-5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intermediate</a:t>
            </a:r>
            <a:r>
              <a:rPr sz="2200" spc="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used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in a 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large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number</a:t>
            </a:r>
            <a:r>
              <a:rPr sz="2200" spc="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industrial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processes.</a:t>
            </a:r>
            <a:endParaRPr sz="2200">
              <a:latin typeface="Times New Roman"/>
              <a:cs typeface="Times New Roman"/>
            </a:endParaRPr>
          </a:p>
          <a:p>
            <a:pPr marL="481965" lvl="1" indent="-343535">
              <a:lnSpc>
                <a:spcPct val="100000"/>
              </a:lnSpc>
              <a:spcBef>
                <a:spcPts val="1415"/>
              </a:spcBef>
              <a:buFont typeface="Arial MT"/>
              <a:buChar char="•"/>
              <a:tabLst>
                <a:tab pos="481965" algn="l"/>
                <a:tab pos="482600" algn="l"/>
              </a:tabLst>
            </a:pP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Colourless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liquid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substance with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boiling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point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197.5</a:t>
            </a:r>
            <a:r>
              <a:rPr sz="2175" spc="7" baseline="24904" dirty="0">
                <a:solidFill>
                  <a:srgbClr val="0000FF"/>
                </a:solidFill>
                <a:latin typeface="Times New Roman"/>
                <a:cs typeface="Times New Roman"/>
              </a:rPr>
              <a:t>o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C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9415" y="1724914"/>
            <a:ext cx="24542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Physical</a:t>
            </a:r>
            <a:r>
              <a:rPr sz="2400" b="1" i="1" spc="-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Properties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125532" y="4795933"/>
            <a:ext cx="5175885" cy="1478280"/>
          </a:xfrm>
          <a:custGeom>
            <a:avLst/>
            <a:gdLst/>
            <a:ahLst/>
            <a:cxnLst/>
            <a:rect l="l" t="t" r="r" b="b"/>
            <a:pathLst>
              <a:path w="5175884" h="1478279">
                <a:moveTo>
                  <a:pt x="0" y="246379"/>
                </a:moveTo>
                <a:lnTo>
                  <a:pt x="5007" y="196741"/>
                </a:lnTo>
                <a:lnTo>
                  <a:pt x="19369" y="150500"/>
                </a:lnTo>
                <a:lnTo>
                  <a:pt x="42092" y="108650"/>
                </a:lnTo>
                <a:lnTo>
                  <a:pt x="72183" y="72183"/>
                </a:lnTo>
                <a:lnTo>
                  <a:pt x="108650" y="42092"/>
                </a:lnTo>
                <a:lnTo>
                  <a:pt x="150500" y="19369"/>
                </a:lnTo>
                <a:lnTo>
                  <a:pt x="196741" y="5007"/>
                </a:lnTo>
                <a:lnTo>
                  <a:pt x="246380" y="0"/>
                </a:lnTo>
                <a:lnTo>
                  <a:pt x="4929123" y="0"/>
                </a:lnTo>
                <a:lnTo>
                  <a:pt x="4978762" y="5007"/>
                </a:lnTo>
                <a:lnTo>
                  <a:pt x="5025003" y="19369"/>
                </a:lnTo>
                <a:lnTo>
                  <a:pt x="5066853" y="42092"/>
                </a:lnTo>
                <a:lnTo>
                  <a:pt x="5103320" y="72183"/>
                </a:lnTo>
                <a:lnTo>
                  <a:pt x="5133411" y="108650"/>
                </a:lnTo>
                <a:lnTo>
                  <a:pt x="5156134" y="150500"/>
                </a:lnTo>
                <a:lnTo>
                  <a:pt x="5170496" y="196741"/>
                </a:lnTo>
                <a:lnTo>
                  <a:pt x="5175504" y="246379"/>
                </a:lnTo>
                <a:lnTo>
                  <a:pt x="5175504" y="1231899"/>
                </a:lnTo>
                <a:lnTo>
                  <a:pt x="5170496" y="1281552"/>
                </a:lnTo>
                <a:lnTo>
                  <a:pt x="5156134" y="1327800"/>
                </a:lnTo>
                <a:lnTo>
                  <a:pt x="5133411" y="1369651"/>
                </a:lnTo>
                <a:lnTo>
                  <a:pt x="5103320" y="1406115"/>
                </a:lnTo>
                <a:lnTo>
                  <a:pt x="5066853" y="1436201"/>
                </a:lnTo>
                <a:lnTo>
                  <a:pt x="5025003" y="1458917"/>
                </a:lnTo>
                <a:lnTo>
                  <a:pt x="4978762" y="1473274"/>
                </a:lnTo>
                <a:lnTo>
                  <a:pt x="4929123" y="1478279"/>
                </a:lnTo>
                <a:lnTo>
                  <a:pt x="246380" y="1478279"/>
                </a:lnTo>
                <a:lnTo>
                  <a:pt x="196741" y="1473274"/>
                </a:lnTo>
                <a:lnTo>
                  <a:pt x="150500" y="1458917"/>
                </a:lnTo>
                <a:lnTo>
                  <a:pt x="108650" y="1436201"/>
                </a:lnTo>
                <a:lnTo>
                  <a:pt x="72183" y="1406115"/>
                </a:lnTo>
                <a:lnTo>
                  <a:pt x="42092" y="1369651"/>
                </a:lnTo>
                <a:lnTo>
                  <a:pt x="19369" y="1327800"/>
                </a:lnTo>
                <a:lnTo>
                  <a:pt x="5007" y="1281552"/>
                </a:lnTo>
                <a:lnTo>
                  <a:pt x="0" y="1231899"/>
                </a:lnTo>
                <a:lnTo>
                  <a:pt x="0" y="246379"/>
                </a:lnTo>
                <a:close/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18312" y="3435668"/>
            <a:ext cx="10400665" cy="114518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Synthesis</a:t>
            </a:r>
            <a:r>
              <a:rPr sz="2400" b="1" i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Methods</a:t>
            </a:r>
            <a:endParaRPr sz="2400" dirty="0">
              <a:latin typeface="Times New Roman"/>
              <a:cs typeface="Times New Roman"/>
            </a:endParaRPr>
          </a:p>
          <a:p>
            <a:pPr marL="391160" marR="5080" indent="-342900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391160" algn="l"/>
                <a:tab pos="391795" algn="l"/>
              </a:tabLst>
            </a:pP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It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is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prepared</a:t>
            </a:r>
            <a:r>
              <a:rPr sz="2200" spc="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by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treating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ethylene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 oxide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with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water</a:t>
            </a:r>
            <a:r>
              <a:rPr sz="2200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in a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ratio</a:t>
            </a:r>
            <a:r>
              <a:rPr sz="2200" spc="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(1: 1)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in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presence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of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 </a:t>
            </a:r>
            <a:r>
              <a:rPr sz="2200" spc="-5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catalyst.</a:t>
            </a:r>
            <a:endParaRPr sz="2200" dirty="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130166" y="6489293"/>
            <a:ext cx="378396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Chem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Seham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1st</a:t>
            </a:r>
            <a:r>
              <a:rPr sz="1200" spc="28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1443-2021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25" name="Picture 94">
            <a:extLst>
              <a:ext uri="{FF2B5EF4-FFF2-40B4-BE49-F238E27FC236}">
                <a16:creationId xmlns:a16="http://schemas.microsoft.com/office/drawing/2014/main" id="{5725D4FA-DE68-82D9-2096-8084AF6F45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7784" y="4876800"/>
            <a:ext cx="4739416" cy="1273641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5589" y="1328750"/>
            <a:ext cx="25793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Ethylene</a:t>
            </a:r>
            <a:r>
              <a:rPr sz="2400" b="1" i="1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glycol</a:t>
            </a:r>
            <a:r>
              <a:rPr sz="2400" b="1" i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uses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18518" y="0"/>
            <a:ext cx="2445317" cy="252604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59786" y="496694"/>
            <a:ext cx="2410248" cy="947412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729734" y="578358"/>
            <a:ext cx="2099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Ethylene</a:t>
            </a:r>
            <a:r>
              <a:rPr sz="2400" b="1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Glycol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109971" y="999744"/>
            <a:ext cx="1207008" cy="315467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61315" marR="1677035" indent="-349250" algn="just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355600" algn="l"/>
              </a:tabLst>
            </a:pPr>
            <a:r>
              <a:rPr spc="-5" dirty="0"/>
              <a:t>It is used as Anti freeze to reduce the freezing point of water inside car coolers </a:t>
            </a:r>
            <a:r>
              <a:rPr dirty="0"/>
              <a:t> </a:t>
            </a:r>
            <a:r>
              <a:rPr spc="-5" dirty="0"/>
              <a:t>(melting point </a:t>
            </a:r>
            <a:r>
              <a:rPr dirty="0"/>
              <a:t>-15.6oC) </a:t>
            </a:r>
            <a:r>
              <a:rPr spc="-5" dirty="0"/>
              <a:t>and also reduces </a:t>
            </a:r>
            <a:r>
              <a:rPr dirty="0"/>
              <a:t>the </a:t>
            </a:r>
            <a:r>
              <a:rPr spc="-5" dirty="0"/>
              <a:t>evaporation losses in </a:t>
            </a:r>
            <a:r>
              <a:rPr dirty="0"/>
              <a:t>hot </a:t>
            </a:r>
            <a:r>
              <a:rPr spc="-5" dirty="0"/>
              <a:t>climates </a:t>
            </a:r>
            <a:r>
              <a:rPr spc="-535" dirty="0"/>
              <a:t> </a:t>
            </a:r>
            <a:r>
              <a:rPr spc="-5" dirty="0"/>
              <a:t>(high</a:t>
            </a:r>
            <a:r>
              <a:rPr spc="-10" dirty="0"/>
              <a:t> </a:t>
            </a:r>
            <a:r>
              <a:rPr spc="-5" dirty="0"/>
              <a:t>boiling point).</a:t>
            </a:r>
          </a:p>
          <a:p>
            <a:pPr marL="533400" lvl="1" indent="-343535">
              <a:lnSpc>
                <a:spcPct val="100000"/>
              </a:lnSpc>
              <a:spcBef>
                <a:spcPts val="550"/>
              </a:spcBef>
              <a:buFont typeface="Wingdings"/>
              <a:buChar char=""/>
              <a:tabLst>
                <a:tab pos="533400" algn="l"/>
                <a:tab pos="534035" algn="l"/>
              </a:tabLst>
            </a:pP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It is used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to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thaw snow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from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aircraft</a:t>
            </a:r>
            <a:r>
              <a:rPr sz="2200" spc="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runways</a:t>
            </a:r>
            <a:endParaRPr sz="2200">
              <a:latin typeface="Times New Roman"/>
              <a:cs typeface="Times New Roman"/>
            </a:endParaRPr>
          </a:p>
          <a:p>
            <a:pPr marL="533400" lvl="1" indent="-343535">
              <a:lnSpc>
                <a:spcPct val="100000"/>
              </a:lnSpc>
              <a:spcBef>
                <a:spcPts val="635"/>
              </a:spcBef>
              <a:buFont typeface="Wingdings"/>
              <a:buChar char=""/>
              <a:tabLst>
                <a:tab pos="533400" algn="l"/>
                <a:tab pos="534035" algn="l"/>
              </a:tabLst>
            </a:pP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Used</a:t>
            </a:r>
            <a:r>
              <a:rPr sz="2200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in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preparation</a:t>
            </a:r>
            <a:r>
              <a:rPr sz="2200" spc="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200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dioxane</a:t>
            </a:r>
            <a:r>
              <a:rPr sz="2200" spc="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-</a:t>
            </a:r>
            <a:r>
              <a:rPr sz="2200" spc="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terephthalic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acid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(for</a:t>
            </a:r>
            <a:r>
              <a:rPr sz="2200" spc="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production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synthetic</a:t>
            </a:r>
            <a:r>
              <a:rPr sz="2200" spc="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fibers)</a:t>
            </a:r>
            <a:endParaRPr sz="2200">
              <a:latin typeface="Times New Roman"/>
              <a:cs typeface="Times New Roman"/>
            </a:endParaRPr>
          </a:p>
          <a:p>
            <a:pPr marL="533400" lvl="1" indent="-343535">
              <a:lnSpc>
                <a:spcPct val="100000"/>
              </a:lnSpc>
              <a:spcBef>
                <a:spcPts val="830"/>
              </a:spcBef>
              <a:buFont typeface="Wingdings"/>
              <a:buChar char=""/>
              <a:tabLst>
                <a:tab pos="533400" algn="l"/>
                <a:tab pos="534035" algn="l"/>
              </a:tabLst>
            </a:pP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It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interacts</a:t>
            </a:r>
            <a:r>
              <a:rPr sz="2200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with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ammonia</a:t>
            </a:r>
            <a:r>
              <a:rPr sz="2200" spc="4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to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produce</a:t>
            </a:r>
            <a:r>
              <a:rPr sz="22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ethanol 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amine.</a:t>
            </a:r>
            <a:endParaRPr sz="2200">
              <a:latin typeface="Times New Roman"/>
              <a:cs typeface="Times New Roman"/>
            </a:endParaRPr>
          </a:p>
          <a:p>
            <a:pPr marL="533400" lvl="1" indent="-343535">
              <a:lnSpc>
                <a:spcPct val="100000"/>
              </a:lnSpc>
              <a:spcBef>
                <a:spcPts val="1525"/>
              </a:spcBef>
              <a:buFont typeface="Wingdings"/>
              <a:buChar char=""/>
              <a:tabLst>
                <a:tab pos="533400" algn="l"/>
                <a:tab pos="534035" algn="l"/>
              </a:tabLst>
            </a:pP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It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is used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in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 manufacture</a:t>
            </a:r>
            <a:r>
              <a:rPr sz="2200" spc="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of crackers</a:t>
            </a:r>
            <a:endParaRPr sz="2200">
              <a:latin typeface="Times New Roman"/>
              <a:cs typeface="Times New Roman"/>
            </a:endParaRPr>
          </a:p>
          <a:p>
            <a:pPr marL="503555" lvl="1" indent="-343535">
              <a:lnSpc>
                <a:spcPct val="100000"/>
              </a:lnSpc>
              <a:spcBef>
                <a:spcPts val="1635"/>
              </a:spcBef>
              <a:buFont typeface="Wingdings"/>
              <a:buChar char=""/>
              <a:tabLst>
                <a:tab pos="503555" algn="l"/>
                <a:tab pos="504190" algn="l"/>
              </a:tabLst>
            </a:pP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It is used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in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the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 manufacture</a:t>
            </a:r>
            <a:r>
              <a:rPr sz="2200" spc="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cosmetic</a:t>
            </a:r>
            <a:r>
              <a:rPr sz="2200" spc="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products</a:t>
            </a:r>
            <a:endParaRPr sz="2200">
              <a:latin typeface="Times New Roman"/>
              <a:cs typeface="Times New Roman"/>
            </a:endParaRPr>
          </a:p>
          <a:p>
            <a:pPr marL="466725" lvl="1" indent="-343535">
              <a:lnSpc>
                <a:spcPct val="100000"/>
              </a:lnSpc>
              <a:spcBef>
                <a:spcPts val="1535"/>
              </a:spcBef>
              <a:buFont typeface="Wingdings"/>
              <a:buChar char=""/>
              <a:tabLst>
                <a:tab pos="466725" algn="l"/>
                <a:tab pos="467359" algn="l"/>
              </a:tabLst>
            </a:pP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It is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used in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the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manufacture</a:t>
            </a:r>
            <a:r>
              <a:rPr sz="2200" spc="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antiseptic solutions</a:t>
            </a:r>
            <a:endParaRPr sz="2200">
              <a:latin typeface="Times New Roman"/>
              <a:cs typeface="Times New Roman"/>
            </a:endParaRPr>
          </a:p>
          <a:p>
            <a:pPr marL="466725" lvl="1" indent="-343535">
              <a:lnSpc>
                <a:spcPct val="100000"/>
              </a:lnSpc>
              <a:spcBef>
                <a:spcPts val="1280"/>
              </a:spcBef>
              <a:buFont typeface="Wingdings"/>
              <a:buChar char=""/>
              <a:tabLst>
                <a:tab pos="466725" algn="l"/>
                <a:tab pos="467359" algn="l"/>
              </a:tabLst>
            </a:pP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It is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used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in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the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 manufacture</a:t>
            </a:r>
            <a:r>
              <a:rPr sz="2200" spc="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pesticides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130166" y="6489293"/>
            <a:ext cx="378396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Chem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Seham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1st</a:t>
            </a:r>
            <a:r>
              <a:rPr sz="1200" spc="28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1443-2021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60116" y="220917"/>
            <a:ext cx="2410300" cy="114693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421885" y="278129"/>
            <a:ext cx="19316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Ethanol</a:t>
            </a:r>
            <a:r>
              <a:rPr sz="2400" b="1" spc="-5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FF"/>
                </a:solidFill>
                <a:latin typeface="Times New Roman"/>
                <a:cs typeface="Times New Roman"/>
              </a:rPr>
              <a:t>amine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56403" y="717804"/>
            <a:ext cx="1501139" cy="50292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04266" y="5991555"/>
            <a:ext cx="933704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354965" algn="l"/>
                <a:tab pos="355600" algn="l"/>
                <a:tab pos="7621270" algn="l"/>
              </a:tabLst>
            </a:pP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ratio</a:t>
            </a:r>
            <a:r>
              <a:rPr sz="2200" spc="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products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can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be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controlled</a:t>
            </a:r>
            <a:r>
              <a:rPr sz="2200" spc="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by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stoichiometry	of</a:t>
            </a:r>
            <a:r>
              <a:rPr sz="22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200" spc="-5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reactants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4479" y="1402207"/>
            <a:ext cx="92621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Ethanol</a:t>
            </a:r>
            <a:r>
              <a:rPr sz="2400" b="1" spc="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amine</a:t>
            </a:r>
            <a:r>
              <a:rPr sz="2400" b="1" spc="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is</a:t>
            </a:r>
            <a:r>
              <a:rPr sz="2200" spc="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bifunctional</a:t>
            </a:r>
            <a:r>
              <a:rPr sz="2200" spc="4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molecule</a:t>
            </a:r>
            <a:r>
              <a:rPr sz="2200" spc="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,</a:t>
            </a:r>
            <a:r>
              <a:rPr sz="2200" spc="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containing</a:t>
            </a:r>
            <a:r>
              <a:rPr sz="2200" spc="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both</a:t>
            </a:r>
            <a:r>
              <a:rPr sz="2200" spc="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primary</a:t>
            </a:r>
            <a:r>
              <a:rPr sz="2200" spc="4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amine</a:t>
            </a:r>
            <a:r>
              <a:rPr sz="2200" spc="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and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46219" y="1769491"/>
            <a:ext cx="499935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02590" algn="l"/>
                <a:tab pos="728345" algn="l"/>
                <a:tab pos="2132330" algn="l"/>
                <a:tab pos="3171825" algn="l"/>
                <a:tab pos="4027170" algn="l"/>
                <a:tab pos="4723765" algn="l"/>
              </a:tabLst>
            </a:pP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is	a	col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o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urle</a:t>
            </a:r>
            <a:r>
              <a:rPr sz="2200" spc="-25" dirty="0">
                <a:solidFill>
                  <a:srgbClr val="0000FF"/>
                </a:solidFill>
                <a:latin typeface="Times New Roman"/>
                <a:cs typeface="Times New Roman"/>
              </a:rPr>
              <a:t>s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s,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	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visc</a:t>
            </a:r>
            <a:r>
              <a:rPr sz="2200" spc="-20" dirty="0">
                <a:solidFill>
                  <a:srgbClr val="0000FF"/>
                </a:solidFill>
                <a:latin typeface="Times New Roman"/>
                <a:cs typeface="Times New Roman"/>
              </a:rPr>
              <a:t>o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us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	</a:t>
            </a:r>
            <a:r>
              <a:rPr sz="2200" spc="-20" dirty="0">
                <a:solidFill>
                  <a:srgbClr val="0000FF"/>
                </a:solidFill>
                <a:latin typeface="Times New Roman"/>
                <a:cs typeface="Times New Roman"/>
              </a:rPr>
              <a:t>l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iquid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	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with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	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an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84479" y="1769491"/>
            <a:ext cx="4083685" cy="11137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338455" algn="l"/>
                <a:tab pos="1426845" algn="l"/>
                <a:tab pos="2522855" algn="l"/>
              </a:tabLst>
            </a:pP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	pr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i</a:t>
            </a:r>
            <a:r>
              <a:rPr sz="2200" spc="-25" dirty="0">
                <a:solidFill>
                  <a:srgbClr val="0000FF"/>
                </a:solidFill>
                <a:latin typeface="Times New Roman"/>
                <a:cs typeface="Times New Roman"/>
              </a:rPr>
              <a:t>m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ary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	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alcoho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l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.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	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Et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h</a:t>
            </a:r>
            <a:r>
              <a:rPr sz="2200" spc="-25" dirty="0">
                <a:solidFill>
                  <a:srgbClr val="0000FF"/>
                </a:solidFill>
                <a:latin typeface="Times New Roman"/>
                <a:cs typeface="Times New Roman"/>
              </a:rPr>
              <a:t>a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n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o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la</a:t>
            </a:r>
            <a:r>
              <a:rPr sz="2200" spc="-25" dirty="0">
                <a:solidFill>
                  <a:srgbClr val="0000FF"/>
                </a:solidFill>
                <a:latin typeface="Times New Roman"/>
                <a:cs typeface="Times New Roman"/>
              </a:rPr>
              <a:t>m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ine 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odour</a:t>
            </a:r>
            <a:r>
              <a:rPr sz="22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reminiscent</a:t>
            </a:r>
            <a:r>
              <a:rPr sz="2200" spc="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ammonia.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Synthesis</a:t>
            </a:r>
            <a:r>
              <a:rPr sz="2400" b="1" i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Methods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775966" y="3659885"/>
            <a:ext cx="5465445" cy="990600"/>
          </a:xfrm>
          <a:custGeom>
            <a:avLst/>
            <a:gdLst/>
            <a:ahLst/>
            <a:cxnLst/>
            <a:rect l="l" t="t" r="r" b="b"/>
            <a:pathLst>
              <a:path w="5465445" h="990600">
                <a:moveTo>
                  <a:pt x="0" y="165100"/>
                </a:moveTo>
                <a:lnTo>
                  <a:pt x="5897" y="121208"/>
                </a:lnTo>
                <a:lnTo>
                  <a:pt x="22540" y="81769"/>
                </a:lnTo>
                <a:lnTo>
                  <a:pt x="48355" y="48355"/>
                </a:lnTo>
                <a:lnTo>
                  <a:pt x="81769" y="22540"/>
                </a:lnTo>
                <a:lnTo>
                  <a:pt x="121208" y="5897"/>
                </a:lnTo>
                <a:lnTo>
                  <a:pt x="165100" y="0"/>
                </a:lnTo>
                <a:lnTo>
                  <a:pt x="5299963" y="0"/>
                </a:lnTo>
                <a:lnTo>
                  <a:pt x="5343855" y="5897"/>
                </a:lnTo>
                <a:lnTo>
                  <a:pt x="5383294" y="22540"/>
                </a:lnTo>
                <a:lnTo>
                  <a:pt x="5416708" y="48355"/>
                </a:lnTo>
                <a:lnTo>
                  <a:pt x="5442523" y="81769"/>
                </a:lnTo>
                <a:lnTo>
                  <a:pt x="5459166" y="121208"/>
                </a:lnTo>
                <a:lnTo>
                  <a:pt x="5465063" y="165100"/>
                </a:lnTo>
                <a:lnTo>
                  <a:pt x="5465063" y="825500"/>
                </a:lnTo>
                <a:lnTo>
                  <a:pt x="5459166" y="869391"/>
                </a:lnTo>
                <a:lnTo>
                  <a:pt x="5442523" y="908830"/>
                </a:lnTo>
                <a:lnTo>
                  <a:pt x="5416708" y="942244"/>
                </a:lnTo>
                <a:lnTo>
                  <a:pt x="5383294" y="968059"/>
                </a:lnTo>
                <a:lnTo>
                  <a:pt x="5343855" y="984702"/>
                </a:lnTo>
                <a:lnTo>
                  <a:pt x="5299963" y="990600"/>
                </a:lnTo>
                <a:lnTo>
                  <a:pt x="165100" y="990600"/>
                </a:lnTo>
                <a:lnTo>
                  <a:pt x="121208" y="984702"/>
                </a:lnTo>
                <a:lnTo>
                  <a:pt x="81769" y="968059"/>
                </a:lnTo>
                <a:lnTo>
                  <a:pt x="48355" y="942244"/>
                </a:lnTo>
                <a:lnTo>
                  <a:pt x="22540" y="908830"/>
                </a:lnTo>
                <a:lnTo>
                  <a:pt x="5897" y="869391"/>
                </a:lnTo>
                <a:lnTo>
                  <a:pt x="0" y="825500"/>
                </a:lnTo>
                <a:lnTo>
                  <a:pt x="0" y="165100"/>
                </a:lnTo>
                <a:close/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72515" y="2907140"/>
            <a:ext cx="10890885" cy="971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0" marR="30480" indent="-342900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380365" algn="l"/>
                <a:tab pos="381000" algn="l"/>
              </a:tabLst>
            </a:pPr>
            <a:r>
              <a:rPr sz="22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Mono-ethanolamine</a:t>
            </a:r>
            <a:r>
              <a:rPr sz="2200" b="1" spc="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(MEA)</a:t>
            </a:r>
            <a:r>
              <a:rPr sz="2200" b="1" spc="4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is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produced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by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treating</a:t>
            </a:r>
            <a:r>
              <a:rPr sz="2200" spc="4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ethylene </a:t>
            </a:r>
            <a:r>
              <a:rPr sz="2200" spc="-5" dirty="0">
                <a:latin typeface="Times New Roman"/>
                <a:cs typeface="Times New Roman"/>
              </a:rPr>
              <a:t>oxide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with</a:t>
            </a:r>
            <a:r>
              <a:rPr sz="2200" spc="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aqueous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ammonia</a:t>
            </a:r>
            <a:r>
              <a:rPr sz="2200" spc="60" dirty="0"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; </a:t>
            </a:r>
            <a:r>
              <a:rPr sz="2200" spc="-5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the reaction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also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produces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diethanolamine</a:t>
            </a:r>
            <a:r>
              <a:rPr sz="2200" b="1" spc="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(DEA)</a:t>
            </a:r>
            <a:r>
              <a:rPr sz="2200" b="1" spc="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and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triethanolamine</a:t>
            </a:r>
            <a:r>
              <a:rPr sz="2200" b="1" spc="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(TEA)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.</a:t>
            </a:r>
            <a:endParaRPr sz="2200" dirty="0">
              <a:latin typeface="Times New Roman"/>
              <a:cs typeface="Times New Roman"/>
            </a:endParaRPr>
          </a:p>
          <a:p>
            <a:pPr marL="2987040">
              <a:lnSpc>
                <a:spcPct val="100000"/>
              </a:lnSpc>
              <a:spcBef>
                <a:spcPts val="105"/>
              </a:spcBef>
            </a:pPr>
            <a:endParaRPr sz="1750" dirty="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421130" y="4728209"/>
            <a:ext cx="8174990" cy="1239520"/>
          </a:xfrm>
          <a:custGeom>
            <a:avLst/>
            <a:gdLst/>
            <a:ahLst/>
            <a:cxnLst/>
            <a:rect l="l" t="t" r="r" b="b"/>
            <a:pathLst>
              <a:path w="8174990" h="1239520">
                <a:moveTo>
                  <a:pt x="0" y="206501"/>
                </a:moveTo>
                <a:lnTo>
                  <a:pt x="5453" y="159153"/>
                </a:lnTo>
                <a:lnTo>
                  <a:pt x="20989" y="115688"/>
                </a:lnTo>
                <a:lnTo>
                  <a:pt x="45366" y="77346"/>
                </a:lnTo>
                <a:lnTo>
                  <a:pt x="77346" y="45366"/>
                </a:lnTo>
                <a:lnTo>
                  <a:pt x="115688" y="20989"/>
                </a:lnTo>
                <a:lnTo>
                  <a:pt x="159153" y="5453"/>
                </a:lnTo>
                <a:lnTo>
                  <a:pt x="206501" y="0"/>
                </a:lnTo>
                <a:lnTo>
                  <a:pt x="7968234" y="0"/>
                </a:lnTo>
                <a:lnTo>
                  <a:pt x="8015582" y="5453"/>
                </a:lnTo>
                <a:lnTo>
                  <a:pt x="8059047" y="20989"/>
                </a:lnTo>
                <a:lnTo>
                  <a:pt x="8097389" y="45366"/>
                </a:lnTo>
                <a:lnTo>
                  <a:pt x="8129369" y="77346"/>
                </a:lnTo>
                <a:lnTo>
                  <a:pt x="8153746" y="115688"/>
                </a:lnTo>
                <a:lnTo>
                  <a:pt x="8169282" y="159153"/>
                </a:lnTo>
                <a:lnTo>
                  <a:pt x="8174736" y="206501"/>
                </a:lnTo>
                <a:lnTo>
                  <a:pt x="8174736" y="1032509"/>
                </a:lnTo>
                <a:lnTo>
                  <a:pt x="8169282" y="1079858"/>
                </a:lnTo>
                <a:lnTo>
                  <a:pt x="8153746" y="1123323"/>
                </a:lnTo>
                <a:lnTo>
                  <a:pt x="8129369" y="1161665"/>
                </a:lnTo>
                <a:lnTo>
                  <a:pt x="8097389" y="1193645"/>
                </a:lnTo>
                <a:lnTo>
                  <a:pt x="8059047" y="1218022"/>
                </a:lnTo>
                <a:lnTo>
                  <a:pt x="8015582" y="1233558"/>
                </a:lnTo>
                <a:lnTo>
                  <a:pt x="7968234" y="1239011"/>
                </a:lnTo>
                <a:lnTo>
                  <a:pt x="206501" y="1239011"/>
                </a:lnTo>
                <a:lnTo>
                  <a:pt x="159153" y="1233558"/>
                </a:lnTo>
                <a:lnTo>
                  <a:pt x="115688" y="1218022"/>
                </a:lnTo>
                <a:lnTo>
                  <a:pt x="77346" y="1193645"/>
                </a:lnTo>
                <a:lnTo>
                  <a:pt x="45366" y="1161665"/>
                </a:lnTo>
                <a:lnTo>
                  <a:pt x="20989" y="1123323"/>
                </a:lnTo>
                <a:lnTo>
                  <a:pt x="5453" y="1079858"/>
                </a:lnTo>
                <a:lnTo>
                  <a:pt x="0" y="1032509"/>
                </a:lnTo>
                <a:lnTo>
                  <a:pt x="0" y="206501"/>
                </a:lnTo>
                <a:close/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  <p:pic>
        <p:nvPicPr>
          <p:cNvPr id="38" name="Picture 186">
            <a:extLst>
              <a:ext uri="{FF2B5EF4-FFF2-40B4-BE49-F238E27FC236}">
                <a16:creationId xmlns:a16="http://schemas.microsoft.com/office/drawing/2014/main" id="{DB5B1674-90DE-5C9A-F4D2-28174CE46A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6" b="6507"/>
          <a:stretch>
            <a:fillRect/>
          </a:stretch>
        </p:blipFill>
        <p:spPr bwMode="auto">
          <a:xfrm>
            <a:off x="2870384" y="3662126"/>
            <a:ext cx="5143881" cy="990600"/>
          </a:xfrm>
          <a:prstGeom prst="rect">
            <a:avLst/>
          </a:prstGeom>
          <a:noFill/>
        </p:spPr>
      </p:pic>
      <p:pic>
        <p:nvPicPr>
          <p:cNvPr id="39" name="Picture 187">
            <a:extLst>
              <a:ext uri="{FF2B5EF4-FFF2-40B4-BE49-F238E27FC236}">
                <a16:creationId xmlns:a16="http://schemas.microsoft.com/office/drawing/2014/main" id="{7E921E1E-4A65-C859-B613-3C6EF058A5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547" y="4763464"/>
            <a:ext cx="7343553" cy="11475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360116" y="653751"/>
            <a:ext cx="2410460" cy="1148715"/>
            <a:chOff x="4360116" y="653751"/>
            <a:chExt cx="2410460" cy="114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60116" y="653751"/>
              <a:ext cx="2410300" cy="114842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56403" y="1150620"/>
              <a:ext cx="1501139" cy="504443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718518" y="0"/>
            <a:ext cx="2445317" cy="252604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75589" y="712089"/>
            <a:ext cx="5878195" cy="1008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Ethanol</a:t>
            </a:r>
            <a:r>
              <a:rPr sz="2400" b="1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FF"/>
                </a:solidFill>
                <a:latin typeface="Times New Roman"/>
                <a:cs typeface="Times New Roman"/>
              </a:rPr>
              <a:t>amine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975"/>
              </a:spcBef>
            </a:pPr>
            <a:r>
              <a:rPr sz="24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Ethanol</a:t>
            </a:r>
            <a:r>
              <a:rPr sz="2400" b="1" i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amine</a:t>
            </a:r>
            <a:r>
              <a:rPr sz="2400" b="1" i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uses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87120" y="2224278"/>
            <a:ext cx="71577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Wingdings"/>
              <a:buChar char=""/>
              <a:tabLst>
                <a:tab pos="355600" algn="l"/>
              </a:tabLst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TEA</a:t>
            </a:r>
            <a:r>
              <a:rPr sz="2400" spc="-15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is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used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in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400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manufacture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009900"/>
                </a:solidFill>
                <a:latin typeface="Times New Roman"/>
                <a:cs typeface="Times New Roman"/>
              </a:rPr>
              <a:t>soap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and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009900"/>
                </a:solidFill>
                <a:latin typeface="Times New Roman"/>
                <a:cs typeface="Times New Roman"/>
              </a:rPr>
              <a:t>detergents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04621" y="2951479"/>
            <a:ext cx="10138410" cy="2339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9745" indent="-343535">
              <a:lnSpc>
                <a:spcPct val="100000"/>
              </a:lnSpc>
              <a:spcBef>
                <a:spcPts val="100"/>
              </a:spcBef>
              <a:buFont typeface="Wingdings"/>
              <a:buChar char=""/>
              <a:tabLst>
                <a:tab pos="500380" algn="l"/>
              </a:tabLst>
            </a:pP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Removing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acidity</a:t>
            </a:r>
            <a:r>
              <a:rPr sz="2400" spc="-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natural</a:t>
            </a:r>
            <a:r>
              <a:rPr sz="24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gas.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500">
              <a:latin typeface="Times New Roman"/>
              <a:cs typeface="Times New Roman"/>
            </a:endParaRPr>
          </a:p>
          <a:p>
            <a:pPr marL="406400" marR="55880" indent="-342900">
              <a:lnSpc>
                <a:spcPct val="100000"/>
              </a:lnSpc>
              <a:buFont typeface="Wingdings"/>
              <a:buChar char=""/>
              <a:tabLst>
                <a:tab pos="406400" algn="l"/>
              </a:tabLst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20%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of the 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DEA</a:t>
            </a:r>
            <a:r>
              <a:rPr sz="2400" spc="-1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solution</a:t>
            </a:r>
            <a:r>
              <a:rPr sz="2400" spc="-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is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 added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to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absorb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H</a:t>
            </a:r>
            <a:r>
              <a:rPr sz="2400" baseline="-20833" dirty="0">
                <a:solidFill>
                  <a:srgbClr val="0000FF"/>
                </a:solidFill>
                <a:latin typeface="Times New Roman"/>
                <a:cs typeface="Times New Roman"/>
              </a:rPr>
              <a:t>2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S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of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LPG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 at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30-40</a:t>
            </a:r>
            <a:r>
              <a:rPr sz="2400" baseline="24305" dirty="0">
                <a:solidFill>
                  <a:srgbClr val="0000FF"/>
                </a:solidFill>
                <a:latin typeface="Times New Roman"/>
                <a:cs typeface="Times New Roman"/>
              </a:rPr>
              <a:t>o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C</a:t>
            </a:r>
            <a:r>
              <a:rPr sz="24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and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solidFill>
                  <a:srgbClr val="0000FF"/>
                </a:solidFill>
                <a:latin typeface="Times New Roman"/>
                <a:cs typeface="Times New Roman"/>
              </a:rPr>
              <a:t>2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S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is </a:t>
            </a:r>
            <a:r>
              <a:rPr sz="2400" spc="-58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separated</a:t>
            </a:r>
            <a:r>
              <a:rPr sz="2400" spc="-4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at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120</a:t>
            </a:r>
            <a:r>
              <a:rPr sz="2400" spc="-7" baseline="24305" dirty="0">
                <a:solidFill>
                  <a:srgbClr val="0000FF"/>
                </a:solidFill>
                <a:latin typeface="Times New Roman"/>
                <a:cs typeface="Times New Roman"/>
              </a:rPr>
              <a:t>o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C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for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 re-use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DEA.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0000FF"/>
              </a:buClr>
              <a:buFont typeface="Wingdings"/>
              <a:buChar char=""/>
            </a:pPr>
            <a:endParaRPr sz="2300">
              <a:latin typeface="Times New Roman"/>
              <a:cs typeface="Times New Roman"/>
            </a:endParaRPr>
          </a:p>
          <a:p>
            <a:pPr marL="499745" lvl="1" indent="-343535">
              <a:lnSpc>
                <a:spcPct val="100000"/>
              </a:lnSpc>
              <a:buFont typeface="Wingdings"/>
              <a:buChar char=""/>
              <a:tabLst>
                <a:tab pos="500380" algn="l"/>
              </a:tabLst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It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is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used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in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production</a:t>
            </a:r>
            <a:r>
              <a:rPr sz="2400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4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dyes</a:t>
            </a:r>
            <a:r>
              <a:rPr sz="2400" spc="-5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-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cosmetics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-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ornamental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materials.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61538" y="496735"/>
            <a:ext cx="2410248" cy="126738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214620" y="553669"/>
            <a:ext cx="161925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00FF"/>
                </a:solidFill>
                <a:latin typeface="Times New Roman"/>
                <a:cs typeface="Times New Roman"/>
              </a:rPr>
              <a:t>Acrylonitrle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54979" y="1109472"/>
            <a:ext cx="1082040" cy="50596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68121" y="2056256"/>
            <a:ext cx="498030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0" indent="-342900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380365" algn="l"/>
                <a:tab pos="381000" algn="l"/>
              </a:tabLst>
            </a:pPr>
            <a:r>
              <a:rPr sz="2200" dirty="0">
                <a:latin typeface="Times New Roman"/>
                <a:cs typeface="Times New Roman"/>
              </a:rPr>
              <a:t>Liquid </a:t>
            </a:r>
            <a:r>
              <a:rPr sz="2200" spc="-5" dirty="0">
                <a:latin typeface="Times New Roman"/>
                <a:cs typeface="Times New Roman"/>
              </a:rPr>
              <a:t>substance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-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its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0000"/>
                </a:solidFill>
                <a:latin typeface="Times New Roman"/>
                <a:cs typeface="Times New Roman"/>
              </a:rPr>
              <a:t>boiling</a:t>
            </a:r>
            <a:r>
              <a:rPr sz="22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0000"/>
                </a:solidFill>
                <a:latin typeface="Times New Roman"/>
                <a:cs typeface="Times New Roman"/>
              </a:rPr>
              <a:t>point</a:t>
            </a:r>
            <a:r>
              <a:rPr sz="22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FF0000"/>
                </a:solidFill>
                <a:latin typeface="Times New Roman"/>
                <a:cs typeface="Times New Roman"/>
              </a:rPr>
              <a:t>77</a:t>
            </a:r>
            <a:r>
              <a:rPr sz="2175" b="1" baseline="24904" dirty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2200" b="1" dirty="0">
                <a:solidFill>
                  <a:srgbClr val="FF0000"/>
                </a:solidFill>
                <a:latin typeface="Times New Roman"/>
                <a:cs typeface="Times New Roman"/>
              </a:rPr>
              <a:t>C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0583" y="2686557"/>
            <a:ext cx="757110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200" spc="-5" dirty="0">
                <a:latin typeface="Times New Roman"/>
                <a:cs typeface="Times New Roman"/>
              </a:rPr>
              <a:t>It is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prepared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by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reacting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hydrogen</a:t>
            </a:r>
            <a:r>
              <a:rPr sz="22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cyanide</a:t>
            </a:r>
            <a:r>
              <a:rPr sz="22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with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8000"/>
                </a:solidFill>
                <a:latin typeface="Times New Roman"/>
                <a:cs typeface="Times New Roman"/>
              </a:rPr>
              <a:t>ethylene</a:t>
            </a:r>
            <a:r>
              <a:rPr sz="2200" spc="-10" dirty="0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8000"/>
                </a:solidFill>
                <a:latin typeface="Times New Roman"/>
                <a:cs typeface="Times New Roman"/>
              </a:rPr>
              <a:t>oxide.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93521" y="4916170"/>
            <a:ext cx="9570720" cy="1553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189865" indent="-342900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200" spc="-5" dirty="0">
                <a:latin typeface="Times New Roman"/>
                <a:cs typeface="Times New Roman"/>
              </a:rPr>
              <a:t>Used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in</a:t>
            </a:r>
            <a:r>
              <a:rPr sz="2200" dirty="0">
                <a:latin typeface="Times New Roman"/>
                <a:cs typeface="Times New Roman"/>
              </a:rPr>
              <a:t> the production of acrylic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fibers</a:t>
            </a:r>
            <a:r>
              <a:rPr sz="2200" dirty="0">
                <a:latin typeface="Times New Roman"/>
                <a:cs typeface="Times New Roman"/>
              </a:rPr>
              <a:t> that are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used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in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knitting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woolen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clothes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-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blankets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-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carpets</a:t>
            </a:r>
            <a:endParaRPr sz="2200">
              <a:latin typeface="Times New Roman"/>
              <a:cs typeface="Times New Roman"/>
            </a:endParaRPr>
          </a:p>
          <a:p>
            <a:pPr marL="400685" marR="5080" indent="-343535">
              <a:lnSpc>
                <a:spcPct val="100000"/>
              </a:lnSpc>
              <a:spcBef>
                <a:spcPts val="1475"/>
              </a:spcBef>
              <a:buFont typeface="Wingdings"/>
              <a:buChar char=""/>
              <a:tabLst>
                <a:tab pos="400685" algn="l"/>
                <a:tab pos="401320" algn="l"/>
              </a:tabLst>
            </a:pPr>
            <a:r>
              <a:rPr sz="2200" spc="-5" dirty="0">
                <a:latin typeface="Times New Roman"/>
                <a:cs typeface="Times New Roman"/>
              </a:rPr>
              <a:t>It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is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used in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the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manufacture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of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synthetic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rubber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by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interacting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with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butadiene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and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styrene.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788025" y="3956613"/>
            <a:ext cx="10795" cy="21590"/>
          </a:xfrm>
          <a:custGeom>
            <a:avLst/>
            <a:gdLst/>
            <a:ahLst/>
            <a:cxnLst/>
            <a:rect l="l" t="t" r="r" b="b"/>
            <a:pathLst>
              <a:path w="10795" h="21589">
                <a:moveTo>
                  <a:pt x="10583" y="0"/>
                </a:moveTo>
                <a:lnTo>
                  <a:pt x="0" y="0"/>
                </a:lnTo>
                <a:lnTo>
                  <a:pt x="0" y="21497"/>
                </a:lnTo>
                <a:lnTo>
                  <a:pt x="10583" y="19755"/>
                </a:lnTo>
                <a:lnTo>
                  <a:pt x="1058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" name="object 24"/>
          <p:cNvGrpSpPr/>
          <p:nvPr/>
        </p:nvGrpSpPr>
        <p:grpSpPr>
          <a:xfrm>
            <a:off x="2602229" y="3284982"/>
            <a:ext cx="5974080" cy="1403985"/>
            <a:chOff x="2602229" y="3284982"/>
            <a:chExt cx="5974080" cy="1403985"/>
          </a:xfrm>
        </p:grpSpPr>
        <p:sp>
          <p:nvSpPr>
            <p:cNvPr id="25" name="object 25"/>
            <p:cNvSpPr/>
            <p:nvPr/>
          </p:nvSpPr>
          <p:spPr>
            <a:xfrm>
              <a:off x="6168671" y="3915029"/>
              <a:ext cx="2540" cy="0"/>
            </a:xfrm>
            <a:custGeom>
              <a:avLst/>
              <a:gdLst/>
              <a:ahLst/>
              <a:cxnLst/>
              <a:rect l="l" t="t" r="r" b="b"/>
              <a:pathLst>
                <a:path w="2539">
                  <a:moveTo>
                    <a:pt x="2523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602229" y="3284982"/>
              <a:ext cx="5974080" cy="1403985"/>
            </a:xfrm>
            <a:custGeom>
              <a:avLst/>
              <a:gdLst/>
              <a:ahLst/>
              <a:cxnLst/>
              <a:rect l="l" t="t" r="r" b="b"/>
              <a:pathLst>
                <a:path w="5974080" h="1403985">
                  <a:moveTo>
                    <a:pt x="0" y="233933"/>
                  </a:moveTo>
                  <a:lnTo>
                    <a:pt x="4754" y="186799"/>
                  </a:lnTo>
                  <a:lnTo>
                    <a:pt x="18389" y="142892"/>
                  </a:lnTo>
                  <a:lnTo>
                    <a:pt x="39962" y="103156"/>
                  </a:lnTo>
                  <a:lnTo>
                    <a:pt x="68532" y="68532"/>
                  </a:lnTo>
                  <a:lnTo>
                    <a:pt x="103156" y="39962"/>
                  </a:lnTo>
                  <a:lnTo>
                    <a:pt x="142892" y="18389"/>
                  </a:lnTo>
                  <a:lnTo>
                    <a:pt x="186799" y="4754"/>
                  </a:lnTo>
                  <a:lnTo>
                    <a:pt x="233933" y="0"/>
                  </a:lnTo>
                  <a:lnTo>
                    <a:pt x="5740146" y="0"/>
                  </a:lnTo>
                  <a:lnTo>
                    <a:pt x="5787280" y="4754"/>
                  </a:lnTo>
                  <a:lnTo>
                    <a:pt x="5831187" y="18389"/>
                  </a:lnTo>
                  <a:lnTo>
                    <a:pt x="5870923" y="39962"/>
                  </a:lnTo>
                  <a:lnTo>
                    <a:pt x="5905547" y="68532"/>
                  </a:lnTo>
                  <a:lnTo>
                    <a:pt x="5934117" y="103156"/>
                  </a:lnTo>
                  <a:lnTo>
                    <a:pt x="5955690" y="142892"/>
                  </a:lnTo>
                  <a:lnTo>
                    <a:pt x="5969325" y="186799"/>
                  </a:lnTo>
                  <a:lnTo>
                    <a:pt x="5974080" y="233933"/>
                  </a:lnTo>
                  <a:lnTo>
                    <a:pt x="5974080" y="1169669"/>
                  </a:lnTo>
                  <a:lnTo>
                    <a:pt x="5969325" y="1216804"/>
                  </a:lnTo>
                  <a:lnTo>
                    <a:pt x="5955690" y="1260711"/>
                  </a:lnTo>
                  <a:lnTo>
                    <a:pt x="5934117" y="1300447"/>
                  </a:lnTo>
                  <a:lnTo>
                    <a:pt x="5905547" y="1335071"/>
                  </a:lnTo>
                  <a:lnTo>
                    <a:pt x="5870923" y="1363641"/>
                  </a:lnTo>
                  <a:lnTo>
                    <a:pt x="5831187" y="1385214"/>
                  </a:lnTo>
                  <a:lnTo>
                    <a:pt x="5787280" y="1398849"/>
                  </a:lnTo>
                  <a:lnTo>
                    <a:pt x="5740146" y="1403603"/>
                  </a:lnTo>
                  <a:lnTo>
                    <a:pt x="233933" y="1403603"/>
                  </a:lnTo>
                  <a:lnTo>
                    <a:pt x="186799" y="1398849"/>
                  </a:lnTo>
                  <a:lnTo>
                    <a:pt x="142892" y="1385214"/>
                  </a:lnTo>
                  <a:lnTo>
                    <a:pt x="103156" y="1363641"/>
                  </a:lnTo>
                  <a:lnTo>
                    <a:pt x="68532" y="1335071"/>
                  </a:lnTo>
                  <a:lnTo>
                    <a:pt x="39962" y="1300447"/>
                  </a:lnTo>
                  <a:lnTo>
                    <a:pt x="18389" y="1260711"/>
                  </a:lnTo>
                  <a:lnTo>
                    <a:pt x="4754" y="1216804"/>
                  </a:lnTo>
                  <a:lnTo>
                    <a:pt x="0" y="1169669"/>
                  </a:lnTo>
                  <a:lnTo>
                    <a:pt x="0" y="233933"/>
                  </a:lnTo>
                  <a:close/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  <p:graphicFrame>
        <p:nvGraphicFramePr>
          <p:cNvPr id="29" name="Object 3">
            <a:extLst>
              <a:ext uri="{FF2B5EF4-FFF2-40B4-BE49-F238E27FC236}">
                <a16:creationId xmlns:a16="http://schemas.microsoft.com/office/drawing/2014/main" id="{FD8C55DC-61EF-D774-8FAD-297B7C0455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7639761"/>
              </p:ext>
            </p:extLst>
          </p:nvPr>
        </p:nvGraphicFramePr>
        <p:xfrm>
          <a:off x="2819157" y="3600932"/>
          <a:ext cx="5257800" cy="8664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6" name="CS ChemDraw Drawing" r:id="rId5" imgW="4543044" imgH="643128" progId="ChemDraw.Document.6.0">
                  <p:embed/>
                </p:oleObj>
              </mc:Choice>
              <mc:Fallback>
                <p:oleObj name="CS ChemDraw Drawing" r:id="rId5" imgW="4543044" imgH="643128" progId="ChemDraw.Document.6.0">
                  <p:embed/>
                  <p:pic>
                    <p:nvPicPr>
                      <p:cNvPr id="16" name="Object 3">
                        <a:extLst>
                          <a:ext uri="{FF2B5EF4-FFF2-40B4-BE49-F238E27FC236}">
                            <a16:creationId xmlns:a16="http://schemas.microsoft.com/office/drawing/2014/main" id="{E3B0CB64-A1E9-4911-A9D3-E35735D941E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157" y="3600932"/>
                        <a:ext cx="5257800" cy="8664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61538" y="496735"/>
            <a:ext cx="2410248" cy="126738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214620" y="553669"/>
            <a:ext cx="161925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00FF"/>
                </a:solidFill>
                <a:latin typeface="Times New Roman"/>
                <a:cs typeface="Times New Roman"/>
              </a:rPr>
              <a:t>Acrylonitrle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54979" y="1109472"/>
            <a:ext cx="1082040" cy="50596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52119" y="2259583"/>
            <a:ext cx="512572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It is used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in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the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production</a:t>
            </a:r>
            <a:r>
              <a:rPr sz="22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200" spc="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b="1" i="1" spc="-5" dirty="0">
                <a:solidFill>
                  <a:srgbClr val="0000FF"/>
                </a:solidFill>
                <a:latin typeface="Times New Roman"/>
                <a:cs typeface="Times New Roman"/>
              </a:rPr>
              <a:t>acrylic </a:t>
            </a:r>
            <a:r>
              <a:rPr sz="2200" b="1" i="1" dirty="0">
                <a:solidFill>
                  <a:srgbClr val="0000FF"/>
                </a:solidFill>
                <a:latin typeface="Times New Roman"/>
                <a:cs typeface="Times New Roman"/>
              </a:rPr>
              <a:t>acid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851909" y="2804922"/>
            <a:ext cx="4030979" cy="1175385"/>
          </a:xfrm>
          <a:custGeom>
            <a:avLst/>
            <a:gdLst/>
            <a:ahLst/>
            <a:cxnLst/>
            <a:rect l="l" t="t" r="r" b="b"/>
            <a:pathLst>
              <a:path w="4030979" h="1175385">
                <a:moveTo>
                  <a:pt x="0" y="195833"/>
                </a:moveTo>
                <a:lnTo>
                  <a:pt x="5169" y="150915"/>
                </a:lnTo>
                <a:lnTo>
                  <a:pt x="19896" y="109690"/>
                </a:lnTo>
                <a:lnTo>
                  <a:pt x="43007" y="73329"/>
                </a:lnTo>
                <a:lnTo>
                  <a:pt x="73329" y="43007"/>
                </a:lnTo>
                <a:lnTo>
                  <a:pt x="109690" y="19896"/>
                </a:lnTo>
                <a:lnTo>
                  <a:pt x="150915" y="5169"/>
                </a:lnTo>
                <a:lnTo>
                  <a:pt x="195834" y="0"/>
                </a:lnTo>
                <a:lnTo>
                  <a:pt x="3835145" y="0"/>
                </a:lnTo>
                <a:lnTo>
                  <a:pt x="3880064" y="5169"/>
                </a:lnTo>
                <a:lnTo>
                  <a:pt x="3921289" y="19896"/>
                </a:lnTo>
                <a:lnTo>
                  <a:pt x="3957650" y="43007"/>
                </a:lnTo>
                <a:lnTo>
                  <a:pt x="3987972" y="73329"/>
                </a:lnTo>
                <a:lnTo>
                  <a:pt x="4011083" y="109690"/>
                </a:lnTo>
                <a:lnTo>
                  <a:pt x="4025810" y="150915"/>
                </a:lnTo>
                <a:lnTo>
                  <a:pt x="4030980" y="195833"/>
                </a:lnTo>
                <a:lnTo>
                  <a:pt x="4030980" y="979169"/>
                </a:lnTo>
                <a:lnTo>
                  <a:pt x="4025810" y="1024088"/>
                </a:lnTo>
                <a:lnTo>
                  <a:pt x="4011083" y="1065313"/>
                </a:lnTo>
                <a:lnTo>
                  <a:pt x="3987972" y="1101674"/>
                </a:lnTo>
                <a:lnTo>
                  <a:pt x="3957650" y="1131996"/>
                </a:lnTo>
                <a:lnTo>
                  <a:pt x="3921289" y="1155107"/>
                </a:lnTo>
                <a:lnTo>
                  <a:pt x="3880064" y="1169834"/>
                </a:lnTo>
                <a:lnTo>
                  <a:pt x="3835145" y="1175003"/>
                </a:lnTo>
                <a:lnTo>
                  <a:pt x="195834" y="1175003"/>
                </a:lnTo>
                <a:lnTo>
                  <a:pt x="150915" y="1169834"/>
                </a:lnTo>
                <a:lnTo>
                  <a:pt x="109690" y="1155107"/>
                </a:lnTo>
                <a:lnTo>
                  <a:pt x="73329" y="1131996"/>
                </a:lnTo>
                <a:lnTo>
                  <a:pt x="43007" y="1101674"/>
                </a:lnTo>
                <a:lnTo>
                  <a:pt x="19896" y="1065313"/>
                </a:lnTo>
                <a:lnTo>
                  <a:pt x="5169" y="1024088"/>
                </a:lnTo>
                <a:lnTo>
                  <a:pt x="0" y="979169"/>
                </a:lnTo>
                <a:lnTo>
                  <a:pt x="0" y="195833"/>
                </a:lnTo>
                <a:close/>
              </a:path>
            </a:pathLst>
          </a:custGeom>
          <a:ln w="2857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452119" y="4175252"/>
            <a:ext cx="556006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It is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used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in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 production</a:t>
            </a:r>
            <a:r>
              <a:rPr sz="22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200" spc="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b="1" i="1" spc="-5" dirty="0">
                <a:solidFill>
                  <a:srgbClr val="0000FF"/>
                </a:solidFill>
                <a:latin typeface="Times New Roman"/>
                <a:cs typeface="Times New Roman"/>
              </a:rPr>
              <a:t>methyl</a:t>
            </a:r>
            <a:r>
              <a:rPr sz="2200" b="1" i="1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b="1" i="1" spc="-5" dirty="0">
                <a:solidFill>
                  <a:srgbClr val="0000FF"/>
                </a:solidFill>
                <a:latin typeface="Times New Roman"/>
                <a:cs typeface="Times New Roman"/>
              </a:rPr>
              <a:t>acrylate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3574541" y="4737353"/>
            <a:ext cx="4901565" cy="1109980"/>
          </a:xfrm>
          <a:custGeom>
            <a:avLst/>
            <a:gdLst/>
            <a:ahLst/>
            <a:cxnLst/>
            <a:rect l="l" t="t" r="r" b="b"/>
            <a:pathLst>
              <a:path w="4901565" h="1109979">
                <a:moveTo>
                  <a:pt x="0" y="184912"/>
                </a:moveTo>
                <a:lnTo>
                  <a:pt x="6606" y="135760"/>
                </a:lnTo>
                <a:lnTo>
                  <a:pt x="25249" y="91590"/>
                </a:lnTo>
                <a:lnTo>
                  <a:pt x="54165" y="54165"/>
                </a:lnTo>
                <a:lnTo>
                  <a:pt x="91590" y="25249"/>
                </a:lnTo>
                <a:lnTo>
                  <a:pt x="135760" y="6606"/>
                </a:lnTo>
                <a:lnTo>
                  <a:pt x="184912" y="0"/>
                </a:lnTo>
                <a:lnTo>
                  <a:pt x="4716272" y="0"/>
                </a:lnTo>
                <a:lnTo>
                  <a:pt x="4765423" y="6606"/>
                </a:lnTo>
                <a:lnTo>
                  <a:pt x="4809593" y="25249"/>
                </a:lnTo>
                <a:lnTo>
                  <a:pt x="4847018" y="54165"/>
                </a:lnTo>
                <a:lnTo>
                  <a:pt x="4875934" y="91590"/>
                </a:lnTo>
                <a:lnTo>
                  <a:pt x="4894577" y="135760"/>
                </a:lnTo>
                <a:lnTo>
                  <a:pt x="4901184" y="184912"/>
                </a:lnTo>
                <a:lnTo>
                  <a:pt x="4901184" y="924560"/>
                </a:lnTo>
                <a:lnTo>
                  <a:pt x="4894577" y="973715"/>
                </a:lnTo>
                <a:lnTo>
                  <a:pt x="4875934" y="1017887"/>
                </a:lnTo>
                <a:lnTo>
                  <a:pt x="4847018" y="1055311"/>
                </a:lnTo>
                <a:lnTo>
                  <a:pt x="4809593" y="1084225"/>
                </a:lnTo>
                <a:lnTo>
                  <a:pt x="4765423" y="1102866"/>
                </a:lnTo>
                <a:lnTo>
                  <a:pt x="4716272" y="1109472"/>
                </a:lnTo>
                <a:lnTo>
                  <a:pt x="184912" y="1109472"/>
                </a:lnTo>
                <a:lnTo>
                  <a:pt x="135760" y="1102866"/>
                </a:lnTo>
                <a:lnTo>
                  <a:pt x="91590" y="1084225"/>
                </a:lnTo>
                <a:lnTo>
                  <a:pt x="54165" y="1055311"/>
                </a:lnTo>
                <a:lnTo>
                  <a:pt x="25249" y="1017887"/>
                </a:lnTo>
                <a:lnTo>
                  <a:pt x="6606" y="973715"/>
                </a:lnTo>
                <a:lnTo>
                  <a:pt x="0" y="924560"/>
                </a:lnTo>
                <a:lnTo>
                  <a:pt x="0" y="184912"/>
                </a:lnTo>
                <a:close/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  <p:graphicFrame>
        <p:nvGraphicFramePr>
          <p:cNvPr id="37" name="Object 4">
            <a:extLst>
              <a:ext uri="{FF2B5EF4-FFF2-40B4-BE49-F238E27FC236}">
                <a16:creationId xmlns:a16="http://schemas.microsoft.com/office/drawing/2014/main" id="{A7EE1B6E-C6D6-C15A-D84B-7C1E83072F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2892563"/>
              </p:ext>
            </p:extLst>
          </p:nvPr>
        </p:nvGraphicFramePr>
        <p:xfrm>
          <a:off x="3959292" y="2994540"/>
          <a:ext cx="3795248" cy="7947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2" name="CS ChemDraw Drawing" r:id="rId5" imgW="2570988" imgH="460248" progId="ChemDraw.Document.6.0">
                  <p:embed/>
                </p:oleObj>
              </mc:Choice>
              <mc:Fallback>
                <p:oleObj name="CS ChemDraw Drawing" r:id="rId5" imgW="2570988" imgH="460248" progId="ChemDraw.Document.6.0">
                  <p:embed/>
                  <p:pic>
                    <p:nvPicPr>
                      <p:cNvPr id="13" name="Object 4">
                        <a:extLst>
                          <a:ext uri="{FF2B5EF4-FFF2-40B4-BE49-F238E27FC236}">
                            <a16:creationId xmlns:a16="http://schemas.microsoft.com/office/drawing/2014/main" id="{8209CEF5-64E9-4F3E-B679-EF00468B271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9292" y="2994540"/>
                        <a:ext cx="3795248" cy="7947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ct 4">
            <a:extLst>
              <a:ext uri="{FF2B5EF4-FFF2-40B4-BE49-F238E27FC236}">
                <a16:creationId xmlns:a16="http://schemas.microsoft.com/office/drawing/2014/main" id="{CC9A15AC-614C-348F-7FE6-CC19A761BF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5981769"/>
              </p:ext>
            </p:extLst>
          </p:nvPr>
        </p:nvGraphicFramePr>
        <p:xfrm>
          <a:off x="3733800" y="4945559"/>
          <a:ext cx="4575426" cy="7694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3" name="CS ChemDraw Drawing" r:id="rId7" imgW="2743200" imgH="460248" progId="ChemDraw.Document.6.0">
                  <p:embed/>
                </p:oleObj>
              </mc:Choice>
              <mc:Fallback>
                <p:oleObj name="CS ChemDraw Drawing" r:id="rId7" imgW="2743200" imgH="460248" progId="ChemDraw.Document.6.0">
                  <p:embed/>
                  <p:pic>
                    <p:nvPicPr>
                      <p:cNvPr id="15" name="Object 4">
                        <a:extLst>
                          <a:ext uri="{FF2B5EF4-FFF2-40B4-BE49-F238E27FC236}">
                            <a16:creationId xmlns:a16="http://schemas.microsoft.com/office/drawing/2014/main" id="{086CD39E-3532-4ADF-92FE-253A3CAB7BB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4945559"/>
                        <a:ext cx="4575426" cy="7694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88747" y="1971497"/>
            <a:ext cx="11633200" cy="3800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3366CC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100">
              <a:latin typeface="Calibri"/>
              <a:cs typeface="Calibri"/>
            </a:endParaRPr>
          </a:p>
          <a:p>
            <a:pPr marL="270510" marR="1054100" indent="-258445">
              <a:lnSpc>
                <a:spcPct val="100000"/>
              </a:lnSpc>
              <a:buFont typeface="Courier New"/>
              <a:buChar char="o"/>
              <a:tabLst>
                <a:tab pos="271145" algn="l"/>
                <a:tab pos="1711960" algn="l"/>
                <a:tab pos="3672204" algn="l"/>
                <a:tab pos="4249420" algn="l"/>
                <a:tab pos="4690110" algn="l"/>
                <a:tab pos="5706745" algn="l"/>
                <a:tab pos="6935470" algn="l"/>
                <a:tab pos="8206740" algn="l"/>
                <a:tab pos="8615045" algn="l"/>
                <a:tab pos="9494520" algn="l"/>
              </a:tabLst>
            </a:pPr>
            <a:r>
              <a:rPr sz="2400" b="1" dirty="0">
                <a:solidFill>
                  <a:srgbClr val="CC6600"/>
                </a:solidFill>
                <a:latin typeface="Times New Roman"/>
                <a:cs typeface="Times New Roman"/>
              </a:rPr>
              <a:t>Saturat</a:t>
            </a:r>
            <a:r>
              <a:rPr sz="2400" b="1" spc="-5" dirty="0">
                <a:solidFill>
                  <a:srgbClr val="CC6600"/>
                </a:solidFill>
                <a:latin typeface="Times New Roman"/>
                <a:cs typeface="Times New Roman"/>
              </a:rPr>
              <a:t>ed</a:t>
            </a:r>
            <a:r>
              <a:rPr sz="2400" b="1" dirty="0">
                <a:solidFill>
                  <a:srgbClr val="CC6600"/>
                </a:solidFill>
                <a:latin typeface="Times New Roman"/>
                <a:cs typeface="Times New Roman"/>
              </a:rPr>
              <a:t>	</a:t>
            </a:r>
            <a:r>
              <a:rPr sz="2400" b="1" spc="-5" dirty="0">
                <a:solidFill>
                  <a:srgbClr val="CC6600"/>
                </a:solidFill>
                <a:latin typeface="Times New Roman"/>
                <a:cs typeface="Times New Roman"/>
              </a:rPr>
              <a:t>hyd</a:t>
            </a:r>
            <a:r>
              <a:rPr sz="2400" b="1" spc="-60" dirty="0">
                <a:solidFill>
                  <a:srgbClr val="CC6600"/>
                </a:solidFill>
                <a:latin typeface="Times New Roman"/>
                <a:cs typeface="Times New Roman"/>
              </a:rPr>
              <a:t>r</a:t>
            </a:r>
            <a:r>
              <a:rPr sz="2400" b="1" spc="-5" dirty="0">
                <a:solidFill>
                  <a:srgbClr val="CC6600"/>
                </a:solidFill>
                <a:latin typeface="Times New Roman"/>
                <a:cs typeface="Times New Roman"/>
              </a:rPr>
              <a:t>ocarbons</a:t>
            </a:r>
            <a:r>
              <a:rPr sz="2400" b="1" dirty="0">
                <a:solidFill>
                  <a:srgbClr val="CC6600"/>
                </a:solidFill>
                <a:latin typeface="Times New Roman"/>
                <a:cs typeface="Times New Roman"/>
              </a:rPr>
              <a:t>	</a:t>
            </a:r>
            <a:r>
              <a:rPr sz="2400" dirty="0">
                <a:latin typeface="Times New Roman"/>
                <a:cs typeface="Times New Roman"/>
              </a:rPr>
              <a:t>can	be	acyc</a:t>
            </a:r>
            <a:r>
              <a:rPr sz="2400" spc="-15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ic	</a:t>
            </a:r>
            <a:r>
              <a:rPr sz="2400" spc="-15" dirty="0">
                <a:latin typeface="Times New Roman"/>
                <a:cs typeface="Times New Roman"/>
              </a:rPr>
              <a:t>p</a:t>
            </a:r>
            <a:r>
              <a:rPr sz="2400" dirty="0">
                <a:latin typeface="Times New Roman"/>
                <a:cs typeface="Times New Roman"/>
              </a:rPr>
              <a:t>ar</a:t>
            </a:r>
            <a:r>
              <a:rPr sz="2400" spc="-15" dirty="0">
                <a:latin typeface="Times New Roman"/>
                <a:cs typeface="Times New Roman"/>
              </a:rPr>
              <a:t>a</a:t>
            </a:r>
            <a:r>
              <a:rPr sz="2400" spc="-45" dirty="0">
                <a:latin typeface="Times New Roman"/>
                <a:cs typeface="Times New Roman"/>
              </a:rPr>
              <a:t>f</a:t>
            </a:r>
            <a:r>
              <a:rPr sz="2400" spc="-5" dirty="0">
                <a:latin typeface="Times New Roman"/>
                <a:cs typeface="Times New Roman"/>
              </a:rPr>
              <a:t>fins</a:t>
            </a:r>
            <a:r>
              <a:rPr sz="2400" dirty="0">
                <a:latin typeface="Times New Roman"/>
                <a:cs typeface="Times New Roman"/>
              </a:rPr>
              <a:t>	(a</a:t>
            </a:r>
            <a:r>
              <a:rPr sz="2400" spc="5" dirty="0">
                <a:latin typeface="Times New Roman"/>
                <a:cs typeface="Times New Roman"/>
              </a:rPr>
              <a:t>l</a:t>
            </a:r>
            <a:r>
              <a:rPr sz="2400" spc="-15" dirty="0">
                <a:latin typeface="Times New Roman"/>
                <a:cs typeface="Times New Roman"/>
              </a:rPr>
              <a:t>k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0" dirty="0">
                <a:latin typeface="Times New Roman"/>
                <a:cs typeface="Times New Roman"/>
              </a:rPr>
              <a:t>n</a:t>
            </a:r>
            <a:r>
              <a:rPr sz="2400" spc="-5" dirty="0">
                <a:latin typeface="Times New Roman"/>
                <a:cs typeface="Times New Roman"/>
              </a:rPr>
              <a:t>es)</a:t>
            </a:r>
            <a:r>
              <a:rPr sz="2400" dirty="0">
                <a:latin typeface="Times New Roman"/>
                <a:cs typeface="Times New Roman"/>
              </a:rPr>
              <a:t>	or	c</a:t>
            </a:r>
            <a:r>
              <a:rPr sz="2400" spc="-10" dirty="0">
                <a:latin typeface="Times New Roman"/>
                <a:cs typeface="Times New Roman"/>
              </a:rPr>
              <a:t>yc</a:t>
            </a:r>
            <a:r>
              <a:rPr sz="2400" dirty="0">
                <a:latin typeface="Times New Roman"/>
                <a:cs typeface="Times New Roman"/>
              </a:rPr>
              <a:t>lic	para</a:t>
            </a:r>
            <a:r>
              <a:rPr sz="2400" spc="-60" dirty="0">
                <a:latin typeface="Times New Roman"/>
                <a:cs typeface="Times New Roman"/>
              </a:rPr>
              <a:t>f</a:t>
            </a:r>
            <a:r>
              <a:rPr sz="2400" spc="-5" dirty="0">
                <a:latin typeface="Times New Roman"/>
                <a:cs typeface="Times New Roman"/>
              </a:rPr>
              <a:t>fins  (naphthene's).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CC6600"/>
              </a:buClr>
              <a:buFont typeface="Courier New"/>
              <a:buChar char="o"/>
            </a:pPr>
            <a:endParaRPr sz="3650">
              <a:latin typeface="Times New Roman"/>
              <a:cs typeface="Times New Roman"/>
            </a:endParaRPr>
          </a:p>
          <a:p>
            <a:pPr marL="426720" lvl="1" indent="-257810">
              <a:lnSpc>
                <a:spcPct val="100000"/>
              </a:lnSpc>
              <a:buFont typeface="Courier New"/>
              <a:buChar char="o"/>
              <a:tabLst>
                <a:tab pos="427355" algn="l"/>
              </a:tabLst>
            </a:pPr>
            <a:r>
              <a:rPr sz="2400" b="1" dirty="0">
                <a:solidFill>
                  <a:srgbClr val="CC6600"/>
                </a:solidFill>
                <a:latin typeface="Times New Roman"/>
                <a:cs typeface="Times New Roman"/>
              </a:rPr>
              <a:t>Olefins</a:t>
            </a:r>
            <a:r>
              <a:rPr sz="2400" b="1" spc="-35" dirty="0">
                <a:solidFill>
                  <a:srgbClr val="CC6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very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rare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natural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petroleum.</a:t>
            </a:r>
            <a:endParaRPr sz="2400">
              <a:latin typeface="Times New Roman"/>
              <a:cs typeface="Times New Roman"/>
            </a:endParaRPr>
          </a:p>
          <a:p>
            <a:pPr marL="462280">
              <a:lnSpc>
                <a:spcPct val="100000"/>
              </a:lnSpc>
              <a:spcBef>
                <a:spcPts val="505"/>
              </a:spcBef>
            </a:pPr>
            <a:r>
              <a:rPr sz="2400" i="1" spc="-5" dirty="0">
                <a:latin typeface="Times New Roman"/>
                <a:cs typeface="Times New Roman"/>
              </a:rPr>
              <a:t>They</a:t>
            </a:r>
            <a:r>
              <a:rPr sz="2400" i="1" dirty="0">
                <a:latin typeface="Times New Roman"/>
                <a:cs typeface="Times New Roman"/>
              </a:rPr>
              <a:t> </a:t>
            </a:r>
            <a:r>
              <a:rPr sz="2400" i="1" spc="-30" dirty="0">
                <a:latin typeface="Times New Roman"/>
                <a:cs typeface="Times New Roman"/>
              </a:rPr>
              <a:t>are</a:t>
            </a:r>
            <a:r>
              <a:rPr sz="2400" i="1" spc="-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mainly</a:t>
            </a:r>
            <a:r>
              <a:rPr sz="2400" i="1" spc="-15" dirty="0">
                <a:latin typeface="Times New Roman"/>
                <a:cs typeface="Times New Roman"/>
              </a:rPr>
              <a:t> products</a:t>
            </a:r>
            <a:r>
              <a:rPr sz="2400" i="1" spc="-10" dirty="0">
                <a:latin typeface="Times New Roman"/>
                <a:cs typeface="Times New Roman"/>
              </a:rPr>
              <a:t> </a:t>
            </a:r>
            <a:r>
              <a:rPr sz="2400" i="1" spc="-25" dirty="0">
                <a:latin typeface="Times New Roman"/>
                <a:cs typeface="Times New Roman"/>
              </a:rPr>
              <a:t>from</a:t>
            </a:r>
            <a:r>
              <a:rPr sz="2400" i="1" dirty="0">
                <a:latin typeface="Times New Roman"/>
                <a:cs typeface="Times New Roman"/>
              </a:rPr>
              <a:t> thermal</a:t>
            </a:r>
            <a:r>
              <a:rPr sz="2400" i="1" spc="-1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cracking</a:t>
            </a:r>
            <a:r>
              <a:rPr sz="2400" i="1" spc="-1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in</a:t>
            </a:r>
            <a:r>
              <a:rPr sz="2400" i="1" spc="-10" dirty="0">
                <a:latin typeface="Times New Roman"/>
                <a:cs typeface="Times New Roman"/>
              </a:rPr>
              <a:t> refineries.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 marL="426720" lvl="1" indent="-257810">
              <a:lnSpc>
                <a:spcPct val="100000"/>
              </a:lnSpc>
              <a:spcBef>
                <a:spcPts val="2130"/>
              </a:spcBef>
              <a:buFont typeface="Courier New"/>
              <a:buChar char="o"/>
              <a:tabLst>
                <a:tab pos="427355" algn="l"/>
              </a:tabLst>
            </a:pPr>
            <a:r>
              <a:rPr sz="2400" b="1" spc="-5" dirty="0">
                <a:solidFill>
                  <a:srgbClr val="CC6600"/>
                </a:solidFill>
                <a:latin typeface="Times New Roman"/>
                <a:cs typeface="Times New Roman"/>
              </a:rPr>
              <a:t>Hydrocarbon</a:t>
            </a:r>
            <a:r>
              <a:rPr sz="2400" b="1" spc="5" dirty="0">
                <a:solidFill>
                  <a:srgbClr val="CC66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C6600"/>
                </a:solidFill>
                <a:latin typeface="Times New Roman"/>
                <a:cs typeface="Times New Roman"/>
              </a:rPr>
              <a:t>Ring</a:t>
            </a:r>
            <a:r>
              <a:rPr sz="2400" b="1" spc="5" dirty="0">
                <a:solidFill>
                  <a:srgbClr val="CC66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Compounds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(Naphthene's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Aromatics).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91972" y="1403985"/>
            <a:ext cx="36080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i="1" spc="-5" dirty="0">
                <a:solidFill>
                  <a:srgbClr val="009900"/>
                </a:solidFill>
                <a:latin typeface="Times New Roman"/>
                <a:cs typeface="Times New Roman"/>
              </a:rPr>
              <a:t>Molecular</a:t>
            </a:r>
            <a:r>
              <a:rPr sz="2800" b="1" i="1" spc="-3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800" b="1" i="1" spc="-5" dirty="0">
                <a:solidFill>
                  <a:srgbClr val="009900"/>
                </a:solidFill>
                <a:latin typeface="Times New Roman"/>
                <a:cs typeface="Times New Roman"/>
              </a:rPr>
              <a:t>Composition: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5783" y="1971497"/>
            <a:ext cx="11717020" cy="1667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  <a:p>
            <a:pPr marL="12700" marR="232410" algn="just">
              <a:lnSpc>
                <a:spcPct val="100000"/>
              </a:lnSpc>
              <a:spcBef>
                <a:spcPts val="1875"/>
              </a:spcBef>
            </a:pP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Acrylic acid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is an important polymer as raw material for many industrial and consumer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products.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It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can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numerous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to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apply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for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 surface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coatings,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textiles,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adhesives,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paper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treatment,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baby</a:t>
            </a:r>
            <a:r>
              <a:rPr sz="2200" spc="54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diapers,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feminine</a:t>
            </a:r>
            <a:r>
              <a:rPr sz="2200" spc="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hygiene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products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detergents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and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super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absorbent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polymers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as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known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(Danner</a:t>
            </a:r>
            <a:r>
              <a:rPr sz="2200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et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al.,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1998).</a:t>
            </a:r>
            <a:endParaRPr sz="22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61538" y="496735"/>
            <a:ext cx="2410248" cy="126738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258815" y="553669"/>
            <a:ext cx="15906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00FF"/>
                </a:solidFill>
                <a:latin typeface="Times New Roman"/>
                <a:cs typeface="Times New Roman"/>
              </a:rPr>
              <a:t>Acrylic</a:t>
            </a:r>
            <a:r>
              <a:rPr sz="2400" b="1" spc="-1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FF"/>
                </a:solidFill>
                <a:latin typeface="Times New Roman"/>
                <a:cs typeface="Times New Roman"/>
              </a:rPr>
              <a:t>acid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68111" y="973836"/>
            <a:ext cx="1171956" cy="58216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28980" y="5782767"/>
            <a:ext cx="1009967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Wingdings"/>
              <a:buChar char=""/>
              <a:tabLst>
                <a:tab pos="355600" algn="l"/>
              </a:tabLst>
            </a:pPr>
            <a:r>
              <a:rPr sz="2200" spc="-15" dirty="0">
                <a:solidFill>
                  <a:srgbClr val="0000FF"/>
                </a:solidFill>
                <a:latin typeface="Times New Roman"/>
                <a:cs typeface="Times New Roman"/>
              </a:rPr>
              <a:t>Currently,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most</a:t>
            </a:r>
            <a:r>
              <a:rPr sz="2200" spc="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acrylic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acid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is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obtained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from</a:t>
            </a:r>
            <a:r>
              <a:rPr sz="2200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catalytic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partial</a:t>
            </a:r>
            <a:r>
              <a:rPr sz="2200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oxidation</a:t>
            </a:r>
            <a:r>
              <a:rPr sz="2200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ethylene.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122170" y="3765041"/>
            <a:ext cx="7226934" cy="1594485"/>
          </a:xfrm>
          <a:custGeom>
            <a:avLst/>
            <a:gdLst/>
            <a:ahLst/>
            <a:cxnLst/>
            <a:rect l="l" t="t" r="r" b="b"/>
            <a:pathLst>
              <a:path w="7226934" h="1594485">
                <a:moveTo>
                  <a:pt x="0" y="265683"/>
                </a:moveTo>
                <a:lnTo>
                  <a:pt x="4282" y="217939"/>
                </a:lnTo>
                <a:lnTo>
                  <a:pt x="16627" y="172997"/>
                </a:lnTo>
                <a:lnTo>
                  <a:pt x="36284" y="131609"/>
                </a:lnTo>
                <a:lnTo>
                  <a:pt x="62501" y="94527"/>
                </a:lnTo>
                <a:lnTo>
                  <a:pt x="94527" y="62501"/>
                </a:lnTo>
                <a:lnTo>
                  <a:pt x="131609" y="36284"/>
                </a:lnTo>
                <a:lnTo>
                  <a:pt x="172997" y="16627"/>
                </a:lnTo>
                <a:lnTo>
                  <a:pt x="217939" y="4282"/>
                </a:lnTo>
                <a:lnTo>
                  <a:pt x="265684" y="0"/>
                </a:lnTo>
                <a:lnTo>
                  <a:pt x="6961124" y="0"/>
                </a:lnTo>
                <a:lnTo>
                  <a:pt x="7008868" y="4282"/>
                </a:lnTo>
                <a:lnTo>
                  <a:pt x="7053810" y="16627"/>
                </a:lnTo>
                <a:lnTo>
                  <a:pt x="7095198" y="36284"/>
                </a:lnTo>
                <a:lnTo>
                  <a:pt x="7132280" y="62501"/>
                </a:lnTo>
                <a:lnTo>
                  <a:pt x="7164306" y="94527"/>
                </a:lnTo>
                <a:lnTo>
                  <a:pt x="7190523" y="131609"/>
                </a:lnTo>
                <a:lnTo>
                  <a:pt x="7210180" y="172997"/>
                </a:lnTo>
                <a:lnTo>
                  <a:pt x="7222525" y="217939"/>
                </a:lnTo>
                <a:lnTo>
                  <a:pt x="7226808" y="265683"/>
                </a:lnTo>
                <a:lnTo>
                  <a:pt x="7226808" y="1328419"/>
                </a:lnTo>
                <a:lnTo>
                  <a:pt x="7222525" y="1376164"/>
                </a:lnTo>
                <a:lnTo>
                  <a:pt x="7210180" y="1421106"/>
                </a:lnTo>
                <a:lnTo>
                  <a:pt x="7190523" y="1462494"/>
                </a:lnTo>
                <a:lnTo>
                  <a:pt x="7164306" y="1499576"/>
                </a:lnTo>
                <a:lnTo>
                  <a:pt x="7132280" y="1531602"/>
                </a:lnTo>
                <a:lnTo>
                  <a:pt x="7095198" y="1557819"/>
                </a:lnTo>
                <a:lnTo>
                  <a:pt x="7053810" y="1577476"/>
                </a:lnTo>
                <a:lnTo>
                  <a:pt x="7008868" y="1589821"/>
                </a:lnTo>
                <a:lnTo>
                  <a:pt x="6961124" y="1594103"/>
                </a:lnTo>
                <a:lnTo>
                  <a:pt x="265684" y="1594103"/>
                </a:lnTo>
                <a:lnTo>
                  <a:pt x="217939" y="1589821"/>
                </a:lnTo>
                <a:lnTo>
                  <a:pt x="172997" y="1577476"/>
                </a:lnTo>
                <a:lnTo>
                  <a:pt x="131609" y="1557819"/>
                </a:lnTo>
                <a:lnTo>
                  <a:pt x="94527" y="1531602"/>
                </a:lnTo>
                <a:lnTo>
                  <a:pt x="62501" y="1499576"/>
                </a:lnTo>
                <a:lnTo>
                  <a:pt x="36284" y="1462494"/>
                </a:lnTo>
                <a:lnTo>
                  <a:pt x="16627" y="1421106"/>
                </a:lnTo>
                <a:lnTo>
                  <a:pt x="4282" y="1376164"/>
                </a:lnTo>
                <a:lnTo>
                  <a:pt x="0" y="1328419"/>
                </a:lnTo>
                <a:lnTo>
                  <a:pt x="0" y="265683"/>
                </a:lnTo>
                <a:close/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  <p:pic>
        <p:nvPicPr>
          <p:cNvPr id="17" name="Picture 97">
            <a:extLst>
              <a:ext uri="{FF2B5EF4-FFF2-40B4-BE49-F238E27FC236}">
                <a16:creationId xmlns:a16="http://schemas.microsoft.com/office/drawing/2014/main" id="{B8493066-D9EF-7BD5-CD93-0C059B884B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264" y="3886200"/>
            <a:ext cx="6893936" cy="13166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71955" y="0"/>
            <a:ext cx="1591882" cy="138462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0837544" y="976376"/>
            <a:ext cx="115252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94558" y="262255"/>
            <a:ext cx="645795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Petroleum</a:t>
            </a:r>
            <a:r>
              <a:rPr sz="32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from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other</a:t>
            </a:r>
            <a:r>
              <a:rPr sz="3200" b="1" spc="-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Fractions</a:t>
            </a:r>
            <a:r>
              <a:rPr sz="32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(cut)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29600" y="1309116"/>
            <a:ext cx="3033522" cy="892301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8679942" y="1521967"/>
            <a:ext cx="21374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latin typeface="Times New Roman"/>
                <a:cs typeface="Times New Roman"/>
              </a:rPr>
              <a:t>From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Propylene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98823" y="1464505"/>
            <a:ext cx="3007662" cy="864986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127497" y="1663953"/>
            <a:ext cx="17532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latin typeface="Times New Roman"/>
                <a:cs typeface="Times New Roman"/>
              </a:rPr>
              <a:t>From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Butane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12973" y="1348620"/>
            <a:ext cx="3006151" cy="869988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623112" y="1399793"/>
            <a:ext cx="258826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94335">
              <a:lnSpc>
                <a:spcPct val="100000"/>
              </a:lnSpc>
              <a:spcBef>
                <a:spcPts val="95"/>
              </a:spcBef>
            </a:pPr>
            <a:r>
              <a:rPr sz="2200" b="1" spc="-15" dirty="0">
                <a:latin typeface="Times New Roman"/>
                <a:cs typeface="Times New Roman"/>
              </a:rPr>
              <a:t>From</a:t>
            </a:r>
            <a:r>
              <a:rPr sz="2200" b="1" spc="-5" dirty="0">
                <a:latin typeface="Times New Roman"/>
                <a:cs typeface="Times New Roman"/>
              </a:rPr>
              <a:t> Naphtha </a:t>
            </a:r>
            <a:r>
              <a:rPr sz="2200" b="1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Aromatic</a:t>
            </a:r>
            <a:r>
              <a:rPr sz="2200" b="1" spc="-40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compounds</a:t>
            </a:r>
            <a:endParaRPr sz="2200">
              <a:latin typeface="Times New Roman"/>
              <a:cs typeface="Times New Roma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862073" y="917447"/>
            <a:ext cx="9468485" cy="2785745"/>
            <a:chOff x="1862073" y="917447"/>
            <a:chExt cx="9468485" cy="2785745"/>
          </a:xfrm>
        </p:grpSpPr>
        <p:sp>
          <p:nvSpPr>
            <p:cNvPr id="13" name="object 13"/>
            <p:cNvSpPr/>
            <p:nvPr/>
          </p:nvSpPr>
          <p:spPr>
            <a:xfrm>
              <a:off x="1917191" y="955547"/>
              <a:ext cx="7830184" cy="0"/>
            </a:xfrm>
            <a:custGeom>
              <a:avLst/>
              <a:gdLst/>
              <a:ahLst/>
              <a:cxnLst/>
              <a:rect l="l" t="t" r="r" b="b"/>
              <a:pathLst>
                <a:path w="7830184">
                  <a:moveTo>
                    <a:pt x="0" y="0"/>
                  </a:moveTo>
                  <a:lnTo>
                    <a:pt x="7830058" y="0"/>
                  </a:lnTo>
                </a:path>
              </a:pathLst>
            </a:custGeom>
            <a:ln w="762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540240" y="1001267"/>
              <a:ext cx="281939" cy="310896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9540240" y="1001267"/>
              <a:ext cx="281940" cy="311150"/>
            </a:xfrm>
            <a:custGeom>
              <a:avLst/>
              <a:gdLst/>
              <a:ahLst/>
              <a:cxnLst/>
              <a:rect l="l" t="t" r="r" b="b"/>
              <a:pathLst>
                <a:path w="281940" h="311150">
                  <a:moveTo>
                    <a:pt x="211454" y="0"/>
                  </a:moveTo>
                  <a:lnTo>
                    <a:pt x="211454" y="169926"/>
                  </a:lnTo>
                  <a:lnTo>
                    <a:pt x="281939" y="169926"/>
                  </a:lnTo>
                  <a:lnTo>
                    <a:pt x="140969" y="310896"/>
                  </a:lnTo>
                  <a:lnTo>
                    <a:pt x="0" y="169926"/>
                  </a:lnTo>
                  <a:lnTo>
                    <a:pt x="70484" y="169926"/>
                  </a:lnTo>
                  <a:lnTo>
                    <a:pt x="70484" y="0"/>
                  </a:lnTo>
                  <a:lnTo>
                    <a:pt x="211454" y="0"/>
                  </a:lnTo>
                  <a:close/>
                </a:path>
              </a:pathLst>
            </a:custGeom>
            <a:ln w="127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14059" y="972311"/>
              <a:ext cx="281939" cy="310896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814059" y="972311"/>
              <a:ext cx="281940" cy="311150"/>
            </a:xfrm>
            <a:custGeom>
              <a:avLst/>
              <a:gdLst/>
              <a:ahLst/>
              <a:cxnLst/>
              <a:rect l="l" t="t" r="r" b="b"/>
              <a:pathLst>
                <a:path w="281939" h="311150">
                  <a:moveTo>
                    <a:pt x="211454" y="0"/>
                  </a:moveTo>
                  <a:lnTo>
                    <a:pt x="211454" y="169925"/>
                  </a:lnTo>
                  <a:lnTo>
                    <a:pt x="281939" y="169925"/>
                  </a:lnTo>
                  <a:lnTo>
                    <a:pt x="140969" y="310896"/>
                  </a:lnTo>
                  <a:lnTo>
                    <a:pt x="0" y="169925"/>
                  </a:lnTo>
                  <a:lnTo>
                    <a:pt x="70485" y="169925"/>
                  </a:lnTo>
                  <a:lnTo>
                    <a:pt x="70485" y="0"/>
                  </a:lnTo>
                  <a:lnTo>
                    <a:pt x="211454" y="0"/>
                  </a:lnTo>
                  <a:close/>
                </a:path>
              </a:pathLst>
            </a:custGeom>
            <a:ln w="127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68423" y="1001267"/>
              <a:ext cx="281939" cy="310896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868423" y="1001267"/>
              <a:ext cx="281940" cy="311150"/>
            </a:xfrm>
            <a:custGeom>
              <a:avLst/>
              <a:gdLst/>
              <a:ahLst/>
              <a:cxnLst/>
              <a:rect l="l" t="t" r="r" b="b"/>
              <a:pathLst>
                <a:path w="281939" h="311150">
                  <a:moveTo>
                    <a:pt x="211455" y="0"/>
                  </a:moveTo>
                  <a:lnTo>
                    <a:pt x="211455" y="169926"/>
                  </a:lnTo>
                  <a:lnTo>
                    <a:pt x="281939" y="169926"/>
                  </a:lnTo>
                  <a:lnTo>
                    <a:pt x="140969" y="310896"/>
                  </a:lnTo>
                  <a:lnTo>
                    <a:pt x="0" y="169926"/>
                  </a:lnTo>
                  <a:lnTo>
                    <a:pt x="70484" y="169926"/>
                  </a:lnTo>
                  <a:lnTo>
                    <a:pt x="70484" y="0"/>
                  </a:lnTo>
                  <a:lnTo>
                    <a:pt x="211455" y="0"/>
                  </a:lnTo>
                  <a:close/>
                </a:path>
              </a:pathLst>
            </a:custGeom>
            <a:ln w="127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324016" y="2948833"/>
              <a:ext cx="3006242" cy="753786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8473185" y="3122802"/>
            <a:ext cx="27095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900" b="1" spc="-5" dirty="0">
                <a:latin typeface="Times New Roman"/>
                <a:cs typeface="Times New Roman"/>
              </a:rPr>
              <a:t>Poly(methylmethacrylate</a:t>
            </a:r>
            <a:r>
              <a:rPr sz="2000" b="1" spc="-5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22" name="object 2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308847" y="2173223"/>
            <a:ext cx="3033522" cy="778001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9032493" y="2360752"/>
            <a:ext cx="159131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latin typeface="Times New Roman"/>
                <a:cs typeface="Times New Roman"/>
              </a:rPr>
              <a:t>Polypropylene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24" name="object 2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334731" y="4413437"/>
            <a:ext cx="2993946" cy="755253"/>
          </a:xfrm>
          <a:prstGeom prst="rect">
            <a:avLst/>
          </a:prstGeom>
        </p:spPr>
      </p:pic>
      <p:sp>
        <p:nvSpPr>
          <p:cNvPr id="25" name="object 25"/>
          <p:cNvSpPr txBox="1"/>
          <p:nvPr/>
        </p:nvSpPr>
        <p:spPr>
          <a:xfrm>
            <a:off x="8881109" y="4588205"/>
            <a:ext cx="190627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latin typeface="Times New Roman"/>
                <a:cs typeface="Times New Roman"/>
              </a:rPr>
              <a:t>Isopropyl</a:t>
            </a:r>
            <a:r>
              <a:rPr sz="2000" b="1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alcohol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26" name="object 2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308847" y="3683495"/>
            <a:ext cx="2986278" cy="778014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9091930" y="3872229"/>
            <a:ext cx="142430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Times New Roman"/>
                <a:cs typeface="Times New Roman"/>
              </a:rPr>
              <a:t>Acr</a:t>
            </a:r>
            <a:r>
              <a:rPr sz="2000" b="1" spc="5" dirty="0">
                <a:latin typeface="Times New Roman"/>
                <a:cs typeface="Times New Roman"/>
              </a:rPr>
              <a:t>y</a:t>
            </a:r>
            <a:r>
              <a:rPr sz="2000" b="1" dirty="0">
                <a:latin typeface="Times New Roman"/>
                <a:cs typeface="Times New Roman"/>
              </a:rPr>
              <a:t>lonitri</a:t>
            </a:r>
            <a:r>
              <a:rPr sz="2000" b="1" spc="-10" dirty="0">
                <a:latin typeface="Times New Roman"/>
                <a:cs typeface="Times New Roman"/>
              </a:rPr>
              <a:t>l</a:t>
            </a:r>
            <a:r>
              <a:rPr sz="2000" b="1" dirty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28" name="object 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34731" y="5891690"/>
            <a:ext cx="2993946" cy="753786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9426702" y="6083300"/>
            <a:ext cx="813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Acetone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30" name="object 3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8321040" y="5138928"/>
            <a:ext cx="3021329" cy="778001"/>
          </a:xfrm>
          <a:prstGeom prst="rect">
            <a:avLst/>
          </a:prstGeom>
        </p:spPr>
      </p:pic>
      <p:sp>
        <p:nvSpPr>
          <p:cNvPr id="31" name="object 31"/>
          <p:cNvSpPr txBox="1"/>
          <p:nvPr/>
        </p:nvSpPr>
        <p:spPr>
          <a:xfrm>
            <a:off x="9446514" y="5327700"/>
            <a:ext cx="7759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Times New Roman"/>
                <a:cs typeface="Times New Roman"/>
              </a:rPr>
              <a:t>Phen</a:t>
            </a:r>
            <a:r>
              <a:rPr sz="2000" b="1" spc="5" dirty="0">
                <a:latin typeface="Times New Roman"/>
                <a:cs typeface="Times New Roman"/>
              </a:rPr>
              <a:t>o</a:t>
            </a:r>
            <a:r>
              <a:rPr sz="2000" b="1" dirty="0">
                <a:latin typeface="Times New Roman"/>
                <a:cs typeface="Times New Roman"/>
              </a:rPr>
              <a:t>l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2" name="object 3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4599421" y="2461193"/>
            <a:ext cx="2878095" cy="755253"/>
          </a:xfrm>
          <a:prstGeom prst="rect">
            <a:avLst/>
          </a:prstGeom>
        </p:spPr>
      </p:pic>
      <p:sp>
        <p:nvSpPr>
          <p:cNvPr id="33" name="object 33"/>
          <p:cNvSpPr txBox="1"/>
          <p:nvPr/>
        </p:nvSpPr>
        <p:spPr>
          <a:xfrm>
            <a:off x="5492877" y="2621025"/>
            <a:ext cx="109537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dirty="0">
                <a:latin typeface="Times New Roman"/>
                <a:cs typeface="Times New Roman"/>
              </a:rPr>
              <a:t>1</a:t>
            </a:r>
            <a:r>
              <a:rPr sz="2200" b="1" spc="-5" dirty="0">
                <a:latin typeface="Times New Roman"/>
                <a:cs typeface="Times New Roman"/>
              </a:rPr>
              <a:t>-Butene</a:t>
            </a:r>
            <a:endParaRPr sz="2200">
              <a:latin typeface="Times New Roman"/>
              <a:cs typeface="Times New Roman"/>
            </a:endParaRPr>
          </a:p>
        </p:txBody>
      </p:sp>
      <p:pic>
        <p:nvPicPr>
          <p:cNvPr id="34" name="object 34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655787" y="3271921"/>
            <a:ext cx="2878138" cy="753786"/>
          </a:xfrm>
          <a:prstGeom prst="rect">
            <a:avLst/>
          </a:prstGeom>
        </p:spPr>
      </p:pic>
      <p:sp>
        <p:nvSpPr>
          <p:cNvPr id="35" name="object 35"/>
          <p:cNvSpPr txBox="1"/>
          <p:nvPr/>
        </p:nvSpPr>
        <p:spPr>
          <a:xfrm>
            <a:off x="5549265" y="3430904"/>
            <a:ext cx="109537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dirty="0">
                <a:latin typeface="Times New Roman"/>
                <a:cs typeface="Times New Roman"/>
              </a:rPr>
              <a:t>2</a:t>
            </a:r>
            <a:r>
              <a:rPr sz="2200" b="1" spc="-5" dirty="0">
                <a:latin typeface="Times New Roman"/>
                <a:cs typeface="Times New Roman"/>
              </a:rPr>
              <a:t>-Butene</a:t>
            </a:r>
            <a:endParaRPr sz="2200">
              <a:latin typeface="Times New Roman"/>
              <a:cs typeface="Times New Roman"/>
            </a:endParaRPr>
          </a:p>
        </p:txBody>
      </p:sp>
      <p:pic>
        <p:nvPicPr>
          <p:cNvPr id="36" name="object 36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613147" y="4005071"/>
            <a:ext cx="2907029" cy="778001"/>
          </a:xfrm>
          <a:prstGeom prst="rect">
            <a:avLst/>
          </a:prstGeom>
        </p:spPr>
      </p:pic>
      <p:sp>
        <p:nvSpPr>
          <p:cNvPr id="37" name="object 37"/>
          <p:cNvSpPr txBox="1"/>
          <p:nvPr/>
        </p:nvSpPr>
        <p:spPr>
          <a:xfrm>
            <a:off x="5450585" y="4177995"/>
            <a:ext cx="123634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latin typeface="Times New Roman"/>
                <a:cs typeface="Times New Roman"/>
              </a:rPr>
              <a:t>Butadiene</a:t>
            </a:r>
            <a:endParaRPr sz="2200">
              <a:latin typeface="Times New Roman"/>
              <a:cs typeface="Times New Roman"/>
            </a:endParaRPr>
          </a:p>
        </p:txBody>
      </p:sp>
      <p:pic>
        <p:nvPicPr>
          <p:cNvPr id="38" name="object 38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599418" y="4829470"/>
            <a:ext cx="2384323" cy="1063173"/>
          </a:xfrm>
          <a:prstGeom prst="rect">
            <a:avLst/>
          </a:prstGeom>
        </p:spPr>
      </p:pic>
      <p:sp>
        <p:nvSpPr>
          <p:cNvPr id="39" name="object 39"/>
          <p:cNvSpPr txBox="1"/>
          <p:nvPr/>
        </p:nvSpPr>
        <p:spPr>
          <a:xfrm>
            <a:off x="5228971" y="5008626"/>
            <a:ext cx="112966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685" marR="5080" indent="-13462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Times New Roman"/>
                <a:cs typeface="Times New Roman"/>
              </a:rPr>
              <a:t>But</a:t>
            </a:r>
            <a:r>
              <a:rPr sz="2000" b="1" spc="5" dirty="0">
                <a:latin typeface="Times New Roman"/>
                <a:cs typeface="Times New Roman"/>
              </a:rPr>
              <a:t>a</a:t>
            </a:r>
            <a:r>
              <a:rPr sz="2000" b="1" dirty="0">
                <a:latin typeface="Times New Roman"/>
                <a:cs typeface="Times New Roman"/>
              </a:rPr>
              <a:t>diene  Rubber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40" name="object 40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67842" y="2232554"/>
            <a:ext cx="2879648" cy="753786"/>
          </a:xfrm>
          <a:prstGeom prst="rect">
            <a:avLst/>
          </a:prstGeom>
        </p:spPr>
      </p:pic>
      <p:sp>
        <p:nvSpPr>
          <p:cNvPr id="41" name="object 41"/>
          <p:cNvSpPr txBox="1"/>
          <p:nvPr/>
        </p:nvSpPr>
        <p:spPr>
          <a:xfrm>
            <a:off x="1401317" y="2390597"/>
            <a:ext cx="101536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latin typeface="Times New Roman"/>
                <a:cs typeface="Times New Roman"/>
              </a:rPr>
              <a:t>Ben</a:t>
            </a:r>
            <a:r>
              <a:rPr sz="2200" b="1" spc="-25" dirty="0">
                <a:latin typeface="Times New Roman"/>
                <a:cs typeface="Times New Roman"/>
              </a:rPr>
              <a:t>z</a:t>
            </a:r>
            <a:r>
              <a:rPr sz="2200" b="1" spc="-5" dirty="0">
                <a:latin typeface="Times New Roman"/>
                <a:cs typeface="Times New Roman"/>
              </a:rPr>
              <a:t>ene</a:t>
            </a:r>
            <a:endParaRPr sz="2200">
              <a:latin typeface="Times New Roman"/>
              <a:cs typeface="Times New Roman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412978" y="2901683"/>
            <a:ext cx="2893695" cy="3395345"/>
            <a:chOff x="412978" y="2901683"/>
            <a:chExt cx="2893695" cy="3395345"/>
          </a:xfrm>
        </p:grpSpPr>
        <p:pic>
          <p:nvPicPr>
            <p:cNvPr id="43" name="object 4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26694" y="5542694"/>
              <a:ext cx="2879648" cy="753786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12978" y="4206173"/>
              <a:ext cx="2879648" cy="755253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54151" y="2901683"/>
              <a:ext cx="2413254" cy="724674"/>
            </a:xfrm>
            <a:prstGeom prst="rect">
              <a:avLst/>
            </a:prstGeom>
          </p:spPr>
        </p:pic>
      </p:grpSp>
      <p:sp>
        <p:nvSpPr>
          <p:cNvPr id="46" name="object 46"/>
          <p:cNvSpPr txBox="1"/>
          <p:nvPr/>
        </p:nvSpPr>
        <p:spPr>
          <a:xfrm>
            <a:off x="1254658" y="3064001"/>
            <a:ext cx="81343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Times New Roman"/>
                <a:cs typeface="Times New Roman"/>
              </a:rPr>
              <a:t>st</a:t>
            </a:r>
            <a:r>
              <a:rPr sz="2000" b="1" spc="10" dirty="0">
                <a:latin typeface="Times New Roman"/>
                <a:cs typeface="Times New Roman"/>
              </a:rPr>
              <a:t>y</a:t>
            </a:r>
            <a:r>
              <a:rPr sz="2000" b="1" spc="-40" dirty="0">
                <a:latin typeface="Times New Roman"/>
                <a:cs typeface="Times New Roman"/>
              </a:rPr>
              <a:t>r</a:t>
            </a:r>
            <a:r>
              <a:rPr sz="2000" b="1" dirty="0">
                <a:latin typeface="Times New Roman"/>
                <a:cs typeface="Times New Roman"/>
              </a:rPr>
              <a:t>ene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47" name="object 47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454151" y="3585959"/>
            <a:ext cx="2413254" cy="701814"/>
          </a:xfrm>
          <a:prstGeom prst="rect">
            <a:avLst/>
          </a:prstGeom>
        </p:spPr>
      </p:pic>
      <p:sp>
        <p:nvSpPr>
          <p:cNvPr id="48" name="object 48"/>
          <p:cNvSpPr txBox="1"/>
          <p:nvPr/>
        </p:nvSpPr>
        <p:spPr>
          <a:xfrm>
            <a:off x="1274444" y="3735704"/>
            <a:ext cx="7759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Times New Roman"/>
                <a:cs typeface="Times New Roman"/>
              </a:rPr>
              <a:t>Phen</a:t>
            </a:r>
            <a:r>
              <a:rPr sz="2000" b="1" spc="5" dirty="0">
                <a:latin typeface="Times New Roman"/>
                <a:cs typeface="Times New Roman"/>
              </a:rPr>
              <a:t>o</a:t>
            </a:r>
            <a:r>
              <a:rPr sz="2000" b="1" dirty="0">
                <a:latin typeface="Times New Roman"/>
                <a:cs typeface="Times New Roman"/>
              </a:rPr>
              <a:t>l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49" name="object 49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457200" y="4843271"/>
            <a:ext cx="2734818" cy="931938"/>
          </a:xfrm>
          <a:prstGeom prst="rect">
            <a:avLst/>
          </a:prstGeom>
        </p:spPr>
      </p:pic>
      <p:sp>
        <p:nvSpPr>
          <p:cNvPr id="50" name="object 50"/>
          <p:cNvSpPr txBox="1"/>
          <p:nvPr/>
        </p:nvSpPr>
        <p:spPr>
          <a:xfrm>
            <a:off x="1141272" y="4365752"/>
            <a:ext cx="1367790" cy="1696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7150" algn="ctr">
              <a:lnSpc>
                <a:spcPct val="100000"/>
              </a:lnSpc>
              <a:spcBef>
                <a:spcPts val="95"/>
              </a:spcBef>
            </a:pPr>
            <a:r>
              <a:rPr sz="2200" b="1" spc="-35" dirty="0">
                <a:latin typeface="Times New Roman"/>
                <a:cs typeface="Times New Roman"/>
              </a:rPr>
              <a:t>Toluene</a:t>
            </a:r>
            <a:endParaRPr sz="2200">
              <a:latin typeface="Times New Roman"/>
              <a:cs typeface="Times New Roman"/>
            </a:endParaRPr>
          </a:p>
          <a:p>
            <a:pPr marL="12700" marR="5080" indent="1270" algn="ctr">
              <a:lnSpc>
                <a:spcPct val="100000"/>
              </a:lnSpc>
              <a:spcBef>
                <a:spcPts val="1720"/>
              </a:spcBef>
            </a:pPr>
            <a:r>
              <a:rPr sz="2000" b="1" spc="-25" dirty="0">
                <a:latin typeface="Times New Roman"/>
                <a:cs typeface="Times New Roman"/>
              </a:rPr>
              <a:t>Toluene 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di</a:t>
            </a:r>
            <a:r>
              <a:rPr sz="2000" b="1" spc="-10" dirty="0">
                <a:latin typeface="Times New Roman"/>
                <a:cs typeface="Times New Roman"/>
              </a:rPr>
              <a:t>i</a:t>
            </a:r>
            <a:r>
              <a:rPr sz="2000" b="1" dirty="0">
                <a:latin typeface="Times New Roman"/>
                <a:cs typeface="Times New Roman"/>
              </a:rPr>
              <a:t>socy</a:t>
            </a:r>
            <a:r>
              <a:rPr sz="2000" b="1" spc="5" dirty="0">
                <a:latin typeface="Times New Roman"/>
                <a:cs typeface="Times New Roman"/>
              </a:rPr>
              <a:t>a</a:t>
            </a:r>
            <a:r>
              <a:rPr sz="2000" b="1" dirty="0">
                <a:latin typeface="Times New Roman"/>
                <a:cs typeface="Times New Roman"/>
              </a:rPr>
              <a:t>na</a:t>
            </a:r>
            <a:r>
              <a:rPr sz="2000" b="1" spc="-15" dirty="0">
                <a:latin typeface="Times New Roman"/>
                <a:cs typeface="Times New Roman"/>
              </a:rPr>
              <a:t>t</a:t>
            </a:r>
            <a:r>
              <a:rPr sz="2000" b="1" dirty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  <a:p>
            <a:pPr marL="315595">
              <a:lnSpc>
                <a:spcPct val="100000"/>
              </a:lnSpc>
              <a:spcBef>
                <a:spcPts val="1360"/>
              </a:spcBef>
            </a:pPr>
            <a:r>
              <a:rPr sz="2200" b="1" spc="-5" dirty="0">
                <a:latin typeface="Times New Roman"/>
                <a:cs typeface="Times New Roman"/>
              </a:rPr>
              <a:t>Xylene</a:t>
            </a:r>
            <a:endParaRPr sz="2200">
              <a:latin typeface="Times New Roman"/>
              <a:cs typeface="Times New Roman"/>
            </a:endParaRPr>
          </a:p>
        </p:txBody>
      </p:sp>
      <p:pic>
        <p:nvPicPr>
          <p:cNvPr id="51" name="object 51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066800" y="6237736"/>
            <a:ext cx="1700022" cy="617982"/>
          </a:xfrm>
          <a:prstGeom prst="rect">
            <a:avLst/>
          </a:prstGeom>
        </p:spPr>
      </p:pic>
      <p:sp>
        <p:nvSpPr>
          <p:cNvPr id="52" name="object 52"/>
          <p:cNvSpPr txBox="1"/>
          <p:nvPr/>
        </p:nvSpPr>
        <p:spPr>
          <a:xfrm>
            <a:off x="1437258" y="6358229"/>
            <a:ext cx="9594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i="1" spc="-5" dirty="0">
                <a:latin typeface="Times New Roman"/>
                <a:cs typeface="Times New Roman"/>
              </a:rPr>
              <a:t>P</a:t>
            </a:r>
            <a:r>
              <a:rPr sz="2000" b="1" dirty="0">
                <a:latin typeface="Times New Roman"/>
                <a:cs typeface="Times New Roman"/>
              </a:rPr>
              <a:t>-x</a:t>
            </a:r>
            <a:r>
              <a:rPr sz="2000" b="1" spc="10" dirty="0">
                <a:latin typeface="Times New Roman"/>
                <a:cs typeface="Times New Roman"/>
              </a:rPr>
              <a:t>y</a:t>
            </a:r>
            <a:r>
              <a:rPr sz="2000" b="1" dirty="0">
                <a:latin typeface="Times New Roman"/>
                <a:cs typeface="Times New Roman"/>
              </a:rPr>
              <a:t>l</a:t>
            </a:r>
            <a:r>
              <a:rPr sz="2000" b="1" spc="-10" dirty="0">
                <a:latin typeface="Times New Roman"/>
                <a:cs typeface="Times New Roman"/>
              </a:rPr>
              <a:t>e</a:t>
            </a:r>
            <a:r>
              <a:rPr sz="2000" b="1" dirty="0">
                <a:latin typeface="Times New Roman"/>
                <a:cs typeface="Times New Roman"/>
              </a:rPr>
              <a:t>ne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4203953" y="6427114"/>
            <a:ext cx="3784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Chem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Seham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1st</a:t>
            </a:r>
            <a:r>
              <a:rPr sz="1200" spc="28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1443-2021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55106" y="379428"/>
            <a:ext cx="3189018" cy="106613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318253" y="662686"/>
            <a:ext cx="206121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5" dirty="0">
                <a:latin typeface="Times New Roman"/>
                <a:cs typeface="Times New Roman"/>
              </a:rPr>
              <a:t>Polypropylene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1789" y="4671186"/>
            <a:ext cx="11090275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latin typeface="Times New Roman"/>
                <a:cs typeface="Times New Roman"/>
              </a:rPr>
              <a:t>Polypropylene </a:t>
            </a:r>
            <a:r>
              <a:rPr sz="2200" spc="-5" dirty="0">
                <a:latin typeface="Times New Roman"/>
                <a:cs typeface="Times New Roman"/>
              </a:rPr>
              <a:t>is </a:t>
            </a:r>
            <a:r>
              <a:rPr sz="2200" dirty="0">
                <a:latin typeface="Times New Roman"/>
                <a:cs typeface="Times New Roman"/>
              </a:rPr>
              <a:t>one of </a:t>
            </a:r>
            <a:r>
              <a:rPr sz="2200" spc="-5" dirty="0">
                <a:latin typeface="Times New Roman"/>
                <a:cs typeface="Times New Roman"/>
              </a:rPr>
              <a:t>those rather versatile polymers </a:t>
            </a:r>
            <a:r>
              <a:rPr sz="2200" dirty="0">
                <a:latin typeface="Times New Roman"/>
                <a:cs typeface="Times New Roman"/>
              </a:rPr>
              <a:t>out </a:t>
            </a:r>
            <a:r>
              <a:rPr sz="2200" spc="-5" dirty="0">
                <a:latin typeface="Times New Roman"/>
                <a:cs typeface="Times New Roman"/>
              </a:rPr>
              <a:t>there. </a:t>
            </a:r>
            <a:r>
              <a:rPr sz="2200" dirty="0">
                <a:latin typeface="Times New Roman"/>
                <a:cs typeface="Times New Roman"/>
              </a:rPr>
              <a:t>It </a:t>
            </a:r>
            <a:r>
              <a:rPr sz="2200" spc="-5" dirty="0">
                <a:latin typeface="Times New Roman"/>
                <a:cs typeface="Times New Roman"/>
              </a:rPr>
              <a:t>serves double </a:t>
            </a:r>
            <a:r>
              <a:rPr sz="2200" spc="-30" dirty="0">
                <a:latin typeface="Times New Roman"/>
                <a:cs typeface="Times New Roman"/>
              </a:rPr>
              <a:t>duty, </a:t>
            </a:r>
            <a:r>
              <a:rPr sz="2200" spc="-5" dirty="0">
                <a:latin typeface="Times New Roman"/>
                <a:cs typeface="Times New Roman"/>
              </a:rPr>
              <a:t>both as a 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C00000"/>
                </a:solidFill>
                <a:latin typeface="Times New Roman"/>
                <a:cs typeface="Times New Roman"/>
              </a:rPr>
              <a:t>plastic</a:t>
            </a:r>
            <a:r>
              <a:rPr sz="220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and as a </a:t>
            </a:r>
            <a:r>
              <a:rPr sz="2200" spc="-25" dirty="0">
                <a:solidFill>
                  <a:srgbClr val="0000FF"/>
                </a:solidFill>
                <a:latin typeface="Times New Roman"/>
                <a:cs typeface="Times New Roman"/>
              </a:rPr>
              <a:t>fiber</a:t>
            </a:r>
            <a:r>
              <a:rPr sz="2200" spc="-25" dirty="0">
                <a:latin typeface="Times New Roman"/>
                <a:cs typeface="Times New Roman"/>
              </a:rPr>
              <a:t>.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As </a:t>
            </a:r>
            <a:r>
              <a:rPr sz="2200" spc="-5" dirty="0">
                <a:latin typeface="Times New Roman"/>
                <a:cs typeface="Times New Roman"/>
              </a:rPr>
              <a:t>a </a:t>
            </a:r>
            <a:r>
              <a:rPr sz="2200" spc="-5" dirty="0">
                <a:solidFill>
                  <a:srgbClr val="C00000"/>
                </a:solidFill>
                <a:latin typeface="Times New Roman"/>
                <a:cs typeface="Times New Roman"/>
              </a:rPr>
              <a:t>plastic </a:t>
            </a:r>
            <a:r>
              <a:rPr sz="2200" spc="-5" dirty="0">
                <a:latin typeface="Times New Roman"/>
                <a:cs typeface="Times New Roman"/>
              </a:rPr>
              <a:t>it's used to </a:t>
            </a:r>
            <a:r>
              <a:rPr sz="2200" spc="-10" dirty="0">
                <a:latin typeface="Times New Roman"/>
                <a:cs typeface="Times New Roman"/>
              </a:rPr>
              <a:t>make </a:t>
            </a:r>
            <a:r>
              <a:rPr sz="2200" dirty="0">
                <a:latin typeface="Times New Roman"/>
                <a:cs typeface="Times New Roman"/>
              </a:rPr>
              <a:t>things </a:t>
            </a:r>
            <a:r>
              <a:rPr sz="2200" spc="-5" dirty="0">
                <a:latin typeface="Times New Roman"/>
                <a:cs typeface="Times New Roman"/>
              </a:rPr>
              <a:t>like </a:t>
            </a:r>
            <a:r>
              <a:rPr sz="2200" b="1" spc="-10" dirty="0">
                <a:latin typeface="Times New Roman"/>
                <a:cs typeface="Times New Roman"/>
              </a:rPr>
              <a:t>dishwasher-safe </a:t>
            </a:r>
            <a:r>
              <a:rPr sz="2200" b="1" spc="-5" dirty="0">
                <a:latin typeface="Times New Roman"/>
                <a:cs typeface="Times New Roman"/>
              </a:rPr>
              <a:t>food containers</a:t>
            </a:r>
            <a:r>
              <a:rPr sz="2200" spc="-5" dirty="0">
                <a:latin typeface="Times New Roman"/>
                <a:cs typeface="Times New Roman"/>
              </a:rPr>
              <a:t>. 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As a </a:t>
            </a:r>
            <a:r>
              <a:rPr sz="2200" spc="-15" dirty="0">
                <a:solidFill>
                  <a:srgbClr val="0000FF"/>
                </a:solidFill>
                <a:latin typeface="Times New Roman"/>
                <a:cs typeface="Times New Roman"/>
              </a:rPr>
              <a:t>fiber</a:t>
            </a:r>
            <a:r>
              <a:rPr sz="2200" spc="-15" dirty="0">
                <a:latin typeface="Times New Roman"/>
                <a:cs typeface="Times New Roman"/>
              </a:rPr>
              <a:t>,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polypropylene </a:t>
            </a:r>
            <a:r>
              <a:rPr sz="2200" spc="-5" dirty="0">
                <a:latin typeface="Times New Roman"/>
                <a:cs typeface="Times New Roman"/>
              </a:rPr>
              <a:t>is used to</a:t>
            </a:r>
            <a:r>
              <a:rPr sz="2200" spc="54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make </a:t>
            </a:r>
            <a:r>
              <a:rPr sz="2200" b="1" spc="-10" dirty="0">
                <a:latin typeface="Times New Roman"/>
                <a:cs typeface="Times New Roman"/>
              </a:rPr>
              <a:t>indoor-outdoor </a:t>
            </a:r>
            <a:r>
              <a:rPr sz="2200" b="1" spc="-5" dirty="0">
                <a:latin typeface="Times New Roman"/>
                <a:cs typeface="Times New Roman"/>
              </a:rPr>
              <a:t>carpeting</a:t>
            </a:r>
            <a:r>
              <a:rPr sz="2200" spc="-5" dirty="0">
                <a:latin typeface="Times New Roman"/>
                <a:cs typeface="Times New Roman"/>
              </a:rPr>
              <a:t>, the </a:t>
            </a:r>
            <a:r>
              <a:rPr sz="2200" dirty="0">
                <a:latin typeface="Times New Roman"/>
                <a:cs typeface="Times New Roman"/>
              </a:rPr>
              <a:t>kind </a:t>
            </a:r>
            <a:r>
              <a:rPr sz="2200" spc="-5" dirty="0">
                <a:latin typeface="Times New Roman"/>
                <a:cs typeface="Times New Roman"/>
              </a:rPr>
              <a:t>that </a:t>
            </a:r>
            <a:r>
              <a:rPr sz="2200" dirty="0">
                <a:latin typeface="Times New Roman"/>
                <a:cs typeface="Times New Roman"/>
              </a:rPr>
              <a:t>you </a:t>
            </a:r>
            <a:r>
              <a:rPr sz="2200" spc="-5" dirty="0">
                <a:latin typeface="Times New Roman"/>
                <a:cs typeface="Times New Roman"/>
              </a:rPr>
              <a:t>always 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find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around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swimming</a:t>
            </a:r>
            <a:r>
              <a:rPr sz="2200" b="1" spc="30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pools</a:t>
            </a:r>
            <a:r>
              <a:rPr sz="2200" b="1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and </a:t>
            </a:r>
            <a:r>
              <a:rPr sz="2200" b="1" spc="-10" dirty="0">
                <a:latin typeface="Times New Roman"/>
                <a:cs typeface="Times New Roman"/>
              </a:rPr>
              <a:t>miniature</a:t>
            </a:r>
            <a:r>
              <a:rPr sz="2200" b="1" spc="2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golf</a:t>
            </a:r>
            <a:r>
              <a:rPr sz="2200" b="1" spc="10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courses</a:t>
            </a:r>
            <a:r>
              <a:rPr sz="2200" spc="-5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4967" y="1761871"/>
            <a:ext cx="848741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Polypropylene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can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be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made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from the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monomer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propylene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by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9900CC"/>
                </a:solidFill>
                <a:latin typeface="Times New Roman"/>
                <a:cs typeface="Times New Roman"/>
              </a:rPr>
              <a:t>Ziegler- </a:t>
            </a:r>
            <a:r>
              <a:rPr sz="2400" spc="-585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9900CC"/>
                </a:solidFill>
                <a:latin typeface="Times New Roman"/>
                <a:cs typeface="Times New Roman"/>
              </a:rPr>
              <a:t>Natta</a:t>
            </a:r>
            <a:r>
              <a:rPr sz="2400" spc="-15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9900CC"/>
                </a:solidFill>
                <a:latin typeface="Times New Roman"/>
                <a:cs typeface="Times New Roman"/>
              </a:rPr>
              <a:t>polymerization</a:t>
            </a:r>
            <a:r>
              <a:rPr sz="2400" spc="-10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and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by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AF50"/>
                </a:solidFill>
                <a:latin typeface="Times New Roman"/>
                <a:cs typeface="Times New Roman"/>
              </a:rPr>
              <a:t>metallocene</a:t>
            </a:r>
            <a:r>
              <a:rPr sz="2400" spc="-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AF50"/>
                </a:solidFill>
                <a:latin typeface="Times New Roman"/>
                <a:cs typeface="Times New Roman"/>
              </a:rPr>
              <a:t>catalysis</a:t>
            </a:r>
            <a:r>
              <a:rPr sz="2400" spc="-3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AF50"/>
                </a:solidFill>
                <a:latin typeface="Times New Roman"/>
                <a:cs typeface="Times New Roman"/>
              </a:rPr>
              <a:t>polymerization*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6796F6C-896A-9AA3-D87E-72B07FE4D38F}"/>
              </a:ext>
            </a:extLst>
          </p:cNvPr>
          <p:cNvGrpSpPr/>
          <p:nvPr/>
        </p:nvGrpSpPr>
        <p:grpSpPr>
          <a:xfrm>
            <a:off x="2951226" y="2696717"/>
            <a:ext cx="5203190" cy="1687195"/>
            <a:chOff x="2951226" y="2696717"/>
            <a:chExt cx="5203190" cy="1687195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00400" y="2835101"/>
              <a:ext cx="4788153" cy="1408577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951226" y="2696717"/>
              <a:ext cx="5203190" cy="1687195"/>
            </a:xfrm>
            <a:custGeom>
              <a:avLst/>
              <a:gdLst/>
              <a:ahLst/>
              <a:cxnLst/>
              <a:rect l="l" t="t" r="r" b="b"/>
              <a:pathLst>
                <a:path w="5203190" h="1687195">
                  <a:moveTo>
                    <a:pt x="0" y="281178"/>
                  </a:moveTo>
                  <a:lnTo>
                    <a:pt x="3679" y="235562"/>
                  </a:lnTo>
                  <a:lnTo>
                    <a:pt x="14331" y="192292"/>
                  </a:lnTo>
                  <a:lnTo>
                    <a:pt x="31378" y="151946"/>
                  </a:lnTo>
                  <a:lnTo>
                    <a:pt x="54242" y="115104"/>
                  </a:lnTo>
                  <a:lnTo>
                    <a:pt x="82343" y="82343"/>
                  </a:lnTo>
                  <a:lnTo>
                    <a:pt x="115104" y="54242"/>
                  </a:lnTo>
                  <a:lnTo>
                    <a:pt x="151946" y="31378"/>
                  </a:lnTo>
                  <a:lnTo>
                    <a:pt x="192292" y="14331"/>
                  </a:lnTo>
                  <a:lnTo>
                    <a:pt x="235562" y="3679"/>
                  </a:lnTo>
                  <a:lnTo>
                    <a:pt x="281178" y="0"/>
                  </a:lnTo>
                  <a:lnTo>
                    <a:pt x="4921758" y="0"/>
                  </a:lnTo>
                  <a:lnTo>
                    <a:pt x="4967373" y="3679"/>
                  </a:lnTo>
                  <a:lnTo>
                    <a:pt x="5010643" y="14331"/>
                  </a:lnTo>
                  <a:lnTo>
                    <a:pt x="5050989" y="31378"/>
                  </a:lnTo>
                  <a:lnTo>
                    <a:pt x="5087831" y="54242"/>
                  </a:lnTo>
                  <a:lnTo>
                    <a:pt x="5120592" y="82343"/>
                  </a:lnTo>
                  <a:lnTo>
                    <a:pt x="5148693" y="115104"/>
                  </a:lnTo>
                  <a:lnTo>
                    <a:pt x="5171557" y="151946"/>
                  </a:lnTo>
                  <a:lnTo>
                    <a:pt x="5188604" y="192292"/>
                  </a:lnTo>
                  <a:lnTo>
                    <a:pt x="5199256" y="235562"/>
                  </a:lnTo>
                  <a:lnTo>
                    <a:pt x="5202935" y="281178"/>
                  </a:lnTo>
                  <a:lnTo>
                    <a:pt x="5202935" y="1405890"/>
                  </a:lnTo>
                  <a:lnTo>
                    <a:pt x="5199256" y="1451505"/>
                  </a:lnTo>
                  <a:lnTo>
                    <a:pt x="5188604" y="1494775"/>
                  </a:lnTo>
                  <a:lnTo>
                    <a:pt x="5171557" y="1535121"/>
                  </a:lnTo>
                  <a:lnTo>
                    <a:pt x="5148693" y="1571963"/>
                  </a:lnTo>
                  <a:lnTo>
                    <a:pt x="5120592" y="1604724"/>
                  </a:lnTo>
                  <a:lnTo>
                    <a:pt x="5087831" y="1632825"/>
                  </a:lnTo>
                  <a:lnTo>
                    <a:pt x="5050989" y="1655689"/>
                  </a:lnTo>
                  <a:lnTo>
                    <a:pt x="5010643" y="1672736"/>
                  </a:lnTo>
                  <a:lnTo>
                    <a:pt x="4967373" y="1683388"/>
                  </a:lnTo>
                  <a:lnTo>
                    <a:pt x="4921758" y="1687068"/>
                  </a:lnTo>
                  <a:lnTo>
                    <a:pt x="281178" y="1687068"/>
                  </a:lnTo>
                  <a:lnTo>
                    <a:pt x="235562" y="1683388"/>
                  </a:lnTo>
                  <a:lnTo>
                    <a:pt x="192292" y="1672736"/>
                  </a:lnTo>
                  <a:lnTo>
                    <a:pt x="151946" y="1655689"/>
                  </a:lnTo>
                  <a:lnTo>
                    <a:pt x="115104" y="1632825"/>
                  </a:lnTo>
                  <a:lnTo>
                    <a:pt x="82343" y="1604724"/>
                  </a:lnTo>
                  <a:lnTo>
                    <a:pt x="54242" y="1571963"/>
                  </a:lnTo>
                  <a:lnTo>
                    <a:pt x="31378" y="1535121"/>
                  </a:lnTo>
                  <a:lnTo>
                    <a:pt x="14331" y="1494775"/>
                  </a:lnTo>
                  <a:lnTo>
                    <a:pt x="3679" y="1451505"/>
                  </a:lnTo>
                  <a:lnTo>
                    <a:pt x="0" y="1405890"/>
                  </a:lnTo>
                  <a:lnTo>
                    <a:pt x="0" y="281178"/>
                  </a:lnTo>
                  <a:close/>
                </a:path>
              </a:pathLst>
            </a:custGeom>
            <a:ln w="38100">
              <a:solidFill>
                <a:srgbClr val="5DD4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8396389" y="2926983"/>
            <a:ext cx="3664585" cy="1750695"/>
            <a:chOff x="8396389" y="2926983"/>
            <a:chExt cx="3664585" cy="1750695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901048" y="2926983"/>
              <a:ext cx="2740404" cy="154048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8410677" y="2952279"/>
              <a:ext cx="3636010" cy="1710689"/>
            </a:xfrm>
            <a:custGeom>
              <a:avLst/>
              <a:gdLst/>
              <a:ahLst/>
              <a:cxnLst/>
              <a:rect l="l" t="t" r="r" b="b"/>
              <a:pathLst>
                <a:path w="3636009" h="1710689">
                  <a:moveTo>
                    <a:pt x="330478" y="563207"/>
                  </a:moveTo>
                  <a:lnTo>
                    <a:pt x="325553" y="526090"/>
                  </a:lnTo>
                  <a:lnTo>
                    <a:pt x="326473" y="489550"/>
                  </a:lnTo>
                  <a:lnTo>
                    <a:pt x="332995" y="453793"/>
                  </a:lnTo>
                  <a:lnTo>
                    <a:pt x="361867" y="385451"/>
                  </a:lnTo>
                  <a:lnTo>
                    <a:pt x="383728" y="353277"/>
                  </a:lnTo>
                  <a:lnTo>
                    <a:pt x="410214" y="322709"/>
                  </a:lnTo>
                  <a:lnTo>
                    <a:pt x="441079" y="293951"/>
                  </a:lnTo>
                  <a:lnTo>
                    <a:pt x="476081" y="267211"/>
                  </a:lnTo>
                  <a:lnTo>
                    <a:pt x="514974" y="242692"/>
                  </a:lnTo>
                  <a:lnTo>
                    <a:pt x="557515" y="220602"/>
                  </a:lnTo>
                  <a:lnTo>
                    <a:pt x="603459" y="201144"/>
                  </a:lnTo>
                  <a:lnTo>
                    <a:pt x="652561" y="184526"/>
                  </a:lnTo>
                  <a:lnTo>
                    <a:pt x="704579" y="170952"/>
                  </a:lnTo>
                  <a:lnTo>
                    <a:pt x="759266" y="160628"/>
                  </a:lnTo>
                  <a:lnTo>
                    <a:pt x="816380" y="153759"/>
                  </a:lnTo>
                  <a:lnTo>
                    <a:pt x="870431" y="150696"/>
                  </a:lnTo>
                  <a:lnTo>
                    <a:pt x="924365" y="150945"/>
                  </a:lnTo>
                  <a:lnTo>
                    <a:pt x="977830" y="154459"/>
                  </a:lnTo>
                  <a:lnTo>
                    <a:pt x="1030475" y="161193"/>
                  </a:lnTo>
                  <a:lnTo>
                    <a:pt x="1081949" y="171099"/>
                  </a:lnTo>
                  <a:lnTo>
                    <a:pt x="1131901" y="184130"/>
                  </a:lnTo>
                  <a:lnTo>
                    <a:pt x="1179981" y="200241"/>
                  </a:lnTo>
                  <a:lnTo>
                    <a:pt x="1207157" y="171541"/>
                  </a:lnTo>
                  <a:lnTo>
                    <a:pt x="1238632" y="145590"/>
                  </a:lnTo>
                  <a:lnTo>
                    <a:pt x="1273952" y="122478"/>
                  </a:lnTo>
                  <a:lnTo>
                    <a:pt x="1312662" y="102294"/>
                  </a:lnTo>
                  <a:lnTo>
                    <a:pt x="1354308" y="85127"/>
                  </a:lnTo>
                  <a:lnTo>
                    <a:pt x="1398434" y="71069"/>
                  </a:lnTo>
                  <a:lnTo>
                    <a:pt x="1444586" y="60208"/>
                  </a:lnTo>
                  <a:lnTo>
                    <a:pt x="1492308" y="52634"/>
                  </a:lnTo>
                  <a:lnTo>
                    <a:pt x="1541146" y="48437"/>
                  </a:lnTo>
                  <a:lnTo>
                    <a:pt x="1590645" y="47706"/>
                  </a:lnTo>
                  <a:lnTo>
                    <a:pt x="1640350" y="50532"/>
                  </a:lnTo>
                  <a:lnTo>
                    <a:pt x="1689806" y="57003"/>
                  </a:lnTo>
                  <a:lnTo>
                    <a:pt x="1738558" y="67210"/>
                  </a:lnTo>
                  <a:lnTo>
                    <a:pt x="1786152" y="81242"/>
                  </a:lnTo>
                  <a:lnTo>
                    <a:pt x="1841048" y="103277"/>
                  </a:lnTo>
                  <a:lnTo>
                    <a:pt x="1890419" y="130264"/>
                  </a:lnTo>
                  <a:lnTo>
                    <a:pt x="1918175" y="100277"/>
                  </a:lnTo>
                  <a:lnTo>
                    <a:pt x="1951611" y="73880"/>
                  </a:lnTo>
                  <a:lnTo>
                    <a:pt x="1989967" y="51234"/>
                  </a:lnTo>
                  <a:lnTo>
                    <a:pt x="2032481" y="32504"/>
                  </a:lnTo>
                  <a:lnTo>
                    <a:pt x="2078391" y="17852"/>
                  </a:lnTo>
                  <a:lnTo>
                    <a:pt x="2126937" y="7442"/>
                  </a:lnTo>
                  <a:lnTo>
                    <a:pt x="2177356" y="1437"/>
                  </a:lnTo>
                  <a:lnTo>
                    <a:pt x="2228888" y="0"/>
                  </a:lnTo>
                  <a:lnTo>
                    <a:pt x="2280771" y="3293"/>
                  </a:lnTo>
                  <a:lnTo>
                    <a:pt x="2332244" y="11482"/>
                  </a:lnTo>
                  <a:lnTo>
                    <a:pt x="2382544" y="24727"/>
                  </a:lnTo>
                  <a:lnTo>
                    <a:pt x="2418924" y="38056"/>
                  </a:lnTo>
                  <a:lnTo>
                    <a:pt x="2483253" y="72144"/>
                  </a:lnTo>
                  <a:lnTo>
                    <a:pt x="2510560" y="92545"/>
                  </a:lnTo>
                  <a:lnTo>
                    <a:pt x="2546102" y="68881"/>
                  </a:lnTo>
                  <a:lnTo>
                    <a:pt x="2585076" y="48667"/>
                  </a:lnTo>
                  <a:lnTo>
                    <a:pt x="2626943" y="31932"/>
                  </a:lnTo>
                  <a:lnTo>
                    <a:pt x="2671163" y="18705"/>
                  </a:lnTo>
                  <a:lnTo>
                    <a:pt x="2717197" y="9013"/>
                  </a:lnTo>
                  <a:lnTo>
                    <a:pt x="2764505" y="2887"/>
                  </a:lnTo>
                  <a:lnTo>
                    <a:pt x="2812547" y="353"/>
                  </a:lnTo>
                  <a:lnTo>
                    <a:pt x="2860784" y="1440"/>
                  </a:lnTo>
                  <a:lnTo>
                    <a:pt x="2908675" y="6177"/>
                  </a:lnTo>
                  <a:lnTo>
                    <a:pt x="2955682" y="14593"/>
                  </a:lnTo>
                  <a:lnTo>
                    <a:pt x="3001264" y="26715"/>
                  </a:lnTo>
                  <a:lnTo>
                    <a:pt x="3044883" y="42572"/>
                  </a:lnTo>
                  <a:lnTo>
                    <a:pt x="3085997" y="62192"/>
                  </a:lnTo>
                  <a:lnTo>
                    <a:pt x="3135656" y="94246"/>
                  </a:lnTo>
                  <a:lnTo>
                    <a:pt x="3175707" y="130979"/>
                  </a:lnTo>
                  <a:lnTo>
                    <a:pt x="3205351" y="171545"/>
                  </a:lnTo>
                  <a:lnTo>
                    <a:pt x="3223792" y="215100"/>
                  </a:lnTo>
                  <a:lnTo>
                    <a:pt x="3281438" y="227902"/>
                  </a:lnTo>
                  <a:lnTo>
                    <a:pt x="3334620" y="245135"/>
                  </a:lnTo>
                  <a:lnTo>
                    <a:pt x="3382963" y="266379"/>
                  </a:lnTo>
                  <a:lnTo>
                    <a:pt x="3426094" y="291211"/>
                  </a:lnTo>
                  <a:lnTo>
                    <a:pt x="3463638" y="319211"/>
                  </a:lnTo>
                  <a:lnTo>
                    <a:pt x="3495223" y="349958"/>
                  </a:lnTo>
                  <a:lnTo>
                    <a:pt x="3520473" y="383031"/>
                  </a:lnTo>
                  <a:lnTo>
                    <a:pt x="3539016" y="418009"/>
                  </a:lnTo>
                  <a:lnTo>
                    <a:pt x="3550476" y="454469"/>
                  </a:lnTo>
                  <a:lnTo>
                    <a:pt x="3554480" y="491993"/>
                  </a:lnTo>
                  <a:lnTo>
                    <a:pt x="3550655" y="530157"/>
                  </a:lnTo>
                  <a:lnTo>
                    <a:pt x="3538625" y="568541"/>
                  </a:lnTo>
                  <a:lnTo>
                    <a:pt x="3518051" y="606260"/>
                  </a:lnTo>
                  <a:lnTo>
                    <a:pt x="3553210" y="639110"/>
                  </a:lnTo>
                  <a:lnTo>
                    <a:pt x="3582073" y="673493"/>
                  </a:lnTo>
                  <a:lnTo>
                    <a:pt x="3604704" y="709098"/>
                  </a:lnTo>
                  <a:lnTo>
                    <a:pt x="3621166" y="745612"/>
                  </a:lnTo>
                  <a:lnTo>
                    <a:pt x="3631523" y="782724"/>
                  </a:lnTo>
                  <a:lnTo>
                    <a:pt x="3635840" y="820122"/>
                  </a:lnTo>
                  <a:lnTo>
                    <a:pt x="3634180" y="857494"/>
                  </a:lnTo>
                  <a:lnTo>
                    <a:pt x="3613185" y="930909"/>
                  </a:lnTo>
                  <a:lnTo>
                    <a:pt x="3593978" y="966329"/>
                  </a:lnTo>
                  <a:lnTo>
                    <a:pt x="3569050" y="1000474"/>
                  </a:lnTo>
                  <a:lnTo>
                    <a:pt x="3538465" y="1033033"/>
                  </a:lnTo>
                  <a:lnTo>
                    <a:pt x="3502286" y="1063693"/>
                  </a:lnTo>
                  <a:lnTo>
                    <a:pt x="3460577" y="1092143"/>
                  </a:lnTo>
                  <a:lnTo>
                    <a:pt x="3413403" y="1118070"/>
                  </a:lnTo>
                  <a:lnTo>
                    <a:pt x="3365162" y="1139359"/>
                  </a:lnTo>
                  <a:lnTo>
                    <a:pt x="3313990" y="1157282"/>
                  </a:lnTo>
                  <a:lnTo>
                    <a:pt x="3260305" y="1171736"/>
                  </a:lnTo>
                  <a:lnTo>
                    <a:pt x="3204530" y="1182619"/>
                  </a:lnTo>
                  <a:lnTo>
                    <a:pt x="3147084" y="1189825"/>
                  </a:lnTo>
                  <a:lnTo>
                    <a:pt x="3143355" y="1226120"/>
                  </a:lnTo>
                  <a:lnTo>
                    <a:pt x="3117403" y="1294690"/>
                  </a:lnTo>
                  <a:lnTo>
                    <a:pt x="3095918" y="1326502"/>
                  </a:lnTo>
                  <a:lnTo>
                    <a:pt x="3069250" y="1356357"/>
                  </a:lnTo>
                  <a:lnTo>
                    <a:pt x="3037769" y="1384022"/>
                  </a:lnTo>
                  <a:lnTo>
                    <a:pt x="3001844" y="1409265"/>
                  </a:lnTo>
                  <a:lnTo>
                    <a:pt x="2961842" y="1431855"/>
                  </a:lnTo>
                  <a:lnTo>
                    <a:pt x="2918132" y="1451560"/>
                  </a:lnTo>
                  <a:lnTo>
                    <a:pt x="2871083" y="1468148"/>
                  </a:lnTo>
                  <a:lnTo>
                    <a:pt x="2821063" y="1481386"/>
                  </a:lnTo>
                  <a:lnTo>
                    <a:pt x="2768441" y="1491044"/>
                  </a:lnTo>
                  <a:lnTo>
                    <a:pt x="2713585" y="1496889"/>
                  </a:lnTo>
                  <a:lnTo>
                    <a:pt x="2656864" y="1498689"/>
                  </a:lnTo>
                  <a:lnTo>
                    <a:pt x="2603311" y="1496556"/>
                  </a:lnTo>
                  <a:lnTo>
                    <a:pt x="2550702" y="1490673"/>
                  </a:lnTo>
                  <a:lnTo>
                    <a:pt x="2499496" y="1481133"/>
                  </a:lnTo>
                  <a:lnTo>
                    <a:pt x="2450149" y="1468026"/>
                  </a:lnTo>
                  <a:lnTo>
                    <a:pt x="2403118" y="1451445"/>
                  </a:lnTo>
                  <a:lnTo>
                    <a:pt x="2384797" y="1484600"/>
                  </a:lnTo>
                  <a:lnTo>
                    <a:pt x="2362078" y="1515911"/>
                  </a:lnTo>
                  <a:lnTo>
                    <a:pt x="2335260" y="1545274"/>
                  </a:lnTo>
                  <a:lnTo>
                    <a:pt x="2304639" y="1572589"/>
                  </a:lnTo>
                  <a:lnTo>
                    <a:pt x="2270511" y="1597754"/>
                  </a:lnTo>
                  <a:lnTo>
                    <a:pt x="2233174" y="1620667"/>
                  </a:lnTo>
                  <a:lnTo>
                    <a:pt x="2192923" y="1641225"/>
                  </a:lnTo>
                  <a:lnTo>
                    <a:pt x="2150056" y="1659327"/>
                  </a:lnTo>
                  <a:lnTo>
                    <a:pt x="2104870" y="1674870"/>
                  </a:lnTo>
                  <a:lnTo>
                    <a:pt x="2057660" y="1687754"/>
                  </a:lnTo>
                  <a:lnTo>
                    <a:pt x="2008725" y="1697877"/>
                  </a:lnTo>
                  <a:lnTo>
                    <a:pt x="1958359" y="1705135"/>
                  </a:lnTo>
                  <a:lnTo>
                    <a:pt x="1906861" y="1709428"/>
                  </a:lnTo>
                  <a:lnTo>
                    <a:pt x="1854527" y="1710653"/>
                  </a:lnTo>
                  <a:lnTo>
                    <a:pt x="1801653" y="1708709"/>
                  </a:lnTo>
                  <a:lnTo>
                    <a:pt x="1748537" y="1703493"/>
                  </a:lnTo>
                  <a:lnTo>
                    <a:pt x="1695474" y="1694904"/>
                  </a:lnTo>
                  <a:lnTo>
                    <a:pt x="1642686" y="1682761"/>
                  </a:lnTo>
                  <a:lnTo>
                    <a:pt x="1592309" y="1667440"/>
                  </a:lnTo>
                  <a:lnTo>
                    <a:pt x="1544668" y="1649094"/>
                  </a:lnTo>
                  <a:lnTo>
                    <a:pt x="1500091" y="1627873"/>
                  </a:lnTo>
                  <a:lnTo>
                    <a:pt x="1458904" y="1603929"/>
                  </a:lnTo>
                  <a:lnTo>
                    <a:pt x="1421434" y="1577412"/>
                  </a:lnTo>
                  <a:lnTo>
                    <a:pt x="1388007" y="1548473"/>
                  </a:lnTo>
                  <a:lnTo>
                    <a:pt x="1341278" y="1564921"/>
                  </a:lnTo>
                  <a:lnTo>
                    <a:pt x="1293405" y="1578667"/>
                  </a:lnTo>
                  <a:lnTo>
                    <a:pt x="1244620" y="1589747"/>
                  </a:lnTo>
                  <a:lnTo>
                    <a:pt x="1195150" y="1598197"/>
                  </a:lnTo>
                  <a:lnTo>
                    <a:pt x="1145225" y="1604056"/>
                  </a:lnTo>
                  <a:lnTo>
                    <a:pt x="1095073" y="1607358"/>
                  </a:lnTo>
                  <a:lnTo>
                    <a:pt x="1044925" y="1608142"/>
                  </a:lnTo>
                  <a:lnTo>
                    <a:pt x="995008" y="1606444"/>
                  </a:lnTo>
                  <a:lnTo>
                    <a:pt x="945553" y="1602301"/>
                  </a:lnTo>
                  <a:lnTo>
                    <a:pt x="896787" y="1595749"/>
                  </a:lnTo>
                  <a:lnTo>
                    <a:pt x="848941" y="1586825"/>
                  </a:lnTo>
                  <a:lnTo>
                    <a:pt x="802242" y="1575567"/>
                  </a:lnTo>
                  <a:lnTo>
                    <a:pt x="756922" y="1562010"/>
                  </a:lnTo>
                  <a:lnTo>
                    <a:pt x="713207" y="1546192"/>
                  </a:lnTo>
                  <a:lnTo>
                    <a:pt x="671328" y="1528149"/>
                  </a:lnTo>
                  <a:lnTo>
                    <a:pt x="631514" y="1507919"/>
                  </a:lnTo>
                  <a:lnTo>
                    <a:pt x="593993" y="1485537"/>
                  </a:lnTo>
                  <a:lnTo>
                    <a:pt x="558995" y="1461041"/>
                  </a:lnTo>
                  <a:lnTo>
                    <a:pt x="526749" y="1434467"/>
                  </a:lnTo>
                  <a:lnTo>
                    <a:pt x="497483" y="1405852"/>
                  </a:lnTo>
                  <a:lnTo>
                    <a:pt x="490625" y="1398359"/>
                  </a:lnTo>
                  <a:lnTo>
                    <a:pt x="436341" y="1399880"/>
                  </a:lnTo>
                  <a:lnTo>
                    <a:pt x="383636" y="1396409"/>
                  </a:lnTo>
                  <a:lnTo>
                    <a:pt x="333136" y="1388265"/>
                  </a:lnTo>
                  <a:lnTo>
                    <a:pt x="285469" y="1375765"/>
                  </a:lnTo>
                  <a:lnTo>
                    <a:pt x="241264" y="1359227"/>
                  </a:lnTo>
                  <a:lnTo>
                    <a:pt x="201146" y="1338970"/>
                  </a:lnTo>
                  <a:lnTo>
                    <a:pt x="165745" y="1315310"/>
                  </a:lnTo>
                  <a:lnTo>
                    <a:pt x="135686" y="1288565"/>
                  </a:lnTo>
                  <a:lnTo>
                    <a:pt x="94108" y="1227092"/>
                  </a:lnTo>
                  <a:lnTo>
                    <a:pt x="81957" y="1152061"/>
                  </a:lnTo>
                  <a:lnTo>
                    <a:pt x="91092" y="1111974"/>
                  </a:lnTo>
                  <a:lnTo>
                    <a:pt x="110810" y="1073625"/>
                  </a:lnTo>
                  <a:lnTo>
                    <a:pt x="140671" y="1037898"/>
                  </a:lnTo>
                  <a:lnTo>
                    <a:pt x="180237" y="1005675"/>
                  </a:lnTo>
                  <a:lnTo>
                    <a:pt x="131518" y="983699"/>
                  </a:lnTo>
                  <a:lnTo>
                    <a:pt x="90008" y="957684"/>
                  </a:lnTo>
                  <a:lnTo>
                    <a:pt x="55977" y="928291"/>
                  </a:lnTo>
                  <a:lnTo>
                    <a:pt x="29692" y="896183"/>
                  </a:lnTo>
                  <a:lnTo>
                    <a:pt x="11422" y="862022"/>
                  </a:lnTo>
                  <a:lnTo>
                    <a:pt x="0" y="790191"/>
                  </a:lnTo>
                  <a:lnTo>
                    <a:pt x="7383" y="753845"/>
                  </a:lnTo>
                  <a:lnTo>
                    <a:pt x="23854" y="718095"/>
                  </a:lnTo>
                  <a:lnTo>
                    <a:pt x="49681" y="683603"/>
                  </a:lnTo>
                  <a:lnTo>
                    <a:pt x="82628" y="653164"/>
                  </a:lnTo>
                  <a:lnTo>
                    <a:pt x="122081" y="626736"/>
                  </a:lnTo>
                  <a:lnTo>
                    <a:pt x="167156" y="604689"/>
                  </a:lnTo>
                  <a:lnTo>
                    <a:pt x="216973" y="587394"/>
                  </a:lnTo>
                  <a:lnTo>
                    <a:pt x="270649" y="575221"/>
                  </a:lnTo>
                  <a:lnTo>
                    <a:pt x="327303" y="568541"/>
                  </a:lnTo>
                  <a:lnTo>
                    <a:pt x="330478" y="563207"/>
                  </a:lnTo>
                  <a:close/>
                </a:path>
                <a:path w="3636009" h="1710689">
                  <a:moveTo>
                    <a:pt x="397153" y="1030440"/>
                  </a:moveTo>
                  <a:lnTo>
                    <a:pt x="341515" y="1030538"/>
                  </a:lnTo>
                  <a:lnTo>
                    <a:pt x="286854" y="1025217"/>
                  </a:lnTo>
                  <a:lnTo>
                    <a:pt x="234097" y="1014635"/>
                  </a:lnTo>
                  <a:lnTo>
                    <a:pt x="184174" y="998944"/>
                  </a:lnTo>
                </a:path>
                <a:path w="3636009" h="1710689">
                  <a:moveTo>
                    <a:pt x="584986" y="1375753"/>
                  </a:moveTo>
                  <a:lnTo>
                    <a:pt x="562331" y="1380990"/>
                  </a:lnTo>
                  <a:lnTo>
                    <a:pt x="539187" y="1385262"/>
                  </a:lnTo>
                  <a:lnTo>
                    <a:pt x="515638" y="1388558"/>
                  </a:lnTo>
                  <a:lnTo>
                    <a:pt x="491768" y="1390866"/>
                  </a:lnTo>
                </a:path>
                <a:path w="3636009" h="1710689">
                  <a:moveTo>
                    <a:pt x="1387880" y="1541615"/>
                  </a:moveTo>
                  <a:lnTo>
                    <a:pt x="1371696" y="1525145"/>
                  </a:lnTo>
                  <a:lnTo>
                    <a:pt x="1356892" y="1508151"/>
                  </a:lnTo>
                  <a:lnTo>
                    <a:pt x="1343517" y="1490680"/>
                  </a:lnTo>
                  <a:lnTo>
                    <a:pt x="1331619" y="1472781"/>
                  </a:lnTo>
                </a:path>
                <a:path w="3636009" h="1710689">
                  <a:moveTo>
                    <a:pt x="2425978" y="1369911"/>
                  </a:moveTo>
                  <a:lnTo>
                    <a:pt x="2422716" y="1389076"/>
                  </a:lnTo>
                  <a:lnTo>
                    <a:pt x="2417882" y="1408075"/>
                  </a:lnTo>
                  <a:lnTo>
                    <a:pt x="2411476" y="1426883"/>
                  </a:lnTo>
                  <a:lnTo>
                    <a:pt x="2403499" y="1445476"/>
                  </a:lnTo>
                </a:path>
                <a:path w="3636009" h="1710689">
                  <a:moveTo>
                    <a:pt x="2871748" y="902932"/>
                  </a:moveTo>
                  <a:lnTo>
                    <a:pt x="2925524" y="922515"/>
                  </a:lnTo>
                  <a:lnTo>
                    <a:pt x="2974330" y="945953"/>
                  </a:lnTo>
                  <a:lnTo>
                    <a:pt x="3017789" y="972858"/>
                  </a:lnTo>
                  <a:lnTo>
                    <a:pt x="3055521" y="1002842"/>
                  </a:lnTo>
                  <a:lnTo>
                    <a:pt x="3087150" y="1035517"/>
                  </a:lnTo>
                  <a:lnTo>
                    <a:pt x="3112296" y="1070497"/>
                  </a:lnTo>
                  <a:lnTo>
                    <a:pt x="3130580" y="1107393"/>
                  </a:lnTo>
                  <a:lnTo>
                    <a:pt x="3141625" y="1145816"/>
                  </a:lnTo>
                  <a:lnTo>
                    <a:pt x="3145052" y="1185380"/>
                  </a:lnTo>
                </a:path>
                <a:path w="3636009" h="1710689">
                  <a:moveTo>
                    <a:pt x="3516400" y="602069"/>
                  </a:moveTo>
                  <a:lnTo>
                    <a:pt x="3493282" y="631835"/>
                  </a:lnTo>
                  <a:lnTo>
                    <a:pt x="3465092" y="659600"/>
                  </a:lnTo>
                  <a:lnTo>
                    <a:pt x="3432140" y="685080"/>
                  </a:lnTo>
                  <a:lnTo>
                    <a:pt x="3394734" y="707987"/>
                  </a:lnTo>
                </a:path>
                <a:path w="3636009" h="1710689">
                  <a:moveTo>
                    <a:pt x="3224300" y="209131"/>
                  </a:moveTo>
                  <a:lnTo>
                    <a:pt x="3227348" y="221557"/>
                  </a:lnTo>
                  <a:lnTo>
                    <a:pt x="3229444" y="234055"/>
                  </a:lnTo>
                  <a:lnTo>
                    <a:pt x="3230587" y="246600"/>
                  </a:lnTo>
                  <a:lnTo>
                    <a:pt x="3230777" y="259169"/>
                  </a:lnTo>
                </a:path>
                <a:path w="3636009" h="1710689">
                  <a:moveTo>
                    <a:pt x="2447060" y="150838"/>
                  </a:moveTo>
                  <a:lnTo>
                    <a:pt x="2459911" y="133820"/>
                  </a:lnTo>
                  <a:lnTo>
                    <a:pt x="2474619" y="117469"/>
                  </a:lnTo>
                  <a:lnTo>
                    <a:pt x="2491137" y="101832"/>
                  </a:lnTo>
                  <a:lnTo>
                    <a:pt x="2509417" y="86957"/>
                  </a:lnTo>
                </a:path>
                <a:path w="3636009" h="1710689">
                  <a:moveTo>
                    <a:pt x="1863876" y="181191"/>
                  </a:moveTo>
                  <a:lnTo>
                    <a:pt x="1869420" y="167009"/>
                  </a:lnTo>
                  <a:lnTo>
                    <a:pt x="1876322" y="153077"/>
                  </a:lnTo>
                  <a:lnTo>
                    <a:pt x="1884557" y="139454"/>
                  </a:lnTo>
                  <a:lnTo>
                    <a:pt x="1894102" y="126200"/>
                  </a:lnTo>
                </a:path>
                <a:path w="3636009" h="1710689">
                  <a:moveTo>
                    <a:pt x="1179473" y="199860"/>
                  </a:moveTo>
                  <a:lnTo>
                    <a:pt x="1208685" y="211588"/>
                  </a:lnTo>
                  <a:lnTo>
                    <a:pt x="1236671" y="224435"/>
                  </a:lnTo>
                  <a:lnTo>
                    <a:pt x="1263394" y="238329"/>
                  </a:lnTo>
                  <a:lnTo>
                    <a:pt x="1288820" y="253200"/>
                  </a:lnTo>
                </a:path>
                <a:path w="3636009" h="1710689">
                  <a:moveTo>
                    <a:pt x="349528" y="619341"/>
                  </a:moveTo>
                  <a:lnTo>
                    <a:pt x="343462" y="605463"/>
                  </a:lnTo>
                  <a:lnTo>
                    <a:pt x="338241" y="591465"/>
                  </a:lnTo>
                  <a:lnTo>
                    <a:pt x="333901" y="577372"/>
                  </a:lnTo>
                  <a:lnTo>
                    <a:pt x="330478" y="563207"/>
                  </a:lnTo>
                </a:path>
              </a:pathLst>
            </a:custGeom>
            <a:ln w="28575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0872596" y="2738069"/>
            <a:ext cx="1784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AF50"/>
                </a:solidFill>
                <a:latin typeface="Times New Roman"/>
                <a:cs typeface="Times New Roman"/>
              </a:rPr>
              <a:t>*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67632" y="426638"/>
            <a:ext cx="4176625" cy="102808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22554" y="690499"/>
            <a:ext cx="7129145" cy="1286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59150">
              <a:lnSpc>
                <a:spcPct val="100000"/>
              </a:lnSpc>
              <a:spcBef>
                <a:spcPts val="105"/>
              </a:spcBef>
            </a:pPr>
            <a:r>
              <a:rPr sz="2600" b="1" dirty="0">
                <a:latin typeface="Times New Roman"/>
                <a:cs typeface="Times New Roman"/>
              </a:rPr>
              <a:t>Poly(methyl</a:t>
            </a:r>
            <a:r>
              <a:rPr sz="2600" b="1" spc="-6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methacrylate)</a:t>
            </a: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Produced</a:t>
            </a:r>
            <a:r>
              <a:rPr sz="24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from</a:t>
            </a:r>
            <a:r>
              <a:rPr sz="2400" b="1"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propylene</a:t>
            </a:r>
            <a:r>
              <a:rPr sz="2400" b="1" i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in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several</a:t>
            </a:r>
            <a:r>
              <a:rPr sz="2400" b="1" i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steps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4479" y="5489244"/>
            <a:ext cx="11190605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Times New Roman"/>
                <a:cs typeface="Times New Roman"/>
              </a:rPr>
              <a:t>It is used in </a:t>
            </a:r>
            <a:r>
              <a:rPr sz="2200" dirty="0">
                <a:latin typeface="Times New Roman"/>
                <a:cs typeface="Times New Roman"/>
              </a:rPr>
              <a:t>the </a:t>
            </a:r>
            <a:r>
              <a:rPr sz="2200" spc="-5" dirty="0">
                <a:latin typeface="Times New Roman"/>
                <a:cs typeface="Times New Roman"/>
              </a:rPr>
              <a:t>production of plastics </a:t>
            </a:r>
            <a:r>
              <a:rPr sz="2200" spc="-10" dirty="0">
                <a:latin typeface="Times New Roman"/>
                <a:cs typeface="Times New Roman"/>
              </a:rPr>
              <a:t>with </a:t>
            </a:r>
            <a:r>
              <a:rPr sz="2200" spc="-5" dirty="0">
                <a:latin typeface="Times New Roman"/>
                <a:cs typeface="Times New Roman"/>
              </a:rPr>
              <a:t>optical properties and is sold under the </a:t>
            </a:r>
            <a:r>
              <a:rPr sz="2200" spc="-10" dirty="0">
                <a:latin typeface="Times New Roman"/>
                <a:cs typeface="Times New Roman"/>
              </a:rPr>
              <a:t>name </a:t>
            </a:r>
            <a:r>
              <a:rPr sz="2200" spc="-5" dirty="0">
                <a:latin typeface="Times New Roman"/>
                <a:cs typeface="Times New Roman"/>
              </a:rPr>
              <a:t>“Lucite” or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“Plex </a:t>
            </a:r>
            <a:r>
              <a:rPr sz="2200" spc="-10" dirty="0">
                <a:latin typeface="Times New Roman"/>
                <a:cs typeface="Times New Roman"/>
              </a:rPr>
              <a:t>Glass” </a:t>
            </a:r>
            <a:r>
              <a:rPr sz="2200" spc="-5" dirty="0">
                <a:latin typeface="Times New Roman"/>
                <a:cs typeface="Times New Roman"/>
              </a:rPr>
              <a:t>or “Perspex” )used in making airplane windows( in addition to manufacturing lenses - 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artificial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teeth.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2096261" y="2251710"/>
            <a:ext cx="7359650" cy="3191510"/>
          </a:xfrm>
          <a:custGeom>
            <a:avLst/>
            <a:gdLst/>
            <a:ahLst/>
            <a:cxnLst/>
            <a:rect l="l" t="t" r="r" b="b"/>
            <a:pathLst>
              <a:path w="7359650" h="3191510">
                <a:moveTo>
                  <a:pt x="0" y="531876"/>
                </a:moveTo>
                <a:lnTo>
                  <a:pt x="2173" y="483463"/>
                </a:lnTo>
                <a:lnTo>
                  <a:pt x="8569" y="436269"/>
                </a:lnTo>
                <a:lnTo>
                  <a:pt x="18998" y="390480"/>
                </a:lnTo>
                <a:lnTo>
                  <a:pt x="33275" y="346285"/>
                </a:lnTo>
                <a:lnTo>
                  <a:pt x="51209" y="303871"/>
                </a:lnTo>
                <a:lnTo>
                  <a:pt x="72615" y="263426"/>
                </a:lnTo>
                <a:lnTo>
                  <a:pt x="97304" y="225137"/>
                </a:lnTo>
                <a:lnTo>
                  <a:pt x="125089" y="189193"/>
                </a:lnTo>
                <a:lnTo>
                  <a:pt x="155781" y="155781"/>
                </a:lnTo>
                <a:lnTo>
                  <a:pt x="189193" y="125089"/>
                </a:lnTo>
                <a:lnTo>
                  <a:pt x="225137" y="97304"/>
                </a:lnTo>
                <a:lnTo>
                  <a:pt x="263426" y="72615"/>
                </a:lnTo>
                <a:lnTo>
                  <a:pt x="303871" y="51209"/>
                </a:lnTo>
                <a:lnTo>
                  <a:pt x="346285" y="33275"/>
                </a:lnTo>
                <a:lnTo>
                  <a:pt x="390480" y="18998"/>
                </a:lnTo>
                <a:lnTo>
                  <a:pt x="436269" y="8569"/>
                </a:lnTo>
                <a:lnTo>
                  <a:pt x="483463" y="2173"/>
                </a:lnTo>
                <a:lnTo>
                  <a:pt x="531876" y="0"/>
                </a:lnTo>
                <a:lnTo>
                  <a:pt x="6827519" y="0"/>
                </a:lnTo>
                <a:lnTo>
                  <a:pt x="6875932" y="2173"/>
                </a:lnTo>
                <a:lnTo>
                  <a:pt x="6923126" y="8569"/>
                </a:lnTo>
                <a:lnTo>
                  <a:pt x="6968915" y="18998"/>
                </a:lnTo>
                <a:lnTo>
                  <a:pt x="7013110" y="33275"/>
                </a:lnTo>
                <a:lnTo>
                  <a:pt x="7055524" y="51209"/>
                </a:lnTo>
                <a:lnTo>
                  <a:pt x="7095969" y="72615"/>
                </a:lnTo>
                <a:lnTo>
                  <a:pt x="7134258" y="97304"/>
                </a:lnTo>
                <a:lnTo>
                  <a:pt x="7170202" y="125089"/>
                </a:lnTo>
                <a:lnTo>
                  <a:pt x="7203614" y="155781"/>
                </a:lnTo>
                <a:lnTo>
                  <a:pt x="7234306" y="189193"/>
                </a:lnTo>
                <a:lnTo>
                  <a:pt x="7262091" y="225137"/>
                </a:lnTo>
                <a:lnTo>
                  <a:pt x="7286780" y="263426"/>
                </a:lnTo>
                <a:lnTo>
                  <a:pt x="7308186" y="303871"/>
                </a:lnTo>
                <a:lnTo>
                  <a:pt x="7326120" y="346285"/>
                </a:lnTo>
                <a:lnTo>
                  <a:pt x="7340397" y="390480"/>
                </a:lnTo>
                <a:lnTo>
                  <a:pt x="7350826" y="436269"/>
                </a:lnTo>
                <a:lnTo>
                  <a:pt x="7357222" y="483463"/>
                </a:lnTo>
                <a:lnTo>
                  <a:pt x="7359396" y="531876"/>
                </a:lnTo>
                <a:lnTo>
                  <a:pt x="7359396" y="2659379"/>
                </a:lnTo>
                <a:lnTo>
                  <a:pt x="7357222" y="2707792"/>
                </a:lnTo>
                <a:lnTo>
                  <a:pt x="7350826" y="2754986"/>
                </a:lnTo>
                <a:lnTo>
                  <a:pt x="7340397" y="2800775"/>
                </a:lnTo>
                <a:lnTo>
                  <a:pt x="7326120" y="2844970"/>
                </a:lnTo>
                <a:lnTo>
                  <a:pt x="7308186" y="2887384"/>
                </a:lnTo>
                <a:lnTo>
                  <a:pt x="7286780" y="2927829"/>
                </a:lnTo>
                <a:lnTo>
                  <a:pt x="7262091" y="2966118"/>
                </a:lnTo>
                <a:lnTo>
                  <a:pt x="7234306" y="3002062"/>
                </a:lnTo>
                <a:lnTo>
                  <a:pt x="7203614" y="3035474"/>
                </a:lnTo>
                <a:lnTo>
                  <a:pt x="7170202" y="3066166"/>
                </a:lnTo>
                <a:lnTo>
                  <a:pt x="7134258" y="3093951"/>
                </a:lnTo>
                <a:lnTo>
                  <a:pt x="7095969" y="3118640"/>
                </a:lnTo>
                <a:lnTo>
                  <a:pt x="7055524" y="3140046"/>
                </a:lnTo>
                <a:lnTo>
                  <a:pt x="7013110" y="3157980"/>
                </a:lnTo>
                <a:lnTo>
                  <a:pt x="6968915" y="3172257"/>
                </a:lnTo>
                <a:lnTo>
                  <a:pt x="6923126" y="3182686"/>
                </a:lnTo>
                <a:lnTo>
                  <a:pt x="6875932" y="3189082"/>
                </a:lnTo>
                <a:lnTo>
                  <a:pt x="6827519" y="3191255"/>
                </a:lnTo>
                <a:lnTo>
                  <a:pt x="531876" y="3191255"/>
                </a:lnTo>
                <a:lnTo>
                  <a:pt x="483463" y="3189082"/>
                </a:lnTo>
                <a:lnTo>
                  <a:pt x="436269" y="3182686"/>
                </a:lnTo>
                <a:lnTo>
                  <a:pt x="390480" y="3172257"/>
                </a:lnTo>
                <a:lnTo>
                  <a:pt x="346285" y="3157980"/>
                </a:lnTo>
                <a:lnTo>
                  <a:pt x="303871" y="3140046"/>
                </a:lnTo>
                <a:lnTo>
                  <a:pt x="263426" y="3118640"/>
                </a:lnTo>
                <a:lnTo>
                  <a:pt x="225137" y="3093951"/>
                </a:lnTo>
                <a:lnTo>
                  <a:pt x="189193" y="3066166"/>
                </a:lnTo>
                <a:lnTo>
                  <a:pt x="155781" y="3035474"/>
                </a:lnTo>
                <a:lnTo>
                  <a:pt x="125089" y="3002062"/>
                </a:lnTo>
                <a:lnTo>
                  <a:pt x="97304" y="2966118"/>
                </a:lnTo>
                <a:lnTo>
                  <a:pt x="72615" y="2927829"/>
                </a:lnTo>
                <a:lnTo>
                  <a:pt x="51209" y="2887384"/>
                </a:lnTo>
                <a:lnTo>
                  <a:pt x="33275" y="2844970"/>
                </a:lnTo>
                <a:lnTo>
                  <a:pt x="18998" y="2800775"/>
                </a:lnTo>
                <a:lnTo>
                  <a:pt x="8569" y="2754986"/>
                </a:lnTo>
                <a:lnTo>
                  <a:pt x="2173" y="2707792"/>
                </a:lnTo>
                <a:lnTo>
                  <a:pt x="0" y="2659379"/>
                </a:lnTo>
                <a:lnTo>
                  <a:pt x="0" y="531876"/>
                </a:lnTo>
                <a:close/>
              </a:path>
            </a:pathLst>
          </a:custGeom>
          <a:ln w="38100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  <p:pic>
        <p:nvPicPr>
          <p:cNvPr id="44" name="Picture 96">
            <a:extLst>
              <a:ext uri="{FF2B5EF4-FFF2-40B4-BE49-F238E27FC236}">
                <a16:creationId xmlns:a16="http://schemas.microsoft.com/office/drawing/2014/main" id="{CD802AF1-DB99-8129-EA4D-E1D2BFB2CA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876" y="2445544"/>
            <a:ext cx="6664511" cy="282351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62013" y="172103"/>
            <a:ext cx="3088446" cy="94432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785740" y="394207"/>
            <a:ext cx="184213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dirty="0">
                <a:latin typeface="Times New Roman"/>
                <a:cs typeface="Times New Roman"/>
              </a:rPr>
              <a:t>Acrylo</a:t>
            </a:r>
            <a:r>
              <a:rPr sz="2600" b="1" spc="5" dirty="0">
                <a:latin typeface="Times New Roman"/>
                <a:cs typeface="Times New Roman"/>
              </a:rPr>
              <a:t>n</a:t>
            </a:r>
            <a:r>
              <a:rPr sz="2600" b="1" dirty="0">
                <a:latin typeface="Times New Roman"/>
                <a:cs typeface="Times New Roman"/>
              </a:rPr>
              <a:t>it</a:t>
            </a:r>
            <a:r>
              <a:rPr sz="2600" b="1" spc="-15" dirty="0">
                <a:latin typeface="Times New Roman"/>
                <a:cs typeface="Times New Roman"/>
              </a:rPr>
              <a:t>r</a:t>
            </a:r>
            <a:r>
              <a:rPr sz="2600" b="1" dirty="0">
                <a:latin typeface="Times New Roman"/>
                <a:cs typeface="Times New Roman"/>
              </a:rPr>
              <a:t>i</a:t>
            </a:r>
            <a:r>
              <a:rPr sz="2600" b="1" spc="-10" dirty="0">
                <a:latin typeface="Times New Roman"/>
                <a:cs typeface="Times New Roman"/>
              </a:rPr>
              <a:t>l</a:t>
            </a:r>
            <a:r>
              <a:rPr sz="2600" b="1" dirty="0">
                <a:latin typeface="Times New Roman"/>
                <a:cs typeface="Times New Roman"/>
              </a:rPr>
              <a:t>e</a:t>
            </a:r>
            <a:endParaRPr sz="26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62013" y="3415201"/>
            <a:ext cx="3088446" cy="101437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43967" y="3672966"/>
            <a:ext cx="10988675" cy="1393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5255" algn="ctr">
              <a:lnSpc>
                <a:spcPct val="100000"/>
              </a:lnSpc>
              <a:spcBef>
                <a:spcPts val="100"/>
              </a:spcBef>
            </a:pPr>
            <a:r>
              <a:rPr sz="2600" b="1" spc="-5" dirty="0">
                <a:latin typeface="Times New Roman"/>
                <a:cs typeface="Times New Roman"/>
              </a:rPr>
              <a:t>Isopropyl</a:t>
            </a:r>
            <a:r>
              <a:rPr sz="2600" b="1" spc="-5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alcohol</a:t>
            </a:r>
            <a:endParaRPr sz="26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2370"/>
              </a:spcBef>
            </a:pPr>
            <a:r>
              <a:rPr sz="2200" spc="-5" dirty="0">
                <a:latin typeface="Times New Roman"/>
                <a:cs typeface="Times New Roman"/>
              </a:rPr>
              <a:t>It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is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produced by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adding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water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to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propylene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with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the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presence</a:t>
            </a:r>
            <a:r>
              <a:rPr sz="2200" dirty="0">
                <a:latin typeface="Times New Roman"/>
                <a:cs typeface="Times New Roman"/>
              </a:rPr>
              <a:t> of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sulfuric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acid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or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catalyst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such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as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tungsten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oxide.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4479" y="1183893"/>
            <a:ext cx="910463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Times New Roman"/>
                <a:cs typeface="Times New Roman"/>
              </a:rPr>
              <a:t>It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is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produced by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treating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propylene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with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ammonia</a:t>
            </a:r>
            <a:r>
              <a:rPr sz="2200" spc="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in the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presence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of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oxygen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and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in</a:t>
            </a:r>
            <a:r>
              <a:rPr sz="2200" dirty="0">
                <a:latin typeface="Times New Roman"/>
                <a:cs typeface="Times New Roman"/>
              </a:rPr>
              <a:t> the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presence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of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bismuth,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molybdenum or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uranium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as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 catalyst.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010917" y="1959101"/>
            <a:ext cx="6734809" cy="1313815"/>
          </a:xfrm>
          <a:custGeom>
            <a:avLst/>
            <a:gdLst/>
            <a:ahLst/>
            <a:cxnLst/>
            <a:rect l="l" t="t" r="r" b="b"/>
            <a:pathLst>
              <a:path w="6734809" h="1313814">
                <a:moveTo>
                  <a:pt x="0" y="218948"/>
                </a:moveTo>
                <a:lnTo>
                  <a:pt x="5783" y="168750"/>
                </a:lnTo>
                <a:lnTo>
                  <a:pt x="22257" y="122667"/>
                </a:lnTo>
                <a:lnTo>
                  <a:pt x="48105" y="82014"/>
                </a:lnTo>
                <a:lnTo>
                  <a:pt x="82014" y="48105"/>
                </a:lnTo>
                <a:lnTo>
                  <a:pt x="122667" y="22257"/>
                </a:lnTo>
                <a:lnTo>
                  <a:pt x="168750" y="5783"/>
                </a:lnTo>
                <a:lnTo>
                  <a:pt x="218948" y="0"/>
                </a:lnTo>
                <a:lnTo>
                  <a:pt x="6515608" y="0"/>
                </a:lnTo>
                <a:lnTo>
                  <a:pt x="6565805" y="5783"/>
                </a:lnTo>
                <a:lnTo>
                  <a:pt x="6611888" y="22257"/>
                </a:lnTo>
                <a:lnTo>
                  <a:pt x="6652541" y="48105"/>
                </a:lnTo>
                <a:lnTo>
                  <a:pt x="6686450" y="82014"/>
                </a:lnTo>
                <a:lnTo>
                  <a:pt x="6712298" y="122667"/>
                </a:lnTo>
                <a:lnTo>
                  <a:pt x="6728772" y="168750"/>
                </a:lnTo>
                <a:lnTo>
                  <a:pt x="6734556" y="218948"/>
                </a:lnTo>
                <a:lnTo>
                  <a:pt x="6734556" y="1094739"/>
                </a:lnTo>
                <a:lnTo>
                  <a:pt x="6728772" y="1144937"/>
                </a:lnTo>
                <a:lnTo>
                  <a:pt x="6712298" y="1191020"/>
                </a:lnTo>
                <a:lnTo>
                  <a:pt x="6686450" y="1231673"/>
                </a:lnTo>
                <a:lnTo>
                  <a:pt x="6652541" y="1265582"/>
                </a:lnTo>
                <a:lnTo>
                  <a:pt x="6611888" y="1291430"/>
                </a:lnTo>
                <a:lnTo>
                  <a:pt x="6565805" y="1307904"/>
                </a:lnTo>
                <a:lnTo>
                  <a:pt x="6515608" y="1313688"/>
                </a:lnTo>
                <a:lnTo>
                  <a:pt x="218948" y="1313688"/>
                </a:lnTo>
                <a:lnTo>
                  <a:pt x="168750" y="1307904"/>
                </a:lnTo>
                <a:lnTo>
                  <a:pt x="122667" y="1291430"/>
                </a:lnTo>
                <a:lnTo>
                  <a:pt x="82014" y="1265582"/>
                </a:lnTo>
                <a:lnTo>
                  <a:pt x="48105" y="1231673"/>
                </a:lnTo>
                <a:lnTo>
                  <a:pt x="22257" y="1191020"/>
                </a:lnTo>
                <a:lnTo>
                  <a:pt x="5783" y="1144937"/>
                </a:lnTo>
                <a:lnTo>
                  <a:pt x="0" y="1094739"/>
                </a:lnTo>
                <a:lnTo>
                  <a:pt x="0" y="218948"/>
                </a:lnTo>
                <a:close/>
              </a:path>
            </a:pathLst>
          </a:custGeom>
          <a:ln w="3809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426970" y="4985765"/>
            <a:ext cx="6733540" cy="920750"/>
          </a:xfrm>
          <a:custGeom>
            <a:avLst/>
            <a:gdLst/>
            <a:ahLst/>
            <a:cxnLst/>
            <a:rect l="l" t="t" r="r" b="b"/>
            <a:pathLst>
              <a:path w="6733540" h="920750">
                <a:moveTo>
                  <a:pt x="0" y="153415"/>
                </a:moveTo>
                <a:lnTo>
                  <a:pt x="7823" y="104932"/>
                </a:lnTo>
                <a:lnTo>
                  <a:pt x="29606" y="62819"/>
                </a:lnTo>
                <a:lnTo>
                  <a:pt x="62819" y="29606"/>
                </a:lnTo>
                <a:lnTo>
                  <a:pt x="104932" y="7823"/>
                </a:lnTo>
                <a:lnTo>
                  <a:pt x="153416" y="0"/>
                </a:lnTo>
                <a:lnTo>
                  <a:pt x="6579615" y="0"/>
                </a:lnTo>
                <a:lnTo>
                  <a:pt x="6628099" y="7823"/>
                </a:lnTo>
                <a:lnTo>
                  <a:pt x="6670212" y="29606"/>
                </a:lnTo>
                <a:lnTo>
                  <a:pt x="6703425" y="62819"/>
                </a:lnTo>
                <a:lnTo>
                  <a:pt x="6725208" y="104932"/>
                </a:lnTo>
                <a:lnTo>
                  <a:pt x="6733032" y="153415"/>
                </a:lnTo>
                <a:lnTo>
                  <a:pt x="6733032" y="767079"/>
                </a:lnTo>
                <a:lnTo>
                  <a:pt x="6725208" y="815573"/>
                </a:lnTo>
                <a:lnTo>
                  <a:pt x="6703425" y="857687"/>
                </a:lnTo>
                <a:lnTo>
                  <a:pt x="6670212" y="890897"/>
                </a:lnTo>
                <a:lnTo>
                  <a:pt x="6628099" y="912675"/>
                </a:lnTo>
                <a:lnTo>
                  <a:pt x="6579615" y="920495"/>
                </a:lnTo>
                <a:lnTo>
                  <a:pt x="153416" y="920495"/>
                </a:lnTo>
                <a:lnTo>
                  <a:pt x="104932" y="912675"/>
                </a:lnTo>
                <a:lnTo>
                  <a:pt x="62819" y="890897"/>
                </a:lnTo>
                <a:lnTo>
                  <a:pt x="29606" y="857687"/>
                </a:lnTo>
                <a:lnTo>
                  <a:pt x="7823" y="815573"/>
                </a:lnTo>
                <a:lnTo>
                  <a:pt x="0" y="767079"/>
                </a:lnTo>
                <a:lnTo>
                  <a:pt x="0" y="153415"/>
                </a:lnTo>
                <a:close/>
              </a:path>
            </a:pathLst>
          </a:custGeom>
          <a:ln w="38100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480161" y="5999479"/>
            <a:ext cx="704215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Wingdings"/>
              <a:buChar char=""/>
              <a:tabLst>
                <a:tab pos="355600" algn="l"/>
              </a:tabLst>
            </a:pPr>
            <a:r>
              <a:rPr sz="2200" spc="-5" dirty="0">
                <a:latin typeface="Times New Roman"/>
                <a:cs typeface="Times New Roman"/>
              </a:rPr>
              <a:t>It is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used as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solvent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and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raw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material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in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preparing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acetone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  <p:pic>
        <p:nvPicPr>
          <p:cNvPr id="31" name="Picture 188">
            <a:extLst>
              <a:ext uri="{FF2B5EF4-FFF2-40B4-BE49-F238E27FC236}">
                <a16:creationId xmlns:a16="http://schemas.microsoft.com/office/drawing/2014/main" id="{373BCC95-4DE3-62C0-9E2F-3FA9ED7BDC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995055"/>
            <a:ext cx="6629400" cy="1205345"/>
          </a:xfrm>
          <a:prstGeom prst="rect">
            <a:avLst/>
          </a:prstGeom>
          <a:noFill/>
        </p:spPr>
      </p:pic>
      <p:pic>
        <p:nvPicPr>
          <p:cNvPr id="32" name="Picture 95">
            <a:extLst>
              <a:ext uri="{FF2B5EF4-FFF2-40B4-BE49-F238E27FC236}">
                <a16:creationId xmlns:a16="http://schemas.microsoft.com/office/drawing/2014/main" id="{DB197876-97B3-5D97-F525-89A39468C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107" y="4991818"/>
            <a:ext cx="5902855" cy="9129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4479" y="0"/>
            <a:ext cx="2065655" cy="1321435"/>
          </a:xfrm>
          <a:prstGeom prst="rect">
            <a:avLst/>
          </a:prstGeom>
        </p:spPr>
        <p:txBody>
          <a:bodyPr vert="horz" wrap="square" lIns="0" tIns="2127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675"/>
              </a:spcBef>
            </a:pPr>
            <a:endParaRPr lang="en-US" spc="-5" dirty="0"/>
          </a:p>
          <a:p>
            <a:pPr marL="10160" algn="ctr">
              <a:lnSpc>
                <a:spcPct val="100000"/>
              </a:lnSpc>
              <a:spcBef>
                <a:spcPts val="944"/>
              </a:spcBef>
            </a:pPr>
            <a:r>
              <a:rPr sz="2400" i="1" dirty="0">
                <a:solidFill>
                  <a:srgbClr val="C00000"/>
                </a:solidFill>
                <a:latin typeface="Times New Roman"/>
                <a:cs typeface="Times New Roman"/>
              </a:rPr>
              <a:t>Synthesis</a:t>
            </a:r>
            <a:endParaRPr sz="2400" dirty="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81347" y="2942738"/>
            <a:ext cx="2993946" cy="75378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887339" y="3101720"/>
            <a:ext cx="985519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latin typeface="Times New Roman"/>
                <a:cs typeface="Times New Roman"/>
              </a:rPr>
              <a:t>Ac</a:t>
            </a:r>
            <a:r>
              <a:rPr sz="2200" b="1" spc="-15" dirty="0">
                <a:latin typeface="Times New Roman"/>
                <a:cs typeface="Times New Roman"/>
              </a:rPr>
              <a:t>e</a:t>
            </a:r>
            <a:r>
              <a:rPr sz="2200" b="1" spc="-5" dirty="0">
                <a:latin typeface="Times New Roman"/>
                <a:cs typeface="Times New Roman"/>
              </a:rPr>
              <a:t>tone</a:t>
            </a:r>
            <a:endParaRPr sz="22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92371" y="452561"/>
            <a:ext cx="2993946" cy="755253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766942" y="611504"/>
            <a:ext cx="84836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latin typeface="Times New Roman"/>
                <a:cs typeface="Times New Roman"/>
              </a:rPr>
              <a:t>Phen</a:t>
            </a:r>
            <a:r>
              <a:rPr sz="2200" b="1" dirty="0">
                <a:latin typeface="Times New Roman"/>
                <a:cs typeface="Times New Roman"/>
              </a:rPr>
              <a:t>o</a:t>
            </a:r>
            <a:r>
              <a:rPr sz="2200" b="1" spc="-5" dirty="0">
                <a:latin typeface="Times New Roman"/>
                <a:cs typeface="Times New Roman"/>
              </a:rPr>
              <a:t>l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06272" y="5019547"/>
            <a:ext cx="7279005" cy="1358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i="1" spc="-5" dirty="0">
                <a:solidFill>
                  <a:srgbClr val="C00000"/>
                </a:solidFill>
                <a:latin typeface="Times New Roman"/>
                <a:cs typeface="Times New Roman"/>
              </a:rPr>
              <a:t>Uses:</a:t>
            </a:r>
            <a:endParaRPr sz="2200">
              <a:latin typeface="Times New Roman"/>
              <a:cs typeface="Times New Roman"/>
            </a:endParaRPr>
          </a:p>
          <a:p>
            <a:pPr marL="1273175" indent="-343535">
              <a:lnSpc>
                <a:spcPts val="2635"/>
              </a:lnSpc>
              <a:spcBef>
                <a:spcPts val="20"/>
              </a:spcBef>
              <a:buFont typeface="Wingdings"/>
              <a:buChar char=""/>
              <a:tabLst>
                <a:tab pos="1273175" algn="l"/>
                <a:tab pos="1273810" algn="l"/>
              </a:tabLst>
            </a:pPr>
            <a:r>
              <a:rPr sz="2200" spc="-5" dirty="0">
                <a:latin typeface="Times New Roman"/>
                <a:cs typeface="Times New Roman"/>
              </a:rPr>
              <a:t>It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is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used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as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solvent</a:t>
            </a:r>
            <a:endParaRPr sz="2200">
              <a:latin typeface="Times New Roman"/>
              <a:cs typeface="Times New Roman"/>
            </a:endParaRPr>
          </a:p>
          <a:p>
            <a:pPr marL="1310005" indent="-343535">
              <a:lnSpc>
                <a:spcPts val="2600"/>
              </a:lnSpc>
              <a:buFont typeface="Wingdings"/>
              <a:buChar char=""/>
              <a:tabLst>
                <a:tab pos="1310005" algn="l"/>
                <a:tab pos="1310640" algn="l"/>
              </a:tabLst>
            </a:pPr>
            <a:r>
              <a:rPr sz="2200" spc="-5" dirty="0">
                <a:latin typeface="Times New Roman"/>
                <a:cs typeface="Times New Roman"/>
              </a:rPr>
              <a:t>It is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used in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the </a:t>
            </a:r>
            <a:r>
              <a:rPr sz="2200" spc="-5" dirty="0">
                <a:latin typeface="Times New Roman"/>
                <a:cs typeface="Times New Roman"/>
              </a:rPr>
              <a:t>preparation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of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chloroform</a:t>
            </a:r>
            <a:r>
              <a:rPr sz="2200" spc="5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-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iodoform</a:t>
            </a:r>
            <a:endParaRPr sz="2200">
              <a:latin typeface="Times New Roman"/>
              <a:cs typeface="Times New Roman"/>
            </a:endParaRPr>
          </a:p>
          <a:p>
            <a:pPr marL="1336675" indent="-343535">
              <a:lnSpc>
                <a:spcPts val="2610"/>
              </a:lnSpc>
              <a:buFont typeface="Wingdings"/>
              <a:buChar char=""/>
              <a:tabLst>
                <a:tab pos="1336675" algn="l"/>
                <a:tab pos="1337310" algn="l"/>
              </a:tabLst>
            </a:pPr>
            <a:r>
              <a:rPr sz="2200" spc="-5" dirty="0">
                <a:latin typeface="Times New Roman"/>
                <a:cs typeface="Times New Roman"/>
              </a:rPr>
              <a:t>It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is used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in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nail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polish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remover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084325" y="1456182"/>
            <a:ext cx="8327390" cy="1252855"/>
          </a:xfrm>
          <a:custGeom>
            <a:avLst/>
            <a:gdLst/>
            <a:ahLst/>
            <a:cxnLst/>
            <a:rect l="l" t="t" r="r" b="b"/>
            <a:pathLst>
              <a:path w="8327390" h="1252855">
                <a:moveTo>
                  <a:pt x="0" y="208787"/>
                </a:moveTo>
                <a:lnTo>
                  <a:pt x="5513" y="160913"/>
                </a:lnTo>
                <a:lnTo>
                  <a:pt x="21220" y="116965"/>
                </a:lnTo>
                <a:lnTo>
                  <a:pt x="45866" y="78199"/>
                </a:lnTo>
                <a:lnTo>
                  <a:pt x="78199" y="45866"/>
                </a:lnTo>
                <a:lnTo>
                  <a:pt x="116965" y="21220"/>
                </a:lnTo>
                <a:lnTo>
                  <a:pt x="160913" y="5513"/>
                </a:lnTo>
                <a:lnTo>
                  <a:pt x="208787" y="0"/>
                </a:lnTo>
                <a:lnTo>
                  <a:pt x="8118348" y="0"/>
                </a:lnTo>
                <a:lnTo>
                  <a:pt x="8166222" y="5513"/>
                </a:lnTo>
                <a:lnTo>
                  <a:pt x="8210170" y="21220"/>
                </a:lnTo>
                <a:lnTo>
                  <a:pt x="8248936" y="45866"/>
                </a:lnTo>
                <a:lnTo>
                  <a:pt x="8281269" y="78199"/>
                </a:lnTo>
                <a:lnTo>
                  <a:pt x="8305915" y="116965"/>
                </a:lnTo>
                <a:lnTo>
                  <a:pt x="8321622" y="160913"/>
                </a:lnTo>
                <a:lnTo>
                  <a:pt x="8327135" y="208787"/>
                </a:lnTo>
                <a:lnTo>
                  <a:pt x="8327135" y="1043939"/>
                </a:lnTo>
                <a:lnTo>
                  <a:pt x="8321622" y="1091814"/>
                </a:lnTo>
                <a:lnTo>
                  <a:pt x="8305915" y="1135762"/>
                </a:lnTo>
                <a:lnTo>
                  <a:pt x="8281269" y="1174528"/>
                </a:lnTo>
                <a:lnTo>
                  <a:pt x="8248936" y="1206861"/>
                </a:lnTo>
                <a:lnTo>
                  <a:pt x="8210170" y="1231507"/>
                </a:lnTo>
                <a:lnTo>
                  <a:pt x="8166222" y="1247214"/>
                </a:lnTo>
                <a:lnTo>
                  <a:pt x="8118348" y="1252727"/>
                </a:lnTo>
                <a:lnTo>
                  <a:pt x="208787" y="1252727"/>
                </a:lnTo>
                <a:lnTo>
                  <a:pt x="160913" y="1247214"/>
                </a:lnTo>
                <a:lnTo>
                  <a:pt x="116965" y="1231507"/>
                </a:lnTo>
                <a:lnTo>
                  <a:pt x="78199" y="1206861"/>
                </a:lnTo>
                <a:lnTo>
                  <a:pt x="45866" y="1174528"/>
                </a:lnTo>
                <a:lnTo>
                  <a:pt x="21220" y="1135762"/>
                </a:lnTo>
                <a:lnTo>
                  <a:pt x="5513" y="1091814"/>
                </a:lnTo>
                <a:lnTo>
                  <a:pt x="0" y="1043939"/>
                </a:lnTo>
                <a:lnTo>
                  <a:pt x="0" y="208787"/>
                </a:lnTo>
                <a:close/>
              </a:path>
            </a:pathLst>
          </a:custGeom>
          <a:ln w="2857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471627" y="3492500"/>
            <a:ext cx="12122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spc="-5" dirty="0">
                <a:solidFill>
                  <a:srgbClr val="C00000"/>
                </a:solidFill>
                <a:latin typeface="Times New Roman"/>
                <a:cs typeface="Times New Roman"/>
              </a:rPr>
              <a:t>Synthes</a:t>
            </a:r>
            <a:r>
              <a:rPr sz="2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i</a:t>
            </a:r>
            <a:r>
              <a:rPr sz="2400" b="1" i="1" spc="-5" dirty="0">
                <a:solidFill>
                  <a:srgbClr val="C00000"/>
                </a:solidFill>
                <a:latin typeface="Times New Roman"/>
                <a:cs typeface="Times New Roman"/>
              </a:rPr>
              <a:t>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2606801" y="3752850"/>
            <a:ext cx="6320155" cy="1252855"/>
          </a:xfrm>
          <a:custGeom>
            <a:avLst/>
            <a:gdLst/>
            <a:ahLst/>
            <a:cxnLst/>
            <a:rect l="l" t="t" r="r" b="b"/>
            <a:pathLst>
              <a:path w="6320155" h="1252854">
                <a:moveTo>
                  <a:pt x="0" y="208787"/>
                </a:moveTo>
                <a:lnTo>
                  <a:pt x="5513" y="160913"/>
                </a:lnTo>
                <a:lnTo>
                  <a:pt x="21220" y="116965"/>
                </a:lnTo>
                <a:lnTo>
                  <a:pt x="45866" y="78199"/>
                </a:lnTo>
                <a:lnTo>
                  <a:pt x="78199" y="45866"/>
                </a:lnTo>
                <a:lnTo>
                  <a:pt x="116965" y="21220"/>
                </a:lnTo>
                <a:lnTo>
                  <a:pt x="160913" y="5513"/>
                </a:lnTo>
                <a:lnTo>
                  <a:pt x="208787" y="0"/>
                </a:lnTo>
                <a:lnTo>
                  <a:pt x="6111240" y="0"/>
                </a:lnTo>
                <a:lnTo>
                  <a:pt x="6159114" y="5513"/>
                </a:lnTo>
                <a:lnTo>
                  <a:pt x="6203062" y="21220"/>
                </a:lnTo>
                <a:lnTo>
                  <a:pt x="6241828" y="45866"/>
                </a:lnTo>
                <a:lnTo>
                  <a:pt x="6274161" y="78199"/>
                </a:lnTo>
                <a:lnTo>
                  <a:pt x="6298807" y="116965"/>
                </a:lnTo>
                <a:lnTo>
                  <a:pt x="6314514" y="160913"/>
                </a:lnTo>
                <a:lnTo>
                  <a:pt x="6320028" y="208787"/>
                </a:lnTo>
                <a:lnTo>
                  <a:pt x="6320028" y="1043939"/>
                </a:lnTo>
                <a:lnTo>
                  <a:pt x="6314514" y="1091814"/>
                </a:lnTo>
                <a:lnTo>
                  <a:pt x="6298807" y="1135762"/>
                </a:lnTo>
                <a:lnTo>
                  <a:pt x="6274161" y="1174528"/>
                </a:lnTo>
                <a:lnTo>
                  <a:pt x="6241828" y="1206861"/>
                </a:lnTo>
                <a:lnTo>
                  <a:pt x="6203062" y="1231507"/>
                </a:lnTo>
                <a:lnTo>
                  <a:pt x="6159114" y="1247214"/>
                </a:lnTo>
                <a:lnTo>
                  <a:pt x="6111240" y="1252727"/>
                </a:lnTo>
                <a:lnTo>
                  <a:pt x="208787" y="1252727"/>
                </a:lnTo>
                <a:lnTo>
                  <a:pt x="160913" y="1247214"/>
                </a:lnTo>
                <a:lnTo>
                  <a:pt x="116965" y="1231507"/>
                </a:lnTo>
                <a:lnTo>
                  <a:pt x="78199" y="1206861"/>
                </a:lnTo>
                <a:lnTo>
                  <a:pt x="45866" y="1174528"/>
                </a:lnTo>
                <a:lnTo>
                  <a:pt x="21220" y="1135762"/>
                </a:lnTo>
                <a:lnTo>
                  <a:pt x="5513" y="1091814"/>
                </a:lnTo>
                <a:lnTo>
                  <a:pt x="0" y="1043939"/>
                </a:lnTo>
                <a:lnTo>
                  <a:pt x="0" y="208787"/>
                </a:lnTo>
                <a:close/>
              </a:path>
            </a:pathLst>
          </a:custGeom>
          <a:ln w="2857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  <p:graphicFrame>
        <p:nvGraphicFramePr>
          <p:cNvPr id="59" name="Object 3">
            <a:extLst>
              <a:ext uri="{FF2B5EF4-FFF2-40B4-BE49-F238E27FC236}">
                <a16:creationId xmlns:a16="http://schemas.microsoft.com/office/drawing/2014/main" id="{957FA352-3D85-AA2F-1D1A-A6CEF7C04F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2309005"/>
              </p:ext>
            </p:extLst>
          </p:nvPr>
        </p:nvGraphicFramePr>
        <p:xfrm>
          <a:off x="1275538" y="1553903"/>
          <a:ext cx="7944018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6" name="CS ChemDraw Drawing" r:id="rId5" imgW="6070092" imgH="722376" progId="ChemDraw.Document.6.0">
                  <p:embed/>
                </p:oleObj>
              </mc:Choice>
              <mc:Fallback>
                <p:oleObj name="CS ChemDraw Drawing" r:id="rId5" imgW="6070092" imgH="722376" progId="ChemDraw.Document.6.0">
                  <p:embed/>
                  <p:pic>
                    <p:nvPicPr>
                      <p:cNvPr id="9" name="Object 3">
                        <a:extLst>
                          <a:ext uri="{FF2B5EF4-FFF2-40B4-BE49-F238E27FC236}">
                            <a16:creationId xmlns:a16="http://schemas.microsoft.com/office/drawing/2014/main" id="{6B19933D-DFBE-41D9-AF36-5AEE279A9D4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5538" y="1553903"/>
                        <a:ext cx="7944018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" name="Object 3">
            <a:extLst>
              <a:ext uri="{FF2B5EF4-FFF2-40B4-BE49-F238E27FC236}">
                <a16:creationId xmlns:a16="http://schemas.microsoft.com/office/drawing/2014/main" id="{9471F427-AED7-2F7B-936A-470A161834A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816247"/>
              </p:ext>
            </p:extLst>
          </p:nvPr>
        </p:nvGraphicFramePr>
        <p:xfrm>
          <a:off x="2791481" y="3848050"/>
          <a:ext cx="5914200" cy="102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7" name="CS ChemDraw Drawing" r:id="rId7" imgW="3988308" imgH="737616" progId="ChemDraw.Document.6.0">
                  <p:embed/>
                </p:oleObj>
              </mc:Choice>
              <mc:Fallback>
                <p:oleObj name="CS ChemDraw Drawing" r:id="rId7" imgW="3988308" imgH="737616" progId="ChemDraw.Document.6.0">
                  <p:embed/>
                  <p:pic>
                    <p:nvPicPr>
                      <p:cNvPr id="10" name="Object 3">
                        <a:extLst>
                          <a:ext uri="{FF2B5EF4-FFF2-40B4-BE49-F238E27FC236}">
                            <a16:creationId xmlns:a16="http://schemas.microsoft.com/office/drawing/2014/main" id="{1C0CCBB3-900B-4E91-8B61-3E161CA5C91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1481" y="3848050"/>
                        <a:ext cx="5914200" cy="102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74815" y="1267901"/>
            <a:ext cx="2878138" cy="75525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868039" y="1427479"/>
            <a:ext cx="109537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dirty="0">
                <a:latin typeface="Times New Roman"/>
                <a:cs typeface="Times New Roman"/>
              </a:rPr>
              <a:t>1</a:t>
            </a:r>
            <a:r>
              <a:rPr sz="2200" b="1" spc="-5" dirty="0">
                <a:latin typeface="Times New Roman"/>
                <a:cs typeface="Times New Roman"/>
              </a:rPr>
              <a:t>-Butene</a:t>
            </a:r>
            <a:endParaRPr sz="22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78619" y="1267901"/>
            <a:ext cx="2878138" cy="75525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872096" y="1427479"/>
            <a:ext cx="109537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dirty="0">
                <a:latin typeface="Times New Roman"/>
                <a:cs typeface="Times New Roman"/>
              </a:rPr>
              <a:t>2</a:t>
            </a:r>
            <a:r>
              <a:rPr sz="2200" b="1" spc="-5" dirty="0">
                <a:latin typeface="Times New Roman"/>
                <a:cs typeface="Times New Roman"/>
              </a:rPr>
              <a:t>-Butene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4868" y="1888202"/>
            <a:ext cx="11717655" cy="1556385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755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  <a:p>
            <a:pPr marL="12700" marR="2019935">
              <a:lnSpc>
                <a:spcPct val="100000"/>
              </a:lnSpc>
              <a:spcBef>
                <a:spcPts val="600"/>
              </a:spcBef>
            </a:pPr>
            <a:r>
              <a:rPr sz="2200" spc="-5" dirty="0">
                <a:latin typeface="Times New Roman"/>
                <a:cs typeface="Times New Roman"/>
              </a:rPr>
              <a:t>Butane is used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to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prepare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number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of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petrochemical</a:t>
            </a:r>
            <a:r>
              <a:rPr sz="2200" spc="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products by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removing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hydrogen 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and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using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suitable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catalysts.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These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products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include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the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following:</a:t>
            </a:r>
            <a:r>
              <a:rPr sz="2200" spc="55" dirty="0"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9900CC"/>
                </a:solidFill>
                <a:latin typeface="Times New Roman"/>
                <a:cs typeface="Times New Roman"/>
              </a:rPr>
              <a:t>1-Butene</a:t>
            </a:r>
            <a:r>
              <a:rPr sz="2200" spc="-5" dirty="0">
                <a:latin typeface="Times New Roman"/>
                <a:cs typeface="Times New Roman"/>
              </a:rPr>
              <a:t>,</a:t>
            </a:r>
            <a:r>
              <a:rPr sz="2200" spc="30" dirty="0"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9900CC"/>
                </a:solidFill>
                <a:latin typeface="Times New Roman"/>
                <a:cs typeface="Times New Roman"/>
              </a:rPr>
              <a:t>2-Butene </a:t>
            </a:r>
            <a:r>
              <a:rPr sz="2200" spc="-535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and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9900CC"/>
                </a:solidFill>
                <a:latin typeface="Times New Roman"/>
                <a:cs typeface="Times New Roman"/>
              </a:rPr>
              <a:t>Butadiene</a:t>
            </a:r>
            <a:endParaRPr sz="22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45477" y="327519"/>
            <a:ext cx="3006151" cy="865137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073141" y="527430"/>
            <a:ext cx="17532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latin typeface="Times New Roman"/>
                <a:cs typeface="Times New Roman"/>
              </a:rPr>
              <a:t>From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Butane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9195064" y="4135073"/>
            <a:ext cx="202565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13" y="0"/>
                </a:lnTo>
              </a:path>
            </a:pathLst>
          </a:custGeom>
          <a:ln w="104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8489695" y="4208599"/>
            <a:ext cx="1616075" cy="2362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50" spc="80" dirty="0">
                <a:latin typeface="Times New Roman"/>
                <a:cs typeface="Times New Roman"/>
              </a:rPr>
              <a:t>Ethyl</a:t>
            </a:r>
            <a:r>
              <a:rPr sz="1350" spc="15" dirty="0">
                <a:latin typeface="Times New Roman"/>
                <a:cs typeface="Times New Roman"/>
              </a:rPr>
              <a:t> </a:t>
            </a:r>
            <a:r>
              <a:rPr sz="1350" spc="85" dirty="0">
                <a:latin typeface="Times New Roman"/>
                <a:cs typeface="Times New Roman"/>
              </a:rPr>
              <a:t>methyl</a:t>
            </a:r>
            <a:r>
              <a:rPr sz="1350" spc="15" dirty="0">
                <a:latin typeface="Times New Roman"/>
                <a:cs typeface="Times New Roman"/>
              </a:rPr>
              <a:t> </a:t>
            </a:r>
            <a:r>
              <a:rPr sz="1350" spc="85" dirty="0">
                <a:latin typeface="Times New Roman"/>
                <a:cs typeface="Times New Roman"/>
              </a:rPr>
              <a:t>ketone</a:t>
            </a:r>
            <a:endParaRPr sz="1350" dirty="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9005999" y="3830967"/>
            <a:ext cx="298450" cy="2362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sz="1350" spc="105" dirty="0">
                <a:latin typeface="Arial MT"/>
                <a:cs typeface="Arial MT"/>
              </a:rPr>
              <a:t>H</a:t>
            </a:r>
            <a:r>
              <a:rPr sz="1500" spc="157" baseline="-16666" dirty="0">
                <a:latin typeface="Arial MT"/>
                <a:cs typeface="Arial MT"/>
              </a:rPr>
              <a:t>2</a:t>
            </a:r>
            <a:endParaRPr sz="1500" baseline="-16666">
              <a:latin typeface="Arial MT"/>
              <a:cs typeface="Arial MT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8926369" y="4135073"/>
            <a:ext cx="102235" cy="0"/>
          </a:xfrm>
          <a:custGeom>
            <a:avLst/>
            <a:gdLst/>
            <a:ahLst/>
            <a:cxnLst/>
            <a:rect l="l" t="t" r="r" b="b"/>
            <a:pathLst>
              <a:path w="102234">
                <a:moveTo>
                  <a:pt x="102075" y="0"/>
                </a:moveTo>
                <a:lnTo>
                  <a:pt x="0" y="0"/>
                </a:lnTo>
              </a:path>
            </a:pathLst>
          </a:custGeom>
          <a:ln w="104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9567805" y="4135073"/>
            <a:ext cx="141605" cy="0"/>
          </a:xfrm>
          <a:custGeom>
            <a:avLst/>
            <a:gdLst/>
            <a:ahLst/>
            <a:cxnLst/>
            <a:rect l="l" t="t" r="r" b="b"/>
            <a:pathLst>
              <a:path w="141604">
                <a:moveTo>
                  <a:pt x="0" y="0"/>
                </a:moveTo>
                <a:lnTo>
                  <a:pt x="141183" y="0"/>
                </a:lnTo>
              </a:path>
            </a:pathLst>
          </a:custGeom>
          <a:ln w="104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8496574" y="4016978"/>
            <a:ext cx="1642745" cy="2362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30"/>
              </a:spcBef>
              <a:tabLst>
                <a:tab pos="547370" algn="l"/>
                <a:tab pos="915669" algn="l"/>
                <a:tab pos="1228090" algn="l"/>
              </a:tabLst>
            </a:pPr>
            <a:r>
              <a:rPr sz="1350" spc="120" dirty="0">
                <a:latin typeface="Arial MT"/>
                <a:cs typeface="Arial MT"/>
              </a:rPr>
              <a:t>H</a:t>
            </a:r>
            <a:r>
              <a:rPr sz="1500" spc="179" baseline="-16666" dirty="0">
                <a:latin typeface="Arial MT"/>
                <a:cs typeface="Arial MT"/>
              </a:rPr>
              <a:t>3</a:t>
            </a:r>
            <a:r>
              <a:rPr sz="1350" spc="120" dirty="0">
                <a:latin typeface="Arial MT"/>
                <a:cs typeface="Arial MT"/>
              </a:rPr>
              <a:t>C	</a:t>
            </a:r>
            <a:r>
              <a:rPr sz="1350" spc="140" dirty="0">
                <a:latin typeface="Arial MT"/>
                <a:cs typeface="Arial MT"/>
              </a:rPr>
              <a:t>C	C	</a:t>
            </a:r>
            <a:r>
              <a:rPr sz="1350" spc="114" dirty="0">
                <a:latin typeface="Arial MT"/>
                <a:cs typeface="Arial MT"/>
              </a:rPr>
              <a:t>CH</a:t>
            </a:r>
            <a:r>
              <a:rPr sz="1500" spc="172" baseline="-16666" dirty="0">
                <a:latin typeface="Arial MT"/>
                <a:cs typeface="Arial MT"/>
              </a:rPr>
              <a:t>3</a:t>
            </a:r>
            <a:endParaRPr sz="1500" baseline="-16666">
              <a:latin typeface="Arial MT"/>
              <a:cs typeface="Arial MT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9396311" y="3757531"/>
            <a:ext cx="178435" cy="2362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50" spc="150" dirty="0">
                <a:latin typeface="Arial MT"/>
                <a:cs typeface="Arial MT"/>
              </a:rPr>
              <a:t>O</a:t>
            </a:r>
            <a:endParaRPr sz="1350">
              <a:latin typeface="Arial MT"/>
              <a:cs typeface="Arial MT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9467666" y="3968290"/>
            <a:ext cx="36195" cy="84455"/>
          </a:xfrm>
          <a:custGeom>
            <a:avLst/>
            <a:gdLst/>
            <a:ahLst/>
            <a:cxnLst/>
            <a:rect l="l" t="t" r="r" b="b"/>
            <a:pathLst>
              <a:path w="36195" h="84454">
                <a:moveTo>
                  <a:pt x="0" y="84263"/>
                </a:moveTo>
                <a:lnTo>
                  <a:pt x="0" y="0"/>
                </a:lnTo>
              </a:path>
              <a:path w="36195" h="84454">
                <a:moveTo>
                  <a:pt x="35592" y="84263"/>
                </a:moveTo>
                <a:lnTo>
                  <a:pt x="35592" y="0"/>
                </a:lnTo>
              </a:path>
            </a:pathLst>
          </a:custGeom>
          <a:ln w="1110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9482197" y="6057341"/>
            <a:ext cx="213360" cy="0"/>
          </a:xfrm>
          <a:custGeom>
            <a:avLst/>
            <a:gdLst/>
            <a:ahLst/>
            <a:cxnLst/>
            <a:rect l="l" t="t" r="r" b="b"/>
            <a:pathLst>
              <a:path w="213359">
                <a:moveTo>
                  <a:pt x="0" y="0"/>
                </a:moveTo>
                <a:lnTo>
                  <a:pt x="213323" y="0"/>
                </a:lnTo>
              </a:path>
            </a:pathLst>
          </a:custGeom>
          <a:ln w="986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8969755" y="6130723"/>
            <a:ext cx="1320165" cy="4152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255904" algn="r">
              <a:lnSpc>
                <a:spcPts val="1540"/>
              </a:lnSpc>
              <a:spcBef>
                <a:spcPts val="95"/>
              </a:spcBef>
            </a:pPr>
            <a:r>
              <a:rPr sz="1300" spc="110" dirty="0">
                <a:latin typeface="Arial MT"/>
                <a:cs typeface="Arial MT"/>
              </a:rPr>
              <a:t>O</a:t>
            </a:r>
            <a:endParaRPr sz="1300">
              <a:latin typeface="Arial MT"/>
              <a:cs typeface="Arial MT"/>
            </a:endParaRPr>
          </a:p>
          <a:p>
            <a:pPr marL="12700">
              <a:lnSpc>
                <a:spcPts val="1540"/>
              </a:lnSpc>
            </a:pPr>
            <a:r>
              <a:rPr sz="1300" spc="65" dirty="0">
                <a:latin typeface="Times New Roman"/>
                <a:cs typeface="Times New Roman"/>
              </a:rPr>
              <a:t>Maleic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spc="65" dirty="0">
                <a:latin typeface="Times New Roman"/>
                <a:cs typeface="Times New Roman"/>
              </a:rPr>
              <a:t>anhydride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9813031" y="6108350"/>
            <a:ext cx="97790" cy="84455"/>
          </a:xfrm>
          <a:custGeom>
            <a:avLst/>
            <a:gdLst/>
            <a:ahLst/>
            <a:cxnLst/>
            <a:rect l="l" t="t" r="r" b="b"/>
            <a:pathLst>
              <a:path w="97790" h="84454">
                <a:moveTo>
                  <a:pt x="34881" y="0"/>
                </a:moveTo>
                <a:lnTo>
                  <a:pt x="97295" y="66151"/>
                </a:lnTo>
              </a:path>
              <a:path w="97790" h="84454">
                <a:moveTo>
                  <a:pt x="0" y="8234"/>
                </a:moveTo>
                <a:lnTo>
                  <a:pt x="71596" y="84248"/>
                </a:lnTo>
              </a:path>
            </a:pathLst>
          </a:custGeom>
          <a:ln w="1043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9763450" y="5606127"/>
            <a:ext cx="114300" cy="87630"/>
          </a:xfrm>
          <a:custGeom>
            <a:avLst/>
            <a:gdLst/>
            <a:ahLst/>
            <a:cxnLst/>
            <a:rect l="l" t="t" r="r" b="b"/>
            <a:pathLst>
              <a:path w="114300" h="87629">
                <a:moveTo>
                  <a:pt x="0" y="82278"/>
                </a:moveTo>
                <a:lnTo>
                  <a:pt x="88128" y="0"/>
                </a:lnTo>
              </a:path>
              <a:path w="114300" h="87629">
                <a:moveTo>
                  <a:pt x="42230" y="87217"/>
                </a:moveTo>
                <a:lnTo>
                  <a:pt x="113827" y="19752"/>
                </a:lnTo>
              </a:path>
            </a:pathLst>
          </a:custGeom>
          <a:ln w="1043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9811197" y="5771013"/>
            <a:ext cx="160020" cy="69215"/>
          </a:xfrm>
          <a:custGeom>
            <a:avLst/>
            <a:gdLst/>
            <a:ahLst/>
            <a:cxnLst/>
            <a:rect l="l" t="t" r="r" b="b"/>
            <a:pathLst>
              <a:path w="160020" h="69214">
                <a:moveTo>
                  <a:pt x="0" y="0"/>
                </a:moveTo>
                <a:lnTo>
                  <a:pt x="159725" y="69119"/>
                </a:lnTo>
              </a:path>
            </a:pathLst>
          </a:custGeom>
          <a:ln w="100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9444366" y="5442233"/>
            <a:ext cx="689610" cy="54229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21615" marR="125730" indent="-209550">
              <a:lnSpc>
                <a:spcPts val="1440"/>
              </a:lnSpc>
              <a:spcBef>
                <a:spcPts val="240"/>
              </a:spcBef>
              <a:tabLst>
                <a:tab pos="258445" algn="l"/>
                <a:tab pos="412115" algn="l"/>
              </a:tabLst>
            </a:pPr>
            <a:r>
              <a:rPr sz="1300" u="heavy" spc="4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 		</a:t>
            </a:r>
            <a:r>
              <a:rPr sz="1300" spc="40" dirty="0">
                <a:latin typeface="Arial MT"/>
                <a:cs typeface="Arial MT"/>
              </a:rPr>
              <a:t>	</a:t>
            </a:r>
            <a:r>
              <a:rPr sz="1300" spc="60" dirty="0">
                <a:latin typeface="Arial MT"/>
                <a:cs typeface="Arial MT"/>
              </a:rPr>
              <a:t>O  </a:t>
            </a:r>
            <a:r>
              <a:rPr sz="1300" spc="100" dirty="0">
                <a:latin typeface="Arial MT"/>
                <a:cs typeface="Arial MT"/>
              </a:rPr>
              <a:t>C</a:t>
            </a:r>
            <a:endParaRPr sz="1300">
              <a:latin typeface="Arial MT"/>
              <a:cs typeface="Arial MT"/>
            </a:endParaRPr>
          </a:p>
          <a:p>
            <a:pPr marL="533400">
              <a:lnSpc>
                <a:spcPts val="1050"/>
              </a:lnSpc>
            </a:pPr>
            <a:r>
              <a:rPr sz="1300" spc="110" dirty="0">
                <a:latin typeface="Arial MT"/>
                <a:cs typeface="Arial MT"/>
              </a:rPr>
              <a:t>O</a:t>
            </a:r>
            <a:endParaRPr sz="1300">
              <a:latin typeface="Arial MT"/>
              <a:cs typeface="Arial MT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9844230" y="5924053"/>
            <a:ext cx="132715" cy="88900"/>
          </a:xfrm>
          <a:custGeom>
            <a:avLst/>
            <a:gdLst/>
            <a:ahLst/>
            <a:cxnLst/>
            <a:rect l="l" t="t" r="r" b="b"/>
            <a:pathLst>
              <a:path w="132715" h="88900">
                <a:moveTo>
                  <a:pt x="132192" y="0"/>
                </a:moveTo>
                <a:lnTo>
                  <a:pt x="0" y="88858"/>
                </a:lnTo>
              </a:path>
            </a:pathLst>
          </a:custGeom>
          <a:ln w="102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9192262" y="5944442"/>
            <a:ext cx="663575" cy="2228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17525" algn="l"/>
              </a:tabLst>
            </a:pPr>
            <a:r>
              <a:rPr sz="1300" spc="95" dirty="0">
                <a:latin typeface="Arial MT"/>
                <a:cs typeface="Arial MT"/>
              </a:rPr>
              <a:t>H</a:t>
            </a:r>
            <a:r>
              <a:rPr sz="1300" spc="100" dirty="0">
                <a:latin typeface="Arial MT"/>
                <a:cs typeface="Arial MT"/>
              </a:rPr>
              <a:t>C</a:t>
            </a:r>
            <a:r>
              <a:rPr sz="1300" dirty="0">
                <a:latin typeface="Arial MT"/>
                <a:cs typeface="Arial MT"/>
              </a:rPr>
              <a:t>	</a:t>
            </a:r>
            <a:r>
              <a:rPr sz="1300" spc="100" dirty="0">
                <a:latin typeface="Arial MT"/>
                <a:cs typeface="Arial MT"/>
              </a:rPr>
              <a:t>C</a:t>
            </a:r>
            <a:endParaRPr sz="1300">
              <a:latin typeface="Arial MT"/>
              <a:cs typeface="Arial MT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9175745" y="5633438"/>
            <a:ext cx="290195" cy="2228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95" dirty="0">
                <a:latin typeface="Arial MT"/>
                <a:cs typeface="Arial MT"/>
              </a:rPr>
              <a:t>H</a:t>
            </a:r>
            <a:r>
              <a:rPr sz="1300" spc="100" dirty="0">
                <a:latin typeface="Arial MT"/>
                <a:cs typeface="Arial MT"/>
              </a:rPr>
              <a:t>C</a:t>
            </a:r>
            <a:endParaRPr sz="1300">
              <a:latin typeface="Arial MT"/>
              <a:cs typeface="Arial MT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9388561" y="5826392"/>
            <a:ext cx="60960" cy="157480"/>
            <a:chOff x="9388561" y="5826392"/>
            <a:chExt cx="60960" cy="157480"/>
          </a:xfrm>
        </p:grpSpPr>
        <p:sp>
          <p:nvSpPr>
            <p:cNvPr id="44" name="object 44"/>
            <p:cNvSpPr/>
            <p:nvPr/>
          </p:nvSpPr>
          <p:spPr>
            <a:xfrm>
              <a:off x="9394068" y="5831898"/>
              <a:ext cx="7620" cy="146685"/>
            </a:xfrm>
            <a:custGeom>
              <a:avLst/>
              <a:gdLst/>
              <a:ahLst/>
              <a:cxnLst/>
              <a:rect l="l" t="t" r="r" b="b"/>
              <a:pathLst>
                <a:path w="7620" h="146685">
                  <a:moveTo>
                    <a:pt x="3674" y="-5506"/>
                  </a:moveTo>
                  <a:lnTo>
                    <a:pt x="3674" y="151967"/>
                  </a:lnTo>
                </a:path>
              </a:pathLst>
            </a:custGeom>
            <a:ln w="1836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9436299" y="5858230"/>
              <a:ext cx="7620" cy="118745"/>
            </a:xfrm>
            <a:custGeom>
              <a:avLst/>
              <a:gdLst/>
              <a:ahLst/>
              <a:cxnLst/>
              <a:rect l="l" t="t" r="r" b="b"/>
              <a:pathLst>
                <a:path w="7620" h="118745">
                  <a:moveTo>
                    <a:pt x="3666" y="-5505"/>
                  </a:moveTo>
                  <a:lnTo>
                    <a:pt x="3666" y="123979"/>
                  </a:lnTo>
                </a:path>
              </a:pathLst>
            </a:custGeom>
            <a:ln w="1834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6926580" y="3608556"/>
            <a:ext cx="1166495" cy="479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8110" marR="30480" indent="-80645">
              <a:lnSpc>
                <a:spcPct val="114500"/>
              </a:lnSpc>
              <a:spcBef>
                <a:spcPts val="100"/>
              </a:spcBef>
            </a:pPr>
            <a:r>
              <a:rPr sz="1300" dirty="0">
                <a:latin typeface="Times New Roman"/>
                <a:cs typeface="Times New Roman"/>
              </a:rPr>
              <a:t>O</a:t>
            </a:r>
            <a:r>
              <a:rPr sz="1425" spc="22" baseline="-17543" dirty="0">
                <a:latin typeface="Times New Roman"/>
                <a:cs typeface="Times New Roman"/>
              </a:rPr>
              <a:t>2</a:t>
            </a:r>
            <a:r>
              <a:rPr sz="1300" spc="-5" dirty="0">
                <a:latin typeface="Times New Roman"/>
                <a:cs typeface="Times New Roman"/>
              </a:rPr>
              <a:t>/</a:t>
            </a:r>
            <a:r>
              <a:rPr sz="1300" spc="15" dirty="0">
                <a:latin typeface="Times New Roman"/>
                <a:cs typeface="Times New Roman"/>
              </a:rPr>
              <a:t>C</a:t>
            </a:r>
            <a:r>
              <a:rPr sz="1300" spc="-5" dirty="0">
                <a:latin typeface="Times New Roman"/>
                <a:cs typeface="Times New Roman"/>
              </a:rPr>
              <a:t>u</a:t>
            </a:r>
            <a:r>
              <a:rPr sz="1300" dirty="0">
                <a:latin typeface="Times New Roman"/>
                <a:cs typeface="Times New Roman"/>
              </a:rPr>
              <a:t>Cl</a:t>
            </a:r>
            <a:r>
              <a:rPr sz="1425" spc="52" baseline="-17543" dirty="0">
                <a:latin typeface="Times New Roman"/>
                <a:cs typeface="Times New Roman"/>
              </a:rPr>
              <a:t>2</a:t>
            </a:r>
            <a:r>
              <a:rPr sz="1300" spc="-10" dirty="0">
                <a:latin typeface="Times New Roman"/>
                <a:cs typeface="Times New Roman"/>
              </a:rPr>
              <a:t>/P</a:t>
            </a:r>
            <a:r>
              <a:rPr sz="1300" spc="15" dirty="0">
                <a:latin typeface="Times New Roman"/>
                <a:cs typeface="Times New Roman"/>
              </a:rPr>
              <a:t>d</a:t>
            </a:r>
            <a:r>
              <a:rPr sz="1300" dirty="0">
                <a:latin typeface="Times New Roman"/>
                <a:cs typeface="Times New Roman"/>
              </a:rPr>
              <a:t>Cl</a:t>
            </a:r>
            <a:r>
              <a:rPr sz="1425" spc="22" baseline="-17543" dirty="0">
                <a:latin typeface="Times New Roman"/>
                <a:cs typeface="Times New Roman"/>
              </a:rPr>
              <a:t>2  </a:t>
            </a:r>
            <a:r>
              <a:rPr sz="1300" spc="5" dirty="0">
                <a:latin typeface="Times New Roman"/>
                <a:cs typeface="Times New Roman"/>
              </a:rPr>
              <a:t>120</a:t>
            </a:r>
            <a:r>
              <a:rPr sz="1425" spc="7" baseline="29239" dirty="0">
                <a:latin typeface="Times New Roman"/>
                <a:cs typeface="Times New Roman"/>
              </a:rPr>
              <a:t>o</a:t>
            </a:r>
            <a:r>
              <a:rPr sz="1300" spc="5" dirty="0">
                <a:latin typeface="Times New Roman"/>
                <a:cs typeface="Times New Roman"/>
              </a:rPr>
              <a:t>C/20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spc="15" dirty="0">
                <a:latin typeface="Times New Roman"/>
                <a:cs typeface="Times New Roman"/>
              </a:rPr>
              <a:t>atm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7397495" y="5451236"/>
            <a:ext cx="123253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30480" indent="196215">
              <a:lnSpc>
                <a:spcPct val="118400"/>
              </a:lnSpc>
              <a:spcBef>
                <a:spcPts val="95"/>
              </a:spcBef>
            </a:pPr>
            <a:r>
              <a:rPr sz="1350" spc="135" dirty="0">
                <a:latin typeface="Times New Roman"/>
                <a:cs typeface="Times New Roman"/>
              </a:rPr>
              <a:t>MoO/VO </a:t>
            </a:r>
            <a:r>
              <a:rPr sz="1350" spc="140" dirty="0">
                <a:latin typeface="Times New Roman"/>
                <a:cs typeface="Times New Roman"/>
              </a:rPr>
              <a:t> </a:t>
            </a:r>
            <a:r>
              <a:rPr sz="1350" spc="95" dirty="0">
                <a:latin typeface="Times New Roman"/>
                <a:cs typeface="Times New Roman"/>
              </a:rPr>
              <a:t>400</a:t>
            </a:r>
            <a:r>
              <a:rPr sz="1500" spc="142" baseline="30555" dirty="0">
                <a:latin typeface="Times New Roman"/>
                <a:cs typeface="Times New Roman"/>
              </a:rPr>
              <a:t>o</a:t>
            </a:r>
            <a:r>
              <a:rPr sz="1350" spc="95" dirty="0">
                <a:latin typeface="Times New Roman"/>
                <a:cs typeface="Times New Roman"/>
              </a:rPr>
              <a:t>C/4.3</a:t>
            </a:r>
            <a:r>
              <a:rPr sz="1350" spc="-20" dirty="0">
                <a:latin typeface="Times New Roman"/>
                <a:cs typeface="Times New Roman"/>
              </a:rPr>
              <a:t> </a:t>
            </a:r>
            <a:r>
              <a:rPr sz="1350" spc="100" dirty="0">
                <a:latin typeface="Times New Roman"/>
                <a:cs typeface="Times New Roman"/>
              </a:rPr>
              <a:t>atm</a:t>
            </a:r>
            <a:endParaRPr sz="1350">
              <a:latin typeface="Times New Roman"/>
              <a:cs typeface="Times New Roman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1179766" y="4140453"/>
            <a:ext cx="7809230" cy="2113915"/>
            <a:chOff x="1179766" y="4140453"/>
            <a:chExt cx="7809230" cy="2113915"/>
          </a:xfrm>
        </p:grpSpPr>
        <p:sp>
          <p:nvSpPr>
            <p:cNvPr id="49" name="object 49"/>
            <p:cNvSpPr/>
            <p:nvPr/>
          </p:nvSpPr>
          <p:spPr>
            <a:xfrm>
              <a:off x="7295388" y="5957315"/>
              <a:ext cx="1687195" cy="227329"/>
            </a:xfrm>
            <a:custGeom>
              <a:avLst/>
              <a:gdLst/>
              <a:ahLst/>
              <a:cxnLst/>
              <a:rect l="l" t="t" r="r" b="b"/>
              <a:pathLst>
                <a:path w="1687195" h="227329">
                  <a:moveTo>
                    <a:pt x="1573529" y="0"/>
                  </a:moveTo>
                  <a:lnTo>
                    <a:pt x="1573529" y="56769"/>
                  </a:lnTo>
                  <a:lnTo>
                    <a:pt x="0" y="56769"/>
                  </a:lnTo>
                  <a:lnTo>
                    <a:pt x="0" y="170307"/>
                  </a:lnTo>
                  <a:lnTo>
                    <a:pt x="1573529" y="170307"/>
                  </a:lnTo>
                  <a:lnTo>
                    <a:pt x="1573529" y="227076"/>
                  </a:lnTo>
                  <a:lnTo>
                    <a:pt x="1687067" y="113538"/>
                  </a:lnTo>
                  <a:lnTo>
                    <a:pt x="1573529" y="0"/>
                  </a:lnTo>
                  <a:close/>
                </a:path>
              </a:pathLst>
            </a:custGeom>
            <a:solidFill>
              <a:srgbClr val="99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295388" y="5957315"/>
              <a:ext cx="1687195" cy="227329"/>
            </a:xfrm>
            <a:custGeom>
              <a:avLst/>
              <a:gdLst/>
              <a:ahLst/>
              <a:cxnLst/>
              <a:rect l="l" t="t" r="r" b="b"/>
              <a:pathLst>
                <a:path w="1687195" h="227329">
                  <a:moveTo>
                    <a:pt x="0" y="56769"/>
                  </a:moveTo>
                  <a:lnTo>
                    <a:pt x="1573529" y="56769"/>
                  </a:lnTo>
                  <a:lnTo>
                    <a:pt x="1573529" y="0"/>
                  </a:lnTo>
                  <a:lnTo>
                    <a:pt x="1687067" y="113538"/>
                  </a:lnTo>
                  <a:lnTo>
                    <a:pt x="1573529" y="227076"/>
                  </a:lnTo>
                  <a:lnTo>
                    <a:pt x="1573529" y="170307"/>
                  </a:lnTo>
                  <a:lnTo>
                    <a:pt x="0" y="170307"/>
                  </a:lnTo>
                  <a:lnTo>
                    <a:pt x="0" y="56769"/>
                  </a:lnTo>
                  <a:close/>
                </a:path>
              </a:pathLst>
            </a:custGeom>
            <a:ln w="12699">
              <a:solidFill>
                <a:srgbClr val="9900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194053" y="4222241"/>
              <a:ext cx="6102350" cy="2018030"/>
            </a:xfrm>
            <a:custGeom>
              <a:avLst/>
              <a:gdLst/>
              <a:ahLst/>
              <a:cxnLst/>
              <a:rect l="l" t="t" r="r" b="b"/>
              <a:pathLst>
                <a:path w="6102350" h="2018029">
                  <a:moveTo>
                    <a:pt x="0" y="336295"/>
                  </a:moveTo>
                  <a:lnTo>
                    <a:pt x="3071" y="290674"/>
                  </a:lnTo>
                  <a:lnTo>
                    <a:pt x="12016" y="246915"/>
                  </a:lnTo>
                  <a:lnTo>
                    <a:pt x="26435" y="205418"/>
                  </a:lnTo>
                  <a:lnTo>
                    <a:pt x="45926" y="166586"/>
                  </a:lnTo>
                  <a:lnTo>
                    <a:pt x="70088" y="130819"/>
                  </a:lnTo>
                  <a:lnTo>
                    <a:pt x="98520" y="98520"/>
                  </a:lnTo>
                  <a:lnTo>
                    <a:pt x="130819" y="70088"/>
                  </a:lnTo>
                  <a:lnTo>
                    <a:pt x="166586" y="45926"/>
                  </a:lnTo>
                  <a:lnTo>
                    <a:pt x="205418" y="26435"/>
                  </a:lnTo>
                  <a:lnTo>
                    <a:pt x="246915" y="12016"/>
                  </a:lnTo>
                  <a:lnTo>
                    <a:pt x="290674" y="3071"/>
                  </a:lnTo>
                  <a:lnTo>
                    <a:pt x="336296" y="0"/>
                  </a:lnTo>
                  <a:lnTo>
                    <a:pt x="5765800" y="0"/>
                  </a:lnTo>
                  <a:lnTo>
                    <a:pt x="5811421" y="3071"/>
                  </a:lnTo>
                  <a:lnTo>
                    <a:pt x="5855180" y="12016"/>
                  </a:lnTo>
                  <a:lnTo>
                    <a:pt x="5896677" y="26435"/>
                  </a:lnTo>
                  <a:lnTo>
                    <a:pt x="5935509" y="45926"/>
                  </a:lnTo>
                  <a:lnTo>
                    <a:pt x="5971276" y="70088"/>
                  </a:lnTo>
                  <a:lnTo>
                    <a:pt x="6003575" y="98520"/>
                  </a:lnTo>
                  <a:lnTo>
                    <a:pt x="6032007" y="130819"/>
                  </a:lnTo>
                  <a:lnTo>
                    <a:pt x="6056169" y="166586"/>
                  </a:lnTo>
                  <a:lnTo>
                    <a:pt x="6075660" y="205418"/>
                  </a:lnTo>
                  <a:lnTo>
                    <a:pt x="6090079" y="246915"/>
                  </a:lnTo>
                  <a:lnTo>
                    <a:pt x="6099024" y="290674"/>
                  </a:lnTo>
                  <a:lnTo>
                    <a:pt x="6102096" y="336295"/>
                  </a:lnTo>
                  <a:lnTo>
                    <a:pt x="6102096" y="1681467"/>
                  </a:lnTo>
                  <a:lnTo>
                    <a:pt x="6099024" y="1727102"/>
                  </a:lnTo>
                  <a:lnTo>
                    <a:pt x="6090079" y="1770871"/>
                  </a:lnTo>
                  <a:lnTo>
                    <a:pt x="6075660" y="1812373"/>
                  </a:lnTo>
                  <a:lnTo>
                    <a:pt x="6056169" y="1851208"/>
                  </a:lnTo>
                  <a:lnTo>
                    <a:pt x="6032007" y="1886975"/>
                  </a:lnTo>
                  <a:lnTo>
                    <a:pt x="6003575" y="1919273"/>
                  </a:lnTo>
                  <a:lnTo>
                    <a:pt x="5971276" y="1947701"/>
                  </a:lnTo>
                  <a:lnTo>
                    <a:pt x="5935509" y="1971859"/>
                  </a:lnTo>
                  <a:lnTo>
                    <a:pt x="5896677" y="1991347"/>
                  </a:lnTo>
                  <a:lnTo>
                    <a:pt x="5855180" y="2005762"/>
                  </a:lnTo>
                  <a:lnTo>
                    <a:pt x="5811421" y="2014705"/>
                  </a:lnTo>
                  <a:lnTo>
                    <a:pt x="5765800" y="2017775"/>
                  </a:lnTo>
                  <a:lnTo>
                    <a:pt x="336296" y="2017775"/>
                  </a:lnTo>
                  <a:lnTo>
                    <a:pt x="290674" y="2014705"/>
                  </a:lnTo>
                  <a:lnTo>
                    <a:pt x="246915" y="2005762"/>
                  </a:lnTo>
                  <a:lnTo>
                    <a:pt x="205418" y="1991347"/>
                  </a:lnTo>
                  <a:lnTo>
                    <a:pt x="166586" y="1971859"/>
                  </a:lnTo>
                  <a:lnTo>
                    <a:pt x="130819" y="1947701"/>
                  </a:lnTo>
                  <a:lnTo>
                    <a:pt x="98520" y="1919273"/>
                  </a:lnTo>
                  <a:lnTo>
                    <a:pt x="70088" y="1886975"/>
                  </a:lnTo>
                  <a:lnTo>
                    <a:pt x="45926" y="1851208"/>
                  </a:lnTo>
                  <a:lnTo>
                    <a:pt x="26435" y="1812373"/>
                  </a:lnTo>
                  <a:lnTo>
                    <a:pt x="12016" y="1770871"/>
                  </a:lnTo>
                  <a:lnTo>
                    <a:pt x="3071" y="1727102"/>
                  </a:lnTo>
                  <a:lnTo>
                    <a:pt x="0" y="1681467"/>
                  </a:lnTo>
                  <a:lnTo>
                    <a:pt x="0" y="336295"/>
                  </a:lnTo>
                  <a:close/>
                </a:path>
              </a:pathLst>
            </a:custGeom>
            <a:ln w="28575">
              <a:solidFill>
                <a:srgbClr val="9900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7063739" y="4146803"/>
              <a:ext cx="1365885" cy="161925"/>
            </a:xfrm>
            <a:custGeom>
              <a:avLst/>
              <a:gdLst/>
              <a:ahLst/>
              <a:cxnLst/>
              <a:rect l="l" t="t" r="r" b="b"/>
              <a:pathLst>
                <a:path w="1365884" h="161925">
                  <a:moveTo>
                    <a:pt x="1284731" y="0"/>
                  </a:moveTo>
                  <a:lnTo>
                    <a:pt x="1284731" y="40386"/>
                  </a:lnTo>
                  <a:lnTo>
                    <a:pt x="0" y="40386"/>
                  </a:lnTo>
                  <a:lnTo>
                    <a:pt x="0" y="121158"/>
                  </a:lnTo>
                  <a:lnTo>
                    <a:pt x="1284731" y="121158"/>
                  </a:lnTo>
                  <a:lnTo>
                    <a:pt x="1284731" y="161544"/>
                  </a:lnTo>
                  <a:lnTo>
                    <a:pt x="1365503" y="80772"/>
                  </a:lnTo>
                  <a:lnTo>
                    <a:pt x="1284731" y="0"/>
                  </a:lnTo>
                  <a:close/>
                </a:path>
              </a:pathLst>
            </a:custGeom>
            <a:solidFill>
              <a:srgbClr val="99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7063739" y="4146803"/>
              <a:ext cx="1365885" cy="161925"/>
            </a:xfrm>
            <a:custGeom>
              <a:avLst/>
              <a:gdLst/>
              <a:ahLst/>
              <a:cxnLst/>
              <a:rect l="l" t="t" r="r" b="b"/>
              <a:pathLst>
                <a:path w="1365884" h="161925">
                  <a:moveTo>
                    <a:pt x="0" y="40386"/>
                  </a:moveTo>
                  <a:lnTo>
                    <a:pt x="1284731" y="40386"/>
                  </a:lnTo>
                  <a:lnTo>
                    <a:pt x="1284731" y="0"/>
                  </a:lnTo>
                  <a:lnTo>
                    <a:pt x="1365503" y="80772"/>
                  </a:lnTo>
                  <a:lnTo>
                    <a:pt x="1284731" y="161544"/>
                  </a:lnTo>
                  <a:lnTo>
                    <a:pt x="1284731" y="121158"/>
                  </a:lnTo>
                  <a:lnTo>
                    <a:pt x="0" y="121158"/>
                  </a:lnTo>
                  <a:lnTo>
                    <a:pt x="0" y="40386"/>
                  </a:lnTo>
                  <a:close/>
                </a:path>
              </a:pathLst>
            </a:custGeom>
            <a:ln w="12700">
              <a:solidFill>
                <a:srgbClr val="9900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8425688" y="4644897"/>
            <a:ext cx="21736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00AF50"/>
                </a:solidFill>
                <a:latin typeface="Calibri"/>
                <a:cs typeface="Calibri"/>
              </a:rPr>
              <a:t>It</a:t>
            </a:r>
            <a:r>
              <a:rPr sz="1600" b="1" spc="38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0AF50"/>
                </a:solidFill>
                <a:latin typeface="Calibri"/>
                <a:cs typeface="Calibri"/>
              </a:rPr>
              <a:t>is</a:t>
            </a:r>
            <a:r>
              <a:rPr sz="1600" b="1" spc="39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0AF50"/>
                </a:solidFill>
                <a:latin typeface="Calibri"/>
                <a:cs typeface="Calibri"/>
              </a:rPr>
              <a:t>used</a:t>
            </a:r>
            <a:r>
              <a:rPr sz="1600" b="1" spc="37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0AF50"/>
                </a:solidFill>
                <a:latin typeface="Calibri"/>
                <a:cs typeface="Calibri"/>
              </a:rPr>
              <a:t>as</a:t>
            </a:r>
            <a:r>
              <a:rPr sz="1600" b="1" spc="39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0AF50"/>
                </a:solidFill>
                <a:latin typeface="Calibri"/>
                <a:cs typeface="Calibri"/>
              </a:rPr>
              <a:t>an</a:t>
            </a:r>
            <a:r>
              <a:rPr sz="1600" b="1" spc="40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00AF50"/>
                </a:solidFill>
                <a:latin typeface="Calibri"/>
                <a:cs typeface="Calibri"/>
              </a:rPr>
              <a:t>organic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56" name="object 5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  <p:sp>
        <p:nvSpPr>
          <p:cNvPr id="55" name="object 55"/>
          <p:cNvSpPr txBox="1"/>
          <p:nvPr/>
        </p:nvSpPr>
        <p:spPr>
          <a:xfrm>
            <a:off x="8425688" y="4888738"/>
            <a:ext cx="217551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95"/>
              </a:spcBef>
              <a:tabLst>
                <a:tab pos="765175" algn="l"/>
                <a:tab pos="1161415" algn="l"/>
                <a:tab pos="1830070" algn="l"/>
              </a:tabLst>
            </a:pPr>
            <a:r>
              <a:rPr sz="1600" b="1" spc="-5" dirty="0">
                <a:solidFill>
                  <a:srgbClr val="00AF50"/>
                </a:solidFill>
                <a:latin typeface="Calibri"/>
                <a:cs typeface="Calibri"/>
              </a:rPr>
              <a:t>so</a:t>
            </a:r>
            <a:r>
              <a:rPr sz="1600" b="1" dirty="0">
                <a:solidFill>
                  <a:srgbClr val="00AF50"/>
                </a:solidFill>
                <a:latin typeface="Calibri"/>
                <a:cs typeface="Calibri"/>
              </a:rPr>
              <a:t>l</a:t>
            </a:r>
            <a:r>
              <a:rPr sz="1600" b="1" spc="-20" dirty="0">
                <a:solidFill>
                  <a:srgbClr val="00AF50"/>
                </a:solidFill>
                <a:latin typeface="Calibri"/>
                <a:cs typeface="Calibri"/>
              </a:rPr>
              <a:t>v</a:t>
            </a:r>
            <a:r>
              <a:rPr sz="1600" b="1" spc="-10" dirty="0">
                <a:solidFill>
                  <a:srgbClr val="00AF50"/>
                </a:solidFill>
                <a:latin typeface="Calibri"/>
                <a:cs typeface="Calibri"/>
              </a:rPr>
              <a:t>e</a:t>
            </a:r>
            <a:r>
              <a:rPr sz="1600" b="1" spc="-25" dirty="0">
                <a:solidFill>
                  <a:srgbClr val="00AF50"/>
                </a:solidFill>
                <a:latin typeface="Calibri"/>
                <a:cs typeface="Calibri"/>
              </a:rPr>
              <a:t>n</a:t>
            </a:r>
            <a:r>
              <a:rPr sz="1600" b="1" spc="-5" dirty="0">
                <a:solidFill>
                  <a:srgbClr val="00AF50"/>
                </a:solidFill>
                <a:latin typeface="Calibri"/>
                <a:cs typeface="Calibri"/>
              </a:rPr>
              <a:t>t</a:t>
            </a:r>
            <a:r>
              <a:rPr sz="1600" b="1" dirty="0">
                <a:solidFill>
                  <a:srgbClr val="00AF50"/>
                </a:solidFill>
                <a:latin typeface="Calibri"/>
                <a:cs typeface="Calibri"/>
              </a:rPr>
              <a:t>	</a:t>
            </a:r>
            <a:r>
              <a:rPr sz="1600" b="1" spc="-30" dirty="0">
                <a:solidFill>
                  <a:srgbClr val="00AF50"/>
                </a:solidFill>
                <a:latin typeface="Calibri"/>
                <a:cs typeface="Calibri"/>
              </a:rPr>
              <a:t>f</a:t>
            </a:r>
            <a:r>
              <a:rPr sz="1600" b="1" spc="10" dirty="0">
                <a:solidFill>
                  <a:srgbClr val="00AF50"/>
                </a:solidFill>
                <a:latin typeface="Calibri"/>
                <a:cs typeface="Calibri"/>
              </a:rPr>
              <a:t>o</a:t>
            </a:r>
            <a:r>
              <a:rPr sz="1600" b="1" spc="-5" dirty="0">
                <a:solidFill>
                  <a:srgbClr val="00AF50"/>
                </a:solidFill>
                <a:latin typeface="Calibri"/>
                <a:cs typeface="Calibri"/>
              </a:rPr>
              <a:t>r</a:t>
            </a:r>
            <a:r>
              <a:rPr sz="1600" b="1" dirty="0">
                <a:solidFill>
                  <a:srgbClr val="00AF50"/>
                </a:solidFill>
                <a:latin typeface="Calibri"/>
                <a:cs typeface="Calibri"/>
              </a:rPr>
              <a:t>	</a:t>
            </a:r>
            <a:r>
              <a:rPr sz="1600" b="1" spc="-10" dirty="0">
                <a:solidFill>
                  <a:srgbClr val="00AF50"/>
                </a:solidFill>
                <a:latin typeface="Calibri"/>
                <a:cs typeface="Calibri"/>
              </a:rPr>
              <a:t>p</a:t>
            </a:r>
            <a:r>
              <a:rPr sz="1600" b="1" spc="-5" dirty="0">
                <a:solidFill>
                  <a:srgbClr val="00AF50"/>
                </a:solidFill>
                <a:latin typeface="Calibri"/>
                <a:cs typeface="Calibri"/>
              </a:rPr>
              <a:t>a</a:t>
            </a:r>
            <a:r>
              <a:rPr sz="1600" b="1" dirty="0">
                <a:solidFill>
                  <a:srgbClr val="00AF50"/>
                </a:solidFill>
                <a:latin typeface="Calibri"/>
                <a:cs typeface="Calibri"/>
              </a:rPr>
              <a:t>i</a:t>
            </a:r>
            <a:r>
              <a:rPr sz="1600" b="1" spc="-10" dirty="0">
                <a:solidFill>
                  <a:srgbClr val="00AF50"/>
                </a:solidFill>
                <a:latin typeface="Calibri"/>
                <a:cs typeface="Calibri"/>
              </a:rPr>
              <a:t>n</a:t>
            </a:r>
            <a:r>
              <a:rPr sz="1600" b="1" spc="-5" dirty="0">
                <a:solidFill>
                  <a:srgbClr val="00AF50"/>
                </a:solidFill>
                <a:latin typeface="Calibri"/>
                <a:cs typeface="Calibri"/>
              </a:rPr>
              <a:t>ts</a:t>
            </a:r>
            <a:r>
              <a:rPr sz="1600" b="1" dirty="0">
                <a:solidFill>
                  <a:srgbClr val="00AF50"/>
                </a:solidFill>
                <a:latin typeface="Calibri"/>
                <a:cs typeface="Calibri"/>
              </a:rPr>
              <a:t>	</a:t>
            </a:r>
            <a:r>
              <a:rPr sz="1600" b="1" spc="-5" dirty="0">
                <a:solidFill>
                  <a:srgbClr val="00AF50"/>
                </a:solidFill>
                <a:latin typeface="Calibri"/>
                <a:cs typeface="Calibri"/>
              </a:rPr>
              <a:t>a</a:t>
            </a:r>
            <a:r>
              <a:rPr sz="1600" b="1" spc="5" dirty="0">
                <a:solidFill>
                  <a:srgbClr val="00AF50"/>
                </a:solidFill>
                <a:latin typeface="Calibri"/>
                <a:cs typeface="Calibri"/>
              </a:rPr>
              <a:t>n</a:t>
            </a:r>
            <a:r>
              <a:rPr sz="1600" b="1" spc="-5" dirty="0">
                <a:solidFill>
                  <a:srgbClr val="00AF50"/>
                </a:solidFill>
                <a:latin typeface="Calibri"/>
                <a:cs typeface="Calibri"/>
              </a:rPr>
              <a:t>d</a:t>
            </a:r>
            <a:endParaRPr sz="16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</a:pPr>
            <a:r>
              <a:rPr sz="1600" b="1" spc="-10" dirty="0">
                <a:solidFill>
                  <a:srgbClr val="00AF50"/>
                </a:solidFill>
                <a:latin typeface="Calibri"/>
                <a:cs typeface="Calibri"/>
              </a:rPr>
              <a:t>varnishes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57" name="Picture 497">
            <a:extLst>
              <a:ext uri="{FF2B5EF4-FFF2-40B4-BE49-F238E27FC236}">
                <a16:creationId xmlns:a16="http://schemas.microsoft.com/office/drawing/2014/main" id="{6308146E-95CE-A98E-64F6-222AB2426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306994"/>
            <a:ext cx="5806885" cy="1877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06798" y="627781"/>
            <a:ext cx="2879648" cy="75378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130800" y="786511"/>
            <a:ext cx="123507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latin typeface="Times New Roman"/>
                <a:cs typeface="Times New Roman"/>
              </a:rPr>
              <a:t>Butadiene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7238" y="1344482"/>
            <a:ext cx="8444865" cy="1301750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700405" indent="-343535">
              <a:lnSpc>
                <a:spcPct val="100000"/>
              </a:lnSpc>
              <a:spcBef>
                <a:spcPts val="850"/>
              </a:spcBef>
              <a:buClr>
                <a:srgbClr val="9900CC"/>
              </a:buClr>
              <a:buFont typeface="Wingdings"/>
              <a:buChar char=""/>
              <a:tabLst>
                <a:tab pos="701040" algn="l"/>
              </a:tabLst>
            </a:pPr>
            <a:r>
              <a:rPr sz="2400" dirty="0">
                <a:latin typeface="Times New Roman"/>
                <a:cs typeface="Times New Roman"/>
              </a:rPr>
              <a:t>Butadiene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 colourless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gas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with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boiling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point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9900CC"/>
                </a:solidFill>
                <a:latin typeface="Times New Roman"/>
                <a:cs typeface="Times New Roman"/>
              </a:rPr>
              <a:t>-4.5</a:t>
            </a:r>
            <a:r>
              <a:rPr sz="2400" spc="-7" baseline="24305" dirty="0">
                <a:solidFill>
                  <a:srgbClr val="9900CC"/>
                </a:solidFill>
                <a:latin typeface="Times New Roman"/>
                <a:cs typeface="Times New Roman"/>
              </a:rPr>
              <a:t>o</a:t>
            </a:r>
            <a:r>
              <a:rPr sz="2400" spc="-5" dirty="0">
                <a:solidFill>
                  <a:srgbClr val="9900CC"/>
                </a:solidFill>
                <a:latin typeface="Times New Roman"/>
                <a:cs typeface="Times New Roman"/>
              </a:rPr>
              <a:t>C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ts val="2835"/>
              </a:lnSpc>
              <a:spcBef>
                <a:spcPts val="750"/>
              </a:spcBef>
              <a:tabLst>
                <a:tab pos="3235960" algn="l"/>
              </a:tabLst>
            </a:pPr>
            <a:r>
              <a:rPr sz="2400" b="1" i="1" dirty="0">
                <a:solidFill>
                  <a:srgbClr val="9900CC"/>
                </a:solidFill>
                <a:latin typeface="Times New Roman"/>
                <a:cs typeface="Times New Roman"/>
              </a:rPr>
              <a:t>Production</a:t>
            </a:r>
            <a:r>
              <a:rPr sz="2400" b="1" i="1" spc="-20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9900CC"/>
                </a:solidFill>
                <a:latin typeface="Times New Roman"/>
                <a:cs typeface="Times New Roman"/>
              </a:rPr>
              <a:t>of</a:t>
            </a:r>
            <a:r>
              <a:rPr sz="2400" b="1" i="1" spc="5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9900CC"/>
                </a:solidFill>
                <a:latin typeface="Times New Roman"/>
                <a:cs typeface="Times New Roman"/>
              </a:rPr>
              <a:t>butadiene	can</a:t>
            </a:r>
            <a:r>
              <a:rPr sz="2400" b="1" i="1" spc="-5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9900CC"/>
                </a:solidFill>
                <a:latin typeface="Times New Roman"/>
                <a:cs typeface="Times New Roman"/>
              </a:rPr>
              <a:t>be </a:t>
            </a:r>
            <a:r>
              <a:rPr sz="2400" b="1" i="1" spc="-5" dirty="0">
                <a:solidFill>
                  <a:srgbClr val="9900CC"/>
                </a:solidFill>
                <a:latin typeface="Times New Roman"/>
                <a:cs typeface="Times New Roman"/>
              </a:rPr>
              <a:t>done </a:t>
            </a:r>
            <a:r>
              <a:rPr sz="2400" b="1" i="1" dirty="0">
                <a:solidFill>
                  <a:srgbClr val="9900CC"/>
                </a:solidFill>
                <a:latin typeface="Times New Roman"/>
                <a:cs typeface="Times New Roman"/>
              </a:rPr>
              <a:t>by</a:t>
            </a:r>
            <a:r>
              <a:rPr sz="2400" b="1" i="1" spc="-20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9900CC"/>
                </a:solidFill>
                <a:latin typeface="Times New Roman"/>
                <a:cs typeface="Times New Roman"/>
              </a:rPr>
              <a:t>either</a:t>
            </a:r>
            <a:r>
              <a:rPr sz="2400" b="1" i="1" spc="-35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9900CC"/>
                </a:solidFill>
                <a:latin typeface="Times New Roman"/>
                <a:cs typeface="Times New Roman"/>
              </a:rPr>
              <a:t>in</a:t>
            </a:r>
            <a:r>
              <a:rPr sz="2400" b="1" i="1" spc="-5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9900CC"/>
                </a:solidFill>
                <a:latin typeface="Times New Roman"/>
                <a:cs typeface="Times New Roman"/>
              </a:rPr>
              <a:t>one of</a:t>
            </a:r>
            <a:r>
              <a:rPr sz="2400" b="1" i="1" spc="-20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9900CC"/>
                </a:solidFill>
                <a:latin typeface="Times New Roman"/>
                <a:cs typeface="Times New Roman"/>
              </a:rPr>
              <a:t>two</a:t>
            </a:r>
            <a:r>
              <a:rPr sz="2400" b="1" i="1" spc="-5" dirty="0">
                <a:solidFill>
                  <a:srgbClr val="9900CC"/>
                </a:solidFill>
                <a:latin typeface="Times New Roman"/>
                <a:cs typeface="Times New Roman"/>
              </a:rPr>
              <a:t> ways:</a:t>
            </a:r>
            <a:endParaRPr sz="2400">
              <a:latin typeface="Times New Roman"/>
              <a:cs typeface="Times New Roman"/>
            </a:endParaRPr>
          </a:p>
          <a:p>
            <a:pPr marL="151765">
              <a:lnSpc>
                <a:spcPts val="2835"/>
              </a:lnSpc>
            </a:pP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1-</a:t>
            </a:r>
            <a:r>
              <a:rPr sz="2400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Extraction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8812" y="2647950"/>
            <a:ext cx="10457180" cy="13741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6210" marR="508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by-product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8000"/>
                </a:solidFill>
                <a:latin typeface="Times New Roman"/>
                <a:cs typeface="Times New Roman"/>
              </a:rPr>
              <a:t>Naphtha</a:t>
            </a:r>
            <a:r>
              <a:rPr sz="2000" spc="-30" dirty="0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8000"/>
                </a:solidFill>
                <a:latin typeface="Times New Roman"/>
                <a:cs typeface="Times New Roman"/>
              </a:rPr>
              <a:t>steam</a:t>
            </a:r>
            <a:r>
              <a:rPr sz="2000" spc="-15" dirty="0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8000"/>
                </a:solidFill>
                <a:latin typeface="Times New Roman"/>
                <a:cs typeface="Times New Roman"/>
              </a:rPr>
              <a:t>cracker</a:t>
            </a:r>
            <a:r>
              <a:rPr sz="2000" spc="-10" dirty="0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process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used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production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CC3300"/>
                </a:solidFill>
                <a:latin typeface="Times New Roman"/>
                <a:cs typeface="Times New Roman"/>
              </a:rPr>
              <a:t>olefins</a:t>
            </a:r>
            <a:r>
              <a:rPr sz="2000" spc="-35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such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ethylene </a:t>
            </a:r>
            <a:r>
              <a:rPr sz="2000" spc="-484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and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EF"/>
                </a:solidFill>
                <a:latin typeface="Times New Roman"/>
                <a:cs typeface="Times New Roman"/>
              </a:rPr>
              <a:t>propylene</a:t>
            </a:r>
            <a:r>
              <a:rPr sz="2000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84"/>
              </a:spcBef>
            </a:pP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2-</a:t>
            </a:r>
            <a:r>
              <a:rPr sz="2400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Dehydrogenation</a:t>
            </a:r>
            <a:r>
              <a:rPr sz="2400" spc="-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from</a:t>
            </a:r>
            <a:r>
              <a:rPr sz="2400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butane</a:t>
            </a:r>
            <a:endParaRPr sz="2400">
              <a:latin typeface="Times New Roman"/>
              <a:cs typeface="Times New Roman"/>
            </a:endParaRPr>
          </a:p>
          <a:p>
            <a:pPr marL="460375">
              <a:lnSpc>
                <a:spcPct val="100000"/>
              </a:lnSpc>
              <a:spcBef>
                <a:spcPts val="45"/>
              </a:spcBef>
            </a:pPr>
            <a:r>
              <a:rPr sz="2000" dirty="0">
                <a:latin typeface="Times New Roman"/>
                <a:cs typeface="Times New Roman"/>
              </a:rPr>
              <a:t>Dehydrogenation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butane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with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two-step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catalysts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2646426" y="4066794"/>
            <a:ext cx="6667500" cy="2291080"/>
          </a:xfrm>
          <a:custGeom>
            <a:avLst/>
            <a:gdLst/>
            <a:ahLst/>
            <a:cxnLst/>
            <a:rect l="l" t="t" r="r" b="b"/>
            <a:pathLst>
              <a:path w="6667500" h="2291079">
                <a:moveTo>
                  <a:pt x="0" y="381761"/>
                </a:moveTo>
                <a:lnTo>
                  <a:pt x="2974" y="333878"/>
                </a:lnTo>
                <a:lnTo>
                  <a:pt x="11660" y="287769"/>
                </a:lnTo>
                <a:lnTo>
                  <a:pt x="25699" y="243791"/>
                </a:lnTo>
                <a:lnTo>
                  <a:pt x="44733" y="202303"/>
                </a:lnTo>
                <a:lnTo>
                  <a:pt x="68404" y="163662"/>
                </a:lnTo>
                <a:lnTo>
                  <a:pt x="96355" y="128227"/>
                </a:lnTo>
                <a:lnTo>
                  <a:pt x="128227" y="96355"/>
                </a:lnTo>
                <a:lnTo>
                  <a:pt x="163662" y="68404"/>
                </a:lnTo>
                <a:lnTo>
                  <a:pt x="202303" y="44733"/>
                </a:lnTo>
                <a:lnTo>
                  <a:pt x="243791" y="25699"/>
                </a:lnTo>
                <a:lnTo>
                  <a:pt x="287769" y="11660"/>
                </a:lnTo>
                <a:lnTo>
                  <a:pt x="333878" y="2974"/>
                </a:lnTo>
                <a:lnTo>
                  <a:pt x="381762" y="0"/>
                </a:lnTo>
                <a:lnTo>
                  <a:pt x="6285738" y="0"/>
                </a:lnTo>
                <a:lnTo>
                  <a:pt x="6333621" y="2974"/>
                </a:lnTo>
                <a:lnTo>
                  <a:pt x="6379730" y="11660"/>
                </a:lnTo>
                <a:lnTo>
                  <a:pt x="6423708" y="25699"/>
                </a:lnTo>
                <a:lnTo>
                  <a:pt x="6465196" y="44733"/>
                </a:lnTo>
                <a:lnTo>
                  <a:pt x="6503837" y="68404"/>
                </a:lnTo>
                <a:lnTo>
                  <a:pt x="6539272" y="96355"/>
                </a:lnTo>
                <a:lnTo>
                  <a:pt x="6571144" y="128227"/>
                </a:lnTo>
                <a:lnTo>
                  <a:pt x="6599095" y="163662"/>
                </a:lnTo>
                <a:lnTo>
                  <a:pt x="6622766" y="202303"/>
                </a:lnTo>
                <a:lnTo>
                  <a:pt x="6641800" y="243791"/>
                </a:lnTo>
                <a:lnTo>
                  <a:pt x="6655839" y="287769"/>
                </a:lnTo>
                <a:lnTo>
                  <a:pt x="6664525" y="333878"/>
                </a:lnTo>
                <a:lnTo>
                  <a:pt x="6667500" y="381761"/>
                </a:lnTo>
                <a:lnTo>
                  <a:pt x="6667500" y="1908797"/>
                </a:lnTo>
                <a:lnTo>
                  <a:pt x="6664525" y="1956685"/>
                </a:lnTo>
                <a:lnTo>
                  <a:pt x="6655839" y="2002799"/>
                </a:lnTo>
                <a:lnTo>
                  <a:pt x="6641800" y="2046779"/>
                </a:lnTo>
                <a:lnTo>
                  <a:pt x="6622766" y="2088270"/>
                </a:lnTo>
                <a:lnTo>
                  <a:pt x="6599095" y="2126912"/>
                </a:lnTo>
                <a:lnTo>
                  <a:pt x="6571144" y="2162347"/>
                </a:lnTo>
                <a:lnTo>
                  <a:pt x="6539272" y="2194219"/>
                </a:lnTo>
                <a:lnTo>
                  <a:pt x="6503837" y="2222169"/>
                </a:lnTo>
                <a:lnTo>
                  <a:pt x="6465196" y="2245840"/>
                </a:lnTo>
                <a:lnTo>
                  <a:pt x="6423708" y="2264873"/>
                </a:lnTo>
                <a:lnTo>
                  <a:pt x="6379730" y="2278912"/>
                </a:lnTo>
                <a:lnTo>
                  <a:pt x="6333621" y="2287597"/>
                </a:lnTo>
                <a:lnTo>
                  <a:pt x="6285738" y="2290571"/>
                </a:lnTo>
                <a:lnTo>
                  <a:pt x="381762" y="2290571"/>
                </a:lnTo>
                <a:lnTo>
                  <a:pt x="333878" y="2287597"/>
                </a:lnTo>
                <a:lnTo>
                  <a:pt x="287769" y="2278912"/>
                </a:lnTo>
                <a:lnTo>
                  <a:pt x="243791" y="2264873"/>
                </a:lnTo>
                <a:lnTo>
                  <a:pt x="202303" y="2245840"/>
                </a:lnTo>
                <a:lnTo>
                  <a:pt x="163662" y="2222169"/>
                </a:lnTo>
                <a:lnTo>
                  <a:pt x="128227" y="2194219"/>
                </a:lnTo>
                <a:lnTo>
                  <a:pt x="96355" y="2162347"/>
                </a:lnTo>
                <a:lnTo>
                  <a:pt x="68404" y="2126912"/>
                </a:lnTo>
                <a:lnTo>
                  <a:pt x="44733" y="2088270"/>
                </a:lnTo>
                <a:lnTo>
                  <a:pt x="25699" y="2046779"/>
                </a:lnTo>
                <a:lnTo>
                  <a:pt x="11660" y="2002799"/>
                </a:lnTo>
                <a:lnTo>
                  <a:pt x="2974" y="1956685"/>
                </a:lnTo>
                <a:lnTo>
                  <a:pt x="0" y="1908797"/>
                </a:lnTo>
                <a:lnTo>
                  <a:pt x="0" y="381761"/>
                </a:lnTo>
                <a:close/>
              </a:path>
            </a:pathLst>
          </a:custGeom>
          <a:ln w="28575">
            <a:solidFill>
              <a:srgbClr val="9900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  <p:graphicFrame>
        <p:nvGraphicFramePr>
          <p:cNvPr id="38" name="Object 2">
            <a:extLst>
              <a:ext uri="{FF2B5EF4-FFF2-40B4-BE49-F238E27FC236}">
                <a16:creationId xmlns:a16="http://schemas.microsoft.com/office/drawing/2014/main" id="{D6AF5D8E-EBE1-C915-46EC-6FE744DB3B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6932223"/>
              </p:ext>
            </p:extLst>
          </p:nvPr>
        </p:nvGraphicFramePr>
        <p:xfrm>
          <a:off x="2747490" y="4182279"/>
          <a:ext cx="6414265" cy="207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8" name="CS ChemDraw Drawing" r:id="rId4" imgW="4495800" imgH="1414272" progId="ChemDraw.Document.6.0">
                  <p:embed/>
                </p:oleObj>
              </mc:Choice>
              <mc:Fallback>
                <p:oleObj name="CS ChemDraw Drawing" r:id="rId4" imgW="4495800" imgH="1414272" progId="ChemDraw.Document.6.0">
                  <p:embed/>
                  <p:pic>
                    <p:nvPicPr>
                      <p:cNvPr id="15" name="Object 2">
                        <a:extLst>
                          <a:ext uri="{FF2B5EF4-FFF2-40B4-BE49-F238E27FC236}">
                            <a16:creationId xmlns:a16="http://schemas.microsoft.com/office/drawing/2014/main" id="{518A1CEE-0348-4678-BFF2-CDEE0C06637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7490" y="4182279"/>
                        <a:ext cx="6414265" cy="2079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36909" y="957024"/>
            <a:ext cx="2384375" cy="106156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166105" y="1134237"/>
            <a:ext cx="113030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Times New Roman"/>
                <a:cs typeface="Times New Roman"/>
              </a:rPr>
              <a:t>Bu</a:t>
            </a:r>
            <a:r>
              <a:rPr sz="2000" b="1" spc="5" dirty="0">
                <a:latin typeface="Times New Roman"/>
                <a:cs typeface="Times New Roman"/>
              </a:rPr>
              <a:t>ta</a:t>
            </a:r>
            <a:r>
              <a:rPr sz="2000" b="1" dirty="0">
                <a:latin typeface="Times New Roman"/>
                <a:cs typeface="Times New Roman"/>
              </a:rPr>
              <a:t>diene</a:t>
            </a:r>
            <a:endParaRPr sz="2000">
              <a:latin typeface="Times New Roman"/>
              <a:cs typeface="Times New Roman"/>
            </a:endParaRPr>
          </a:p>
          <a:p>
            <a:pPr marL="146685">
              <a:lnSpc>
                <a:spcPct val="100000"/>
              </a:lnSpc>
            </a:pPr>
            <a:r>
              <a:rPr sz="2000" b="1" dirty="0">
                <a:latin typeface="Times New Roman"/>
                <a:cs typeface="Times New Roman"/>
              </a:rPr>
              <a:t>Rubber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87563" y="194913"/>
            <a:ext cx="2878138" cy="75539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210683" y="354329"/>
            <a:ext cx="123507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latin typeface="Times New Roman"/>
                <a:cs typeface="Times New Roman"/>
              </a:rPr>
              <a:t>Butadiene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3559" y="1662175"/>
            <a:ext cx="14084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i="1" spc="-5" dirty="0">
                <a:solidFill>
                  <a:srgbClr val="9900CC"/>
                </a:solidFill>
                <a:latin typeface="Times New Roman"/>
                <a:cs typeface="Times New Roman"/>
              </a:rPr>
              <a:t>Synthesis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43559" y="4576057"/>
            <a:ext cx="10267950" cy="1397635"/>
          </a:xfrm>
          <a:prstGeom prst="rect">
            <a:avLst/>
          </a:prstGeom>
        </p:spPr>
        <p:txBody>
          <a:bodyPr vert="horz" wrap="square" lIns="0" tIns="127000" rIns="0" bIns="0" rtlCol="0">
            <a:spAutoFit/>
          </a:bodyPr>
          <a:lstStyle/>
          <a:p>
            <a:pPr marL="122555">
              <a:lnSpc>
                <a:spcPct val="100000"/>
              </a:lnSpc>
              <a:spcBef>
                <a:spcPts val="1000"/>
              </a:spcBef>
            </a:pPr>
            <a:r>
              <a:rPr sz="2800" b="1" i="1" spc="-5" dirty="0">
                <a:solidFill>
                  <a:srgbClr val="9900CC"/>
                </a:solidFill>
                <a:latin typeface="Times New Roman"/>
                <a:cs typeface="Times New Roman"/>
              </a:rPr>
              <a:t>Uses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sz="2400" dirty="0">
                <a:latin typeface="Times New Roman"/>
                <a:cs typeface="Times New Roman"/>
              </a:rPr>
              <a:t>It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 </a:t>
            </a:r>
            <a:r>
              <a:rPr sz="2400" spc="-5" dirty="0">
                <a:latin typeface="Times New Roman"/>
                <a:cs typeface="Times New Roman"/>
              </a:rPr>
              <a:t>used</a:t>
            </a:r>
            <a:r>
              <a:rPr sz="2400" dirty="0">
                <a:latin typeface="Times New Roman"/>
                <a:cs typeface="Times New Roman"/>
              </a:rPr>
              <a:t> in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making</a:t>
            </a:r>
            <a:r>
              <a:rPr sz="2400" dirty="0">
                <a:latin typeface="Times New Roman"/>
                <a:cs typeface="Times New Roman"/>
              </a:rPr>
              <a:t> tires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after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mixing</a:t>
            </a:r>
            <a:r>
              <a:rPr sz="2400" dirty="0">
                <a:latin typeface="Times New Roman"/>
                <a:cs typeface="Times New Roman"/>
              </a:rPr>
              <a:t> with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specific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proportions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 styrene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butadiene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20" dirty="0">
                <a:latin typeface="Times New Roman"/>
                <a:cs typeface="Times New Roman"/>
              </a:rPr>
              <a:t>rubber.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93877" y="2258390"/>
            <a:ext cx="814197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550">
              <a:lnSpc>
                <a:spcPct val="100000"/>
              </a:lnSpc>
              <a:spcBef>
                <a:spcPts val="100"/>
              </a:spcBef>
              <a:tabLst>
                <a:tab pos="4627880" algn="l"/>
                <a:tab pos="7891145" algn="l"/>
              </a:tabLst>
            </a:pPr>
            <a:r>
              <a:rPr sz="2400" dirty="0">
                <a:solidFill>
                  <a:srgbClr val="1A1A1A"/>
                </a:solidFill>
                <a:latin typeface="Times New Roman"/>
                <a:cs typeface="Times New Roman"/>
              </a:rPr>
              <a:t>The gas</a:t>
            </a:r>
            <a:r>
              <a:rPr sz="2400" spc="-1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A1A1A"/>
                </a:solidFill>
                <a:latin typeface="Times New Roman"/>
                <a:cs typeface="Times New Roman"/>
              </a:rPr>
              <a:t>is dissolved</a:t>
            </a:r>
            <a:r>
              <a:rPr sz="2400" spc="-2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A1A1A"/>
                </a:solidFill>
                <a:latin typeface="Times New Roman"/>
                <a:cs typeface="Times New Roman"/>
              </a:rPr>
              <a:t>in</a:t>
            </a:r>
            <a:r>
              <a:rPr sz="2400" spc="-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hydrocarbon	solvents</a:t>
            </a:r>
            <a:r>
              <a:rPr sz="24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A1A1A"/>
                </a:solidFill>
                <a:latin typeface="Times New Roman"/>
                <a:cs typeface="Times New Roman"/>
              </a:rPr>
              <a:t>and</a:t>
            </a:r>
            <a:r>
              <a:rPr sz="2400" spc="-1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A1A1A"/>
                </a:solidFill>
                <a:latin typeface="Times New Roman"/>
                <a:cs typeface="Times New Roman"/>
              </a:rPr>
              <a:t>poly</a:t>
            </a:r>
            <a:r>
              <a:rPr sz="2400" spc="-25" dirty="0">
                <a:solidFill>
                  <a:srgbClr val="1A1A1A"/>
                </a:solidFill>
                <a:latin typeface="Times New Roman"/>
                <a:cs typeface="Times New Roman"/>
              </a:rPr>
              <a:t>m</a:t>
            </a:r>
            <a:r>
              <a:rPr sz="2400" dirty="0">
                <a:solidFill>
                  <a:srgbClr val="1A1A1A"/>
                </a:solidFill>
                <a:latin typeface="Times New Roman"/>
                <a:cs typeface="Times New Roman"/>
              </a:rPr>
              <a:t>er</a:t>
            </a:r>
            <a:r>
              <a:rPr sz="2400" spc="5" dirty="0">
                <a:solidFill>
                  <a:srgbClr val="1A1A1A"/>
                </a:solidFill>
                <a:latin typeface="Times New Roman"/>
                <a:cs typeface="Times New Roman"/>
              </a:rPr>
              <a:t>i</a:t>
            </a:r>
            <a:r>
              <a:rPr sz="2400" dirty="0">
                <a:solidFill>
                  <a:srgbClr val="1A1A1A"/>
                </a:solidFill>
                <a:latin typeface="Times New Roman"/>
                <a:cs typeface="Times New Roman"/>
              </a:rPr>
              <a:t>zed	to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1A1A1A"/>
                </a:solidFill>
                <a:latin typeface="Times New Roman"/>
                <a:cs typeface="Times New Roman"/>
              </a:rPr>
              <a:t>polybutadiene</a:t>
            </a:r>
            <a:r>
              <a:rPr sz="2400" spc="-5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A1A1A"/>
                </a:solidFill>
                <a:latin typeface="Times New Roman"/>
                <a:cs typeface="Times New Roman"/>
              </a:rPr>
              <a:t>by</a:t>
            </a:r>
            <a:r>
              <a:rPr sz="2400" spc="-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A1A1A"/>
                </a:solidFill>
                <a:latin typeface="Times New Roman"/>
                <a:cs typeface="Times New Roman"/>
              </a:rPr>
              <a:t>the</a:t>
            </a:r>
            <a:r>
              <a:rPr sz="2400" spc="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AFEF"/>
                </a:solidFill>
                <a:latin typeface="Times New Roman"/>
                <a:cs typeface="Times New Roman"/>
              </a:rPr>
              <a:t>action</a:t>
            </a:r>
            <a:r>
              <a:rPr sz="2400" spc="-25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AFEF"/>
                </a:solidFill>
                <a:latin typeface="Times New Roman"/>
                <a:cs typeface="Times New Roman"/>
              </a:rPr>
              <a:t>of</a:t>
            </a:r>
            <a:r>
              <a:rPr sz="2400" spc="-5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AFEF"/>
                </a:solidFill>
                <a:latin typeface="Times New Roman"/>
                <a:cs typeface="Times New Roman"/>
              </a:rPr>
              <a:t>anionic</a:t>
            </a:r>
            <a:r>
              <a:rPr sz="2400" spc="-15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A1A1A"/>
                </a:solidFill>
                <a:latin typeface="Times New Roman"/>
                <a:cs typeface="Times New Roman"/>
              </a:rPr>
              <a:t>or</a:t>
            </a:r>
            <a:r>
              <a:rPr sz="2400" spc="-1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9900CC"/>
                </a:solidFill>
                <a:latin typeface="Times New Roman"/>
                <a:cs typeface="Times New Roman"/>
              </a:rPr>
              <a:t>Ziegler-Natta</a:t>
            </a:r>
            <a:r>
              <a:rPr sz="2400" spc="-60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9900CC"/>
                </a:solidFill>
                <a:latin typeface="Times New Roman"/>
                <a:cs typeface="Times New Roman"/>
              </a:rPr>
              <a:t>catalysts</a:t>
            </a:r>
            <a:r>
              <a:rPr sz="2400" dirty="0">
                <a:solidFill>
                  <a:srgbClr val="1A1A1A"/>
                </a:solidFill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007870" y="3297173"/>
            <a:ext cx="7216140" cy="1407160"/>
          </a:xfrm>
          <a:custGeom>
            <a:avLst/>
            <a:gdLst/>
            <a:ahLst/>
            <a:cxnLst/>
            <a:rect l="l" t="t" r="r" b="b"/>
            <a:pathLst>
              <a:path w="7216140" h="1407160">
                <a:moveTo>
                  <a:pt x="0" y="234441"/>
                </a:moveTo>
                <a:lnTo>
                  <a:pt x="4760" y="187176"/>
                </a:lnTo>
                <a:lnTo>
                  <a:pt x="18414" y="143160"/>
                </a:lnTo>
                <a:lnTo>
                  <a:pt x="40022" y="103336"/>
                </a:lnTo>
                <a:lnTo>
                  <a:pt x="68643" y="68643"/>
                </a:lnTo>
                <a:lnTo>
                  <a:pt x="103336" y="40022"/>
                </a:lnTo>
                <a:lnTo>
                  <a:pt x="143160" y="18415"/>
                </a:lnTo>
                <a:lnTo>
                  <a:pt x="187176" y="4760"/>
                </a:lnTo>
                <a:lnTo>
                  <a:pt x="234442" y="0"/>
                </a:lnTo>
                <a:lnTo>
                  <a:pt x="6981698" y="0"/>
                </a:lnTo>
                <a:lnTo>
                  <a:pt x="7028927" y="4760"/>
                </a:lnTo>
                <a:lnTo>
                  <a:pt x="7072925" y="18415"/>
                </a:lnTo>
                <a:lnTo>
                  <a:pt x="7112747" y="40022"/>
                </a:lnTo>
                <a:lnTo>
                  <a:pt x="7147448" y="68643"/>
                </a:lnTo>
                <a:lnTo>
                  <a:pt x="7176083" y="103336"/>
                </a:lnTo>
                <a:lnTo>
                  <a:pt x="7197707" y="143160"/>
                </a:lnTo>
                <a:lnTo>
                  <a:pt x="7211374" y="187176"/>
                </a:lnTo>
                <a:lnTo>
                  <a:pt x="7216139" y="234441"/>
                </a:lnTo>
                <a:lnTo>
                  <a:pt x="7216139" y="1172209"/>
                </a:lnTo>
                <a:lnTo>
                  <a:pt x="7211374" y="1219439"/>
                </a:lnTo>
                <a:lnTo>
                  <a:pt x="7197707" y="1263437"/>
                </a:lnTo>
                <a:lnTo>
                  <a:pt x="7176083" y="1303259"/>
                </a:lnTo>
                <a:lnTo>
                  <a:pt x="7147448" y="1337960"/>
                </a:lnTo>
                <a:lnTo>
                  <a:pt x="7112747" y="1366595"/>
                </a:lnTo>
                <a:lnTo>
                  <a:pt x="7072925" y="1388219"/>
                </a:lnTo>
                <a:lnTo>
                  <a:pt x="7028927" y="1401886"/>
                </a:lnTo>
                <a:lnTo>
                  <a:pt x="6981698" y="1406652"/>
                </a:lnTo>
                <a:lnTo>
                  <a:pt x="234442" y="1406652"/>
                </a:lnTo>
                <a:lnTo>
                  <a:pt x="187176" y="1401886"/>
                </a:lnTo>
                <a:lnTo>
                  <a:pt x="143160" y="1388219"/>
                </a:lnTo>
                <a:lnTo>
                  <a:pt x="103336" y="1366595"/>
                </a:lnTo>
                <a:lnTo>
                  <a:pt x="68643" y="1337960"/>
                </a:lnTo>
                <a:lnTo>
                  <a:pt x="40022" y="1303259"/>
                </a:lnTo>
                <a:lnTo>
                  <a:pt x="18415" y="1263437"/>
                </a:lnTo>
                <a:lnTo>
                  <a:pt x="4760" y="1219439"/>
                </a:lnTo>
                <a:lnTo>
                  <a:pt x="0" y="1172209"/>
                </a:lnTo>
                <a:lnTo>
                  <a:pt x="0" y="234441"/>
                </a:lnTo>
                <a:close/>
              </a:path>
            </a:pathLst>
          </a:custGeom>
          <a:ln w="2857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  <p:graphicFrame>
        <p:nvGraphicFramePr>
          <p:cNvPr id="34" name="Object 3">
            <a:extLst>
              <a:ext uri="{FF2B5EF4-FFF2-40B4-BE49-F238E27FC236}">
                <a16:creationId xmlns:a16="http://schemas.microsoft.com/office/drawing/2014/main" id="{F0432103-4DE5-9F9E-02AB-B7BE3C92A8E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6229359"/>
              </p:ext>
            </p:extLst>
          </p:nvPr>
        </p:nvGraphicFramePr>
        <p:xfrm>
          <a:off x="2220721" y="3557033"/>
          <a:ext cx="6775450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2" name="CS ChemDraw Drawing" r:id="rId5" imgW="4002024" imgH="569976" progId="ChemDraw.Document.6.0">
                  <p:embed/>
                </p:oleObj>
              </mc:Choice>
              <mc:Fallback>
                <p:oleObj name="CS ChemDraw Drawing" r:id="rId5" imgW="4002024" imgH="569976" progId="ChemDraw.Document.6.0">
                  <p:embed/>
                  <p:pic>
                    <p:nvPicPr>
                      <p:cNvPr id="9" name="Object 3">
                        <a:extLst>
                          <a:ext uri="{FF2B5EF4-FFF2-40B4-BE49-F238E27FC236}">
                            <a16:creationId xmlns:a16="http://schemas.microsoft.com/office/drawing/2014/main" id="{A72067A3-B24D-4124-B245-0A1BEE7202E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0721" y="3557033"/>
                        <a:ext cx="6775450" cy="923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0362" y="1809147"/>
            <a:ext cx="11502390" cy="4002404"/>
          </a:xfrm>
          <a:prstGeom prst="rect">
            <a:avLst/>
          </a:prstGeom>
        </p:spPr>
        <p:txBody>
          <a:bodyPr vert="horz" wrap="square" lIns="0" tIns="17526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38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  <a:p>
            <a:pPr marL="355600" marR="990600" indent="-342900">
              <a:lnSpc>
                <a:spcPct val="100000"/>
              </a:lnSpc>
              <a:spcBef>
                <a:spcPts val="1165"/>
              </a:spcBef>
              <a:buFont typeface="Wingdings"/>
              <a:buChar char=""/>
              <a:tabLst>
                <a:tab pos="355600" algn="l"/>
              </a:tabLst>
            </a:pPr>
            <a:r>
              <a:rPr sz="22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Naphtha</a:t>
            </a:r>
            <a:r>
              <a:rPr sz="2200" b="1" spc="20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is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the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main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source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for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the production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of</a:t>
            </a:r>
            <a:r>
              <a:rPr sz="2200" spc="4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aromatic</a:t>
            </a:r>
            <a:r>
              <a:rPr sz="2200" b="1" spc="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compounds</a:t>
            </a:r>
            <a:r>
              <a:rPr sz="2200" b="1" spc="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such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as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6600"/>
                </a:solidFill>
                <a:latin typeface="Times New Roman"/>
                <a:cs typeface="Times New Roman"/>
              </a:rPr>
              <a:t>gasoline</a:t>
            </a:r>
            <a:r>
              <a:rPr sz="2200" spc="10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-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8000"/>
                </a:solidFill>
                <a:latin typeface="Times New Roman"/>
                <a:cs typeface="Times New Roman"/>
              </a:rPr>
              <a:t>toluene</a:t>
            </a:r>
            <a:r>
              <a:rPr sz="2200" spc="-10" dirty="0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–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8000"/>
                </a:solidFill>
                <a:latin typeface="Times New Roman"/>
                <a:cs typeface="Times New Roman"/>
              </a:rPr>
              <a:t>xylene.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har char=""/>
            </a:pPr>
            <a:endParaRPr sz="2400">
              <a:latin typeface="Times New Roman"/>
              <a:cs typeface="Times New Roman"/>
            </a:endParaRPr>
          </a:p>
          <a:p>
            <a:pPr marL="355600" marR="1715770" indent="-342900">
              <a:lnSpc>
                <a:spcPct val="100000"/>
              </a:lnSpc>
              <a:spcBef>
                <a:spcPts val="1750"/>
              </a:spcBef>
              <a:buClr>
                <a:srgbClr val="008000"/>
              </a:buClr>
              <a:buFont typeface="Wingdings"/>
              <a:buChar char=""/>
              <a:tabLst>
                <a:tab pos="355600" algn="l"/>
              </a:tabLst>
            </a:pPr>
            <a:r>
              <a:rPr sz="2200" spc="-5" dirty="0">
                <a:latin typeface="Times New Roman"/>
                <a:cs typeface="Times New Roman"/>
              </a:rPr>
              <a:t>It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is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obtained by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treating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the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naphtha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with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the</a:t>
            </a:r>
            <a:r>
              <a:rPr sz="2200" spc="40" dirty="0"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reformate</a:t>
            </a:r>
            <a:r>
              <a:rPr sz="2200" spc="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catalyst</a:t>
            </a:r>
            <a:r>
              <a:rPr sz="2200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to remove</a:t>
            </a:r>
            <a:r>
              <a:rPr sz="2200" spc="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sulfur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by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hydrogenation.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har char=""/>
            </a:pPr>
            <a:endParaRPr sz="2600">
              <a:latin typeface="Times New Roman"/>
              <a:cs typeface="Times New Roman"/>
            </a:endParaRPr>
          </a:p>
          <a:p>
            <a:pPr marL="355600" marR="366395" indent="-342900" algn="just">
              <a:lnSpc>
                <a:spcPct val="100000"/>
              </a:lnSpc>
              <a:buClr>
                <a:srgbClr val="006600"/>
              </a:buClr>
              <a:buFont typeface="Wingdings"/>
              <a:buChar char=""/>
              <a:tabLst>
                <a:tab pos="355600" algn="l"/>
              </a:tabLst>
            </a:pPr>
            <a:r>
              <a:rPr sz="2200" spc="-5" dirty="0">
                <a:latin typeface="Times New Roman"/>
                <a:cs typeface="Times New Roman"/>
              </a:rPr>
              <a:t>The </a:t>
            </a:r>
            <a:r>
              <a:rPr sz="2200" dirty="0">
                <a:solidFill>
                  <a:srgbClr val="006600"/>
                </a:solidFill>
                <a:latin typeface="Times New Roman"/>
                <a:cs typeface="Times New Roman"/>
              </a:rPr>
              <a:t>cyclic </a:t>
            </a:r>
            <a:r>
              <a:rPr sz="2200" spc="-5" dirty="0">
                <a:solidFill>
                  <a:srgbClr val="006600"/>
                </a:solidFill>
                <a:latin typeface="Times New Roman"/>
                <a:cs typeface="Times New Roman"/>
              </a:rPr>
              <a:t>saturated compounds </a:t>
            </a:r>
            <a:r>
              <a:rPr sz="2200" spc="-5" dirty="0">
                <a:latin typeface="Times New Roman"/>
                <a:cs typeface="Times New Roman"/>
              </a:rPr>
              <a:t>and </a:t>
            </a:r>
            <a:r>
              <a:rPr sz="2200" spc="-10" dirty="0">
                <a:solidFill>
                  <a:srgbClr val="006FC0"/>
                </a:solidFill>
                <a:latin typeface="Times New Roman"/>
                <a:cs typeface="Times New Roman"/>
              </a:rPr>
              <a:t>paraffinic </a:t>
            </a:r>
            <a:r>
              <a:rPr sz="2200" spc="-5" dirty="0">
                <a:solidFill>
                  <a:srgbClr val="006FC0"/>
                </a:solidFill>
                <a:latin typeface="Times New Roman"/>
                <a:cs typeface="Times New Roman"/>
              </a:rPr>
              <a:t>compounds (straight-chain) </a:t>
            </a:r>
            <a:r>
              <a:rPr sz="2200" spc="-5" dirty="0">
                <a:latin typeface="Times New Roman"/>
                <a:cs typeface="Times New Roman"/>
              </a:rPr>
              <a:t>are </a:t>
            </a:r>
            <a:r>
              <a:rPr sz="2200" b="1" spc="-5" dirty="0">
                <a:latin typeface="Times New Roman"/>
                <a:cs typeface="Times New Roman"/>
              </a:rPr>
              <a:t>converted t</a:t>
            </a:r>
            <a:r>
              <a:rPr sz="2200" spc="-5" dirty="0">
                <a:latin typeface="Times New Roman"/>
                <a:cs typeface="Times New Roman"/>
              </a:rPr>
              <a:t>o the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required </a:t>
            </a:r>
            <a:r>
              <a:rPr sz="2200" spc="-5" dirty="0">
                <a:solidFill>
                  <a:srgbClr val="C00000"/>
                </a:solidFill>
                <a:latin typeface="Times New Roman"/>
                <a:cs typeface="Times New Roman"/>
              </a:rPr>
              <a:t>aromatic compounds </a:t>
            </a:r>
            <a:r>
              <a:rPr sz="2200" spc="-5" dirty="0">
                <a:latin typeface="Times New Roman"/>
                <a:cs typeface="Times New Roman"/>
              </a:rPr>
              <a:t>using </a:t>
            </a:r>
            <a:r>
              <a:rPr sz="2200" spc="-5" dirty="0">
                <a:solidFill>
                  <a:srgbClr val="008000"/>
                </a:solidFill>
                <a:latin typeface="Times New Roman"/>
                <a:cs typeface="Times New Roman"/>
              </a:rPr>
              <a:t>platinum </a:t>
            </a:r>
            <a:r>
              <a:rPr sz="2200" dirty="0">
                <a:solidFill>
                  <a:srgbClr val="008000"/>
                </a:solidFill>
                <a:latin typeface="Times New Roman"/>
                <a:cs typeface="Times New Roman"/>
              </a:rPr>
              <a:t>chloride </a:t>
            </a:r>
            <a:r>
              <a:rPr sz="2200" spc="-5" dirty="0">
                <a:latin typeface="Times New Roman"/>
                <a:cs typeface="Times New Roman"/>
              </a:rPr>
              <a:t>and </a:t>
            </a:r>
            <a:r>
              <a:rPr sz="2200" spc="-5" dirty="0">
                <a:solidFill>
                  <a:srgbClr val="538235"/>
                </a:solidFill>
                <a:latin typeface="Times New Roman"/>
                <a:cs typeface="Times New Roman"/>
              </a:rPr>
              <a:t>rhenium chloride </a:t>
            </a:r>
            <a:r>
              <a:rPr sz="2200" spc="-5" dirty="0">
                <a:latin typeface="Times New Roman"/>
                <a:cs typeface="Times New Roman"/>
              </a:rPr>
              <a:t>as catalysts </a:t>
            </a:r>
            <a:r>
              <a:rPr sz="2200" spc="-10" dirty="0">
                <a:latin typeface="Times New Roman"/>
                <a:cs typeface="Times New Roman"/>
              </a:rPr>
              <a:t>at </a:t>
            </a:r>
            <a:r>
              <a:rPr sz="2200" spc="-5" dirty="0">
                <a:latin typeface="Times New Roman"/>
                <a:cs typeface="Times New Roman"/>
              </a:rPr>
              <a:t> temperatures</a:t>
            </a:r>
            <a:r>
              <a:rPr sz="2200" spc="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of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430-530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° C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and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pressure</a:t>
            </a:r>
            <a:r>
              <a:rPr sz="2200" dirty="0">
                <a:latin typeface="Times New Roman"/>
                <a:cs typeface="Times New Roman"/>
              </a:rPr>
              <a:t> 8-50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atm.</a:t>
            </a:r>
            <a:endParaRPr sz="22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57847" y="345890"/>
            <a:ext cx="6163834" cy="114277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453129" y="439038"/>
            <a:ext cx="457327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55320" marR="5080" indent="-643255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Petrochemicals</a:t>
            </a: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from</a:t>
            </a: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Naphtha </a:t>
            </a:r>
            <a:r>
              <a:rPr sz="2800" b="1" spc="-68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Aromatic 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compounds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6115" y="1150111"/>
            <a:ext cx="11793855" cy="5266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9410" marR="3248660" indent="-258445">
              <a:lnSpc>
                <a:spcPct val="100000"/>
              </a:lnSpc>
              <a:spcBef>
                <a:spcPts val="100"/>
              </a:spcBef>
              <a:tabLst>
                <a:tab pos="2069464" algn="l"/>
                <a:tab pos="3721735" algn="l"/>
                <a:tab pos="4777740" algn="l"/>
                <a:tab pos="5713730" algn="l"/>
                <a:tab pos="6963409" algn="l"/>
                <a:tab pos="8096250" algn="l"/>
              </a:tabLst>
            </a:pPr>
            <a:r>
              <a:rPr sz="2400" dirty="0">
                <a:solidFill>
                  <a:srgbClr val="CC6600"/>
                </a:solidFill>
                <a:latin typeface="Courier New"/>
                <a:cs typeface="Courier New"/>
              </a:rPr>
              <a:t>o</a:t>
            </a:r>
            <a:r>
              <a:rPr sz="2400" spc="-855" dirty="0">
                <a:solidFill>
                  <a:srgbClr val="CC6600"/>
                </a:solidFill>
                <a:latin typeface="Courier New"/>
                <a:cs typeface="Courier New"/>
              </a:rPr>
              <a:t> </a:t>
            </a:r>
            <a:r>
              <a:rPr sz="2400" b="1" dirty="0">
                <a:solidFill>
                  <a:srgbClr val="CC6600"/>
                </a:solidFill>
                <a:latin typeface="Times New Roman"/>
                <a:cs typeface="Times New Roman"/>
              </a:rPr>
              <a:t>Hete</a:t>
            </a:r>
            <a:r>
              <a:rPr sz="2400" b="1" spc="-45" dirty="0">
                <a:solidFill>
                  <a:srgbClr val="CC6600"/>
                </a:solidFill>
                <a:latin typeface="Times New Roman"/>
                <a:cs typeface="Times New Roman"/>
              </a:rPr>
              <a:t>r</a:t>
            </a:r>
            <a:r>
              <a:rPr sz="2400" b="1" dirty="0">
                <a:solidFill>
                  <a:srgbClr val="CC6600"/>
                </a:solidFill>
                <a:latin typeface="Times New Roman"/>
                <a:cs typeface="Times New Roman"/>
              </a:rPr>
              <a:t>oatom	co</a:t>
            </a:r>
            <a:r>
              <a:rPr sz="2400" b="1" spc="5" dirty="0">
                <a:solidFill>
                  <a:srgbClr val="CC6600"/>
                </a:solidFill>
                <a:latin typeface="Times New Roman"/>
                <a:cs typeface="Times New Roman"/>
              </a:rPr>
              <a:t>m</a:t>
            </a:r>
            <a:r>
              <a:rPr sz="2400" b="1" spc="-5" dirty="0">
                <a:solidFill>
                  <a:srgbClr val="CC6600"/>
                </a:solidFill>
                <a:latin typeface="Times New Roman"/>
                <a:cs typeface="Times New Roman"/>
              </a:rPr>
              <a:t>pounds</a:t>
            </a:r>
            <a:r>
              <a:rPr sz="2400" b="1" dirty="0">
                <a:solidFill>
                  <a:srgbClr val="CC6600"/>
                </a:solidFill>
                <a:latin typeface="Times New Roman"/>
                <a:cs typeface="Times New Roman"/>
              </a:rPr>
              <a:t>	</a:t>
            </a:r>
            <a:r>
              <a:rPr sz="2400" dirty="0">
                <a:latin typeface="Times New Roman"/>
                <a:cs typeface="Times New Roman"/>
              </a:rPr>
              <a:t>contain	</a:t>
            </a:r>
            <a:r>
              <a:rPr sz="2400" spc="-5" dirty="0">
                <a:solidFill>
                  <a:srgbClr val="C00000"/>
                </a:solidFill>
                <a:latin typeface="Times New Roman"/>
                <a:cs typeface="Times New Roman"/>
              </a:rPr>
              <a:t>su</a:t>
            </a:r>
            <a:r>
              <a:rPr sz="2400" spc="5" dirty="0">
                <a:solidFill>
                  <a:srgbClr val="C00000"/>
                </a:solidFill>
                <a:latin typeface="Times New Roman"/>
                <a:cs typeface="Times New Roman"/>
              </a:rPr>
              <a:t>l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fu</a:t>
            </a:r>
            <a:r>
              <a:rPr sz="2400" spc="-105" dirty="0">
                <a:solidFill>
                  <a:srgbClr val="C00000"/>
                </a:solidFill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,	</a:t>
            </a:r>
            <a:r>
              <a:rPr sz="2400" dirty="0">
                <a:solidFill>
                  <a:srgbClr val="993300"/>
                </a:solidFill>
                <a:latin typeface="Times New Roman"/>
                <a:cs typeface="Times New Roman"/>
              </a:rPr>
              <a:t>n</a:t>
            </a:r>
            <a:r>
              <a:rPr sz="2400" spc="-10" dirty="0">
                <a:solidFill>
                  <a:srgbClr val="993300"/>
                </a:solidFill>
                <a:latin typeface="Times New Roman"/>
                <a:cs typeface="Times New Roman"/>
              </a:rPr>
              <a:t>i</a:t>
            </a:r>
            <a:r>
              <a:rPr sz="2400" dirty="0">
                <a:solidFill>
                  <a:srgbClr val="993300"/>
                </a:solidFill>
                <a:latin typeface="Times New Roman"/>
                <a:cs typeface="Times New Roman"/>
              </a:rPr>
              <a:t>tro</a:t>
            </a:r>
            <a:r>
              <a:rPr sz="2400" spc="-15" dirty="0">
                <a:solidFill>
                  <a:srgbClr val="993300"/>
                </a:solidFill>
                <a:latin typeface="Times New Roman"/>
                <a:cs typeface="Times New Roman"/>
              </a:rPr>
              <a:t>g</a:t>
            </a:r>
            <a:r>
              <a:rPr sz="2400" dirty="0">
                <a:solidFill>
                  <a:srgbClr val="993300"/>
                </a:solidFill>
                <a:latin typeface="Times New Roman"/>
                <a:cs typeface="Times New Roman"/>
              </a:rPr>
              <a:t>en</a:t>
            </a:r>
            <a:r>
              <a:rPr sz="2400" dirty="0">
                <a:latin typeface="Times New Roman"/>
                <a:cs typeface="Times New Roman"/>
              </a:rPr>
              <a:t>,	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oxygen</a:t>
            </a:r>
            <a:r>
              <a:rPr sz="2400" dirty="0">
                <a:latin typeface="Times New Roman"/>
                <a:cs typeface="Times New Roman"/>
              </a:rPr>
              <a:t>,	and  trace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elements.</a:t>
            </a:r>
            <a:endParaRPr sz="2400">
              <a:latin typeface="Times New Roman"/>
              <a:cs typeface="Times New Roman"/>
            </a:endParaRPr>
          </a:p>
          <a:p>
            <a:pPr marR="43180" algn="r">
              <a:lnSpc>
                <a:spcPct val="100000"/>
              </a:lnSpc>
              <a:spcBef>
                <a:spcPts val="710"/>
              </a:spcBef>
            </a:pPr>
            <a:r>
              <a:rPr sz="2400" b="1" spc="-10" dirty="0">
                <a:solidFill>
                  <a:srgbClr val="3366CC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  <a:p>
            <a:pPr marL="333375" marR="2516505" indent="-257810">
              <a:lnSpc>
                <a:spcPct val="100000"/>
              </a:lnSpc>
              <a:spcBef>
                <a:spcPts val="15"/>
              </a:spcBef>
              <a:buFont typeface="Wingdings"/>
              <a:buChar char=""/>
              <a:tabLst>
                <a:tab pos="334010" algn="l"/>
                <a:tab pos="1350010" algn="l"/>
                <a:tab pos="1740535" algn="l"/>
                <a:tab pos="2636520" algn="l"/>
                <a:tab pos="3956685" algn="l"/>
                <a:tab pos="4396740" algn="l"/>
                <a:tab pos="5149850" algn="l"/>
                <a:tab pos="6797675" algn="l"/>
                <a:tab pos="8007984" algn="l"/>
              </a:tabLst>
            </a:pP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Sulfur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sz="2400" dirty="0">
                <a:latin typeface="Times New Roman"/>
                <a:cs typeface="Times New Roman"/>
              </a:rPr>
              <a:t>i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	found	pr</a:t>
            </a:r>
            <a:r>
              <a:rPr sz="2400" spc="5" dirty="0">
                <a:latin typeface="Times New Roman"/>
                <a:cs typeface="Times New Roman"/>
              </a:rPr>
              <a:t>i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arily	</a:t>
            </a:r>
            <a:r>
              <a:rPr sz="2400" spc="-5" dirty="0">
                <a:latin typeface="Times New Roman"/>
                <a:cs typeface="Times New Roman"/>
              </a:rPr>
              <a:t>as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H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spc="-10" dirty="0">
                <a:latin typeface="Times New Roman"/>
                <a:cs typeface="Times New Roman"/>
              </a:rPr>
              <a:t>S</a:t>
            </a:r>
            <a:r>
              <a:rPr sz="2400" spc="-5" dirty="0">
                <a:latin typeface="Times New Roman"/>
                <a:cs typeface="Times New Roman"/>
              </a:rPr>
              <a:t>,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er</a:t>
            </a:r>
            <a:r>
              <a:rPr sz="2400" spc="5" dirty="0">
                <a:latin typeface="Times New Roman"/>
                <a:cs typeface="Times New Roman"/>
              </a:rPr>
              <a:t>c</a:t>
            </a:r>
            <a:r>
              <a:rPr sz="2400" dirty="0">
                <a:latin typeface="Times New Roman"/>
                <a:cs typeface="Times New Roman"/>
              </a:rPr>
              <a:t>apta</a:t>
            </a:r>
            <a:r>
              <a:rPr sz="2400" spc="-1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s,	sulfide</a:t>
            </a:r>
            <a:r>
              <a:rPr sz="2400" spc="-5" dirty="0">
                <a:latin typeface="Times New Roman"/>
                <a:cs typeface="Times New Roman"/>
              </a:rPr>
              <a:t>s,</a:t>
            </a:r>
            <a:r>
              <a:rPr sz="2400" dirty="0">
                <a:latin typeface="Times New Roman"/>
                <a:cs typeface="Times New Roman"/>
              </a:rPr>
              <a:t>	disu</a:t>
            </a:r>
            <a:r>
              <a:rPr sz="2400" spc="5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fi</a:t>
            </a:r>
            <a:r>
              <a:rPr sz="2400" spc="-15" dirty="0">
                <a:latin typeface="Times New Roman"/>
                <a:cs typeface="Times New Roman"/>
              </a:rPr>
              <a:t>d</a:t>
            </a:r>
            <a:r>
              <a:rPr sz="2400" spc="-5" dirty="0">
                <a:latin typeface="Times New Roman"/>
                <a:cs typeface="Times New Roman"/>
              </a:rPr>
              <a:t>es,  </a:t>
            </a:r>
            <a:r>
              <a:rPr sz="2400" dirty="0">
                <a:latin typeface="Times New Roman"/>
                <a:cs typeface="Times New Roman"/>
              </a:rPr>
              <a:t>thiophenes,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benzothiophenes,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polybenzothiophenes.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har char=""/>
            </a:pPr>
            <a:endParaRPr sz="3600">
              <a:latin typeface="Times New Roman"/>
              <a:cs typeface="Times New Roman"/>
            </a:endParaRPr>
          </a:p>
          <a:p>
            <a:pPr marL="359410" marR="1503680" indent="-258445">
              <a:lnSpc>
                <a:spcPct val="100000"/>
              </a:lnSpc>
              <a:buFont typeface="Wingdings"/>
              <a:buChar char=""/>
              <a:tabLst>
                <a:tab pos="360045" algn="l"/>
                <a:tab pos="1697355" algn="l"/>
                <a:tab pos="2092325" algn="l"/>
                <a:tab pos="3165475" algn="l"/>
                <a:tab pos="4490085" algn="l"/>
                <a:tab pos="5756910" algn="l"/>
                <a:tab pos="7158990" algn="l"/>
                <a:tab pos="8693785" algn="l"/>
                <a:tab pos="9841865" algn="l"/>
              </a:tabLst>
            </a:pPr>
            <a:r>
              <a:rPr sz="2400" b="1" dirty="0">
                <a:solidFill>
                  <a:srgbClr val="009900"/>
                </a:solidFill>
                <a:latin typeface="Times New Roman"/>
                <a:cs typeface="Times New Roman"/>
              </a:rPr>
              <a:t>Nit</a:t>
            </a:r>
            <a:r>
              <a:rPr sz="2400" b="1" spc="-45" dirty="0">
                <a:solidFill>
                  <a:srgbClr val="009900"/>
                </a:solidFill>
                <a:latin typeface="Times New Roman"/>
                <a:cs typeface="Times New Roman"/>
              </a:rPr>
              <a:t>r</a:t>
            </a:r>
            <a:r>
              <a:rPr sz="2400" b="1" dirty="0">
                <a:solidFill>
                  <a:srgbClr val="009900"/>
                </a:solidFill>
                <a:latin typeface="Times New Roman"/>
                <a:cs typeface="Times New Roman"/>
              </a:rPr>
              <a:t>ogen	</a:t>
            </a:r>
            <a:r>
              <a:rPr sz="2400" dirty="0">
                <a:latin typeface="Times New Roman"/>
                <a:cs typeface="Times New Roman"/>
              </a:rPr>
              <a:t>i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	pre</a:t>
            </a:r>
            <a:r>
              <a:rPr sz="2400" spc="-5" dirty="0">
                <a:latin typeface="Times New Roman"/>
                <a:cs typeface="Times New Roman"/>
              </a:rPr>
              <a:t>se</a:t>
            </a:r>
            <a:r>
              <a:rPr sz="2400" spc="-1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t	pri</a:t>
            </a:r>
            <a:r>
              <a:rPr sz="2400" spc="-2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arily	pyrro</a:t>
            </a:r>
            <a:r>
              <a:rPr sz="2400" spc="-10" dirty="0">
                <a:latin typeface="Times New Roman"/>
                <a:cs typeface="Times New Roman"/>
              </a:rPr>
              <a:t>l</a:t>
            </a:r>
            <a:r>
              <a:rPr sz="2400" spc="-5" dirty="0">
                <a:latin typeface="Times New Roman"/>
                <a:cs typeface="Times New Roman"/>
              </a:rPr>
              <a:t>es,</a:t>
            </a:r>
            <a:r>
              <a:rPr sz="2400" dirty="0">
                <a:latin typeface="Times New Roman"/>
                <a:cs typeface="Times New Roman"/>
              </a:rPr>
              <a:t>	pyri</a:t>
            </a:r>
            <a:r>
              <a:rPr sz="2400" spc="-15" dirty="0">
                <a:latin typeface="Times New Roman"/>
                <a:cs typeface="Times New Roman"/>
              </a:rPr>
              <a:t>d</a:t>
            </a:r>
            <a:r>
              <a:rPr sz="2400" dirty="0">
                <a:latin typeface="Times New Roman"/>
                <a:cs typeface="Times New Roman"/>
              </a:rPr>
              <a:t>ine</a:t>
            </a:r>
            <a:r>
              <a:rPr sz="2400" spc="5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,	q</a:t>
            </a:r>
            <a:r>
              <a:rPr sz="2400" spc="-15" dirty="0">
                <a:latin typeface="Times New Roman"/>
                <a:cs typeface="Times New Roman"/>
              </a:rPr>
              <a:t>u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10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lines,	ind</a:t>
            </a:r>
            <a:r>
              <a:rPr sz="2400" spc="-10" dirty="0">
                <a:latin typeface="Times New Roman"/>
                <a:cs typeface="Times New Roman"/>
              </a:rPr>
              <a:t>o</a:t>
            </a:r>
            <a:r>
              <a:rPr sz="2400" spc="-5" dirty="0">
                <a:latin typeface="Times New Roman"/>
                <a:cs typeface="Times New Roman"/>
              </a:rPr>
              <a:t>les,</a:t>
            </a:r>
            <a:r>
              <a:rPr sz="2400" dirty="0">
                <a:latin typeface="Times New Roman"/>
                <a:cs typeface="Times New Roman"/>
              </a:rPr>
              <a:t>	and  carbazoles.</a:t>
            </a:r>
            <a:endParaRPr sz="2400">
              <a:latin typeface="Times New Roman"/>
              <a:cs typeface="Times New Roman"/>
            </a:endParaRPr>
          </a:p>
          <a:p>
            <a:pPr marL="799465" lvl="1" indent="-240665">
              <a:lnSpc>
                <a:spcPct val="100000"/>
              </a:lnSpc>
              <a:spcBef>
                <a:spcPts val="605"/>
              </a:spcBef>
              <a:buSzPct val="95833"/>
              <a:buFont typeface="Wingdings"/>
              <a:buChar char=""/>
              <a:tabLst>
                <a:tab pos="800100" algn="l"/>
              </a:tabLst>
            </a:pPr>
            <a:r>
              <a:rPr sz="24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Amides</a:t>
            </a:r>
            <a:r>
              <a:rPr sz="2400" b="1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and</a:t>
            </a:r>
            <a:r>
              <a:rPr sz="2400" b="1" spc="5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oxazoles</a:t>
            </a:r>
            <a:r>
              <a:rPr sz="2400" b="1" spc="-10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contain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both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nitrogen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 oxygen.</a:t>
            </a:r>
            <a:endParaRPr sz="2400">
              <a:latin typeface="Times New Roman"/>
              <a:cs typeface="Times New Roman"/>
            </a:endParaRPr>
          </a:p>
          <a:p>
            <a:pPr marL="799465" lvl="1" indent="-240665">
              <a:lnSpc>
                <a:spcPct val="100000"/>
              </a:lnSpc>
              <a:spcBef>
                <a:spcPts val="600"/>
              </a:spcBef>
              <a:buSzPct val="95833"/>
              <a:buFont typeface="Wingdings"/>
              <a:buChar char=""/>
              <a:tabLst>
                <a:tab pos="800100" algn="l"/>
              </a:tabLst>
            </a:pPr>
            <a:r>
              <a:rPr sz="2400" b="1" spc="-5" dirty="0">
                <a:solidFill>
                  <a:srgbClr val="92D050"/>
                </a:solidFill>
                <a:latin typeface="Times New Roman"/>
                <a:cs typeface="Times New Roman"/>
              </a:rPr>
              <a:t>Amines </a:t>
            </a:r>
            <a:r>
              <a:rPr sz="2400" dirty="0">
                <a:latin typeface="Times New Roman"/>
                <a:cs typeface="Times New Roman"/>
              </a:rPr>
              <a:t>are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not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found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5" dirty="0">
                <a:latin typeface="Times New Roman"/>
                <a:cs typeface="Times New Roman"/>
              </a:rPr>
              <a:t> raw </a:t>
            </a:r>
            <a:r>
              <a:rPr sz="2400" dirty="0">
                <a:latin typeface="Times New Roman"/>
                <a:cs typeface="Times New Roman"/>
              </a:rPr>
              <a:t>crudes.</a:t>
            </a:r>
            <a:endParaRPr sz="24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Char char=""/>
            </a:pPr>
            <a:endParaRPr sz="3000">
              <a:latin typeface="Times New Roman"/>
              <a:cs typeface="Times New Roman"/>
            </a:endParaRPr>
          </a:p>
          <a:p>
            <a:pPr marL="359410" marR="1876425" indent="-258445">
              <a:lnSpc>
                <a:spcPct val="100000"/>
              </a:lnSpc>
              <a:buFont typeface="Wingdings"/>
              <a:buChar char=""/>
              <a:tabLst>
                <a:tab pos="360045" algn="l"/>
                <a:tab pos="1531620" algn="l"/>
                <a:tab pos="3106420" algn="l"/>
                <a:tab pos="4175760" algn="l"/>
                <a:tab pos="5683250" algn="l"/>
                <a:tab pos="6555105" algn="l"/>
                <a:tab pos="8011159" algn="l"/>
                <a:tab pos="8885555" algn="l"/>
              </a:tabLst>
            </a:pPr>
            <a:r>
              <a:rPr sz="2400" b="1" dirty="0">
                <a:solidFill>
                  <a:srgbClr val="0000FF"/>
                </a:solidFill>
                <a:latin typeface="Times New Roman"/>
                <a:cs typeface="Times New Roman"/>
              </a:rPr>
              <a:t>Oxyg</a:t>
            </a:r>
            <a:r>
              <a:rPr sz="24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e</a:t>
            </a:r>
            <a:r>
              <a:rPr sz="24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n</a:t>
            </a:r>
            <a:r>
              <a:rPr sz="2400" b="1" dirty="0">
                <a:solidFill>
                  <a:srgbClr val="0000FF"/>
                </a:solidFill>
                <a:latin typeface="Times New Roman"/>
                <a:cs typeface="Times New Roman"/>
              </a:rPr>
              <a:t>	</a:t>
            </a:r>
            <a:r>
              <a:rPr sz="2400" dirty="0">
                <a:latin typeface="Times New Roman"/>
                <a:cs typeface="Times New Roman"/>
              </a:rPr>
              <a:t>c</a:t>
            </a:r>
            <a:r>
              <a:rPr sz="2400" spc="-10" dirty="0">
                <a:latin typeface="Times New Roman"/>
                <a:cs typeface="Times New Roman"/>
              </a:rPr>
              <a:t>o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pounds	inc</a:t>
            </a:r>
            <a:r>
              <a:rPr sz="2400" spc="5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u</a:t>
            </a:r>
            <a:r>
              <a:rPr sz="2400" spc="-15" dirty="0">
                <a:latin typeface="Times New Roman"/>
                <a:cs typeface="Times New Roman"/>
              </a:rPr>
              <a:t>d</a:t>
            </a:r>
            <a:r>
              <a:rPr sz="2400" dirty="0">
                <a:latin typeface="Times New Roman"/>
                <a:cs typeface="Times New Roman"/>
              </a:rPr>
              <a:t>e	nap</a:t>
            </a:r>
            <a:r>
              <a:rPr sz="2400" spc="-10" dirty="0">
                <a:latin typeface="Times New Roman"/>
                <a:cs typeface="Times New Roman"/>
              </a:rPr>
              <a:t>h</a:t>
            </a:r>
            <a:r>
              <a:rPr sz="2400" dirty="0">
                <a:latin typeface="Times New Roman"/>
                <a:cs typeface="Times New Roman"/>
              </a:rPr>
              <a:t>t</a:t>
            </a:r>
            <a:r>
              <a:rPr sz="2400" spc="-10" dirty="0">
                <a:latin typeface="Times New Roman"/>
                <a:cs typeface="Times New Roman"/>
              </a:rPr>
              <a:t>h</a:t>
            </a:r>
            <a:r>
              <a:rPr sz="2400" dirty="0">
                <a:latin typeface="Times New Roman"/>
                <a:cs typeface="Times New Roman"/>
              </a:rPr>
              <a:t>enic	</a:t>
            </a:r>
            <a:r>
              <a:rPr sz="2400" spc="-10" dirty="0">
                <a:latin typeface="Times New Roman"/>
                <a:cs typeface="Times New Roman"/>
              </a:rPr>
              <a:t>ac</a:t>
            </a:r>
            <a:r>
              <a:rPr sz="2400" spc="-5" dirty="0">
                <a:latin typeface="Times New Roman"/>
                <a:cs typeface="Times New Roman"/>
              </a:rPr>
              <a:t>ids,</a:t>
            </a:r>
            <a:r>
              <a:rPr sz="2400" dirty="0">
                <a:latin typeface="Times New Roman"/>
                <a:cs typeface="Times New Roman"/>
              </a:rPr>
              <a:t>	ca</a:t>
            </a:r>
            <a:r>
              <a:rPr sz="2400" spc="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box</a:t>
            </a:r>
            <a:r>
              <a:rPr sz="2400" spc="-15" dirty="0">
                <a:latin typeface="Times New Roman"/>
                <a:cs typeface="Times New Roman"/>
              </a:rPr>
              <a:t>y</a:t>
            </a:r>
            <a:r>
              <a:rPr sz="2400" dirty="0">
                <a:latin typeface="Times New Roman"/>
                <a:cs typeface="Times New Roman"/>
              </a:rPr>
              <a:t>l</a:t>
            </a:r>
            <a:r>
              <a:rPr sz="2400" spc="-15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c	a</a:t>
            </a:r>
            <a:r>
              <a:rPr sz="2400" spc="-10" dirty="0">
                <a:latin typeface="Times New Roman"/>
                <a:cs typeface="Times New Roman"/>
              </a:rPr>
              <a:t>c</a:t>
            </a:r>
            <a:r>
              <a:rPr sz="2400" spc="-5" dirty="0">
                <a:latin typeface="Times New Roman"/>
                <a:cs typeface="Times New Roman"/>
              </a:rPr>
              <a:t>ids,</a:t>
            </a:r>
            <a:r>
              <a:rPr sz="2400" dirty="0">
                <a:latin typeface="Times New Roman"/>
                <a:cs typeface="Times New Roman"/>
              </a:rPr>
              <a:t>	ph</a:t>
            </a:r>
            <a:r>
              <a:rPr sz="2400" spc="-10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nols,  cresols,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 furans.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19267" y="1138361"/>
            <a:ext cx="2878138" cy="75525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801239" y="1297304"/>
            <a:ext cx="131889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dirty="0">
                <a:solidFill>
                  <a:srgbClr val="0000FF"/>
                </a:solidFill>
                <a:latin typeface="Times New Roman"/>
                <a:cs typeface="Times New Roman"/>
              </a:rPr>
              <a:t>1-</a:t>
            </a:r>
            <a:r>
              <a:rPr sz="2200" b="1" spc="-8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Benzene</a:t>
            </a:r>
            <a:endParaRPr sz="22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50597" y="1120082"/>
            <a:ext cx="2384375" cy="69275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637401" y="1263141"/>
            <a:ext cx="81343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Times New Roman"/>
                <a:cs typeface="Times New Roman"/>
              </a:rPr>
              <a:t>st</a:t>
            </a:r>
            <a:r>
              <a:rPr sz="2000" b="1" spc="10" dirty="0">
                <a:latin typeface="Times New Roman"/>
                <a:cs typeface="Times New Roman"/>
              </a:rPr>
              <a:t>y</a:t>
            </a:r>
            <a:r>
              <a:rPr sz="2000" b="1" spc="-40" dirty="0">
                <a:latin typeface="Times New Roman"/>
                <a:cs typeface="Times New Roman"/>
              </a:rPr>
              <a:t>r</a:t>
            </a:r>
            <a:r>
              <a:rPr sz="2000" b="1" dirty="0">
                <a:latin typeface="Times New Roman"/>
                <a:cs typeface="Times New Roman"/>
              </a:rPr>
              <a:t>ene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644139" y="30480"/>
            <a:ext cx="6191250" cy="1271778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453129" y="138175"/>
            <a:ext cx="457327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55320" marR="5080" indent="-643255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C00000"/>
                </a:solidFill>
                <a:latin typeface="Times New Roman"/>
                <a:cs typeface="Times New Roman"/>
              </a:rPr>
              <a:t>Petrochemicals</a:t>
            </a:r>
            <a:r>
              <a:rPr sz="280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spc="-15" dirty="0">
                <a:solidFill>
                  <a:srgbClr val="C00000"/>
                </a:solidFill>
                <a:latin typeface="Times New Roman"/>
                <a:cs typeface="Times New Roman"/>
              </a:rPr>
              <a:t>from</a:t>
            </a:r>
            <a:r>
              <a:rPr sz="280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0000"/>
                </a:solidFill>
                <a:latin typeface="Times New Roman"/>
                <a:cs typeface="Times New Roman"/>
              </a:rPr>
              <a:t>Naphtha </a:t>
            </a:r>
            <a:r>
              <a:rPr sz="2800" spc="-68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C00000"/>
                </a:solidFill>
                <a:latin typeface="Times New Roman"/>
                <a:cs typeface="Times New Roman"/>
              </a:rPr>
              <a:t>Aromatic</a:t>
            </a:r>
            <a:r>
              <a:rPr sz="2800" spc="-5" dirty="0">
                <a:solidFill>
                  <a:srgbClr val="C00000"/>
                </a:solidFill>
                <a:latin typeface="Times New Roman"/>
                <a:cs typeface="Times New Roman"/>
              </a:rPr>
              <a:t> compounds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89331" y="1824608"/>
            <a:ext cx="7687945" cy="3674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Wingdings"/>
              <a:buChar char=""/>
              <a:tabLst>
                <a:tab pos="355600" algn="l"/>
              </a:tabLst>
            </a:pPr>
            <a:r>
              <a:rPr sz="2300" dirty="0">
                <a:solidFill>
                  <a:srgbClr val="006600"/>
                </a:solidFill>
                <a:latin typeface="Times New Roman"/>
                <a:cs typeface="Times New Roman"/>
              </a:rPr>
              <a:t>The conversion</a:t>
            </a:r>
            <a:r>
              <a:rPr sz="2300" spc="-10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300" dirty="0">
                <a:solidFill>
                  <a:srgbClr val="006600"/>
                </a:solidFill>
                <a:latin typeface="Times New Roman"/>
                <a:cs typeface="Times New Roman"/>
              </a:rPr>
              <a:t>of</a:t>
            </a:r>
            <a:r>
              <a:rPr sz="2300" spc="5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300" dirty="0">
                <a:solidFill>
                  <a:srgbClr val="006600"/>
                </a:solidFill>
                <a:latin typeface="Times New Roman"/>
                <a:cs typeface="Times New Roman"/>
              </a:rPr>
              <a:t>cyclic</a:t>
            </a:r>
            <a:r>
              <a:rPr sz="2300" spc="-5" dirty="0">
                <a:solidFill>
                  <a:srgbClr val="006600"/>
                </a:solidFill>
                <a:latin typeface="Times New Roman"/>
                <a:cs typeface="Times New Roman"/>
              </a:rPr>
              <a:t> compounds</a:t>
            </a:r>
            <a:r>
              <a:rPr sz="2300" dirty="0">
                <a:solidFill>
                  <a:srgbClr val="006600"/>
                </a:solidFill>
                <a:latin typeface="Times New Roman"/>
                <a:cs typeface="Times New Roman"/>
              </a:rPr>
              <a:t> into</a:t>
            </a:r>
            <a:r>
              <a:rPr sz="2300" spc="5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300" spc="-5" dirty="0">
                <a:solidFill>
                  <a:srgbClr val="006600"/>
                </a:solidFill>
                <a:latin typeface="Times New Roman"/>
                <a:cs typeface="Times New Roman"/>
              </a:rPr>
              <a:t>aromatic</a:t>
            </a:r>
            <a:r>
              <a:rPr sz="2300" spc="20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300" spc="-5" dirty="0">
                <a:solidFill>
                  <a:srgbClr val="006600"/>
                </a:solidFill>
                <a:latin typeface="Times New Roman"/>
                <a:cs typeface="Times New Roman"/>
              </a:rPr>
              <a:t>compound</a:t>
            </a:r>
            <a:r>
              <a:rPr lang="en-GB" sz="2300" spc="-5" dirty="0">
                <a:solidFill>
                  <a:srgbClr val="006600"/>
                </a:solidFill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33" name="object 33"/>
          <p:cNvSpPr/>
          <p:nvPr/>
        </p:nvSpPr>
        <p:spPr>
          <a:xfrm>
            <a:off x="3611117" y="2237994"/>
            <a:ext cx="3312160" cy="1986280"/>
          </a:xfrm>
          <a:custGeom>
            <a:avLst/>
            <a:gdLst/>
            <a:ahLst/>
            <a:cxnLst/>
            <a:rect l="l" t="t" r="r" b="b"/>
            <a:pathLst>
              <a:path w="3312159" h="1986279">
                <a:moveTo>
                  <a:pt x="0" y="330961"/>
                </a:moveTo>
                <a:lnTo>
                  <a:pt x="3589" y="282062"/>
                </a:lnTo>
                <a:lnTo>
                  <a:pt x="14015" y="235387"/>
                </a:lnTo>
                <a:lnTo>
                  <a:pt x="30765" y="191450"/>
                </a:lnTo>
                <a:lnTo>
                  <a:pt x="53328" y="150763"/>
                </a:lnTo>
                <a:lnTo>
                  <a:pt x="81190" y="113839"/>
                </a:lnTo>
                <a:lnTo>
                  <a:pt x="113839" y="81190"/>
                </a:lnTo>
                <a:lnTo>
                  <a:pt x="150763" y="53328"/>
                </a:lnTo>
                <a:lnTo>
                  <a:pt x="191450" y="30765"/>
                </a:lnTo>
                <a:lnTo>
                  <a:pt x="235387" y="14015"/>
                </a:lnTo>
                <a:lnTo>
                  <a:pt x="282062" y="3589"/>
                </a:lnTo>
                <a:lnTo>
                  <a:pt x="330962" y="0"/>
                </a:lnTo>
                <a:lnTo>
                  <a:pt x="2980690" y="0"/>
                </a:lnTo>
                <a:lnTo>
                  <a:pt x="3029589" y="3589"/>
                </a:lnTo>
                <a:lnTo>
                  <a:pt x="3076264" y="14015"/>
                </a:lnTo>
                <a:lnTo>
                  <a:pt x="3120201" y="30765"/>
                </a:lnTo>
                <a:lnTo>
                  <a:pt x="3160888" y="53328"/>
                </a:lnTo>
                <a:lnTo>
                  <a:pt x="3197812" y="81190"/>
                </a:lnTo>
                <a:lnTo>
                  <a:pt x="3230461" y="113839"/>
                </a:lnTo>
                <a:lnTo>
                  <a:pt x="3258323" y="150763"/>
                </a:lnTo>
                <a:lnTo>
                  <a:pt x="3280886" y="191450"/>
                </a:lnTo>
                <a:lnTo>
                  <a:pt x="3297636" y="235387"/>
                </a:lnTo>
                <a:lnTo>
                  <a:pt x="3308062" y="282062"/>
                </a:lnTo>
                <a:lnTo>
                  <a:pt x="3311652" y="330961"/>
                </a:lnTo>
                <a:lnTo>
                  <a:pt x="3311652" y="1654809"/>
                </a:lnTo>
                <a:lnTo>
                  <a:pt x="3308062" y="1703709"/>
                </a:lnTo>
                <a:lnTo>
                  <a:pt x="3297636" y="1750384"/>
                </a:lnTo>
                <a:lnTo>
                  <a:pt x="3280886" y="1794321"/>
                </a:lnTo>
                <a:lnTo>
                  <a:pt x="3258323" y="1835008"/>
                </a:lnTo>
                <a:lnTo>
                  <a:pt x="3230461" y="1871932"/>
                </a:lnTo>
                <a:lnTo>
                  <a:pt x="3197812" y="1904581"/>
                </a:lnTo>
                <a:lnTo>
                  <a:pt x="3160888" y="1932443"/>
                </a:lnTo>
                <a:lnTo>
                  <a:pt x="3120201" y="1955006"/>
                </a:lnTo>
                <a:lnTo>
                  <a:pt x="3076264" y="1971756"/>
                </a:lnTo>
                <a:lnTo>
                  <a:pt x="3029589" y="1982182"/>
                </a:lnTo>
                <a:lnTo>
                  <a:pt x="2980690" y="1985771"/>
                </a:lnTo>
                <a:lnTo>
                  <a:pt x="330962" y="1985771"/>
                </a:lnTo>
                <a:lnTo>
                  <a:pt x="282062" y="1982182"/>
                </a:lnTo>
                <a:lnTo>
                  <a:pt x="235387" y="1971756"/>
                </a:lnTo>
                <a:lnTo>
                  <a:pt x="191450" y="1955006"/>
                </a:lnTo>
                <a:lnTo>
                  <a:pt x="150763" y="1932443"/>
                </a:lnTo>
                <a:lnTo>
                  <a:pt x="113839" y="1904581"/>
                </a:lnTo>
                <a:lnTo>
                  <a:pt x="81190" y="1871932"/>
                </a:lnTo>
                <a:lnTo>
                  <a:pt x="53328" y="1835008"/>
                </a:lnTo>
                <a:lnTo>
                  <a:pt x="30765" y="1794321"/>
                </a:lnTo>
                <a:lnTo>
                  <a:pt x="14015" y="1750384"/>
                </a:lnTo>
                <a:lnTo>
                  <a:pt x="3589" y="1703709"/>
                </a:lnTo>
                <a:lnTo>
                  <a:pt x="0" y="1654809"/>
                </a:lnTo>
                <a:lnTo>
                  <a:pt x="0" y="330961"/>
                </a:lnTo>
                <a:close/>
              </a:path>
            </a:pathLst>
          </a:custGeom>
          <a:ln w="28575">
            <a:solidFill>
              <a:srgbClr val="008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87884" y="4224654"/>
            <a:ext cx="11413490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00"/>
              </a:spcBef>
              <a:buFont typeface="Wingdings"/>
              <a:buChar char=""/>
              <a:tabLst>
                <a:tab pos="356235" algn="l"/>
              </a:tabLst>
            </a:pPr>
            <a:r>
              <a:rPr sz="2300" dirty="0">
                <a:solidFill>
                  <a:srgbClr val="006600"/>
                </a:solidFill>
                <a:latin typeface="Times New Roman"/>
                <a:cs typeface="Times New Roman"/>
              </a:rPr>
              <a:t>The</a:t>
            </a:r>
            <a:r>
              <a:rPr sz="2300" spc="15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300" dirty="0">
                <a:solidFill>
                  <a:srgbClr val="006600"/>
                </a:solidFill>
                <a:latin typeface="Times New Roman"/>
                <a:cs typeface="Times New Roman"/>
              </a:rPr>
              <a:t>conversion</a:t>
            </a:r>
            <a:r>
              <a:rPr sz="2300" spc="5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300" dirty="0">
                <a:solidFill>
                  <a:srgbClr val="006600"/>
                </a:solidFill>
                <a:latin typeface="Times New Roman"/>
                <a:cs typeface="Times New Roman"/>
              </a:rPr>
              <a:t>of</a:t>
            </a:r>
            <a:r>
              <a:rPr sz="2300" spc="20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300" spc="-5" dirty="0">
                <a:solidFill>
                  <a:srgbClr val="006600"/>
                </a:solidFill>
                <a:latin typeface="Times New Roman"/>
                <a:cs typeface="Times New Roman"/>
              </a:rPr>
              <a:t>paraffinic</a:t>
            </a:r>
            <a:r>
              <a:rPr sz="2300" spc="5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300" spc="-5" dirty="0">
                <a:solidFill>
                  <a:srgbClr val="006600"/>
                </a:solidFill>
                <a:latin typeface="Times New Roman"/>
                <a:cs typeface="Times New Roman"/>
              </a:rPr>
              <a:t>compounds</a:t>
            </a:r>
            <a:r>
              <a:rPr sz="2300" spc="20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300" spc="-5" dirty="0">
                <a:solidFill>
                  <a:srgbClr val="006600"/>
                </a:solidFill>
                <a:latin typeface="Times New Roman"/>
                <a:cs typeface="Times New Roman"/>
              </a:rPr>
              <a:t>(straight-chain)</a:t>
            </a:r>
            <a:r>
              <a:rPr sz="2300" spc="5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300" spc="-5" dirty="0">
                <a:solidFill>
                  <a:srgbClr val="006600"/>
                </a:solidFill>
                <a:latin typeface="Times New Roman"/>
                <a:cs typeface="Times New Roman"/>
              </a:rPr>
              <a:t>compounds</a:t>
            </a:r>
            <a:r>
              <a:rPr sz="2300" spc="30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300" spc="-5" dirty="0">
                <a:solidFill>
                  <a:srgbClr val="006600"/>
                </a:solidFill>
                <a:latin typeface="Times New Roman"/>
                <a:cs typeface="Times New Roman"/>
              </a:rPr>
              <a:t>into</a:t>
            </a:r>
            <a:r>
              <a:rPr sz="2300" spc="20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300" spc="-5" dirty="0">
                <a:solidFill>
                  <a:srgbClr val="006600"/>
                </a:solidFill>
                <a:latin typeface="Times New Roman"/>
                <a:cs typeface="Times New Roman"/>
              </a:rPr>
              <a:t>aromatic</a:t>
            </a:r>
            <a:r>
              <a:rPr sz="2300" spc="20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300" spc="-5" dirty="0">
                <a:solidFill>
                  <a:srgbClr val="006600"/>
                </a:solidFill>
                <a:latin typeface="Times New Roman"/>
                <a:cs typeface="Times New Roman"/>
              </a:rPr>
              <a:t>compound.</a:t>
            </a:r>
            <a:endParaRPr sz="2300">
              <a:latin typeface="Times New Roman"/>
              <a:cs typeface="Times New Roman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3460241" y="4609338"/>
            <a:ext cx="4970145" cy="1831975"/>
          </a:xfrm>
          <a:custGeom>
            <a:avLst/>
            <a:gdLst/>
            <a:ahLst/>
            <a:cxnLst/>
            <a:rect l="l" t="t" r="r" b="b"/>
            <a:pathLst>
              <a:path w="4970145" h="1831975">
                <a:moveTo>
                  <a:pt x="0" y="305307"/>
                </a:moveTo>
                <a:lnTo>
                  <a:pt x="3994" y="255775"/>
                </a:lnTo>
                <a:lnTo>
                  <a:pt x="15561" y="208792"/>
                </a:lnTo>
                <a:lnTo>
                  <a:pt x="34070" y="164984"/>
                </a:lnTo>
                <a:lnTo>
                  <a:pt x="58895" y="124980"/>
                </a:lnTo>
                <a:lnTo>
                  <a:pt x="89408" y="89407"/>
                </a:lnTo>
                <a:lnTo>
                  <a:pt x="124980" y="58895"/>
                </a:lnTo>
                <a:lnTo>
                  <a:pt x="164984" y="34070"/>
                </a:lnTo>
                <a:lnTo>
                  <a:pt x="208792" y="15561"/>
                </a:lnTo>
                <a:lnTo>
                  <a:pt x="255775" y="3994"/>
                </a:lnTo>
                <a:lnTo>
                  <a:pt x="305308" y="0"/>
                </a:lnTo>
                <a:lnTo>
                  <a:pt x="4664456" y="0"/>
                </a:lnTo>
                <a:lnTo>
                  <a:pt x="4713988" y="3994"/>
                </a:lnTo>
                <a:lnTo>
                  <a:pt x="4760971" y="15561"/>
                </a:lnTo>
                <a:lnTo>
                  <a:pt x="4804779" y="34070"/>
                </a:lnTo>
                <a:lnTo>
                  <a:pt x="4844783" y="58895"/>
                </a:lnTo>
                <a:lnTo>
                  <a:pt x="4880356" y="89407"/>
                </a:lnTo>
                <a:lnTo>
                  <a:pt x="4910868" y="124980"/>
                </a:lnTo>
                <a:lnTo>
                  <a:pt x="4935693" y="164984"/>
                </a:lnTo>
                <a:lnTo>
                  <a:pt x="4954202" y="208792"/>
                </a:lnTo>
                <a:lnTo>
                  <a:pt x="4965769" y="255775"/>
                </a:lnTo>
                <a:lnTo>
                  <a:pt x="4969764" y="305307"/>
                </a:lnTo>
                <a:lnTo>
                  <a:pt x="4969764" y="1526540"/>
                </a:lnTo>
                <a:lnTo>
                  <a:pt x="4965769" y="1576062"/>
                </a:lnTo>
                <a:lnTo>
                  <a:pt x="4954202" y="1623041"/>
                </a:lnTo>
                <a:lnTo>
                  <a:pt x="4935693" y="1666847"/>
                </a:lnTo>
                <a:lnTo>
                  <a:pt x="4910868" y="1706851"/>
                </a:lnTo>
                <a:lnTo>
                  <a:pt x="4880356" y="1742425"/>
                </a:lnTo>
                <a:lnTo>
                  <a:pt x="4844783" y="1772941"/>
                </a:lnTo>
                <a:lnTo>
                  <a:pt x="4804779" y="1797770"/>
                </a:lnTo>
                <a:lnTo>
                  <a:pt x="4760971" y="1816283"/>
                </a:lnTo>
                <a:lnTo>
                  <a:pt x="4713988" y="1827852"/>
                </a:lnTo>
                <a:lnTo>
                  <a:pt x="4664456" y="1831848"/>
                </a:lnTo>
                <a:lnTo>
                  <a:pt x="305308" y="1831848"/>
                </a:lnTo>
                <a:lnTo>
                  <a:pt x="255775" y="1827852"/>
                </a:lnTo>
                <a:lnTo>
                  <a:pt x="208792" y="1816283"/>
                </a:lnTo>
                <a:lnTo>
                  <a:pt x="164984" y="1797770"/>
                </a:lnTo>
                <a:lnTo>
                  <a:pt x="124980" y="1772941"/>
                </a:lnTo>
                <a:lnTo>
                  <a:pt x="89408" y="1742425"/>
                </a:lnTo>
                <a:lnTo>
                  <a:pt x="58895" y="1706851"/>
                </a:lnTo>
                <a:lnTo>
                  <a:pt x="34070" y="1666847"/>
                </a:lnTo>
                <a:lnTo>
                  <a:pt x="15561" y="1623041"/>
                </a:lnTo>
                <a:lnTo>
                  <a:pt x="3994" y="1576062"/>
                </a:lnTo>
                <a:lnTo>
                  <a:pt x="0" y="1526540"/>
                </a:lnTo>
                <a:lnTo>
                  <a:pt x="0" y="305307"/>
                </a:lnTo>
                <a:close/>
              </a:path>
            </a:pathLst>
          </a:custGeom>
          <a:ln w="381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 txBox="1"/>
          <p:nvPr/>
        </p:nvSpPr>
        <p:spPr>
          <a:xfrm>
            <a:off x="4093590" y="6512762"/>
            <a:ext cx="37839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Chem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Seham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1st</a:t>
            </a:r>
            <a:r>
              <a:rPr sz="1200" spc="28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1443-2021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80" name="Object 3">
            <a:extLst>
              <a:ext uri="{FF2B5EF4-FFF2-40B4-BE49-F238E27FC236}">
                <a16:creationId xmlns:a16="http://schemas.microsoft.com/office/drawing/2014/main" id="{2542C1D4-2FB1-6EAB-DAE8-BA624A55F6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821752"/>
              </p:ext>
            </p:extLst>
          </p:nvPr>
        </p:nvGraphicFramePr>
        <p:xfrm>
          <a:off x="3696191" y="2347389"/>
          <a:ext cx="3048000" cy="1765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8" name="CS ChemDraw Drawing" r:id="rId6" imgW="2350008" imgH="1424940" progId="ChemDraw.Document.6.0">
                  <p:embed/>
                </p:oleObj>
              </mc:Choice>
              <mc:Fallback>
                <p:oleObj name="CS ChemDraw Drawing" r:id="rId6" imgW="2350008" imgH="1424940" progId="ChemDraw.Document.6.0">
                  <p:embed/>
                  <p:pic>
                    <p:nvPicPr>
                      <p:cNvPr id="15" name="Object 3">
                        <a:extLst>
                          <a:ext uri="{FF2B5EF4-FFF2-40B4-BE49-F238E27FC236}">
                            <a16:creationId xmlns:a16="http://schemas.microsoft.com/office/drawing/2014/main" id="{300607CF-8D9A-43EA-AAD7-3D1D4ACA771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6191" y="2347389"/>
                        <a:ext cx="3048000" cy="17654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" name="Object 4">
            <a:extLst>
              <a:ext uri="{FF2B5EF4-FFF2-40B4-BE49-F238E27FC236}">
                <a16:creationId xmlns:a16="http://schemas.microsoft.com/office/drawing/2014/main" id="{5CE3483D-2E65-19A3-E613-C7C3B860BA7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2030311"/>
              </p:ext>
            </p:extLst>
          </p:nvPr>
        </p:nvGraphicFramePr>
        <p:xfrm>
          <a:off x="3824598" y="4653507"/>
          <a:ext cx="4362656" cy="1722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9" name="CS ChemDraw Drawing" r:id="rId8" imgW="3765804" imgH="1595628" progId="ChemDraw.Document.6.0">
                  <p:embed/>
                </p:oleObj>
              </mc:Choice>
              <mc:Fallback>
                <p:oleObj name="CS ChemDraw Drawing" r:id="rId8" imgW="3765804" imgH="1595628" progId="ChemDraw.Document.6.0">
                  <p:embed/>
                  <p:pic>
                    <p:nvPicPr>
                      <p:cNvPr id="16" name="Object 4">
                        <a:extLst>
                          <a:ext uri="{FF2B5EF4-FFF2-40B4-BE49-F238E27FC236}">
                            <a16:creationId xmlns:a16="http://schemas.microsoft.com/office/drawing/2014/main" id="{D60FDB74-27B3-463A-BC85-D78F25D396B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4598" y="4653507"/>
                        <a:ext cx="4362656" cy="17220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41937" y="4166549"/>
            <a:ext cx="2878095" cy="75525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274814" y="4326763"/>
            <a:ext cx="121602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I</a:t>
            </a:r>
            <a:r>
              <a:rPr sz="22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-Ben</a:t>
            </a:r>
            <a:r>
              <a:rPr sz="2200" b="1" spc="-25" dirty="0">
                <a:solidFill>
                  <a:srgbClr val="0000FF"/>
                </a:solidFill>
                <a:latin typeface="Times New Roman"/>
                <a:cs typeface="Times New Roman"/>
              </a:rPr>
              <a:t>z</a:t>
            </a:r>
            <a:r>
              <a:rPr sz="22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ene</a:t>
            </a:r>
            <a:endParaRPr sz="22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60923" y="455569"/>
            <a:ext cx="2879648" cy="75378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894068" y="613917"/>
            <a:ext cx="121602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I</a:t>
            </a:r>
            <a:r>
              <a:rPr sz="22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-Ben</a:t>
            </a:r>
            <a:r>
              <a:rPr sz="2200" b="1" spc="-25" dirty="0">
                <a:solidFill>
                  <a:srgbClr val="0000FF"/>
                </a:solidFill>
                <a:latin typeface="Times New Roman"/>
                <a:cs typeface="Times New Roman"/>
              </a:rPr>
              <a:t>z</a:t>
            </a:r>
            <a:r>
              <a:rPr sz="22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ene</a:t>
            </a:r>
            <a:endParaRPr sz="22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77045" y="485972"/>
            <a:ext cx="2384375" cy="69297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3363214" y="629157"/>
            <a:ext cx="81343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Times New Roman"/>
                <a:cs typeface="Times New Roman"/>
              </a:rPr>
              <a:t>st</a:t>
            </a:r>
            <a:r>
              <a:rPr sz="2000" b="1" spc="10" dirty="0">
                <a:latin typeface="Times New Roman"/>
                <a:cs typeface="Times New Roman"/>
              </a:rPr>
              <a:t>y</a:t>
            </a:r>
            <a:r>
              <a:rPr sz="2000" b="1" spc="-40" dirty="0">
                <a:latin typeface="Times New Roman"/>
                <a:cs typeface="Times New Roman"/>
              </a:rPr>
              <a:t>r</a:t>
            </a:r>
            <a:r>
              <a:rPr sz="2000" b="1" dirty="0">
                <a:latin typeface="Times New Roman"/>
                <a:cs typeface="Times New Roman"/>
              </a:rPr>
              <a:t>ene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577045" y="4285338"/>
            <a:ext cx="2384375" cy="676112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3383026" y="4418202"/>
            <a:ext cx="7759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Times New Roman"/>
                <a:cs typeface="Times New Roman"/>
              </a:rPr>
              <a:t>Phen</a:t>
            </a:r>
            <a:r>
              <a:rPr sz="2000" b="1" spc="5" dirty="0">
                <a:latin typeface="Times New Roman"/>
                <a:cs typeface="Times New Roman"/>
              </a:rPr>
              <a:t>o</a:t>
            </a:r>
            <a:r>
              <a:rPr sz="2000" b="1" dirty="0">
                <a:latin typeface="Times New Roman"/>
                <a:cs typeface="Times New Roman"/>
              </a:rPr>
              <a:t>l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063997" y="566115"/>
            <a:ext cx="6838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6600"/>
                </a:solidFill>
                <a:latin typeface="Calibri"/>
                <a:cs typeface="Calibri"/>
              </a:rPr>
              <a:t>F</a:t>
            </a:r>
            <a:r>
              <a:rPr sz="2400" b="1" spc="-25" dirty="0">
                <a:solidFill>
                  <a:srgbClr val="006600"/>
                </a:solidFill>
                <a:latin typeface="Calibri"/>
                <a:cs typeface="Calibri"/>
              </a:rPr>
              <a:t>r</a:t>
            </a:r>
            <a:r>
              <a:rPr sz="2400" b="1" dirty="0">
                <a:solidFill>
                  <a:srgbClr val="006600"/>
                </a:solidFill>
                <a:latin typeface="Calibri"/>
                <a:cs typeface="Calibri"/>
              </a:rPr>
              <a:t>om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62508" y="1378661"/>
            <a:ext cx="8296275" cy="10318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3427729" algn="l"/>
              </a:tabLst>
            </a:pPr>
            <a:r>
              <a:rPr sz="2200" dirty="0">
                <a:solidFill>
                  <a:srgbClr val="006600"/>
                </a:solidFill>
                <a:latin typeface="Times New Roman"/>
                <a:cs typeface="Times New Roman"/>
              </a:rPr>
              <a:t>Styrene</a:t>
            </a:r>
            <a:r>
              <a:rPr sz="2200" spc="-5" dirty="0">
                <a:solidFill>
                  <a:srgbClr val="006600"/>
                </a:solidFill>
                <a:latin typeface="Times New Roman"/>
                <a:cs typeface="Times New Roman"/>
              </a:rPr>
              <a:t> is</a:t>
            </a:r>
            <a:r>
              <a:rPr sz="2200" spc="15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6600"/>
                </a:solidFill>
                <a:latin typeface="Times New Roman"/>
                <a:cs typeface="Times New Roman"/>
              </a:rPr>
              <a:t>produced</a:t>
            </a:r>
            <a:r>
              <a:rPr sz="2200" spc="10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6600"/>
                </a:solidFill>
                <a:latin typeface="Times New Roman"/>
                <a:cs typeface="Times New Roman"/>
              </a:rPr>
              <a:t>by</a:t>
            </a:r>
            <a:r>
              <a:rPr sz="2200" spc="5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6600"/>
                </a:solidFill>
                <a:latin typeface="Times New Roman"/>
                <a:cs typeface="Times New Roman"/>
              </a:rPr>
              <a:t>direct	</a:t>
            </a:r>
            <a:r>
              <a:rPr sz="2200" dirty="0">
                <a:solidFill>
                  <a:srgbClr val="006600"/>
                </a:solidFill>
                <a:latin typeface="Times New Roman"/>
                <a:cs typeface="Times New Roman"/>
              </a:rPr>
              <a:t>dehydrogenation </a:t>
            </a:r>
            <a:r>
              <a:rPr sz="2200" spc="-5" dirty="0">
                <a:solidFill>
                  <a:srgbClr val="006600"/>
                </a:solidFill>
                <a:latin typeface="Times New Roman"/>
                <a:cs typeface="Times New Roman"/>
              </a:rPr>
              <a:t>of </a:t>
            </a:r>
            <a:r>
              <a:rPr sz="2200" dirty="0">
                <a:solidFill>
                  <a:srgbClr val="006600"/>
                </a:solidFill>
                <a:latin typeface="Times New Roman"/>
                <a:cs typeface="Times New Roman"/>
              </a:rPr>
              <a:t>ethylbenzene </a:t>
            </a:r>
            <a:r>
              <a:rPr sz="2200" spc="-5" dirty="0">
                <a:solidFill>
                  <a:srgbClr val="006600"/>
                </a:solidFill>
                <a:latin typeface="Times New Roman"/>
                <a:cs typeface="Times New Roman"/>
              </a:rPr>
              <a:t>in the </a:t>
            </a:r>
            <a:r>
              <a:rPr sz="2200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6600"/>
                </a:solidFill>
                <a:latin typeface="Times New Roman"/>
                <a:cs typeface="Times New Roman"/>
              </a:rPr>
              <a:t>presence </a:t>
            </a:r>
            <a:r>
              <a:rPr sz="2200" dirty="0">
                <a:solidFill>
                  <a:srgbClr val="006600"/>
                </a:solidFill>
                <a:latin typeface="Times New Roman"/>
                <a:cs typeface="Times New Roman"/>
              </a:rPr>
              <a:t>of</a:t>
            </a:r>
            <a:r>
              <a:rPr sz="2200" spc="-5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600"/>
                </a:solidFill>
                <a:latin typeface="Times New Roman"/>
                <a:cs typeface="Times New Roman"/>
              </a:rPr>
              <a:t>the dehydrogenation</a:t>
            </a:r>
            <a:r>
              <a:rPr sz="2200" spc="-30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6600"/>
                </a:solidFill>
                <a:latin typeface="Times New Roman"/>
                <a:cs typeface="Times New Roman"/>
              </a:rPr>
              <a:t>catalyst</a:t>
            </a:r>
            <a:r>
              <a:rPr sz="2200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6600"/>
                </a:solidFill>
                <a:latin typeface="Times New Roman"/>
                <a:cs typeface="Times New Roman"/>
              </a:rPr>
              <a:t>and steam</a:t>
            </a:r>
            <a:r>
              <a:rPr sz="2200" spc="10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6600"/>
                </a:solidFill>
                <a:latin typeface="Times New Roman"/>
                <a:cs typeface="Times New Roman"/>
              </a:rPr>
              <a:t>(heat)</a:t>
            </a:r>
            <a:r>
              <a:rPr sz="2200" spc="5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6600"/>
                </a:solidFill>
                <a:latin typeface="Times New Roman"/>
                <a:cs typeface="Times New Roman"/>
              </a:rPr>
              <a:t>as</a:t>
            </a:r>
            <a:r>
              <a:rPr sz="2200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6600"/>
                </a:solidFill>
                <a:latin typeface="Times New Roman"/>
                <a:cs typeface="Times New Roman"/>
              </a:rPr>
              <a:t>shown in the </a:t>
            </a:r>
            <a:r>
              <a:rPr sz="2200" spc="-535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6600"/>
                </a:solidFill>
                <a:latin typeface="Times New Roman"/>
                <a:cs typeface="Times New Roman"/>
              </a:rPr>
              <a:t>following</a:t>
            </a:r>
            <a:r>
              <a:rPr sz="2200" spc="-10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6600"/>
                </a:solidFill>
                <a:latin typeface="Times New Roman"/>
                <a:cs typeface="Times New Roman"/>
              </a:rPr>
              <a:t>reaction:</a:t>
            </a:r>
            <a:endParaRPr sz="22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388554" y="2487358"/>
            <a:ext cx="7761605" cy="1569720"/>
            <a:chOff x="1388554" y="2487358"/>
            <a:chExt cx="7761605" cy="1569720"/>
          </a:xfrm>
        </p:grpSpPr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84208" y="2587751"/>
              <a:ext cx="7359833" cy="1367593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402841" y="2501645"/>
              <a:ext cx="7733030" cy="1541145"/>
            </a:xfrm>
            <a:custGeom>
              <a:avLst/>
              <a:gdLst/>
              <a:ahLst/>
              <a:cxnLst/>
              <a:rect l="l" t="t" r="r" b="b"/>
              <a:pathLst>
                <a:path w="7733030" h="1541145">
                  <a:moveTo>
                    <a:pt x="0" y="256793"/>
                  </a:moveTo>
                  <a:lnTo>
                    <a:pt x="4136" y="210625"/>
                  </a:lnTo>
                  <a:lnTo>
                    <a:pt x="16061" y="167175"/>
                  </a:lnTo>
                  <a:lnTo>
                    <a:pt x="35052" y="127169"/>
                  </a:lnTo>
                  <a:lnTo>
                    <a:pt x="60383" y="91330"/>
                  </a:lnTo>
                  <a:lnTo>
                    <a:pt x="91330" y="60383"/>
                  </a:lnTo>
                  <a:lnTo>
                    <a:pt x="127169" y="35051"/>
                  </a:lnTo>
                  <a:lnTo>
                    <a:pt x="167175" y="16061"/>
                  </a:lnTo>
                  <a:lnTo>
                    <a:pt x="210625" y="4136"/>
                  </a:lnTo>
                  <a:lnTo>
                    <a:pt x="256794" y="0"/>
                  </a:lnTo>
                  <a:lnTo>
                    <a:pt x="7475982" y="0"/>
                  </a:lnTo>
                  <a:lnTo>
                    <a:pt x="7522150" y="4136"/>
                  </a:lnTo>
                  <a:lnTo>
                    <a:pt x="7565600" y="16061"/>
                  </a:lnTo>
                  <a:lnTo>
                    <a:pt x="7605606" y="35052"/>
                  </a:lnTo>
                  <a:lnTo>
                    <a:pt x="7641445" y="60383"/>
                  </a:lnTo>
                  <a:lnTo>
                    <a:pt x="7672392" y="91330"/>
                  </a:lnTo>
                  <a:lnTo>
                    <a:pt x="7697724" y="127169"/>
                  </a:lnTo>
                  <a:lnTo>
                    <a:pt x="7716714" y="167175"/>
                  </a:lnTo>
                  <a:lnTo>
                    <a:pt x="7728639" y="210625"/>
                  </a:lnTo>
                  <a:lnTo>
                    <a:pt x="7732776" y="256793"/>
                  </a:lnTo>
                  <a:lnTo>
                    <a:pt x="7732776" y="1283970"/>
                  </a:lnTo>
                  <a:lnTo>
                    <a:pt x="7728639" y="1330138"/>
                  </a:lnTo>
                  <a:lnTo>
                    <a:pt x="7716714" y="1373588"/>
                  </a:lnTo>
                  <a:lnTo>
                    <a:pt x="7697724" y="1413594"/>
                  </a:lnTo>
                  <a:lnTo>
                    <a:pt x="7672392" y="1449433"/>
                  </a:lnTo>
                  <a:lnTo>
                    <a:pt x="7641445" y="1480380"/>
                  </a:lnTo>
                  <a:lnTo>
                    <a:pt x="7605606" y="1505712"/>
                  </a:lnTo>
                  <a:lnTo>
                    <a:pt x="7565600" y="1524702"/>
                  </a:lnTo>
                  <a:lnTo>
                    <a:pt x="7522150" y="1536627"/>
                  </a:lnTo>
                  <a:lnTo>
                    <a:pt x="7475982" y="1540764"/>
                  </a:lnTo>
                  <a:lnTo>
                    <a:pt x="256794" y="1540764"/>
                  </a:lnTo>
                  <a:lnTo>
                    <a:pt x="210625" y="1536627"/>
                  </a:lnTo>
                  <a:lnTo>
                    <a:pt x="167175" y="1524702"/>
                  </a:lnTo>
                  <a:lnTo>
                    <a:pt x="127169" y="1505712"/>
                  </a:lnTo>
                  <a:lnTo>
                    <a:pt x="91330" y="1480380"/>
                  </a:lnTo>
                  <a:lnTo>
                    <a:pt x="60383" y="1449433"/>
                  </a:lnTo>
                  <a:lnTo>
                    <a:pt x="35051" y="1413594"/>
                  </a:lnTo>
                  <a:lnTo>
                    <a:pt x="16061" y="1373588"/>
                  </a:lnTo>
                  <a:lnTo>
                    <a:pt x="4136" y="1330138"/>
                  </a:lnTo>
                  <a:lnTo>
                    <a:pt x="0" y="1283970"/>
                  </a:lnTo>
                  <a:lnTo>
                    <a:pt x="0" y="256793"/>
                  </a:lnTo>
                  <a:close/>
                </a:path>
              </a:pathLst>
            </a:custGeom>
            <a:ln w="28575">
              <a:solidFill>
                <a:srgbClr val="00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5312155" y="4327017"/>
            <a:ext cx="6832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6600"/>
                </a:solidFill>
                <a:latin typeface="Calibri"/>
                <a:cs typeface="Calibri"/>
              </a:rPr>
              <a:t>F</a:t>
            </a:r>
            <a:r>
              <a:rPr sz="2400" b="1" spc="-25" dirty="0">
                <a:solidFill>
                  <a:srgbClr val="006600"/>
                </a:solidFill>
                <a:latin typeface="Calibri"/>
                <a:cs typeface="Calibri"/>
              </a:rPr>
              <a:t>r</a:t>
            </a:r>
            <a:r>
              <a:rPr sz="2400" b="1" dirty="0">
                <a:solidFill>
                  <a:srgbClr val="006600"/>
                </a:solidFill>
                <a:latin typeface="Calibri"/>
                <a:cs typeface="Calibri"/>
              </a:rPr>
              <a:t>om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75716" y="5448096"/>
            <a:ext cx="569722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solidFill>
                  <a:srgbClr val="006600"/>
                </a:solidFill>
                <a:latin typeface="Times New Roman"/>
                <a:cs typeface="Times New Roman"/>
              </a:rPr>
              <a:t>Oxidation</a:t>
            </a:r>
            <a:r>
              <a:rPr sz="2200" spc="-15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600"/>
                </a:solidFill>
                <a:latin typeface="Times New Roman"/>
                <a:cs typeface="Times New Roman"/>
              </a:rPr>
              <a:t>of</a:t>
            </a:r>
            <a:r>
              <a:rPr sz="2200" spc="-10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600"/>
                </a:solidFill>
                <a:latin typeface="Times New Roman"/>
                <a:cs typeface="Times New Roman"/>
              </a:rPr>
              <a:t>benzene</a:t>
            </a:r>
            <a:r>
              <a:rPr sz="2200" spc="-10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6600"/>
                </a:solidFill>
                <a:latin typeface="Times New Roman"/>
                <a:cs typeface="Times New Roman"/>
              </a:rPr>
              <a:t>to</a:t>
            </a:r>
            <a:r>
              <a:rPr sz="2200" spc="5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600"/>
                </a:solidFill>
                <a:latin typeface="Times New Roman"/>
                <a:cs typeface="Times New Roman"/>
              </a:rPr>
              <a:t>phenol</a:t>
            </a:r>
            <a:r>
              <a:rPr sz="2200" spc="-25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6600"/>
                </a:solidFill>
                <a:latin typeface="Times New Roman"/>
                <a:cs typeface="Times New Roman"/>
              </a:rPr>
              <a:t>with</a:t>
            </a:r>
            <a:r>
              <a:rPr sz="2200" dirty="0">
                <a:solidFill>
                  <a:srgbClr val="006600"/>
                </a:solidFill>
                <a:latin typeface="Times New Roman"/>
                <a:cs typeface="Times New Roman"/>
              </a:rPr>
              <a:t> 30%</a:t>
            </a:r>
            <a:r>
              <a:rPr sz="2200" spc="-15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6600"/>
                </a:solidFill>
                <a:latin typeface="Times New Roman"/>
                <a:cs typeface="Times New Roman"/>
              </a:rPr>
              <a:t>H</a:t>
            </a:r>
            <a:r>
              <a:rPr sz="2175" spc="-15" baseline="-21072" dirty="0">
                <a:solidFill>
                  <a:srgbClr val="006600"/>
                </a:solidFill>
                <a:latin typeface="Times New Roman"/>
                <a:cs typeface="Times New Roman"/>
              </a:rPr>
              <a:t>2</a:t>
            </a:r>
            <a:r>
              <a:rPr sz="2200" spc="-10" dirty="0">
                <a:solidFill>
                  <a:srgbClr val="006600"/>
                </a:solidFill>
                <a:latin typeface="Times New Roman"/>
                <a:cs typeface="Times New Roman"/>
              </a:rPr>
              <a:t>O</a:t>
            </a:r>
            <a:r>
              <a:rPr sz="2175" spc="-15" baseline="-21072" dirty="0">
                <a:solidFill>
                  <a:srgbClr val="006600"/>
                </a:solidFill>
                <a:latin typeface="Times New Roman"/>
                <a:cs typeface="Times New Roman"/>
              </a:rPr>
              <a:t>2</a:t>
            </a:r>
            <a:r>
              <a:rPr sz="2175" spc="315" baseline="-21072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6600"/>
                </a:solidFill>
                <a:latin typeface="Times New Roman"/>
                <a:cs typeface="Times New Roman"/>
              </a:rPr>
              <a:t>in </a:t>
            </a:r>
            <a:r>
              <a:rPr sz="2200" spc="-535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600"/>
                </a:solidFill>
                <a:latin typeface="Times New Roman"/>
                <a:cs typeface="Times New Roman"/>
              </a:rPr>
              <a:t>liquid-phase</a:t>
            </a:r>
            <a:r>
              <a:rPr sz="2200" spc="-25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6600"/>
                </a:solidFill>
                <a:latin typeface="Times New Roman"/>
                <a:cs typeface="Times New Roman"/>
              </a:rPr>
              <a:t>was</a:t>
            </a:r>
            <a:r>
              <a:rPr sz="2200" spc="-10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6600"/>
                </a:solidFill>
                <a:latin typeface="Times New Roman"/>
                <a:cs typeface="Times New Roman"/>
              </a:rPr>
              <a:t>carried</a:t>
            </a:r>
            <a:r>
              <a:rPr sz="2200" spc="25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600"/>
                </a:solidFill>
                <a:latin typeface="Times New Roman"/>
                <a:cs typeface="Times New Roman"/>
              </a:rPr>
              <a:t>out</a:t>
            </a:r>
            <a:endParaRPr sz="2200">
              <a:latin typeface="Times New Roman"/>
              <a:cs typeface="Times New Roman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9273730" y="4761166"/>
            <a:ext cx="2549525" cy="1821180"/>
            <a:chOff x="9273730" y="4761166"/>
            <a:chExt cx="2549525" cy="1821180"/>
          </a:xfrm>
        </p:grpSpPr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413748" y="4901183"/>
              <a:ext cx="2267711" cy="1499121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9288018" y="4775453"/>
              <a:ext cx="2520950" cy="1792605"/>
            </a:xfrm>
            <a:custGeom>
              <a:avLst/>
              <a:gdLst/>
              <a:ahLst/>
              <a:cxnLst/>
              <a:rect l="l" t="t" r="r" b="b"/>
              <a:pathLst>
                <a:path w="2520950" h="1792604">
                  <a:moveTo>
                    <a:pt x="0" y="298704"/>
                  </a:moveTo>
                  <a:lnTo>
                    <a:pt x="3909" y="250251"/>
                  </a:lnTo>
                  <a:lnTo>
                    <a:pt x="15227" y="204289"/>
                  </a:lnTo>
                  <a:lnTo>
                    <a:pt x="33340" y="161430"/>
                  </a:lnTo>
                  <a:lnTo>
                    <a:pt x="57631" y="122291"/>
                  </a:lnTo>
                  <a:lnTo>
                    <a:pt x="87487" y="87487"/>
                  </a:lnTo>
                  <a:lnTo>
                    <a:pt x="122291" y="57631"/>
                  </a:lnTo>
                  <a:lnTo>
                    <a:pt x="161430" y="33340"/>
                  </a:lnTo>
                  <a:lnTo>
                    <a:pt x="204289" y="15227"/>
                  </a:lnTo>
                  <a:lnTo>
                    <a:pt x="250251" y="3909"/>
                  </a:lnTo>
                  <a:lnTo>
                    <a:pt x="298703" y="0"/>
                  </a:lnTo>
                  <a:lnTo>
                    <a:pt x="2221991" y="0"/>
                  </a:lnTo>
                  <a:lnTo>
                    <a:pt x="2270444" y="3909"/>
                  </a:lnTo>
                  <a:lnTo>
                    <a:pt x="2316406" y="15227"/>
                  </a:lnTo>
                  <a:lnTo>
                    <a:pt x="2359265" y="33340"/>
                  </a:lnTo>
                  <a:lnTo>
                    <a:pt x="2398404" y="57631"/>
                  </a:lnTo>
                  <a:lnTo>
                    <a:pt x="2433208" y="87487"/>
                  </a:lnTo>
                  <a:lnTo>
                    <a:pt x="2463064" y="122291"/>
                  </a:lnTo>
                  <a:lnTo>
                    <a:pt x="2487355" y="161430"/>
                  </a:lnTo>
                  <a:lnTo>
                    <a:pt x="2505468" y="204289"/>
                  </a:lnTo>
                  <a:lnTo>
                    <a:pt x="2516786" y="250251"/>
                  </a:lnTo>
                  <a:lnTo>
                    <a:pt x="2520696" y="298704"/>
                  </a:lnTo>
                  <a:lnTo>
                    <a:pt x="2520696" y="1493520"/>
                  </a:lnTo>
                  <a:lnTo>
                    <a:pt x="2516786" y="1541969"/>
                  </a:lnTo>
                  <a:lnTo>
                    <a:pt x="2505468" y="1587929"/>
                  </a:lnTo>
                  <a:lnTo>
                    <a:pt x="2487355" y="1630787"/>
                  </a:lnTo>
                  <a:lnTo>
                    <a:pt x="2463064" y="1669926"/>
                  </a:lnTo>
                  <a:lnTo>
                    <a:pt x="2433208" y="1704732"/>
                  </a:lnTo>
                  <a:lnTo>
                    <a:pt x="2398404" y="1734588"/>
                  </a:lnTo>
                  <a:lnTo>
                    <a:pt x="2359265" y="1758881"/>
                  </a:lnTo>
                  <a:lnTo>
                    <a:pt x="2316406" y="1776994"/>
                  </a:lnTo>
                  <a:lnTo>
                    <a:pt x="2270444" y="1788314"/>
                  </a:lnTo>
                  <a:lnTo>
                    <a:pt x="2221991" y="1792224"/>
                  </a:lnTo>
                  <a:lnTo>
                    <a:pt x="298703" y="1792224"/>
                  </a:lnTo>
                  <a:lnTo>
                    <a:pt x="250251" y="1788314"/>
                  </a:lnTo>
                  <a:lnTo>
                    <a:pt x="204289" y="1776994"/>
                  </a:lnTo>
                  <a:lnTo>
                    <a:pt x="161430" y="1758881"/>
                  </a:lnTo>
                  <a:lnTo>
                    <a:pt x="122291" y="1734588"/>
                  </a:lnTo>
                  <a:lnTo>
                    <a:pt x="87487" y="1704732"/>
                  </a:lnTo>
                  <a:lnTo>
                    <a:pt x="57631" y="1669926"/>
                  </a:lnTo>
                  <a:lnTo>
                    <a:pt x="33340" y="1630787"/>
                  </a:lnTo>
                  <a:lnTo>
                    <a:pt x="15227" y="1587929"/>
                  </a:lnTo>
                  <a:lnTo>
                    <a:pt x="3909" y="1541969"/>
                  </a:lnTo>
                  <a:lnTo>
                    <a:pt x="0" y="1493520"/>
                  </a:lnTo>
                  <a:lnTo>
                    <a:pt x="0" y="298704"/>
                  </a:lnTo>
                  <a:close/>
                </a:path>
              </a:pathLst>
            </a:custGeom>
            <a:ln w="28575">
              <a:solidFill>
                <a:srgbClr val="00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</a:t>
            </a:r>
            <a:r>
              <a:rPr spc="-10" dirty="0"/>
              <a:t> </a:t>
            </a:r>
            <a:r>
              <a:rPr dirty="0"/>
              <a:t>342, </a:t>
            </a:r>
            <a:r>
              <a:rPr spc="-10" dirty="0"/>
              <a:t>By</a:t>
            </a:r>
            <a:r>
              <a:rPr spc="-5"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 </a:t>
            </a:r>
            <a:r>
              <a:rPr spc="-30" dirty="0"/>
              <a:t>ALTERARY.</a:t>
            </a:r>
            <a:r>
              <a:rPr spc="5" dirty="0"/>
              <a:t> </a:t>
            </a:r>
            <a:r>
              <a:rPr spc="-5" dirty="0"/>
              <a:t>1st</a:t>
            </a:r>
            <a:r>
              <a:rPr spc="280" dirty="0"/>
              <a:t> </a:t>
            </a:r>
            <a:r>
              <a:rPr spc="-5" dirty="0"/>
              <a:t>Semester </a:t>
            </a:r>
            <a:r>
              <a:rPr dirty="0"/>
              <a:t>1443-2021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230598" y="172105"/>
            <a:ext cx="2950210" cy="1567815"/>
            <a:chOff x="4230598" y="172105"/>
            <a:chExt cx="2950210" cy="156781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30598" y="172105"/>
              <a:ext cx="2879648" cy="75378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74819" y="807707"/>
              <a:ext cx="2905505" cy="931938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036058" y="329641"/>
            <a:ext cx="1377315" cy="11893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25" dirty="0">
                <a:solidFill>
                  <a:srgbClr val="0000FF"/>
                </a:solidFill>
                <a:latin typeface="Times New Roman"/>
                <a:cs typeface="Times New Roman"/>
              </a:rPr>
              <a:t>II-Toluene</a:t>
            </a:r>
            <a:endParaRPr sz="2200">
              <a:latin typeface="Times New Roman"/>
              <a:cs typeface="Times New Roman"/>
            </a:endParaRPr>
          </a:p>
          <a:p>
            <a:pPr marL="21590" marR="5080" indent="243840">
              <a:lnSpc>
                <a:spcPct val="100000"/>
              </a:lnSpc>
              <a:spcBef>
                <a:spcPts val="1725"/>
              </a:spcBef>
            </a:pPr>
            <a:r>
              <a:rPr sz="2000" b="1" spc="-25" dirty="0">
                <a:latin typeface="Times New Roman"/>
                <a:cs typeface="Times New Roman"/>
              </a:rPr>
              <a:t>Toluene 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di</a:t>
            </a:r>
            <a:r>
              <a:rPr sz="2000" b="1" spc="-10" dirty="0">
                <a:latin typeface="Times New Roman"/>
                <a:cs typeface="Times New Roman"/>
              </a:rPr>
              <a:t>i</a:t>
            </a:r>
            <a:r>
              <a:rPr sz="2000" b="1" dirty="0">
                <a:latin typeface="Times New Roman"/>
                <a:cs typeface="Times New Roman"/>
              </a:rPr>
              <a:t>socy</a:t>
            </a:r>
            <a:r>
              <a:rPr sz="2000" b="1" spc="5" dirty="0">
                <a:latin typeface="Times New Roman"/>
                <a:cs typeface="Times New Roman"/>
              </a:rPr>
              <a:t>a</a:t>
            </a:r>
            <a:r>
              <a:rPr sz="2000" b="1" dirty="0">
                <a:latin typeface="Times New Roman"/>
                <a:cs typeface="Times New Roman"/>
              </a:rPr>
              <a:t>na</a:t>
            </a:r>
            <a:r>
              <a:rPr sz="2000" b="1" spc="-15" dirty="0">
                <a:latin typeface="Times New Roman"/>
                <a:cs typeface="Times New Roman"/>
              </a:rPr>
              <a:t>t</a:t>
            </a:r>
            <a:r>
              <a:rPr sz="2000" b="1" dirty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32732" y="1895855"/>
            <a:ext cx="5485638" cy="4176522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94868" y="1698751"/>
            <a:ext cx="3808729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2000" dirty="0">
                <a:latin typeface="Times New Roman"/>
                <a:cs typeface="Times New Roman"/>
              </a:rPr>
              <a:t>TDI</a:t>
            </a:r>
            <a:r>
              <a:rPr sz="2000" spc="20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2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20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clear,</a:t>
            </a:r>
            <a:r>
              <a:rPr sz="2000" spc="20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colourless</a:t>
            </a:r>
            <a:r>
              <a:rPr sz="2000" spc="20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pale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7768" y="2003551"/>
            <a:ext cx="220789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875030" algn="l"/>
                <a:tab pos="1701164" algn="l"/>
              </a:tabLst>
            </a:pPr>
            <a:r>
              <a:rPr sz="2000" dirty="0">
                <a:latin typeface="Times New Roman"/>
                <a:cs typeface="Times New Roman"/>
              </a:rPr>
              <a:t>y</a:t>
            </a:r>
            <a:r>
              <a:rPr sz="2000" spc="-10" dirty="0">
                <a:latin typeface="Times New Roman"/>
                <a:cs typeface="Times New Roman"/>
              </a:rPr>
              <a:t>e</a:t>
            </a:r>
            <a:r>
              <a:rPr sz="2000" dirty="0">
                <a:latin typeface="Times New Roman"/>
                <a:cs typeface="Times New Roman"/>
              </a:rPr>
              <a:t>l</a:t>
            </a:r>
            <a:r>
              <a:rPr sz="2000" spc="-10" dirty="0">
                <a:latin typeface="Times New Roman"/>
                <a:cs typeface="Times New Roman"/>
              </a:rPr>
              <a:t>l</a:t>
            </a:r>
            <a:r>
              <a:rPr sz="2000" dirty="0">
                <a:latin typeface="Times New Roman"/>
                <a:cs typeface="Times New Roman"/>
              </a:rPr>
              <a:t>ow	l</a:t>
            </a:r>
            <a:r>
              <a:rPr sz="2000" spc="-25" dirty="0">
                <a:latin typeface="Times New Roman"/>
                <a:cs typeface="Times New Roman"/>
              </a:rPr>
              <a:t>i</a:t>
            </a:r>
            <a:r>
              <a:rPr sz="2000" dirty="0">
                <a:latin typeface="Times New Roman"/>
                <a:cs typeface="Times New Roman"/>
              </a:rPr>
              <a:t>q</a:t>
            </a:r>
            <a:r>
              <a:rPr sz="2000" spc="10" dirty="0">
                <a:latin typeface="Times New Roman"/>
                <a:cs typeface="Times New Roman"/>
              </a:rPr>
              <a:t>u</a:t>
            </a:r>
            <a:r>
              <a:rPr sz="2000" spc="-20" dirty="0">
                <a:latin typeface="Times New Roman"/>
                <a:cs typeface="Times New Roman"/>
              </a:rPr>
              <a:t>i</a:t>
            </a:r>
            <a:r>
              <a:rPr sz="2000" spc="10" dirty="0">
                <a:latin typeface="Times New Roman"/>
                <a:cs typeface="Times New Roman"/>
              </a:rPr>
              <a:t>d</a:t>
            </a:r>
            <a:r>
              <a:rPr sz="2000" dirty="0">
                <a:latin typeface="Times New Roman"/>
                <a:cs typeface="Times New Roman"/>
              </a:rPr>
              <a:t>.	M</a:t>
            </a:r>
            <a:r>
              <a:rPr sz="2000" spc="-15" dirty="0">
                <a:latin typeface="Times New Roman"/>
                <a:cs typeface="Times New Roman"/>
              </a:rPr>
              <a:t>D</a:t>
            </a:r>
            <a:r>
              <a:rPr sz="2000" dirty="0">
                <a:latin typeface="Times New Roman"/>
                <a:cs typeface="Times New Roman"/>
              </a:rPr>
              <a:t>I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887094" algn="l"/>
              </a:tabLst>
            </a:pPr>
            <a:r>
              <a:rPr sz="2000" spc="-5" dirty="0">
                <a:latin typeface="Times New Roman"/>
                <a:cs typeface="Times New Roman"/>
              </a:rPr>
              <a:t>yellow	crystalline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647314" y="2308047"/>
            <a:ext cx="58166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5" dirty="0">
                <a:latin typeface="Times New Roman"/>
                <a:cs typeface="Times New Roman"/>
              </a:rPr>
              <a:t>s</a:t>
            </a:r>
            <a:r>
              <a:rPr sz="2000" dirty="0">
                <a:latin typeface="Times New Roman"/>
                <a:cs typeface="Times New Roman"/>
              </a:rPr>
              <a:t>ol</a:t>
            </a:r>
            <a:r>
              <a:rPr sz="2000" spc="-20" dirty="0">
                <a:latin typeface="Times New Roman"/>
                <a:cs typeface="Times New Roman"/>
              </a:rPr>
              <a:t>i</a:t>
            </a:r>
            <a:r>
              <a:rPr sz="2000" dirty="0">
                <a:latin typeface="Times New Roman"/>
                <a:cs typeface="Times New Roman"/>
              </a:rPr>
              <a:t>d.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891154" y="2003551"/>
            <a:ext cx="111188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  <a:tabLst>
                <a:tab pos="339725" algn="l"/>
                <a:tab pos="622935" algn="l"/>
              </a:tabLst>
            </a:pPr>
            <a:r>
              <a:rPr sz="2000" spc="-5" dirty="0">
                <a:latin typeface="Times New Roman"/>
                <a:cs typeface="Times New Roman"/>
              </a:rPr>
              <a:t>is	</a:t>
            </a:r>
            <a:r>
              <a:rPr sz="2000" dirty="0">
                <a:latin typeface="Times New Roman"/>
                <a:cs typeface="Times New Roman"/>
              </a:rPr>
              <a:t>a	</a:t>
            </a:r>
            <a:r>
              <a:rPr sz="2000" spc="-10" dirty="0">
                <a:latin typeface="Times New Roman"/>
                <a:cs typeface="Times New Roman"/>
              </a:rPr>
              <a:t>light</a:t>
            </a:r>
            <a:endParaRPr sz="2000">
              <a:latin typeface="Times New Roman"/>
              <a:cs typeface="Times New Roman"/>
            </a:endParaRPr>
          </a:p>
          <a:p>
            <a:pPr marR="6350" algn="r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There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37768" y="2613406"/>
            <a:ext cx="23456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86409" algn="l"/>
                <a:tab pos="1367155" algn="l"/>
                <a:tab pos="2122170" algn="l"/>
              </a:tabLst>
            </a:pPr>
            <a:r>
              <a:rPr sz="2000" dirty="0">
                <a:latin typeface="Times New Roman"/>
                <a:cs typeface="Times New Roman"/>
              </a:rPr>
              <a:t>are	s</a:t>
            </a:r>
            <a:r>
              <a:rPr sz="2000" spc="-15" dirty="0">
                <a:latin typeface="Times New Roman"/>
                <a:cs typeface="Times New Roman"/>
              </a:rPr>
              <a:t>e</a:t>
            </a:r>
            <a:r>
              <a:rPr sz="2000" dirty="0">
                <a:latin typeface="Times New Roman"/>
                <a:cs typeface="Times New Roman"/>
              </a:rPr>
              <a:t>ve</a:t>
            </a:r>
            <a:r>
              <a:rPr sz="2000" spc="5" dirty="0">
                <a:latin typeface="Times New Roman"/>
                <a:cs typeface="Times New Roman"/>
              </a:rPr>
              <a:t>r</a:t>
            </a:r>
            <a:r>
              <a:rPr sz="2000" spc="-15" dirty="0">
                <a:latin typeface="Times New Roman"/>
                <a:cs typeface="Times New Roman"/>
              </a:rPr>
              <a:t>a</a:t>
            </a:r>
            <a:r>
              <a:rPr sz="2000" dirty="0">
                <a:latin typeface="Times New Roman"/>
                <a:cs typeface="Times New Roman"/>
              </a:rPr>
              <a:t>l	fo</a:t>
            </a:r>
            <a:r>
              <a:rPr sz="2000" spc="5" dirty="0">
                <a:latin typeface="Times New Roman"/>
                <a:cs typeface="Times New Roman"/>
              </a:rPr>
              <a:t>r</a:t>
            </a:r>
            <a:r>
              <a:rPr sz="2000" spc="-20" dirty="0">
                <a:latin typeface="Times New Roman"/>
                <a:cs typeface="Times New Roman"/>
              </a:rPr>
              <a:t>m</a:t>
            </a:r>
            <a:r>
              <a:rPr sz="2000" dirty="0">
                <a:latin typeface="Times New Roman"/>
                <a:cs typeface="Times New Roman"/>
              </a:rPr>
              <a:t>s	</a:t>
            </a:r>
            <a:r>
              <a:rPr sz="2000" spc="-10" dirty="0">
                <a:latin typeface="Times New Roman"/>
                <a:cs typeface="Times New Roman"/>
              </a:rPr>
              <a:t>of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023742" y="2613406"/>
            <a:ext cx="979169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98805" algn="l"/>
              </a:tabLst>
            </a:pPr>
            <a:r>
              <a:rPr sz="2000" dirty="0">
                <a:latin typeface="Times New Roman"/>
                <a:cs typeface="Times New Roman"/>
              </a:rPr>
              <a:t>T</a:t>
            </a:r>
            <a:r>
              <a:rPr sz="2000" spc="-10" dirty="0">
                <a:latin typeface="Times New Roman"/>
                <a:cs typeface="Times New Roman"/>
              </a:rPr>
              <a:t>D</a:t>
            </a:r>
            <a:r>
              <a:rPr sz="2000" dirty="0">
                <a:latin typeface="Times New Roman"/>
                <a:cs typeface="Times New Roman"/>
              </a:rPr>
              <a:t>I	a</a:t>
            </a:r>
            <a:r>
              <a:rPr sz="2000" spc="-10" dirty="0">
                <a:latin typeface="Times New Roman"/>
                <a:cs typeface="Times New Roman"/>
              </a:rPr>
              <a:t>n</a:t>
            </a:r>
            <a:r>
              <a:rPr sz="2000" dirty="0">
                <a:latin typeface="Times New Roman"/>
                <a:cs typeface="Times New Roman"/>
              </a:rPr>
              <a:t>d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37768" y="2918206"/>
            <a:ext cx="3465195" cy="1550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MDI, </a:t>
            </a:r>
            <a:r>
              <a:rPr sz="2000" spc="-5" dirty="0">
                <a:latin typeface="Times New Roman"/>
                <a:cs typeface="Times New Roman"/>
              </a:rPr>
              <a:t>which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are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called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isomers.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two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most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common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TDI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isomers are 2,4-TDI and 2,6-TDI.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most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common</a:t>
            </a:r>
            <a:r>
              <a:rPr sz="2000" spc="-5" dirty="0">
                <a:latin typeface="Times New Roman"/>
                <a:cs typeface="Times New Roman"/>
              </a:rPr>
              <a:t> isomer</a:t>
            </a:r>
            <a:r>
              <a:rPr sz="2000" spc="49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of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MDI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4,4'-MDI.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16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8867" y="4677116"/>
            <a:ext cx="3885487" cy="1809829"/>
          </a:xfrm>
          <a:prstGeom prst="rect">
            <a:avLst/>
          </a:prstGeom>
        </p:spPr>
      </p:pic>
      <p:sp>
        <p:nvSpPr>
          <p:cNvPr id="17" name="object 1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</a:t>
            </a:r>
            <a:r>
              <a:rPr spc="-10" dirty="0"/>
              <a:t> </a:t>
            </a:r>
            <a:r>
              <a:rPr dirty="0"/>
              <a:t>342, </a:t>
            </a:r>
            <a:r>
              <a:rPr spc="-10" dirty="0"/>
              <a:t>By</a:t>
            </a:r>
            <a:r>
              <a:rPr spc="-5"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 </a:t>
            </a:r>
            <a:r>
              <a:rPr spc="-30" dirty="0"/>
              <a:t>ALTERARY.</a:t>
            </a:r>
            <a:r>
              <a:rPr spc="5" dirty="0"/>
              <a:t> </a:t>
            </a:r>
            <a:r>
              <a:rPr spc="-5" dirty="0"/>
              <a:t>1st</a:t>
            </a:r>
            <a:r>
              <a:rPr spc="280" dirty="0"/>
              <a:t> </a:t>
            </a:r>
            <a:r>
              <a:rPr spc="-5" dirty="0"/>
              <a:t>Semester </a:t>
            </a:r>
            <a:r>
              <a:rPr dirty="0"/>
              <a:t>1443-2021</a:t>
            </a: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50766" y="1057542"/>
            <a:ext cx="2879648" cy="89861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859528" y="1290954"/>
            <a:ext cx="126619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III-Xylene</a:t>
            </a:r>
            <a:endParaRPr sz="22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20141" y="2028287"/>
            <a:ext cx="1672675" cy="61236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877815" y="2129104"/>
            <a:ext cx="960119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i="1" spc="-5" dirty="0">
                <a:latin typeface="Times New Roman"/>
                <a:cs typeface="Times New Roman"/>
              </a:rPr>
              <a:t>P</a:t>
            </a:r>
            <a:r>
              <a:rPr sz="2000" b="1" dirty="0">
                <a:latin typeface="Times New Roman"/>
                <a:cs typeface="Times New Roman"/>
              </a:rPr>
              <a:t>-x</a:t>
            </a:r>
            <a:r>
              <a:rPr sz="2000" b="1" spc="5" dirty="0">
                <a:latin typeface="Times New Roman"/>
                <a:cs typeface="Times New Roman"/>
              </a:rPr>
              <a:t>y</a:t>
            </a:r>
            <a:r>
              <a:rPr sz="2000" b="1" dirty="0">
                <a:latin typeface="Times New Roman"/>
                <a:cs typeface="Times New Roman"/>
              </a:rPr>
              <a:t>l</a:t>
            </a:r>
            <a:r>
              <a:rPr sz="2000" b="1" spc="-10" dirty="0">
                <a:latin typeface="Times New Roman"/>
                <a:cs typeface="Times New Roman"/>
              </a:rPr>
              <a:t>e</a:t>
            </a:r>
            <a:r>
              <a:rPr sz="2000" b="1" dirty="0">
                <a:latin typeface="Times New Roman"/>
                <a:cs typeface="Times New Roman"/>
              </a:rPr>
              <a:t>ne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644139" y="30480"/>
            <a:ext cx="6191250" cy="1271778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453129" y="138175"/>
            <a:ext cx="457327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55320" marR="5080" indent="-643255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C00000"/>
                </a:solidFill>
                <a:latin typeface="Times New Roman"/>
                <a:cs typeface="Times New Roman"/>
              </a:rPr>
              <a:t>Petrochemicals</a:t>
            </a:r>
            <a:r>
              <a:rPr sz="280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spc="-15" dirty="0">
                <a:solidFill>
                  <a:srgbClr val="C00000"/>
                </a:solidFill>
                <a:latin typeface="Times New Roman"/>
                <a:cs typeface="Times New Roman"/>
              </a:rPr>
              <a:t>from</a:t>
            </a:r>
            <a:r>
              <a:rPr sz="280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0000"/>
                </a:solidFill>
                <a:latin typeface="Times New Roman"/>
                <a:cs typeface="Times New Roman"/>
              </a:rPr>
              <a:t>Naphtha </a:t>
            </a:r>
            <a:r>
              <a:rPr sz="2800" spc="-68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C00000"/>
                </a:solidFill>
                <a:latin typeface="Times New Roman"/>
                <a:cs typeface="Times New Roman"/>
              </a:rPr>
              <a:t>Aromatic</a:t>
            </a:r>
            <a:r>
              <a:rPr sz="2800" spc="-5" dirty="0">
                <a:solidFill>
                  <a:srgbClr val="C00000"/>
                </a:solidFill>
                <a:latin typeface="Times New Roman"/>
                <a:cs typeface="Times New Roman"/>
              </a:rPr>
              <a:t> compounds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766300" y="4030928"/>
            <a:ext cx="8177048" cy="186927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561238" y="2932557"/>
            <a:ext cx="953833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"/>
              <a:tabLst>
                <a:tab pos="355600" algn="l"/>
              </a:tabLst>
            </a:pPr>
            <a:r>
              <a:rPr sz="24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P-Xylene</a:t>
            </a:r>
            <a:r>
              <a:rPr sz="2400" b="1" spc="-15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oxidized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Terphthalic</a:t>
            </a:r>
            <a:r>
              <a:rPr sz="2400" spc="-5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acid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by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air</a:t>
            </a:r>
            <a:r>
              <a:rPr sz="24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oxidation</a:t>
            </a:r>
            <a:r>
              <a:rPr sz="24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presence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cobalt</a:t>
            </a:r>
            <a:r>
              <a:rPr sz="2400" spc="-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as</a:t>
            </a:r>
            <a:r>
              <a:rPr sz="2400" dirty="0">
                <a:latin typeface="Times New Roman"/>
                <a:cs typeface="Times New Roman"/>
              </a:rPr>
              <a:t> a catalyst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 </a:t>
            </a:r>
            <a:r>
              <a:rPr sz="2400" dirty="0">
                <a:solidFill>
                  <a:srgbClr val="9900CC"/>
                </a:solidFill>
                <a:latin typeface="Times New Roman"/>
                <a:cs typeface="Times New Roman"/>
              </a:rPr>
              <a:t>acetic</a:t>
            </a:r>
            <a:r>
              <a:rPr sz="2400" spc="-45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9900CC"/>
                </a:solidFill>
                <a:latin typeface="Times New Roman"/>
                <a:cs typeface="Times New Roman"/>
              </a:rPr>
              <a:t>acid</a:t>
            </a:r>
            <a:r>
              <a:rPr sz="2400" spc="-15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9900CC"/>
                </a:solidFill>
                <a:latin typeface="Times New Roman"/>
                <a:cs typeface="Times New Roman"/>
              </a:rPr>
              <a:t>medium.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</a:t>
            </a:r>
            <a:r>
              <a:rPr spc="-10" dirty="0"/>
              <a:t> </a:t>
            </a:r>
            <a:r>
              <a:rPr dirty="0"/>
              <a:t>342, </a:t>
            </a:r>
            <a:r>
              <a:rPr spc="-10" dirty="0"/>
              <a:t>By</a:t>
            </a:r>
            <a:r>
              <a:rPr spc="-5"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 </a:t>
            </a:r>
            <a:r>
              <a:rPr spc="-30" dirty="0"/>
              <a:t>ALTERARY.</a:t>
            </a:r>
            <a:r>
              <a:rPr spc="5" dirty="0"/>
              <a:t> </a:t>
            </a:r>
            <a:r>
              <a:rPr spc="-5" dirty="0"/>
              <a:t>1st</a:t>
            </a:r>
            <a:r>
              <a:rPr spc="280" dirty="0"/>
              <a:t> </a:t>
            </a:r>
            <a:r>
              <a:rPr spc="-5" dirty="0"/>
              <a:t>Semester </a:t>
            </a:r>
            <a:r>
              <a:rPr dirty="0"/>
              <a:t>1443-2021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9452" y="3581400"/>
            <a:ext cx="1853184" cy="1143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0088" y="3470597"/>
            <a:ext cx="1127274" cy="128535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160793" y="3191764"/>
            <a:ext cx="2319984" cy="201625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217156" y="5285994"/>
            <a:ext cx="243205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01320" marR="5080" indent="-388620">
              <a:lnSpc>
                <a:spcPct val="100000"/>
              </a:lnSpc>
              <a:spcBef>
                <a:spcPts val="95"/>
              </a:spcBef>
            </a:pPr>
            <a:r>
              <a:rPr sz="1600" b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Bis(2-ethyl)</a:t>
            </a:r>
            <a:r>
              <a:rPr sz="1600" b="1" u="heavy" spc="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hexyl</a:t>
            </a:r>
            <a:r>
              <a:rPr sz="1600" b="1" u="heavy" spc="-1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Phthalate </a:t>
            </a:r>
            <a:r>
              <a:rPr sz="1600" b="1" spc="-38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(Dioctyl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phthalate)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93919" y="3781171"/>
            <a:ext cx="1282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Calibri"/>
                <a:cs typeface="Calibri"/>
              </a:rPr>
              <a:t>2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88545" y="3591133"/>
            <a:ext cx="1257317" cy="433160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2848101" y="3956050"/>
            <a:ext cx="698500" cy="317500"/>
            <a:chOff x="2848101" y="3956050"/>
            <a:chExt cx="698500" cy="317500"/>
          </a:xfrm>
        </p:grpSpPr>
        <p:sp>
          <p:nvSpPr>
            <p:cNvPr id="9" name="object 9"/>
            <p:cNvSpPr/>
            <p:nvPr/>
          </p:nvSpPr>
          <p:spPr>
            <a:xfrm>
              <a:off x="2854451" y="3962400"/>
              <a:ext cx="685800" cy="304800"/>
            </a:xfrm>
            <a:custGeom>
              <a:avLst/>
              <a:gdLst/>
              <a:ahLst/>
              <a:cxnLst/>
              <a:rect l="l" t="t" r="r" b="b"/>
              <a:pathLst>
                <a:path w="685800" h="304800">
                  <a:moveTo>
                    <a:pt x="533400" y="0"/>
                  </a:moveTo>
                  <a:lnTo>
                    <a:pt x="533400" y="76200"/>
                  </a:lnTo>
                  <a:lnTo>
                    <a:pt x="0" y="76200"/>
                  </a:lnTo>
                  <a:lnTo>
                    <a:pt x="0" y="228600"/>
                  </a:lnTo>
                  <a:lnTo>
                    <a:pt x="533400" y="228600"/>
                  </a:lnTo>
                  <a:lnTo>
                    <a:pt x="533400" y="304800"/>
                  </a:lnTo>
                  <a:lnTo>
                    <a:pt x="685800" y="152400"/>
                  </a:lnTo>
                  <a:lnTo>
                    <a:pt x="533400" y="0"/>
                  </a:lnTo>
                  <a:close/>
                </a:path>
              </a:pathLst>
            </a:custGeom>
            <a:solidFill>
              <a:srgbClr val="A9D1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854451" y="3962400"/>
              <a:ext cx="685800" cy="304800"/>
            </a:xfrm>
            <a:custGeom>
              <a:avLst/>
              <a:gdLst/>
              <a:ahLst/>
              <a:cxnLst/>
              <a:rect l="l" t="t" r="r" b="b"/>
              <a:pathLst>
                <a:path w="685800" h="304800">
                  <a:moveTo>
                    <a:pt x="0" y="76200"/>
                  </a:moveTo>
                  <a:lnTo>
                    <a:pt x="533400" y="76200"/>
                  </a:lnTo>
                  <a:lnTo>
                    <a:pt x="533400" y="0"/>
                  </a:lnTo>
                  <a:lnTo>
                    <a:pt x="685800" y="152400"/>
                  </a:lnTo>
                  <a:lnTo>
                    <a:pt x="533400" y="304800"/>
                  </a:lnTo>
                  <a:lnTo>
                    <a:pt x="533400" y="228600"/>
                  </a:lnTo>
                  <a:lnTo>
                    <a:pt x="0" y="228600"/>
                  </a:lnTo>
                  <a:lnTo>
                    <a:pt x="0" y="76200"/>
                  </a:lnTo>
                  <a:close/>
                </a:path>
              </a:pathLst>
            </a:custGeom>
            <a:ln w="12700">
              <a:solidFill>
                <a:srgbClr val="A9D1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5134102" y="4108450"/>
            <a:ext cx="1612900" cy="241300"/>
            <a:chOff x="5134102" y="4108450"/>
            <a:chExt cx="1612900" cy="241300"/>
          </a:xfrm>
        </p:grpSpPr>
        <p:sp>
          <p:nvSpPr>
            <p:cNvPr id="12" name="object 12"/>
            <p:cNvSpPr/>
            <p:nvPr/>
          </p:nvSpPr>
          <p:spPr>
            <a:xfrm>
              <a:off x="5140452" y="4114800"/>
              <a:ext cx="1600200" cy="228600"/>
            </a:xfrm>
            <a:custGeom>
              <a:avLst/>
              <a:gdLst/>
              <a:ahLst/>
              <a:cxnLst/>
              <a:rect l="l" t="t" r="r" b="b"/>
              <a:pathLst>
                <a:path w="1600200" h="228600">
                  <a:moveTo>
                    <a:pt x="1485900" y="0"/>
                  </a:moveTo>
                  <a:lnTo>
                    <a:pt x="1485900" y="57150"/>
                  </a:lnTo>
                  <a:lnTo>
                    <a:pt x="0" y="57150"/>
                  </a:lnTo>
                  <a:lnTo>
                    <a:pt x="0" y="171450"/>
                  </a:lnTo>
                  <a:lnTo>
                    <a:pt x="1485900" y="171450"/>
                  </a:lnTo>
                  <a:lnTo>
                    <a:pt x="1485900" y="228600"/>
                  </a:lnTo>
                  <a:lnTo>
                    <a:pt x="1600200" y="114300"/>
                  </a:lnTo>
                  <a:lnTo>
                    <a:pt x="1485900" y="0"/>
                  </a:lnTo>
                  <a:close/>
                </a:path>
              </a:pathLst>
            </a:custGeom>
            <a:solidFill>
              <a:srgbClr val="A9D1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140452" y="4114800"/>
              <a:ext cx="1600200" cy="228600"/>
            </a:xfrm>
            <a:custGeom>
              <a:avLst/>
              <a:gdLst/>
              <a:ahLst/>
              <a:cxnLst/>
              <a:rect l="l" t="t" r="r" b="b"/>
              <a:pathLst>
                <a:path w="1600200" h="228600">
                  <a:moveTo>
                    <a:pt x="0" y="57150"/>
                  </a:moveTo>
                  <a:lnTo>
                    <a:pt x="1485900" y="57150"/>
                  </a:lnTo>
                  <a:lnTo>
                    <a:pt x="1485900" y="0"/>
                  </a:lnTo>
                  <a:lnTo>
                    <a:pt x="1600200" y="114300"/>
                  </a:lnTo>
                  <a:lnTo>
                    <a:pt x="1485900" y="228600"/>
                  </a:lnTo>
                  <a:lnTo>
                    <a:pt x="1485900" y="171450"/>
                  </a:lnTo>
                  <a:lnTo>
                    <a:pt x="0" y="171450"/>
                  </a:lnTo>
                  <a:lnTo>
                    <a:pt x="0" y="57150"/>
                  </a:lnTo>
                  <a:close/>
                </a:path>
              </a:pathLst>
            </a:custGeom>
            <a:ln w="12700">
              <a:solidFill>
                <a:srgbClr val="A9D1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718518" y="0"/>
            <a:ext cx="2445317" cy="2526042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230598" y="172105"/>
            <a:ext cx="2879648" cy="753786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5092446" y="329641"/>
            <a:ext cx="115760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II-Xylene</a:t>
            </a:r>
            <a:endParaRPr sz="2200">
              <a:latin typeface="Times New Roman"/>
              <a:cs typeface="Times New Roman"/>
            </a:endParaRPr>
          </a:p>
        </p:txBody>
      </p:sp>
      <p:pic>
        <p:nvPicPr>
          <p:cNvPr id="19" name="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274820" y="877824"/>
            <a:ext cx="2905505" cy="770381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5139690" y="1003172"/>
            <a:ext cx="11772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spc="-5" dirty="0">
                <a:latin typeface="Times New Roman"/>
                <a:cs typeface="Times New Roman"/>
              </a:rPr>
              <a:t>o</a:t>
            </a:r>
            <a:r>
              <a:rPr sz="2400" b="1" spc="-5" dirty="0">
                <a:latin typeface="Times New Roman"/>
                <a:cs typeface="Times New Roman"/>
              </a:rPr>
              <a:t>-Xylene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</a:t>
            </a:r>
            <a:r>
              <a:rPr spc="-10" dirty="0"/>
              <a:t> </a:t>
            </a:r>
            <a:r>
              <a:rPr dirty="0"/>
              <a:t>342, </a:t>
            </a:r>
            <a:r>
              <a:rPr spc="-10" dirty="0"/>
              <a:t>By</a:t>
            </a:r>
            <a:r>
              <a:rPr spc="-5"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 </a:t>
            </a:r>
            <a:r>
              <a:rPr spc="-30" dirty="0"/>
              <a:t>ALTERARY.</a:t>
            </a:r>
            <a:r>
              <a:rPr spc="5" dirty="0"/>
              <a:t> </a:t>
            </a:r>
            <a:r>
              <a:rPr spc="-5" dirty="0"/>
              <a:t>1st</a:t>
            </a:r>
            <a:r>
              <a:rPr spc="280" dirty="0"/>
              <a:t> </a:t>
            </a:r>
            <a:r>
              <a:rPr spc="-5" dirty="0"/>
              <a:t>Semester </a:t>
            </a:r>
            <a:r>
              <a:rPr dirty="0"/>
              <a:t>1443-2021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272288" y="1988007"/>
            <a:ext cx="899795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i="1" dirty="0">
                <a:latin typeface="Times New Roman"/>
                <a:cs typeface="Times New Roman"/>
              </a:rPr>
              <a:t>O</a:t>
            </a:r>
            <a:r>
              <a:rPr sz="2000" dirty="0">
                <a:latin typeface="Times New Roman"/>
                <a:cs typeface="Times New Roman"/>
              </a:rPr>
              <a:t>-Xylene</a:t>
            </a:r>
            <a:r>
              <a:rPr sz="2000" spc="4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4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oxidized</a:t>
            </a:r>
            <a:r>
              <a:rPr sz="2000" spc="409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</a:t>
            </a:r>
            <a:r>
              <a:rPr sz="2000" spc="409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Phthalic</a:t>
            </a:r>
            <a:r>
              <a:rPr sz="2000" spc="4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acid,</a:t>
            </a:r>
            <a:r>
              <a:rPr sz="2000" spc="4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40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oxidation</a:t>
            </a:r>
            <a:r>
              <a:rPr sz="2000" spc="409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product</a:t>
            </a:r>
            <a:r>
              <a:rPr sz="2000" spc="4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can</a:t>
            </a:r>
            <a:r>
              <a:rPr sz="2000" spc="409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be</a:t>
            </a:r>
            <a:r>
              <a:rPr sz="2000" spc="409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converted</a:t>
            </a:r>
            <a:r>
              <a:rPr sz="2000" spc="4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into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esters named Bis(2-ethyl) hexyl </a:t>
            </a:r>
            <a:r>
              <a:rPr sz="2000" spc="-20" dirty="0">
                <a:latin typeface="Times New Roman"/>
                <a:cs typeface="Times New Roman"/>
              </a:rPr>
              <a:t>ester, </a:t>
            </a:r>
            <a:r>
              <a:rPr sz="2000" spc="-5" dirty="0">
                <a:latin typeface="Times New Roman"/>
                <a:cs typeface="Times New Roman"/>
              </a:rPr>
              <a:t>which </a:t>
            </a:r>
            <a:r>
              <a:rPr sz="2000" spc="-10" dirty="0">
                <a:latin typeface="Times New Roman"/>
                <a:cs typeface="Times New Roman"/>
              </a:rPr>
              <a:t>is </a:t>
            </a:r>
            <a:r>
              <a:rPr sz="2000" spc="-5" dirty="0">
                <a:latin typeface="Times New Roman"/>
                <a:cs typeface="Times New Roman"/>
              </a:rPr>
              <a:t>used as </a:t>
            </a:r>
            <a:r>
              <a:rPr sz="2000" dirty="0">
                <a:latin typeface="Times New Roman"/>
                <a:cs typeface="Times New Roman"/>
              </a:rPr>
              <a:t>a </a:t>
            </a:r>
            <a:r>
              <a:rPr sz="2000" spc="-5" dirty="0">
                <a:latin typeface="Times New Roman"/>
                <a:cs typeface="Times New Roman"/>
              </a:rPr>
              <a:t>plasticizer for plastics </a:t>
            </a:r>
            <a:r>
              <a:rPr sz="2000" spc="-10" dirty="0">
                <a:latin typeface="Times New Roman"/>
                <a:cs typeface="Times New Roman"/>
              </a:rPr>
              <a:t>when 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reacted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with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2-ethyl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hexanol.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753743" y="726682"/>
            <a:ext cx="6160770" cy="4720590"/>
            <a:chOff x="2753743" y="726682"/>
            <a:chExt cx="6160770" cy="472059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53743" y="726682"/>
              <a:ext cx="6160257" cy="472035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12363" y="885443"/>
              <a:ext cx="5663184" cy="4223004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1643507" y="5497321"/>
            <a:ext cx="8216900" cy="648970"/>
            <a:chOff x="1643507" y="5497321"/>
            <a:chExt cx="8216900" cy="64897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65224" y="5518645"/>
              <a:ext cx="8194802" cy="62757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49603" y="5503417"/>
              <a:ext cx="8182737" cy="61583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509378" y="6002654"/>
              <a:ext cx="245999" cy="10761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53995" y="5819482"/>
              <a:ext cx="70484" cy="13106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625964" y="5686539"/>
              <a:ext cx="67056" cy="18900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117966" y="5686539"/>
              <a:ext cx="75437" cy="128054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649603" y="5513831"/>
              <a:ext cx="8183245" cy="605790"/>
            </a:xfrm>
            <a:custGeom>
              <a:avLst/>
              <a:gdLst/>
              <a:ahLst/>
              <a:cxnLst/>
              <a:rect l="l" t="t" r="r" b="b"/>
              <a:pathLst>
                <a:path w="8183245" h="605789">
                  <a:moveTo>
                    <a:pt x="4415028" y="178130"/>
                  </a:moveTo>
                  <a:lnTo>
                    <a:pt x="4385310" y="202204"/>
                  </a:lnTo>
                  <a:lnTo>
                    <a:pt x="4383532" y="223342"/>
                  </a:lnTo>
                  <a:lnTo>
                    <a:pt x="4383532" y="401828"/>
                  </a:lnTo>
                  <a:lnTo>
                    <a:pt x="4394454" y="441172"/>
                  </a:lnTo>
                  <a:lnTo>
                    <a:pt x="4401820" y="444347"/>
                  </a:lnTo>
                  <a:lnTo>
                    <a:pt x="4412361" y="444347"/>
                  </a:lnTo>
                  <a:lnTo>
                    <a:pt x="4444253" y="421584"/>
                  </a:lnTo>
                  <a:lnTo>
                    <a:pt x="4446143" y="401828"/>
                  </a:lnTo>
                  <a:lnTo>
                    <a:pt x="4446143" y="220662"/>
                  </a:lnTo>
                  <a:lnTo>
                    <a:pt x="4435387" y="183311"/>
                  </a:lnTo>
                  <a:lnTo>
                    <a:pt x="4415028" y="178130"/>
                  </a:lnTo>
                  <a:close/>
                </a:path>
                <a:path w="8183245" h="605789">
                  <a:moveTo>
                    <a:pt x="3069336" y="178130"/>
                  </a:moveTo>
                  <a:lnTo>
                    <a:pt x="3039617" y="202204"/>
                  </a:lnTo>
                  <a:lnTo>
                    <a:pt x="3037840" y="223342"/>
                  </a:lnTo>
                  <a:lnTo>
                    <a:pt x="3037840" y="401828"/>
                  </a:lnTo>
                  <a:lnTo>
                    <a:pt x="3048762" y="441172"/>
                  </a:lnTo>
                  <a:lnTo>
                    <a:pt x="3056128" y="444347"/>
                  </a:lnTo>
                  <a:lnTo>
                    <a:pt x="3066669" y="444347"/>
                  </a:lnTo>
                  <a:lnTo>
                    <a:pt x="3098561" y="421584"/>
                  </a:lnTo>
                  <a:lnTo>
                    <a:pt x="3100451" y="401828"/>
                  </a:lnTo>
                  <a:lnTo>
                    <a:pt x="3100451" y="220662"/>
                  </a:lnTo>
                  <a:lnTo>
                    <a:pt x="3089695" y="183311"/>
                  </a:lnTo>
                  <a:lnTo>
                    <a:pt x="3069336" y="178130"/>
                  </a:lnTo>
                  <a:close/>
                </a:path>
                <a:path w="8183245" h="605789">
                  <a:moveTo>
                    <a:pt x="2525649" y="170764"/>
                  </a:moveTo>
                  <a:lnTo>
                    <a:pt x="2748661" y="170764"/>
                  </a:lnTo>
                  <a:lnTo>
                    <a:pt x="2748661" y="184162"/>
                  </a:lnTo>
                  <a:lnTo>
                    <a:pt x="2719959" y="184162"/>
                  </a:lnTo>
                  <a:lnTo>
                    <a:pt x="2776855" y="284289"/>
                  </a:lnTo>
                  <a:lnTo>
                    <a:pt x="2797571" y="242280"/>
                  </a:lnTo>
                  <a:lnTo>
                    <a:pt x="2803017" y="224231"/>
                  </a:lnTo>
                  <a:lnTo>
                    <a:pt x="2803017" y="219989"/>
                  </a:lnTo>
                  <a:lnTo>
                    <a:pt x="2779601" y="187886"/>
                  </a:lnTo>
                  <a:lnTo>
                    <a:pt x="2760472" y="184162"/>
                  </a:lnTo>
                  <a:lnTo>
                    <a:pt x="2760472" y="170764"/>
                  </a:lnTo>
                  <a:lnTo>
                    <a:pt x="2875661" y="170764"/>
                  </a:lnTo>
                  <a:lnTo>
                    <a:pt x="2875661" y="184162"/>
                  </a:lnTo>
                  <a:lnTo>
                    <a:pt x="2866354" y="186382"/>
                  </a:lnTo>
                  <a:lnTo>
                    <a:pt x="2857881" y="189688"/>
                  </a:lnTo>
                  <a:lnTo>
                    <a:pt x="2830274" y="215973"/>
                  </a:lnTo>
                  <a:lnTo>
                    <a:pt x="2664333" y="540791"/>
                  </a:lnTo>
                  <a:lnTo>
                    <a:pt x="2647785" y="567894"/>
                  </a:lnTo>
                  <a:lnTo>
                    <a:pt x="2629582" y="587254"/>
                  </a:lnTo>
                  <a:lnTo>
                    <a:pt x="2609736" y="598870"/>
                  </a:lnTo>
                  <a:lnTo>
                    <a:pt x="2588260" y="602742"/>
                  </a:lnTo>
                  <a:lnTo>
                    <a:pt x="2574686" y="601611"/>
                  </a:lnTo>
                  <a:lnTo>
                    <a:pt x="2533376" y="575010"/>
                  </a:lnTo>
                  <a:lnTo>
                    <a:pt x="2522982" y="538784"/>
                  </a:lnTo>
                  <a:lnTo>
                    <a:pt x="2524125" y="524990"/>
                  </a:lnTo>
                  <a:lnTo>
                    <a:pt x="2541270" y="490893"/>
                  </a:lnTo>
                  <a:lnTo>
                    <a:pt x="2586990" y="471805"/>
                  </a:lnTo>
                  <a:lnTo>
                    <a:pt x="2598920" y="472716"/>
                  </a:lnTo>
                  <a:lnTo>
                    <a:pt x="2637285" y="494337"/>
                  </a:lnTo>
                  <a:lnTo>
                    <a:pt x="2651252" y="526389"/>
                  </a:lnTo>
                  <a:lnTo>
                    <a:pt x="2652649" y="526389"/>
                  </a:lnTo>
                  <a:lnTo>
                    <a:pt x="2693797" y="446354"/>
                  </a:lnTo>
                  <a:lnTo>
                    <a:pt x="2543810" y="184162"/>
                  </a:lnTo>
                  <a:lnTo>
                    <a:pt x="2525649" y="184162"/>
                  </a:lnTo>
                  <a:lnTo>
                    <a:pt x="2525649" y="170764"/>
                  </a:lnTo>
                  <a:close/>
                </a:path>
                <a:path w="8183245" h="605789">
                  <a:moveTo>
                    <a:pt x="6494526" y="165747"/>
                  </a:moveTo>
                  <a:lnTo>
                    <a:pt x="6550993" y="175331"/>
                  </a:lnTo>
                  <a:lnTo>
                    <a:pt x="6599174" y="204089"/>
                  </a:lnTo>
                  <a:lnTo>
                    <a:pt x="6634607" y="249331"/>
                  </a:lnTo>
                  <a:lnTo>
                    <a:pt x="6652895" y="308394"/>
                  </a:lnTo>
                  <a:lnTo>
                    <a:pt x="6474460" y="308394"/>
                  </a:lnTo>
                  <a:lnTo>
                    <a:pt x="6474460" y="368007"/>
                  </a:lnTo>
                  <a:lnTo>
                    <a:pt x="6477762" y="408520"/>
                  </a:lnTo>
                  <a:lnTo>
                    <a:pt x="6505448" y="435978"/>
                  </a:lnTo>
                  <a:lnTo>
                    <a:pt x="6514973" y="435978"/>
                  </a:lnTo>
                  <a:lnTo>
                    <a:pt x="6561782" y="424678"/>
                  </a:lnTo>
                  <a:lnTo>
                    <a:pt x="6609207" y="392195"/>
                  </a:lnTo>
                  <a:lnTo>
                    <a:pt x="6636512" y="361302"/>
                  </a:lnTo>
                  <a:lnTo>
                    <a:pt x="6647307" y="373024"/>
                  </a:lnTo>
                  <a:lnTo>
                    <a:pt x="6613251" y="410236"/>
                  </a:lnTo>
                  <a:lnTo>
                    <a:pt x="6575837" y="436814"/>
                  </a:lnTo>
                  <a:lnTo>
                    <a:pt x="6535042" y="452761"/>
                  </a:lnTo>
                  <a:lnTo>
                    <a:pt x="6490843" y="458076"/>
                  </a:lnTo>
                  <a:lnTo>
                    <a:pt x="6454429" y="455533"/>
                  </a:lnTo>
                  <a:lnTo>
                    <a:pt x="6391080" y="435193"/>
                  </a:lnTo>
                  <a:lnTo>
                    <a:pt x="6341927" y="395850"/>
                  </a:lnTo>
                  <a:lnTo>
                    <a:pt x="6316591" y="345533"/>
                  </a:lnTo>
                  <a:lnTo>
                    <a:pt x="6313424" y="316763"/>
                  </a:lnTo>
                  <a:lnTo>
                    <a:pt x="6316660" y="285925"/>
                  </a:lnTo>
                  <a:lnTo>
                    <a:pt x="6342516" y="232099"/>
                  </a:lnTo>
                  <a:lnTo>
                    <a:pt x="6392620" y="190136"/>
                  </a:lnTo>
                  <a:lnTo>
                    <a:pt x="6457303" y="168457"/>
                  </a:lnTo>
                  <a:lnTo>
                    <a:pt x="6494526" y="165747"/>
                  </a:lnTo>
                  <a:close/>
                </a:path>
                <a:path w="8183245" h="605789">
                  <a:moveTo>
                    <a:pt x="4415028" y="165747"/>
                  </a:moveTo>
                  <a:lnTo>
                    <a:pt x="4457108" y="168362"/>
                  </a:lnTo>
                  <a:lnTo>
                    <a:pt x="4494593" y="176209"/>
                  </a:lnTo>
                  <a:lnTo>
                    <a:pt x="4555871" y="207606"/>
                  </a:lnTo>
                  <a:lnTo>
                    <a:pt x="4594907" y="256490"/>
                  </a:lnTo>
                  <a:lnTo>
                    <a:pt x="4607941" y="319443"/>
                  </a:lnTo>
                  <a:lnTo>
                    <a:pt x="4604656" y="349490"/>
                  </a:lnTo>
                  <a:lnTo>
                    <a:pt x="4578419" y="399969"/>
                  </a:lnTo>
                  <a:lnTo>
                    <a:pt x="4527014" y="436891"/>
                  </a:lnTo>
                  <a:lnTo>
                    <a:pt x="4456441" y="455723"/>
                  </a:lnTo>
                  <a:lnTo>
                    <a:pt x="4414393" y="458076"/>
                  </a:lnTo>
                  <a:lnTo>
                    <a:pt x="4373121" y="455638"/>
                  </a:lnTo>
                  <a:lnTo>
                    <a:pt x="4303486" y="436136"/>
                  </a:lnTo>
                  <a:lnTo>
                    <a:pt x="4252071" y="398050"/>
                  </a:lnTo>
                  <a:lnTo>
                    <a:pt x="4225782" y="346895"/>
                  </a:lnTo>
                  <a:lnTo>
                    <a:pt x="4222496" y="316763"/>
                  </a:lnTo>
                  <a:lnTo>
                    <a:pt x="4225782" y="284430"/>
                  </a:lnTo>
                  <a:lnTo>
                    <a:pt x="4252071" y="229681"/>
                  </a:lnTo>
                  <a:lnTo>
                    <a:pt x="4303531" y="189102"/>
                  </a:lnTo>
                  <a:lnTo>
                    <a:pt x="4373497" y="168343"/>
                  </a:lnTo>
                  <a:lnTo>
                    <a:pt x="4415028" y="165747"/>
                  </a:lnTo>
                  <a:close/>
                </a:path>
                <a:path w="8183245" h="605789">
                  <a:moveTo>
                    <a:pt x="3069336" y="165747"/>
                  </a:moveTo>
                  <a:lnTo>
                    <a:pt x="3111416" y="168362"/>
                  </a:lnTo>
                  <a:lnTo>
                    <a:pt x="3148901" y="176209"/>
                  </a:lnTo>
                  <a:lnTo>
                    <a:pt x="3210179" y="207606"/>
                  </a:lnTo>
                  <a:lnTo>
                    <a:pt x="3249215" y="256490"/>
                  </a:lnTo>
                  <a:lnTo>
                    <a:pt x="3262249" y="319443"/>
                  </a:lnTo>
                  <a:lnTo>
                    <a:pt x="3258964" y="349490"/>
                  </a:lnTo>
                  <a:lnTo>
                    <a:pt x="3232727" y="399969"/>
                  </a:lnTo>
                  <a:lnTo>
                    <a:pt x="3181322" y="436891"/>
                  </a:lnTo>
                  <a:lnTo>
                    <a:pt x="3110749" y="455723"/>
                  </a:lnTo>
                  <a:lnTo>
                    <a:pt x="3068701" y="458076"/>
                  </a:lnTo>
                  <a:lnTo>
                    <a:pt x="3027429" y="455638"/>
                  </a:lnTo>
                  <a:lnTo>
                    <a:pt x="2957794" y="436136"/>
                  </a:lnTo>
                  <a:lnTo>
                    <a:pt x="2906379" y="398050"/>
                  </a:lnTo>
                  <a:lnTo>
                    <a:pt x="2880090" y="346895"/>
                  </a:lnTo>
                  <a:lnTo>
                    <a:pt x="2876804" y="316763"/>
                  </a:lnTo>
                  <a:lnTo>
                    <a:pt x="2880090" y="284430"/>
                  </a:lnTo>
                  <a:lnTo>
                    <a:pt x="2906379" y="229681"/>
                  </a:lnTo>
                  <a:lnTo>
                    <a:pt x="2957839" y="189102"/>
                  </a:lnTo>
                  <a:lnTo>
                    <a:pt x="3027805" y="168343"/>
                  </a:lnTo>
                  <a:lnTo>
                    <a:pt x="3069336" y="165747"/>
                  </a:lnTo>
                  <a:close/>
                </a:path>
                <a:path w="8183245" h="605789">
                  <a:moveTo>
                    <a:pt x="1126998" y="165747"/>
                  </a:moveTo>
                  <a:lnTo>
                    <a:pt x="1183624" y="167920"/>
                  </a:lnTo>
                  <a:lnTo>
                    <a:pt x="1229106" y="174447"/>
                  </a:lnTo>
                  <a:lnTo>
                    <a:pt x="1276986" y="190050"/>
                  </a:lnTo>
                  <a:lnTo>
                    <a:pt x="1309191" y="216979"/>
                  </a:lnTo>
                  <a:lnTo>
                    <a:pt x="1320095" y="254975"/>
                  </a:lnTo>
                  <a:lnTo>
                    <a:pt x="1320546" y="269214"/>
                  </a:lnTo>
                  <a:lnTo>
                    <a:pt x="1320546" y="395465"/>
                  </a:lnTo>
                  <a:lnTo>
                    <a:pt x="1320546" y="402386"/>
                  </a:lnTo>
                  <a:lnTo>
                    <a:pt x="1320800" y="406958"/>
                  </a:lnTo>
                  <a:lnTo>
                    <a:pt x="1321308" y="409194"/>
                  </a:lnTo>
                  <a:lnTo>
                    <a:pt x="1321943" y="411416"/>
                  </a:lnTo>
                  <a:lnTo>
                    <a:pt x="1323340" y="412534"/>
                  </a:lnTo>
                  <a:lnTo>
                    <a:pt x="1325880" y="412534"/>
                  </a:lnTo>
                  <a:lnTo>
                    <a:pt x="1329497" y="411090"/>
                  </a:lnTo>
                  <a:lnTo>
                    <a:pt x="1334055" y="406760"/>
                  </a:lnTo>
                  <a:lnTo>
                    <a:pt x="1339542" y="399541"/>
                  </a:lnTo>
                  <a:lnTo>
                    <a:pt x="1345946" y="389432"/>
                  </a:lnTo>
                  <a:lnTo>
                    <a:pt x="1358011" y="395465"/>
                  </a:lnTo>
                  <a:lnTo>
                    <a:pt x="1339605" y="422859"/>
                  </a:lnTo>
                  <a:lnTo>
                    <a:pt x="1314878" y="442425"/>
                  </a:lnTo>
                  <a:lnTo>
                    <a:pt x="1283841" y="454163"/>
                  </a:lnTo>
                  <a:lnTo>
                    <a:pt x="1246505" y="458076"/>
                  </a:lnTo>
                  <a:lnTo>
                    <a:pt x="1225286" y="456235"/>
                  </a:lnTo>
                  <a:lnTo>
                    <a:pt x="1205817" y="450711"/>
                  </a:lnTo>
                  <a:lnTo>
                    <a:pt x="1188086" y="441504"/>
                  </a:lnTo>
                  <a:lnTo>
                    <a:pt x="1172083" y="428612"/>
                  </a:lnTo>
                  <a:lnTo>
                    <a:pt x="1148651" y="441504"/>
                  </a:lnTo>
                  <a:lnTo>
                    <a:pt x="1125220" y="450711"/>
                  </a:lnTo>
                  <a:lnTo>
                    <a:pt x="1101788" y="456235"/>
                  </a:lnTo>
                  <a:lnTo>
                    <a:pt x="1078357" y="458076"/>
                  </a:lnTo>
                  <a:lnTo>
                    <a:pt x="1055137" y="456642"/>
                  </a:lnTo>
                  <a:lnTo>
                    <a:pt x="1015081" y="445174"/>
                  </a:lnTo>
                  <a:lnTo>
                    <a:pt x="974502" y="409316"/>
                  </a:lnTo>
                  <a:lnTo>
                    <a:pt x="966597" y="377710"/>
                  </a:lnTo>
                  <a:lnTo>
                    <a:pt x="968668" y="359182"/>
                  </a:lnTo>
                  <a:lnTo>
                    <a:pt x="999744" y="316268"/>
                  </a:lnTo>
                  <a:lnTo>
                    <a:pt x="1039082" y="299562"/>
                  </a:lnTo>
                  <a:lnTo>
                    <a:pt x="1090803" y="293992"/>
                  </a:lnTo>
                  <a:lnTo>
                    <a:pt x="1112381" y="294683"/>
                  </a:lnTo>
                  <a:lnTo>
                    <a:pt x="1132554" y="296756"/>
                  </a:lnTo>
                  <a:lnTo>
                    <a:pt x="1151346" y="300212"/>
                  </a:lnTo>
                  <a:lnTo>
                    <a:pt x="1168781" y="305054"/>
                  </a:lnTo>
                  <a:lnTo>
                    <a:pt x="1168781" y="238404"/>
                  </a:lnTo>
                  <a:lnTo>
                    <a:pt x="1157605" y="194818"/>
                  </a:lnTo>
                  <a:lnTo>
                    <a:pt x="1119370" y="181797"/>
                  </a:lnTo>
                  <a:lnTo>
                    <a:pt x="1111250" y="181483"/>
                  </a:lnTo>
                  <a:lnTo>
                    <a:pt x="1101345" y="181797"/>
                  </a:lnTo>
                  <a:lnTo>
                    <a:pt x="1092787" y="182740"/>
                  </a:lnTo>
                  <a:lnTo>
                    <a:pt x="1085586" y="184311"/>
                  </a:lnTo>
                  <a:lnTo>
                    <a:pt x="1079754" y="186512"/>
                  </a:lnTo>
                  <a:lnTo>
                    <a:pt x="1095589" y="193520"/>
                  </a:lnTo>
                  <a:lnTo>
                    <a:pt x="1106900" y="203836"/>
                  </a:lnTo>
                  <a:lnTo>
                    <a:pt x="1113686" y="217460"/>
                  </a:lnTo>
                  <a:lnTo>
                    <a:pt x="1115949" y="234391"/>
                  </a:lnTo>
                  <a:lnTo>
                    <a:pt x="1115020" y="246154"/>
                  </a:lnTo>
                  <a:lnTo>
                    <a:pt x="1093138" y="280351"/>
                  </a:lnTo>
                  <a:lnTo>
                    <a:pt x="1061974" y="288645"/>
                  </a:lnTo>
                  <a:lnTo>
                    <a:pt x="1049714" y="287702"/>
                  </a:lnTo>
                  <a:lnTo>
                    <a:pt x="1013317" y="265471"/>
                  </a:lnTo>
                  <a:lnTo>
                    <a:pt x="1004316" y="234391"/>
                  </a:lnTo>
                  <a:lnTo>
                    <a:pt x="1006316" y="218912"/>
                  </a:lnTo>
                  <a:lnTo>
                    <a:pt x="1036320" y="183654"/>
                  </a:lnTo>
                  <a:lnTo>
                    <a:pt x="1074991" y="170224"/>
                  </a:lnTo>
                  <a:lnTo>
                    <a:pt x="1099327" y="166866"/>
                  </a:lnTo>
                  <a:lnTo>
                    <a:pt x="1126998" y="165747"/>
                  </a:lnTo>
                  <a:close/>
                </a:path>
                <a:path w="8183245" h="605789">
                  <a:moveTo>
                    <a:pt x="7569327" y="161721"/>
                  </a:moveTo>
                  <a:lnTo>
                    <a:pt x="7569327" y="206933"/>
                  </a:lnTo>
                  <a:lnTo>
                    <a:pt x="7597473" y="188914"/>
                  </a:lnTo>
                  <a:lnTo>
                    <a:pt x="7625715" y="176044"/>
                  </a:lnTo>
                  <a:lnTo>
                    <a:pt x="7654051" y="168321"/>
                  </a:lnTo>
                  <a:lnTo>
                    <a:pt x="7682483" y="165747"/>
                  </a:lnTo>
                  <a:lnTo>
                    <a:pt x="7701555" y="166981"/>
                  </a:lnTo>
                  <a:lnTo>
                    <a:pt x="7750937" y="185496"/>
                  </a:lnTo>
                  <a:lnTo>
                    <a:pt x="7778083" y="231900"/>
                  </a:lnTo>
                  <a:lnTo>
                    <a:pt x="7779893" y="254812"/>
                  </a:lnTo>
                  <a:lnTo>
                    <a:pt x="7779893" y="435305"/>
                  </a:lnTo>
                  <a:lnTo>
                    <a:pt x="7821803" y="435305"/>
                  </a:lnTo>
                  <a:lnTo>
                    <a:pt x="7821803" y="449033"/>
                  </a:lnTo>
                  <a:lnTo>
                    <a:pt x="7604125" y="449033"/>
                  </a:lnTo>
                  <a:lnTo>
                    <a:pt x="7604125" y="435305"/>
                  </a:lnTo>
                  <a:lnTo>
                    <a:pt x="7627493" y="435305"/>
                  </a:lnTo>
                  <a:lnTo>
                    <a:pt x="7627493" y="239077"/>
                  </a:lnTo>
                  <a:lnTo>
                    <a:pt x="7626228" y="223842"/>
                  </a:lnTo>
                  <a:lnTo>
                    <a:pt x="7622428" y="212959"/>
                  </a:lnTo>
                  <a:lnTo>
                    <a:pt x="7616080" y="206430"/>
                  </a:lnTo>
                  <a:lnTo>
                    <a:pt x="7607173" y="204254"/>
                  </a:lnTo>
                  <a:lnTo>
                    <a:pt x="7598598" y="205447"/>
                  </a:lnTo>
                  <a:lnTo>
                    <a:pt x="7589440" y="209026"/>
                  </a:lnTo>
                  <a:lnTo>
                    <a:pt x="7579687" y="214991"/>
                  </a:lnTo>
                  <a:lnTo>
                    <a:pt x="7569327" y="223342"/>
                  </a:lnTo>
                  <a:lnTo>
                    <a:pt x="7569327" y="435305"/>
                  </a:lnTo>
                  <a:lnTo>
                    <a:pt x="7592695" y="435305"/>
                  </a:lnTo>
                  <a:lnTo>
                    <a:pt x="7592695" y="449033"/>
                  </a:lnTo>
                  <a:lnTo>
                    <a:pt x="7374382" y="449033"/>
                  </a:lnTo>
                  <a:lnTo>
                    <a:pt x="7374382" y="435305"/>
                  </a:lnTo>
                  <a:lnTo>
                    <a:pt x="7416927" y="435305"/>
                  </a:lnTo>
                  <a:lnTo>
                    <a:pt x="7416927" y="184162"/>
                  </a:lnTo>
                  <a:lnTo>
                    <a:pt x="7374382" y="184162"/>
                  </a:lnTo>
                  <a:lnTo>
                    <a:pt x="7374382" y="170764"/>
                  </a:lnTo>
                  <a:lnTo>
                    <a:pt x="7502017" y="170764"/>
                  </a:lnTo>
                  <a:lnTo>
                    <a:pt x="7518017" y="170199"/>
                  </a:lnTo>
                  <a:lnTo>
                    <a:pt x="7534576" y="168505"/>
                  </a:lnTo>
                  <a:lnTo>
                    <a:pt x="7551683" y="165679"/>
                  </a:lnTo>
                  <a:lnTo>
                    <a:pt x="7569327" y="161721"/>
                  </a:lnTo>
                  <a:close/>
                </a:path>
                <a:path w="8183245" h="605789">
                  <a:moveTo>
                    <a:pt x="7324217" y="161721"/>
                  </a:moveTo>
                  <a:lnTo>
                    <a:pt x="7324217" y="435305"/>
                  </a:lnTo>
                  <a:lnTo>
                    <a:pt x="7368794" y="435305"/>
                  </a:lnTo>
                  <a:lnTo>
                    <a:pt x="7368794" y="449033"/>
                  </a:lnTo>
                  <a:lnTo>
                    <a:pt x="7126605" y="449033"/>
                  </a:lnTo>
                  <a:lnTo>
                    <a:pt x="7126605" y="435305"/>
                  </a:lnTo>
                  <a:lnTo>
                    <a:pt x="7172198" y="435305"/>
                  </a:lnTo>
                  <a:lnTo>
                    <a:pt x="7172198" y="184162"/>
                  </a:lnTo>
                  <a:lnTo>
                    <a:pt x="7126605" y="184162"/>
                  </a:lnTo>
                  <a:lnTo>
                    <a:pt x="7126605" y="170764"/>
                  </a:lnTo>
                  <a:lnTo>
                    <a:pt x="7239889" y="170764"/>
                  </a:lnTo>
                  <a:lnTo>
                    <a:pt x="7261226" y="170199"/>
                  </a:lnTo>
                  <a:lnTo>
                    <a:pt x="7282386" y="168505"/>
                  </a:lnTo>
                  <a:lnTo>
                    <a:pt x="7303379" y="165679"/>
                  </a:lnTo>
                  <a:lnTo>
                    <a:pt x="7324217" y="161721"/>
                  </a:lnTo>
                  <a:close/>
                </a:path>
                <a:path w="8183245" h="605789">
                  <a:moveTo>
                    <a:pt x="6865239" y="161721"/>
                  </a:moveTo>
                  <a:lnTo>
                    <a:pt x="6865239" y="206933"/>
                  </a:lnTo>
                  <a:lnTo>
                    <a:pt x="6893385" y="188914"/>
                  </a:lnTo>
                  <a:lnTo>
                    <a:pt x="6921627" y="176044"/>
                  </a:lnTo>
                  <a:lnTo>
                    <a:pt x="6949963" y="168321"/>
                  </a:lnTo>
                  <a:lnTo>
                    <a:pt x="6978396" y="165747"/>
                  </a:lnTo>
                  <a:lnTo>
                    <a:pt x="6997467" y="166981"/>
                  </a:lnTo>
                  <a:lnTo>
                    <a:pt x="7046849" y="185496"/>
                  </a:lnTo>
                  <a:lnTo>
                    <a:pt x="7073995" y="231900"/>
                  </a:lnTo>
                  <a:lnTo>
                    <a:pt x="7075805" y="254812"/>
                  </a:lnTo>
                  <a:lnTo>
                    <a:pt x="7075805" y="435305"/>
                  </a:lnTo>
                  <a:lnTo>
                    <a:pt x="7117715" y="435305"/>
                  </a:lnTo>
                  <a:lnTo>
                    <a:pt x="7117715" y="449033"/>
                  </a:lnTo>
                  <a:lnTo>
                    <a:pt x="6900037" y="449033"/>
                  </a:lnTo>
                  <a:lnTo>
                    <a:pt x="6900037" y="435305"/>
                  </a:lnTo>
                  <a:lnTo>
                    <a:pt x="6923405" y="435305"/>
                  </a:lnTo>
                  <a:lnTo>
                    <a:pt x="6923405" y="239077"/>
                  </a:lnTo>
                  <a:lnTo>
                    <a:pt x="6922140" y="223842"/>
                  </a:lnTo>
                  <a:lnTo>
                    <a:pt x="6918340" y="212959"/>
                  </a:lnTo>
                  <a:lnTo>
                    <a:pt x="6911992" y="206430"/>
                  </a:lnTo>
                  <a:lnTo>
                    <a:pt x="6903085" y="204254"/>
                  </a:lnTo>
                  <a:lnTo>
                    <a:pt x="6894510" y="205447"/>
                  </a:lnTo>
                  <a:lnTo>
                    <a:pt x="6885352" y="209026"/>
                  </a:lnTo>
                  <a:lnTo>
                    <a:pt x="6875599" y="214991"/>
                  </a:lnTo>
                  <a:lnTo>
                    <a:pt x="6865239" y="223342"/>
                  </a:lnTo>
                  <a:lnTo>
                    <a:pt x="6865239" y="435305"/>
                  </a:lnTo>
                  <a:lnTo>
                    <a:pt x="6888607" y="435305"/>
                  </a:lnTo>
                  <a:lnTo>
                    <a:pt x="6888607" y="449033"/>
                  </a:lnTo>
                  <a:lnTo>
                    <a:pt x="6670294" y="449033"/>
                  </a:lnTo>
                  <a:lnTo>
                    <a:pt x="6670294" y="435305"/>
                  </a:lnTo>
                  <a:lnTo>
                    <a:pt x="6712839" y="435305"/>
                  </a:lnTo>
                  <a:lnTo>
                    <a:pt x="6712839" y="184162"/>
                  </a:lnTo>
                  <a:lnTo>
                    <a:pt x="6670294" y="184162"/>
                  </a:lnTo>
                  <a:lnTo>
                    <a:pt x="6670294" y="170764"/>
                  </a:lnTo>
                  <a:lnTo>
                    <a:pt x="6797929" y="170764"/>
                  </a:lnTo>
                  <a:lnTo>
                    <a:pt x="6813929" y="170199"/>
                  </a:lnTo>
                  <a:lnTo>
                    <a:pt x="6830488" y="168505"/>
                  </a:lnTo>
                  <a:lnTo>
                    <a:pt x="6847595" y="165679"/>
                  </a:lnTo>
                  <a:lnTo>
                    <a:pt x="6865239" y="161721"/>
                  </a:lnTo>
                  <a:close/>
                </a:path>
                <a:path w="8183245" h="605789">
                  <a:moveTo>
                    <a:pt x="5653913" y="161721"/>
                  </a:moveTo>
                  <a:lnTo>
                    <a:pt x="5653913" y="435305"/>
                  </a:lnTo>
                  <a:lnTo>
                    <a:pt x="5698490" y="435305"/>
                  </a:lnTo>
                  <a:lnTo>
                    <a:pt x="5698490" y="449033"/>
                  </a:lnTo>
                  <a:lnTo>
                    <a:pt x="5456301" y="449033"/>
                  </a:lnTo>
                  <a:lnTo>
                    <a:pt x="5456301" y="435305"/>
                  </a:lnTo>
                  <a:lnTo>
                    <a:pt x="5501894" y="435305"/>
                  </a:lnTo>
                  <a:lnTo>
                    <a:pt x="5501894" y="184162"/>
                  </a:lnTo>
                  <a:lnTo>
                    <a:pt x="5456301" y="184162"/>
                  </a:lnTo>
                  <a:lnTo>
                    <a:pt x="5456301" y="170764"/>
                  </a:lnTo>
                  <a:lnTo>
                    <a:pt x="5569585" y="170764"/>
                  </a:lnTo>
                  <a:lnTo>
                    <a:pt x="5590922" y="170199"/>
                  </a:lnTo>
                  <a:lnTo>
                    <a:pt x="5612082" y="168505"/>
                  </a:lnTo>
                  <a:lnTo>
                    <a:pt x="5633075" y="165679"/>
                  </a:lnTo>
                  <a:lnTo>
                    <a:pt x="5653913" y="161721"/>
                  </a:lnTo>
                  <a:close/>
                </a:path>
                <a:path w="8183245" h="605789">
                  <a:moveTo>
                    <a:pt x="4821555" y="161721"/>
                  </a:moveTo>
                  <a:lnTo>
                    <a:pt x="4821555" y="237744"/>
                  </a:lnTo>
                  <a:lnTo>
                    <a:pt x="4822825" y="237744"/>
                  </a:lnTo>
                  <a:lnTo>
                    <a:pt x="4844565" y="207706"/>
                  </a:lnTo>
                  <a:lnTo>
                    <a:pt x="4866544" y="186251"/>
                  </a:lnTo>
                  <a:lnTo>
                    <a:pt x="4888761" y="173378"/>
                  </a:lnTo>
                  <a:lnTo>
                    <a:pt x="4911217" y="169087"/>
                  </a:lnTo>
                  <a:lnTo>
                    <a:pt x="4923147" y="170051"/>
                  </a:lnTo>
                  <a:lnTo>
                    <a:pt x="4957796" y="192867"/>
                  </a:lnTo>
                  <a:lnTo>
                    <a:pt x="4966208" y="226021"/>
                  </a:lnTo>
                  <a:lnTo>
                    <a:pt x="4965110" y="239194"/>
                  </a:lnTo>
                  <a:lnTo>
                    <a:pt x="4939270" y="280193"/>
                  </a:lnTo>
                  <a:lnTo>
                    <a:pt x="4905248" y="290652"/>
                  </a:lnTo>
                  <a:lnTo>
                    <a:pt x="4893694" y="289699"/>
                  </a:lnTo>
                  <a:lnTo>
                    <a:pt x="4858462" y="267301"/>
                  </a:lnTo>
                  <a:lnTo>
                    <a:pt x="4849622" y="237070"/>
                  </a:lnTo>
                  <a:lnTo>
                    <a:pt x="4849622" y="231711"/>
                  </a:lnTo>
                  <a:lnTo>
                    <a:pt x="4850257" y="227584"/>
                  </a:lnTo>
                  <a:lnTo>
                    <a:pt x="4851654" y="224675"/>
                  </a:lnTo>
                  <a:lnTo>
                    <a:pt x="4850257" y="223342"/>
                  </a:lnTo>
                  <a:lnTo>
                    <a:pt x="4824349" y="262636"/>
                  </a:lnTo>
                  <a:lnTo>
                    <a:pt x="4821555" y="270446"/>
                  </a:lnTo>
                  <a:lnTo>
                    <a:pt x="4821555" y="274904"/>
                  </a:lnTo>
                  <a:lnTo>
                    <a:pt x="4821555" y="435305"/>
                  </a:lnTo>
                  <a:lnTo>
                    <a:pt x="4866005" y="435305"/>
                  </a:lnTo>
                  <a:lnTo>
                    <a:pt x="4866005" y="449033"/>
                  </a:lnTo>
                  <a:lnTo>
                    <a:pt x="4626610" y="449033"/>
                  </a:lnTo>
                  <a:lnTo>
                    <a:pt x="4626610" y="435305"/>
                  </a:lnTo>
                  <a:lnTo>
                    <a:pt x="4669155" y="435305"/>
                  </a:lnTo>
                  <a:lnTo>
                    <a:pt x="4669155" y="184162"/>
                  </a:lnTo>
                  <a:lnTo>
                    <a:pt x="4626610" y="184162"/>
                  </a:lnTo>
                  <a:lnTo>
                    <a:pt x="4626610" y="170764"/>
                  </a:lnTo>
                  <a:lnTo>
                    <a:pt x="4738497" y="170764"/>
                  </a:lnTo>
                  <a:lnTo>
                    <a:pt x="4762476" y="170199"/>
                  </a:lnTo>
                  <a:lnTo>
                    <a:pt x="4784312" y="168505"/>
                  </a:lnTo>
                  <a:lnTo>
                    <a:pt x="4804005" y="165679"/>
                  </a:lnTo>
                  <a:lnTo>
                    <a:pt x="4821555" y="161721"/>
                  </a:lnTo>
                  <a:close/>
                </a:path>
                <a:path w="8183245" h="605789">
                  <a:moveTo>
                    <a:pt x="3473831" y="161721"/>
                  </a:moveTo>
                  <a:lnTo>
                    <a:pt x="3473831" y="375704"/>
                  </a:lnTo>
                  <a:lnTo>
                    <a:pt x="3474071" y="386293"/>
                  </a:lnTo>
                  <a:lnTo>
                    <a:pt x="3485134" y="414210"/>
                  </a:lnTo>
                  <a:lnTo>
                    <a:pt x="3491611" y="414210"/>
                  </a:lnTo>
                  <a:lnTo>
                    <a:pt x="3500610" y="412996"/>
                  </a:lnTo>
                  <a:lnTo>
                    <a:pt x="3509692" y="409354"/>
                  </a:lnTo>
                  <a:lnTo>
                    <a:pt x="3518846" y="403285"/>
                  </a:lnTo>
                  <a:lnTo>
                    <a:pt x="3528060" y="394792"/>
                  </a:lnTo>
                  <a:lnTo>
                    <a:pt x="3528060" y="184162"/>
                  </a:lnTo>
                  <a:lnTo>
                    <a:pt x="3489579" y="184162"/>
                  </a:lnTo>
                  <a:lnTo>
                    <a:pt x="3489579" y="170764"/>
                  </a:lnTo>
                  <a:lnTo>
                    <a:pt x="3606038" y="170764"/>
                  </a:lnTo>
                  <a:lnTo>
                    <a:pt x="3624778" y="170199"/>
                  </a:lnTo>
                  <a:lnTo>
                    <a:pt x="3643471" y="168505"/>
                  </a:lnTo>
                  <a:lnTo>
                    <a:pt x="3662116" y="165679"/>
                  </a:lnTo>
                  <a:lnTo>
                    <a:pt x="3680714" y="161721"/>
                  </a:lnTo>
                  <a:lnTo>
                    <a:pt x="3680714" y="435305"/>
                  </a:lnTo>
                  <a:lnTo>
                    <a:pt x="3718560" y="435305"/>
                  </a:lnTo>
                  <a:lnTo>
                    <a:pt x="3718560" y="449033"/>
                  </a:lnTo>
                  <a:lnTo>
                    <a:pt x="3528060" y="449033"/>
                  </a:lnTo>
                  <a:lnTo>
                    <a:pt x="3528060" y="413537"/>
                  </a:lnTo>
                  <a:lnTo>
                    <a:pt x="3499864" y="433023"/>
                  </a:lnTo>
                  <a:lnTo>
                    <a:pt x="3471275" y="446941"/>
                  </a:lnTo>
                  <a:lnTo>
                    <a:pt x="3442281" y="455292"/>
                  </a:lnTo>
                  <a:lnTo>
                    <a:pt x="3412871" y="458076"/>
                  </a:lnTo>
                  <a:lnTo>
                    <a:pt x="3395063" y="457040"/>
                  </a:lnTo>
                  <a:lnTo>
                    <a:pt x="3348736" y="441502"/>
                  </a:lnTo>
                  <a:lnTo>
                    <a:pt x="3323143" y="400912"/>
                  </a:lnTo>
                  <a:lnTo>
                    <a:pt x="3321431" y="380390"/>
                  </a:lnTo>
                  <a:lnTo>
                    <a:pt x="3321431" y="184162"/>
                  </a:lnTo>
                  <a:lnTo>
                    <a:pt x="3285998" y="184162"/>
                  </a:lnTo>
                  <a:lnTo>
                    <a:pt x="3285998" y="170764"/>
                  </a:lnTo>
                  <a:lnTo>
                    <a:pt x="3398139" y="170764"/>
                  </a:lnTo>
                  <a:lnTo>
                    <a:pt x="3415520" y="170199"/>
                  </a:lnTo>
                  <a:lnTo>
                    <a:pt x="3433937" y="168505"/>
                  </a:lnTo>
                  <a:lnTo>
                    <a:pt x="3453378" y="165679"/>
                  </a:lnTo>
                  <a:lnTo>
                    <a:pt x="3473831" y="161721"/>
                  </a:lnTo>
                  <a:close/>
                </a:path>
                <a:path w="8183245" h="605789">
                  <a:moveTo>
                    <a:pt x="1558671" y="161721"/>
                  </a:moveTo>
                  <a:lnTo>
                    <a:pt x="1558671" y="206933"/>
                  </a:lnTo>
                  <a:lnTo>
                    <a:pt x="1586817" y="188914"/>
                  </a:lnTo>
                  <a:lnTo>
                    <a:pt x="1615059" y="176044"/>
                  </a:lnTo>
                  <a:lnTo>
                    <a:pt x="1643395" y="168321"/>
                  </a:lnTo>
                  <a:lnTo>
                    <a:pt x="1671827" y="165747"/>
                  </a:lnTo>
                  <a:lnTo>
                    <a:pt x="1690899" y="166981"/>
                  </a:lnTo>
                  <a:lnTo>
                    <a:pt x="1740281" y="185496"/>
                  </a:lnTo>
                  <a:lnTo>
                    <a:pt x="1767427" y="231900"/>
                  </a:lnTo>
                  <a:lnTo>
                    <a:pt x="1769237" y="254812"/>
                  </a:lnTo>
                  <a:lnTo>
                    <a:pt x="1769237" y="435305"/>
                  </a:lnTo>
                  <a:lnTo>
                    <a:pt x="1811147" y="435305"/>
                  </a:lnTo>
                  <a:lnTo>
                    <a:pt x="1811147" y="449033"/>
                  </a:lnTo>
                  <a:lnTo>
                    <a:pt x="1593469" y="449033"/>
                  </a:lnTo>
                  <a:lnTo>
                    <a:pt x="1593469" y="435305"/>
                  </a:lnTo>
                  <a:lnTo>
                    <a:pt x="1616837" y="435305"/>
                  </a:lnTo>
                  <a:lnTo>
                    <a:pt x="1616837" y="239077"/>
                  </a:lnTo>
                  <a:lnTo>
                    <a:pt x="1615572" y="223842"/>
                  </a:lnTo>
                  <a:lnTo>
                    <a:pt x="1611772" y="212959"/>
                  </a:lnTo>
                  <a:lnTo>
                    <a:pt x="1605424" y="206430"/>
                  </a:lnTo>
                  <a:lnTo>
                    <a:pt x="1596517" y="204254"/>
                  </a:lnTo>
                  <a:lnTo>
                    <a:pt x="1587942" y="205447"/>
                  </a:lnTo>
                  <a:lnTo>
                    <a:pt x="1578784" y="209026"/>
                  </a:lnTo>
                  <a:lnTo>
                    <a:pt x="1569031" y="214991"/>
                  </a:lnTo>
                  <a:lnTo>
                    <a:pt x="1558671" y="223342"/>
                  </a:lnTo>
                  <a:lnTo>
                    <a:pt x="1558671" y="435305"/>
                  </a:lnTo>
                  <a:lnTo>
                    <a:pt x="1582039" y="435305"/>
                  </a:lnTo>
                  <a:lnTo>
                    <a:pt x="1582039" y="449033"/>
                  </a:lnTo>
                  <a:lnTo>
                    <a:pt x="1363726" y="449033"/>
                  </a:lnTo>
                  <a:lnTo>
                    <a:pt x="1363726" y="435305"/>
                  </a:lnTo>
                  <a:lnTo>
                    <a:pt x="1406271" y="435305"/>
                  </a:lnTo>
                  <a:lnTo>
                    <a:pt x="1406271" y="184162"/>
                  </a:lnTo>
                  <a:lnTo>
                    <a:pt x="1363726" y="184162"/>
                  </a:lnTo>
                  <a:lnTo>
                    <a:pt x="1363726" y="170764"/>
                  </a:lnTo>
                  <a:lnTo>
                    <a:pt x="1491361" y="170764"/>
                  </a:lnTo>
                  <a:lnTo>
                    <a:pt x="1507361" y="170199"/>
                  </a:lnTo>
                  <a:lnTo>
                    <a:pt x="1523920" y="168505"/>
                  </a:lnTo>
                  <a:lnTo>
                    <a:pt x="1541027" y="165679"/>
                  </a:lnTo>
                  <a:lnTo>
                    <a:pt x="1558671" y="161721"/>
                  </a:lnTo>
                  <a:close/>
                </a:path>
                <a:path w="8183245" h="605789">
                  <a:moveTo>
                    <a:pt x="5999099" y="155359"/>
                  </a:moveTo>
                  <a:lnTo>
                    <a:pt x="5999099" y="277583"/>
                  </a:lnTo>
                  <a:lnTo>
                    <a:pt x="5984748" y="277583"/>
                  </a:lnTo>
                  <a:lnTo>
                    <a:pt x="5979078" y="253547"/>
                  </a:lnTo>
                  <a:lnTo>
                    <a:pt x="5969492" y="233006"/>
                  </a:lnTo>
                  <a:lnTo>
                    <a:pt x="5938520" y="202412"/>
                  </a:lnTo>
                  <a:lnTo>
                    <a:pt x="5899562" y="184707"/>
                  </a:lnTo>
                  <a:lnTo>
                    <a:pt x="5860415" y="178803"/>
                  </a:lnTo>
                  <a:lnTo>
                    <a:pt x="5852922" y="178803"/>
                  </a:lnTo>
                  <a:lnTo>
                    <a:pt x="5846699" y="180428"/>
                  </a:lnTo>
                  <a:lnTo>
                    <a:pt x="5842000" y="183654"/>
                  </a:lnTo>
                  <a:lnTo>
                    <a:pt x="5837301" y="186893"/>
                  </a:lnTo>
                  <a:lnTo>
                    <a:pt x="5835015" y="190969"/>
                  </a:lnTo>
                  <a:lnTo>
                    <a:pt x="5835015" y="195884"/>
                  </a:lnTo>
                  <a:lnTo>
                    <a:pt x="5835015" y="201460"/>
                  </a:lnTo>
                  <a:lnTo>
                    <a:pt x="5864860" y="223342"/>
                  </a:lnTo>
                  <a:lnTo>
                    <a:pt x="5894004" y="238251"/>
                  </a:lnTo>
                  <a:lnTo>
                    <a:pt x="5937386" y="261105"/>
                  </a:lnTo>
                  <a:lnTo>
                    <a:pt x="5972349" y="282024"/>
                  </a:lnTo>
                  <a:lnTo>
                    <a:pt x="6003545" y="313952"/>
                  </a:lnTo>
                  <a:lnTo>
                    <a:pt x="6014212" y="358622"/>
                  </a:lnTo>
                  <a:lnTo>
                    <a:pt x="6011973" y="380096"/>
                  </a:lnTo>
                  <a:lnTo>
                    <a:pt x="5994066" y="416267"/>
                  </a:lnTo>
                  <a:lnTo>
                    <a:pt x="5958869" y="442822"/>
                  </a:lnTo>
                  <a:lnTo>
                    <a:pt x="5910621" y="456381"/>
                  </a:lnTo>
                  <a:lnTo>
                    <a:pt x="5881878" y="458076"/>
                  </a:lnTo>
                  <a:lnTo>
                    <a:pt x="5848282" y="456047"/>
                  </a:lnTo>
                  <a:lnTo>
                    <a:pt x="5817044" y="449959"/>
                  </a:lnTo>
                  <a:lnTo>
                    <a:pt x="5788187" y="439811"/>
                  </a:lnTo>
                  <a:lnTo>
                    <a:pt x="5761736" y="425602"/>
                  </a:lnTo>
                  <a:lnTo>
                    <a:pt x="5717794" y="460095"/>
                  </a:lnTo>
                  <a:lnTo>
                    <a:pt x="5717794" y="331838"/>
                  </a:lnTo>
                  <a:lnTo>
                    <a:pt x="5732272" y="331838"/>
                  </a:lnTo>
                  <a:lnTo>
                    <a:pt x="5736480" y="354409"/>
                  </a:lnTo>
                  <a:lnTo>
                    <a:pt x="5744892" y="374575"/>
                  </a:lnTo>
                  <a:lnTo>
                    <a:pt x="5774182" y="407682"/>
                  </a:lnTo>
                  <a:lnTo>
                    <a:pt x="5816187" y="428902"/>
                  </a:lnTo>
                  <a:lnTo>
                    <a:pt x="5866765" y="435978"/>
                  </a:lnTo>
                  <a:lnTo>
                    <a:pt x="5880006" y="434575"/>
                  </a:lnTo>
                  <a:lnTo>
                    <a:pt x="5889450" y="430368"/>
                  </a:lnTo>
                  <a:lnTo>
                    <a:pt x="5895107" y="423355"/>
                  </a:lnTo>
                  <a:lnTo>
                    <a:pt x="5896991" y="413537"/>
                  </a:lnTo>
                  <a:lnTo>
                    <a:pt x="5896991" y="407289"/>
                  </a:lnTo>
                  <a:lnTo>
                    <a:pt x="5894958" y="402209"/>
                  </a:lnTo>
                  <a:lnTo>
                    <a:pt x="5890768" y="398310"/>
                  </a:lnTo>
                  <a:lnTo>
                    <a:pt x="5886704" y="394398"/>
                  </a:lnTo>
                  <a:lnTo>
                    <a:pt x="5879338" y="390779"/>
                  </a:lnTo>
                  <a:lnTo>
                    <a:pt x="5868797" y="387426"/>
                  </a:lnTo>
                  <a:lnTo>
                    <a:pt x="5830554" y="373100"/>
                  </a:lnTo>
                  <a:lnTo>
                    <a:pt x="5772642" y="343883"/>
                  </a:lnTo>
                  <a:lnTo>
                    <a:pt x="5738471" y="313684"/>
                  </a:lnTo>
                  <a:lnTo>
                    <a:pt x="5719826" y="263855"/>
                  </a:lnTo>
                  <a:lnTo>
                    <a:pt x="5722113" y="241769"/>
                  </a:lnTo>
                  <a:lnTo>
                    <a:pt x="5740453" y="203679"/>
                  </a:lnTo>
                  <a:lnTo>
                    <a:pt x="5776053" y="174569"/>
                  </a:lnTo>
                  <a:lnTo>
                    <a:pt x="5822483" y="159582"/>
                  </a:lnTo>
                  <a:lnTo>
                    <a:pt x="5849366" y="157708"/>
                  </a:lnTo>
                  <a:lnTo>
                    <a:pt x="5873081" y="159466"/>
                  </a:lnTo>
                  <a:lnTo>
                    <a:pt x="5897356" y="164739"/>
                  </a:lnTo>
                  <a:lnTo>
                    <a:pt x="5922178" y="173530"/>
                  </a:lnTo>
                  <a:lnTo>
                    <a:pt x="5947537" y="185839"/>
                  </a:lnTo>
                  <a:lnTo>
                    <a:pt x="5999099" y="155359"/>
                  </a:lnTo>
                  <a:close/>
                </a:path>
                <a:path w="8183245" h="605789">
                  <a:moveTo>
                    <a:pt x="8125714" y="100114"/>
                  </a:moveTo>
                  <a:lnTo>
                    <a:pt x="8162813" y="122086"/>
                  </a:lnTo>
                  <a:lnTo>
                    <a:pt x="8165592" y="136944"/>
                  </a:lnTo>
                  <a:lnTo>
                    <a:pt x="8164899" y="144657"/>
                  </a:lnTo>
                  <a:lnTo>
                    <a:pt x="8134449" y="174109"/>
                  </a:lnTo>
                  <a:lnTo>
                    <a:pt x="8126476" y="174790"/>
                  </a:lnTo>
                  <a:lnTo>
                    <a:pt x="8118613" y="174192"/>
                  </a:lnTo>
                  <a:lnTo>
                    <a:pt x="8090538" y="147628"/>
                  </a:lnTo>
                  <a:lnTo>
                    <a:pt x="8089900" y="140296"/>
                  </a:lnTo>
                  <a:lnTo>
                    <a:pt x="8089900" y="135382"/>
                  </a:lnTo>
                  <a:lnTo>
                    <a:pt x="8090662" y="131813"/>
                  </a:lnTo>
                  <a:lnTo>
                    <a:pt x="8092313" y="129578"/>
                  </a:lnTo>
                  <a:lnTo>
                    <a:pt x="8090916" y="128244"/>
                  </a:lnTo>
                  <a:lnTo>
                    <a:pt x="8080867" y="136300"/>
                  </a:lnTo>
                  <a:lnTo>
                    <a:pt x="8072437" y="146407"/>
                  </a:lnTo>
                  <a:lnTo>
                    <a:pt x="8065627" y="158564"/>
                  </a:lnTo>
                  <a:lnTo>
                    <a:pt x="8060436" y="172770"/>
                  </a:lnTo>
                  <a:lnTo>
                    <a:pt x="8112182" y="188868"/>
                  </a:lnTo>
                  <a:lnTo>
                    <a:pt x="8149129" y="210699"/>
                  </a:lnTo>
                  <a:lnTo>
                    <a:pt x="8171289" y="238264"/>
                  </a:lnTo>
                  <a:lnTo>
                    <a:pt x="8178673" y="271564"/>
                  </a:lnTo>
                  <a:lnTo>
                    <a:pt x="8175507" y="294373"/>
                  </a:lnTo>
                  <a:lnTo>
                    <a:pt x="8150223" y="330201"/>
                  </a:lnTo>
                  <a:lnTo>
                    <a:pt x="8102000" y="353183"/>
                  </a:lnTo>
                  <a:lnTo>
                    <a:pt x="8044938" y="364566"/>
                  </a:lnTo>
                  <a:lnTo>
                    <a:pt x="8013954" y="365988"/>
                  </a:lnTo>
                  <a:lnTo>
                    <a:pt x="7991094" y="365257"/>
                  </a:lnTo>
                  <a:lnTo>
                    <a:pt x="7969186" y="363061"/>
                  </a:lnTo>
                  <a:lnTo>
                    <a:pt x="7948231" y="359398"/>
                  </a:lnTo>
                  <a:lnTo>
                    <a:pt x="7928229" y="354266"/>
                  </a:lnTo>
                  <a:lnTo>
                    <a:pt x="7920988" y="358624"/>
                  </a:lnTo>
                  <a:lnTo>
                    <a:pt x="7915830" y="363315"/>
                  </a:lnTo>
                  <a:lnTo>
                    <a:pt x="7912744" y="368339"/>
                  </a:lnTo>
                  <a:lnTo>
                    <a:pt x="7911719" y="373697"/>
                  </a:lnTo>
                  <a:lnTo>
                    <a:pt x="7914671" y="381755"/>
                  </a:lnTo>
                  <a:lnTo>
                    <a:pt x="7923530" y="387510"/>
                  </a:lnTo>
                  <a:lnTo>
                    <a:pt x="7938293" y="390962"/>
                  </a:lnTo>
                  <a:lnTo>
                    <a:pt x="7958963" y="392112"/>
                  </a:lnTo>
                  <a:lnTo>
                    <a:pt x="7984490" y="392112"/>
                  </a:lnTo>
                  <a:lnTo>
                    <a:pt x="8024241" y="391439"/>
                  </a:lnTo>
                  <a:lnTo>
                    <a:pt x="8057133" y="391439"/>
                  </a:lnTo>
                  <a:lnTo>
                    <a:pt x="8112067" y="397320"/>
                  </a:lnTo>
                  <a:lnTo>
                    <a:pt x="8151320" y="414964"/>
                  </a:lnTo>
                  <a:lnTo>
                    <a:pt x="8174880" y="444369"/>
                  </a:lnTo>
                  <a:lnTo>
                    <a:pt x="8182737" y="485533"/>
                  </a:lnTo>
                  <a:lnTo>
                    <a:pt x="8179526" y="511730"/>
                  </a:lnTo>
                  <a:lnTo>
                    <a:pt x="8153911" y="555512"/>
                  </a:lnTo>
                  <a:lnTo>
                    <a:pt x="8103743" y="587242"/>
                  </a:lnTo>
                  <a:lnTo>
                    <a:pt x="8034401" y="603402"/>
                  </a:lnTo>
                  <a:lnTo>
                    <a:pt x="7992872" y="605421"/>
                  </a:lnTo>
                  <a:lnTo>
                    <a:pt x="7961411" y="604061"/>
                  </a:lnTo>
                  <a:lnTo>
                    <a:pt x="7907968" y="593179"/>
                  </a:lnTo>
                  <a:lnTo>
                    <a:pt x="7868102" y="572014"/>
                  </a:lnTo>
                  <a:lnTo>
                    <a:pt x="7845171" y="528066"/>
                  </a:lnTo>
                  <a:lnTo>
                    <a:pt x="7846246" y="518833"/>
                  </a:lnTo>
                  <a:lnTo>
                    <a:pt x="7849489" y="508892"/>
                  </a:lnTo>
                  <a:lnTo>
                    <a:pt x="7854922" y="498240"/>
                  </a:lnTo>
                  <a:lnTo>
                    <a:pt x="7862570" y="486879"/>
                  </a:lnTo>
                  <a:lnTo>
                    <a:pt x="7854328" y="475785"/>
                  </a:lnTo>
                  <a:lnTo>
                    <a:pt x="7848457" y="464273"/>
                  </a:lnTo>
                  <a:lnTo>
                    <a:pt x="7844942" y="452343"/>
                  </a:lnTo>
                  <a:lnTo>
                    <a:pt x="7843774" y="439991"/>
                  </a:lnTo>
                  <a:lnTo>
                    <a:pt x="7848107" y="414166"/>
                  </a:lnTo>
                  <a:lnTo>
                    <a:pt x="7861109" y="390602"/>
                  </a:lnTo>
                  <a:lnTo>
                    <a:pt x="7882778" y="369298"/>
                  </a:lnTo>
                  <a:lnTo>
                    <a:pt x="7913116" y="350253"/>
                  </a:lnTo>
                  <a:lnTo>
                    <a:pt x="7880705" y="334303"/>
                  </a:lnTo>
                  <a:lnTo>
                    <a:pt x="7857569" y="315258"/>
                  </a:lnTo>
                  <a:lnTo>
                    <a:pt x="7843696" y="293117"/>
                  </a:lnTo>
                  <a:lnTo>
                    <a:pt x="7839075" y="267881"/>
                  </a:lnTo>
                  <a:lnTo>
                    <a:pt x="7841789" y="246456"/>
                  </a:lnTo>
                  <a:lnTo>
                    <a:pt x="7863506" y="209704"/>
                  </a:lnTo>
                  <a:lnTo>
                    <a:pt x="7906007" y="181847"/>
                  </a:lnTo>
                  <a:lnTo>
                    <a:pt x="7964197" y="167536"/>
                  </a:lnTo>
                  <a:lnTo>
                    <a:pt x="7998841" y="165747"/>
                  </a:lnTo>
                  <a:lnTo>
                    <a:pt x="8011723" y="166061"/>
                  </a:lnTo>
                  <a:lnTo>
                    <a:pt x="8024272" y="167003"/>
                  </a:lnTo>
                  <a:lnTo>
                    <a:pt x="8036488" y="168571"/>
                  </a:lnTo>
                  <a:lnTo>
                    <a:pt x="8048371" y="170764"/>
                  </a:lnTo>
                  <a:lnTo>
                    <a:pt x="8053822" y="155362"/>
                  </a:lnTo>
                  <a:lnTo>
                    <a:pt x="8079486" y="119202"/>
                  </a:lnTo>
                  <a:lnTo>
                    <a:pt x="8113686" y="101307"/>
                  </a:lnTo>
                  <a:lnTo>
                    <a:pt x="8125714" y="100114"/>
                  </a:lnTo>
                  <a:close/>
                </a:path>
                <a:path w="8183245" h="605789">
                  <a:moveTo>
                    <a:pt x="6210427" y="34163"/>
                  </a:moveTo>
                  <a:lnTo>
                    <a:pt x="6225540" y="34163"/>
                  </a:lnTo>
                  <a:lnTo>
                    <a:pt x="6225540" y="170764"/>
                  </a:lnTo>
                  <a:lnTo>
                    <a:pt x="6269990" y="170764"/>
                  </a:lnTo>
                  <a:lnTo>
                    <a:pt x="6269990" y="184162"/>
                  </a:lnTo>
                  <a:lnTo>
                    <a:pt x="6225540" y="184162"/>
                  </a:lnTo>
                  <a:lnTo>
                    <a:pt x="6225540" y="366661"/>
                  </a:lnTo>
                  <a:lnTo>
                    <a:pt x="6232779" y="403161"/>
                  </a:lnTo>
                  <a:lnTo>
                    <a:pt x="6237224" y="403161"/>
                  </a:lnTo>
                  <a:lnTo>
                    <a:pt x="6246435" y="399603"/>
                  </a:lnTo>
                  <a:lnTo>
                    <a:pt x="6255766" y="388931"/>
                  </a:lnTo>
                  <a:lnTo>
                    <a:pt x="6265191" y="371143"/>
                  </a:lnTo>
                  <a:lnTo>
                    <a:pt x="6274689" y="346240"/>
                  </a:lnTo>
                  <a:lnTo>
                    <a:pt x="6292469" y="350253"/>
                  </a:lnTo>
                  <a:lnTo>
                    <a:pt x="6269037" y="403202"/>
                  </a:lnTo>
                  <a:lnTo>
                    <a:pt x="6241033" y="433463"/>
                  </a:lnTo>
                  <a:lnTo>
                    <a:pt x="6188527" y="451203"/>
                  </a:lnTo>
                  <a:lnTo>
                    <a:pt x="6167882" y="452386"/>
                  </a:lnTo>
                  <a:lnTo>
                    <a:pt x="6126450" y="447802"/>
                  </a:lnTo>
                  <a:lnTo>
                    <a:pt x="6096841" y="434052"/>
                  </a:lnTo>
                  <a:lnTo>
                    <a:pt x="6079067" y="411136"/>
                  </a:lnTo>
                  <a:lnTo>
                    <a:pt x="6073140" y="379056"/>
                  </a:lnTo>
                  <a:lnTo>
                    <a:pt x="6073140" y="184162"/>
                  </a:lnTo>
                  <a:lnTo>
                    <a:pt x="6039612" y="184162"/>
                  </a:lnTo>
                  <a:lnTo>
                    <a:pt x="6039612" y="170764"/>
                  </a:lnTo>
                  <a:lnTo>
                    <a:pt x="6068163" y="165468"/>
                  </a:lnTo>
                  <a:lnTo>
                    <a:pt x="6095904" y="155276"/>
                  </a:lnTo>
                  <a:lnTo>
                    <a:pt x="6148958" y="120205"/>
                  </a:lnTo>
                  <a:lnTo>
                    <a:pt x="6190027" y="76250"/>
                  </a:lnTo>
                  <a:lnTo>
                    <a:pt x="6202805" y="54972"/>
                  </a:lnTo>
                  <a:lnTo>
                    <a:pt x="6210427" y="34163"/>
                  </a:lnTo>
                  <a:close/>
                </a:path>
                <a:path w="8183245" h="605789">
                  <a:moveTo>
                    <a:pt x="0" y="0"/>
                  </a:moveTo>
                  <a:lnTo>
                    <a:pt x="479933" y="0"/>
                  </a:lnTo>
                  <a:lnTo>
                    <a:pt x="479933" y="156362"/>
                  </a:lnTo>
                  <a:lnTo>
                    <a:pt x="461518" y="156362"/>
                  </a:lnTo>
                  <a:lnTo>
                    <a:pt x="453518" y="126185"/>
                  </a:lnTo>
                  <a:lnTo>
                    <a:pt x="443626" y="99949"/>
                  </a:lnTo>
                  <a:lnTo>
                    <a:pt x="418211" y="59309"/>
                  </a:lnTo>
                  <a:lnTo>
                    <a:pt x="383063" y="31956"/>
                  </a:lnTo>
                  <a:lnTo>
                    <a:pt x="335915" y="15748"/>
                  </a:lnTo>
                  <a:lnTo>
                    <a:pt x="335915" y="433298"/>
                  </a:lnTo>
                  <a:lnTo>
                    <a:pt x="394208" y="433298"/>
                  </a:lnTo>
                  <a:lnTo>
                    <a:pt x="394208" y="449033"/>
                  </a:lnTo>
                  <a:lnTo>
                    <a:pt x="85090" y="449033"/>
                  </a:lnTo>
                  <a:lnTo>
                    <a:pt x="85090" y="433298"/>
                  </a:lnTo>
                  <a:lnTo>
                    <a:pt x="143383" y="433298"/>
                  </a:lnTo>
                  <a:lnTo>
                    <a:pt x="143383" y="15748"/>
                  </a:lnTo>
                  <a:lnTo>
                    <a:pt x="96123" y="31956"/>
                  </a:lnTo>
                  <a:lnTo>
                    <a:pt x="60960" y="59309"/>
                  </a:lnTo>
                  <a:lnTo>
                    <a:pt x="35607" y="99949"/>
                  </a:lnTo>
                  <a:lnTo>
                    <a:pt x="17780" y="156362"/>
                  </a:lnTo>
                  <a:lnTo>
                    <a:pt x="0" y="156362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811387" y="5499353"/>
              <a:ext cx="165227" cy="12805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141083" y="5499353"/>
              <a:ext cx="165227" cy="128054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151380" y="5503417"/>
              <a:ext cx="4946650" cy="459740"/>
            </a:xfrm>
            <a:custGeom>
              <a:avLst/>
              <a:gdLst/>
              <a:ahLst/>
              <a:cxnLst/>
              <a:rect l="l" t="t" r="r" b="b"/>
              <a:pathLst>
                <a:path w="4946650" h="459739">
                  <a:moveTo>
                    <a:pt x="4903470" y="2031"/>
                  </a:moveTo>
                  <a:lnTo>
                    <a:pt x="4903470" y="445719"/>
                  </a:lnTo>
                  <a:lnTo>
                    <a:pt x="4946650" y="445719"/>
                  </a:lnTo>
                  <a:lnTo>
                    <a:pt x="4946650" y="459447"/>
                  </a:lnTo>
                  <a:lnTo>
                    <a:pt x="4709160" y="459447"/>
                  </a:lnTo>
                  <a:lnTo>
                    <a:pt x="4709160" y="445719"/>
                  </a:lnTo>
                  <a:lnTo>
                    <a:pt x="4751070" y="445719"/>
                  </a:lnTo>
                  <a:lnTo>
                    <a:pt x="4751070" y="24129"/>
                  </a:lnTo>
                  <a:lnTo>
                    <a:pt x="4709160" y="24129"/>
                  </a:lnTo>
                  <a:lnTo>
                    <a:pt x="4709160" y="10413"/>
                  </a:lnTo>
                  <a:lnTo>
                    <a:pt x="4834763" y="10413"/>
                  </a:lnTo>
                  <a:lnTo>
                    <a:pt x="4854910" y="9890"/>
                  </a:lnTo>
                  <a:lnTo>
                    <a:pt x="4873069" y="8318"/>
                  </a:lnTo>
                  <a:lnTo>
                    <a:pt x="4889251" y="5699"/>
                  </a:lnTo>
                  <a:lnTo>
                    <a:pt x="4903470" y="2031"/>
                  </a:lnTo>
                  <a:close/>
                </a:path>
                <a:path w="4946650" h="459739">
                  <a:moveTo>
                    <a:pt x="1512570" y="2031"/>
                  </a:moveTo>
                  <a:lnTo>
                    <a:pt x="1512570" y="290017"/>
                  </a:lnTo>
                  <a:lnTo>
                    <a:pt x="1591564" y="234086"/>
                  </a:lnTo>
                  <a:lnTo>
                    <a:pt x="1625092" y="209308"/>
                  </a:lnTo>
                  <a:lnTo>
                    <a:pt x="1628394" y="204736"/>
                  </a:lnTo>
                  <a:lnTo>
                    <a:pt x="1628394" y="202272"/>
                  </a:lnTo>
                  <a:lnTo>
                    <a:pt x="1628394" y="197142"/>
                  </a:lnTo>
                  <a:lnTo>
                    <a:pt x="1622679" y="194576"/>
                  </a:lnTo>
                  <a:lnTo>
                    <a:pt x="1611248" y="194576"/>
                  </a:lnTo>
                  <a:lnTo>
                    <a:pt x="1602994" y="194576"/>
                  </a:lnTo>
                  <a:lnTo>
                    <a:pt x="1602994" y="181178"/>
                  </a:lnTo>
                  <a:lnTo>
                    <a:pt x="1722500" y="181178"/>
                  </a:lnTo>
                  <a:lnTo>
                    <a:pt x="1722500" y="194576"/>
                  </a:lnTo>
                  <a:lnTo>
                    <a:pt x="1695704" y="194576"/>
                  </a:lnTo>
                  <a:lnTo>
                    <a:pt x="1680460" y="195831"/>
                  </a:lnTo>
                  <a:lnTo>
                    <a:pt x="1665573" y="199597"/>
                  </a:lnTo>
                  <a:lnTo>
                    <a:pt x="1651019" y="205876"/>
                  </a:lnTo>
                  <a:lnTo>
                    <a:pt x="1636775" y="214668"/>
                  </a:lnTo>
                  <a:lnTo>
                    <a:pt x="1779396" y="445719"/>
                  </a:lnTo>
                  <a:lnTo>
                    <a:pt x="1791461" y="445719"/>
                  </a:lnTo>
                  <a:lnTo>
                    <a:pt x="1791461" y="459447"/>
                  </a:lnTo>
                  <a:lnTo>
                    <a:pt x="1578483" y="459447"/>
                  </a:lnTo>
                  <a:lnTo>
                    <a:pt x="1578483" y="445719"/>
                  </a:lnTo>
                  <a:lnTo>
                    <a:pt x="1604264" y="445719"/>
                  </a:lnTo>
                  <a:lnTo>
                    <a:pt x="1515871" y="300393"/>
                  </a:lnTo>
                  <a:lnTo>
                    <a:pt x="1512570" y="301726"/>
                  </a:lnTo>
                  <a:lnTo>
                    <a:pt x="1512570" y="445719"/>
                  </a:lnTo>
                  <a:lnTo>
                    <a:pt x="1557782" y="445719"/>
                  </a:lnTo>
                  <a:lnTo>
                    <a:pt x="1557782" y="459447"/>
                  </a:lnTo>
                  <a:lnTo>
                    <a:pt x="1318259" y="459447"/>
                  </a:lnTo>
                  <a:lnTo>
                    <a:pt x="1318259" y="445719"/>
                  </a:lnTo>
                  <a:lnTo>
                    <a:pt x="1360170" y="445719"/>
                  </a:lnTo>
                  <a:lnTo>
                    <a:pt x="1360170" y="24129"/>
                  </a:lnTo>
                  <a:lnTo>
                    <a:pt x="1318259" y="24129"/>
                  </a:lnTo>
                  <a:lnTo>
                    <a:pt x="1318259" y="10413"/>
                  </a:lnTo>
                  <a:lnTo>
                    <a:pt x="1435861" y="10413"/>
                  </a:lnTo>
                  <a:lnTo>
                    <a:pt x="1455223" y="9890"/>
                  </a:lnTo>
                  <a:lnTo>
                    <a:pt x="1474454" y="8318"/>
                  </a:lnTo>
                  <a:lnTo>
                    <a:pt x="1493565" y="5699"/>
                  </a:lnTo>
                  <a:lnTo>
                    <a:pt x="1512570" y="2031"/>
                  </a:lnTo>
                  <a:close/>
                </a:path>
                <a:path w="4946650" h="459739">
                  <a:moveTo>
                    <a:pt x="194309" y="2031"/>
                  </a:moveTo>
                  <a:lnTo>
                    <a:pt x="194309" y="211315"/>
                  </a:lnTo>
                  <a:lnTo>
                    <a:pt x="222904" y="195937"/>
                  </a:lnTo>
                  <a:lnTo>
                    <a:pt x="251523" y="184951"/>
                  </a:lnTo>
                  <a:lnTo>
                    <a:pt x="280142" y="178359"/>
                  </a:lnTo>
                  <a:lnTo>
                    <a:pt x="308737" y="176161"/>
                  </a:lnTo>
                  <a:lnTo>
                    <a:pt x="330833" y="177709"/>
                  </a:lnTo>
                  <a:lnTo>
                    <a:pt x="366976" y="190097"/>
                  </a:lnTo>
                  <a:lnTo>
                    <a:pt x="399922" y="231497"/>
                  </a:lnTo>
                  <a:lnTo>
                    <a:pt x="406272" y="273608"/>
                  </a:lnTo>
                  <a:lnTo>
                    <a:pt x="406272" y="445719"/>
                  </a:lnTo>
                  <a:lnTo>
                    <a:pt x="448056" y="445719"/>
                  </a:lnTo>
                  <a:lnTo>
                    <a:pt x="448056" y="459447"/>
                  </a:lnTo>
                  <a:lnTo>
                    <a:pt x="229743" y="459447"/>
                  </a:lnTo>
                  <a:lnTo>
                    <a:pt x="229743" y="445719"/>
                  </a:lnTo>
                  <a:lnTo>
                    <a:pt x="252475" y="445719"/>
                  </a:lnTo>
                  <a:lnTo>
                    <a:pt x="252475" y="247484"/>
                  </a:lnTo>
                  <a:lnTo>
                    <a:pt x="251094" y="231956"/>
                  </a:lnTo>
                  <a:lnTo>
                    <a:pt x="246951" y="220864"/>
                  </a:lnTo>
                  <a:lnTo>
                    <a:pt x="240045" y="214207"/>
                  </a:lnTo>
                  <a:lnTo>
                    <a:pt x="230377" y="211988"/>
                  </a:lnTo>
                  <a:lnTo>
                    <a:pt x="222117" y="212971"/>
                  </a:lnTo>
                  <a:lnTo>
                    <a:pt x="213344" y="215922"/>
                  </a:lnTo>
                  <a:lnTo>
                    <a:pt x="204071" y="220839"/>
                  </a:lnTo>
                  <a:lnTo>
                    <a:pt x="194309" y="227723"/>
                  </a:lnTo>
                  <a:lnTo>
                    <a:pt x="194309" y="445719"/>
                  </a:lnTo>
                  <a:lnTo>
                    <a:pt x="217677" y="445719"/>
                  </a:lnTo>
                  <a:lnTo>
                    <a:pt x="217677" y="459447"/>
                  </a:lnTo>
                  <a:lnTo>
                    <a:pt x="0" y="459447"/>
                  </a:lnTo>
                  <a:lnTo>
                    <a:pt x="0" y="445719"/>
                  </a:lnTo>
                  <a:lnTo>
                    <a:pt x="41909" y="445719"/>
                  </a:lnTo>
                  <a:lnTo>
                    <a:pt x="41909" y="24129"/>
                  </a:lnTo>
                  <a:lnTo>
                    <a:pt x="0" y="24129"/>
                  </a:lnTo>
                  <a:lnTo>
                    <a:pt x="0" y="10413"/>
                  </a:lnTo>
                  <a:lnTo>
                    <a:pt x="112521" y="10413"/>
                  </a:lnTo>
                  <a:lnTo>
                    <a:pt x="135124" y="9890"/>
                  </a:lnTo>
                  <a:lnTo>
                    <a:pt x="156273" y="8318"/>
                  </a:lnTo>
                  <a:lnTo>
                    <a:pt x="175994" y="5699"/>
                  </a:lnTo>
                  <a:lnTo>
                    <a:pt x="194309" y="2031"/>
                  </a:lnTo>
                  <a:close/>
                </a:path>
                <a:path w="4946650" h="459739">
                  <a:moveTo>
                    <a:pt x="3621912" y="0"/>
                  </a:moveTo>
                  <a:lnTo>
                    <a:pt x="3670151" y="12001"/>
                  </a:lnTo>
                  <a:lnTo>
                    <a:pt x="3701526" y="45243"/>
                  </a:lnTo>
                  <a:lnTo>
                    <a:pt x="3707637" y="74675"/>
                  </a:lnTo>
                  <a:lnTo>
                    <a:pt x="3706564" y="87003"/>
                  </a:lnTo>
                  <a:lnTo>
                    <a:pt x="3681200" y="124306"/>
                  </a:lnTo>
                  <a:lnTo>
                    <a:pt x="3646678" y="133629"/>
                  </a:lnTo>
                  <a:lnTo>
                    <a:pt x="3633771" y="132667"/>
                  </a:lnTo>
                  <a:lnTo>
                    <a:pt x="3594981" y="109941"/>
                  </a:lnTo>
                  <a:lnTo>
                    <a:pt x="3585336" y="78104"/>
                  </a:lnTo>
                  <a:lnTo>
                    <a:pt x="3588238" y="56842"/>
                  </a:lnTo>
                  <a:lnTo>
                    <a:pt x="3596925" y="39354"/>
                  </a:lnTo>
                  <a:lnTo>
                    <a:pt x="3611375" y="25652"/>
                  </a:lnTo>
                  <a:lnTo>
                    <a:pt x="3631565" y="15747"/>
                  </a:lnTo>
                  <a:lnTo>
                    <a:pt x="3631565" y="14477"/>
                  </a:lnTo>
                  <a:lnTo>
                    <a:pt x="3591494" y="25824"/>
                  </a:lnTo>
                  <a:lnTo>
                    <a:pt x="3568731" y="58907"/>
                  </a:lnTo>
                  <a:lnTo>
                    <a:pt x="3564254" y="87083"/>
                  </a:lnTo>
                  <a:lnTo>
                    <a:pt x="3565231" y="101754"/>
                  </a:lnTo>
                  <a:lnTo>
                    <a:pt x="3579876" y="140995"/>
                  </a:lnTo>
                  <a:lnTo>
                    <a:pt x="3614420" y="172973"/>
                  </a:lnTo>
                  <a:lnTo>
                    <a:pt x="3662426" y="181178"/>
                  </a:lnTo>
                  <a:lnTo>
                    <a:pt x="3700526" y="181178"/>
                  </a:lnTo>
                  <a:lnTo>
                    <a:pt x="3700526" y="194576"/>
                  </a:lnTo>
                  <a:lnTo>
                    <a:pt x="3652011" y="194576"/>
                  </a:lnTo>
                  <a:lnTo>
                    <a:pt x="3652011" y="445719"/>
                  </a:lnTo>
                  <a:lnTo>
                    <a:pt x="3700526" y="445719"/>
                  </a:lnTo>
                  <a:lnTo>
                    <a:pt x="3700526" y="459447"/>
                  </a:lnTo>
                  <a:lnTo>
                    <a:pt x="3456431" y="459447"/>
                  </a:lnTo>
                  <a:lnTo>
                    <a:pt x="3456431" y="445719"/>
                  </a:lnTo>
                  <a:lnTo>
                    <a:pt x="3499611" y="445719"/>
                  </a:lnTo>
                  <a:lnTo>
                    <a:pt x="3499611" y="194576"/>
                  </a:lnTo>
                  <a:lnTo>
                    <a:pt x="3456431" y="194576"/>
                  </a:lnTo>
                  <a:lnTo>
                    <a:pt x="3456431" y="181178"/>
                  </a:lnTo>
                  <a:lnTo>
                    <a:pt x="3499611" y="181178"/>
                  </a:lnTo>
                  <a:lnTo>
                    <a:pt x="3499611" y="137655"/>
                  </a:lnTo>
                  <a:lnTo>
                    <a:pt x="3508629" y="80702"/>
                  </a:lnTo>
                  <a:lnTo>
                    <a:pt x="3535553" y="37083"/>
                  </a:lnTo>
                  <a:lnTo>
                    <a:pt x="3575018" y="9255"/>
                  </a:lnTo>
                  <a:lnTo>
                    <a:pt x="3597525" y="2311"/>
                  </a:lnTo>
                  <a:lnTo>
                    <a:pt x="3621912" y="0"/>
                  </a:lnTo>
                  <a:close/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</a:t>
            </a:r>
            <a:r>
              <a:rPr spc="-10" dirty="0"/>
              <a:t> </a:t>
            </a:r>
            <a:r>
              <a:rPr dirty="0"/>
              <a:t>342, </a:t>
            </a:r>
            <a:r>
              <a:rPr spc="-10" dirty="0"/>
              <a:t>By</a:t>
            </a:r>
            <a:r>
              <a:rPr spc="-5"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 </a:t>
            </a:r>
            <a:r>
              <a:rPr spc="-30" dirty="0"/>
              <a:t>ALTERARY.</a:t>
            </a:r>
            <a:r>
              <a:rPr spc="5" dirty="0"/>
              <a:t> </a:t>
            </a:r>
            <a:r>
              <a:rPr spc="-5" dirty="0"/>
              <a:t>1st</a:t>
            </a:r>
            <a:r>
              <a:rPr spc="280" dirty="0"/>
              <a:t> </a:t>
            </a:r>
            <a:r>
              <a:rPr spc="-5" dirty="0"/>
              <a:t>Semester </a:t>
            </a:r>
            <a:r>
              <a:rPr dirty="0"/>
              <a:t>1443-2021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3366CC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7254" y="1472946"/>
            <a:ext cx="5099685" cy="4800600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90170" algn="just">
              <a:lnSpc>
                <a:spcPct val="100000"/>
              </a:lnSpc>
              <a:spcBef>
                <a:spcPts val="275"/>
              </a:spcBef>
            </a:pPr>
            <a:r>
              <a:rPr sz="2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Light</a:t>
            </a:r>
            <a:r>
              <a:rPr sz="22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Crude oil</a:t>
            </a:r>
            <a:endParaRPr sz="2200">
              <a:latin typeface="Times New Roman"/>
              <a:cs typeface="Times New Roman"/>
            </a:endParaRPr>
          </a:p>
          <a:p>
            <a:pPr marL="347980" indent="-258445" algn="just">
              <a:lnSpc>
                <a:spcPct val="100000"/>
              </a:lnSpc>
              <a:spcBef>
                <a:spcPts val="600"/>
              </a:spcBef>
              <a:buFont typeface="Courier New"/>
              <a:buChar char="o"/>
              <a:tabLst>
                <a:tab pos="348615" algn="l"/>
              </a:tabLst>
            </a:pPr>
            <a:r>
              <a:rPr sz="2200" spc="-5" dirty="0">
                <a:latin typeface="Times New Roman"/>
                <a:cs typeface="Times New Roman"/>
              </a:rPr>
              <a:t>It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has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9900"/>
                </a:solidFill>
                <a:latin typeface="Times New Roman"/>
                <a:cs typeface="Times New Roman"/>
              </a:rPr>
              <a:t>low</a:t>
            </a:r>
            <a:r>
              <a:rPr sz="2200" spc="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9900"/>
                </a:solidFill>
                <a:latin typeface="Times New Roman"/>
                <a:cs typeface="Times New Roman"/>
              </a:rPr>
              <a:t>density</a:t>
            </a:r>
            <a:r>
              <a:rPr sz="220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and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AFEF"/>
                </a:solidFill>
                <a:latin typeface="Times New Roman"/>
                <a:cs typeface="Times New Roman"/>
              </a:rPr>
              <a:t>flows</a:t>
            </a:r>
            <a:r>
              <a:rPr sz="2200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AFEF"/>
                </a:solidFill>
                <a:latin typeface="Times New Roman"/>
                <a:cs typeface="Times New Roman"/>
              </a:rPr>
              <a:t>freely</a:t>
            </a:r>
            <a:r>
              <a:rPr sz="2200" spc="20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AFEF"/>
                </a:solidFill>
                <a:latin typeface="Times New Roman"/>
                <a:cs typeface="Times New Roman"/>
              </a:rPr>
              <a:t>at</a:t>
            </a:r>
            <a:r>
              <a:rPr sz="2200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2200" spc="-105" dirty="0">
                <a:solidFill>
                  <a:srgbClr val="00AFEF"/>
                </a:solidFill>
                <a:latin typeface="Times New Roman"/>
                <a:cs typeface="Times New Roman"/>
              </a:rPr>
              <a:t>RT</a:t>
            </a:r>
            <a:r>
              <a:rPr sz="2200" spc="-105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  <a:p>
            <a:pPr marL="347980" marR="83820" indent="-257810" algn="just">
              <a:lnSpc>
                <a:spcPct val="100000"/>
              </a:lnSpc>
              <a:spcBef>
                <a:spcPts val="600"/>
              </a:spcBef>
              <a:buFont typeface="Courier New"/>
              <a:buChar char="o"/>
              <a:tabLst>
                <a:tab pos="348615" algn="l"/>
              </a:tabLst>
            </a:pPr>
            <a:r>
              <a:rPr sz="2200" spc="-5" dirty="0">
                <a:latin typeface="Times New Roman"/>
                <a:cs typeface="Times New Roman"/>
              </a:rPr>
              <a:t>It has low </a:t>
            </a:r>
            <a:r>
              <a:rPr sz="2200" spc="-20" dirty="0">
                <a:latin typeface="Times New Roman"/>
                <a:cs typeface="Times New Roman"/>
              </a:rPr>
              <a:t>viscosity, </a:t>
            </a:r>
            <a:r>
              <a:rPr sz="2200" spc="-5" dirty="0">
                <a:latin typeface="Times New Roman"/>
                <a:cs typeface="Times New Roman"/>
              </a:rPr>
              <a:t>low specific gravity 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and</a:t>
            </a:r>
            <a:r>
              <a:rPr sz="2200" dirty="0">
                <a:latin typeface="Times New Roman"/>
                <a:cs typeface="Times New Roman"/>
              </a:rPr>
              <a:t> high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BE9000"/>
                </a:solidFill>
                <a:latin typeface="Times New Roman"/>
                <a:cs typeface="Times New Roman"/>
              </a:rPr>
              <a:t>API</a:t>
            </a:r>
            <a:r>
              <a:rPr sz="2200" b="1" dirty="0">
                <a:solidFill>
                  <a:srgbClr val="BE90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gravity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due</a:t>
            </a:r>
            <a:r>
              <a:rPr sz="2200" b="1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to</a:t>
            </a:r>
            <a:r>
              <a:rPr sz="2200" b="1" spc="54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the 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presence</a:t>
            </a:r>
            <a:r>
              <a:rPr sz="2200" b="1" spc="509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of</a:t>
            </a:r>
            <a:r>
              <a:rPr sz="2200" b="1" spc="53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</a:t>
            </a:r>
            <a:r>
              <a:rPr sz="2200" spc="509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high</a:t>
            </a:r>
            <a:r>
              <a:rPr sz="2200" spc="53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proportion</a:t>
            </a:r>
            <a:r>
              <a:rPr sz="2200" spc="5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of</a:t>
            </a:r>
            <a:r>
              <a:rPr sz="2200" spc="509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light </a:t>
            </a:r>
            <a:r>
              <a:rPr sz="2200" b="1" spc="-53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hydrocarbon</a:t>
            </a:r>
            <a:r>
              <a:rPr sz="2200" b="1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fractions</a:t>
            </a:r>
            <a:r>
              <a:rPr sz="2200" spc="-5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  <a:p>
            <a:pPr marL="347980" indent="-258445" algn="just">
              <a:lnSpc>
                <a:spcPct val="100000"/>
              </a:lnSpc>
              <a:spcBef>
                <a:spcPts val="605"/>
              </a:spcBef>
              <a:buFont typeface="Courier New"/>
              <a:buChar char="o"/>
              <a:tabLst>
                <a:tab pos="348615" algn="l"/>
              </a:tabLst>
            </a:pPr>
            <a:r>
              <a:rPr sz="2200" spc="-5" dirty="0">
                <a:latin typeface="Times New Roman"/>
                <a:cs typeface="Times New Roman"/>
              </a:rPr>
              <a:t>It</a:t>
            </a:r>
            <a:r>
              <a:rPr sz="2200" spc="5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generally</a:t>
            </a:r>
            <a:r>
              <a:rPr sz="2200" spc="6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has</a:t>
            </a:r>
            <a:r>
              <a:rPr sz="2200" spc="59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</a:t>
            </a:r>
            <a:r>
              <a:rPr sz="2200" spc="58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low</a:t>
            </a:r>
            <a:r>
              <a:rPr sz="2200" spc="59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wax</a:t>
            </a:r>
            <a:r>
              <a:rPr sz="2200" spc="59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content</a:t>
            </a:r>
            <a:r>
              <a:rPr sz="2200" spc="59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as</a:t>
            </a:r>
            <a:endParaRPr sz="2200">
              <a:latin typeface="Times New Roman"/>
              <a:cs typeface="Times New Roman"/>
            </a:endParaRPr>
          </a:p>
          <a:p>
            <a:pPr marL="347980">
              <a:lnSpc>
                <a:spcPct val="100000"/>
              </a:lnSpc>
            </a:pPr>
            <a:r>
              <a:rPr sz="2200" spc="-5" dirty="0">
                <a:latin typeface="Times New Roman"/>
                <a:cs typeface="Times New Roman"/>
              </a:rPr>
              <a:t>well.</a:t>
            </a:r>
            <a:endParaRPr sz="2200">
              <a:latin typeface="Times New Roman"/>
              <a:cs typeface="Times New Roman"/>
            </a:endParaRPr>
          </a:p>
          <a:p>
            <a:pPr marL="347980" marR="81280" indent="-257810" algn="just">
              <a:lnSpc>
                <a:spcPct val="100000"/>
              </a:lnSpc>
              <a:spcBef>
                <a:spcPts val="600"/>
              </a:spcBef>
              <a:buFont typeface="Courier New"/>
              <a:buChar char="o"/>
              <a:tabLst>
                <a:tab pos="348615" algn="l"/>
              </a:tabLst>
            </a:pPr>
            <a:r>
              <a:rPr sz="2200" spc="-5" dirty="0">
                <a:latin typeface="Times New Roman"/>
                <a:cs typeface="Times New Roman"/>
              </a:rPr>
              <a:t>It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receives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higher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price</a:t>
            </a:r>
            <a:r>
              <a:rPr sz="2200" dirty="0">
                <a:latin typeface="Times New Roman"/>
                <a:cs typeface="Times New Roman"/>
              </a:rPr>
              <a:t> than</a:t>
            </a:r>
            <a:r>
              <a:rPr sz="2200" spc="55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heavy 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crude oil </a:t>
            </a:r>
            <a:r>
              <a:rPr sz="2200" dirty="0">
                <a:latin typeface="Times New Roman"/>
                <a:cs typeface="Times New Roman"/>
              </a:rPr>
              <a:t>on </a:t>
            </a:r>
            <a:r>
              <a:rPr sz="2200" spc="-5" dirty="0">
                <a:latin typeface="Times New Roman"/>
                <a:cs typeface="Times New Roman"/>
              </a:rPr>
              <a:t>commodity markets because 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it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produces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i="1" spc="-5" dirty="0">
                <a:solidFill>
                  <a:srgbClr val="009900"/>
                </a:solidFill>
                <a:latin typeface="Times New Roman"/>
                <a:cs typeface="Times New Roman"/>
              </a:rPr>
              <a:t>higher</a:t>
            </a:r>
            <a:r>
              <a:rPr sz="2200" i="1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200" i="1" spc="-15" dirty="0">
                <a:solidFill>
                  <a:srgbClr val="009900"/>
                </a:solidFill>
                <a:latin typeface="Times New Roman"/>
                <a:cs typeface="Times New Roman"/>
              </a:rPr>
              <a:t>percentage</a:t>
            </a:r>
            <a:r>
              <a:rPr sz="2200" i="1" spc="52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200" i="1" dirty="0">
                <a:solidFill>
                  <a:srgbClr val="009900"/>
                </a:solidFill>
                <a:latin typeface="Times New Roman"/>
                <a:cs typeface="Times New Roman"/>
              </a:rPr>
              <a:t>of </a:t>
            </a:r>
            <a:r>
              <a:rPr sz="2200" i="1" spc="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200" i="1" dirty="0">
                <a:solidFill>
                  <a:srgbClr val="009900"/>
                </a:solidFill>
                <a:latin typeface="Times New Roman"/>
                <a:cs typeface="Times New Roman"/>
              </a:rPr>
              <a:t>gasoline and </a:t>
            </a:r>
            <a:r>
              <a:rPr sz="2200" i="1" spc="-5" dirty="0">
                <a:solidFill>
                  <a:srgbClr val="009900"/>
                </a:solidFill>
                <a:latin typeface="Times New Roman"/>
                <a:cs typeface="Times New Roman"/>
              </a:rPr>
              <a:t>diesel fuel </a:t>
            </a:r>
            <a:r>
              <a:rPr sz="2200" spc="-5" dirty="0">
                <a:latin typeface="Times New Roman"/>
                <a:cs typeface="Times New Roman"/>
              </a:rPr>
              <a:t>when converted 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into products</a:t>
            </a:r>
            <a:r>
              <a:rPr sz="2200" dirty="0">
                <a:latin typeface="Times New Roman"/>
                <a:cs typeface="Times New Roman"/>
              </a:rPr>
              <a:t> by </a:t>
            </a:r>
            <a:r>
              <a:rPr sz="2200" spc="-5" dirty="0">
                <a:latin typeface="Times New Roman"/>
                <a:cs typeface="Times New Roman"/>
              </a:rPr>
              <a:t>an oil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refinery.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298185" y="1887473"/>
            <a:ext cx="4378960" cy="4386580"/>
          </a:xfrm>
          <a:custGeom>
            <a:avLst/>
            <a:gdLst/>
            <a:ahLst/>
            <a:cxnLst/>
            <a:rect l="l" t="t" r="r" b="b"/>
            <a:pathLst>
              <a:path w="4378959" h="4386580">
                <a:moveTo>
                  <a:pt x="0" y="4386072"/>
                </a:moveTo>
                <a:lnTo>
                  <a:pt x="4378452" y="4386072"/>
                </a:lnTo>
                <a:lnTo>
                  <a:pt x="4378452" y="0"/>
                </a:lnTo>
                <a:lnTo>
                  <a:pt x="0" y="0"/>
                </a:lnTo>
                <a:lnTo>
                  <a:pt x="0" y="4386072"/>
                </a:lnTo>
                <a:close/>
              </a:path>
            </a:pathLst>
          </a:custGeom>
          <a:ln w="28575">
            <a:solidFill>
              <a:srgbClr val="99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89498" y="1911476"/>
            <a:ext cx="4211320" cy="2601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6350">
              <a:lnSpc>
                <a:spcPct val="100000"/>
              </a:lnSpc>
              <a:spcBef>
                <a:spcPts val="95"/>
              </a:spcBef>
              <a:tabLst>
                <a:tab pos="941705" algn="l"/>
                <a:tab pos="1804035" algn="l"/>
                <a:tab pos="2281555" algn="l"/>
                <a:tab pos="2695575" algn="l"/>
                <a:tab pos="3497579" algn="l"/>
              </a:tabLst>
            </a:pPr>
            <a:r>
              <a:rPr sz="2200" b="1" spc="-5" dirty="0">
                <a:solidFill>
                  <a:srgbClr val="993300"/>
                </a:solidFill>
                <a:latin typeface="Times New Roman"/>
                <a:cs typeface="Times New Roman"/>
              </a:rPr>
              <a:t>H</a:t>
            </a:r>
            <a:r>
              <a:rPr sz="2200" b="1" spc="-15" dirty="0">
                <a:solidFill>
                  <a:srgbClr val="993300"/>
                </a:solidFill>
                <a:latin typeface="Times New Roman"/>
                <a:cs typeface="Times New Roman"/>
              </a:rPr>
              <a:t>e</a:t>
            </a:r>
            <a:r>
              <a:rPr sz="2200" b="1" spc="-5" dirty="0">
                <a:solidFill>
                  <a:srgbClr val="993300"/>
                </a:solidFill>
                <a:latin typeface="Times New Roman"/>
                <a:cs typeface="Times New Roman"/>
              </a:rPr>
              <a:t>a</a:t>
            </a:r>
            <a:r>
              <a:rPr sz="2200" b="1" dirty="0">
                <a:solidFill>
                  <a:srgbClr val="993300"/>
                </a:solidFill>
                <a:latin typeface="Times New Roman"/>
                <a:cs typeface="Times New Roman"/>
              </a:rPr>
              <a:t>v</a:t>
            </a:r>
            <a:r>
              <a:rPr sz="2200" b="1" spc="-5" dirty="0">
                <a:solidFill>
                  <a:srgbClr val="993300"/>
                </a:solidFill>
                <a:latin typeface="Times New Roman"/>
                <a:cs typeface="Times New Roman"/>
              </a:rPr>
              <a:t>y</a:t>
            </a:r>
            <a:r>
              <a:rPr sz="2200" b="1" dirty="0">
                <a:solidFill>
                  <a:srgbClr val="993300"/>
                </a:solidFill>
                <a:latin typeface="Times New Roman"/>
                <a:cs typeface="Times New Roman"/>
              </a:rPr>
              <a:t>	</a:t>
            </a:r>
            <a:r>
              <a:rPr sz="2200" b="1" spc="-5" dirty="0">
                <a:solidFill>
                  <a:srgbClr val="993300"/>
                </a:solidFill>
                <a:latin typeface="Times New Roman"/>
                <a:cs typeface="Times New Roman"/>
              </a:rPr>
              <a:t>crude</a:t>
            </a:r>
            <a:r>
              <a:rPr sz="2200" b="1" dirty="0">
                <a:solidFill>
                  <a:srgbClr val="993300"/>
                </a:solidFill>
                <a:latin typeface="Times New Roman"/>
                <a:cs typeface="Times New Roman"/>
              </a:rPr>
              <a:t>	</a:t>
            </a:r>
            <a:r>
              <a:rPr sz="2200" b="1" spc="-5" dirty="0">
                <a:solidFill>
                  <a:srgbClr val="993300"/>
                </a:solidFill>
                <a:latin typeface="Times New Roman"/>
                <a:cs typeface="Times New Roman"/>
              </a:rPr>
              <a:t>oil</a:t>
            </a:r>
            <a:r>
              <a:rPr sz="2200" b="1" dirty="0">
                <a:solidFill>
                  <a:srgbClr val="993300"/>
                </a:solidFill>
                <a:latin typeface="Times New Roman"/>
                <a:cs typeface="Times New Roman"/>
              </a:rPr>
              <a:t>	</a:t>
            </a:r>
            <a:r>
              <a:rPr sz="2200" dirty="0">
                <a:solidFill>
                  <a:srgbClr val="993300"/>
                </a:solidFill>
                <a:latin typeface="Times New Roman"/>
                <a:cs typeface="Times New Roman"/>
              </a:rPr>
              <a:t>o</a:t>
            </a:r>
            <a:r>
              <a:rPr sz="2200" spc="-5" dirty="0">
                <a:solidFill>
                  <a:srgbClr val="993300"/>
                </a:solidFill>
                <a:latin typeface="Times New Roman"/>
                <a:cs typeface="Times New Roman"/>
              </a:rPr>
              <a:t>r</a:t>
            </a:r>
            <a:r>
              <a:rPr sz="2200" dirty="0">
                <a:solidFill>
                  <a:srgbClr val="993300"/>
                </a:solidFill>
                <a:latin typeface="Times New Roman"/>
                <a:cs typeface="Times New Roman"/>
              </a:rPr>
              <a:t>	</a:t>
            </a:r>
            <a:r>
              <a:rPr sz="2200" b="1" spc="-5" dirty="0">
                <a:solidFill>
                  <a:srgbClr val="993300"/>
                </a:solidFill>
                <a:latin typeface="Times New Roman"/>
                <a:cs typeface="Times New Roman"/>
              </a:rPr>
              <a:t>e</a:t>
            </a:r>
            <a:r>
              <a:rPr sz="2200" b="1" dirty="0">
                <a:solidFill>
                  <a:srgbClr val="993300"/>
                </a:solidFill>
                <a:latin typeface="Times New Roman"/>
                <a:cs typeface="Times New Roman"/>
              </a:rPr>
              <a:t>x</a:t>
            </a:r>
            <a:r>
              <a:rPr sz="2200" b="1" spc="-5" dirty="0">
                <a:solidFill>
                  <a:srgbClr val="993300"/>
                </a:solidFill>
                <a:latin typeface="Times New Roman"/>
                <a:cs typeface="Times New Roman"/>
              </a:rPr>
              <a:t>tra</a:t>
            </a:r>
            <a:r>
              <a:rPr sz="2200" b="1" dirty="0">
                <a:solidFill>
                  <a:srgbClr val="993300"/>
                </a:solidFill>
                <a:latin typeface="Times New Roman"/>
                <a:cs typeface="Times New Roman"/>
              </a:rPr>
              <a:t>	</a:t>
            </a:r>
            <a:r>
              <a:rPr sz="2200" b="1" spc="-5" dirty="0">
                <a:solidFill>
                  <a:srgbClr val="993300"/>
                </a:solidFill>
                <a:latin typeface="Times New Roman"/>
                <a:cs typeface="Times New Roman"/>
              </a:rPr>
              <a:t>hea</a:t>
            </a:r>
            <a:r>
              <a:rPr sz="2200" b="1" dirty="0">
                <a:solidFill>
                  <a:srgbClr val="993300"/>
                </a:solidFill>
                <a:latin typeface="Times New Roman"/>
                <a:cs typeface="Times New Roman"/>
              </a:rPr>
              <a:t>v</a:t>
            </a:r>
            <a:r>
              <a:rPr sz="2200" b="1" spc="-5" dirty="0">
                <a:solidFill>
                  <a:srgbClr val="993300"/>
                </a:solidFill>
                <a:latin typeface="Times New Roman"/>
                <a:cs typeface="Times New Roman"/>
              </a:rPr>
              <a:t>y  crude</a:t>
            </a:r>
            <a:r>
              <a:rPr sz="2200" b="1" spc="5" dirty="0">
                <a:solidFill>
                  <a:srgbClr val="993300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993300"/>
                </a:solidFill>
                <a:latin typeface="Times New Roman"/>
                <a:cs typeface="Times New Roman"/>
              </a:rPr>
              <a:t>oil</a:t>
            </a:r>
            <a:endParaRPr sz="2200">
              <a:latin typeface="Times New Roman"/>
              <a:cs typeface="Times New Roman"/>
            </a:endParaRPr>
          </a:p>
          <a:p>
            <a:pPr marL="257175" marR="6350" indent="-257810">
              <a:lnSpc>
                <a:spcPct val="100000"/>
              </a:lnSpc>
              <a:spcBef>
                <a:spcPts val="600"/>
              </a:spcBef>
              <a:buFont typeface="Courier New"/>
              <a:buChar char="o"/>
              <a:tabLst>
                <a:tab pos="257810" algn="l"/>
              </a:tabLst>
            </a:pPr>
            <a:r>
              <a:rPr sz="2200" spc="-5" dirty="0">
                <a:latin typeface="Times New Roman"/>
                <a:cs typeface="Times New Roman"/>
              </a:rPr>
              <a:t>It</a:t>
            </a:r>
            <a:r>
              <a:rPr sz="2200" spc="4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is</a:t>
            </a:r>
            <a:r>
              <a:rPr sz="2200" spc="4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any</a:t>
            </a:r>
            <a:r>
              <a:rPr sz="2200" spc="434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type</a:t>
            </a:r>
            <a:r>
              <a:rPr sz="2200" spc="4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of</a:t>
            </a:r>
            <a:r>
              <a:rPr sz="2200" spc="4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crude</a:t>
            </a:r>
            <a:r>
              <a:rPr sz="2200" spc="4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oil</a:t>
            </a:r>
            <a:r>
              <a:rPr sz="2200" spc="4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which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A40020"/>
                </a:solidFill>
                <a:latin typeface="Times New Roman"/>
                <a:cs typeface="Times New Roman"/>
              </a:rPr>
              <a:t>does</a:t>
            </a:r>
            <a:r>
              <a:rPr sz="2200" spc="-15" dirty="0">
                <a:solidFill>
                  <a:srgbClr val="A4002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A40020"/>
                </a:solidFill>
                <a:latin typeface="Times New Roman"/>
                <a:cs typeface="Times New Roman"/>
              </a:rPr>
              <a:t>not</a:t>
            </a:r>
            <a:r>
              <a:rPr sz="2200" spc="-10" dirty="0">
                <a:solidFill>
                  <a:srgbClr val="A4002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A40020"/>
                </a:solidFill>
                <a:latin typeface="Times New Roman"/>
                <a:cs typeface="Times New Roman"/>
              </a:rPr>
              <a:t>flow</a:t>
            </a:r>
            <a:r>
              <a:rPr sz="2200" spc="10" dirty="0">
                <a:solidFill>
                  <a:srgbClr val="A40020"/>
                </a:solidFill>
                <a:latin typeface="Times New Roman"/>
                <a:cs typeface="Times New Roman"/>
              </a:rPr>
              <a:t> </a:t>
            </a:r>
            <a:r>
              <a:rPr sz="2200" spc="-25" dirty="0">
                <a:solidFill>
                  <a:srgbClr val="A40020"/>
                </a:solidFill>
                <a:latin typeface="Times New Roman"/>
                <a:cs typeface="Times New Roman"/>
              </a:rPr>
              <a:t>easily</a:t>
            </a:r>
            <a:r>
              <a:rPr sz="2200" spc="-25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  <a:p>
            <a:pPr marL="257175" indent="-257810">
              <a:lnSpc>
                <a:spcPct val="100000"/>
              </a:lnSpc>
              <a:spcBef>
                <a:spcPts val="605"/>
              </a:spcBef>
              <a:buFont typeface="Courier New"/>
              <a:buChar char="o"/>
              <a:tabLst>
                <a:tab pos="257810" algn="l"/>
                <a:tab pos="691515" algn="l"/>
                <a:tab pos="1653539" algn="l"/>
                <a:tab pos="2040255" algn="l"/>
                <a:tab pos="3063240" algn="l"/>
                <a:tab pos="4011295" algn="l"/>
              </a:tabLst>
            </a:pPr>
            <a:r>
              <a:rPr sz="2200" spc="-5" dirty="0">
                <a:latin typeface="Times New Roman"/>
                <a:cs typeface="Times New Roman"/>
              </a:rPr>
              <a:t>Its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5" dirty="0">
                <a:latin typeface="Times New Roman"/>
                <a:cs typeface="Times New Roman"/>
              </a:rPr>
              <a:t>de</a:t>
            </a:r>
            <a:r>
              <a:rPr sz="2200" dirty="0">
                <a:latin typeface="Times New Roman"/>
                <a:cs typeface="Times New Roman"/>
              </a:rPr>
              <a:t>n</a:t>
            </a:r>
            <a:r>
              <a:rPr sz="2200" spc="-5" dirty="0">
                <a:latin typeface="Times New Roman"/>
                <a:cs typeface="Times New Roman"/>
              </a:rPr>
              <a:t>si</a:t>
            </a:r>
            <a:r>
              <a:rPr sz="2200" spc="-20" dirty="0">
                <a:latin typeface="Times New Roman"/>
                <a:cs typeface="Times New Roman"/>
              </a:rPr>
              <a:t>t</a:t>
            </a:r>
            <a:r>
              <a:rPr sz="2200" spc="-5" dirty="0">
                <a:latin typeface="Times New Roman"/>
                <a:cs typeface="Times New Roman"/>
              </a:rPr>
              <a:t>y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5" dirty="0">
                <a:latin typeface="Times New Roman"/>
                <a:cs typeface="Times New Roman"/>
              </a:rPr>
              <a:t>o</a:t>
            </a:r>
            <a:r>
              <a:rPr sz="2200" spc="-5" dirty="0">
                <a:latin typeface="Times New Roman"/>
                <a:cs typeface="Times New Roman"/>
              </a:rPr>
              <a:t>r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5" dirty="0">
                <a:latin typeface="Times New Roman"/>
                <a:cs typeface="Times New Roman"/>
              </a:rPr>
              <a:t>specific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5" dirty="0">
                <a:latin typeface="Times New Roman"/>
                <a:cs typeface="Times New Roman"/>
              </a:rPr>
              <a:t>gravity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5" dirty="0">
                <a:latin typeface="Times New Roman"/>
                <a:cs typeface="Times New Roman"/>
              </a:rPr>
              <a:t>is</a:t>
            </a:r>
            <a:endParaRPr sz="2200">
              <a:latin typeface="Times New Roman"/>
              <a:cs typeface="Times New Roman"/>
            </a:endParaRPr>
          </a:p>
          <a:p>
            <a:pPr marL="257175">
              <a:lnSpc>
                <a:spcPct val="100000"/>
              </a:lnSpc>
            </a:pPr>
            <a:r>
              <a:rPr sz="2200" dirty="0">
                <a:latin typeface="Times New Roman"/>
                <a:cs typeface="Times New Roman"/>
              </a:rPr>
              <a:t>higher </a:t>
            </a:r>
            <a:r>
              <a:rPr sz="2200" spc="-5" dirty="0">
                <a:latin typeface="Times New Roman"/>
                <a:cs typeface="Times New Roman"/>
              </a:rPr>
              <a:t>than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that of </a:t>
            </a:r>
            <a:r>
              <a:rPr sz="2200" dirty="0">
                <a:latin typeface="Times New Roman"/>
                <a:cs typeface="Times New Roman"/>
              </a:rPr>
              <a:t>light</a:t>
            </a:r>
            <a:r>
              <a:rPr sz="2200" spc="-5" dirty="0">
                <a:latin typeface="Times New Roman"/>
                <a:cs typeface="Times New Roman"/>
              </a:rPr>
              <a:t> crude </a:t>
            </a:r>
            <a:r>
              <a:rPr sz="2200" dirty="0">
                <a:latin typeface="Times New Roman"/>
                <a:cs typeface="Times New Roman"/>
              </a:rPr>
              <a:t>oil.</a:t>
            </a:r>
            <a:endParaRPr sz="2200">
              <a:latin typeface="Times New Roman"/>
              <a:cs typeface="Times New Roman"/>
            </a:endParaRPr>
          </a:p>
          <a:p>
            <a:pPr marL="257175" indent="-257810">
              <a:lnSpc>
                <a:spcPct val="100000"/>
              </a:lnSpc>
              <a:spcBef>
                <a:spcPts val="600"/>
              </a:spcBef>
              <a:buFont typeface="Courier New"/>
              <a:buChar char="o"/>
              <a:tabLst>
                <a:tab pos="257810" algn="l"/>
              </a:tabLst>
            </a:pPr>
            <a:r>
              <a:rPr sz="2200" spc="-5" dirty="0">
                <a:latin typeface="Times New Roman"/>
                <a:cs typeface="Times New Roman"/>
              </a:rPr>
              <a:t>It</a:t>
            </a:r>
            <a:r>
              <a:rPr sz="2200" spc="9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has</a:t>
            </a:r>
            <a:r>
              <a:rPr sz="2200" spc="105" dirty="0"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more</a:t>
            </a:r>
            <a:r>
              <a:rPr sz="2200" spc="9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negative</a:t>
            </a:r>
            <a:r>
              <a:rPr sz="2200" spc="9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impact</a:t>
            </a:r>
            <a:r>
              <a:rPr sz="2200" spc="9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on</a:t>
            </a:r>
            <a:r>
              <a:rPr sz="2200" spc="9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647054" y="4487672"/>
            <a:ext cx="253428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95"/>
              </a:spcBef>
              <a:tabLst>
                <a:tab pos="1478280" algn="l"/>
                <a:tab pos="1836420" algn="l"/>
                <a:tab pos="2256790" algn="l"/>
              </a:tabLst>
            </a:pP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environment		</a:t>
            </a:r>
            <a:r>
              <a:rPr sz="2200" spc="-5" dirty="0">
                <a:latin typeface="Times New Roman"/>
                <a:cs typeface="Times New Roman"/>
              </a:rPr>
              <a:t>than 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co</a:t>
            </a:r>
            <a:r>
              <a:rPr sz="2200" dirty="0">
                <a:latin typeface="Times New Roman"/>
                <a:cs typeface="Times New Roman"/>
              </a:rPr>
              <a:t>u</a:t>
            </a:r>
            <a:r>
              <a:rPr sz="2200" spc="-5" dirty="0">
                <a:latin typeface="Times New Roman"/>
                <a:cs typeface="Times New Roman"/>
              </a:rPr>
              <a:t>nterpart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5" dirty="0">
                <a:latin typeface="Times New Roman"/>
                <a:cs typeface="Times New Roman"/>
              </a:rPr>
              <a:t>since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5" dirty="0">
                <a:solidFill>
                  <a:srgbClr val="CC6600"/>
                </a:solidFill>
                <a:latin typeface="Times New Roman"/>
                <a:cs typeface="Times New Roman"/>
              </a:rPr>
              <a:t>its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374126" y="4487672"/>
            <a:ext cx="122618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indent="13335">
              <a:lnSpc>
                <a:spcPct val="100000"/>
              </a:lnSpc>
              <a:spcBef>
                <a:spcPts val="95"/>
              </a:spcBef>
              <a:tabLst>
                <a:tab pos="700405" algn="l"/>
              </a:tabLst>
            </a:pPr>
            <a:r>
              <a:rPr sz="2200" spc="-5" dirty="0">
                <a:latin typeface="Times New Roman"/>
                <a:cs typeface="Times New Roman"/>
              </a:rPr>
              <a:t>its	li</a:t>
            </a:r>
            <a:r>
              <a:rPr sz="2200" dirty="0">
                <a:latin typeface="Times New Roman"/>
                <a:cs typeface="Times New Roman"/>
              </a:rPr>
              <a:t>g</a:t>
            </a:r>
            <a:r>
              <a:rPr sz="2200" spc="-5" dirty="0">
                <a:latin typeface="Times New Roman"/>
                <a:cs typeface="Times New Roman"/>
              </a:rPr>
              <a:t>ht  </a:t>
            </a:r>
            <a:r>
              <a:rPr sz="2200" spc="-5" dirty="0">
                <a:solidFill>
                  <a:srgbClr val="CC6600"/>
                </a:solidFill>
                <a:latin typeface="Times New Roman"/>
                <a:cs typeface="Times New Roman"/>
              </a:rPr>
              <a:t>re</a:t>
            </a:r>
            <a:r>
              <a:rPr sz="2200" dirty="0">
                <a:solidFill>
                  <a:srgbClr val="CC6600"/>
                </a:solidFill>
                <a:latin typeface="Times New Roman"/>
                <a:cs typeface="Times New Roman"/>
              </a:rPr>
              <a:t>f</a:t>
            </a:r>
            <a:r>
              <a:rPr sz="2200" spc="-5" dirty="0">
                <a:solidFill>
                  <a:srgbClr val="CC6600"/>
                </a:solidFill>
                <a:latin typeface="Times New Roman"/>
                <a:cs typeface="Times New Roman"/>
              </a:rPr>
              <a:t>in</a:t>
            </a:r>
            <a:r>
              <a:rPr sz="2200" dirty="0">
                <a:solidFill>
                  <a:srgbClr val="CC6600"/>
                </a:solidFill>
                <a:latin typeface="Times New Roman"/>
                <a:cs typeface="Times New Roman"/>
              </a:rPr>
              <a:t>e</a:t>
            </a:r>
            <a:r>
              <a:rPr sz="2200" spc="-25" dirty="0">
                <a:solidFill>
                  <a:srgbClr val="CC6600"/>
                </a:solidFill>
                <a:latin typeface="Times New Roman"/>
                <a:cs typeface="Times New Roman"/>
              </a:rPr>
              <a:t>m</a:t>
            </a:r>
            <a:r>
              <a:rPr sz="2200" spc="-5" dirty="0">
                <a:solidFill>
                  <a:srgbClr val="CC6600"/>
                </a:solidFill>
                <a:latin typeface="Times New Roman"/>
                <a:cs typeface="Times New Roman"/>
              </a:rPr>
              <a:t>ent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47054" y="5157927"/>
            <a:ext cx="3954145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just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solidFill>
                  <a:srgbClr val="CC6600"/>
                </a:solidFill>
                <a:latin typeface="Times New Roman"/>
                <a:cs typeface="Times New Roman"/>
              </a:rPr>
              <a:t>requires the use of more advanced </a:t>
            </a:r>
            <a:r>
              <a:rPr sz="2200" dirty="0">
                <a:solidFill>
                  <a:srgbClr val="CC66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CC6600"/>
                </a:solidFill>
                <a:latin typeface="Times New Roman"/>
                <a:cs typeface="Times New Roman"/>
              </a:rPr>
              <a:t>techniques</a:t>
            </a:r>
            <a:r>
              <a:rPr sz="2200" dirty="0">
                <a:solidFill>
                  <a:srgbClr val="CC66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an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the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use</a:t>
            </a:r>
            <a:r>
              <a:rPr sz="2200" dirty="0">
                <a:latin typeface="Times New Roman"/>
                <a:cs typeface="Times New Roman"/>
              </a:rPr>
              <a:t> of 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contaminants.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85519" y="949197"/>
            <a:ext cx="62757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Comparison between</a:t>
            </a:r>
            <a:r>
              <a:rPr sz="24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FF"/>
                </a:solidFill>
                <a:latin typeface="Times New Roman"/>
                <a:cs typeface="Times New Roman"/>
              </a:rPr>
              <a:t>Light </a:t>
            </a:r>
            <a:r>
              <a:rPr sz="24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and</a:t>
            </a:r>
            <a:r>
              <a:rPr sz="24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FF"/>
                </a:solidFill>
                <a:latin typeface="Times New Roman"/>
                <a:cs typeface="Times New Roman"/>
              </a:rPr>
              <a:t>heavy </a:t>
            </a:r>
            <a:r>
              <a:rPr sz="24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Crude</a:t>
            </a:r>
            <a:r>
              <a:rPr sz="24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FF"/>
                </a:solidFill>
                <a:latin typeface="Times New Roman"/>
                <a:cs typeface="Times New Roman"/>
              </a:rPr>
              <a:t>oil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16683" y="1255267"/>
            <a:ext cx="38989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What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is</a:t>
            </a:r>
            <a:r>
              <a:rPr sz="2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800" b="1" spc="-1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API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Gravity?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7060" y="1907539"/>
            <a:ext cx="9329420" cy="8185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4615" marR="5080" indent="-82550">
              <a:lnSpc>
                <a:spcPct val="100000"/>
              </a:lnSpc>
              <a:spcBef>
                <a:spcPts val="105"/>
              </a:spcBef>
            </a:pPr>
            <a:r>
              <a:rPr sz="2600" dirty="0">
                <a:solidFill>
                  <a:srgbClr val="009900"/>
                </a:solidFill>
                <a:latin typeface="Times New Roman"/>
                <a:cs typeface="Times New Roman"/>
              </a:rPr>
              <a:t>The</a:t>
            </a:r>
            <a:r>
              <a:rPr sz="2600" spc="-16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009900"/>
                </a:solidFill>
                <a:latin typeface="Times New Roman"/>
                <a:cs typeface="Times New Roman"/>
              </a:rPr>
              <a:t>American</a:t>
            </a:r>
            <a:r>
              <a:rPr sz="2600" spc="-1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9900"/>
                </a:solidFill>
                <a:latin typeface="Times New Roman"/>
                <a:cs typeface="Times New Roman"/>
              </a:rPr>
              <a:t>Petroleum</a:t>
            </a:r>
            <a:r>
              <a:rPr sz="2600" spc="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009900"/>
                </a:solidFill>
                <a:latin typeface="Times New Roman"/>
                <a:cs typeface="Times New Roman"/>
              </a:rPr>
              <a:t>Institute</a:t>
            </a:r>
            <a:r>
              <a:rPr sz="2600" spc="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600" spc="-25" dirty="0">
                <a:solidFill>
                  <a:srgbClr val="009900"/>
                </a:solidFill>
                <a:latin typeface="Times New Roman"/>
                <a:cs typeface="Times New Roman"/>
              </a:rPr>
              <a:t>gravity,</a:t>
            </a:r>
            <a:r>
              <a:rPr sz="2600" spc="-1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9900"/>
                </a:solidFill>
                <a:latin typeface="Times New Roman"/>
                <a:cs typeface="Times New Roman"/>
              </a:rPr>
              <a:t>or</a:t>
            </a:r>
            <a:r>
              <a:rPr sz="2600" spc="-14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9900"/>
                </a:solidFill>
                <a:latin typeface="Times New Roman"/>
                <a:cs typeface="Times New Roman"/>
              </a:rPr>
              <a:t>API</a:t>
            </a:r>
            <a:r>
              <a:rPr sz="2600" spc="-1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600" spc="-20" dirty="0">
                <a:solidFill>
                  <a:srgbClr val="009900"/>
                </a:solidFill>
                <a:latin typeface="Times New Roman"/>
                <a:cs typeface="Times New Roman"/>
              </a:rPr>
              <a:t>gravity,</a:t>
            </a:r>
            <a:r>
              <a:rPr sz="2600" spc="-3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9900"/>
                </a:solidFill>
                <a:latin typeface="Times New Roman"/>
                <a:cs typeface="Times New Roman"/>
              </a:rPr>
              <a:t>is a </a:t>
            </a:r>
            <a:r>
              <a:rPr sz="2600" spc="-5" dirty="0">
                <a:solidFill>
                  <a:srgbClr val="009900"/>
                </a:solidFill>
                <a:latin typeface="Times New Roman"/>
                <a:cs typeface="Times New Roman"/>
              </a:rPr>
              <a:t>measure </a:t>
            </a:r>
            <a:r>
              <a:rPr sz="2600" spc="-63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9900"/>
                </a:solidFill>
                <a:latin typeface="Times New Roman"/>
                <a:cs typeface="Times New Roman"/>
              </a:rPr>
              <a:t>of</a:t>
            </a:r>
            <a:r>
              <a:rPr sz="2600" spc="-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600" spc="5" dirty="0">
                <a:solidFill>
                  <a:srgbClr val="009900"/>
                </a:solidFill>
                <a:latin typeface="Times New Roman"/>
                <a:cs typeface="Times New Roman"/>
              </a:rPr>
              <a:t>how</a:t>
            </a:r>
            <a:r>
              <a:rPr sz="2600" spc="-2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9900"/>
                </a:solidFill>
                <a:latin typeface="Times New Roman"/>
                <a:cs typeface="Times New Roman"/>
              </a:rPr>
              <a:t>heavy</a:t>
            </a:r>
            <a:r>
              <a:rPr sz="2600" spc="-3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9900"/>
                </a:solidFill>
                <a:latin typeface="Times New Roman"/>
                <a:cs typeface="Times New Roman"/>
              </a:rPr>
              <a:t>or light a</a:t>
            </a:r>
            <a:r>
              <a:rPr sz="2600" spc="-1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9900"/>
                </a:solidFill>
                <a:latin typeface="Times New Roman"/>
                <a:cs typeface="Times New Roman"/>
              </a:rPr>
              <a:t>petroleum</a:t>
            </a:r>
            <a:r>
              <a:rPr sz="2600" spc="-2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9900"/>
                </a:solidFill>
                <a:latin typeface="Times New Roman"/>
                <a:cs typeface="Times New Roman"/>
              </a:rPr>
              <a:t>liquid is</a:t>
            </a:r>
            <a:r>
              <a:rPr sz="2600" spc="-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9900"/>
                </a:solidFill>
                <a:latin typeface="Times New Roman"/>
                <a:cs typeface="Times New Roman"/>
              </a:rPr>
              <a:t>compared</a:t>
            </a:r>
            <a:r>
              <a:rPr sz="2600" spc="-2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009900"/>
                </a:solidFill>
                <a:latin typeface="Times New Roman"/>
                <a:cs typeface="Times New Roman"/>
              </a:rPr>
              <a:t>to</a:t>
            </a:r>
            <a:r>
              <a:rPr sz="2600" spc="-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600" spc="-30" dirty="0">
                <a:solidFill>
                  <a:srgbClr val="009900"/>
                </a:solidFill>
                <a:latin typeface="Times New Roman"/>
                <a:cs typeface="Times New Roman"/>
              </a:rPr>
              <a:t>water.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37133" y="3128213"/>
            <a:ext cx="10138410" cy="2773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9595" indent="-344170">
              <a:lnSpc>
                <a:spcPct val="100000"/>
              </a:lnSpc>
              <a:spcBef>
                <a:spcPts val="100"/>
              </a:spcBef>
              <a:buFont typeface="Wingdings"/>
              <a:buChar char=""/>
              <a:tabLst>
                <a:tab pos="570230" algn="l"/>
              </a:tabLst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If</a:t>
            </a:r>
            <a:r>
              <a:rPr sz="2400" spc="-14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API</a:t>
            </a:r>
            <a:r>
              <a:rPr sz="24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Gravity&gt;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10 </a:t>
            </a:r>
            <a:r>
              <a:rPr sz="2400" dirty="0">
                <a:solidFill>
                  <a:srgbClr val="0000FF"/>
                </a:solidFill>
                <a:latin typeface="Wingdings"/>
                <a:cs typeface="Wingdings"/>
              </a:rPr>
              <a:t>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AFEF"/>
                </a:solidFill>
                <a:latin typeface="Times New Roman"/>
                <a:cs typeface="Times New Roman"/>
              </a:rPr>
              <a:t>lighter</a:t>
            </a:r>
            <a:r>
              <a:rPr sz="2400" spc="-30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AFEF"/>
                </a:solidFill>
                <a:latin typeface="Times New Roman"/>
                <a:cs typeface="Times New Roman"/>
              </a:rPr>
              <a:t>than</a:t>
            </a:r>
            <a:r>
              <a:rPr sz="2400" spc="-15" dirty="0">
                <a:solidFill>
                  <a:srgbClr val="00AFEF"/>
                </a:solidFill>
                <a:latin typeface="Times New Roman"/>
                <a:cs typeface="Times New Roman"/>
              </a:rPr>
              <a:t> water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,</a:t>
            </a:r>
            <a:r>
              <a:rPr sz="2400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floats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on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0000FF"/>
                </a:solidFill>
                <a:latin typeface="Times New Roman"/>
                <a:cs typeface="Times New Roman"/>
              </a:rPr>
              <a:t>water.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0000FF"/>
              </a:buClr>
              <a:buFont typeface="Wingdings"/>
              <a:buChar char=""/>
            </a:pPr>
            <a:endParaRPr sz="2150">
              <a:latin typeface="Times New Roman"/>
              <a:cs typeface="Times New Roman"/>
            </a:endParaRPr>
          </a:p>
          <a:p>
            <a:pPr marL="569595" indent="-344170">
              <a:lnSpc>
                <a:spcPct val="100000"/>
              </a:lnSpc>
              <a:buFont typeface="Wingdings"/>
              <a:buChar char=""/>
              <a:tabLst>
                <a:tab pos="570230" algn="l"/>
              </a:tabLst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If</a:t>
            </a:r>
            <a:r>
              <a:rPr sz="2400" spc="-14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API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 Gravity&lt;</a:t>
            </a:r>
            <a:r>
              <a:rPr sz="2400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10 </a:t>
            </a:r>
            <a:r>
              <a:rPr sz="2400" dirty="0">
                <a:solidFill>
                  <a:srgbClr val="0000FF"/>
                </a:solidFill>
                <a:latin typeface="Wingdings"/>
                <a:cs typeface="Wingdings"/>
              </a:rPr>
              <a:t>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3863"/>
                </a:solidFill>
                <a:latin typeface="Times New Roman"/>
                <a:cs typeface="Times New Roman"/>
              </a:rPr>
              <a:t>heavier</a:t>
            </a:r>
            <a:r>
              <a:rPr sz="2400" spc="-35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3863"/>
                </a:solidFill>
                <a:latin typeface="Times New Roman"/>
                <a:cs typeface="Times New Roman"/>
              </a:rPr>
              <a:t>than</a:t>
            </a:r>
            <a:r>
              <a:rPr sz="2400" spc="-5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1F3863"/>
                </a:solidFill>
                <a:latin typeface="Times New Roman"/>
                <a:cs typeface="Times New Roman"/>
              </a:rPr>
              <a:t>water</a:t>
            </a:r>
            <a:r>
              <a:rPr sz="2400" spc="-20" dirty="0">
                <a:solidFill>
                  <a:srgbClr val="0000FF"/>
                </a:solidFill>
                <a:latin typeface="Times New Roman"/>
                <a:cs typeface="Times New Roman"/>
              </a:rPr>
              <a:t>,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sinks.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215700"/>
              </a:lnSpc>
              <a:spcBef>
                <a:spcPts val="965"/>
              </a:spcBef>
            </a:pPr>
            <a:r>
              <a:rPr sz="2400" spc="-35" dirty="0">
                <a:solidFill>
                  <a:srgbClr val="0000FF"/>
                </a:solidFill>
                <a:latin typeface="Times New Roman"/>
                <a:cs typeface="Times New Roman"/>
              </a:rPr>
              <a:t>It’s</a:t>
            </a:r>
            <a:r>
              <a:rPr sz="24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measure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 of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the relative</a:t>
            </a:r>
            <a:r>
              <a:rPr sz="2400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density</a:t>
            </a:r>
            <a:r>
              <a:rPr sz="2400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of</a:t>
            </a:r>
            <a:r>
              <a:rPr sz="2400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a</a:t>
            </a:r>
            <a:r>
              <a:rPr sz="2400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petroleum</a:t>
            </a:r>
            <a:r>
              <a:rPr sz="2400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liquid</a:t>
            </a:r>
            <a:r>
              <a:rPr sz="2400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and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AFEF"/>
                </a:solidFill>
                <a:latin typeface="Times New Roman"/>
                <a:cs typeface="Times New Roman"/>
              </a:rPr>
              <a:t>density</a:t>
            </a:r>
            <a:r>
              <a:rPr sz="2400" spc="-20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AFEF"/>
                </a:solidFill>
                <a:latin typeface="Times New Roman"/>
                <a:cs typeface="Times New Roman"/>
              </a:rPr>
              <a:t>of</a:t>
            </a:r>
            <a:r>
              <a:rPr sz="2400" spc="-5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00AFEF"/>
                </a:solidFill>
                <a:latin typeface="Times New Roman"/>
                <a:cs typeface="Times New Roman"/>
              </a:rPr>
              <a:t>water</a:t>
            </a:r>
            <a:r>
              <a:rPr sz="2400" spc="-25" dirty="0">
                <a:solidFill>
                  <a:srgbClr val="0000FF"/>
                </a:solidFill>
                <a:latin typeface="Times New Roman"/>
                <a:cs typeface="Times New Roman"/>
              </a:rPr>
              <a:t>. </a:t>
            </a:r>
            <a:r>
              <a:rPr sz="2400" spc="-58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It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9900CC"/>
                </a:solidFill>
                <a:latin typeface="Times New Roman"/>
                <a:cs typeface="Times New Roman"/>
              </a:rPr>
              <a:t>is</a:t>
            </a:r>
            <a:r>
              <a:rPr sz="2400" dirty="0">
                <a:solidFill>
                  <a:srgbClr val="9900CC"/>
                </a:solidFill>
                <a:latin typeface="Times New Roman"/>
                <a:cs typeface="Times New Roman"/>
              </a:rPr>
              <a:t> used to </a:t>
            </a:r>
            <a:r>
              <a:rPr sz="2400" spc="-5" dirty="0">
                <a:solidFill>
                  <a:srgbClr val="9900CC"/>
                </a:solidFill>
                <a:latin typeface="Times New Roman"/>
                <a:cs typeface="Times New Roman"/>
              </a:rPr>
              <a:t>compare</a:t>
            </a:r>
            <a:r>
              <a:rPr sz="2400" spc="5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4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 relative</a:t>
            </a:r>
            <a:r>
              <a:rPr sz="2400" b="1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FF"/>
                </a:solidFill>
                <a:latin typeface="Times New Roman"/>
                <a:cs typeface="Times New Roman"/>
              </a:rPr>
              <a:t>densities</a:t>
            </a:r>
            <a:r>
              <a:rPr sz="24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of petroleum</a:t>
            </a:r>
            <a:r>
              <a:rPr sz="24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liquids.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3366CC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65861" y="797433"/>
            <a:ext cx="11556365" cy="53270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956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009900"/>
                </a:solidFill>
                <a:latin typeface="Times New Roman"/>
                <a:cs typeface="Times New Roman"/>
              </a:rPr>
              <a:t>Some</a:t>
            </a:r>
            <a:r>
              <a:rPr sz="2800" b="1" spc="-2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9900"/>
                </a:solidFill>
                <a:latin typeface="Times New Roman"/>
                <a:cs typeface="Times New Roman"/>
              </a:rPr>
              <a:t>Important </a:t>
            </a:r>
            <a:r>
              <a:rPr sz="2800" b="1" dirty="0">
                <a:solidFill>
                  <a:srgbClr val="009900"/>
                </a:solidFill>
                <a:latin typeface="Times New Roman"/>
                <a:cs typeface="Times New Roman"/>
              </a:rPr>
              <a:t>definitions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2325"/>
              </a:spcBef>
            </a:pPr>
            <a:r>
              <a:rPr sz="2400" b="1" spc="-10" dirty="0">
                <a:solidFill>
                  <a:srgbClr val="3366CC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75"/>
              </a:spcBef>
            </a:pPr>
            <a:r>
              <a:rPr sz="2200" spc="-5" dirty="0">
                <a:solidFill>
                  <a:srgbClr val="282828"/>
                </a:solidFill>
                <a:latin typeface="Times New Roman"/>
                <a:cs typeface="Times New Roman"/>
              </a:rPr>
              <a:t>A</a:t>
            </a:r>
            <a:r>
              <a:rPr sz="2200" spc="-114" dirty="0">
                <a:solidFill>
                  <a:srgbClr val="282828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feedstock</a:t>
            </a:r>
            <a:r>
              <a:rPr sz="22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82828"/>
                </a:solidFill>
                <a:latin typeface="Times New Roman"/>
                <a:cs typeface="Times New Roman"/>
              </a:rPr>
              <a:t>refers</a:t>
            </a:r>
            <a:r>
              <a:rPr sz="2200" spc="25" dirty="0">
                <a:solidFill>
                  <a:srgbClr val="28282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82828"/>
                </a:solidFill>
                <a:latin typeface="Times New Roman"/>
                <a:cs typeface="Times New Roman"/>
              </a:rPr>
              <a:t>to</a:t>
            </a:r>
            <a:r>
              <a:rPr sz="2200" dirty="0">
                <a:solidFill>
                  <a:srgbClr val="28282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82828"/>
                </a:solidFill>
                <a:latin typeface="Times New Roman"/>
                <a:cs typeface="Times New Roman"/>
              </a:rPr>
              <a:t>any</a:t>
            </a:r>
            <a:r>
              <a:rPr sz="2200" spc="15" dirty="0">
                <a:solidFill>
                  <a:srgbClr val="28282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82828"/>
                </a:solidFill>
                <a:latin typeface="Times New Roman"/>
                <a:cs typeface="Times New Roman"/>
              </a:rPr>
              <a:t>unprocessed</a:t>
            </a:r>
            <a:r>
              <a:rPr sz="2200" spc="5" dirty="0">
                <a:solidFill>
                  <a:srgbClr val="28282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82828"/>
                </a:solidFill>
                <a:latin typeface="Times New Roman"/>
                <a:cs typeface="Times New Roman"/>
              </a:rPr>
              <a:t>material</a:t>
            </a:r>
            <a:r>
              <a:rPr sz="2200" spc="40" dirty="0">
                <a:solidFill>
                  <a:srgbClr val="28282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82828"/>
                </a:solidFill>
                <a:latin typeface="Times New Roman"/>
                <a:cs typeface="Times New Roman"/>
              </a:rPr>
              <a:t>used to</a:t>
            </a:r>
            <a:r>
              <a:rPr sz="2200" dirty="0">
                <a:solidFill>
                  <a:srgbClr val="28282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82828"/>
                </a:solidFill>
                <a:latin typeface="Times New Roman"/>
                <a:cs typeface="Times New Roman"/>
              </a:rPr>
              <a:t>supply a</a:t>
            </a:r>
            <a:r>
              <a:rPr sz="2200" spc="5" dirty="0">
                <a:solidFill>
                  <a:srgbClr val="28282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82828"/>
                </a:solidFill>
                <a:latin typeface="Times New Roman"/>
                <a:cs typeface="Times New Roman"/>
              </a:rPr>
              <a:t>manufacturing</a:t>
            </a:r>
            <a:r>
              <a:rPr sz="2200" spc="25" dirty="0">
                <a:solidFill>
                  <a:srgbClr val="28282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82828"/>
                </a:solidFill>
                <a:latin typeface="Times New Roman"/>
                <a:cs typeface="Times New Roman"/>
              </a:rPr>
              <a:t>process.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200" spc="-5" dirty="0">
                <a:solidFill>
                  <a:srgbClr val="282828"/>
                </a:solidFill>
                <a:latin typeface="Times New Roman"/>
                <a:cs typeface="Times New Roman"/>
              </a:rPr>
              <a:t>Feedstocks are</a:t>
            </a:r>
            <a:r>
              <a:rPr sz="2200" spc="15" dirty="0">
                <a:solidFill>
                  <a:srgbClr val="28282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82828"/>
                </a:solidFill>
                <a:latin typeface="Times New Roman"/>
                <a:cs typeface="Times New Roman"/>
              </a:rPr>
              <a:t>bottleneck</a:t>
            </a:r>
            <a:r>
              <a:rPr sz="2200" spc="15" dirty="0">
                <a:solidFill>
                  <a:srgbClr val="28282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82828"/>
                </a:solidFill>
                <a:latin typeface="Times New Roman"/>
                <a:cs typeface="Times New Roman"/>
              </a:rPr>
              <a:t>assets because</a:t>
            </a:r>
            <a:r>
              <a:rPr sz="2200" spc="10" dirty="0">
                <a:solidFill>
                  <a:srgbClr val="28282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82828"/>
                </a:solidFill>
                <a:latin typeface="Times New Roman"/>
                <a:cs typeface="Times New Roman"/>
              </a:rPr>
              <a:t>their</a:t>
            </a:r>
            <a:r>
              <a:rPr sz="2200" spc="30" dirty="0">
                <a:solidFill>
                  <a:srgbClr val="28282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82828"/>
                </a:solidFill>
                <a:latin typeface="Times New Roman"/>
                <a:cs typeface="Times New Roman"/>
              </a:rPr>
              <a:t>availability</a:t>
            </a:r>
            <a:r>
              <a:rPr sz="2200" spc="20" dirty="0">
                <a:solidFill>
                  <a:srgbClr val="28282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82828"/>
                </a:solidFill>
                <a:latin typeface="Times New Roman"/>
                <a:cs typeface="Times New Roman"/>
              </a:rPr>
              <a:t>determines</a:t>
            </a:r>
            <a:r>
              <a:rPr sz="2200" spc="35" dirty="0">
                <a:solidFill>
                  <a:srgbClr val="28282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82828"/>
                </a:solidFill>
                <a:latin typeface="Times New Roman"/>
                <a:cs typeface="Times New Roman"/>
              </a:rPr>
              <a:t>the</a:t>
            </a:r>
            <a:r>
              <a:rPr sz="2200" spc="5" dirty="0">
                <a:solidFill>
                  <a:srgbClr val="28282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82828"/>
                </a:solidFill>
                <a:latin typeface="Times New Roman"/>
                <a:cs typeface="Times New Roman"/>
              </a:rPr>
              <a:t>ability</a:t>
            </a:r>
            <a:r>
              <a:rPr sz="2200" spc="25" dirty="0">
                <a:solidFill>
                  <a:srgbClr val="282828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82828"/>
                </a:solidFill>
                <a:latin typeface="Times New Roman"/>
                <a:cs typeface="Times New Roman"/>
              </a:rPr>
              <a:t>to</a:t>
            </a:r>
            <a:r>
              <a:rPr sz="2200" spc="15" dirty="0">
                <a:solidFill>
                  <a:srgbClr val="282828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282828"/>
                </a:solidFill>
                <a:latin typeface="Times New Roman"/>
                <a:cs typeface="Times New Roman"/>
              </a:rPr>
              <a:t>make</a:t>
            </a:r>
            <a:r>
              <a:rPr sz="2200" spc="30" dirty="0">
                <a:solidFill>
                  <a:srgbClr val="282828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282828"/>
                </a:solidFill>
                <a:latin typeface="Times New Roman"/>
                <a:cs typeface="Times New Roman"/>
              </a:rPr>
              <a:t>products.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Crude</a:t>
            </a:r>
            <a:r>
              <a:rPr sz="22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Oil: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200" spc="-5" dirty="0">
                <a:solidFill>
                  <a:srgbClr val="111111"/>
                </a:solidFill>
                <a:latin typeface="Times New Roman"/>
                <a:cs typeface="Times New Roman"/>
              </a:rPr>
              <a:t>Crude</a:t>
            </a:r>
            <a:r>
              <a:rPr sz="2200" spc="5" dirty="0">
                <a:solidFill>
                  <a:srgbClr val="11111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111111"/>
                </a:solidFill>
                <a:latin typeface="Times New Roman"/>
                <a:cs typeface="Times New Roman"/>
              </a:rPr>
              <a:t>oil</a:t>
            </a:r>
            <a:r>
              <a:rPr sz="2200" dirty="0">
                <a:solidFill>
                  <a:srgbClr val="11111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111111"/>
                </a:solidFill>
                <a:latin typeface="Times New Roman"/>
                <a:cs typeface="Times New Roman"/>
              </a:rPr>
              <a:t>is</a:t>
            </a:r>
            <a:r>
              <a:rPr sz="2200" spc="10" dirty="0">
                <a:solidFill>
                  <a:srgbClr val="11111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111111"/>
                </a:solidFill>
                <a:latin typeface="Times New Roman"/>
                <a:cs typeface="Times New Roman"/>
              </a:rPr>
              <a:t>a</a:t>
            </a:r>
            <a:r>
              <a:rPr sz="2200" spc="15" dirty="0">
                <a:solidFill>
                  <a:srgbClr val="11111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111111"/>
                </a:solidFill>
                <a:latin typeface="Times New Roman"/>
                <a:cs typeface="Times New Roman"/>
              </a:rPr>
              <a:t>naturally</a:t>
            </a:r>
            <a:r>
              <a:rPr sz="2200" spc="15" dirty="0">
                <a:solidFill>
                  <a:srgbClr val="11111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111111"/>
                </a:solidFill>
                <a:latin typeface="Times New Roman"/>
                <a:cs typeface="Times New Roman"/>
              </a:rPr>
              <a:t>occurring,</a:t>
            </a:r>
            <a:r>
              <a:rPr sz="2200" spc="20" dirty="0">
                <a:solidFill>
                  <a:srgbClr val="11111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111111"/>
                </a:solidFill>
                <a:latin typeface="Times New Roman"/>
                <a:cs typeface="Times New Roman"/>
              </a:rPr>
              <a:t>unrefined</a:t>
            </a:r>
            <a:r>
              <a:rPr sz="2200" spc="15" dirty="0">
                <a:solidFill>
                  <a:srgbClr val="11111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111111"/>
                </a:solidFill>
                <a:latin typeface="Times New Roman"/>
                <a:cs typeface="Times New Roman"/>
              </a:rPr>
              <a:t>petroleum</a:t>
            </a:r>
            <a:r>
              <a:rPr sz="2200" spc="5" dirty="0">
                <a:solidFill>
                  <a:srgbClr val="11111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111111"/>
                </a:solidFill>
                <a:latin typeface="Times New Roman"/>
                <a:cs typeface="Times New Roman"/>
              </a:rPr>
              <a:t>product</a:t>
            </a:r>
            <a:r>
              <a:rPr sz="2200" spc="15" dirty="0">
                <a:solidFill>
                  <a:srgbClr val="11111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111111"/>
                </a:solidFill>
                <a:latin typeface="Times New Roman"/>
                <a:cs typeface="Times New Roman"/>
              </a:rPr>
              <a:t>composed</a:t>
            </a:r>
            <a:r>
              <a:rPr sz="2200" spc="5" dirty="0">
                <a:solidFill>
                  <a:srgbClr val="11111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111111"/>
                </a:solidFill>
                <a:latin typeface="Times New Roman"/>
                <a:cs typeface="Times New Roman"/>
              </a:rPr>
              <a:t>of</a:t>
            </a:r>
            <a:r>
              <a:rPr sz="2200" spc="10" dirty="0">
                <a:solidFill>
                  <a:srgbClr val="11111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111111"/>
                </a:solidFill>
                <a:latin typeface="Times New Roman"/>
                <a:cs typeface="Times New Roman"/>
              </a:rPr>
              <a:t>hydrocarbon</a:t>
            </a:r>
            <a:r>
              <a:rPr sz="2200" spc="-5" dirty="0">
                <a:solidFill>
                  <a:srgbClr val="111111"/>
                </a:solidFill>
                <a:latin typeface="Times New Roman"/>
                <a:cs typeface="Times New Roman"/>
              </a:rPr>
              <a:t> deposits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200" spc="-5" dirty="0">
                <a:solidFill>
                  <a:srgbClr val="111111"/>
                </a:solidFill>
                <a:latin typeface="Times New Roman"/>
                <a:cs typeface="Times New Roman"/>
              </a:rPr>
              <a:t>and</a:t>
            </a:r>
            <a:r>
              <a:rPr sz="2200" spc="-10" dirty="0">
                <a:solidFill>
                  <a:srgbClr val="11111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111111"/>
                </a:solidFill>
                <a:latin typeface="Times New Roman"/>
                <a:cs typeface="Times New Roman"/>
              </a:rPr>
              <a:t>other</a:t>
            </a:r>
            <a:r>
              <a:rPr sz="2200" spc="-10" dirty="0">
                <a:solidFill>
                  <a:srgbClr val="111111"/>
                </a:solidFill>
                <a:latin typeface="Times New Roman"/>
                <a:cs typeface="Times New Roman"/>
              </a:rPr>
              <a:t> organic </a:t>
            </a:r>
            <a:r>
              <a:rPr sz="2200" spc="-5" dirty="0">
                <a:solidFill>
                  <a:srgbClr val="111111"/>
                </a:solidFill>
                <a:latin typeface="Times New Roman"/>
                <a:cs typeface="Times New Roman"/>
              </a:rPr>
              <a:t>materials.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Refining</a:t>
            </a:r>
            <a:endParaRPr sz="2200">
              <a:latin typeface="Times New Roman"/>
              <a:cs typeface="Times New Roman"/>
            </a:endParaRPr>
          </a:p>
          <a:p>
            <a:pPr marL="12700" marR="532765">
              <a:lnSpc>
                <a:spcPct val="100000"/>
              </a:lnSpc>
              <a:spcBef>
                <a:spcPts val="765"/>
              </a:spcBef>
            </a:pPr>
            <a:r>
              <a:rPr sz="2200" spc="-5" dirty="0">
                <a:latin typeface="Times New Roman"/>
                <a:cs typeface="Times New Roman"/>
              </a:rPr>
              <a:t>The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process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of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separating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crude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oil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into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useful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components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including gasoline,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diesel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fuel,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jet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fuel,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fuel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oil,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and other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products.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206363" y="3369040"/>
            <a:ext cx="6633209" cy="2019300"/>
            <a:chOff x="3206363" y="3369040"/>
            <a:chExt cx="6633209" cy="20193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06363" y="3369040"/>
              <a:ext cx="6632713" cy="201894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64991" y="3528059"/>
              <a:ext cx="6135623" cy="1520952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388111" y="2624785"/>
            <a:ext cx="1141857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Times New Roman"/>
                <a:cs typeface="Times New Roman"/>
              </a:rPr>
              <a:t>Cracking,</a:t>
            </a:r>
            <a:r>
              <a:rPr sz="2200" spc="114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as</a:t>
            </a:r>
            <a:r>
              <a:rPr sz="2200" spc="9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the</a:t>
            </a:r>
            <a:r>
              <a:rPr sz="2200" spc="114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name</a:t>
            </a:r>
            <a:r>
              <a:rPr sz="2200" spc="1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suggests,</a:t>
            </a:r>
            <a:r>
              <a:rPr sz="2200" spc="10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is</a:t>
            </a:r>
            <a:r>
              <a:rPr sz="2200" spc="9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</a:t>
            </a:r>
            <a:r>
              <a:rPr sz="2200" spc="9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process</a:t>
            </a:r>
            <a:r>
              <a:rPr sz="2200" spc="10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in</a:t>
            </a:r>
            <a:r>
              <a:rPr sz="2200" spc="1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which</a:t>
            </a:r>
            <a:r>
              <a:rPr sz="2200" spc="1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large</a:t>
            </a:r>
            <a:r>
              <a:rPr sz="2200" spc="1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hydrocarbon</a:t>
            </a:r>
            <a:r>
              <a:rPr sz="2200" spc="1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molecules</a:t>
            </a:r>
            <a:r>
              <a:rPr sz="2200" spc="9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are</a:t>
            </a:r>
            <a:r>
              <a:rPr sz="2200" spc="10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broken</a:t>
            </a:r>
            <a:r>
              <a:rPr sz="2200" spc="114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down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200" spc="-5" dirty="0">
                <a:latin typeface="Times New Roman"/>
                <a:cs typeface="Times New Roman"/>
              </a:rPr>
              <a:t>into smaller</a:t>
            </a:r>
            <a:r>
              <a:rPr sz="2200" spc="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and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more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useful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ones,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for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example:</a:t>
            </a:r>
            <a:endParaRPr sz="22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3366CC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71017" y="5174107"/>
            <a:ext cx="11190605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789430" algn="l"/>
                <a:tab pos="4110354" algn="l"/>
                <a:tab pos="6510020" algn="l"/>
                <a:tab pos="8796020" algn="l"/>
                <a:tab pos="9599295" algn="l"/>
              </a:tabLst>
            </a:pPr>
            <a:r>
              <a:rPr sz="2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Steam</a:t>
            </a:r>
            <a:r>
              <a:rPr sz="22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cracking</a:t>
            </a:r>
            <a:r>
              <a:rPr sz="2200" b="1" spc="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is</a:t>
            </a:r>
            <a:r>
              <a:rPr sz="2200" spc="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a</a:t>
            </a:r>
            <a:r>
              <a:rPr sz="2200" spc="1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petrochemical	process</a:t>
            </a:r>
            <a:r>
              <a:rPr sz="2200" spc="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in</a:t>
            </a:r>
            <a:r>
              <a:rPr sz="2200" spc="1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which</a:t>
            </a:r>
            <a:r>
              <a:rPr sz="2200" spc="2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saturated</a:t>
            </a:r>
            <a:r>
              <a:rPr sz="2200" spc="1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212121"/>
                </a:solidFill>
                <a:latin typeface="Times New Roman"/>
                <a:cs typeface="Times New Roman"/>
              </a:rPr>
              <a:t>hydrocarbons	</a:t>
            </a: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are</a:t>
            </a:r>
            <a:r>
              <a:rPr sz="2200" spc="-1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broken</a:t>
            </a:r>
            <a:r>
              <a:rPr sz="2200" spc="-1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down</a:t>
            </a:r>
            <a:r>
              <a:rPr sz="2200" spc="-1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into </a:t>
            </a:r>
            <a:r>
              <a:rPr sz="2200" spc="-53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212121"/>
                </a:solidFill>
                <a:latin typeface="Times New Roman"/>
                <a:cs typeface="Times New Roman"/>
              </a:rPr>
              <a:t>smaller,</a:t>
            </a:r>
            <a:r>
              <a:rPr sz="2200" spc="3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often</a:t>
            </a:r>
            <a:r>
              <a:rPr sz="2200" spc="1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unsaturated, </a:t>
            </a:r>
            <a:r>
              <a:rPr sz="2200" dirty="0">
                <a:solidFill>
                  <a:srgbClr val="212121"/>
                </a:solidFill>
                <a:latin typeface="Times New Roman"/>
                <a:cs typeface="Times New Roman"/>
              </a:rPr>
              <a:t>hydrocarbons.</a:t>
            </a:r>
            <a:r>
              <a:rPr sz="2200" spc="-2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It</a:t>
            </a:r>
            <a:r>
              <a:rPr sz="2200" spc="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is</a:t>
            </a:r>
            <a:r>
              <a:rPr sz="2200" dirty="0">
                <a:solidFill>
                  <a:srgbClr val="212121"/>
                </a:solidFill>
                <a:latin typeface="Times New Roman"/>
                <a:cs typeface="Times New Roman"/>
              </a:rPr>
              <a:t> the</a:t>
            </a:r>
            <a:r>
              <a:rPr sz="2200" spc="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principal</a:t>
            </a:r>
            <a:r>
              <a:rPr sz="220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industrial method</a:t>
            </a:r>
            <a:r>
              <a:rPr sz="2200" spc="2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for</a:t>
            </a:r>
            <a:r>
              <a:rPr sz="2200" spc="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producing</a:t>
            </a:r>
            <a:r>
              <a:rPr sz="220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the </a:t>
            </a:r>
            <a:r>
              <a:rPr sz="2200" dirty="0">
                <a:solidFill>
                  <a:srgbClr val="212121"/>
                </a:solidFill>
                <a:latin typeface="Times New Roman"/>
                <a:cs typeface="Times New Roman"/>
              </a:rPr>
              <a:t> lighter</a:t>
            </a:r>
            <a:r>
              <a:rPr sz="2200" spc="1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alkenes	(or</a:t>
            </a:r>
            <a:r>
              <a:rPr sz="2200" spc="3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Times New Roman"/>
                <a:cs typeface="Times New Roman"/>
              </a:rPr>
              <a:t>commonly</a:t>
            </a:r>
            <a:r>
              <a:rPr sz="2200" spc="5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olefins</a:t>
            </a:r>
            <a:r>
              <a:rPr sz="2200" spc="4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),</a:t>
            </a:r>
            <a:r>
              <a:rPr sz="2200" spc="2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including</a:t>
            </a:r>
            <a:r>
              <a:rPr sz="2200" spc="2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ethene	(or</a:t>
            </a:r>
            <a:r>
              <a:rPr sz="2200" spc="1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212121"/>
                </a:solidFill>
                <a:latin typeface="Times New Roman"/>
                <a:cs typeface="Times New Roman"/>
              </a:rPr>
              <a:t>ethylene </a:t>
            </a: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)</a:t>
            </a:r>
            <a:r>
              <a:rPr sz="2200" spc="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and</a:t>
            </a:r>
            <a:r>
              <a:rPr sz="2200" spc="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212121"/>
                </a:solidFill>
                <a:latin typeface="Times New Roman"/>
                <a:cs typeface="Times New Roman"/>
              </a:rPr>
              <a:t>propene	</a:t>
            </a: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(or </a:t>
            </a:r>
            <a:r>
              <a:rPr sz="2200" dirty="0">
                <a:solidFill>
                  <a:srgbClr val="212121"/>
                </a:solidFill>
                <a:latin typeface="Times New Roman"/>
                <a:cs typeface="Times New Roman"/>
              </a:rPr>
              <a:t> propylene).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88111" y="2037714"/>
            <a:ext cx="14427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Cracking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3366CC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2839" y="1066037"/>
            <a:ext cx="9319895" cy="3363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735" algn="ctr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009900"/>
                </a:solidFill>
                <a:latin typeface="Times New Roman"/>
                <a:cs typeface="Times New Roman"/>
              </a:rPr>
              <a:t>Petroleum</a:t>
            </a:r>
            <a:r>
              <a:rPr sz="2800" b="1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9900"/>
                </a:solidFill>
                <a:latin typeface="Times New Roman"/>
                <a:cs typeface="Times New Roman"/>
              </a:rPr>
              <a:t>Refining</a:t>
            </a:r>
            <a:r>
              <a:rPr sz="2800" b="1" spc="-1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009900"/>
                </a:solidFill>
                <a:latin typeface="Times New Roman"/>
                <a:cs typeface="Times New Roman"/>
              </a:rPr>
              <a:t>Processes</a:t>
            </a:r>
            <a:endParaRPr sz="2800">
              <a:latin typeface="Times New Roman"/>
              <a:cs typeface="Times New Roman"/>
            </a:endParaRPr>
          </a:p>
          <a:p>
            <a:pPr marL="394335">
              <a:lnSpc>
                <a:spcPct val="100000"/>
              </a:lnSpc>
              <a:spcBef>
                <a:spcPts val="2030"/>
              </a:spcBef>
            </a:pPr>
            <a:r>
              <a:rPr sz="2400" b="1" i="1" spc="-5" dirty="0">
                <a:solidFill>
                  <a:srgbClr val="9900CC"/>
                </a:solidFill>
                <a:latin typeface="Times New Roman"/>
                <a:cs typeface="Times New Roman"/>
              </a:rPr>
              <a:t>Crude</a:t>
            </a:r>
            <a:r>
              <a:rPr sz="2400" b="1" i="1" spc="-20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2400" b="1" i="1" spc="-5" dirty="0">
                <a:solidFill>
                  <a:srgbClr val="9900CC"/>
                </a:solidFill>
                <a:latin typeface="Times New Roman"/>
                <a:cs typeface="Times New Roman"/>
              </a:rPr>
              <a:t>Oil</a:t>
            </a:r>
            <a:r>
              <a:rPr sz="2400" b="1" i="1" spc="-15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9900CC"/>
                </a:solidFill>
                <a:latin typeface="Times New Roman"/>
                <a:cs typeface="Times New Roman"/>
              </a:rPr>
              <a:t>Preprocessing</a:t>
            </a:r>
            <a:endParaRPr sz="2400">
              <a:latin typeface="Times New Roman"/>
              <a:cs typeface="Times New Roman"/>
            </a:endParaRPr>
          </a:p>
          <a:p>
            <a:pPr marL="355600" marR="5080" indent="-343535">
              <a:lnSpc>
                <a:spcPct val="150000"/>
              </a:lnSpc>
              <a:spcBef>
                <a:spcPts val="135"/>
              </a:spcBef>
              <a:buFont typeface="Wingdings"/>
              <a:buChar char=""/>
              <a:tabLst>
                <a:tab pos="356235" algn="l"/>
              </a:tabLst>
            </a:pPr>
            <a:r>
              <a:rPr sz="2400" b="1" spc="-5" dirty="0">
                <a:solidFill>
                  <a:srgbClr val="993300"/>
                </a:solidFill>
                <a:latin typeface="Times New Roman"/>
                <a:cs typeface="Times New Roman"/>
              </a:rPr>
              <a:t>Crude</a:t>
            </a:r>
            <a:r>
              <a:rPr sz="2400" b="1" spc="305" dirty="0">
                <a:solidFill>
                  <a:srgbClr val="9933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993300"/>
                </a:solidFill>
                <a:latin typeface="Times New Roman"/>
                <a:cs typeface="Times New Roman"/>
              </a:rPr>
              <a:t>oil</a:t>
            </a:r>
            <a:r>
              <a:rPr sz="2400" b="1" spc="310" dirty="0">
                <a:solidFill>
                  <a:srgbClr val="9933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comes</a:t>
            </a:r>
            <a:r>
              <a:rPr sz="2400" spc="3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from</a:t>
            </a:r>
            <a:r>
              <a:rPr sz="2400" spc="2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3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ground</a:t>
            </a:r>
            <a:r>
              <a:rPr sz="2400" spc="30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mixed</a:t>
            </a:r>
            <a:r>
              <a:rPr sz="2400" spc="3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with</a:t>
            </a:r>
            <a:r>
              <a:rPr sz="2400" spc="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3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variety</a:t>
            </a:r>
            <a:r>
              <a:rPr sz="2400" spc="3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3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substances: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gases,</a:t>
            </a:r>
            <a:r>
              <a:rPr sz="2400" spc="-15" dirty="0">
                <a:latin typeface="Times New Roman"/>
                <a:cs typeface="Times New Roman"/>
              </a:rPr>
              <a:t> water, </a:t>
            </a:r>
            <a:r>
              <a:rPr sz="2400" dirty="0">
                <a:latin typeface="Times New Roman"/>
                <a:cs typeface="Times New Roman"/>
              </a:rPr>
              <a:t>salt,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 dirt.</a:t>
            </a:r>
            <a:endParaRPr sz="2400">
              <a:latin typeface="Times New Roman"/>
              <a:cs typeface="Times New Roman"/>
            </a:endParaRPr>
          </a:p>
          <a:p>
            <a:pPr marL="355600" marR="6350" indent="-343535">
              <a:lnSpc>
                <a:spcPct val="150000"/>
              </a:lnSpc>
              <a:spcBef>
                <a:spcPts val="600"/>
              </a:spcBef>
              <a:buFont typeface="Wingdings"/>
              <a:buChar char=""/>
              <a:tabLst>
                <a:tab pos="356235" algn="l"/>
              </a:tabLst>
            </a:pPr>
            <a:r>
              <a:rPr sz="2400" dirty="0">
                <a:latin typeface="Times New Roman"/>
                <a:cs typeface="Times New Roman"/>
              </a:rPr>
              <a:t>These</a:t>
            </a:r>
            <a:r>
              <a:rPr sz="2400" spc="254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must</a:t>
            </a:r>
            <a:r>
              <a:rPr sz="2400" spc="2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</a:t>
            </a:r>
            <a:r>
              <a:rPr sz="2400" spc="254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removed</a:t>
            </a:r>
            <a:r>
              <a:rPr sz="2400" spc="2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before</a:t>
            </a:r>
            <a:r>
              <a:rPr sz="2400" spc="2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</a:t>
            </a:r>
            <a:r>
              <a:rPr sz="2400" spc="2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crude</a:t>
            </a:r>
            <a:r>
              <a:rPr sz="2400" spc="25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can</a:t>
            </a:r>
            <a:r>
              <a:rPr sz="2400" spc="254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be</a:t>
            </a:r>
            <a:r>
              <a:rPr sz="2400" spc="24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transported</a:t>
            </a:r>
            <a:r>
              <a:rPr sz="2400" spc="254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effectively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refined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without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undue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fouling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 corrosion.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647176" y="3817627"/>
            <a:ext cx="3354704" cy="3040380"/>
            <a:chOff x="8647176" y="3817627"/>
            <a:chExt cx="3354704" cy="304038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47176" y="3817627"/>
              <a:ext cx="3354324" cy="304037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42248" y="4012691"/>
              <a:ext cx="2784348" cy="2519172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3366CC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5115" y="719758"/>
            <a:ext cx="9334500" cy="1346200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85"/>
              </a:spcBef>
            </a:pPr>
            <a:r>
              <a:rPr sz="2800" spc="-5" dirty="0">
                <a:solidFill>
                  <a:srgbClr val="0000FF"/>
                </a:solidFill>
                <a:latin typeface="Times New Roman"/>
                <a:cs typeface="Times New Roman"/>
              </a:rPr>
              <a:t>Activities</a:t>
            </a:r>
            <a:r>
              <a:rPr sz="28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00FF"/>
                </a:solidFill>
                <a:latin typeface="Times New Roman"/>
                <a:cs typeface="Times New Roman"/>
              </a:rPr>
              <a:t>related to</a:t>
            </a:r>
            <a:r>
              <a:rPr sz="28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8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00FF"/>
                </a:solidFill>
                <a:latin typeface="Times New Roman"/>
                <a:cs typeface="Times New Roman"/>
              </a:rPr>
              <a:t>petroleum</a:t>
            </a:r>
            <a:r>
              <a:rPr sz="28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00FF"/>
                </a:solidFill>
                <a:latin typeface="Times New Roman"/>
                <a:cs typeface="Times New Roman"/>
              </a:rPr>
              <a:t>industry</a:t>
            </a:r>
            <a:endParaRPr sz="2800">
              <a:latin typeface="Times New Roman"/>
              <a:cs typeface="Times New Roman"/>
            </a:endParaRPr>
          </a:p>
          <a:p>
            <a:pPr marL="57150" marR="5080">
              <a:lnSpc>
                <a:spcPct val="100000"/>
              </a:lnSpc>
              <a:spcBef>
                <a:spcPts val="590"/>
              </a:spcBef>
              <a:tabLst>
                <a:tab pos="1439545" algn="l"/>
                <a:tab pos="1584325" algn="l"/>
                <a:tab pos="2755900" algn="l"/>
                <a:tab pos="3046095" algn="l"/>
                <a:tab pos="3663315" algn="l"/>
                <a:tab pos="3765550" algn="l"/>
                <a:tab pos="4199890" algn="l"/>
                <a:tab pos="4464685" algn="l"/>
                <a:tab pos="4684395" algn="l"/>
                <a:tab pos="5199380" algn="l"/>
                <a:tab pos="5699760" algn="l"/>
                <a:tab pos="6260465" algn="l"/>
                <a:tab pos="6603365" algn="l"/>
                <a:tab pos="6644640" algn="l"/>
                <a:tab pos="7873365" algn="l"/>
                <a:tab pos="8460105" algn="l"/>
                <a:tab pos="8949055" algn="l"/>
              </a:tabLst>
            </a:pPr>
            <a:r>
              <a:rPr sz="2400" spc="-5" dirty="0">
                <a:latin typeface="Times New Roman"/>
                <a:cs typeface="Times New Roman"/>
              </a:rPr>
              <a:t>Pet</a:t>
            </a:r>
            <a:r>
              <a:rPr sz="2400" dirty="0">
                <a:latin typeface="Times New Roman"/>
                <a:cs typeface="Times New Roman"/>
              </a:rPr>
              <a:t>r</a:t>
            </a:r>
            <a:r>
              <a:rPr sz="2400" spc="-1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leum	i</a:t>
            </a:r>
            <a:r>
              <a:rPr sz="2400" spc="-10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dust</a:t>
            </a:r>
            <a:r>
              <a:rPr sz="2400" spc="-5" dirty="0">
                <a:latin typeface="Times New Roman"/>
                <a:cs typeface="Times New Roman"/>
              </a:rPr>
              <a:t>ries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de</a:t>
            </a:r>
            <a:r>
              <a:rPr sz="2400" dirty="0">
                <a:latin typeface="Times New Roman"/>
                <a:cs typeface="Times New Roman"/>
              </a:rPr>
              <a:t>pe</a:t>
            </a:r>
            <a:r>
              <a:rPr sz="2400" spc="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d		on	a	la</a:t>
            </a:r>
            <a:r>
              <a:rPr sz="2400" spc="-50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ge	nu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ber	of		a</a:t>
            </a:r>
            <a:r>
              <a:rPr sz="2400" spc="-10" dirty="0">
                <a:latin typeface="Times New Roman"/>
                <a:cs typeface="Times New Roman"/>
              </a:rPr>
              <a:t>c</a:t>
            </a:r>
            <a:r>
              <a:rPr sz="2400" dirty="0">
                <a:latin typeface="Times New Roman"/>
                <a:cs typeface="Times New Roman"/>
              </a:rPr>
              <a:t>ti</a:t>
            </a:r>
            <a:r>
              <a:rPr sz="2400" spc="-15" dirty="0">
                <a:latin typeface="Times New Roman"/>
                <a:cs typeface="Times New Roman"/>
              </a:rPr>
              <a:t>v</a:t>
            </a:r>
            <a:r>
              <a:rPr sz="2400" dirty="0">
                <a:latin typeface="Times New Roman"/>
                <a:cs typeface="Times New Roman"/>
              </a:rPr>
              <a:t>it</a:t>
            </a:r>
            <a:r>
              <a:rPr sz="2400" spc="-10" dirty="0">
                <a:latin typeface="Times New Roman"/>
                <a:cs typeface="Times New Roman"/>
              </a:rPr>
              <a:t>i</a:t>
            </a:r>
            <a:r>
              <a:rPr sz="2400" spc="-5" dirty="0">
                <a:latin typeface="Times New Roman"/>
                <a:cs typeface="Times New Roman"/>
              </a:rPr>
              <a:t>es</a:t>
            </a:r>
            <a:r>
              <a:rPr sz="2400" dirty="0">
                <a:latin typeface="Times New Roman"/>
                <a:cs typeface="Times New Roman"/>
              </a:rPr>
              <a:t>	t</a:t>
            </a:r>
            <a:r>
              <a:rPr sz="2400" spc="-10" dirty="0">
                <a:latin typeface="Times New Roman"/>
                <a:cs typeface="Times New Roman"/>
              </a:rPr>
              <a:t>ha</a:t>
            </a:r>
            <a:r>
              <a:rPr sz="2400" dirty="0">
                <a:latin typeface="Times New Roman"/>
                <a:cs typeface="Times New Roman"/>
              </a:rPr>
              <a:t>t	req</a:t>
            </a:r>
            <a:r>
              <a:rPr sz="2400" spc="-20" dirty="0">
                <a:latin typeface="Times New Roman"/>
                <a:cs typeface="Times New Roman"/>
              </a:rPr>
              <a:t>u</a:t>
            </a:r>
            <a:r>
              <a:rPr sz="2400" dirty="0">
                <a:latin typeface="Times New Roman"/>
                <a:cs typeface="Times New Roman"/>
              </a:rPr>
              <a:t>ire  spe</a:t>
            </a:r>
            <a:r>
              <a:rPr sz="2400" spc="-10" dirty="0">
                <a:latin typeface="Times New Roman"/>
                <a:cs typeface="Times New Roman"/>
              </a:rPr>
              <a:t>c</a:t>
            </a:r>
            <a:r>
              <a:rPr sz="2400" dirty="0">
                <a:latin typeface="Times New Roman"/>
                <a:cs typeface="Times New Roman"/>
              </a:rPr>
              <a:t>ia</a:t>
            </a:r>
            <a:r>
              <a:rPr sz="2400" spc="-15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ized		equip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ent	and	</a:t>
            </a:r>
            <a:r>
              <a:rPr sz="2400" spc="-10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rained	labo</a:t>
            </a:r>
            <a:r>
              <a:rPr sz="2400" spc="-10" dirty="0">
                <a:latin typeface="Times New Roman"/>
                <a:cs typeface="Times New Roman"/>
              </a:rPr>
              <a:t>u</a:t>
            </a:r>
            <a:r>
              <a:rPr sz="2400" spc="-130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.	T</a:t>
            </a:r>
            <a:r>
              <a:rPr sz="2400" spc="-20" dirty="0">
                <a:latin typeface="Times New Roman"/>
                <a:cs typeface="Times New Roman"/>
              </a:rPr>
              <a:t>h</a:t>
            </a:r>
            <a:r>
              <a:rPr sz="2400" dirty="0">
                <a:latin typeface="Times New Roman"/>
                <a:cs typeface="Times New Roman"/>
              </a:rPr>
              <a:t>ese	</a:t>
            </a:r>
            <a:r>
              <a:rPr sz="2400" spc="-10" dirty="0">
                <a:latin typeface="Times New Roman"/>
                <a:cs typeface="Times New Roman"/>
              </a:rPr>
              <a:t>ac</a:t>
            </a:r>
            <a:r>
              <a:rPr sz="2400" dirty="0">
                <a:latin typeface="Times New Roman"/>
                <a:cs typeface="Times New Roman"/>
              </a:rPr>
              <a:t>t</a:t>
            </a:r>
            <a:r>
              <a:rPr sz="2400" spc="5" dirty="0">
                <a:latin typeface="Times New Roman"/>
                <a:cs typeface="Times New Roman"/>
              </a:rPr>
              <a:t>i</a:t>
            </a:r>
            <a:r>
              <a:rPr sz="2400" spc="-15" dirty="0">
                <a:latin typeface="Times New Roman"/>
                <a:cs typeface="Times New Roman"/>
              </a:rPr>
              <a:t>v</a:t>
            </a:r>
            <a:r>
              <a:rPr sz="2400" spc="-10" dirty="0">
                <a:latin typeface="Times New Roman"/>
                <a:cs typeface="Times New Roman"/>
              </a:rPr>
              <a:t>it</a:t>
            </a:r>
            <a:r>
              <a:rPr sz="2400" dirty="0">
                <a:latin typeface="Times New Roman"/>
                <a:cs typeface="Times New Roman"/>
              </a:rPr>
              <a:t>ies	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10" dirty="0">
                <a:latin typeface="Times New Roman"/>
                <a:cs typeface="Times New Roman"/>
              </a:rPr>
              <a:t>c</a:t>
            </a:r>
            <a:r>
              <a:rPr sz="2400" dirty="0">
                <a:latin typeface="Times New Roman"/>
                <a:cs typeface="Times New Roman"/>
              </a:rPr>
              <a:t>lude	</a:t>
            </a:r>
            <a:r>
              <a:rPr sz="2400" spc="-10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he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9615" y="2040763"/>
            <a:ext cx="26435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following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operations: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206495" y="2258567"/>
            <a:ext cx="3352800" cy="462280"/>
          </a:xfrm>
          <a:prstGeom prst="rect">
            <a:avLst/>
          </a:prstGeom>
          <a:solidFill>
            <a:srgbClr val="C5DFB4"/>
          </a:solidFill>
        </p:spPr>
        <p:txBody>
          <a:bodyPr vert="horz" wrap="square" lIns="0" tIns="27305" rIns="0" bIns="0" rtlCol="0">
            <a:spAutoFit/>
          </a:bodyPr>
          <a:lstStyle/>
          <a:p>
            <a:pPr marL="864235">
              <a:lnSpc>
                <a:spcPct val="100000"/>
              </a:lnSpc>
              <a:spcBef>
                <a:spcPts val="215"/>
              </a:spcBef>
            </a:pPr>
            <a:r>
              <a:rPr sz="2400" b="1" spc="-5" dirty="0">
                <a:solidFill>
                  <a:srgbClr val="006FC0"/>
                </a:solidFill>
                <a:latin typeface="Calibri"/>
                <a:cs typeface="Calibri"/>
              </a:rPr>
              <a:t>Oil</a:t>
            </a:r>
            <a:r>
              <a:rPr sz="2400" b="1" spc="-4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6FC0"/>
                </a:solidFill>
                <a:latin typeface="Calibri"/>
                <a:cs typeface="Calibri"/>
              </a:rPr>
              <a:t>detection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06495" y="2944367"/>
            <a:ext cx="3352800" cy="462280"/>
          </a:xfrm>
          <a:prstGeom prst="rect">
            <a:avLst/>
          </a:prstGeom>
          <a:solidFill>
            <a:srgbClr val="C5DFB4"/>
          </a:solidFill>
        </p:spPr>
        <p:txBody>
          <a:bodyPr vert="horz" wrap="square" lIns="0" tIns="27305" rIns="0" bIns="0" rtlCol="0">
            <a:spAutoFit/>
          </a:bodyPr>
          <a:lstStyle/>
          <a:p>
            <a:pPr marR="54610" algn="ctr">
              <a:lnSpc>
                <a:spcPct val="100000"/>
              </a:lnSpc>
              <a:spcBef>
                <a:spcPts val="215"/>
              </a:spcBef>
            </a:pPr>
            <a:r>
              <a:rPr sz="2400" b="1" spc="-5" dirty="0">
                <a:solidFill>
                  <a:srgbClr val="006FC0"/>
                </a:solidFill>
                <a:latin typeface="Calibri"/>
                <a:cs typeface="Calibri"/>
              </a:rPr>
              <a:t>Drilling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206495" y="3630167"/>
            <a:ext cx="3352800" cy="462280"/>
          </a:xfrm>
          <a:prstGeom prst="rect">
            <a:avLst/>
          </a:prstGeom>
          <a:solidFill>
            <a:srgbClr val="C5DFB4"/>
          </a:solidFill>
        </p:spPr>
        <p:txBody>
          <a:bodyPr vert="horz" wrap="square" lIns="0" tIns="27305" rIns="0" bIns="0" rtlCol="0">
            <a:spAutoFit/>
          </a:bodyPr>
          <a:lstStyle/>
          <a:p>
            <a:pPr marL="826135">
              <a:lnSpc>
                <a:spcPct val="100000"/>
              </a:lnSpc>
              <a:spcBef>
                <a:spcPts val="215"/>
              </a:spcBef>
            </a:pPr>
            <a:r>
              <a:rPr sz="2400" b="1" spc="-5" dirty="0">
                <a:solidFill>
                  <a:srgbClr val="006FC0"/>
                </a:solidFill>
                <a:latin typeface="Calibri"/>
                <a:cs typeface="Calibri"/>
              </a:rPr>
              <a:t>Oil</a:t>
            </a:r>
            <a:r>
              <a:rPr sz="2400" b="1" spc="-5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6FC0"/>
                </a:solidFill>
                <a:latin typeface="Calibri"/>
                <a:cs typeface="Calibri"/>
              </a:rPr>
              <a:t>extraction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206495" y="4311396"/>
            <a:ext cx="3352800" cy="462280"/>
          </a:xfrm>
          <a:prstGeom prst="rect">
            <a:avLst/>
          </a:prstGeom>
          <a:solidFill>
            <a:srgbClr val="C5DFB4"/>
          </a:solidFill>
        </p:spPr>
        <p:txBody>
          <a:bodyPr vert="horz" wrap="square" lIns="0" tIns="27940" rIns="0" bIns="0" rtlCol="0">
            <a:spAutoFit/>
          </a:bodyPr>
          <a:lstStyle/>
          <a:p>
            <a:pPr marL="824230">
              <a:lnSpc>
                <a:spcPct val="100000"/>
              </a:lnSpc>
              <a:spcBef>
                <a:spcPts val="220"/>
              </a:spcBef>
            </a:pPr>
            <a:r>
              <a:rPr sz="2400" b="1" spc="-5" dirty="0">
                <a:solidFill>
                  <a:srgbClr val="006FC0"/>
                </a:solidFill>
                <a:latin typeface="Calibri"/>
                <a:cs typeface="Calibri"/>
              </a:rPr>
              <a:t>Oil</a:t>
            </a:r>
            <a:r>
              <a:rPr sz="2400" b="1" spc="-5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6FC0"/>
                </a:solidFill>
                <a:latin typeface="Calibri"/>
                <a:cs typeface="Calibri"/>
              </a:rPr>
              <a:t>treatment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206495" y="4997196"/>
            <a:ext cx="3352800" cy="462280"/>
          </a:xfrm>
          <a:prstGeom prst="rect">
            <a:avLst/>
          </a:prstGeom>
          <a:solidFill>
            <a:srgbClr val="C5DFB4"/>
          </a:solidFill>
        </p:spPr>
        <p:txBody>
          <a:bodyPr vert="horz" wrap="square" lIns="0" tIns="27940" rIns="0" bIns="0" rtlCol="0">
            <a:spAutoFit/>
          </a:bodyPr>
          <a:lstStyle/>
          <a:p>
            <a:pPr marL="548640">
              <a:lnSpc>
                <a:spcPct val="100000"/>
              </a:lnSpc>
              <a:spcBef>
                <a:spcPts val="220"/>
              </a:spcBef>
            </a:pPr>
            <a:r>
              <a:rPr sz="2400" b="1" spc="-5" dirty="0">
                <a:solidFill>
                  <a:srgbClr val="006FC0"/>
                </a:solidFill>
                <a:latin typeface="Calibri"/>
                <a:cs typeface="Calibri"/>
              </a:rPr>
              <a:t>Oil</a:t>
            </a:r>
            <a:r>
              <a:rPr sz="2400" b="1" spc="-4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6FC0"/>
                </a:solidFill>
                <a:latin typeface="Calibri"/>
                <a:cs typeface="Calibri"/>
              </a:rPr>
              <a:t>transportation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206495" y="5678423"/>
            <a:ext cx="3352800" cy="584200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22860" rIns="0" bIns="0" rtlCol="0">
            <a:spAutoFit/>
          </a:bodyPr>
          <a:lstStyle/>
          <a:p>
            <a:pPr marL="987425">
              <a:lnSpc>
                <a:spcPct val="100000"/>
              </a:lnSpc>
              <a:spcBef>
                <a:spcPts val="180"/>
              </a:spcBef>
            </a:pPr>
            <a:r>
              <a:rPr sz="3200" b="1" spc="-15" dirty="0">
                <a:solidFill>
                  <a:srgbClr val="001F5F"/>
                </a:solidFill>
                <a:latin typeface="Calibri"/>
                <a:cs typeface="Calibri"/>
              </a:rPr>
              <a:t>Refining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571746" y="2704845"/>
            <a:ext cx="546100" cy="241300"/>
            <a:chOff x="4571746" y="2704845"/>
            <a:chExt cx="546100" cy="241300"/>
          </a:xfrm>
        </p:grpSpPr>
        <p:sp>
          <p:nvSpPr>
            <p:cNvPr id="14" name="object 14"/>
            <p:cNvSpPr/>
            <p:nvPr/>
          </p:nvSpPr>
          <p:spPr>
            <a:xfrm>
              <a:off x="4578096" y="2711195"/>
              <a:ext cx="533400" cy="228600"/>
            </a:xfrm>
            <a:custGeom>
              <a:avLst/>
              <a:gdLst/>
              <a:ahLst/>
              <a:cxnLst/>
              <a:rect l="l" t="t" r="r" b="b"/>
              <a:pathLst>
                <a:path w="533400" h="228600">
                  <a:moveTo>
                    <a:pt x="400050" y="0"/>
                  </a:moveTo>
                  <a:lnTo>
                    <a:pt x="133350" y="0"/>
                  </a:lnTo>
                  <a:lnTo>
                    <a:pt x="133350" y="114300"/>
                  </a:lnTo>
                  <a:lnTo>
                    <a:pt x="0" y="114300"/>
                  </a:lnTo>
                  <a:lnTo>
                    <a:pt x="266700" y="228600"/>
                  </a:lnTo>
                  <a:lnTo>
                    <a:pt x="533400" y="114300"/>
                  </a:lnTo>
                  <a:lnTo>
                    <a:pt x="400050" y="114300"/>
                  </a:lnTo>
                  <a:lnTo>
                    <a:pt x="400050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578096" y="2711195"/>
              <a:ext cx="533400" cy="228600"/>
            </a:xfrm>
            <a:custGeom>
              <a:avLst/>
              <a:gdLst/>
              <a:ahLst/>
              <a:cxnLst/>
              <a:rect l="l" t="t" r="r" b="b"/>
              <a:pathLst>
                <a:path w="533400" h="228600">
                  <a:moveTo>
                    <a:pt x="0" y="114300"/>
                  </a:moveTo>
                  <a:lnTo>
                    <a:pt x="133350" y="114300"/>
                  </a:lnTo>
                  <a:lnTo>
                    <a:pt x="133350" y="0"/>
                  </a:lnTo>
                  <a:lnTo>
                    <a:pt x="400050" y="0"/>
                  </a:lnTo>
                  <a:lnTo>
                    <a:pt x="400050" y="114300"/>
                  </a:lnTo>
                  <a:lnTo>
                    <a:pt x="533400" y="114300"/>
                  </a:lnTo>
                  <a:lnTo>
                    <a:pt x="266700" y="228600"/>
                  </a:lnTo>
                  <a:lnTo>
                    <a:pt x="0" y="114300"/>
                  </a:lnTo>
                  <a:close/>
                </a:path>
              </a:pathLst>
            </a:custGeom>
            <a:ln w="12700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4579365" y="3390646"/>
            <a:ext cx="546100" cy="241300"/>
            <a:chOff x="4579365" y="3390646"/>
            <a:chExt cx="546100" cy="241300"/>
          </a:xfrm>
        </p:grpSpPr>
        <p:sp>
          <p:nvSpPr>
            <p:cNvPr id="17" name="object 17"/>
            <p:cNvSpPr/>
            <p:nvPr/>
          </p:nvSpPr>
          <p:spPr>
            <a:xfrm>
              <a:off x="4585715" y="3396996"/>
              <a:ext cx="533400" cy="228600"/>
            </a:xfrm>
            <a:custGeom>
              <a:avLst/>
              <a:gdLst/>
              <a:ahLst/>
              <a:cxnLst/>
              <a:rect l="l" t="t" r="r" b="b"/>
              <a:pathLst>
                <a:path w="533400" h="228600">
                  <a:moveTo>
                    <a:pt x="400050" y="0"/>
                  </a:moveTo>
                  <a:lnTo>
                    <a:pt x="133350" y="0"/>
                  </a:lnTo>
                  <a:lnTo>
                    <a:pt x="133350" y="114300"/>
                  </a:lnTo>
                  <a:lnTo>
                    <a:pt x="0" y="114300"/>
                  </a:lnTo>
                  <a:lnTo>
                    <a:pt x="266700" y="228599"/>
                  </a:lnTo>
                  <a:lnTo>
                    <a:pt x="533400" y="114300"/>
                  </a:lnTo>
                  <a:lnTo>
                    <a:pt x="400050" y="114300"/>
                  </a:lnTo>
                  <a:lnTo>
                    <a:pt x="400050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585715" y="3396996"/>
              <a:ext cx="533400" cy="228600"/>
            </a:xfrm>
            <a:custGeom>
              <a:avLst/>
              <a:gdLst/>
              <a:ahLst/>
              <a:cxnLst/>
              <a:rect l="l" t="t" r="r" b="b"/>
              <a:pathLst>
                <a:path w="533400" h="228600">
                  <a:moveTo>
                    <a:pt x="0" y="114300"/>
                  </a:moveTo>
                  <a:lnTo>
                    <a:pt x="133350" y="114300"/>
                  </a:lnTo>
                  <a:lnTo>
                    <a:pt x="133350" y="0"/>
                  </a:lnTo>
                  <a:lnTo>
                    <a:pt x="400050" y="0"/>
                  </a:lnTo>
                  <a:lnTo>
                    <a:pt x="400050" y="114300"/>
                  </a:lnTo>
                  <a:lnTo>
                    <a:pt x="533400" y="114300"/>
                  </a:lnTo>
                  <a:lnTo>
                    <a:pt x="266700" y="228599"/>
                  </a:lnTo>
                  <a:lnTo>
                    <a:pt x="0" y="114300"/>
                  </a:lnTo>
                  <a:close/>
                </a:path>
              </a:pathLst>
            </a:custGeom>
            <a:ln w="12700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4571746" y="4076446"/>
            <a:ext cx="546100" cy="241300"/>
            <a:chOff x="4571746" y="4076446"/>
            <a:chExt cx="546100" cy="241300"/>
          </a:xfrm>
        </p:grpSpPr>
        <p:sp>
          <p:nvSpPr>
            <p:cNvPr id="20" name="object 20"/>
            <p:cNvSpPr/>
            <p:nvPr/>
          </p:nvSpPr>
          <p:spPr>
            <a:xfrm>
              <a:off x="4578096" y="4082796"/>
              <a:ext cx="533400" cy="228600"/>
            </a:xfrm>
            <a:custGeom>
              <a:avLst/>
              <a:gdLst/>
              <a:ahLst/>
              <a:cxnLst/>
              <a:rect l="l" t="t" r="r" b="b"/>
              <a:pathLst>
                <a:path w="533400" h="228600">
                  <a:moveTo>
                    <a:pt x="400050" y="0"/>
                  </a:moveTo>
                  <a:lnTo>
                    <a:pt x="133350" y="0"/>
                  </a:lnTo>
                  <a:lnTo>
                    <a:pt x="133350" y="114299"/>
                  </a:lnTo>
                  <a:lnTo>
                    <a:pt x="0" y="114299"/>
                  </a:lnTo>
                  <a:lnTo>
                    <a:pt x="266700" y="228599"/>
                  </a:lnTo>
                  <a:lnTo>
                    <a:pt x="533400" y="114299"/>
                  </a:lnTo>
                  <a:lnTo>
                    <a:pt x="400050" y="114299"/>
                  </a:lnTo>
                  <a:lnTo>
                    <a:pt x="400050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578096" y="4082796"/>
              <a:ext cx="533400" cy="228600"/>
            </a:xfrm>
            <a:custGeom>
              <a:avLst/>
              <a:gdLst/>
              <a:ahLst/>
              <a:cxnLst/>
              <a:rect l="l" t="t" r="r" b="b"/>
              <a:pathLst>
                <a:path w="533400" h="228600">
                  <a:moveTo>
                    <a:pt x="0" y="114299"/>
                  </a:moveTo>
                  <a:lnTo>
                    <a:pt x="133350" y="114299"/>
                  </a:lnTo>
                  <a:lnTo>
                    <a:pt x="133350" y="0"/>
                  </a:lnTo>
                  <a:lnTo>
                    <a:pt x="400050" y="0"/>
                  </a:lnTo>
                  <a:lnTo>
                    <a:pt x="400050" y="114299"/>
                  </a:lnTo>
                  <a:lnTo>
                    <a:pt x="533400" y="114299"/>
                  </a:lnTo>
                  <a:lnTo>
                    <a:pt x="266700" y="228599"/>
                  </a:lnTo>
                  <a:lnTo>
                    <a:pt x="0" y="114299"/>
                  </a:lnTo>
                  <a:close/>
                </a:path>
              </a:pathLst>
            </a:custGeom>
            <a:ln w="12700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4571746" y="4762246"/>
            <a:ext cx="546100" cy="241300"/>
            <a:chOff x="4571746" y="4762246"/>
            <a:chExt cx="546100" cy="241300"/>
          </a:xfrm>
        </p:grpSpPr>
        <p:sp>
          <p:nvSpPr>
            <p:cNvPr id="23" name="object 23"/>
            <p:cNvSpPr/>
            <p:nvPr/>
          </p:nvSpPr>
          <p:spPr>
            <a:xfrm>
              <a:off x="4578096" y="4768596"/>
              <a:ext cx="533400" cy="228600"/>
            </a:xfrm>
            <a:custGeom>
              <a:avLst/>
              <a:gdLst/>
              <a:ahLst/>
              <a:cxnLst/>
              <a:rect l="l" t="t" r="r" b="b"/>
              <a:pathLst>
                <a:path w="533400" h="228600">
                  <a:moveTo>
                    <a:pt x="400050" y="0"/>
                  </a:moveTo>
                  <a:lnTo>
                    <a:pt x="133350" y="0"/>
                  </a:lnTo>
                  <a:lnTo>
                    <a:pt x="133350" y="114299"/>
                  </a:lnTo>
                  <a:lnTo>
                    <a:pt x="0" y="114299"/>
                  </a:lnTo>
                  <a:lnTo>
                    <a:pt x="266700" y="228599"/>
                  </a:lnTo>
                  <a:lnTo>
                    <a:pt x="533400" y="114299"/>
                  </a:lnTo>
                  <a:lnTo>
                    <a:pt x="400050" y="114299"/>
                  </a:lnTo>
                  <a:lnTo>
                    <a:pt x="400050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78096" y="4768596"/>
              <a:ext cx="533400" cy="228600"/>
            </a:xfrm>
            <a:custGeom>
              <a:avLst/>
              <a:gdLst/>
              <a:ahLst/>
              <a:cxnLst/>
              <a:rect l="l" t="t" r="r" b="b"/>
              <a:pathLst>
                <a:path w="533400" h="228600">
                  <a:moveTo>
                    <a:pt x="0" y="114299"/>
                  </a:moveTo>
                  <a:lnTo>
                    <a:pt x="133350" y="114299"/>
                  </a:lnTo>
                  <a:lnTo>
                    <a:pt x="133350" y="0"/>
                  </a:lnTo>
                  <a:lnTo>
                    <a:pt x="400050" y="0"/>
                  </a:lnTo>
                  <a:lnTo>
                    <a:pt x="400050" y="114299"/>
                  </a:lnTo>
                  <a:lnTo>
                    <a:pt x="533400" y="114299"/>
                  </a:lnTo>
                  <a:lnTo>
                    <a:pt x="266700" y="228599"/>
                  </a:lnTo>
                  <a:lnTo>
                    <a:pt x="0" y="114299"/>
                  </a:lnTo>
                  <a:close/>
                </a:path>
              </a:pathLst>
            </a:custGeom>
            <a:ln w="12700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4571746" y="5448046"/>
            <a:ext cx="546100" cy="241300"/>
            <a:chOff x="4571746" y="5448046"/>
            <a:chExt cx="546100" cy="241300"/>
          </a:xfrm>
        </p:grpSpPr>
        <p:sp>
          <p:nvSpPr>
            <p:cNvPr id="26" name="object 26"/>
            <p:cNvSpPr/>
            <p:nvPr/>
          </p:nvSpPr>
          <p:spPr>
            <a:xfrm>
              <a:off x="4578096" y="5454396"/>
              <a:ext cx="533400" cy="228600"/>
            </a:xfrm>
            <a:custGeom>
              <a:avLst/>
              <a:gdLst/>
              <a:ahLst/>
              <a:cxnLst/>
              <a:rect l="l" t="t" r="r" b="b"/>
              <a:pathLst>
                <a:path w="533400" h="228600">
                  <a:moveTo>
                    <a:pt x="400050" y="0"/>
                  </a:moveTo>
                  <a:lnTo>
                    <a:pt x="133350" y="0"/>
                  </a:lnTo>
                  <a:lnTo>
                    <a:pt x="133350" y="114299"/>
                  </a:lnTo>
                  <a:lnTo>
                    <a:pt x="0" y="114299"/>
                  </a:lnTo>
                  <a:lnTo>
                    <a:pt x="266700" y="228599"/>
                  </a:lnTo>
                  <a:lnTo>
                    <a:pt x="533400" y="114299"/>
                  </a:lnTo>
                  <a:lnTo>
                    <a:pt x="400050" y="114299"/>
                  </a:lnTo>
                  <a:lnTo>
                    <a:pt x="400050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578096" y="5454396"/>
              <a:ext cx="533400" cy="228600"/>
            </a:xfrm>
            <a:custGeom>
              <a:avLst/>
              <a:gdLst/>
              <a:ahLst/>
              <a:cxnLst/>
              <a:rect l="l" t="t" r="r" b="b"/>
              <a:pathLst>
                <a:path w="533400" h="228600">
                  <a:moveTo>
                    <a:pt x="0" y="114299"/>
                  </a:moveTo>
                  <a:lnTo>
                    <a:pt x="133350" y="114299"/>
                  </a:lnTo>
                  <a:lnTo>
                    <a:pt x="133350" y="0"/>
                  </a:lnTo>
                  <a:lnTo>
                    <a:pt x="400050" y="0"/>
                  </a:lnTo>
                  <a:lnTo>
                    <a:pt x="400050" y="114299"/>
                  </a:lnTo>
                  <a:lnTo>
                    <a:pt x="533400" y="114299"/>
                  </a:lnTo>
                  <a:lnTo>
                    <a:pt x="266700" y="228599"/>
                  </a:lnTo>
                  <a:lnTo>
                    <a:pt x="0" y="114299"/>
                  </a:lnTo>
                  <a:close/>
                </a:path>
              </a:pathLst>
            </a:custGeom>
            <a:ln w="12700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8158733" y="4907407"/>
            <a:ext cx="173545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147445" algn="l"/>
              </a:tabLst>
            </a:pPr>
            <a:r>
              <a:rPr sz="2200" spc="-5" dirty="0">
                <a:latin typeface="Times New Roman"/>
                <a:cs typeface="Times New Roman"/>
              </a:rPr>
              <a:t>T</a:t>
            </a:r>
            <a:r>
              <a:rPr sz="2200" dirty="0">
                <a:latin typeface="Times New Roman"/>
                <a:cs typeface="Times New Roman"/>
              </a:rPr>
              <a:t>h</a:t>
            </a:r>
            <a:r>
              <a:rPr sz="2200" spc="-5" dirty="0">
                <a:latin typeface="Times New Roman"/>
                <a:cs typeface="Times New Roman"/>
              </a:rPr>
              <a:t>e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b="1" spc="-5" dirty="0">
                <a:latin typeface="Times New Roman"/>
                <a:cs typeface="Times New Roman"/>
              </a:rPr>
              <a:t>m</a:t>
            </a:r>
            <a:r>
              <a:rPr sz="2200" b="1" spc="5" dirty="0">
                <a:latin typeface="Times New Roman"/>
                <a:cs typeface="Times New Roman"/>
              </a:rPr>
              <a:t>o</a:t>
            </a:r>
            <a:r>
              <a:rPr sz="2200" b="1" spc="-5" dirty="0">
                <a:latin typeface="Times New Roman"/>
                <a:cs typeface="Times New Roman"/>
              </a:rPr>
              <a:t>st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569956" y="4907407"/>
            <a:ext cx="123698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latin typeface="Times New Roman"/>
                <a:cs typeface="Times New Roman"/>
              </a:rPr>
              <a:t>important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158733" y="5242686"/>
            <a:ext cx="3651250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latin typeface="Times New Roman"/>
                <a:cs typeface="Times New Roman"/>
              </a:rPr>
              <a:t>characteristic</a:t>
            </a:r>
            <a:r>
              <a:rPr sz="2200" b="1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of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this</a:t>
            </a:r>
            <a:r>
              <a:rPr sz="2200" spc="55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industry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is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the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industry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based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on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0000"/>
                </a:solidFill>
                <a:latin typeface="Times New Roman"/>
                <a:cs typeface="Times New Roman"/>
              </a:rPr>
              <a:t>oil </a:t>
            </a:r>
            <a:r>
              <a:rPr sz="22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0000"/>
                </a:solidFill>
                <a:latin typeface="Times New Roman"/>
                <a:cs typeface="Times New Roman"/>
              </a:rPr>
              <a:t>refining</a:t>
            </a:r>
            <a:r>
              <a:rPr sz="22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to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obtain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0000"/>
                </a:solidFill>
                <a:latin typeface="Times New Roman"/>
                <a:cs typeface="Times New Roman"/>
              </a:rPr>
              <a:t>petroleum </a:t>
            </a:r>
            <a:r>
              <a:rPr sz="2200" spc="-5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0000"/>
                </a:solidFill>
                <a:latin typeface="Times New Roman"/>
                <a:cs typeface="Times New Roman"/>
              </a:rPr>
              <a:t>products.</a:t>
            </a:r>
            <a:endParaRPr sz="2200">
              <a:latin typeface="Times New Roman"/>
              <a:cs typeface="Times New Roman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6795261" y="5582158"/>
            <a:ext cx="1206500" cy="776605"/>
            <a:chOff x="6795261" y="5582158"/>
            <a:chExt cx="1206500" cy="776605"/>
          </a:xfrm>
        </p:grpSpPr>
        <p:sp>
          <p:nvSpPr>
            <p:cNvPr id="32" name="object 32"/>
            <p:cNvSpPr/>
            <p:nvPr/>
          </p:nvSpPr>
          <p:spPr>
            <a:xfrm>
              <a:off x="6801611" y="5588508"/>
              <a:ext cx="1193800" cy="763905"/>
            </a:xfrm>
            <a:custGeom>
              <a:avLst/>
              <a:gdLst/>
              <a:ahLst/>
              <a:cxnLst/>
              <a:rect l="l" t="t" r="r" b="b"/>
              <a:pathLst>
                <a:path w="1193800" h="763904">
                  <a:moveTo>
                    <a:pt x="23876" y="190880"/>
                  </a:moveTo>
                  <a:lnTo>
                    <a:pt x="0" y="190880"/>
                  </a:lnTo>
                  <a:lnTo>
                    <a:pt x="0" y="572642"/>
                  </a:lnTo>
                  <a:lnTo>
                    <a:pt x="23876" y="572642"/>
                  </a:lnTo>
                  <a:lnTo>
                    <a:pt x="23876" y="190880"/>
                  </a:lnTo>
                  <a:close/>
                </a:path>
                <a:path w="1193800" h="763904">
                  <a:moveTo>
                    <a:pt x="95377" y="190880"/>
                  </a:moveTo>
                  <a:lnTo>
                    <a:pt x="47752" y="190880"/>
                  </a:lnTo>
                  <a:lnTo>
                    <a:pt x="47752" y="572642"/>
                  </a:lnTo>
                  <a:lnTo>
                    <a:pt x="95377" y="572642"/>
                  </a:lnTo>
                  <a:lnTo>
                    <a:pt x="95377" y="190880"/>
                  </a:lnTo>
                  <a:close/>
                </a:path>
                <a:path w="1193800" h="763904">
                  <a:moveTo>
                    <a:pt x="811530" y="0"/>
                  </a:moveTo>
                  <a:lnTo>
                    <a:pt x="811530" y="190880"/>
                  </a:lnTo>
                  <a:lnTo>
                    <a:pt x="119253" y="190880"/>
                  </a:lnTo>
                  <a:lnTo>
                    <a:pt x="119253" y="572642"/>
                  </a:lnTo>
                  <a:lnTo>
                    <a:pt x="811530" y="572642"/>
                  </a:lnTo>
                  <a:lnTo>
                    <a:pt x="811530" y="763523"/>
                  </a:lnTo>
                  <a:lnTo>
                    <a:pt x="1193292" y="381761"/>
                  </a:lnTo>
                  <a:lnTo>
                    <a:pt x="811530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801611" y="5588508"/>
              <a:ext cx="1193800" cy="763905"/>
            </a:xfrm>
            <a:custGeom>
              <a:avLst/>
              <a:gdLst/>
              <a:ahLst/>
              <a:cxnLst/>
              <a:rect l="l" t="t" r="r" b="b"/>
              <a:pathLst>
                <a:path w="1193800" h="763904">
                  <a:moveTo>
                    <a:pt x="0" y="190880"/>
                  </a:moveTo>
                  <a:lnTo>
                    <a:pt x="23876" y="190880"/>
                  </a:lnTo>
                  <a:lnTo>
                    <a:pt x="23876" y="572642"/>
                  </a:lnTo>
                  <a:lnTo>
                    <a:pt x="0" y="572642"/>
                  </a:lnTo>
                  <a:lnTo>
                    <a:pt x="0" y="190880"/>
                  </a:lnTo>
                  <a:close/>
                </a:path>
                <a:path w="1193800" h="763904">
                  <a:moveTo>
                    <a:pt x="47752" y="190880"/>
                  </a:moveTo>
                  <a:lnTo>
                    <a:pt x="95377" y="190880"/>
                  </a:lnTo>
                  <a:lnTo>
                    <a:pt x="95377" y="572642"/>
                  </a:lnTo>
                  <a:lnTo>
                    <a:pt x="47752" y="572642"/>
                  </a:lnTo>
                  <a:lnTo>
                    <a:pt x="47752" y="190880"/>
                  </a:lnTo>
                  <a:close/>
                </a:path>
                <a:path w="1193800" h="763904">
                  <a:moveTo>
                    <a:pt x="119253" y="190880"/>
                  </a:moveTo>
                  <a:lnTo>
                    <a:pt x="811530" y="190880"/>
                  </a:lnTo>
                  <a:lnTo>
                    <a:pt x="811530" y="0"/>
                  </a:lnTo>
                  <a:lnTo>
                    <a:pt x="1193292" y="381761"/>
                  </a:lnTo>
                  <a:lnTo>
                    <a:pt x="811530" y="763523"/>
                  </a:lnTo>
                  <a:lnTo>
                    <a:pt x="811530" y="572642"/>
                  </a:lnTo>
                  <a:lnTo>
                    <a:pt x="119253" y="572642"/>
                  </a:lnTo>
                  <a:lnTo>
                    <a:pt x="119253" y="19088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3372358" y="6459728"/>
            <a:ext cx="37839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Chem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Seham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1st</a:t>
            </a:r>
            <a:r>
              <a:rPr sz="1200" spc="27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1443-2021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3366CC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85868" y="990426"/>
            <a:ext cx="4601210" cy="5598160"/>
            <a:chOff x="185868" y="990426"/>
            <a:chExt cx="4601210" cy="559816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5868" y="990426"/>
              <a:ext cx="4601075" cy="559810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4423" y="1149095"/>
              <a:ext cx="4104132" cy="5100828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185028" y="2568321"/>
            <a:ext cx="3275329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596265" algn="l"/>
                <a:tab pos="1131570" algn="l"/>
                <a:tab pos="1449705" algn="l"/>
                <a:tab pos="2386965" algn="l"/>
                <a:tab pos="2654300" algn="l"/>
              </a:tabLst>
            </a:pPr>
            <a:r>
              <a:rPr sz="2400" spc="-5" dirty="0">
                <a:solidFill>
                  <a:srgbClr val="212121"/>
                </a:solidFill>
                <a:latin typeface="Times New Roman"/>
                <a:cs typeface="Times New Roman"/>
              </a:rPr>
              <a:t>An	</a:t>
            </a:r>
            <a:r>
              <a:rPr sz="2400" b="1" dirty="0">
                <a:solidFill>
                  <a:srgbClr val="212121"/>
                </a:solidFill>
                <a:latin typeface="Times New Roman"/>
                <a:cs typeface="Times New Roman"/>
              </a:rPr>
              <a:t>oil	</a:t>
            </a:r>
            <a:r>
              <a:rPr sz="2400" b="1" spc="-10" dirty="0">
                <a:solidFill>
                  <a:srgbClr val="212121"/>
                </a:solidFill>
                <a:latin typeface="Times New Roman"/>
                <a:cs typeface="Times New Roman"/>
              </a:rPr>
              <a:t>refinery	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or </a:t>
            </a:r>
            <a:r>
              <a:rPr sz="2400" spc="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indu</a:t>
            </a:r>
            <a:r>
              <a:rPr sz="2400" spc="5" dirty="0">
                <a:solidFill>
                  <a:srgbClr val="212121"/>
                </a:solidFill>
                <a:latin typeface="Times New Roman"/>
                <a:cs typeface="Times New Roman"/>
              </a:rPr>
              <a:t>s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t</a:t>
            </a:r>
            <a:r>
              <a:rPr sz="2400" spc="-15" dirty="0">
                <a:solidFill>
                  <a:srgbClr val="212121"/>
                </a:solidFill>
                <a:latin typeface="Times New Roman"/>
                <a:cs typeface="Times New Roman"/>
              </a:rPr>
              <a:t>r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ial	proc</a:t>
            </a:r>
            <a:r>
              <a:rPr sz="2400" spc="-5" dirty="0">
                <a:solidFill>
                  <a:srgbClr val="212121"/>
                </a:solidFill>
                <a:latin typeface="Times New Roman"/>
                <a:cs typeface="Times New Roman"/>
              </a:rPr>
              <a:t>ess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		</a:t>
            </a:r>
            <a:r>
              <a:rPr sz="2400" spc="-15" dirty="0">
                <a:solidFill>
                  <a:srgbClr val="212121"/>
                </a:solidFill>
                <a:latin typeface="Times New Roman"/>
                <a:cs typeface="Times New Roman"/>
              </a:rPr>
              <a:t>p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lant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21343" y="2934080"/>
            <a:ext cx="23425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43940" algn="l"/>
                <a:tab pos="2009139" algn="l"/>
              </a:tabLst>
            </a:pPr>
            <a:r>
              <a:rPr sz="2400" spc="-5" dirty="0">
                <a:solidFill>
                  <a:srgbClr val="212121"/>
                </a:solidFill>
                <a:latin typeface="Times New Roman"/>
                <a:cs typeface="Times New Roman"/>
              </a:rPr>
              <a:t>where	cr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u</a:t>
            </a:r>
            <a:r>
              <a:rPr sz="2400" spc="-20" dirty="0">
                <a:solidFill>
                  <a:srgbClr val="212121"/>
                </a:solidFill>
                <a:latin typeface="Times New Roman"/>
                <a:cs typeface="Times New Roman"/>
              </a:rPr>
              <a:t>d</a:t>
            </a:r>
            <a:r>
              <a:rPr sz="2400" spc="-5" dirty="0">
                <a:solidFill>
                  <a:srgbClr val="212121"/>
                </a:solidFill>
                <a:latin typeface="Times New Roman"/>
                <a:cs typeface="Times New Roman"/>
              </a:rPr>
              <a:t>e	</a:t>
            </a:r>
            <a:r>
              <a:rPr sz="2400" spc="-20" dirty="0">
                <a:solidFill>
                  <a:srgbClr val="212121"/>
                </a:solidFill>
                <a:latin typeface="Times New Roman"/>
                <a:cs typeface="Times New Roman"/>
              </a:rPr>
              <a:t>o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il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026400" y="2568321"/>
            <a:ext cx="35267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  <a:tabLst>
                <a:tab pos="1543685" algn="l"/>
                <a:tab pos="2796540" algn="l"/>
                <a:tab pos="3212465" algn="l"/>
              </a:tabLst>
            </a:pPr>
            <a:r>
              <a:rPr sz="2400" b="1" spc="-5" dirty="0">
                <a:solidFill>
                  <a:srgbClr val="212121"/>
                </a:solidFill>
                <a:latin typeface="Times New Roman"/>
                <a:cs typeface="Times New Roman"/>
              </a:rPr>
              <a:t>pet</a:t>
            </a:r>
            <a:r>
              <a:rPr sz="2400" b="1" spc="-50" dirty="0">
                <a:solidFill>
                  <a:srgbClr val="212121"/>
                </a:solidFill>
                <a:latin typeface="Times New Roman"/>
                <a:cs typeface="Times New Roman"/>
              </a:rPr>
              <a:t>r</a:t>
            </a:r>
            <a:r>
              <a:rPr sz="2400" b="1" spc="-20" dirty="0">
                <a:solidFill>
                  <a:srgbClr val="212121"/>
                </a:solidFill>
                <a:latin typeface="Times New Roman"/>
                <a:cs typeface="Times New Roman"/>
              </a:rPr>
              <a:t>o</a:t>
            </a:r>
            <a:r>
              <a:rPr sz="2400" b="1" spc="-5" dirty="0">
                <a:solidFill>
                  <a:srgbClr val="212121"/>
                </a:solidFill>
                <a:latin typeface="Times New Roman"/>
                <a:cs typeface="Times New Roman"/>
              </a:rPr>
              <a:t>leum	</a:t>
            </a:r>
            <a:r>
              <a:rPr sz="2400" b="1" spc="-65" dirty="0">
                <a:solidFill>
                  <a:srgbClr val="212121"/>
                </a:solidFill>
                <a:latin typeface="Times New Roman"/>
                <a:cs typeface="Times New Roman"/>
              </a:rPr>
              <a:t>r</a:t>
            </a:r>
            <a:r>
              <a:rPr sz="2400" b="1" spc="-5" dirty="0">
                <a:solidFill>
                  <a:srgbClr val="212121"/>
                </a:solidFill>
                <a:latin typeface="Times New Roman"/>
                <a:cs typeface="Times New Roman"/>
              </a:rPr>
              <a:t>efinery	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i</a:t>
            </a:r>
            <a:r>
              <a:rPr sz="2400" spc="-5" dirty="0">
                <a:solidFill>
                  <a:srgbClr val="212121"/>
                </a:solidFill>
                <a:latin typeface="Times New Roman"/>
                <a:cs typeface="Times New Roman"/>
              </a:rPr>
              <a:t>s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	an</a:t>
            </a:r>
            <a:endParaRPr sz="2400">
              <a:latin typeface="Times New Roman"/>
              <a:cs typeface="Times New Roman"/>
            </a:endParaRPr>
          </a:p>
          <a:p>
            <a:pPr marR="6350" algn="r">
              <a:lnSpc>
                <a:spcPct val="100000"/>
              </a:lnSpc>
            </a:pPr>
            <a:r>
              <a:rPr sz="2400" spc="-15" dirty="0">
                <a:solidFill>
                  <a:srgbClr val="212121"/>
                </a:solidFill>
                <a:latin typeface="Times New Roman"/>
                <a:cs typeface="Times New Roman"/>
              </a:rPr>
              <a:t>is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03953" y="3299841"/>
            <a:ext cx="7349490" cy="33356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93775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212121"/>
                </a:solidFill>
                <a:latin typeface="Times New Roman"/>
                <a:cs typeface="Times New Roman"/>
              </a:rPr>
              <a:t>transformed and refined into </a:t>
            </a:r>
            <a:r>
              <a:rPr sz="2400" spc="-10" dirty="0">
                <a:solidFill>
                  <a:srgbClr val="212121"/>
                </a:solidFill>
                <a:latin typeface="Times New Roman"/>
                <a:cs typeface="Times New Roman"/>
              </a:rPr>
              <a:t>more 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useful </a:t>
            </a:r>
            <a:r>
              <a:rPr sz="2400" spc="-5" dirty="0">
                <a:solidFill>
                  <a:srgbClr val="212121"/>
                </a:solidFill>
                <a:latin typeface="Times New Roman"/>
                <a:cs typeface="Times New Roman"/>
              </a:rPr>
              <a:t>products 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 such</a:t>
            </a:r>
            <a:r>
              <a:rPr sz="2400" spc="58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as</a:t>
            </a:r>
            <a:r>
              <a:rPr sz="2400" spc="58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C55A11"/>
                </a:solidFill>
                <a:latin typeface="Times New Roman"/>
                <a:cs typeface="Times New Roman"/>
              </a:rPr>
              <a:t>petroleum</a:t>
            </a:r>
            <a:r>
              <a:rPr sz="2400" spc="555" dirty="0">
                <a:solidFill>
                  <a:srgbClr val="C55A1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55A11"/>
                </a:solidFill>
                <a:latin typeface="Times New Roman"/>
                <a:cs typeface="Times New Roman"/>
              </a:rPr>
              <a:t>naphtha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,</a:t>
            </a:r>
            <a:r>
              <a:rPr sz="2400" spc="58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CC3300"/>
                </a:solidFill>
                <a:latin typeface="Times New Roman"/>
                <a:cs typeface="Times New Roman"/>
              </a:rPr>
              <a:t>gasoline</a:t>
            </a:r>
            <a:r>
              <a:rPr sz="2400" spc="-5" dirty="0">
                <a:solidFill>
                  <a:srgbClr val="212121"/>
                </a:solidFill>
                <a:latin typeface="Times New Roman"/>
                <a:cs typeface="Times New Roman"/>
              </a:rPr>
              <a:t>,</a:t>
            </a:r>
            <a:r>
              <a:rPr sz="2400" spc="58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996633"/>
                </a:solidFill>
                <a:latin typeface="Times New Roman"/>
                <a:cs typeface="Times New Roman"/>
              </a:rPr>
              <a:t>diesel  fuel</a:t>
            </a:r>
            <a:r>
              <a:rPr sz="2400" spc="-5" dirty="0">
                <a:solidFill>
                  <a:srgbClr val="212121"/>
                </a:solidFill>
                <a:latin typeface="Times New Roman"/>
                <a:cs typeface="Times New Roman"/>
              </a:rPr>
              <a:t>, </a:t>
            </a:r>
            <a:r>
              <a:rPr sz="2400" spc="-59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CC3300"/>
                </a:solidFill>
                <a:latin typeface="Times New Roman"/>
                <a:cs typeface="Times New Roman"/>
              </a:rPr>
              <a:t>asphalt</a:t>
            </a:r>
            <a:r>
              <a:rPr sz="2400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CC3300"/>
                </a:solidFill>
                <a:latin typeface="Times New Roman"/>
                <a:cs typeface="Times New Roman"/>
              </a:rPr>
              <a:t>base</a:t>
            </a:r>
            <a:r>
              <a:rPr sz="2400" spc="-5" dirty="0">
                <a:solidFill>
                  <a:srgbClr val="212121"/>
                </a:solidFill>
                <a:latin typeface="Times New Roman"/>
                <a:cs typeface="Times New Roman"/>
              </a:rPr>
              <a:t>,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993300"/>
                </a:solidFill>
                <a:latin typeface="Times New Roman"/>
                <a:cs typeface="Times New Roman"/>
              </a:rPr>
              <a:t>heating</a:t>
            </a:r>
            <a:r>
              <a:rPr sz="2400" dirty="0">
                <a:solidFill>
                  <a:srgbClr val="9933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993300"/>
                </a:solidFill>
                <a:latin typeface="Times New Roman"/>
                <a:cs typeface="Times New Roman"/>
              </a:rPr>
              <a:t>oil</a:t>
            </a:r>
            <a:r>
              <a:rPr sz="2400" dirty="0">
                <a:solidFill>
                  <a:srgbClr val="9933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,</a:t>
            </a:r>
            <a:r>
              <a:rPr sz="2400" spc="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A40020"/>
                </a:solidFill>
                <a:latin typeface="Times New Roman"/>
                <a:cs typeface="Times New Roman"/>
              </a:rPr>
              <a:t>kerosene</a:t>
            </a:r>
            <a:r>
              <a:rPr sz="2400" spc="-5" dirty="0">
                <a:solidFill>
                  <a:srgbClr val="212121"/>
                </a:solidFill>
                <a:latin typeface="Times New Roman"/>
                <a:cs typeface="Times New Roman"/>
              </a:rPr>
              <a:t>,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996633"/>
                </a:solidFill>
                <a:latin typeface="Times New Roman"/>
                <a:cs typeface="Times New Roman"/>
              </a:rPr>
              <a:t>liquefied </a:t>
            </a:r>
            <a:r>
              <a:rPr sz="2400" spc="-585" dirty="0">
                <a:solidFill>
                  <a:srgbClr val="996633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996633"/>
                </a:solidFill>
                <a:latin typeface="Times New Roman"/>
                <a:cs typeface="Times New Roman"/>
              </a:rPr>
              <a:t>petroleum </a:t>
            </a:r>
            <a:r>
              <a:rPr sz="2400" dirty="0">
                <a:solidFill>
                  <a:srgbClr val="996633"/>
                </a:solidFill>
                <a:latin typeface="Times New Roman"/>
                <a:cs typeface="Times New Roman"/>
              </a:rPr>
              <a:t>gas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, </a:t>
            </a:r>
            <a:r>
              <a:rPr sz="2400" dirty="0">
                <a:solidFill>
                  <a:srgbClr val="FF9933"/>
                </a:solidFill>
                <a:latin typeface="Times New Roman"/>
                <a:cs typeface="Times New Roman"/>
              </a:rPr>
              <a:t>jet </a:t>
            </a:r>
            <a:r>
              <a:rPr sz="2400" spc="-5" dirty="0">
                <a:solidFill>
                  <a:srgbClr val="FF9933"/>
                </a:solidFill>
                <a:latin typeface="Times New Roman"/>
                <a:cs typeface="Times New Roman"/>
              </a:rPr>
              <a:t>fuel </a:t>
            </a:r>
            <a:r>
              <a:rPr sz="2400" spc="-5" dirty="0">
                <a:solidFill>
                  <a:srgbClr val="212121"/>
                </a:solidFill>
                <a:latin typeface="Times New Roman"/>
                <a:cs typeface="Times New Roman"/>
              </a:rPr>
              <a:t>and </a:t>
            </a:r>
            <a:r>
              <a:rPr sz="2400" dirty="0">
                <a:solidFill>
                  <a:srgbClr val="996633"/>
                </a:solidFill>
                <a:latin typeface="Times New Roman"/>
                <a:cs typeface="Times New Roman"/>
              </a:rPr>
              <a:t>fuel </a:t>
            </a:r>
            <a:r>
              <a:rPr sz="2400" spc="-5" dirty="0">
                <a:solidFill>
                  <a:srgbClr val="996633"/>
                </a:solidFill>
                <a:latin typeface="Times New Roman"/>
                <a:cs typeface="Times New Roman"/>
              </a:rPr>
              <a:t>oils</a:t>
            </a:r>
            <a:r>
              <a:rPr sz="2400" spc="-5" dirty="0">
                <a:solidFill>
                  <a:srgbClr val="212121"/>
                </a:solidFill>
                <a:latin typeface="Times New Roman"/>
                <a:cs typeface="Times New Roman"/>
              </a:rPr>
              <a:t>. Petrochemicals </a:t>
            </a:r>
            <a:r>
              <a:rPr sz="2400" spc="-58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Times New Roman"/>
                <a:cs typeface="Times New Roman"/>
              </a:rPr>
              <a:t>feed 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stock </a:t>
            </a:r>
            <a:r>
              <a:rPr sz="2400" spc="-5" dirty="0">
                <a:solidFill>
                  <a:srgbClr val="212121"/>
                </a:solidFill>
                <a:latin typeface="Times New Roman"/>
                <a:cs typeface="Times New Roman"/>
              </a:rPr>
              <a:t>like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ethylene 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and </a:t>
            </a:r>
            <a:r>
              <a:rPr sz="2400" spc="-5" dirty="0">
                <a:solidFill>
                  <a:srgbClr val="008000"/>
                </a:solidFill>
                <a:latin typeface="Times New Roman"/>
                <a:cs typeface="Times New Roman"/>
              </a:rPr>
              <a:t>propylene 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can also </a:t>
            </a:r>
            <a:r>
              <a:rPr sz="2400" spc="-5" dirty="0">
                <a:solidFill>
                  <a:srgbClr val="212121"/>
                </a:solidFill>
                <a:latin typeface="Times New Roman"/>
                <a:cs typeface="Times New Roman"/>
              </a:rPr>
              <a:t>be 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 produced </a:t>
            </a:r>
            <a:r>
              <a:rPr sz="2400" b="1" spc="-10" dirty="0">
                <a:solidFill>
                  <a:srgbClr val="212121"/>
                </a:solidFill>
                <a:latin typeface="Times New Roman"/>
                <a:cs typeface="Times New Roman"/>
              </a:rPr>
              <a:t>directly </a:t>
            </a:r>
            <a:r>
              <a:rPr sz="2400" b="1" spc="-5" dirty="0">
                <a:solidFill>
                  <a:srgbClr val="212121"/>
                </a:solidFill>
                <a:latin typeface="Times New Roman"/>
                <a:cs typeface="Times New Roman"/>
              </a:rPr>
              <a:t>by cracking crude oil </a:t>
            </a:r>
            <a:r>
              <a:rPr sz="2400" spc="-5" dirty="0">
                <a:solidFill>
                  <a:srgbClr val="212121"/>
                </a:solidFill>
                <a:latin typeface="Times New Roman"/>
                <a:cs typeface="Times New Roman"/>
              </a:rPr>
              <a:t>without 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the 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need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of using 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refined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products </a:t>
            </a:r>
            <a:r>
              <a:rPr sz="2400" spc="-10" dirty="0">
                <a:solidFill>
                  <a:srgbClr val="212121"/>
                </a:solidFill>
                <a:latin typeface="Times New Roman"/>
                <a:cs typeface="Times New Roman"/>
              </a:rPr>
              <a:t>of 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crude </a:t>
            </a:r>
            <a:r>
              <a:rPr sz="2400" spc="-5" dirty="0">
                <a:solidFill>
                  <a:srgbClr val="212121"/>
                </a:solidFill>
                <a:latin typeface="Times New Roman"/>
                <a:cs typeface="Times New Roman"/>
              </a:rPr>
              <a:t>oil 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such </a:t>
            </a:r>
            <a:r>
              <a:rPr sz="2400" spc="-58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Times New Roman"/>
                <a:cs typeface="Times New Roman"/>
              </a:rPr>
              <a:t>as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538235"/>
                </a:solidFill>
                <a:latin typeface="Times New Roman"/>
                <a:cs typeface="Times New Roman"/>
              </a:rPr>
              <a:t>naphtha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585"/>
              </a:spcBef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Chem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Seham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1st</a:t>
            </a:r>
            <a:r>
              <a:rPr sz="1200" spc="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1443-2021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97221" y="1918207"/>
            <a:ext cx="18040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Oil</a:t>
            </a:r>
            <a:r>
              <a:rPr sz="2800" b="1" spc="-7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refinery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554570" y="2289441"/>
            <a:ext cx="527685" cy="716280"/>
          </a:xfrm>
          <a:custGeom>
            <a:avLst/>
            <a:gdLst/>
            <a:ahLst/>
            <a:cxnLst/>
            <a:rect l="l" t="t" r="r" b="b"/>
            <a:pathLst>
              <a:path w="527685" h="716280">
                <a:moveTo>
                  <a:pt x="527126" y="489991"/>
                </a:moveTo>
                <a:lnTo>
                  <a:pt x="517664" y="509981"/>
                </a:lnTo>
                <a:lnTo>
                  <a:pt x="491007" y="527964"/>
                </a:lnTo>
                <a:lnTo>
                  <a:pt x="470649" y="535495"/>
                </a:lnTo>
                <a:lnTo>
                  <a:pt x="470649" y="621931"/>
                </a:lnTo>
                <a:lnTo>
                  <a:pt x="469290" y="629640"/>
                </a:lnTo>
                <a:lnTo>
                  <a:pt x="465467" y="635596"/>
                </a:lnTo>
                <a:lnTo>
                  <a:pt x="459524" y="639419"/>
                </a:lnTo>
                <a:lnTo>
                  <a:pt x="451827" y="640778"/>
                </a:lnTo>
                <a:lnTo>
                  <a:pt x="444119" y="639419"/>
                </a:lnTo>
                <a:lnTo>
                  <a:pt x="438175" y="635596"/>
                </a:lnTo>
                <a:lnTo>
                  <a:pt x="434352" y="629640"/>
                </a:lnTo>
                <a:lnTo>
                  <a:pt x="432993" y="621931"/>
                </a:lnTo>
                <a:lnTo>
                  <a:pt x="434352" y="614210"/>
                </a:lnTo>
                <a:lnTo>
                  <a:pt x="438175" y="608266"/>
                </a:lnTo>
                <a:lnTo>
                  <a:pt x="444119" y="604431"/>
                </a:lnTo>
                <a:lnTo>
                  <a:pt x="451827" y="603084"/>
                </a:lnTo>
                <a:lnTo>
                  <a:pt x="459524" y="604431"/>
                </a:lnTo>
                <a:lnTo>
                  <a:pt x="465467" y="608266"/>
                </a:lnTo>
                <a:lnTo>
                  <a:pt x="469290" y="614210"/>
                </a:lnTo>
                <a:lnTo>
                  <a:pt x="470649" y="621931"/>
                </a:lnTo>
                <a:lnTo>
                  <a:pt x="470649" y="535495"/>
                </a:lnTo>
                <a:lnTo>
                  <a:pt x="449707" y="543242"/>
                </a:lnTo>
                <a:lnTo>
                  <a:pt x="396316" y="555053"/>
                </a:lnTo>
                <a:lnTo>
                  <a:pt x="333413" y="562686"/>
                </a:lnTo>
                <a:lnTo>
                  <a:pt x="263563" y="565391"/>
                </a:lnTo>
                <a:lnTo>
                  <a:pt x="193700" y="562686"/>
                </a:lnTo>
                <a:lnTo>
                  <a:pt x="130810" y="555053"/>
                </a:lnTo>
                <a:lnTo>
                  <a:pt x="77419" y="543242"/>
                </a:lnTo>
                <a:lnTo>
                  <a:pt x="36118" y="527964"/>
                </a:lnTo>
                <a:lnTo>
                  <a:pt x="0" y="489991"/>
                </a:lnTo>
                <a:lnTo>
                  <a:pt x="0" y="640778"/>
                </a:lnTo>
                <a:lnTo>
                  <a:pt x="36118" y="678751"/>
                </a:lnTo>
                <a:lnTo>
                  <a:pt x="77419" y="694016"/>
                </a:lnTo>
                <a:lnTo>
                  <a:pt x="130810" y="705840"/>
                </a:lnTo>
                <a:lnTo>
                  <a:pt x="193700" y="713460"/>
                </a:lnTo>
                <a:lnTo>
                  <a:pt x="263563" y="716165"/>
                </a:lnTo>
                <a:lnTo>
                  <a:pt x="333413" y="713460"/>
                </a:lnTo>
                <a:lnTo>
                  <a:pt x="396316" y="705840"/>
                </a:lnTo>
                <a:lnTo>
                  <a:pt x="449707" y="694016"/>
                </a:lnTo>
                <a:lnTo>
                  <a:pt x="491007" y="678751"/>
                </a:lnTo>
                <a:lnTo>
                  <a:pt x="527126" y="640778"/>
                </a:lnTo>
                <a:lnTo>
                  <a:pt x="527126" y="603084"/>
                </a:lnTo>
                <a:lnTo>
                  <a:pt x="527126" y="565391"/>
                </a:lnTo>
                <a:lnTo>
                  <a:pt x="527126" y="489991"/>
                </a:lnTo>
                <a:close/>
              </a:path>
              <a:path w="527685" h="716280">
                <a:moveTo>
                  <a:pt x="527126" y="301523"/>
                </a:moveTo>
                <a:lnTo>
                  <a:pt x="517664" y="321500"/>
                </a:lnTo>
                <a:lnTo>
                  <a:pt x="491007" y="339496"/>
                </a:lnTo>
                <a:lnTo>
                  <a:pt x="470649" y="347027"/>
                </a:lnTo>
                <a:lnTo>
                  <a:pt x="470649" y="433451"/>
                </a:lnTo>
                <a:lnTo>
                  <a:pt x="469290" y="441172"/>
                </a:lnTo>
                <a:lnTo>
                  <a:pt x="465467" y="447116"/>
                </a:lnTo>
                <a:lnTo>
                  <a:pt x="459524" y="450951"/>
                </a:lnTo>
                <a:lnTo>
                  <a:pt x="451827" y="452297"/>
                </a:lnTo>
                <a:lnTo>
                  <a:pt x="444119" y="450951"/>
                </a:lnTo>
                <a:lnTo>
                  <a:pt x="438175" y="447116"/>
                </a:lnTo>
                <a:lnTo>
                  <a:pt x="434352" y="441172"/>
                </a:lnTo>
                <a:lnTo>
                  <a:pt x="432993" y="433451"/>
                </a:lnTo>
                <a:lnTo>
                  <a:pt x="434352" y="425742"/>
                </a:lnTo>
                <a:lnTo>
                  <a:pt x="438175" y="419785"/>
                </a:lnTo>
                <a:lnTo>
                  <a:pt x="444119" y="415963"/>
                </a:lnTo>
                <a:lnTo>
                  <a:pt x="451827" y="414604"/>
                </a:lnTo>
                <a:lnTo>
                  <a:pt x="459524" y="415963"/>
                </a:lnTo>
                <a:lnTo>
                  <a:pt x="465467" y="419785"/>
                </a:lnTo>
                <a:lnTo>
                  <a:pt x="469290" y="425742"/>
                </a:lnTo>
                <a:lnTo>
                  <a:pt x="470649" y="433451"/>
                </a:lnTo>
                <a:lnTo>
                  <a:pt x="470649" y="347027"/>
                </a:lnTo>
                <a:lnTo>
                  <a:pt x="449707" y="354761"/>
                </a:lnTo>
                <a:lnTo>
                  <a:pt x="396316" y="366572"/>
                </a:lnTo>
                <a:lnTo>
                  <a:pt x="333413" y="374205"/>
                </a:lnTo>
                <a:lnTo>
                  <a:pt x="263563" y="376910"/>
                </a:lnTo>
                <a:lnTo>
                  <a:pt x="193700" y="374205"/>
                </a:lnTo>
                <a:lnTo>
                  <a:pt x="130810" y="366572"/>
                </a:lnTo>
                <a:lnTo>
                  <a:pt x="77419" y="354761"/>
                </a:lnTo>
                <a:lnTo>
                  <a:pt x="36118" y="339496"/>
                </a:lnTo>
                <a:lnTo>
                  <a:pt x="0" y="301523"/>
                </a:lnTo>
                <a:lnTo>
                  <a:pt x="0" y="452297"/>
                </a:lnTo>
                <a:lnTo>
                  <a:pt x="36118" y="490270"/>
                </a:lnTo>
                <a:lnTo>
                  <a:pt x="77419" y="505548"/>
                </a:lnTo>
                <a:lnTo>
                  <a:pt x="130810" y="517359"/>
                </a:lnTo>
                <a:lnTo>
                  <a:pt x="193700" y="524979"/>
                </a:lnTo>
                <a:lnTo>
                  <a:pt x="263563" y="527685"/>
                </a:lnTo>
                <a:lnTo>
                  <a:pt x="333413" y="524979"/>
                </a:lnTo>
                <a:lnTo>
                  <a:pt x="396316" y="517359"/>
                </a:lnTo>
                <a:lnTo>
                  <a:pt x="449707" y="505548"/>
                </a:lnTo>
                <a:lnTo>
                  <a:pt x="491007" y="490270"/>
                </a:lnTo>
                <a:lnTo>
                  <a:pt x="527126" y="452297"/>
                </a:lnTo>
                <a:lnTo>
                  <a:pt x="527126" y="414604"/>
                </a:lnTo>
                <a:lnTo>
                  <a:pt x="527126" y="376910"/>
                </a:lnTo>
                <a:lnTo>
                  <a:pt x="527126" y="301523"/>
                </a:lnTo>
                <a:close/>
              </a:path>
              <a:path w="527685" h="716280">
                <a:moveTo>
                  <a:pt x="527126" y="113042"/>
                </a:moveTo>
                <a:lnTo>
                  <a:pt x="517664" y="133019"/>
                </a:lnTo>
                <a:lnTo>
                  <a:pt x="491007" y="151015"/>
                </a:lnTo>
                <a:lnTo>
                  <a:pt x="470649" y="158546"/>
                </a:lnTo>
                <a:lnTo>
                  <a:pt x="470649" y="244983"/>
                </a:lnTo>
                <a:lnTo>
                  <a:pt x="469290" y="252691"/>
                </a:lnTo>
                <a:lnTo>
                  <a:pt x="465467" y="258635"/>
                </a:lnTo>
                <a:lnTo>
                  <a:pt x="459524" y="262470"/>
                </a:lnTo>
                <a:lnTo>
                  <a:pt x="451827" y="263829"/>
                </a:lnTo>
                <a:lnTo>
                  <a:pt x="444119" y="262470"/>
                </a:lnTo>
                <a:lnTo>
                  <a:pt x="438175" y="258635"/>
                </a:lnTo>
                <a:lnTo>
                  <a:pt x="434352" y="252691"/>
                </a:lnTo>
                <a:lnTo>
                  <a:pt x="432993" y="244983"/>
                </a:lnTo>
                <a:lnTo>
                  <a:pt x="434352" y="237261"/>
                </a:lnTo>
                <a:lnTo>
                  <a:pt x="438175" y="231317"/>
                </a:lnTo>
                <a:lnTo>
                  <a:pt x="444119" y="227482"/>
                </a:lnTo>
                <a:lnTo>
                  <a:pt x="451827" y="226123"/>
                </a:lnTo>
                <a:lnTo>
                  <a:pt x="459524" y="227482"/>
                </a:lnTo>
                <a:lnTo>
                  <a:pt x="465467" y="231317"/>
                </a:lnTo>
                <a:lnTo>
                  <a:pt x="469290" y="237261"/>
                </a:lnTo>
                <a:lnTo>
                  <a:pt x="470649" y="244983"/>
                </a:lnTo>
                <a:lnTo>
                  <a:pt x="470649" y="158546"/>
                </a:lnTo>
                <a:lnTo>
                  <a:pt x="449707" y="166293"/>
                </a:lnTo>
                <a:lnTo>
                  <a:pt x="396316" y="178104"/>
                </a:lnTo>
                <a:lnTo>
                  <a:pt x="333413" y="185724"/>
                </a:lnTo>
                <a:lnTo>
                  <a:pt x="263563" y="188429"/>
                </a:lnTo>
                <a:lnTo>
                  <a:pt x="193700" y="185724"/>
                </a:lnTo>
                <a:lnTo>
                  <a:pt x="130810" y="178104"/>
                </a:lnTo>
                <a:lnTo>
                  <a:pt x="77419" y="166293"/>
                </a:lnTo>
                <a:lnTo>
                  <a:pt x="36118" y="151015"/>
                </a:lnTo>
                <a:lnTo>
                  <a:pt x="0" y="113042"/>
                </a:lnTo>
                <a:lnTo>
                  <a:pt x="0" y="263829"/>
                </a:lnTo>
                <a:lnTo>
                  <a:pt x="36118" y="301802"/>
                </a:lnTo>
                <a:lnTo>
                  <a:pt x="77419" y="317068"/>
                </a:lnTo>
                <a:lnTo>
                  <a:pt x="130810" y="328879"/>
                </a:lnTo>
                <a:lnTo>
                  <a:pt x="193700" y="336511"/>
                </a:lnTo>
                <a:lnTo>
                  <a:pt x="263563" y="339217"/>
                </a:lnTo>
                <a:lnTo>
                  <a:pt x="333413" y="336511"/>
                </a:lnTo>
                <a:lnTo>
                  <a:pt x="396316" y="328879"/>
                </a:lnTo>
                <a:lnTo>
                  <a:pt x="449707" y="317068"/>
                </a:lnTo>
                <a:lnTo>
                  <a:pt x="491007" y="301802"/>
                </a:lnTo>
                <a:lnTo>
                  <a:pt x="527126" y="263829"/>
                </a:lnTo>
                <a:lnTo>
                  <a:pt x="527126" y="226123"/>
                </a:lnTo>
                <a:lnTo>
                  <a:pt x="527126" y="188429"/>
                </a:lnTo>
                <a:lnTo>
                  <a:pt x="527126" y="113042"/>
                </a:lnTo>
                <a:close/>
              </a:path>
              <a:path w="527685" h="716280">
                <a:moveTo>
                  <a:pt x="527126" y="75349"/>
                </a:moveTo>
                <a:lnTo>
                  <a:pt x="491147" y="37312"/>
                </a:lnTo>
                <a:lnTo>
                  <a:pt x="449935" y="22059"/>
                </a:lnTo>
                <a:lnTo>
                  <a:pt x="396582" y="10274"/>
                </a:lnTo>
                <a:lnTo>
                  <a:pt x="333629" y="2692"/>
                </a:lnTo>
                <a:lnTo>
                  <a:pt x="263563" y="0"/>
                </a:lnTo>
                <a:lnTo>
                  <a:pt x="193497" y="2692"/>
                </a:lnTo>
                <a:lnTo>
                  <a:pt x="130543" y="10274"/>
                </a:lnTo>
                <a:lnTo>
                  <a:pt x="77190" y="22059"/>
                </a:lnTo>
                <a:lnTo>
                  <a:pt x="35979" y="37312"/>
                </a:lnTo>
                <a:lnTo>
                  <a:pt x="0" y="75349"/>
                </a:lnTo>
                <a:lnTo>
                  <a:pt x="9410" y="95389"/>
                </a:lnTo>
                <a:lnTo>
                  <a:pt x="77190" y="128663"/>
                </a:lnTo>
                <a:lnTo>
                  <a:pt x="130543" y="140449"/>
                </a:lnTo>
                <a:lnTo>
                  <a:pt x="193497" y="148043"/>
                </a:lnTo>
                <a:lnTo>
                  <a:pt x="263563" y="150736"/>
                </a:lnTo>
                <a:lnTo>
                  <a:pt x="333629" y="148043"/>
                </a:lnTo>
                <a:lnTo>
                  <a:pt x="396582" y="140449"/>
                </a:lnTo>
                <a:lnTo>
                  <a:pt x="449935" y="128663"/>
                </a:lnTo>
                <a:lnTo>
                  <a:pt x="491147" y="113398"/>
                </a:lnTo>
                <a:lnTo>
                  <a:pt x="527126" y="75349"/>
                </a:lnTo>
                <a:close/>
              </a:path>
            </a:pathLst>
          </a:custGeom>
          <a:solidFill>
            <a:srgbClr val="3366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54570" y="3197745"/>
            <a:ext cx="527685" cy="716280"/>
          </a:xfrm>
          <a:custGeom>
            <a:avLst/>
            <a:gdLst/>
            <a:ahLst/>
            <a:cxnLst/>
            <a:rect l="l" t="t" r="r" b="b"/>
            <a:pathLst>
              <a:path w="527685" h="716279">
                <a:moveTo>
                  <a:pt x="527126" y="489991"/>
                </a:moveTo>
                <a:lnTo>
                  <a:pt x="517664" y="509981"/>
                </a:lnTo>
                <a:lnTo>
                  <a:pt x="491007" y="527964"/>
                </a:lnTo>
                <a:lnTo>
                  <a:pt x="470649" y="535495"/>
                </a:lnTo>
                <a:lnTo>
                  <a:pt x="470649" y="621931"/>
                </a:lnTo>
                <a:lnTo>
                  <a:pt x="469290" y="629640"/>
                </a:lnTo>
                <a:lnTo>
                  <a:pt x="465467" y="635596"/>
                </a:lnTo>
                <a:lnTo>
                  <a:pt x="459524" y="639419"/>
                </a:lnTo>
                <a:lnTo>
                  <a:pt x="451827" y="640778"/>
                </a:lnTo>
                <a:lnTo>
                  <a:pt x="444119" y="639419"/>
                </a:lnTo>
                <a:lnTo>
                  <a:pt x="438175" y="635596"/>
                </a:lnTo>
                <a:lnTo>
                  <a:pt x="434352" y="629640"/>
                </a:lnTo>
                <a:lnTo>
                  <a:pt x="432993" y="621931"/>
                </a:lnTo>
                <a:lnTo>
                  <a:pt x="434352" y="614210"/>
                </a:lnTo>
                <a:lnTo>
                  <a:pt x="438175" y="608266"/>
                </a:lnTo>
                <a:lnTo>
                  <a:pt x="444119" y="604431"/>
                </a:lnTo>
                <a:lnTo>
                  <a:pt x="451827" y="603084"/>
                </a:lnTo>
                <a:lnTo>
                  <a:pt x="459524" y="604431"/>
                </a:lnTo>
                <a:lnTo>
                  <a:pt x="465467" y="608266"/>
                </a:lnTo>
                <a:lnTo>
                  <a:pt x="469290" y="614210"/>
                </a:lnTo>
                <a:lnTo>
                  <a:pt x="470649" y="621931"/>
                </a:lnTo>
                <a:lnTo>
                  <a:pt x="470649" y="535495"/>
                </a:lnTo>
                <a:lnTo>
                  <a:pt x="449707" y="543242"/>
                </a:lnTo>
                <a:lnTo>
                  <a:pt x="396316" y="555053"/>
                </a:lnTo>
                <a:lnTo>
                  <a:pt x="333413" y="562686"/>
                </a:lnTo>
                <a:lnTo>
                  <a:pt x="263563" y="565391"/>
                </a:lnTo>
                <a:lnTo>
                  <a:pt x="193700" y="562686"/>
                </a:lnTo>
                <a:lnTo>
                  <a:pt x="130810" y="555053"/>
                </a:lnTo>
                <a:lnTo>
                  <a:pt x="77419" y="543242"/>
                </a:lnTo>
                <a:lnTo>
                  <a:pt x="36118" y="527964"/>
                </a:lnTo>
                <a:lnTo>
                  <a:pt x="0" y="489991"/>
                </a:lnTo>
                <a:lnTo>
                  <a:pt x="0" y="640778"/>
                </a:lnTo>
                <a:lnTo>
                  <a:pt x="36118" y="678751"/>
                </a:lnTo>
                <a:lnTo>
                  <a:pt x="77419" y="694016"/>
                </a:lnTo>
                <a:lnTo>
                  <a:pt x="130810" y="705840"/>
                </a:lnTo>
                <a:lnTo>
                  <a:pt x="193700" y="713460"/>
                </a:lnTo>
                <a:lnTo>
                  <a:pt x="263563" y="716165"/>
                </a:lnTo>
                <a:lnTo>
                  <a:pt x="333413" y="713460"/>
                </a:lnTo>
                <a:lnTo>
                  <a:pt x="396316" y="705840"/>
                </a:lnTo>
                <a:lnTo>
                  <a:pt x="449707" y="694016"/>
                </a:lnTo>
                <a:lnTo>
                  <a:pt x="491007" y="678751"/>
                </a:lnTo>
                <a:lnTo>
                  <a:pt x="527126" y="640778"/>
                </a:lnTo>
                <a:lnTo>
                  <a:pt x="527126" y="603084"/>
                </a:lnTo>
                <a:lnTo>
                  <a:pt x="527126" y="565391"/>
                </a:lnTo>
                <a:lnTo>
                  <a:pt x="527126" y="489991"/>
                </a:lnTo>
                <a:close/>
              </a:path>
              <a:path w="527685" h="716279">
                <a:moveTo>
                  <a:pt x="527126" y="301523"/>
                </a:moveTo>
                <a:lnTo>
                  <a:pt x="517664" y="321500"/>
                </a:lnTo>
                <a:lnTo>
                  <a:pt x="491007" y="339496"/>
                </a:lnTo>
                <a:lnTo>
                  <a:pt x="470649" y="347027"/>
                </a:lnTo>
                <a:lnTo>
                  <a:pt x="470649" y="433451"/>
                </a:lnTo>
                <a:lnTo>
                  <a:pt x="469290" y="441172"/>
                </a:lnTo>
                <a:lnTo>
                  <a:pt x="465467" y="447116"/>
                </a:lnTo>
                <a:lnTo>
                  <a:pt x="459524" y="450951"/>
                </a:lnTo>
                <a:lnTo>
                  <a:pt x="451827" y="452297"/>
                </a:lnTo>
                <a:lnTo>
                  <a:pt x="444119" y="450951"/>
                </a:lnTo>
                <a:lnTo>
                  <a:pt x="438175" y="447116"/>
                </a:lnTo>
                <a:lnTo>
                  <a:pt x="434352" y="441172"/>
                </a:lnTo>
                <a:lnTo>
                  <a:pt x="432993" y="433451"/>
                </a:lnTo>
                <a:lnTo>
                  <a:pt x="434352" y="425742"/>
                </a:lnTo>
                <a:lnTo>
                  <a:pt x="438175" y="419785"/>
                </a:lnTo>
                <a:lnTo>
                  <a:pt x="444119" y="415963"/>
                </a:lnTo>
                <a:lnTo>
                  <a:pt x="451827" y="414604"/>
                </a:lnTo>
                <a:lnTo>
                  <a:pt x="459524" y="415963"/>
                </a:lnTo>
                <a:lnTo>
                  <a:pt x="465467" y="419785"/>
                </a:lnTo>
                <a:lnTo>
                  <a:pt x="469290" y="425742"/>
                </a:lnTo>
                <a:lnTo>
                  <a:pt x="470649" y="433451"/>
                </a:lnTo>
                <a:lnTo>
                  <a:pt x="470649" y="347027"/>
                </a:lnTo>
                <a:lnTo>
                  <a:pt x="449707" y="354761"/>
                </a:lnTo>
                <a:lnTo>
                  <a:pt x="396316" y="366572"/>
                </a:lnTo>
                <a:lnTo>
                  <a:pt x="333413" y="374205"/>
                </a:lnTo>
                <a:lnTo>
                  <a:pt x="263563" y="376910"/>
                </a:lnTo>
                <a:lnTo>
                  <a:pt x="193700" y="374205"/>
                </a:lnTo>
                <a:lnTo>
                  <a:pt x="130810" y="366572"/>
                </a:lnTo>
                <a:lnTo>
                  <a:pt x="77419" y="354761"/>
                </a:lnTo>
                <a:lnTo>
                  <a:pt x="36118" y="339496"/>
                </a:lnTo>
                <a:lnTo>
                  <a:pt x="0" y="301523"/>
                </a:lnTo>
                <a:lnTo>
                  <a:pt x="0" y="452297"/>
                </a:lnTo>
                <a:lnTo>
                  <a:pt x="36118" y="490270"/>
                </a:lnTo>
                <a:lnTo>
                  <a:pt x="77419" y="505548"/>
                </a:lnTo>
                <a:lnTo>
                  <a:pt x="130810" y="517359"/>
                </a:lnTo>
                <a:lnTo>
                  <a:pt x="193700" y="524979"/>
                </a:lnTo>
                <a:lnTo>
                  <a:pt x="263563" y="527685"/>
                </a:lnTo>
                <a:lnTo>
                  <a:pt x="333413" y="524979"/>
                </a:lnTo>
                <a:lnTo>
                  <a:pt x="396316" y="517359"/>
                </a:lnTo>
                <a:lnTo>
                  <a:pt x="449707" y="505548"/>
                </a:lnTo>
                <a:lnTo>
                  <a:pt x="491007" y="490270"/>
                </a:lnTo>
                <a:lnTo>
                  <a:pt x="527126" y="452297"/>
                </a:lnTo>
                <a:lnTo>
                  <a:pt x="527126" y="414604"/>
                </a:lnTo>
                <a:lnTo>
                  <a:pt x="527126" y="376910"/>
                </a:lnTo>
                <a:lnTo>
                  <a:pt x="527126" y="301523"/>
                </a:lnTo>
                <a:close/>
              </a:path>
              <a:path w="527685" h="716279">
                <a:moveTo>
                  <a:pt x="527126" y="113042"/>
                </a:moveTo>
                <a:lnTo>
                  <a:pt x="517664" y="133019"/>
                </a:lnTo>
                <a:lnTo>
                  <a:pt x="491007" y="151015"/>
                </a:lnTo>
                <a:lnTo>
                  <a:pt x="470649" y="158546"/>
                </a:lnTo>
                <a:lnTo>
                  <a:pt x="470649" y="244983"/>
                </a:lnTo>
                <a:lnTo>
                  <a:pt x="469290" y="252691"/>
                </a:lnTo>
                <a:lnTo>
                  <a:pt x="465467" y="258635"/>
                </a:lnTo>
                <a:lnTo>
                  <a:pt x="459524" y="262470"/>
                </a:lnTo>
                <a:lnTo>
                  <a:pt x="451827" y="263829"/>
                </a:lnTo>
                <a:lnTo>
                  <a:pt x="444119" y="262470"/>
                </a:lnTo>
                <a:lnTo>
                  <a:pt x="438175" y="258635"/>
                </a:lnTo>
                <a:lnTo>
                  <a:pt x="434352" y="252691"/>
                </a:lnTo>
                <a:lnTo>
                  <a:pt x="432993" y="244983"/>
                </a:lnTo>
                <a:lnTo>
                  <a:pt x="434352" y="237261"/>
                </a:lnTo>
                <a:lnTo>
                  <a:pt x="438175" y="231317"/>
                </a:lnTo>
                <a:lnTo>
                  <a:pt x="444119" y="227482"/>
                </a:lnTo>
                <a:lnTo>
                  <a:pt x="451827" y="226123"/>
                </a:lnTo>
                <a:lnTo>
                  <a:pt x="459524" y="227482"/>
                </a:lnTo>
                <a:lnTo>
                  <a:pt x="465467" y="231317"/>
                </a:lnTo>
                <a:lnTo>
                  <a:pt x="469290" y="237261"/>
                </a:lnTo>
                <a:lnTo>
                  <a:pt x="470649" y="244983"/>
                </a:lnTo>
                <a:lnTo>
                  <a:pt x="470649" y="158546"/>
                </a:lnTo>
                <a:lnTo>
                  <a:pt x="449707" y="166293"/>
                </a:lnTo>
                <a:lnTo>
                  <a:pt x="396316" y="178104"/>
                </a:lnTo>
                <a:lnTo>
                  <a:pt x="333413" y="185724"/>
                </a:lnTo>
                <a:lnTo>
                  <a:pt x="263563" y="188429"/>
                </a:lnTo>
                <a:lnTo>
                  <a:pt x="193700" y="185724"/>
                </a:lnTo>
                <a:lnTo>
                  <a:pt x="130810" y="178104"/>
                </a:lnTo>
                <a:lnTo>
                  <a:pt x="77419" y="166293"/>
                </a:lnTo>
                <a:lnTo>
                  <a:pt x="36118" y="151015"/>
                </a:lnTo>
                <a:lnTo>
                  <a:pt x="0" y="113042"/>
                </a:lnTo>
                <a:lnTo>
                  <a:pt x="0" y="263829"/>
                </a:lnTo>
                <a:lnTo>
                  <a:pt x="36118" y="301802"/>
                </a:lnTo>
                <a:lnTo>
                  <a:pt x="77419" y="317068"/>
                </a:lnTo>
                <a:lnTo>
                  <a:pt x="130810" y="328879"/>
                </a:lnTo>
                <a:lnTo>
                  <a:pt x="193700" y="336511"/>
                </a:lnTo>
                <a:lnTo>
                  <a:pt x="263563" y="339217"/>
                </a:lnTo>
                <a:lnTo>
                  <a:pt x="333413" y="336511"/>
                </a:lnTo>
                <a:lnTo>
                  <a:pt x="396316" y="328879"/>
                </a:lnTo>
                <a:lnTo>
                  <a:pt x="449707" y="317068"/>
                </a:lnTo>
                <a:lnTo>
                  <a:pt x="491007" y="301802"/>
                </a:lnTo>
                <a:lnTo>
                  <a:pt x="527126" y="263829"/>
                </a:lnTo>
                <a:lnTo>
                  <a:pt x="527126" y="226123"/>
                </a:lnTo>
                <a:lnTo>
                  <a:pt x="527126" y="188429"/>
                </a:lnTo>
                <a:lnTo>
                  <a:pt x="527126" y="113042"/>
                </a:lnTo>
                <a:close/>
              </a:path>
              <a:path w="527685" h="716279">
                <a:moveTo>
                  <a:pt x="527126" y="75349"/>
                </a:moveTo>
                <a:lnTo>
                  <a:pt x="491147" y="37312"/>
                </a:lnTo>
                <a:lnTo>
                  <a:pt x="449935" y="22059"/>
                </a:lnTo>
                <a:lnTo>
                  <a:pt x="396582" y="10274"/>
                </a:lnTo>
                <a:lnTo>
                  <a:pt x="333629" y="2692"/>
                </a:lnTo>
                <a:lnTo>
                  <a:pt x="263563" y="0"/>
                </a:lnTo>
                <a:lnTo>
                  <a:pt x="193497" y="2692"/>
                </a:lnTo>
                <a:lnTo>
                  <a:pt x="130543" y="10274"/>
                </a:lnTo>
                <a:lnTo>
                  <a:pt x="77190" y="22059"/>
                </a:lnTo>
                <a:lnTo>
                  <a:pt x="35979" y="37312"/>
                </a:lnTo>
                <a:lnTo>
                  <a:pt x="0" y="75349"/>
                </a:lnTo>
                <a:lnTo>
                  <a:pt x="9410" y="95389"/>
                </a:lnTo>
                <a:lnTo>
                  <a:pt x="77190" y="128663"/>
                </a:lnTo>
                <a:lnTo>
                  <a:pt x="130543" y="140449"/>
                </a:lnTo>
                <a:lnTo>
                  <a:pt x="193497" y="148043"/>
                </a:lnTo>
                <a:lnTo>
                  <a:pt x="263563" y="150736"/>
                </a:lnTo>
                <a:lnTo>
                  <a:pt x="333629" y="148043"/>
                </a:lnTo>
                <a:lnTo>
                  <a:pt x="396582" y="140449"/>
                </a:lnTo>
                <a:lnTo>
                  <a:pt x="449935" y="128663"/>
                </a:lnTo>
                <a:lnTo>
                  <a:pt x="491147" y="113398"/>
                </a:lnTo>
                <a:lnTo>
                  <a:pt x="527126" y="75349"/>
                </a:lnTo>
                <a:close/>
              </a:path>
            </a:pathLst>
          </a:custGeom>
          <a:solidFill>
            <a:srgbClr val="3366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54570" y="4055757"/>
            <a:ext cx="527685" cy="716280"/>
          </a:xfrm>
          <a:custGeom>
            <a:avLst/>
            <a:gdLst/>
            <a:ahLst/>
            <a:cxnLst/>
            <a:rect l="l" t="t" r="r" b="b"/>
            <a:pathLst>
              <a:path w="527685" h="716279">
                <a:moveTo>
                  <a:pt x="527126" y="489991"/>
                </a:moveTo>
                <a:lnTo>
                  <a:pt x="517664" y="509981"/>
                </a:lnTo>
                <a:lnTo>
                  <a:pt x="491007" y="527964"/>
                </a:lnTo>
                <a:lnTo>
                  <a:pt x="470649" y="535495"/>
                </a:lnTo>
                <a:lnTo>
                  <a:pt x="470649" y="621931"/>
                </a:lnTo>
                <a:lnTo>
                  <a:pt x="469290" y="629640"/>
                </a:lnTo>
                <a:lnTo>
                  <a:pt x="465467" y="635596"/>
                </a:lnTo>
                <a:lnTo>
                  <a:pt x="459524" y="639419"/>
                </a:lnTo>
                <a:lnTo>
                  <a:pt x="451827" y="640778"/>
                </a:lnTo>
                <a:lnTo>
                  <a:pt x="444119" y="639419"/>
                </a:lnTo>
                <a:lnTo>
                  <a:pt x="438175" y="635596"/>
                </a:lnTo>
                <a:lnTo>
                  <a:pt x="434352" y="629640"/>
                </a:lnTo>
                <a:lnTo>
                  <a:pt x="432993" y="621931"/>
                </a:lnTo>
                <a:lnTo>
                  <a:pt x="434352" y="614210"/>
                </a:lnTo>
                <a:lnTo>
                  <a:pt x="438175" y="608266"/>
                </a:lnTo>
                <a:lnTo>
                  <a:pt x="444119" y="604431"/>
                </a:lnTo>
                <a:lnTo>
                  <a:pt x="451827" y="603084"/>
                </a:lnTo>
                <a:lnTo>
                  <a:pt x="459524" y="604431"/>
                </a:lnTo>
                <a:lnTo>
                  <a:pt x="465467" y="608266"/>
                </a:lnTo>
                <a:lnTo>
                  <a:pt x="469290" y="614210"/>
                </a:lnTo>
                <a:lnTo>
                  <a:pt x="470649" y="621931"/>
                </a:lnTo>
                <a:lnTo>
                  <a:pt x="470649" y="535495"/>
                </a:lnTo>
                <a:lnTo>
                  <a:pt x="449707" y="543242"/>
                </a:lnTo>
                <a:lnTo>
                  <a:pt x="396316" y="555053"/>
                </a:lnTo>
                <a:lnTo>
                  <a:pt x="333413" y="562686"/>
                </a:lnTo>
                <a:lnTo>
                  <a:pt x="263563" y="565391"/>
                </a:lnTo>
                <a:lnTo>
                  <a:pt x="193700" y="562686"/>
                </a:lnTo>
                <a:lnTo>
                  <a:pt x="130810" y="555053"/>
                </a:lnTo>
                <a:lnTo>
                  <a:pt x="77419" y="543242"/>
                </a:lnTo>
                <a:lnTo>
                  <a:pt x="36118" y="527964"/>
                </a:lnTo>
                <a:lnTo>
                  <a:pt x="0" y="489991"/>
                </a:lnTo>
                <a:lnTo>
                  <a:pt x="0" y="640778"/>
                </a:lnTo>
                <a:lnTo>
                  <a:pt x="36118" y="678751"/>
                </a:lnTo>
                <a:lnTo>
                  <a:pt x="77419" y="694016"/>
                </a:lnTo>
                <a:lnTo>
                  <a:pt x="130810" y="705840"/>
                </a:lnTo>
                <a:lnTo>
                  <a:pt x="193700" y="713460"/>
                </a:lnTo>
                <a:lnTo>
                  <a:pt x="263563" y="716165"/>
                </a:lnTo>
                <a:lnTo>
                  <a:pt x="333413" y="713460"/>
                </a:lnTo>
                <a:lnTo>
                  <a:pt x="396316" y="705840"/>
                </a:lnTo>
                <a:lnTo>
                  <a:pt x="449707" y="694016"/>
                </a:lnTo>
                <a:lnTo>
                  <a:pt x="491007" y="678751"/>
                </a:lnTo>
                <a:lnTo>
                  <a:pt x="527126" y="640778"/>
                </a:lnTo>
                <a:lnTo>
                  <a:pt x="527126" y="603084"/>
                </a:lnTo>
                <a:lnTo>
                  <a:pt x="527126" y="565391"/>
                </a:lnTo>
                <a:lnTo>
                  <a:pt x="527126" y="489991"/>
                </a:lnTo>
                <a:close/>
              </a:path>
              <a:path w="527685" h="716279">
                <a:moveTo>
                  <a:pt x="527126" y="301523"/>
                </a:moveTo>
                <a:lnTo>
                  <a:pt x="517664" y="321500"/>
                </a:lnTo>
                <a:lnTo>
                  <a:pt x="491007" y="339496"/>
                </a:lnTo>
                <a:lnTo>
                  <a:pt x="470649" y="347027"/>
                </a:lnTo>
                <a:lnTo>
                  <a:pt x="470649" y="433451"/>
                </a:lnTo>
                <a:lnTo>
                  <a:pt x="469290" y="441172"/>
                </a:lnTo>
                <a:lnTo>
                  <a:pt x="465467" y="447116"/>
                </a:lnTo>
                <a:lnTo>
                  <a:pt x="459524" y="450951"/>
                </a:lnTo>
                <a:lnTo>
                  <a:pt x="451827" y="452297"/>
                </a:lnTo>
                <a:lnTo>
                  <a:pt x="444119" y="450951"/>
                </a:lnTo>
                <a:lnTo>
                  <a:pt x="438175" y="447116"/>
                </a:lnTo>
                <a:lnTo>
                  <a:pt x="434352" y="441172"/>
                </a:lnTo>
                <a:lnTo>
                  <a:pt x="432993" y="433451"/>
                </a:lnTo>
                <a:lnTo>
                  <a:pt x="434352" y="425742"/>
                </a:lnTo>
                <a:lnTo>
                  <a:pt x="438175" y="419785"/>
                </a:lnTo>
                <a:lnTo>
                  <a:pt x="444119" y="415963"/>
                </a:lnTo>
                <a:lnTo>
                  <a:pt x="451827" y="414604"/>
                </a:lnTo>
                <a:lnTo>
                  <a:pt x="459524" y="415963"/>
                </a:lnTo>
                <a:lnTo>
                  <a:pt x="465467" y="419785"/>
                </a:lnTo>
                <a:lnTo>
                  <a:pt x="469290" y="425742"/>
                </a:lnTo>
                <a:lnTo>
                  <a:pt x="470649" y="433451"/>
                </a:lnTo>
                <a:lnTo>
                  <a:pt x="470649" y="347027"/>
                </a:lnTo>
                <a:lnTo>
                  <a:pt x="449707" y="354761"/>
                </a:lnTo>
                <a:lnTo>
                  <a:pt x="396316" y="366572"/>
                </a:lnTo>
                <a:lnTo>
                  <a:pt x="333413" y="374205"/>
                </a:lnTo>
                <a:lnTo>
                  <a:pt x="263563" y="376910"/>
                </a:lnTo>
                <a:lnTo>
                  <a:pt x="193700" y="374205"/>
                </a:lnTo>
                <a:lnTo>
                  <a:pt x="130810" y="366572"/>
                </a:lnTo>
                <a:lnTo>
                  <a:pt x="77419" y="354761"/>
                </a:lnTo>
                <a:lnTo>
                  <a:pt x="36118" y="339496"/>
                </a:lnTo>
                <a:lnTo>
                  <a:pt x="0" y="301523"/>
                </a:lnTo>
                <a:lnTo>
                  <a:pt x="0" y="452297"/>
                </a:lnTo>
                <a:lnTo>
                  <a:pt x="36118" y="490270"/>
                </a:lnTo>
                <a:lnTo>
                  <a:pt x="77419" y="505548"/>
                </a:lnTo>
                <a:lnTo>
                  <a:pt x="130810" y="517359"/>
                </a:lnTo>
                <a:lnTo>
                  <a:pt x="193700" y="524979"/>
                </a:lnTo>
                <a:lnTo>
                  <a:pt x="263563" y="527685"/>
                </a:lnTo>
                <a:lnTo>
                  <a:pt x="333413" y="524979"/>
                </a:lnTo>
                <a:lnTo>
                  <a:pt x="396316" y="517359"/>
                </a:lnTo>
                <a:lnTo>
                  <a:pt x="449707" y="505548"/>
                </a:lnTo>
                <a:lnTo>
                  <a:pt x="491007" y="490270"/>
                </a:lnTo>
                <a:lnTo>
                  <a:pt x="527126" y="452297"/>
                </a:lnTo>
                <a:lnTo>
                  <a:pt x="527126" y="414604"/>
                </a:lnTo>
                <a:lnTo>
                  <a:pt x="527126" y="376910"/>
                </a:lnTo>
                <a:lnTo>
                  <a:pt x="527126" y="301523"/>
                </a:lnTo>
                <a:close/>
              </a:path>
              <a:path w="527685" h="716279">
                <a:moveTo>
                  <a:pt x="527126" y="113042"/>
                </a:moveTo>
                <a:lnTo>
                  <a:pt x="517664" y="133019"/>
                </a:lnTo>
                <a:lnTo>
                  <a:pt x="491007" y="151015"/>
                </a:lnTo>
                <a:lnTo>
                  <a:pt x="470649" y="158546"/>
                </a:lnTo>
                <a:lnTo>
                  <a:pt x="470649" y="244983"/>
                </a:lnTo>
                <a:lnTo>
                  <a:pt x="469290" y="252691"/>
                </a:lnTo>
                <a:lnTo>
                  <a:pt x="465467" y="258635"/>
                </a:lnTo>
                <a:lnTo>
                  <a:pt x="459524" y="262470"/>
                </a:lnTo>
                <a:lnTo>
                  <a:pt x="451827" y="263829"/>
                </a:lnTo>
                <a:lnTo>
                  <a:pt x="444119" y="262470"/>
                </a:lnTo>
                <a:lnTo>
                  <a:pt x="438175" y="258635"/>
                </a:lnTo>
                <a:lnTo>
                  <a:pt x="434352" y="252691"/>
                </a:lnTo>
                <a:lnTo>
                  <a:pt x="432993" y="244983"/>
                </a:lnTo>
                <a:lnTo>
                  <a:pt x="434352" y="237261"/>
                </a:lnTo>
                <a:lnTo>
                  <a:pt x="438175" y="231317"/>
                </a:lnTo>
                <a:lnTo>
                  <a:pt x="444119" y="227482"/>
                </a:lnTo>
                <a:lnTo>
                  <a:pt x="451827" y="226123"/>
                </a:lnTo>
                <a:lnTo>
                  <a:pt x="459524" y="227482"/>
                </a:lnTo>
                <a:lnTo>
                  <a:pt x="465467" y="231317"/>
                </a:lnTo>
                <a:lnTo>
                  <a:pt x="469290" y="237261"/>
                </a:lnTo>
                <a:lnTo>
                  <a:pt x="470649" y="244983"/>
                </a:lnTo>
                <a:lnTo>
                  <a:pt x="470649" y="158546"/>
                </a:lnTo>
                <a:lnTo>
                  <a:pt x="449707" y="166293"/>
                </a:lnTo>
                <a:lnTo>
                  <a:pt x="396316" y="178104"/>
                </a:lnTo>
                <a:lnTo>
                  <a:pt x="333413" y="185724"/>
                </a:lnTo>
                <a:lnTo>
                  <a:pt x="263563" y="188429"/>
                </a:lnTo>
                <a:lnTo>
                  <a:pt x="193700" y="185724"/>
                </a:lnTo>
                <a:lnTo>
                  <a:pt x="130810" y="178104"/>
                </a:lnTo>
                <a:lnTo>
                  <a:pt x="77419" y="166293"/>
                </a:lnTo>
                <a:lnTo>
                  <a:pt x="36118" y="151015"/>
                </a:lnTo>
                <a:lnTo>
                  <a:pt x="0" y="113042"/>
                </a:lnTo>
                <a:lnTo>
                  <a:pt x="0" y="263829"/>
                </a:lnTo>
                <a:lnTo>
                  <a:pt x="36118" y="301802"/>
                </a:lnTo>
                <a:lnTo>
                  <a:pt x="77419" y="317068"/>
                </a:lnTo>
                <a:lnTo>
                  <a:pt x="130810" y="328879"/>
                </a:lnTo>
                <a:lnTo>
                  <a:pt x="193700" y="336511"/>
                </a:lnTo>
                <a:lnTo>
                  <a:pt x="263563" y="339217"/>
                </a:lnTo>
                <a:lnTo>
                  <a:pt x="333413" y="336511"/>
                </a:lnTo>
                <a:lnTo>
                  <a:pt x="396316" y="328879"/>
                </a:lnTo>
                <a:lnTo>
                  <a:pt x="449707" y="317068"/>
                </a:lnTo>
                <a:lnTo>
                  <a:pt x="491007" y="301802"/>
                </a:lnTo>
                <a:lnTo>
                  <a:pt x="527126" y="263829"/>
                </a:lnTo>
                <a:lnTo>
                  <a:pt x="527126" y="226123"/>
                </a:lnTo>
                <a:lnTo>
                  <a:pt x="527126" y="188429"/>
                </a:lnTo>
                <a:lnTo>
                  <a:pt x="527126" y="113042"/>
                </a:lnTo>
                <a:close/>
              </a:path>
              <a:path w="527685" h="716279">
                <a:moveTo>
                  <a:pt x="527126" y="75349"/>
                </a:moveTo>
                <a:lnTo>
                  <a:pt x="491147" y="37312"/>
                </a:lnTo>
                <a:lnTo>
                  <a:pt x="449935" y="22059"/>
                </a:lnTo>
                <a:lnTo>
                  <a:pt x="396582" y="10274"/>
                </a:lnTo>
                <a:lnTo>
                  <a:pt x="333629" y="2692"/>
                </a:lnTo>
                <a:lnTo>
                  <a:pt x="263563" y="0"/>
                </a:lnTo>
                <a:lnTo>
                  <a:pt x="193497" y="2692"/>
                </a:lnTo>
                <a:lnTo>
                  <a:pt x="130543" y="10274"/>
                </a:lnTo>
                <a:lnTo>
                  <a:pt x="77190" y="22059"/>
                </a:lnTo>
                <a:lnTo>
                  <a:pt x="35979" y="37312"/>
                </a:lnTo>
                <a:lnTo>
                  <a:pt x="0" y="75349"/>
                </a:lnTo>
                <a:lnTo>
                  <a:pt x="9410" y="95389"/>
                </a:lnTo>
                <a:lnTo>
                  <a:pt x="77190" y="128663"/>
                </a:lnTo>
                <a:lnTo>
                  <a:pt x="130543" y="140449"/>
                </a:lnTo>
                <a:lnTo>
                  <a:pt x="193497" y="148043"/>
                </a:lnTo>
                <a:lnTo>
                  <a:pt x="263563" y="150736"/>
                </a:lnTo>
                <a:lnTo>
                  <a:pt x="333629" y="148043"/>
                </a:lnTo>
                <a:lnTo>
                  <a:pt x="396582" y="140449"/>
                </a:lnTo>
                <a:lnTo>
                  <a:pt x="449935" y="128663"/>
                </a:lnTo>
                <a:lnTo>
                  <a:pt x="491147" y="113398"/>
                </a:lnTo>
                <a:lnTo>
                  <a:pt x="527126" y="75349"/>
                </a:lnTo>
                <a:close/>
              </a:path>
            </a:pathLst>
          </a:custGeom>
          <a:solidFill>
            <a:srgbClr val="3366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4570" y="4906149"/>
            <a:ext cx="527685" cy="716280"/>
          </a:xfrm>
          <a:custGeom>
            <a:avLst/>
            <a:gdLst/>
            <a:ahLst/>
            <a:cxnLst/>
            <a:rect l="l" t="t" r="r" b="b"/>
            <a:pathLst>
              <a:path w="527685" h="716279">
                <a:moveTo>
                  <a:pt x="527126" y="489991"/>
                </a:moveTo>
                <a:lnTo>
                  <a:pt x="517664" y="509981"/>
                </a:lnTo>
                <a:lnTo>
                  <a:pt x="491007" y="527964"/>
                </a:lnTo>
                <a:lnTo>
                  <a:pt x="470649" y="535495"/>
                </a:lnTo>
                <a:lnTo>
                  <a:pt x="470649" y="621931"/>
                </a:lnTo>
                <a:lnTo>
                  <a:pt x="469290" y="629640"/>
                </a:lnTo>
                <a:lnTo>
                  <a:pt x="465467" y="635596"/>
                </a:lnTo>
                <a:lnTo>
                  <a:pt x="459524" y="639419"/>
                </a:lnTo>
                <a:lnTo>
                  <a:pt x="451827" y="640778"/>
                </a:lnTo>
                <a:lnTo>
                  <a:pt x="444119" y="639419"/>
                </a:lnTo>
                <a:lnTo>
                  <a:pt x="438175" y="635596"/>
                </a:lnTo>
                <a:lnTo>
                  <a:pt x="434352" y="629640"/>
                </a:lnTo>
                <a:lnTo>
                  <a:pt x="432993" y="621931"/>
                </a:lnTo>
                <a:lnTo>
                  <a:pt x="434352" y="614210"/>
                </a:lnTo>
                <a:lnTo>
                  <a:pt x="438175" y="608266"/>
                </a:lnTo>
                <a:lnTo>
                  <a:pt x="444119" y="604431"/>
                </a:lnTo>
                <a:lnTo>
                  <a:pt x="451827" y="603084"/>
                </a:lnTo>
                <a:lnTo>
                  <a:pt x="459524" y="604431"/>
                </a:lnTo>
                <a:lnTo>
                  <a:pt x="465467" y="608266"/>
                </a:lnTo>
                <a:lnTo>
                  <a:pt x="469290" y="614210"/>
                </a:lnTo>
                <a:lnTo>
                  <a:pt x="470649" y="621931"/>
                </a:lnTo>
                <a:lnTo>
                  <a:pt x="470649" y="535495"/>
                </a:lnTo>
                <a:lnTo>
                  <a:pt x="449707" y="543242"/>
                </a:lnTo>
                <a:lnTo>
                  <a:pt x="396316" y="555053"/>
                </a:lnTo>
                <a:lnTo>
                  <a:pt x="333413" y="562686"/>
                </a:lnTo>
                <a:lnTo>
                  <a:pt x="263563" y="565391"/>
                </a:lnTo>
                <a:lnTo>
                  <a:pt x="193700" y="562686"/>
                </a:lnTo>
                <a:lnTo>
                  <a:pt x="130810" y="555053"/>
                </a:lnTo>
                <a:lnTo>
                  <a:pt x="77419" y="543242"/>
                </a:lnTo>
                <a:lnTo>
                  <a:pt x="36118" y="527964"/>
                </a:lnTo>
                <a:lnTo>
                  <a:pt x="0" y="489991"/>
                </a:lnTo>
                <a:lnTo>
                  <a:pt x="0" y="640778"/>
                </a:lnTo>
                <a:lnTo>
                  <a:pt x="36118" y="678751"/>
                </a:lnTo>
                <a:lnTo>
                  <a:pt x="77419" y="694016"/>
                </a:lnTo>
                <a:lnTo>
                  <a:pt x="130810" y="705840"/>
                </a:lnTo>
                <a:lnTo>
                  <a:pt x="193700" y="713460"/>
                </a:lnTo>
                <a:lnTo>
                  <a:pt x="263563" y="716165"/>
                </a:lnTo>
                <a:lnTo>
                  <a:pt x="333413" y="713460"/>
                </a:lnTo>
                <a:lnTo>
                  <a:pt x="396316" y="705840"/>
                </a:lnTo>
                <a:lnTo>
                  <a:pt x="449707" y="694016"/>
                </a:lnTo>
                <a:lnTo>
                  <a:pt x="491007" y="678751"/>
                </a:lnTo>
                <a:lnTo>
                  <a:pt x="527126" y="640778"/>
                </a:lnTo>
                <a:lnTo>
                  <a:pt x="527126" y="603084"/>
                </a:lnTo>
                <a:lnTo>
                  <a:pt x="527126" y="565391"/>
                </a:lnTo>
                <a:lnTo>
                  <a:pt x="527126" y="489991"/>
                </a:lnTo>
                <a:close/>
              </a:path>
              <a:path w="527685" h="716279">
                <a:moveTo>
                  <a:pt x="527126" y="301523"/>
                </a:moveTo>
                <a:lnTo>
                  <a:pt x="517664" y="321500"/>
                </a:lnTo>
                <a:lnTo>
                  <a:pt x="491007" y="339496"/>
                </a:lnTo>
                <a:lnTo>
                  <a:pt x="470649" y="347027"/>
                </a:lnTo>
                <a:lnTo>
                  <a:pt x="470649" y="433451"/>
                </a:lnTo>
                <a:lnTo>
                  <a:pt x="469290" y="441172"/>
                </a:lnTo>
                <a:lnTo>
                  <a:pt x="465467" y="447116"/>
                </a:lnTo>
                <a:lnTo>
                  <a:pt x="459524" y="450951"/>
                </a:lnTo>
                <a:lnTo>
                  <a:pt x="451827" y="452297"/>
                </a:lnTo>
                <a:lnTo>
                  <a:pt x="444119" y="450951"/>
                </a:lnTo>
                <a:lnTo>
                  <a:pt x="438175" y="447116"/>
                </a:lnTo>
                <a:lnTo>
                  <a:pt x="434352" y="441172"/>
                </a:lnTo>
                <a:lnTo>
                  <a:pt x="432993" y="433451"/>
                </a:lnTo>
                <a:lnTo>
                  <a:pt x="434352" y="425742"/>
                </a:lnTo>
                <a:lnTo>
                  <a:pt x="438175" y="419785"/>
                </a:lnTo>
                <a:lnTo>
                  <a:pt x="444119" y="415963"/>
                </a:lnTo>
                <a:lnTo>
                  <a:pt x="451827" y="414604"/>
                </a:lnTo>
                <a:lnTo>
                  <a:pt x="459524" y="415963"/>
                </a:lnTo>
                <a:lnTo>
                  <a:pt x="465467" y="419785"/>
                </a:lnTo>
                <a:lnTo>
                  <a:pt x="469290" y="425742"/>
                </a:lnTo>
                <a:lnTo>
                  <a:pt x="470649" y="433451"/>
                </a:lnTo>
                <a:lnTo>
                  <a:pt x="470649" y="347027"/>
                </a:lnTo>
                <a:lnTo>
                  <a:pt x="449707" y="354761"/>
                </a:lnTo>
                <a:lnTo>
                  <a:pt x="396316" y="366572"/>
                </a:lnTo>
                <a:lnTo>
                  <a:pt x="333413" y="374205"/>
                </a:lnTo>
                <a:lnTo>
                  <a:pt x="263563" y="376910"/>
                </a:lnTo>
                <a:lnTo>
                  <a:pt x="193700" y="374205"/>
                </a:lnTo>
                <a:lnTo>
                  <a:pt x="130810" y="366572"/>
                </a:lnTo>
                <a:lnTo>
                  <a:pt x="77419" y="354761"/>
                </a:lnTo>
                <a:lnTo>
                  <a:pt x="36118" y="339496"/>
                </a:lnTo>
                <a:lnTo>
                  <a:pt x="0" y="301523"/>
                </a:lnTo>
                <a:lnTo>
                  <a:pt x="0" y="452297"/>
                </a:lnTo>
                <a:lnTo>
                  <a:pt x="36118" y="490270"/>
                </a:lnTo>
                <a:lnTo>
                  <a:pt x="77419" y="505548"/>
                </a:lnTo>
                <a:lnTo>
                  <a:pt x="130810" y="517359"/>
                </a:lnTo>
                <a:lnTo>
                  <a:pt x="193700" y="524979"/>
                </a:lnTo>
                <a:lnTo>
                  <a:pt x="263563" y="527685"/>
                </a:lnTo>
                <a:lnTo>
                  <a:pt x="333413" y="524979"/>
                </a:lnTo>
                <a:lnTo>
                  <a:pt x="396316" y="517359"/>
                </a:lnTo>
                <a:lnTo>
                  <a:pt x="449707" y="505548"/>
                </a:lnTo>
                <a:lnTo>
                  <a:pt x="491007" y="490270"/>
                </a:lnTo>
                <a:lnTo>
                  <a:pt x="527126" y="452297"/>
                </a:lnTo>
                <a:lnTo>
                  <a:pt x="527126" y="414604"/>
                </a:lnTo>
                <a:lnTo>
                  <a:pt x="527126" y="376910"/>
                </a:lnTo>
                <a:lnTo>
                  <a:pt x="527126" y="301523"/>
                </a:lnTo>
                <a:close/>
              </a:path>
              <a:path w="527685" h="716279">
                <a:moveTo>
                  <a:pt x="527126" y="113042"/>
                </a:moveTo>
                <a:lnTo>
                  <a:pt x="517664" y="133019"/>
                </a:lnTo>
                <a:lnTo>
                  <a:pt x="491007" y="151015"/>
                </a:lnTo>
                <a:lnTo>
                  <a:pt x="470649" y="158546"/>
                </a:lnTo>
                <a:lnTo>
                  <a:pt x="470649" y="244983"/>
                </a:lnTo>
                <a:lnTo>
                  <a:pt x="469290" y="252691"/>
                </a:lnTo>
                <a:lnTo>
                  <a:pt x="465467" y="258635"/>
                </a:lnTo>
                <a:lnTo>
                  <a:pt x="459524" y="262470"/>
                </a:lnTo>
                <a:lnTo>
                  <a:pt x="451827" y="263829"/>
                </a:lnTo>
                <a:lnTo>
                  <a:pt x="444119" y="262470"/>
                </a:lnTo>
                <a:lnTo>
                  <a:pt x="438175" y="258635"/>
                </a:lnTo>
                <a:lnTo>
                  <a:pt x="434352" y="252691"/>
                </a:lnTo>
                <a:lnTo>
                  <a:pt x="432993" y="244983"/>
                </a:lnTo>
                <a:lnTo>
                  <a:pt x="434352" y="237261"/>
                </a:lnTo>
                <a:lnTo>
                  <a:pt x="438175" y="231317"/>
                </a:lnTo>
                <a:lnTo>
                  <a:pt x="444119" y="227482"/>
                </a:lnTo>
                <a:lnTo>
                  <a:pt x="451827" y="226123"/>
                </a:lnTo>
                <a:lnTo>
                  <a:pt x="459524" y="227482"/>
                </a:lnTo>
                <a:lnTo>
                  <a:pt x="465467" y="231317"/>
                </a:lnTo>
                <a:lnTo>
                  <a:pt x="469290" y="237261"/>
                </a:lnTo>
                <a:lnTo>
                  <a:pt x="470649" y="244983"/>
                </a:lnTo>
                <a:lnTo>
                  <a:pt x="470649" y="158546"/>
                </a:lnTo>
                <a:lnTo>
                  <a:pt x="449707" y="166293"/>
                </a:lnTo>
                <a:lnTo>
                  <a:pt x="396316" y="178104"/>
                </a:lnTo>
                <a:lnTo>
                  <a:pt x="333413" y="185724"/>
                </a:lnTo>
                <a:lnTo>
                  <a:pt x="263563" y="188429"/>
                </a:lnTo>
                <a:lnTo>
                  <a:pt x="193700" y="185724"/>
                </a:lnTo>
                <a:lnTo>
                  <a:pt x="130810" y="178104"/>
                </a:lnTo>
                <a:lnTo>
                  <a:pt x="77419" y="166293"/>
                </a:lnTo>
                <a:lnTo>
                  <a:pt x="36118" y="151015"/>
                </a:lnTo>
                <a:lnTo>
                  <a:pt x="0" y="113042"/>
                </a:lnTo>
                <a:lnTo>
                  <a:pt x="0" y="263829"/>
                </a:lnTo>
                <a:lnTo>
                  <a:pt x="36118" y="301802"/>
                </a:lnTo>
                <a:lnTo>
                  <a:pt x="77419" y="317068"/>
                </a:lnTo>
                <a:lnTo>
                  <a:pt x="130810" y="328879"/>
                </a:lnTo>
                <a:lnTo>
                  <a:pt x="193700" y="336511"/>
                </a:lnTo>
                <a:lnTo>
                  <a:pt x="263563" y="339217"/>
                </a:lnTo>
                <a:lnTo>
                  <a:pt x="333413" y="336511"/>
                </a:lnTo>
                <a:lnTo>
                  <a:pt x="396316" y="328879"/>
                </a:lnTo>
                <a:lnTo>
                  <a:pt x="449707" y="317068"/>
                </a:lnTo>
                <a:lnTo>
                  <a:pt x="491007" y="301802"/>
                </a:lnTo>
                <a:lnTo>
                  <a:pt x="527126" y="263829"/>
                </a:lnTo>
                <a:lnTo>
                  <a:pt x="527126" y="226123"/>
                </a:lnTo>
                <a:lnTo>
                  <a:pt x="527126" y="188429"/>
                </a:lnTo>
                <a:lnTo>
                  <a:pt x="527126" y="113042"/>
                </a:lnTo>
                <a:close/>
              </a:path>
              <a:path w="527685" h="716279">
                <a:moveTo>
                  <a:pt x="527126" y="75349"/>
                </a:moveTo>
                <a:lnTo>
                  <a:pt x="491147" y="37312"/>
                </a:lnTo>
                <a:lnTo>
                  <a:pt x="449935" y="22059"/>
                </a:lnTo>
                <a:lnTo>
                  <a:pt x="396582" y="10274"/>
                </a:lnTo>
                <a:lnTo>
                  <a:pt x="333629" y="2692"/>
                </a:lnTo>
                <a:lnTo>
                  <a:pt x="263563" y="0"/>
                </a:lnTo>
                <a:lnTo>
                  <a:pt x="193497" y="2692"/>
                </a:lnTo>
                <a:lnTo>
                  <a:pt x="130543" y="10274"/>
                </a:lnTo>
                <a:lnTo>
                  <a:pt x="77190" y="22059"/>
                </a:lnTo>
                <a:lnTo>
                  <a:pt x="35979" y="37312"/>
                </a:lnTo>
                <a:lnTo>
                  <a:pt x="0" y="75349"/>
                </a:lnTo>
                <a:lnTo>
                  <a:pt x="9410" y="95389"/>
                </a:lnTo>
                <a:lnTo>
                  <a:pt x="77190" y="128663"/>
                </a:lnTo>
                <a:lnTo>
                  <a:pt x="130543" y="140449"/>
                </a:lnTo>
                <a:lnTo>
                  <a:pt x="193497" y="148043"/>
                </a:lnTo>
                <a:lnTo>
                  <a:pt x="263563" y="150736"/>
                </a:lnTo>
                <a:lnTo>
                  <a:pt x="333629" y="148043"/>
                </a:lnTo>
                <a:lnTo>
                  <a:pt x="396582" y="140449"/>
                </a:lnTo>
                <a:lnTo>
                  <a:pt x="449935" y="128663"/>
                </a:lnTo>
                <a:lnTo>
                  <a:pt x="491147" y="113398"/>
                </a:lnTo>
                <a:lnTo>
                  <a:pt x="527126" y="75349"/>
                </a:lnTo>
                <a:close/>
              </a:path>
            </a:pathLst>
          </a:custGeom>
          <a:solidFill>
            <a:srgbClr val="3366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4570" y="5701677"/>
            <a:ext cx="527685" cy="716280"/>
          </a:xfrm>
          <a:custGeom>
            <a:avLst/>
            <a:gdLst/>
            <a:ahLst/>
            <a:cxnLst/>
            <a:rect l="l" t="t" r="r" b="b"/>
            <a:pathLst>
              <a:path w="527685" h="716279">
                <a:moveTo>
                  <a:pt x="527126" y="489991"/>
                </a:moveTo>
                <a:lnTo>
                  <a:pt x="517664" y="509981"/>
                </a:lnTo>
                <a:lnTo>
                  <a:pt x="491007" y="527964"/>
                </a:lnTo>
                <a:lnTo>
                  <a:pt x="470649" y="535495"/>
                </a:lnTo>
                <a:lnTo>
                  <a:pt x="470649" y="621931"/>
                </a:lnTo>
                <a:lnTo>
                  <a:pt x="469290" y="629640"/>
                </a:lnTo>
                <a:lnTo>
                  <a:pt x="465467" y="635596"/>
                </a:lnTo>
                <a:lnTo>
                  <a:pt x="459524" y="639419"/>
                </a:lnTo>
                <a:lnTo>
                  <a:pt x="451827" y="640778"/>
                </a:lnTo>
                <a:lnTo>
                  <a:pt x="444119" y="639419"/>
                </a:lnTo>
                <a:lnTo>
                  <a:pt x="438175" y="635596"/>
                </a:lnTo>
                <a:lnTo>
                  <a:pt x="434352" y="629640"/>
                </a:lnTo>
                <a:lnTo>
                  <a:pt x="432993" y="621931"/>
                </a:lnTo>
                <a:lnTo>
                  <a:pt x="434352" y="614210"/>
                </a:lnTo>
                <a:lnTo>
                  <a:pt x="438175" y="608266"/>
                </a:lnTo>
                <a:lnTo>
                  <a:pt x="444119" y="604431"/>
                </a:lnTo>
                <a:lnTo>
                  <a:pt x="451827" y="603084"/>
                </a:lnTo>
                <a:lnTo>
                  <a:pt x="459524" y="604431"/>
                </a:lnTo>
                <a:lnTo>
                  <a:pt x="465467" y="608266"/>
                </a:lnTo>
                <a:lnTo>
                  <a:pt x="469290" y="614210"/>
                </a:lnTo>
                <a:lnTo>
                  <a:pt x="470649" y="621931"/>
                </a:lnTo>
                <a:lnTo>
                  <a:pt x="470649" y="535495"/>
                </a:lnTo>
                <a:lnTo>
                  <a:pt x="449707" y="543242"/>
                </a:lnTo>
                <a:lnTo>
                  <a:pt x="396316" y="555053"/>
                </a:lnTo>
                <a:lnTo>
                  <a:pt x="333413" y="562686"/>
                </a:lnTo>
                <a:lnTo>
                  <a:pt x="263563" y="565391"/>
                </a:lnTo>
                <a:lnTo>
                  <a:pt x="193700" y="562686"/>
                </a:lnTo>
                <a:lnTo>
                  <a:pt x="130810" y="555053"/>
                </a:lnTo>
                <a:lnTo>
                  <a:pt x="77419" y="543242"/>
                </a:lnTo>
                <a:lnTo>
                  <a:pt x="36118" y="527964"/>
                </a:lnTo>
                <a:lnTo>
                  <a:pt x="0" y="489991"/>
                </a:lnTo>
                <a:lnTo>
                  <a:pt x="0" y="640778"/>
                </a:lnTo>
                <a:lnTo>
                  <a:pt x="36118" y="678751"/>
                </a:lnTo>
                <a:lnTo>
                  <a:pt x="77419" y="694016"/>
                </a:lnTo>
                <a:lnTo>
                  <a:pt x="130810" y="705840"/>
                </a:lnTo>
                <a:lnTo>
                  <a:pt x="193700" y="713460"/>
                </a:lnTo>
                <a:lnTo>
                  <a:pt x="263563" y="716165"/>
                </a:lnTo>
                <a:lnTo>
                  <a:pt x="333413" y="713460"/>
                </a:lnTo>
                <a:lnTo>
                  <a:pt x="396316" y="705840"/>
                </a:lnTo>
                <a:lnTo>
                  <a:pt x="449707" y="694016"/>
                </a:lnTo>
                <a:lnTo>
                  <a:pt x="491007" y="678751"/>
                </a:lnTo>
                <a:lnTo>
                  <a:pt x="527126" y="640778"/>
                </a:lnTo>
                <a:lnTo>
                  <a:pt x="527126" y="603084"/>
                </a:lnTo>
                <a:lnTo>
                  <a:pt x="527126" y="565391"/>
                </a:lnTo>
                <a:lnTo>
                  <a:pt x="527126" y="489991"/>
                </a:lnTo>
                <a:close/>
              </a:path>
              <a:path w="527685" h="716279">
                <a:moveTo>
                  <a:pt x="527126" y="301523"/>
                </a:moveTo>
                <a:lnTo>
                  <a:pt x="517664" y="321500"/>
                </a:lnTo>
                <a:lnTo>
                  <a:pt x="491007" y="339496"/>
                </a:lnTo>
                <a:lnTo>
                  <a:pt x="470649" y="347027"/>
                </a:lnTo>
                <a:lnTo>
                  <a:pt x="470649" y="433451"/>
                </a:lnTo>
                <a:lnTo>
                  <a:pt x="469290" y="441172"/>
                </a:lnTo>
                <a:lnTo>
                  <a:pt x="465467" y="447116"/>
                </a:lnTo>
                <a:lnTo>
                  <a:pt x="459524" y="450951"/>
                </a:lnTo>
                <a:lnTo>
                  <a:pt x="451827" y="452297"/>
                </a:lnTo>
                <a:lnTo>
                  <a:pt x="444119" y="450951"/>
                </a:lnTo>
                <a:lnTo>
                  <a:pt x="438175" y="447116"/>
                </a:lnTo>
                <a:lnTo>
                  <a:pt x="434352" y="441172"/>
                </a:lnTo>
                <a:lnTo>
                  <a:pt x="432993" y="433451"/>
                </a:lnTo>
                <a:lnTo>
                  <a:pt x="434352" y="425742"/>
                </a:lnTo>
                <a:lnTo>
                  <a:pt x="438175" y="419785"/>
                </a:lnTo>
                <a:lnTo>
                  <a:pt x="444119" y="415963"/>
                </a:lnTo>
                <a:lnTo>
                  <a:pt x="451827" y="414604"/>
                </a:lnTo>
                <a:lnTo>
                  <a:pt x="459524" y="415963"/>
                </a:lnTo>
                <a:lnTo>
                  <a:pt x="465467" y="419785"/>
                </a:lnTo>
                <a:lnTo>
                  <a:pt x="469290" y="425742"/>
                </a:lnTo>
                <a:lnTo>
                  <a:pt x="470649" y="433451"/>
                </a:lnTo>
                <a:lnTo>
                  <a:pt x="470649" y="347027"/>
                </a:lnTo>
                <a:lnTo>
                  <a:pt x="449707" y="354761"/>
                </a:lnTo>
                <a:lnTo>
                  <a:pt x="396316" y="366572"/>
                </a:lnTo>
                <a:lnTo>
                  <a:pt x="333413" y="374205"/>
                </a:lnTo>
                <a:lnTo>
                  <a:pt x="263563" y="376910"/>
                </a:lnTo>
                <a:lnTo>
                  <a:pt x="193700" y="374205"/>
                </a:lnTo>
                <a:lnTo>
                  <a:pt x="130810" y="366572"/>
                </a:lnTo>
                <a:lnTo>
                  <a:pt x="77419" y="354761"/>
                </a:lnTo>
                <a:lnTo>
                  <a:pt x="36118" y="339496"/>
                </a:lnTo>
                <a:lnTo>
                  <a:pt x="0" y="301523"/>
                </a:lnTo>
                <a:lnTo>
                  <a:pt x="0" y="452297"/>
                </a:lnTo>
                <a:lnTo>
                  <a:pt x="36118" y="490270"/>
                </a:lnTo>
                <a:lnTo>
                  <a:pt x="77419" y="505548"/>
                </a:lnTo>
                <a:lnTo>
                  <a:pt x="130810" y="517359"/>
                </a:lnTo>
                <a:lnTo>
                  <a:pt x="193700" y="524979"/>
                </a:lnTo>
                <a:lnTo>
                  <a:pt x="263563" y="527685"/>
                </a:lnTo>
                <a:lnTo>
                  <a:pt x="333413" y="524979"/>
                </a:lnTo>
                <a:lnTo>
                  <a:pt x="396316" y="517359"/>
                </a:lnTo>
                <a:lnTo>
                  <a:pt x="449707" y="505548"/>
                </a:lnTo>
                <a:lnTo>
                  <a:pt x="491007" y="490270"/>
                </a:lnTo>
                <a:lnTo>
                  <a:pt x="527126" y="452297"/>
                </a:lnTo>
                <a:lnTo>
                  <a:pt x="527126" y="414604"/>
                </a:lnTo>
                <a:lnTo>
                  <a:pt x="527126" y="376910"/>
                </a:lnTo>
                <a:lnTo>
                  <a:pt x="527126" y="301523"/>
                </a:lnTo>
                <a:close/>
              </a:path>
              <a:path w="527685" h="716279">
                <a:moveTo>
                  <a:pt x="527126" y="113042"/>
                </a:moveTo>
                <a:lnTo>
                  <a:pt x="517664" y="133019"/>
                </a:lnTo>
                <a:lnTo>
                  <a:pt x="491007" y="151015"/>
                </a:lnTo>
                <a:lnTo>
                  <a:pt x="470649" y="158546"/>
                </a:lnTo>
                <a:lnTo>
                  <a:pt x="470649" y="244983"/>
                </a:lnTo>
                <a:lnTo>
                  <a:pt x="469290" y="252691"/>
                </a:lnTo>
                <a:lnTo>
                  <a:pt x="465467" y="258635"/>
                </a:lnTo>
                <a:lnTo>
                  <a:pt x="459524" y="262470"/>
                </a:lnTo>
                <a:lnTo>
                  <a:pt x="451827" y="263829"/>
                </a:lnTo>
                <a:lnTo>
                  <a:pt x="444119" y="262470"/>
                </a:lnTo>
                <a:lnTo>
                  <a:pt x="438175" y="258635"/>
                </a:lnTo>
                <a:lnTo>
                  <a:pt x="434352" y="252691"/>
                </a:lnTo>
                <a:lnTo>
                  <a:pt x="432993" y="244983"/>
                </a:lnTo>
                <a:lnTo>
                  <a:pt x="434352" y="237261"/>
                </a:lnTo>
                <a:lnTo>
                  <a:pt x="438175" y="231317"/>
                </a:lnTo>
                <a:lnTo>
                  <a:pt x="444119" y="227482"/>
                </a:lnTo>
                <a:lnTo>
                  <a:pt x="451827" y="226123"/>
                </a:lnTo>
                <a:lnTo>
                  <a:pt x="459524" y="227482"/>
                </a:lnTo>
                <a:lnTo>
                  <a:pt x="465467" y="231317"/>
                </a:lnTo>
                <a:lnTo>
                  <a:pt x="469290" y="237261"/>
                </a:lnTo>
                <a:lnTo>
                  <a:pt x="470649" y="244983"/>
                </a:lnTo>
                <a:lnTo>
                  <a:pt x="470649" y="158546"/>
                </a:lnTo>
                <a:lnTo>
                  <a:pt x="449707" y="166293"/>
                </a:lnTo>
                <a:lnTo>
                  <a:pt x="396316" y="178104"/>
                </a:lnTo>
                <a:lnTo>
                  <a:pt x="333413" y="185724"/>
                </a:lnTo>
                <a:lnTo>
                  <a:pt x="263563" y="188429"/>
                </a:lnTo>
                <a:lnTo>
                  <a:pt x="193700" y="185724"/>
                </a:lnTo>
                <a:lnTo>
                  <a:pt x="130810" y="178104"/>
                </a:lnTo>
                <a:lnTo>
                  <a:pt x="77419" y="166293"/>
                </a:lnTo>
                <a:lnTo>
                  <a:pt x="36118" y="151015"/>
                </a:lnTo>
                <a:lnTo>
                  <a:pt x="0" y="113042"/>
                </a:lnTo>
                <a:lnTo>
                  <a:pt x="0" y="263829"/>
                </a:lnTo>
                <a:lnTo>
                  <a:pt x="36118" y="301802"/>
                </a:lnTo>
                <a:lnTo>
                  <a:pt x="77419" y="317068"/>
                </a:lnTo>
                <a:lnTo>
                  <a:pt x="130810" y="328879"/>
                </a:lnTo>
                <a:lnTo>
                  <a:pt x="193700" y="336511"/>
                </a:lnTo>
                <a:lnTo>
                  <a:pt x="263563" y="339217"/>
                </a:lnTo>
                <a:lnTo>
                  <a:pt x="333413" y="336511"/>
                </a:lnTo>
                <a:lnTo>
                  <a:pt x="396316" y="328879"/>
                </a:lnTo>
                <a:lnTo>
                  <a:pt x="449707" y="317068"/>
                </a:lnTo>
                <a:lnTo>
                  <a:pt x="491007" y="301802"/>
                </a:lnTo>
                <a:lnTo>
                  <a:pt x="527126" y="263829"/>
                </a:lnTo>
                <a:lnTo>
                  <a:pt x="527126" y="226123"/>
                </a:lnTo>
                <a:lnTo>
                  <a:pt x="527126" y="188429"/>
                </a:lnTo>
                <a:lnTo>
                  <a:pt x="527126" y="113042"/>
                </a:lnTo>
                <a:close/>
              </a:path>
              <a:path w="527685" h="716279">
                <a:moveTo>
                  <a:pt x="527126" y="75349"/>
                </a:moveTo>
                <a:lnTo>
                  <a:pt x="491147" y="37312"/>
                </a:lnTo>
                <a:lnTo>
                  <a:pt x="449935" y="22059"/>
                </a:lnTo>
                <a:lnTo>
                  <a:pt x="396582" y="10274"/>
                </a:lnTo>
                <a:lnTo>
                  <a:pt x="333629" y="2692"/>
                </a:lnTo>
                <a:lnTo>
                  <a:pt x="263563" y="0"/>
                </a:lnTo>
                <a:lnTo>
                  <a:pt x="193497" y="2692"/>
                </a:lnTo>
                <a:lnTo>
                  <a:pt x="130543" y="10274"/>
                </a:lnTo>
                <a:lnTo>
                  <a:pt x="77190" y="22059"/>
                </a:lnTo>
                <a:lnTo>
                  <a:pt x="35979" y="37312"/>
                </a:lnTo>
                <a:lnTo>
                  <a:pt x="0" y="75349"/>
                </a:lnTo>
                <a:lnTo>
                  <a:pt x="9410" y="95389"/>
                </a:lnTo>
                <a:lnTo>
                  <a:pt x="77190" y="128663"/>
                </a:lnTo>
                <a:lnTo>
                  <a:pt x="130543" y="140449"/>
                </a:lnTo>
                <a:lnTo>
                  <a:pt x="193497" y="148043"/>
                </a:lnTo>
                <a:lnTo>
                  <a:pt x="263563" y="150736"/>
                </a:lnTo>
                <a:lnTo>
                  <a:pt x="333629" y="148043"/>
                </a:lnTo>
                <a:lnTo>
                  <a:pt x="396582" y="140449"/>
                </a:lnTo>
                <a:lnTo>
                  <a:pt x="449935" y="128663"/>
                </a:lnTo>
                <a:lnTo>
                  <a:pt x="491147" y="113398"/>
                </a:lnTo>
                <a:lnTo>
                  <a:pt x="527126" y="75349"/>
                </a:lnTo>
                <a:close/>
              </a:path>
            </a:pathLst>
          </a:custGeom>
          <a:solidFill>
            <a:srgbClr val="3366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31419" y="986993"/>
            <a:ext cx="11590655" cy="5252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By the</a:t>
            </a:r>
            <a:r>
              <a:rPr sz="28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end</a:t>
            </a:r>
            <a:r>
              <a:rPr sz="2800" b="1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8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this</a:t>
            </a:r>
            <a:r>
              <a:rPr sz="28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chapter</a:t>
            </a:r>
            <a:r>
              <a:rPr sz="2800" b="1" spc="-5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students</a:t>
            </a:r>
            <a:r>
              <a:rPr sz="28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will</a:t>
            </a:r>
            <a:r>
              <a:rPr sz="2800" b="1" spc="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be</a:t>
            </a:r>
            <a:r>
              <a:rPr sz="2800" b="1" dirty="0">
                <a:solidFill>
                  <a:srgbClr val="0000FF"/>
                </a:solidFill>
                <a:latin typeface="Times New Roman"/>
                <a:cs typeface="Times New Roman"/>
              </a:rPr>
              <a:t> able</a:t>
            </a:r>
            <a:r>
              <a:rPr sz="28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 to: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b="1" spc="-35" dirty="0">
                <a:solidFill>
                  <a:srgbClr val="0000FF"/>
                </a:solidFill>
                <a:latin typeface="Times New Roman"/>
                <a:cs typeface="Times New Roman"/>
              </a:rPr>
              <a:t>Remember,</a:t>
            </a:r>
            <a:r>
              <a:rPr sz="2800" b="1" spc="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understand,</a:t>
            </a:r>
            <a:r>
              <a:rPr sz="2800" b="1" spc="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800" b="1" spc="-30" dirty="0">
                <a:solidFill>
                  <a:srgbClr val="0000FF"/>
                </a:solidFill>
                <a:latin typeface="Times New Roman"/>
                <a:cs typeface="Times New Roman"/>
              </a:rPr>
              <a:t>apply,</a:t>
            </a:r>
            <a:r>
              <a:rPr sz="2800" b="1" spc="-16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Analyse,</a:t>
            </a:r>
            <a:r>
              <a:rPr sz="28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evaluate</a:t>
            </a:r>
            <a:r>
              <a:rPr sz="28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and</a:t>
            </a:r>
            <a:r>
              <a:rPr sz="2800" b="1" spc="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0000FF"/>
                </a:solidFill>
                <a:latin typeface="Times New Roman"/>
                <a:cs typeface="Times New Roman"/>
              </a:rPr>
              <a:t>create</a:t>
            </a:r>
            <a:endParaRPr sz="28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1035"/>
              </a:spcBef>
            </a:pPr>
            <a:r>
              <a:rPr sz="2400" b="1" spc="-10" dirty="0">
                <a:solidFill>
                  <a:srgbClr val="3366CC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  <a:p>
            <a:pPr marL="1033780">
              <a:lnSpc>
                <a:spcPct val="100000"/>
              </a:lnSpc>
              <a:spcBef>
                <a:spcPts val="1020"/>
              </a:spcBef>
            </a:pPr>
            <a:r>
              <a:rPr sz="2400" b="1" dirty="0">
                <a:latin typeface="Times New Roman"/>
                <a:cs typeface="Times New Roman"/>
              </a:rPr>
              <a:t>Definition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petroleum</a:t>
            </a:r>
            <a:endParaRPr sz="2400">
              <a:latin typeface="Times New Roman"/>
              <a:cs typeface="Times New Roman"/>
            </a:endParaRPr>
          </a:p>
          <a:p>
            <a:pPr marL="1144270" marR="6184900" indent="-111125">
              <a:lnSpc>
                <a:spcPts val="7420"/>
              </a:lnSpc>
              <a:spcBef>
                <a:spcPts val="85"/>
              </a:spcBef>
            </a:pPr>
            <a:r>
              <a:rPr sz="2400" b="1" dirty="0">
                <a:solidFill>
                  <a:srgbClr val="444444"/>
                </a:solidFill>
                <a:latin typeface="Times New Roman"/>
                <a:cs typeface="Times New Roman"/>
              </a:rPr>
              <a:t>Fractional</a:t>
            </a:r>
            <a:r>
              <a:rPr sz="2400" b="1" spc="-60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444444"/>
                </a:solidFill>
                <a:latin typeface="Times New Roman"/>
                <a:cs typeface="Times New Roman"/>
              </a:rPr>
              <a:t>distillation</a:t>
            </a:r>
            <a:r>
              <a:rPr sz="2400" b="1" spc="-50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444444"/>
                </a:solidFill>
                <a:latin typeface="Times New Roman"/>
                <a:cs typeface="Times New Roman"/>
              </a:rPr>
              <a:t>of</a:t>
            </a:r>
            <a:r>
              <a:rPr sz="2400" b="1" spc="-20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444444"/>
                </a:solidFill>
                <a:latin typeface="Times New Roman"/>
                <a:cs typeface="Times New Roman"/>
              </a:rPr>
              <a:t>crude</a:t>
            </a:r>
            <a:r>
              <a:rPr sz="2400" b="1" spc="-40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444444"/>
                </a:solidFill>
                <a:latin typeface="Times New Roman"/>
                <a:cs typeface="Times New Roman"/>
              </a:rPr>
              <a:t>oil </a:t>
            </a:r>
            <a:r>
              <a:rPr sz="2400" b="1" spc="-585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Major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petrochemicals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and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uses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800">
              <a:latin typeface="Times New Roman"/>
              <a:cs typeface="Times New Roman"/>
            </a:endParaRPr>
          </a:p>
          <a:p>
            <a:pPr marL="1033780">
              <a:lnSpc>
                <a:spcPct val="100000"/>
              </a:lnSpc>
            </a:pPr>
            <a:r>
              <a:rPr sz="2400" b="1" spc="-5" dirty="0">
                <a:latin typeface="Times New Roman"/>
                <a:cs typeface="Times New Roman"/>
              </a:rPr>
              <a:t>Comparison between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Light </a:t>
            </a:r>
            <a:r>
              <a:rPr sz="2400" b="1" spc="-5" dirty="0">
                <a:latin typeface="Times New Roman"/>
                <a:cs typeface="Times New Roman"/>
              </a:rPr>
              <a:t>and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heavy </a:t>
            </a:r>
            <a:r>
              <a:rPr sz="2400" b="1" spc="-5" dirty="0">
                <a:latin typeface="Times New Roman"/>
                <a:cs typeface="Times New Roman"/>
              </a:rPr>
              <a:t>Crude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oil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350">
              <a:latin typeface="Times New Roman"/>
              <a:cs typeface="Times New Roman"/>
            </a:endParaRPr>
          </a:p>
          <a:p>
            <a:pPr marL="904240">
              <a:lnSpc>
                <a:spcPct val="100000"/>
              </a:lnSpc>
            </a:pPr>
            <a:r>
              <a:rPr sz="2400" b="1" spc="-5" dirty="0">
                <a:latin typeface="Times New Roman"/>
                <a:cs typeface="Times New Roman"/>
              </a:rPr>
              <a:t>The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Organization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 </a:t>
            </a:r>
            <a:r>
              <a:rPr sz="2400" b="1" spc="-5" dirty="0">
                <a:latin typeface="Times New Roman"/>
                <a:cs typeface="Times New Roman"/>
              </a:rPr>
              <a:t>the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Petroleum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Exporting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Countries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(OPEC)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85335" y="6529831"/>
            <a:ext cx="378460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Chem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Seham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1st</a:t>
            </a:r>
            <a:r>
              <a:rPr sz="1200" spc="28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1443-2021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3366CC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24713" y="1196085"/>
            <a:ext cx="900620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212121"/>
                </a:solidFill>
                <a:latin typeface="Times New Roman"/>
                <a:cs typeface="Times New Roman"/>
              </a:rPr>
              <a:t>Petroleum</a:t>
            </a:r>
            <a:r>
              <a:rPr sz="2400" b="1" spc="16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212121"/>
                </a:solidFill>
                <a:latin typeface="Times New Roman"/>
                <a:cs typeface="Times New Roman"/>
              </a:rPr>
              <a:t>products</a:t>
            </a:r>
            <a:r>
              <a:rPr sz="2400" b="1" spc="17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are</a:t>
            </a:r>
            <a:r>
              <a:rPr sz="2400" spc="17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400" i="1" spc="-5" dirty="0">
                <a:solidFill>
                  <a:srgbClr val="212121"/>
                </a:solidFill>
                <a:latin typeface="Times New Roman"/>
                <a:cs typeface="Times New Roman"/>
              </a:rPr>
              <a:t>materials</a:t>
            </a:r>
            <a:r>
              <a:rPr sz="2400" i="1" spc="17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400" i="1" dirty="0">
                <a:solidFill>
                  <a:srgbClr val="212121"/>
                </a:solidFill>
                <a:latin typeface="Times New Roman"/>
                <a:cs typeface="Times New Roman"/>
              </a:rPr>
              <a:t>derived</a:t>
            </a:r>
            <a:r>
              <a:rPr sz="2400" i="1" spc="16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400" i="1" spc="-25" dirty="0">
                <a:solidFill>
                  <a:srgbClr val="212121"/>
                </a:solidFill>
                <a:latin typeface="Times New Roman"/>
                <a:cs typeface="Times New Roman"/>
              </a:rPr>
              <a:t>from</a:t>
            </a:r>
            <a:r>
              <a:rPr sz="2400" i="1" spc="16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400" i="1" dirty="0">
                <a:solidFill>
                  <a:srgbClr val="212121"/>
                </a:solidFill>
                <a:latin typeface="Times New Roman"/>
                <a:cs typeface="Times New Roman"/>
              </a:rPr>
              <a:t>crude</a:t>
            </a:r>
            <a:r>
              <a:rPr sz="2400" i="1" spc="18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400" i="1" spc="-5" dirty="0">
                <a:solidFill>
                  <a:srgbClr val="212121"/>
                </a:solidFill>
                <a:latin typeface="Times New Roman"/>
                <a:cs typeface="Times New Roman"/>
              </a:rPr>
              <a:t>oil</a:t>
            </a:r>
            <a:r>
              <a:rPr sz="2400" spc="-5" dirty="0">
                <a:solidFill>
                  <a:srgbClr val="212121"/>
                </a:solidFill>
                <a:latin typeface="Times New Roman"/>
                <a:cs typeface="Times New Roman"/>
              </a:rPr>
              <a:t>(petroleum)</a:t>
            </a:r>
            <a:r>
              <a:rPr sz="2400" spc="18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Times New Roman"/>
                <a:cs typeface="Times New Roman"/>
              </a:rPr>
              <a:t>as </a:t>
            </a:r>
            <a:r>
              <a:rPr sz="2400" spc="-59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212121"/>
                </a:solidFill>
                <a:latin typeface="Times New Roman"/>
                <a:cs typeface="Times New Roman"/>
              </a:rPr>
              <a:t>it 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is </a:t>
            </a:r>
            <a:r>
              <a:rPr sz="2400" spc="-5" dirty="0">
                <a:solidFill>
                  <a:srgbClr val="212121"/>
                </a:solidFill>
                <a:latin typeface="Times New Roman"/>
                <a:cs typeface="Times New Roman"/>
              </a:rPr>
              <a:t>processed 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in </a:t>
            </a:r>
            <a:r>
              <a:rPr sz="2400" spc="-10" dirty="0">
                <a:solidFill>
                  <a:srgbClr val="212121"/>
                </a:solidFill>
                <a:latin typeface="Times New Roman"/>
                <a:cs typeface="Times New Roman"/>
              </a:rPr>
              <a:t>oil </a:t>
            </a:r>
            <a:r>
              <a:rPr sz="2400" spc="-5" dirty="0">
                <a:solidFill>
                  <a:srgbClr val="212121"/>
                </a:solidFill>
                <a:latin typeface="Times New Roman"/>
                <a:cs typeface="Times New Roman"/>
              </a:rPr>
              <a:t>refineries. </a:t>
            </a:r>
            <a:r>
              <a:rPr sz="2400" dirty="0">
                <a:solidFill>
                  <a:srgbClr val="9900FF"/>
                </a:solidFill>
                <a:latin typeface="Times New Roman"/>
                <a:cs typeface="Times New Roman"/>
              </a:rPr>
              <a:t>The </a:t>
            </a:r>
            <a:r>
              <a:rPr sz="2400" spc="-5" dirty="0">
                <a:solidFill>
                  <a:srgbClr val="9900FF"/>
                </a:solidFill>
                <a:latin typeface="Times New Roman"/>
                <a:cs typeface="Times New Roman"/>
              </a:rPr>
              <a:t>majority of </a:t>
            </a:r>
            <a:r>
              <a:rPr sz="2400" dirty="0">
                <a:solidFill>
                  <a:srgbClr val="9900FF"/>
                </a:solidFill>
                <a:latin typeface="Times New Roman"/>
                <a:cs typeface="Times New Roman"/>
              </a:rPr>
              <a:t>petroleum 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is </a:t>
            </a:r>
            <a:r>
              <a:rPr sz="2400" spc="-5" dirty="0">
                <a:solidFill>
                  <a:srgbClr val="212121"/>
                </a:solidFill>
                <a:latin typeface="Times New Roman"/>
                <a:cs typeface="Times New Roman"/>
              </a:rPr>
              <a:t>converted </a:t>
            </a:r>
            <a:r>
              <a:rPr sz="2400" spc="-10" dirty="0">
                <a:solidFill>
                  <a:srgbClr val="212121"/>
                </a:solidFill>
                <a:latin typeface="Times New Roman"/>
                <a:cs typeface="Times New Roman"/>
              </a:rPr>
              <a:t>to </a:t>
            </a:r>
            <a:r>
              <a:rPr sz="2400" spc="-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C00CC"/>
                </a:solidFill>
                <a:latin typeface="Times New Roman"/>
                <a:cs typeface="Times New Roman"/>
              </a:rPr>
              <a:t>petroleum</a:t>
            </a:r>
            <a:r>
              <a:rPr sz="2400" spc="-40" dirty="0">
                <a:solidFill>
                  <a:srgbClr val="CC00C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C00CC"/>
                </a:solidFill>
                <a:latin typeface="Times New Roman"/>
                <a:cs typeface="Times New Roman"/>
              </a:rPr>
              <a:t>products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,</a:t>
            </a:r>
            <a:r>
              <a:rPr sz="2400" spc="-1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which</a:t>
            </a:r>
            <a:r>
              <a:rPr sz="2400" spc="-1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includes</a:t>
            </a:r>
            <a:r>
              <a:rPr sz="2400" spc="-2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C3300"/>
                </a:solidFill>
                <a:latin typeface="Times New Roman"/>
                <a:cs typeface="Times New Roman"/>
              </a:rPr>
              <a:t>several</a:t>
            </a:r>
            <a:r>
              <a:rPr sz="2400" spc="-15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C3300"/>
                </a:solidFill>
                <a:latin typeface="Times New Roman"/>
                <a:cs typeface="Times New Roman"/>
              </a:rPr>
              <a:t>classes</a:t>
            </a:r>
            <a:r>
              <a:rPr sz="2400" spc="-15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C3300"/>
                </a:solidFill>
                <a:latin typeface="Times New Roman"/>
                <a:cs typeface="Times New Roman"/>
              </a:rPr>
              <a:t>of fuels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3585" y="2693919"/>
            <a:ext cx="7214870" cy="2887345"/>
          </a:xfrm>
          <a:prstGeom prst="rect">
            <a:avLst/>
          </a:prstGeom>
        </p:spPr>
        <p:txBody>
          <a:bodyPr vert="horz" wrap="square" lIns="0" tIns="24002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89"/>
              </a:spcBef>
            </a:pPr>
            <a:r>
              <a:rPr sz="28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This</a:t>
            </a:r>
            <a:r>
              <a:rPr sz="2800" b="1" i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includes: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540"/>
              </a:spcBef>
              <a:buFont typeface="Wingdings"/>
              <a:buChar char=""/>
              <a:tabLst>
                <a:tab pos="355600" algn="l"/>
              </a:tabLst>
            </a:pPr>
            <a:r>
              <a:rPr sz="2400" spc="-5" dirty="0">
                <a:solidFill>
                  <a:srgbClr val="212121"/>
                </a:solidFill>
                <a:latin typeface="Times New Roman"/>
                <a:cs typeface="Times New Roman"/>
              </a:rPr>
              <a:t>Gases</a:t>
            </a:r>
            <a:r>
              <a:rPr sz="2400" spc="-1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(</a:t>
            </a:r>
            <a:r>
              <a:rPr sz="2400" dirty="0">
                <a:solidFill>
                  <a:srgbClr val="00AFEF"/>
                </a:solidFill>
                <a:latin typeface="Times New Roman"/>
                <a:cs typeface="Times New Roman"/>
              </a:rPr>
              <a:t>Methane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,</a:t>
            </a:r>
            <a:r>
              <a:rPr sz="2400" spc="-3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AFEF"/>
                </a:solidFill>
                <a:latin typeface="Times New Roman"/>
                <a:cs typeface="Times New Roman"/>
              </a:rPr>
              <a:t>Ethane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,</a:t>
            </a:r>
            <a:r>
              <a:rPr sz="2400" spc="-3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AFEF"/>
                </a:solidFill>
                <a:latin typeface="Times New Roman"/>
                <a:cs typeface="Times New Roman"/>
              </a:rPr>
              <a:t>Propane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,</a:t>
            </a:r>
            <a:r>
              <a:rPr sz="2400" spc="-2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and</a:t>
            </a:r>
            <a:r>
              <a:rPr sz="2400" spc="-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AFEF"/>
                </a:solidFill>
                <a:latin typeface="Times New Roman"/>
                <a:cs typeface="Times New Roman"/>
              </a:rPr>
              <a:t>Butane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445"/>
              </a:spcBef>
              <a:buFont typeface="Wingdings"/>
              <a:buChar char=""/>
              <a:tabLst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Light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distillers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</a:t>
            </a:r>
            <a:r>
              <a:rPr sz="2400" dirty="0">
                <a:solidFill>
                  <a:srgbClr val="009900"/>
                </a:solidFill>
                <a:latin typeface="Times New Roman"/>
                <a:cs typeface="Times New Roman"/>
              </a:rPr>
              <a:t>Petroleum</a:t>
            </a:r>
            <a:r>
              <a:rPr sz="2400" spc="-5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009900"/>
                </a:solidFill>
                <a:latin typeface="Times New Roman"/>
                <a:cs typeface="Times New Roman"/>
              </a:rPr>
              <a:t>ether</a:t>
            </a:r>
            <a:r>
              <a:rPr sz="2400" spc="-15" dirty="0">
                <a:latin typeface="Times New Roman"/>
                <a:cs typeface="Times New Roman"/>
              </a:rPr>
              <a:t>,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8000"/>
                </a:solidFill>
                <a:latin typeface="Times New Roman"/>
                <a:cs typeface="Times New Roman"/>
              </a:rPr>
              <a:t>Gasoline</a:t>
            </a:r>
            <a:r>
              <a:rPr sz="2400" spc="-20" dirty="0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Naphtha</a:t>
            </a:r>
            <a:r>
              <a:rPr sz="2400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440"/>
              </a:spcBef>
              <a:buFont typeface="Wingdings"/>
              <a:buChar char=""/>
              <a:tabLst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Medium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distillates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</a:t>
            </a:r>
            <a:r>
              <a:rPr sz="2400" dirty="0">
                <a:solidFill>
                  <a:srgbClr val="CC3300"/>
                </a:solidFill>
                <a:latin typeface="Times New Roman"/>
                <a:cs typeface="Times New Roman"/>
              </a:rPr>
              <a:t>kerosene</a:t>
            </a:r>
            <a:r>
              <a:rPr sz="2400" spc="-15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C7900"/>
                </a:solidFill>
                <a:latin typeface="Times New Roman"/>
                <a:cs typeface="Times New Roman"/>
              </a:rPr>
              <a:t>diesel</a:t>
            </a:r>
            <a:r>
              <a:rPr sz="2400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440"/>
              </a:spcBef>
              <a:buFont typeface="Wingdings"/>
              <a:buChar char=""/>
              <a:tabLst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Heavy</a:t>
            </a:r>
            <a:r>
              <a:rPr sz="2400" spc="-5" dirty="0">
                <a:latin typeface="Times New Roman"/>
                <a:cs typeface="Times New Roman"/>
              </a:rPr>
              <a:t> distillates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</a:t>
            </a:r>
            <a:r>
              <a:rPr sz="2400" dirty="0">
                <a:solidFill>
                  <a:srgbClr val="663300"/>
                </a:solidFill>
                <a:latin typeface="Times New Roman"/>
                <a:cs typeface="Times New Roman"/>
              </a:rPr>
              <a:t>oils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5496"/>
                </a:solidFill>
                <a:latin typeface="Times New Roman"/>
                <a:cs typeface="Times New Roman"/>
              </a:rPr>
              <a:t>lubricants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600"/>
                </a:solidFill>
                <a:latin typeface="Times New Roman"/>
                <a:cs typeface="Times New Roman"/>
              </a:rPr>
              <a:t>waxes</a:t>
            </a:r>
            <a:r>
              <a:rPr sz="2400" dirty="0">
                <a:latin typeface="Times New Roman"/>
                <a:cs typeface="Times New Roman"/>
              </a:rPr>
              <a:t>, and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6F2F9F"/>
                </a:solidFill>
                <a:latin typeface="Times New Roman"/>
                <a:cs typeface="Times New Roman"/>
              </a:rPr>
              <a:t>asphalt</a:t>
            </a:r>
            <a:r>
              <a:rPr sz="2400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98365" y="6427114"/>
            <a:ext cx="37979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Chem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Seham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r>
              <a:rPr sz="1200" spc="-7" baseline="24305" dirty="0">
                <a:solidFill>
                  <a:srgbClr val="888888"/>
                </a:solidFill>
                <a:latin typeface="Calibri"/>
                <a:cs typeface="Calibri"/>
              </a:rPr>
              <a:t>st</a:t>
            </a:r>
            <a:r>
              <a:rPr sz="1200" spc="277" baseline="2430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1443-2021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03953" y="6427114"/>
            <a:ext cx="3784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Chem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Seham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1st</a:t>
            </a:r>
            <a:r>
              <a:rPr sz="1200" spc="28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1443-2021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43473" y="178188"/>
            <a:ext cx="10714355" cy="4119879"/>
            <a:chOff x="443473" y="178188"/>
            <a:chExt cx="10714355" cy="411987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3473" y="178188"/>
              <a:ext cx="10713740" cy="411961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1979" y="336804"/>
              <a:ext cx="10216896" cy="3622548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243941" y="4253229"/>
            <a:ext cx="11494770" cy="1986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3664" marR="215265">
              <a:lnSpc>
                <a:spcPct val="100000"/>
              </a:lnSpc>
              <a:spcBef>
                <a:spcPts val="100"/>
              </a:spcBef>
              <a:buSzPct val="95833"/>
              <a:buFont typeface="Arial MT"/>
              <a:buChar char="•"/>
              <a:tabLst>
                <a:tab pos="221615" algn="l"/>
              </a:tabLst>
            </a:pP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215" dirty="0"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993300"/>
                </a:solidFill>
                <a:latin typeface="Times New Roman"/>
                <a:cs typeface="Times New Roman"/>
              </a:rPr>
              <a:t>feedstock</a:t>
            </a:r>
            <a:r>
              <a:rPr sz="2400" spc="225" dirty="0">
                <a:solidFill>
                  <a:srgbClr val="9933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993300"/>
                </a:solidFill>
                <a:latin typeface="Times New Roman"/>
                <a:cs typeface="Times New Roman"/>
              </a:rPr>
              <a:t>goes</a:t>
            </a:r>
            <a:r>
              <a:rPr sz="2400" spc="225" dirty="0">
                <a:solidFill>
                  <a:srgbClr val="9933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through</a:t>
            </a:r>
            <a:r>
              <a:rPr sz="2400" spc="2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22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steam</a:t>
            </a:r>
            <a:r>
              <a:rPr sz="2400" b="1" spc="229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cracker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2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where</a:t>
            </a:r>
            <a:r>
              <a:rPr sz="2400" spc="225" dirty="0"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9900"/>
                </a:solidFill>
                <a:latin typeface="Times New Roman"/>
                <a:cs typeface="Times New Roman"/>
              </a:rPr>
              <a:t>numerous</a:t>
            </a:r>
            <a:r>
              <a:rPr sz="2400" spc="229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9900"/>
                </a:solidFill>
                <a:latin typeface="Times New Roman"/>
                <a:cs typeface="Times New Roman"/>
              </a:rPr>
              <a:t>basic</a:t>
            </a:r>
            <a:r>
              <a:rPr sz="2400" spc="22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9900"/>
                </a:solidFill>
                <a:latin typeface="Times New Roman"/>
                <a:cs typeface="Times New Roman"/>
              </a:rPr>
              <a:t>petrochemicals</a:t>
            </a:r>
            <a:r>
              <a:rPr sz="2400" spc="229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are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9900"/>
                </a:solidFill>
                <a:latin typeface="Times New Roman"/>
                <a:cs typeface="Times New Roman"/>
              </a:rPr>
              <a:t>produced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113664" marR="5080">
              <a:lnSpc>
                <a:spcPct val="100000"/>
              </a:lnSpc>
              <a:spcBef>
                <a:spcPts val="785"/>
              </a:spcBef>
              <a:buSzPct val="95833"/>
              <a:buFont typeface="Arial MT"/>
              <a:buChar char="•"/>
              <a:tabLst>
                <a:tab pos="221615" algn="l"/>
              </a:tabLst>
            </a:pPr>
            <a:r>
              <a:rPr sz="2400" dirty="0">
                <a:latin typeface="Times New Roman"/>
                <a:cs typeface="Times New Roman"/>
              </a:rPr>
              <a:t>These</a:t>
            </a:r>
            <a:r>
              <a:rPr sz="2400" spc="1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chemicals</a:t>
            </a:r>
            <a:r>
              <a:rPr sz="2400" spc="1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are</a:t>
            </a:r>
            <a:r>
              <a:rPr sz="2400" spc="1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either</a:t>
            </a:r>
            <a:r>
              <a:rPr sz="2400" spc="14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9900CC"/>
                </a:solidFill>
                <a:latin typeface="Times New Roman"/>
                <a:cs typeface="Times New Roman"/>
              </a:rPr>
              <a:t>sold</a:t>
            </a:r>
            <a:r>
              <a:rPr sz="2400" spc="135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120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C00FF"/>
                </a:solidFill>
                <a:latin typeface="Times New Roman"/>
                <a:cs typeface="Times New Roman"/>
              </a:rPr>
              <a:t>other</a:t>
            </a:r>
            <a:r>
              <a:rPr sz="2400" spc="135" dirty="0">
                <a:solidFill>
                  <a:srgbClr val="CC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CC00FF"/>
                </a:solidFill>
                <a:latin typeface="Times New Roman"/>
                <a:cs typeface="Times New Roman"/>
              </a:rPr>
              <a:t>petrochemical</a:t>
            </a:r>
            <a:r>
              <a:rPr sz="2400" spc="140" dirty="0">
                <a:solidFill>
                  <a:srgbClr val="CC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CC00FF"/>
                </a:solidFill>
                <a:latin typeface="Times New Roman"/>
                <a:cs typeface="Times New Roman"/>
              </a:rPr>
              <a:t>companies</a:t>
            </a:r>
            <a:r>
              <a:rPr sz="2400" spc="140" dirty="0">
                <a:solidFill>
                  <a:srgbClr val="CC00FF"/>
                </a:solidFill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or,</a:t>
            </a:r>
            <a:r>
              <a:rPr sz="2400" spc="130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to</a:t>
            </a:r>
            <a:r>
              <a:rPr sz="2400" spc="1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create</a:t>
            </a:r>
            <a:r>
              <a:rPr sz="2400" spc="1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more</a:t>
            </a:r>
            <a:r>
              <a:rPr sz="2400" spc="15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value, </a:t>
            </a:r>
            <a:r>
              <a:rPr sz="2400" spc="-58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go through</a:t>
            </a:r>
            <a:r>
              <a:rPr sz="2400" spc="-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a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 process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of</a:t>
            </a:r>
            <a:r>
              <a:rPr sz="2400" spc="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polymerization</a:t>
            </a:r>
            <a:r>
              <a:rPr sz="2400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 which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they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become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FF"/>
                </a:solidFill>
                <a:latin typeface="Times New Roman"/>
                <a:cs typeface="Times New Roman"/>
              </a:rPr>
              <a:t>thermoplastic</a:t>
            </a:r>
            <a:r>
              <a:rPr sz="2400" b="1" spc="-25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FF"/>
                </a:solidFill>
                <a:latin typeface="Times New Roman"/>
                <a:cs typeface="Times New Roman"/>
              </a:rPr>
              <a:t>resins.</a:t>
            </a:r>
            <a:endParaRPr sz="2400">
              <a:latin typeface="Times New Roman"/>
              <a:cs typeface="Times New Roman"/>
            </a:endParaRPr>
          </a:p>
          <a:p>
            <a:pPr marL="120014" indent="-107950">
              <a:lnSpc>
                <a:spcPct val="100000"/>
              </a:lnSpc>
              <a:spcBef>
                <a:spcPts val="254"/>
              </a:spcBef>
              <a:buSzPct val="95833"/>
              <a:buFont typeface="Arial MT"/>
              <a:buChar char="•"/>
              <a:tabLst>
                <a:tab pos="120650" algn="l"/>
              </a:tabLst>
            </a:pPr>
            <a:r>
              <a:rPr sz="2400" spc="-5" dirty="0">
                <a:solidFill>
                  <a:srgbClr val="FF00FF"/>
                </a:solidFill>
                <a:latin typeface="Times New Roman"/>
                <a:cs typeface="Times New Roman"/>
              </a:rPr>
              <a:t>Resins</a:t>
            </a:r>
            <a:r>
              <a:rPr sz="2400" spc="105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are</a:t>
            </a:r>
            <a:r>
              <a:rPr sz="2400" spc="110" dirty="0"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CC3300"/>
                </a:solidFill>
                <a:latin typeface="Times New Roman"/>
                <a:cs typeface="Times New Roman"/>
              </a:rPr>
              <a:t>sold</a:t>
            </a:r>
            <a:r>
              <a:rPr sz="2400" spc="100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C3300"/>
                </a:solidFill>
                <a:latin typeface="Times New Roman"/>
                <a:cs typeface="Times New Roman"/>
              </a:rPr>
              <a:t>to</a:t>
            </a:r>
            <a:r>
              <a:rPr sz="2400" spc="100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C3300"/>
                </a:solidFill>
                <a:latin typeface="Times New Roman"/>
                <a:cs typeface="Times New Roman"/>
              </a:rPr>
              <a:t>converters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that</a:t>
            </a:r>
            <a:r>
              <a:rPr sz="2400" spc="1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transform</a:t>
            </a:r>
            <a:r>
              <a:rPr sz="2400" spc="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them</a:t>
            </a:r>
            <a:r>
              <a:rPr sz="2400" spc="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into</a:t>
            </a:r>
            <a:r>
              <a:rPr sz="2400" spc="114" dirty="0"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finished</a:t>
            </a:r>
            <a:r>
              <a:rPr sz="2400" spc="1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products</a:t>
            </a:r>
            <a:r>
              <a:rPr sz="2400" spc="1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ready</a:t>
            </a:r>
            <a:r>
              <a:rPr sz="2400" spc="9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to</a:t>
            </a:r>
            <a:r>
              <a:rPr sz="2400" spc="1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be</a:t>
            </a:r>
            <a:r>
              <a:rPr sz="2400" spc="114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sold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43941" y="6213754"/>
            <a:ext cx="170878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to</a:t>
            </a:r>
            <a:r>
              <a:rPr sz="2400" spc="-5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400" spc="-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market</a:t>
            </a:r>
            <a:r>
              <a:rPr sz="2400" spc="-5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03953" y="6427114"/>
            <a:ext cx="3784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Chem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Seham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1st</a:t>
            </a:r>
            <a:r>
              <a:rPr sz="1200" spc="28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1443-2021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70296" y="0"/>
            <a:ext cx="11802745" cy="6369050"/>
            <a:chOff x="370296" y="0"/>
            <a:chExt cx="11802745" cy="63690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29203" y="0"/>
              <a:ext cx="2443759" cy="252604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0296" y="2104503"/>
              <a:ext cx="9317807" cy="426440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8827" y="2263139"/>
              <a:ext cx="8820912" cy="3767328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</a:t>
            </a:r>
            <a:r>
              <a:rPr spc="-10" dirty="0"/>
              <a:t> </a:t>
            </a:r>
            <a:r>
              <a:rPr dirty="0"/>
              <a:t>342, </a:t>
            </a:r>
            <a:r>
              <a:rPr spc="-10" dirty="0"/>
              <a:t>By</a:t>
            </a:r>
            <a:r>
              <a:rPr spc="-5"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 </a:t>
            </a:r>
            <a:r>
              <a:rPr spc="-30" dirty="0"/>
              <a:t>ALTERARY.</a:t>
            </a:r>
            <a:r>
              <a:rPr spc="5" dirty="0"/>
              <a:t> </a:t>
            </a:r>
            <a:r>
              <a:rPr spc="-5" dirty="0"/>
              <a:t>1st</a:t>
            </a:r>
            <a:r>
              <a:rPr spc="280" dirty="0"/>
              <a:t> </a:t>
            </a:r>
            <a:r>
              <a:rPr spc="-5" dirty="0"/>
              <a:t>Semester </a:t>
            </a:r>
            <a:r>
              <a:rPr dirty="0"/>
              <a:t>1443-2021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85115" y="1052576"/>
            <a:ext cx="11736705" cy="1310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375535" indent="6985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The list of 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some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commercial petrochemicals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the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chemical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products obtained </a:t>
            </a:r>
            <a:r>
              <a:rPr sz="2400" spc="-58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from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petroleum</a:t>
            </a:r>
            <a:r>
              <a:rPr sz="2400" spc="-4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by refining.</a:t>
            </a:r>
            <a:endParaRPr sz="24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1475"/>
              </a:spcBef>
            </a:pPr>
            <a:r>
              <a:rPr sz="2400" b="1" spc="-10" dirty="0">
                <a:solidFill>
                  <a:srgbClr val="3366CC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3366CC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85928" y="1225232"/>
            <a:ext cx="9740265" cy="5082540"/>
            <a:chOff x="185928" y="1225232"/>
            <a:chExt cx="9740265" cy="508254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5928" y="1225232"/>
              <a:ext cx="9739884" cy="508254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1000" y="1420367"/>
              <a:ext cx="9169908" cy="4512563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</a:t>
            </a:r>
            <a:r>
              <a:rPr spc="-10" dirty="0"/>
              <a:t> </a:t>
            </a:r>
            <a:r>
              <a:rPr dirty="0"/>
              <a:t>342, </a:t>
            </a:r>
            <a:r>
              <a:rPr spc="-10" dirty="0"/>
              <a:t>By</a:t>
            </a:r>
            <a:r>
              <a:rPr spc="-5"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 </a:t>
            </a:r>
            <a:r>
              <a:rPr spc="-30" dirty="0"/>
              <a:t>ALTERARY.</a:t>
            </a:r>
            <a:r>
              <a:rPr spc="5" dirty="0"/>
              <a:t> </a:t>
            </a:r>
            <a:r>
              <a:rPr spc="-5" dirty="0"/>
              <a:t>1st</a:t>
            </a:r>
            <a:r>
              <a:rPr spc="280" dirty="0"/>
              <a:t> </a:t>
            </a:r>
            <a:r>
              <a:rPr spc="-5" dirty="0"/>
              <a:t>Semester </a:t>
            </a:r>
            <a:r>
              <a:rPr dirty="0"/>
              <a:t>1443-2021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3366CC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88976" y="1182598"/>
            <a:ext cx="9747885" cy="5291455"/>
            <a:chOff x="188976" y="1182598"/>
            <a:chExt cx="9747885" cy="529145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8976" y="1182598"/>
              <a:ext cx="9747504" cy="529132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4047" y="1377695"/>
              <a:ext cx="9177528" cy="4721352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</a:t>
            </a:r>
            <a:r>
              <a:rPr spc="-10" dirty="0"/>
              <a:t> </a:t>
            </a:r>
            <a:r>
              <a:rPr dirty="0"/>
              <a:t>342, </a:t>
            </a:r>
            <a:r>
              <a:rPr spc="-10" dirty="0"/>
              <a:t>By</a:t>
            </a:r>
            <a:r>
              <a:rPr spc="-5"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 </a:t>
            </a:r>
            <a:r>
              <a:rPr spc="-30" dirty="0"/>
              <a:t>ALTERARY.</a:t>
            </a:r>
            <a:r>
              <a:rPr spc="5" dirty="0"/>
              <a:t> </a:t>
            </a:r>
            <a:r>
              <a:rPr spc="-5" dirty="0"/>
              <a:t>1st</a:t>
            </a:r>
            <a:r>
              <a:rPr spc="280" dirty="0"/>
              <a:t> </a:t>
            </a:r>
            <a:r>
              <a:rPr spc="-5" dirty="0"/>
              <a:t>Semester </a:t>
            </a:r>
            <a:r>
              <a:rPr dirty="0"/>
              <a:t>1443-2021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3366CC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06324" y="1956816"/>
            <a:ext cx="9650095" cy="3218815"/>
            <a:chOff x="306324" y="1956816"/>
            <a:chExt cx="9650095" cy="321881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6324" y="1956816"/>
              <a:ext cx="9649968" cy="321881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1396" y="2151888"/>
              <a:ext cx="9079992" cy="2648712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</a:t>
            </a:r>
            <a:r>
              <a:rPr spc="-10" dirty="0"/>
              <a:t> </a:t>
            </a:r>
            <a:r>
              <a:rPr dirty="0"/>
              <a:t>342, </a:t>
            </a:r>
            <a:r>
              <a:rPr spc="-10" dirty="0"/>
              <a:t>By</a:t>
            </a:r>
            <a:r>
              <a:rPr spc="-5"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 </a:t>
            </a:r>
            <a:r>
              <a:rPr spc="-30" dirty="0"/>
              <a:t>ALTERARY.</a:t>
            </a:r>
            <a:r>
              <a:rPr spc="5" dirty="0"/>
              <a:t> </a:t>
            </a:r>
            <a:r>
              <a:rPr spc="-5" dirty="0"/>
              <a:t>1st</a:t>
            </a:r>
            <a:r>
              <a:rPr spc="280" dirty="0"/>
              <a:t> </a:t>
            </a:r>
            <a:r>
              <a:rPr spc="-5" dirty="0"/>
              <a:t>Semester </a:t>
            </a:r>
            <a:r>
              <a:rPr dirty="0"/>
              <a:t>1443-2021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8100" y="1545214"/>
            <a:ext cx="8020050" cy="4560570"/>
            <a:chOff x="268100" y="1545214"/>
            <a:chExt cx="8020050" cy="45605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8100" y="1545214"/>
              <a:ext cx="8019535" cy="4560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6719" y="1703831"/>
              <a:ext cx="7522464" cy="4062984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3366CC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</a:t>
            </a:r>
            <a:r>
              <a:rPr spc="-10" dirty="0"/>
              <a:t> </a:t>
            </a:r>
            <a:r>
              <a:rPr dirty="0"/>
              <a:t>342, </a:t>
            </a:r>
            <a:r>
              <a:rPr spc="-10" dirty="0"/>
              <a:t>By</a:t>
            </a:r>
            <a:r>
              <a:rPr spc="-5"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 </a:t>
            </a:r>
            <a:r>
              <a:rPr spc="-30" dirty="0"/>
              <a:t>ALTERARY.</a:t>
            </a:r>
            <a:r>
              <a:rPr spc="5" dirty="0"/>
              <a:t> </a:t>
            </a:r>
            <a:r>
              <a:rPr spc="-5" dirty="0"/>
              <a:t>1st</a:t>
            </a:r>
            <a:r>
              <a:rPr spc="280" dirty="0"/>
              <a:t> </a:t>
            </a:r>
            <a:r>
              <a:rPr spc="-5" dirty="0"/>
              <a:t>Semester </a:t>
            </a:r>
            <a:r>
              <a:rPr dirty="0"/>
              <a:t>1443-2021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348218" y="3070986"/>
            <a:ext cx="145161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706120" algn="l"/>
              </a:tabLst>
            </a:pP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The	term </a:t>
            </a:r>
            <a:r>
              <a:rPr sz="220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212121"/>
                </a:solidFill>
                <a:latin typeface="Times New Roman"/>
                <a:cs typeface="Times New Roman"/>
              </a:rPr>
              <a:t>m</a:t>
            </a: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o</a:t>
            </a:r>
            <a:r>
              <a:rPr sz="2200" dirty="0">
                <a:solidFill>
                  <a:srgbClr val="212121"/>
                </a:solidFill>
                <a:latin typeface="Times New Roman"/>
                <a:cs typeface="Times New Roman"/>
              </a:rPr>
              <a:t>d</a:t>
            </a:r>
            <a:r>
              <a:rPr sz="2200" spc="5" dirty="0">
                <a:solidFill>
                  <a:srgbClr val="212121"/>
                </a:solidFill>
                <a:latin typeface="Times New Roman"/>
                <a:cs typeface="Times New Roman"/>
              </a:rPr>
              <a:t>i</a:t>
            </a: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fication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816210" y="3070986"/>
            <a:ext cx="67691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36195" algn="r">
              <a:lnSpc>
                <a:spcPct val="100000"/>
              </a:lnSpc>
              <a:spcBef>
                <a:spcPts val="95"/>
              </a:spcBef>
            </a:pPr>
            <a:r>
              <a:rPr sz="22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alkyd</a:t>
            </a:r>
            <a:endParaRPr sz="22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2200" dirty="0">
                <a:solidFill>
                  <a:srgbClr val="212121"/>
                </a:solidFill>
                <a:latin typeface="Times New Roman"/>
                <a:cs typeface="Times New Roman"/>
              </a:rPr>
              <a:t>of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697082" y="3070986"/>
            <a:ext cx="59499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029" marR="5080" indent="-227329">
              <a:lnSpc>
                <a:spcPct val="100000"/>
              </a:lnSpc>
              <a:spcBef>
                <a:spcPts val="95"/>
              </a:spcBef>
              <a:tabLst>
                <a:tab pos="457834" algn="l"/>
              </a:tabLst>
            </a:pP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is		a  the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348218" y="3741242"/>
            <a:ext cx="180086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183005" algn="l"/>
              </a:tabLst>
            </a:pP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ori</a:t>
            </a:r>
            <a:r>
              <a:rPr sz="2200" dirty="0">
                <a:solidFill>
                  <a:srgbClr val="212121"/>
                </a:solidFill>
                <a:latin typeface="Times New Roman"/>
                <a:cs typeface="Times New Roman"/>
              </a:rPr>
              <a:t>g</a:t>
            </a: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inal</a:t>
            </a:r>
            <a:r>
              <a:rPr sz="2200" dirty="0">
                <a:solidFill>
                  <a:srgbClr val="212121"/>
                </a:solidFill>
                <a:latin typeface="Times New Roman"/>
                <a:cs typeface="Times New Roman"/>
              </a:rPr>
              <a:t>	</a:t>
            </a: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name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422763" y="3741242"/>
            <a:ext cx="86741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"alcid",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348218" y="4077080"/>
            <a:ext cx="109537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refl</a:t>
            </a:r>
            <a:r>
              <a:rPr sz="2200" dirty="0">
                <a:solidFill>
                  <a:srgbClr val="212121"/>
                </a:solidFill>
                <a:latin typeface="Times New Roman"/>
                <a:cs typeface="Times New Roman"/>
              </a:rPr>
              <a:t>e</a:t>
            </a: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cting  they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459594" y="4077080"/>
            <a:ext cx="183070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82880">
              <a:lnSpc>
                <a:spcPct val="100000"/>
              </a:lnSpc>
              <a:spcBef>
                <a:spcPts val="95"/>
              </a:spcBef>
              <a:tabLst>
                <a:tab pos="757555" algn="l"/>
                <a:tab pos="979805" algn="l"/>
                <a:tab pos="1397635" algn="l"/>
              </a:tabLst>
            </a:pP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the	fact	t</a:t>
            </a:r>
            <a:r>
              <a:rPr sz="2200" spc="5" dirty="0">
                <a:solidFill>
                  <a:srgbClr val="212121"/>
                </a:solidFill>
                <a:latin typeface="Times New Roman"/>
                <a:cs typeface="Times New Roman"/>
              </a:rPr>
              <a:t>h</a:t>
            </a: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at  are</a:t>
            </a:r>
            <a:r>
              <a:rPr sz="2200" dirty="0">
                <a:solidFill>
                  <a:srgbClr val="212121"/>
                </a:solidFill>
                <a:latin typeface="Times New Roman"/>
                <a:cs typeface="Times New Roman"/>
              </a:rPr>
              <a:t>		</a:t>
            </a: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deri</a:t>
            </a:r>
            <a:r>
              <a:rPr sz="2200" dirty="0">
                <a:solidFill>
                  <a:srgbClr val="212121"/>
                </a:solidFill>
                <a:latin typeface="Times New Roman"/>
                <a:cs typeface="Times New Roman"/>
              </a:rPr>
              <a:t>v</a:t>
            </a: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ed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348218" y="4747640"/>
            <a:ext cx="294322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solidFill>
                  <a:srgbClr val="212121"/>
                </a:solidFill>
                <a:latin typeface="Times New Roman"/>
                <a:cs typeface="Times New Roman"/>
              </a:rPr>
              <a:t>from</a:t>
            </a:r>
            <a:r>
              <a:rPr sz="2200" spc="19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200" i="1" dirty="0">
                <a:solidFill>
                  <a:srgbClr val="212121"/>
                </a:solidFill>
                <a:latin typeface="Times New Roman"/>
                <a:cs typeface="Times New Roman"/>
              </a:rPr>
              <a:t>alc</a:t>
            </a:r>
            <a:r>
              <a:rPr sz="2200" dirty="0">
                <a:solidFill>
                  <a:srgbClr val="212121"/>
                </a:solidFill>
                <a:latin typeface="Times New Roman"/>
                <a:cs typeface="Times New Roman"/>
              </a:rPr>
              <a:t>ohol</a:t>
            </a:r>
            <a:r>
              <a:rPr sz="2200" spc="21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and</a:t>
            </a:r>
            <a:r>
              <a:rPr sz="2200" spc="22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212121"/>
                </a:solidFill>
                <a:latin typeface="Times New Roman"/>
                <a:cs typeface="Times New Roman"/>
              </a:rPr>
              <a:t>organic </a:t>
            </a:r>
            <a:r>
              <a:rPr sz="2200" spc="-53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ac</a:t>
            </a:r>
            <a:r>
              <a:rPr sz="2200" i="1" spc="-5" dirty="0">
                <a:solidFill>
                  <a:srgbClr val="212121"/>
                </a:solidFill>
                <a:latin typeface="Times New Roman"/>
                <a:cs typeface="Times New Roman"/>
              </a:rPr>
              <a:t>id</a:t>
            </a:r>
            <a:r>
              <a:rPr sz="2200" spc="-5" dirty="0">
                <a:solidFill>
                  <a:srgbClr val="212121"/>
                </a:solidFill>
                <a:latin typeface="Times New Roman"/>
                <a:cs typeface="Times New Roman"/>
              </a:rPr>
              <a:t>s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013892" y="2805311"/>
            <a:ext cx="3843020" cy="3844290"/>
            <a:chOff x="4013892" y="2805311"/>
            <a:chExt cx="3843020" cy="38442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13892" y="2805311"/>
              <a:ext cx="3842777" cy="384427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72711" y="2964180"/>
              <a:ext cx="3345180" cy="3346704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8114990" y="2881760"/>
            <a:ext cx="3844290" cy="3615054"/>
            <a:chOff x="8114990" y="2881760"/>
            <a:chExt cx="3844290" cy="3615054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14990" y="2881760"/>
              <a:ext cx="3844273" cy="361504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73795" y="3040380"/>
              <a:ext cx="3346704" cy="3118104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231647" y="2813316"/>
            <a:ext cx="3819525" cy="3819525"/>
            <a:chOff x="231647" y="2813316"/>
            <a:chExt cx="3819525" cy="3819525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1647" y="2813316"/>
              <a:ext cx="3819144" cy="381914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6719" y="3008375"/>
              <a:ext cx="3249168" cy="3249168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611505" algn="ctr">
              <a:lnSpc>
                <a:spcPts val="4580"/>
              </a:lnSpc>
              <a:spcBef>
                <a:spcPts val="95"/>
              </a:spcBef>
            </a:pPr>
            <a:r>
              <a:rPr spc="-20" dirty="0"/>
              <a:t>Chapter</a:t>
            </a:r>
            <a:r>
              <a:rPr spc="10" dirty="0"/>
              <a:t> </a:t>
            </a:r>
            <a:r>
              <a:rPr lang="ar-SA" spc="-15" dirty="0"/>
              <a:t>6</a:t>
            </a:r>
            <a:r>
              <a:rPr spc="-15" dirty="0"/>
              <a:t>-Part</a:t>
            </a:r>
            <a:r>
              <a:rPr spc="-35" dirty="0"/>
              <a:t> </a:t>
            </a:r>
            <a:r>
              <a:rPr spc="-5" dirty="0"/>
              <a:t>II</a:t>
            </a:r>
          </a:p>
          <a:p>
            <a:pPr marL="12700">
              <a:lnSpc>
                <a:spcPts val="7700"/>
              </a:lnSpc>
            </a:pPr>
            <a:r>
              <a:rPr sz="6600" spc="-20" dirty="0">
                <a:solidFill>
                  <a:srgbClr val="0000FF"/>
                </a:solidFill>
              </a:rPr>
              <a:t>Petrochemicals</a:t>
            </a:r>
            <a:endParaRPr sz="6600" dirty="0"/>
          </a:p>
        </p:txBody>
      </p:sp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407652" y="60960"/>
            <a:ext cx="2438400" cy="932688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29539" y="137160"/>
            <a:ext cx="2363724" cy="722376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3535807" y="2192273"/>
            <a:ext cx="43961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120" dirty="0">
                <a:solidFill>
                  <a:srgbClr val="009900"/>
                </a:solidFill>
                <a:latin typeface="Calibri"/>
                <a:cs typeface="Calibri"/>
              </a:rPr>
              <a:t>Dr.</a:t>
            </a:r>
            <a:r>
              <a:rPr sz="4000" b="1" spc="-30" dirty="0">
                <a:solidFill>
                  <a:srgbClr val="009900"/>
                </a:solidFill>
                <a:latin typeface="Calibri"/>
                <a:cs typeface="Calibri"/>
              </a:rPr>
              <a:t> </a:t>
            </a:r>
            <a:r>
              <a:rPr sz="4000" b="1" spc="-5" dirty="0">
                <a:solidFill>
                  <a:srgbClr val="009900"/>
                </a:solidFill>
                <a:latin typeface="Calibri"/>
                <a:cs typeface="Calibri"/>
              </a:rPr>
              <a:t>Seham</a:t>
            </a:r>
            <a:r>
              <a:rPr sz="4000" b="1" spc="-20" dirty="0">
                <a:solidFill>
                  <a:srgbClr val="009900"/>
                </a:solidFill>
                <a:latin typeface="Calibri"/>
                <a:cs typeface="Calibri"/>
              </a:rPr>
              <a:t> </a:t>
            </a:r>
            <a:r>
              <a:rPr sz="4000" b="1" spc="-55" dirty="0">
                <a:solidFill>
                  <a:srgbClr val="009900"/>
                </a:solidFill>
                <a:latin typeface="Calibri"/>
                <a:cs typeface="Calibri"/>
              </a:rPr>
              <a:t>ALTERARY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840860" y="6466128"/>
            <a:ext cx="378523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Chem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Seham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1st</a:t>
            </a:r>
            <a:r>
              <a:rPr sz="1200" spc="28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1443-2021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</a:t>
            </a:r>
            <a:r>
              <a:rPr spc="-10" dirty="0"/>
              <a:t> </a:t>
            </a:r>
            <a:r>
              <a:rPr dirty="0"/>
              <a:t>342, </a:t>
            </a:r>
            <a:r>
              <a:rPr spc="-10" dirty="0"/>
              <a:t>By</a:t>
            </a:r>
            <a:r>
              <a:rPr spc="-5"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 </a:t>
            </a:r>
            <a:r>
              <a:rPr spc="-30" dirty="0"/>
              <a:t>ALTERARY.</a:t>
            </a:r>
            <a:r>
              <a:rPr spc="5" dirty="0"/>
              <a:t> </a:t>
            </a:r>
            <a:r>
              <a:rPr spc="-5" dirty="0"/>
              <a:t>1st</a:t>
            </a:r>
            <a:r>
              <a:rPr spc="280" dirty="0"/>
              <a:t> </a:t>
            </a:r>
            <a:r>
              <a:rPr spc="-5" dirty="0"/>
              <a:t>Semester </a:t>
            </a:r>
            <a:r>
              <a:rPr dirty="0"/>
              <a:t>1443-2021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727451" y="693877"/>
            <a:ext cx="218567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Out</a:t>
            </a:r>
            <a:r>
              <a:rPr sz="40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Lines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2360" y="1374810"/>
            <a:ext cx="8239125" cy="4645025"/>
          </a:xfrm>
          <a:prstGeom prst="rect">
            <a:avLst/>
          </a:prstGeom>
        </p:spPr>
        <p:txBody>
          <a:bodyPr vert="horz" wrap="square" lIns="0" tIns="113664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894"/>
              </a:spcBef>
              <a:buFont typeface="Wingdings"/>
              <a:buChar char=""/>
              <a:tabLst>
                <a:tab pos="469900" algn="l"/>
              </a:tabLst>
            </a:pPr>
            <a:r>
              <a:rPr sz="3200" b="1" dirty="0">
                <a:solidFill>
                  <a:srgbClr val="538235"/>
                </a:solidFill>
                <a:latin typeface="Times New Roman"/>
                <a:cs typeface="Times New Roman"/>
              </a:rPr>
              <a:t>Refining</a:t>
            </a:r>
            <a:r>
              <a:rPr sz="3200" b="1" spc="-45" dirty="0">
                <a:solidFill>
                  <a:srgbClr val="538235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538235"/>
                </a:solidFill>
                <a:latin typeface="Times New Roman"/>
                <a:cs typeface="Times New Roman"/>
              </a:rPr>
              <a:t>process</a:t>
            </a:r>
            <a:endParaRPr sz="32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spcBef>
                <a:spcPts val="800"/>
              </a:spcBef>
              <a:buFont typeface="Wingdings"/>
              <a:buChar char=""/>
              <a:tabLst>
                <a:tab pos="469900" algn="l"/>
              </a:tabLst>
            </a:pPr>
            <a:r>
              <a:rPr sz="3200" b="1" spc="-5" dirty="0">
                <a:solidFill>
                  <a:srgbClr val="538235"/>
                </a:solidFill>
                <a:latin typeface="Times New Roman"/>
                <a:cs typeface="Times New Roman"/>
              </a:rPr>
              <a:t>Petroleum</a:t>
            </a:r>
            <a:r>
              <a:rPr sz="3200" b="1" spc="-70" dirty="0">
                <a:solidFill>
                  <a:srgbClr val="538235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538235"/>
                </a:solidFill>
                <a:latin typeface="Times New Roman"/>
                <a:cs typeface="Times New Roman"/>
              </a:rPr>
              <a:t>Composite</a:t>
            </a:r>
            <a:endParaRPr sz="32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spcBef>
                <a:spcPts val="1045"/>
              </a:spcBef>
              <a:buFont typeface="Wingdings"/>
              <a:buChar char=""/>
              <a:tabLst>
                <a:tab pos="469900" algn="l"/>
              </a:tabLst>
            </a:pPr>
            <a:r>
              <a:rPr sz="3200" b="1" dirty="0">
                <a:solidFill>
                  <a:srgbClr val="538235"/>
                </a:solidFill>
                <a:latin typeface="Times New Roman"/>
                <a:cs typeface="Times New Roman"/>
              </a:rPr>
              <a:t>What</a:t>
            </a:r>
            <a:r>
              <a:rPr sz="3200" b="1" spc="-45" dirty="0">
                <a:solidFill>
                  <a:srgbClr val="538235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538235"/>
                </a:solidFill>
                <a:latin typeface="Times New Roman"/>
                <a:cs typeface="Times New Roman"/>
              </a:rPr>
              <a:t>is</a:t>
            </a:r>
            <a:r>
              <a:rPr sz="3200" b="1" spc="-25" dirty="0">
                <a:solidFill>
                  <a:srgbClr val="538235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538235"/>
                </a:solidFill>
                <a:latin typeface="Times New Roman"/>
                <a:cs typeface="Times New Roman"/>
              </a:rPr>
              <a:t>Naphtha?</a:t>
            </a:r>
            <a:endParaRPr sz="3200">
              <a:latin typeface="Times New Roman"/>
              <a:cs typeface="Times New Roman"/>
            </a:endParaRPr>
          </a:p>
          <a:p>
            <a:pPr marL="501650" indent="-457834">
              <a:lnSpc>
                <a:spcPct val="100000"/>
              </a:lnSpc>
              <a:spcBef>
                <a:spcPts val="1575"/>
              </a:spcBef>
              <a:buFont typeface="Wingdings"/>
              <a:buChar char=""/>
              <a:tabLst>
                <a:tab pos="502284" algn="l"/>
              </a:tabLst>
            </a:pPr>
            <a:r>
              <a:rPr sz="3200" b="1" dirty="0">
                <a:solidFill>
                  <a:srgbClr val="538235"/>
                </a:solidFill>
                <a:latin typeface="Times New Roman"/>
                <a:cs typeface="Times New Roman"/>
              </a:rPr>
              <a:t>What</a:t>
            </a:r>
            <a:r>
              <a:rPr sz="3200" b="1" spc="-40" dirty="0">
                <a:solidFill>
                  <a:srgbClr val="538235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538235"/>
                </a:solidFill>
                <a:latin typeface="Times New Roman"/>
                <a:cs typeface="Times New Roman"/>
              </a:rPr>
              <a:t>is</a:t>
            </a:r>
            <a:r>
              <a:rPr sz="3200" b="1" spc="-10" dirty="0">
                <a:solidFill>
                  <a:srgbClr val="538235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538235"/>
                </a:solidFill>
                <a:latin typeface="Times New Roman"/>
                <a:cs typeface="Times New Roman"/>
              </a:rPr>
              <a:t>Natural</a:t>
            </a:r>
            <a:r>
              <a:rPr sz="3200" b="1" spc="-40" dirty="0">
                <a:solidFill>
                  <a:srgbClr val="538235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538235"/>
                </a:solidFill>
                <a:latin typeface="Times New Roman"/>
                <a:cs typeface="Times New Roman"/>
              </a:rPr>
              <a:t>Gas?</a:t>
            </a:r>
            <a:endParaRPr sz="3200">
              <a:latin typeface="Times New Roman"/>
              <a:cs typeface="Times New Roman"/>
            </a:endParaRPr>
          </a:p>
          <a:p>
            <a:pPr marL="557530" lvl="1" indent="-457834">
              <a:lnSpc>
                <a:spcPct val="100000"/>
              </a:lnSpc>
              <a:spcBef>
                <a:spcPts val="685"/>
              </a:spcBef>
              <a:buFont typeface="Wingdings"/>
              <a:buChar char=""/>
              <a:tabLst>
                <a:tab pos="558165" algn="l"/>
              </a:tabLst>
            </a:pPr>
            <a:r>
              <a:rPr sz="3200" b="1" spc="-5" dirty="0">
                <a:solidFill>
                  <a:srgbClr val="538235"/>
                </a:solidFill>
                <a:latin typeface="Times New Roman"/>
                <a:cs typeface="Times New Roman"/>
              </a:rPr>
              <a:t>Petrochemicals</a:t>
            </a:r>
            <a:endParaRPr sz="3200">
              <a:latin typeface="Times New Roman"/>
              <a:cs typeface="Times New Roman"/>
            </a:endParaRPr>
          </a:p>
          <a:p>
            <a:pPr marL="1995805" lvl="2" indent="-457834">
              <a:lnSpc>
                <a:spcPct val="100000"/>
              </a:lnSpc>
              <a:spcBef>
                <a:spcPts val="1680"/>
              </a:spcBef>
              <a:buFont typeface="Wingdings"/>
              <a:buChar char=""/>
              <a:tabLst>
                <a:tab pos="1995805" algn="l"/>
                <a:tab pos="1996439" algn="l"/>
              </a:tabLst>
            </a:pPr>
            <a:r>
              <a:rPr sz="2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Petrochemicals</a:t>
            </a: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from</a:t>
            </a:r>
            <a:r>
              <a:rPr sz="28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Methane</a:t>
            </a:r>
            <a:endParaRPr sz="2800">
              <a:latin typeface="Times New Roman"/>
              <a:cs typeface="Times New Roman"/>
            </a:endParaRPr>
          </a:p>
          <a:p>
            <a:pPr marL="1995805" lvl="2" indent="-457834">
              <a:lnSpc>
                <a:spcPct val="100000"/>
              </a:lnSpc>
              <a:spcBef>
                <a:spcPts val="254"/>
              </a:spcBef>
              <a:buFont typeface="Wingdings"/>
              <a:buChar char=""/>
              <a:tabLst>
                <a:tab pos="1995805" algn="l"/>
                <a:tab pos="1996439" algn="l"/>
              </a:tabLst>
            </a:pPr>
            <a:r>
              <a:rPr sz="2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Petrochemicals</a:t>
            </a: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from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 Ethane</a:t>
            </a:r>
            <a:endParaRPr sz="2800">
              <a:latin typeface="Times New Roman"/>
              <a:cs typeface="Times New Roman"/>
            </a:endParaRPr>
          </a:p>
          <a:p>
            <a:pPr marL="1995805" lvl="2" indent="-457834">
              <a:lnSpc>
                <a:spcPct val="100000"/>
              </a:lnSpc>
              <a:spcBef>
                <a:spcPts val="259"/>
              </a:spcBef>
              <a:buFont typeface="Wingdings"/>
              <a:buChar char=""/>
              <a:tabLst>
                <a:tab pos="1995805" algn="l"/>
                <a:tab pos="1996439" algn="l"/>
              </a:tabLst>
            </a:pPr>
            <a:r>
              <a:rPr sz="2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Petrochemicals</a:t>
            </a:r>
            <a:r>
              <a:rPr sz="2800" b="1" spc="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from</a:t>
            </a:r>
            <a:r>
              <a:rPr sz="2800" b="1" spc="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other</a:t>
            </a:r>
            <a:r>
              <a:rPr sz="2800" b="1" spc="-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petroleum</a:t>
            </a: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cut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3366CC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86145" y="936598"/>
            <a:ext cx="1883410" cy="1329055"/>
            <a:chOff x="286145" y="936598"/>
            <a:chExt cx="1883410" cy="132905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6145" y="936598"/>
              <a:ext cx="1882873" cy="132885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5007" y="1095755"/>
              <a:ext cx="1385316" cy="83058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278993" y="1172666"/>
            <a:ext cx="7842250" cy="1376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85314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AFEF"/>
                </a:solidFill>
                <a:latin typeface="Times New Roman"/>
                <a:cs typeface="Times New Roman"/>
              </a:rPr>
              <a:t>The Organization </a:t>
            </a:r>
            <a:r>
              <a:rPr sz="2400" b="1" dirty="0">
                <a:solidFill>
                  <a:srgbClr val="00AFEF"/>
                </a:solidFill>
                <a:latin typeface="Times New Roman"/>
                <a:cs typeface="Times New Roman"/>
              </a:rPr>
              <a:t>of</a:t>
            </a:r>
            <a:r>
              <a:rPr sz="2400" b="1" spc="-15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AFEF"/>
                </a:solidFill>
                <a:latin typeface="Times New Roman"/>
                <a:cs typeface="Times New Roman"/>
              </a:rPr>
              <a:t>the</a:t>
            </a:r>
            <a:r>
              <a:rPr sz="2400" b="1" spc="-5" dirty="0">
                <a:solidFill>
                  <a:srgbClr val="00AFEF"/>
                </a:solidFill>
                <a:latin typeface="Times New Roman"/>
                <a:cs typeface="Times New Roman"/>
              </a:rPr>
              <a:t> Petroleum</a:t>
            </a:r>
            <a:r>
              <a:rPr sz="2400" b="1" spc="-30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AFEF"/>
                </a:solidFill>
                <a:latin typeface="Times New Roman"/>
                <a:cs typeface="Times New Roman"/>
              </a:rPr>
              <a:t>Exporting</a:t>
            </a:r>
            <a:endParaRPr sz="2400">
              <a:latin typeface="Times New Roman"/>
              <a:cs typeface="Times New Roman"/>
            </a:endParaRPr>
          </a:p>
          <a:p>
            <a:pPr marL="1885314">
              <a:lnSpc>
                <a:spcPct val="100000"/>
              </a:lnSpc>
              <a:spcBef>
                <a:spcPts val="5"/>
              </a:spcBef>
            </a:pPr>
            <a:r>
              <a:rPr sz="2400" b="1" spc="-5" dirty="0">
                <a:solidFill>
                  <a:srgbClr val="00AFEF"/>
                </a:solidFill>
                <a:latin typeface="Times New Roman"/>
                <a:cs typeface="Times New Roman"/>
              </a:rPr>
              <a:t>Countries</a:t>
            </a:r>
            <a:r>
              <a:rPr sz="2400" b="1" spc="-15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AFEF"/>
                </a:solidFill>
                <a:latin typeface="Times New Roman"/>
                <a:cs typeface="Times New Roman"/>
              </a:rPr>
              <a:t>(OPEC):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505"/>
              </a:spcBef>
            </a:pPr>
            <a:r>
              <a:rPr sz="2800" b="1" spc="-10" dirty="0">
                <a:solidFill>
                  <a:srgbClr val="009900"/>
                </a:solidFill>
                <a:latin typeface="Times New Roman"/>
                <a:cs typeface="Times New Roman"/>
              </a:rPr>
              <a:t>OPEC,</a:t>
            </a:r>
            <a:r>
              <a:rPr sz="2800" b="1" spc="2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9900"/>
                </a:solidFill>
                <a:latin typeface="Times New Roman"/>
                <a:cs typeface="Times New Roman"/>
              </a:rPr>
              <a:t>Embargos,</a:t>
            </a:r>
            <a:r>
              <a:rPr sz="2800" b="1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9900"/>
                </a:solidFill>
                <a:latin typeface="Times New Roman"/>
                <a:cs typeface="Times New Roman"/>
              </a:rPr>
              <a:t>and</a:t>
            </a:r>
            <a:r>
              <a:rPr sz="2800" b="1" spc="1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9900"/>
                </a:solidFill>
                <a:latin typeface="Times New Roman"/>
                <a:cs typeface="Times New Roman"/>
              </a:rPr>
              <a:t>Conservation: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85335" y="6529831"/>
            <a:ext cx="378460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Chem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Seham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1st</a:t>
            </a:r>
            <a:r>
              <a:rPr sz="1200" spc="28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1443-2021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9615" y="2688996"/>
            <a:ext cx="11233785" cy="3797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9875" marR="306070" indent="-257810">
              <a:lnSpc>
                <a:spcPct val="150000"/>
              </a:lnSpc>
              <a:spcBef>
                <a:spcPts val="100"/>
              </a:spcBef>
              <a:buFont typeface="Courier New"/>
              <a:buChar char="o"/>
              <a:tabLst>
                <a:tab pos="270510" algn="l"/>
              </a:tabLst>
            </a:pPr>
            <a:r>
              <a:rPr sz="2200" spc="-5" dirty="0">
                <a:latin typeface="Times New Roman"/>
                <a:cs typeface="Times New Roman"/>
              </a:rPr>
              <a:t>The</a:t>
            </a:r>
            <a:r>
              <a:rPr sz="2200" spc="180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Organization</a:t>
            </a:r>
            <a:r>
              <a:rPr sz="2200" b="1" spc="19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006FC0"/>
                </a:solidFill>
                <a:latin typeface="Times New Roman"/>
                <a:cs typeface="Times New Roman"/>
              </a:rPr>
              <a:t>of</a:t>
            </a:r>
            <a:r>
              <a:rPr sz="2200" b="1" spc="18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Oil</a:t>
            </a:r>
            <a:r>
              <a:rPr sz="2200" b="1" spc="18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Exporting</a:t>
            </a:r>
            <a:r>
              <a:rPr sz="2200" b="1" spc="19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Countries</a:t>
            </a:r>
            <a:r>
              <a:rPr sz="2200" b="1" spc="18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(OPEC)</a:t>
            </a:r>
            <a:r>
              <a:rPr sz="2200" spc="18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was</a:t>
            </a:r>
            <a:r>
              <a:rPr sz="2200" spc="18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founded</a:t>
            </a:r>
            <a:r>
              <a:rPr sz="2200" spc="19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by</a:t>
            </a:r>
            <a:r>
              <a:rPr sz="2200" spc="19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five</a:t>
            </a:r>
            <a:r>
              <a:rPr sz="2200" spc="17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countries</a:t>
            </a:r>
            <a:r>
              <a:rPr sz="2200" spc="190" dirty="0">
                <a:latin typeface="Times New Roman"/>
                <a:cs typeface="Times New Roman"/>
              </a:rPr>
              <a:t> </a:t>
            </a:r>
            <a:r>
              <a:rPr sz="2200" i="1" spc="-5" dirty="0">
                <a:solidFill>
                  <a:srgbClr val="00AF50"/>
                </a:solidFill>
                <a:latin typeface="Times New Roman"/>
                <a:cs typeface="Times New Roman"/>
              </a:rPr>
              <a:t>Iran</a:t>
            </a:r>
            <a:r>
              <a:rPr sz="2200" i="1" spc="-5" dirty="0">
                <a:latin typeface="Times New Roman"/>
                <a:cs typeface="Times New Roman"/>
              </a:rPr>
              <a:t>, </a:t>
            </a:r>
            <a:r>
              <a:rPr sz="2200" i="1" spc="-535" dirty="0">
                <a:latin typeface="Times New Roman"/>
                <a:cs typeface="Times New Roman"/>
              </a:rPr>
              <a:t> </a:t>
            </a:r>
            <a:r>
              <a:rPr sz="2200" i="1" dirty="0">
                <a:solidFill>
                  <a:srgbClr val="00AF50"/>
                </a:solidFill>
                <a:latin typeface="Times New Roman"/>
                <a:cs typeface="Times New Roman"/>
              </a:rPr>
              <a:t>Iraq</a:t>
            </a:r>
            <a:r>
              <a:rPr sz="2200" i="1" dirty="0">
                <a:latin typeface="Times New Roman"/>
                <a:cs typeface="Times New Roman"/>
              </a:rPr>
              <a:t>,</a:t>
            </a:r>
            <a:r>
              <a:rPr sz="2200" i="1" spc="-10" dirty="0">
                <a:latin typeface="Times New Roman"/>
                <a:cs typeface="Times New Roman"/>
              </a:rPr>
              <a:t> </a:t>
            </a:r>
            <a:r>
              <a:rPr sz="2200" i="1" spc="-5" dirty="0">
                <a:solidFill>
                  <a:srgbClr val="00AF50"/>
                </a:solidFill>
                <a:latin typeface="Times New Roman"/>
                <a:cs typeface="Times New Roman"/>
              </a:rPr>
              <a:t>Kuwait</a:t>
            </a:r>
            <a:r>
              <a:rPr sz="2200" i="1" spc="-5" dirty="0">
                <a:latin typeface="Times New Roman"/>
                <a:cs typeface="Times New Roman"/>
              </a:rPr>
              <a:t>,</a:t>
            </a:r>
            <a:r>
              <a:rPr sz="2200" i="1" spc="-10" dirty="0">
                <a:latin typeface="Times New Roman"/>
                <a:cs typeface="Times New Roman"/>
              </a:rPr>
              <a:t> </a:t>
            </a:r>
            <a:r>
              <a:rPr sz="2200" i="1" dirty="0">
                <a:solidFill>
                  <a:srgbClr val="00AF50"/>
                </a:solidFill>
                <a:latin typeface="Times New Roman"/>
                <a:cs typeface="Times New Roman"/>
              </a:rPr>
              <a:t>Saudi</a:t>
            </a:r>
            <a:r>
              <a:rPr sz="2200" i="1" spc="-6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200" i="1" spc="-5" dirty="0">
                <a:solidFill>
                  <a:srgbClr val="00AF50"/>
                </a:solidFill>
                <a:latin typeface="Times New Roman"/>
                <a:cs typeface="Times New Roman"/>
              </a:rPr>
              <a:t>Arabia</a:t>
            </a:r>
            <a:r>
              <a:rPr sz="2200" i="1" spc="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200" i="1" dirty="0">
                <a:latin typeface="Times New Roman"/>
                <a:cs typeface="Times New Roman"/>
              </a:rPr>
              <a:t>and</a:t>
            </a:r>
            <a:r>
              <a:rPr sz="2200" i="1" spc="-20" dirty="0">
                <a:latin typeface="Times New Roman"/>
                <a:cs typeface="Times New Roman"/>
              </a:rPr>
              <a:t> </a:t>
            </a:r>
            <a:r>
              <a:rPr sz="2200" i="1" spc="-30" dirty="0">
                <a:solidFill>
                  <a:srgbClr val="00AF50"/>
                </a:solidFill>
                <a:latin typeface="Times New Roman"/>
                <a:cs typeface="Times New Roman"/>
              </a:rPr>
              <a:t>Venezuela</a:t>
            </a:r>
            <a:r>
              <a:rPr sz="2200" i="1" spc="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in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1960.</a:t>
            </a:r>
            <a:endParaRPr sz="2200">
              <a:latin typeface="Times New Roman"/>
              <a:cs typeface="Times New Roman"/>
            </a:endParaRPr>
          </a:p>
          <a:p>
            <a:pPr marL="269875" marR="141605" indent="-257810">
              <a:lnSpc>
                <a:spcPct val="150000"/>
              </a:lnSpc>
              <a:spcBef>
                <a:spcPts val="1135"/>
              </a:spcBef>
              <a:buFont typeface="Courier New"/>
              <a:buChar char="o"/>
              <a:tabLst>
                <a:tab pos="270510" algn="l"/>
              </a:tabLst>
            </a:pPr>
            <a:r>
              <a:rPr sz="2200" spc="-5" dirty="0">
                <a:latin typeface="Times New Roman"/>
                <a:cs typeface="Times New Roman"/>
              </a:rPr>
              <a:t>EC</a:t>
            </a:r>
            <a:r>
              <a:rPr sz="2200" spc="1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now</a:t>
            </a:r>
            <a:r>
              <a:rPr sz="2200" spc="1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includes</a:t>
            </a:r>
            <a:r>
              <a:rPr sz="2200" spc="13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13</a:t>
            </a:r>
            <a:r>
              <a:rPr sz="2200" spc="13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members:</a:t>
            </a:r>
            <a:r>
              <a:rPr sz="2200" spc="130" dirty="0">
                <a:latin typeface="Times New Roman"/>
                <a:cs typeface="Times New Roman"/>
              </a:rPr>
              <a:t> </a:t>
            </a:r>
            <a:r>
              <a:rPr sz="2200" i="1" spc="-5" dirty="0">
                <a:latin typeface="Times New Roman"/>
                <a:cs typeface="Times New Roman"/>
              </a:rPr>
              <a:t>Algeria,</a:t>
            </a:r>
            <a:r>
              <a:rPr sz="2200" i="1" spc="140" dirty="0">
                <a:latin typeface="Times New Roman"/>
                <a:cs typeface="Times New Roman"/>
              </a:rPr>
              <a:t> </a:t>
            </a:r>
            <a:r>
              <a:rPr sz="2200" i="1" spc="-5" dirty="0">
                <a:latin typeface="Times New Roman"/>
                <a:cs typeface="Times New Roman"/>
              </a:rPr>
              <a:t>Angola,</a:t>
            </a:r>
            <a:r>
              <a:rPr sz="2200" i="1" spc="140" dirty="0">
                <a:latin typeface="Times New Roman"/>
                <a:cs typeface="Times New Roman"/>
              </a:rPr>
              <a:t> </a:t>
            </a:r>
            <a:r>
              <a:rPr sz="2200" i="1" spc="-35" dirty="0">
                <a:latin typeface="Times New Roman"/>
                <a:cs typeface="Times New Roman"/>
              </a:rPr>
              <a:t>Ecuador,</a:t>
            </a:r>
            <a:r>
              <a:rPr sz="2200" i="1" spc="135" dirty="0">
                <a:latin typeface="Times New Roman"/>
                <a:cs typeface="Times New Roman"/>
              </a:rPr>
              <a:t> </a:t>
            </a:r>
            <a:r>
              <a:rPr sz="2200" i="1" spc="-5" dirty="0">
                <a:latin typeface="Times New Roman"/>
                <a:cs typeface="Times New Roman"/>
              </a:rPr>
              <a:t>Indonesia,</a:t>
            </a:r>
            <a:r>
              <a:rPr sz="2200" i="1" spc="135" dirty="0">
                <a:latin typeface="Times New Roman"/>
                <a:cs typeface="Times New Roman"/>
              </a:rPr>
              <a:t> </a:t>
            </a:r>
            <a:r>
              <a:rPr sz="2200" i="1" dirty="0">
                <a:solidFill>
                  <a:srgbClr val="00AF50"/>
                </a:solidFill>
                <a:latin typeface="Times New Roman"/>
                <a:cs typeface="Times New Roman"/>
              </a:rPr>
              <a:t>Iran</a:t>
            </a:r>
            <a:r>
              <a:rPr sz="2200" i="1" dirty="0">
                <a:latin typeface="Times New Roman"/>
                <a:cs typeface="Times New Roman"/>
              </a:rPr>
              <a:t>,</a:t>
            </a:r>
            <a:r>
              <a:rPr sz="2200" i="1" spc="135" dirty="0">
                <a:latin typeface="Times New Roman"/>
                <a:cs typeface="Times New Roman"/>
              </a:rPr>
              <a:t> </a:t>
            </a:r>
            <a:r>
              <a:rPr sz="2200" i="1" spc="-5" dirty="0">
                <a:solidFill>
                  <a:srgbClr val="00AF50"/>
                </a:solidFill>
                <a:latin typeface="Times New Roman"/>
                <a:cs typeface="Times New Roman"/>
              </a:rPr>
              <a:t>Iraq</a:t>
            </a:r>
            <a:r>
              <a:rPr sz="2200" i="1" spc="-5" dirty="0">
                <a:latin typeface="Times New Roman"/>
                <a:cs typeface="Times New Roman"/>
              </a:rPr>
              <a:t>,</a:t>
            </a:r>
            <a:r>
              <a:rPr sz="2200" i="1" spc="114" dirty="0">
                <a:latin typeface="Times New Roman"/>
                <a:cs typeface="Times New Roman"/>
              </a:rPr>
              <a:t> </a:t>
            </a:r>
            <a:r>
              <a:rPr sz="2200" i="1" spc="-5" dirty="0">
                <a:solidFill>
                  <a:srgbClr val="00AF50"/>
                </a:solidFill>
                <a:latin typeface="Times New Roman"/>
                <a:cs typeface="Times New Roman"/>
              </a:rPr>
              <a:t>Kuwait</a:t>
            </a:r>
            <a:r>
              <a:rPr sz="2200" i="1" spc="-5" dirty="0">
                <a:latin typeface="Times New Roman"/>
                <a:cs typeface="Times New Roman"/>
              </a:rPr>
              <a:t>,</a:t>
            </a:r>
            <a:r>
              <a:rPr sz="2200" i="1" spc="135" dirty="0">
                <a:latin typeface="Times New Roman"/>
                <a:cs typeface="Times New Roman"/>
              </a:rPr>
              <a:t> </a:t>
            </a:r>
            <a:r>
              <a:rPr sz="2200" i="1" spc="-5" dirty="0">
                <a:latin typeface="Times New Roman"/>
                <a:cs typeface="Times New Roman"/>
              </a:rPr>
              <a:t>Libya, </a:t>
            </a:r>
            <a:r>
              <a:rPr sz="2200" i="1" spc="-535" dirty="0">
                <a:latin typeface="Times New Roman"/>
                <a:cs typeface="Times New Roman"/>
              </a:rPr>
              <a:t> </a:t>
            </a:r>
            <a:r>
              <a:rPr sz="2200" i="1" spc="-5" dirty="0">
                <a:latin typeface="Times New Roman"/>
                <a:cs typeface="Times New Roman"/>
              </a:rPr>
              <a:t>Nigeria,</a:t>
            </a:r>
            <a:r>
              <a:rPr sz="2200" i="1" dirty="0">
                <a:latin typeface="Times New Roman"/>
                <a:cs typeface="Times New Roman"/>
              </a:rPr>
              <a:t> </a:t>
            </a:r>
            <a:r>
              <a:rPr sz="2200" i="1" spc="-45" dirty="0">
                <a:latin typeface="Times New Roman"/>
                <a:cs typeface="Times New Roman"/>
              </a:rPr>
              <a:t>Qatar,</a:t>
            </a:r>
            <a:r>
              <a:rPr sz="2200" i="1" spc="-5" dirty="0">
                <a:latin typeface="Times New Roman"/>
                <a:cs typeface="Times New Roman"/>
              </a:rPr>
              <a:t> </a:t>
            </a:r>
            <a:r>
              <a:rPr sz="2200" i="1" dirty="0">
                <a:solidFill>
                  <a:srgbClr val="00AF50"/>
                </a:solidFill>
                <a:latin typeface="Times New Roman"/>
                <a:cs typeface="Times New Roman"/>
              </a:rPr>
              <a:t>Saudi</a:t>
            </a:r>
            <a:r>
              <a:rPr sz="2200" i="1" spc="-6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200" i="1" dirty="0">
                <a:solidFill>
                  <a:srgbClr val="00AF50"/>
                </a:solidFill>
                <a:latin typeface="Times New Roman"/>
                <a:cs typeface="Times New Roman"/>
              </a:rPr>
              <a:t>Arabia</a:t>
            </a:r>
            <a:r>
              <a:rPr sz="2200" i="1" dirty="0">
                <a:latin typeface="Times New Roman"/>
                <a:cs typeface="Times New Roman"/>
              </a:rPr>
              <a:t>,</a:t>
            </a:r>
            <a:r>
              <a:rPr sz="2200" i="1" spc="-10" dirty="0">
                <a:latin typeface="Times New Roman"/>
                <a:cs typeface="Times New Roman"/>
              </a:rPr>
              <a:t> </a:t>
            </a:r>
            <a:r>
              <a:rPr sz="2200" i="1" spc="-5" dirty="0">
                <a:latin typeface="Times New Roman"/>
                <a:cs typeface="Times New Roman"/>
              </a:rPr>
              <a:t>the</a:t>
            </a:r>
            <a:r>
              <a:rPr sz="2200" i="1" dirty="0">
                <a:latin typeface="Times New Roman"/>
                <a:cs typeface="Times New Roman"/>
              </a:rPr>
              <a:t> </a:t>
            </a:r>
            <a:r>
              <a:rPr sz="2200" i="1" spc="-5" dirty="0">
                <a:latin typeface="Times New Roman"/>
                <a:cs typeface="Times New Roman"/>
              </a:rPr>
              <a:t>United</a:t>
            </a:r>
            <a:r>
              <a:rPr sz="2200" i="1" spc="-40" dirty="0">
                <a:latin typeface="Times New Roman"/>
                <a:cs typeface="Times New Roman"/>
              </a:rPr>
              <a:t> </a:t>
            </a:r>
            <a:r>
              <a:rPr sz="2200" i="1" dirty="0">
                <a:latin typeface="Times New Roman"/>
                <a:cs typeface="Times New Roman"/>
              </a:rPr>
              <a:t>Arab </a:t>
            </a:r>
            <a:r>
              <a:rPr sz="2200" i="1" spc="-5" dirty="0">
                <a:latin typeface="Times New Roman"/>
                <a:cs typeface="Times New Roman"/>
              </a:rPr>
              <a:t>Emirates,</a:t>
            </a:r>
            <a:r>
              <a:rPr sz="2200" i="1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and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i="1" spc="-25" dirty="0">
                <a:solidFill>
                  <a:srgbClr val="00AF50"/>
                </a:solidFill>
                <a:latin typeface="Times New Roman"/>
                <a:cs typeface="Times New Roman"/>
              </a:rPr>
              <a:t>Venezuela</a:t>
            </a:r>
            <a:r>
              <a:rPr sz="2200" spc="-25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  <a:p>
            <a:pPr marL="269875" marR="5080" indent="-257810" algn="just">
              <a:lnSpc>
                <a:spcPct val="150000"/>
              </a:lnSpc>
              <a:spcBef>
                <a:spcPts val="835"/>
              </a:spcBef>
              <a:buFont typeface="Courier New"/>
              <a:buChar char="o"/>
              <a:tabLst>
                <a:tab pos="270510" algn="l"/>
              </a:tabLst>
            </a:pPr>
            <a:r>
              <a:rPr sz="2200" spc="-5" dirty="0">
                <a:latin typeface="Times New Roman"/>
                <a:cs typeface="Times New Roman"/>
              </a:rPr>
              <a:t>The organization-especially </a:t>
            </a:r>
            <a:r>
              <a:rPr sz="2200" b="1" spc="-5" dirty="0">
                <a:solidFill>
                  <a:srgbClr val="00AF50"/>
                </a:solidFill>
                <a:latin typeface="Times New Roman"/>
                <a:cs typeface="Times New Roman"/>
              </a:rPr>
              <a:t>Saudi Arabia</a:t>
            </a:r>
            <a:r>
              <a:rPr sz="2200" spc="-5" dirty="0">
                <a:latin typeface="Times New Roman"/>
                <a:cs typeface="Times New Roman"/>
              </a:rPr>
              <a:t>, which is the richest in reserves-strives to stabilize oil 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prices </a:t>
            </a:r>
            <a:r>
              <a:rPr sz="2200" spc="-10" dirty="0">
                <a:latin typeface="Times New Roman"/>
                <a:cs typeface="Times New Roman"/>
              </a:rPr>
              <a:t>by </a:t>
            </a:r>
            <a:r>
              <a:rPr sz="2200" spc="-5" dirty="0">
                <a:latin typeface="Times New Roman"/>
                <a:cs typeface="Times New Roman"/>
              </a:rPr>
              <a:t>acting as a “swing” </a:t>
            </a:r>
            <a:r>
              <a:rPr sz="2200" spc="-15" dirty="0">
                <a:latin typeface="Times New Roman"/>
                <a:cs typeface="Times New Roman"/>
              </a:rPr>
              <a:t>producer, </a:t>
            </a:r>
            <a:r>
              <a:rPr sz="2200" spc="-5" dirty="0">
                <a:latin typeface="Times New Roman"/>
                <a:cs typeface="Times New Roman"/>
              </a:rPr>
              <a:t>raising production when prices are high and cutting 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production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when prices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are </a:t>
            </a:r>
            <a:r>
              <a:rPr sz="2200" spc="-40" dirty="0">
                <a:latin typeface="Times New Roman"/>
                <a:cs typeface="Times New Roman"/>
              </a:rPr>
              <a:t>low.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8095" y="3762755"/>
            <a:ext cx="2695194" cy="162534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102258" y="3737012"/>
            <a:ext cx="2027555" cy="1422400"/>
          </a:xfrm>
          <a:prstGeom prst="rect">
            <a:avLst/>
          </a:prstGeom>
        </p:spPr>
        <p:txBody>
          <a:bodyPr vert="horz" wrap="square" lIns="0" tIns="16256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280"/>
              </a:spcBef>
            </a:pPr>
            <a:r>
              <a:rPr sz="3600" dirty="0">
                <a:latin typeface="Calibri"/>
                <a:cs typeface="Calibri"/>
              </a:rPr>
              <a:t>1</a:t>
            </a:r>
          </a:p>
          <a:p>
            <a:pPr algn="ctr">
              <a:lnSpc>
                <a:spcPct val="100000"/>
              </a:lnSpc>
              <a:spcBef>
                <a:spcPts val="1175"/>
              </a:spcBef>
            </a:pPr>
            <a:r>
              <a:rPr sz="3600" spc="-15" dirty="0">
                <a:latin typeface="Calibri"/>
                <a:cs typeface="Calibri"/>
              </a:rPr>
              <a:t>Separation</a:t>
            </a:r>
            <a:endParaRPr sz="3600" dirty="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04844" y="4232122"/>
            <a:ext cx="590550" cy="68658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06467" y="3762755"/>
            <a:ext cx="2695193" cy="1625346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4810505" y="3737012"/>
            <a:ext cx="2092325" cy="1422400"/>
          </a:xfrm>
          <a:prstGeom prst="rect">
            <a:avLst/>
          </a:prstGeom>
        </p:spPr>
        <p:txBody>
          <a:bodyPr vert="horz" wrap="square" lIns="0" tIns="1625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80"/>
              </a:spcBef>
            </a:pPr>
            <a:r>
              <a:rPr sz="3600" dirty="0">
                <a:latin typeface="Calibri"/>
                <a:cs typeface="Calibri"/>
              </a:rPr>
              <a:t>2</a:t>
            </a:r>
          </a:p>
          <a:p>
            <a:pPr algn="ctr">
              <a:lnSpc>
                <a:spcPct val="100000"/>
              </a:lnSpc>
              <a:spcBef>
                <a:spcPts val="1175"/>
              </a:spcBef>
            </a:pPr>
            <a:r>
              <a:rPr sz="3600" spc="-20" dirty="0">
                <a:latin typeface="Calibri"/>
                <a:cs typeface="Calibri"/>
              </a:rPr>
              <a:t>Conversion</a:t>
            </a:r>
            <a:endParaRPr sz="3600" dirty="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443216" y="4232122"/>
            <a:ext cx="590550" cy="686587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44840" y="3762755"/>
            <a:ext cx="2695194" cy="1625346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8829802" y="3737012"/>
            <a:ext cx="1529080" cy="1422400"/>
          </a:xfrm>
          <a:prstGeom prst="rect">
            <a:avLst/>
          </a:prstGeom>
        </p:spPr>
        <p:txBody>
          <a:bodyPr vert="horz" wrap="square" lIns="0" tIns="1625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80"/>
              </a:spcBef>
            </a:pPr>
            <a:r>
              <a:rPr sz="3600" dirty="0">
                <a:latin typeface="Calibri"/>
                <a:cs typeface="Calibri"/>
              </a:rPr>
              <a:t>3</a:t>
            </a:r>
            <a:endParaRPr sz="3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175"/>
              </a:spcBef>
            </a:pPr>
            <a:r>
              <a:rPr sz="3600" spc="-40" dirty="0">
                <a:latin typeface="Calibri"/>
                <a:cs typeface="Calibri"/>
              </a:rPr>
              <a:t>Treating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</a:t>
            </a:r>
            <a:r>
              <a:rPr spc="-10" dirty="0"/>
              <a:t> </a:t>
            </a:r>
            <a:r>
              <a:rPr dirty="0"/>
              <a:t>342, </a:t>
            </a:r>
            <a:r>
              <a:rPr spc="-10" dirty="0"/>
              <a:t>By</a:t>
            </a:r>
            <a:r>
              <a:rPr spc="-5"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 </a:t>
            </a:r>
            <a:r>
              <a:rPr spc="-30" dirty="0"/>
              <a:t>ALTERARY.</a:t>
            </a:r>
            <a:r>
              <a:rPr spc="5" dirty="0"/>
              <a:t> </a:t>
            </a:r>
            <a:r>
              <a:rPr spc="-5" dirty="0"/>
              <a:t>1st</a:t>
            </a:r>
            <a:r>
              <a:rPr spc="280" dirty="0"/>
              <a:t> </a:t>
            </a:r>
            <a:r>
              <a:rPr spc="-5" dirty="0"/>
              <a:t>Semester </a:t>
            </a:r>
            <a:r>
              <a:rPr dirty="0"/>
              <a:t>1443-2021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8F9AF6C-E521-C898-69E8-7398CBC3F021}"/>
              </a:ext>
            </a:extLst>
          </p:cNvPr>
          <p:cNvSpPr/>
          <p:nvPr/>
        </p:nvSpPr>
        <p:spPr>
          <a:xfrm>
            <a:off x="2301349" y="2057232"/>
            <a:ext cx="63674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000" b="1" dirty="0">
                <a:solidFill>
                  <a:srgbClr val="FF0000"/>
                </a:solidFill>
                <a:latin typeface="HP Simplified Hans Light" panose="020B0300000000000000" pitchFamily="34" charset="-122"/>
                <a:ea typeface="HP Simplified Hans Light" panose="020B0300000000000000" pitchFamily="34" charset="-122"/>
              </a:rPr>
              <a:t>The Three Stages of Refining</a:t>
            </a:r>
            <a:endParaRPr lang="en-GB" sz="4000" b="1" i="0" dirty="0">
              <a:solidFill>
                <a:srgbClr val="FF0000"/>
              </a:solidFill>
              <a:effectLst/>
              <a:latin typeface="HP Simplified Hans Light" panose="020B0300000000000000" pitchFamily="34" charset="-122"/>
              <a:ea typeface="HP Simplified Hans Light" panose="020B0300000000000000" pitchFamily="34" charset="-122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64530FC-38E9-2F4E-351A-4ACEAB9987FA}"/>
              </a:ext>
            </a:extLst>
          </p:cNvPr>
          <p:cNvGrpSpPr/>
          <p:nvPr/>
        </p:nvGrpSpPr>
        <p:grpSpPr>
          <a:xfrm>
            <a:off x="9818610" y="38687"/>
            <a:ext cx="2266950" cy="2381250"/>
            <a:chOff x="6684793" y="2247289"/>
            <a:chExt cx="2266950" cy="2381250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03E4E99C-EC35-27F5-0470-BFE2ABFB2E0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684793" y="2247289"/>
              <a:ext cx="2266950" cy="238125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08C2197-100E-931D-F719-7601F81AF91B}"/>
                </a:ext>
              </a:extLst>
            </p:cNvPr>
            <p:cNvSpPr txBox="1"/>
            <p:nvPr/>
          </p:nvSpPr>
          <p:spPr>
            <a:xfrm>
              <a:off x="6755220" y="4166874"/>
              <a:ext cx="212609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b="1" dirty="0">
                  <a:solidFill>
                    <a:schemeClr val="accent3">
                      <a:lumMod val="75000"/>
                    </a:schemeClr>
                  </a:solidFill>
                </a:rPr>
                <a:t>Petrochemicals</a:t>
              </a: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BC183756-D3D4-9A81-72D8-DF2839950BBD}"/>
              </a:ext>
            </a:extLst>
          </p:cNvPr>
          <p:cNvSpPr/>
          <p:nvPr/>
        </p:nvSpPr>
        <p:spPr>
          <a:xfrm>
            <a:off x="150921" y="1060428"/>
            <a:ext cx="43008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000" b="1" dirty="0">
                <a:solidFill>
                  <a:srgbClr val="C00000"/>
                </a:solidFill>
                <a:latin typeface="Lato"/>
              </a:rPr>
              <a:t>Refining Process:</a:t>
            </a:r>
            <a:endParaRPr lang="en-GB" sz="4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703239" y="2107562"/>
            <a:ext cx="4744720" cy="3467735"/>
            <a:chOff x="3703239" y="2107562"/>
            <a:chExt cx="4744720" cy="34677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03239" y="2107562"/>
              <a:ext cx="4744373" cy="346725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61815" y="2266187"/>
              <a:ext cx="4247388" cy="2970276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</a:t>
            </a:r>
            <a:r>
              <a:rPr spc="-10" dirty="0"/>
              <a:t> </a:t>
            </a:r>
            <a:r>
              <a:rPr dirty="0"/>
              <a:t>342, </a:t>
            </a:r>
            <a:r>
              <a:rPr spc="-10" dirty="0"/>
              <a:t>By</a:t>
            </a:r>
            <a:r>
              <a:rPr spc="-5"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 </a:t>
            </a:r>
            <a:r>
              <a:rPr spc="-30" dirty="0"/>
              <a:t>ALTERARY.</a:t>
            </a:r>
            <a:r>
              <a:rPr spc="5" dirty="0"/>
              <a:t> </a:t>
            </a:r>
            <a:r>
              <a:rPr spc="-5" dirty="0"/>
              <a:t>1st</a:t>
            </a:r>
            <a:r>
              <a:rPr spc="280" dirty="0"/>
              <a:t> </a:t>
            </a:r>
            <a:r>
              <a:rPr spc="-5" dirty="0"/>
              <a:t>Semester </a:t>
            </a:r>
            <a:r>
              <a:rPr dirty="0"/>
              <a:t>1443-2021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85115" y="865826"/>
            <a:ext cx="9211945" cy="1266825"/>
          </a:xfrm>
          <a:prstGeom prst="rect">
            <a:avLst/>
          </a:prstGeom>
        </p:spPr>
        <p:txBody>
          <a:bodyPr vert="horz" wrap="square" lIns="0" tIns="62229" rIns="0" bIns="0" rtlCol="0">
            <a:spAutoFit/>
          </a:bodyPr>
          <a:lstStyle/>
          <a:p>
            <a:pPr marL="459740">
              <a:lnSpc>
                <a:spcPct val="100000"/>
              </a:lnSpc>
              <a:spcBef>
                <a:spcPts val="489"/>
              </a:spcBef>
            </a:pPr>
            <a:r>
              <a:rPr sz="3200" b="1" dirty="0">
                <a:solidFill>
                  <a:srgbClr val="EA5F00"/>
                </a:solidFill>
                <a:latin typeface="Times New Roman"/>
                <a:cs typeface="Times New Roman"/>
              </a:rPr>
              <a:t>1.</a:t>
            </a:r>
            <a:r>
              <a:rPr sz="3200" b="1" spc="-35" dirty="0">
                <a:solidFill>
                  <a:srgbClr val="EA5F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EA5F00"/>
                </a:solidFill>
                <a:latin typeface="Times New Roman"/>
                <a:cs typeface="Times New Roman"/>
              </a:rPr>
              <a:t>Separation</a:t>
            </a:r>
            <a:endParaRPr sz="32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260"/>
              </a:spcBef>
            </a:pPr>
            <a:r>
              <a:rPr sz="2200" spc="-5" dirty="0">
                <a:latin typeface="Times New Roman"/>
                <a:cs typeface="Times New Roman"/>
              </a:rPr>
              <a:t>In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the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first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step,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molecules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are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separated</a:t>
            </a:r>
            <a:r>
              <a:rPr sz="2200" spc="5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solidFill>
                  <a:srgbClr val="00AF50"/>
                </a:solidFill>
                <a:latin typeface="Times New Roman"/>
                <a:cs typeface="Times New Roman"/>
              </a:rPr>
              <a:t>through</a:t>
            </a:r>
            <a:r>
              <a:rPr sz="2200" b="1" spc="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00AF50"/>
                </a:solidFill>
                <a:latin typeface="Times New Roman"/>
                <a:cs typeface="Times New Roman"/>
              </a:rPr>
              <a:t>atmospheric</a:t>
            </a:r>
            <a:r>
              <a:rPr sz="2200" b="1" spc="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00AF50"/>
                </a:solidFill>
                <a:latin typeface="Times New Roman"/>
                <a:cs typeface="Times New Roman"/>
              </a:rPr>
              <a:t>distillation</a:t>
            </a:r>
            <a:r>
              <a:rPr sz="2200" b="1" spc="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(i.e.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at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normal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atmospheric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pressure),</a:t>
            </a:r>
            <a:r>
              <a:rPr sz="2200" spc="3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FD7E00"/>
                </a:solidFill>
                <a:latin typeface="Times New Roman"/>
                <a:cs typeface="Times New Roman"/>
              </a:rPr>
              <a:t>according</a:t>
            </a:r>
            <a:r>
              <a:rPr sz="2200" b="1" spc="5" dirty="0">
                <a:solidFill>
                  <a:srgbClr val="FD7E00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FD7E00"/>
                </a:solidFill>
                <a:latin typeface="Times New Roman"/>
                <a:cs typeface="Times New Roman"/>
              </a:rPr>
              <a:t>to</a:t>
            </a:r>
            <a:r>
              <a:rPr sz="2200" b="1" spc="5" dirty="0">
                <a:solidFill>
                  <a:srgbClr val="FD7E00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FD7E00"/>
                </a:solidFill>
                <a:latin typeface="Times New Roman"/>
                <a:cs typeface="Times New Roman"/>
              </a:rPr>
              <a:t>their</a:t>
            </a:r>
            <a:r>
              <a:rPr sz="2200" b="1" spc="-40" dirty="0">
                <a:solidFill>
                  <a:srgbClr val="FD7E00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FD7E00"/>
                </a:solidFill>
                <a:latin typeface="Times New Roman"/>
                <a:cs typeface="Times New Roman"/>
              </a:rPr>
              <a:t>molecular</a:t>
            </a:r>
            <a:r>
              <a:rPr sz="2200" b="1" spc="-30" dirty="0">
                <a:solidFill>
                  <a:srgbClr val="FD7E00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FD7E00"/>
                </a:solidFill>
                <a:latin typeface="Times New Roman"/>
                <a:cs typeface="Times New Roman"/>
              </a:rPr>
              <a:t>weight</a:t>
            </a:r>
            <a:r>
              <a:rPr sz="2200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9615" y="5340807"/>
            <a:ext cx="11516995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During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process,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which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known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as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refining</a:t>
            </a:r>
            <a:r>
              <a:rPr sz="2000" spc="14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CC3300"/>
                </a:solidFill>
                <a:latin typeface="Times New Roman"/>
                <a:cs typeface="Times New Roman"/>
              </a:rPr>
              <a:t>oil</a:t>
            </a:r>
            <a:r>
              <a:rPr sz="2000" spc="65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CC3300"/>
                </a:solidFill>
                <a:latin typeface="Times New Roman"/>
                <a:cs typeface="Times New Roman"/>
              </a:rPr>
              <a:t>is</a:t>
            </a:r>
            <a:r>
              <a:rPr sz="2000" spc="55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CC3300"/>
                </a:solidFill>
                <a:latin typeface="Times New Roman"/>
                <a:cs typeface="Times New Roman"/>
              </a:rPr>
              <a:t>heated</a:t>
            </a:r>
            <a:r>
              <a:rPr sz="2000" spc="70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CC3300"/>
                </a:solidFill>
                <a:latin typeface="Times New Roman"/>
                <a:cs typeface="Times New Roman"/>
              </a:rPr>
              <a:t>at</a:t>
            </a:r>
            <a:r>
              <a:rPr sz="2000" spc="60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CC3300"/>
                </a:solidFill>
                <a:latin typeface="Times New Roman"/>
                <a:cs typeface="Times New Roman"/>
              </a:rPr>
              <a:t>the</a:t>
            </a:r>
            <a:r>
              <a:rPr sz="2000" spc="60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CC3300"/>
                </a:solidFill>
                <a:latin typeface="Times New Roman"/>
                <a:cs typeface="Times New Roman"/>
              </a:rPr>
              <a:t>bottom</a:t>
            </a:r>
            <a:r>
              <a:rPr sz="2000" spc="55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B8B4"/>
                </a:solidFill>
                <a:latin typeface="Times New Roman"/>
                <a:cs typeface="Times New Roman"/>
              </a:rPr>
              <a:t>a</a:t>
            </a:r>
            <a:r>
              <a:rPr sz="2000" spc="55" dirty="0">
                <a:solidFill>
                  <a:srgbClr val="00B8B4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B8B4"/>
                </a:solidFill>
                <a:latin typeface="Times New Roman"/>
                <a:cs typeface="Times New Roman"/>
              </a:rPr>
              <a:t>60-meter</a:t>
            </a:r>
            <a:r>
              <a:rPr sz="2000" spc="60" dirty="0">
                <a:solidFill>
                  <a:srgbClr val="00B8B4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B8B4"/>
                </a:solidFill>
                <a:latin typeface="Times New Roman"/>
                <a:cs typeface="Times New Roman"/>
              </a:rPr>
              <a:t>distillation</a:t>
            </a:r>
            <a:r>
              <a:rPr sz="2000" spc="55" dirty="0">
                <a:solidFill>
                  <a:srgbClr val="00B8B4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B8B4"/>
                </a:solidFill>
                <a:latin typeface="Times New Roman"/>
                <a:cs typeface="Times New Roman"/>
              </a:rPr>
              <a:t>column</a:t>
            </a:r>
            <a:r>
              <a:rPr sz="2000" spc="75" dirty="0">
                <a:solidFill>
                  <a:srgbClr val="00B8B4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at </a:t>
            </a:r>
            <a:r>
              <a:rPr sz="2000" spc="-4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 </a:t>
            </a:r>
            <a:r>
              <a:rPr sz="2000" spc="-5" dirty="0">
                <a:solidFill>
                  <a:srgbClr val="FF3300"/>
                </a:solidFill>
                <a:latin typeface="Times New Roman"/>
                <a:cs typeface="Times New Roman"/>
              </a:rPr>
              <a:t>temperature </a:t>
            </a:r>
            <a:r>
              <a:rPr sz="2000" dirty="0">
                <a:solidFill>
                  <a:srgbClr val="FF3300"/>
                </a:solidFill>
                <a:latin typeface="Times New Roman"/>
                <a:cs typeface="Times New Roman"/>
              </a:rPr>
              <a:t>of </a:t>
            </a:r>
            <a:r>
              <a:rPr sz="2000" spc="-5" dirty="0">
                <a:solidFill>
                  <a:srgbClr val="FF3300"/>
                </a:solidFill>
                <a:latin typeface="Times New Roman"/>
                <a:cs typeface="Times New Roman"/>
              </a:rPr>
              <a:t>350 </a:t>
            </a:r>
            <a:r>
              <a:rPr sz="2000" spc="-10" dirty="0">
                <a:solidFill>
                  <a:srgbClr val="FF3300"/>
                </a:solidFill>
                <a:latin typeface="Times New Roman"/>
                <a:cs typeface="Times New Roman"/>
              </a:rPr>
              <a:t>to </a:t>
            </a:r>
            <a:r>
              <a:rPr sz="2000" spc="-5" dirty="0">
                <a:solidFill>
                  <a:srgbClr val="FF3300"/>
                </a:solidFill>
                <a:latin typeface="Times New Roman"/>
                <a:cs typeface="Times New Roman"/>
              </a:rPr>
              <a:t>400°C</a:t>
            </a:r>
            <a:r>
              <a:rPr sz="2000" spc="-5" dirty="0">
                <a:latin typeface="Times New Roman"/>
                <a:cs typeface="Times New Roman"/>
              </a:rPr>
              <a:t>, causing it </a:t>
            </a:r>
            <a:r>
              <a:rPr sz="2000" spc="-10" dirty="0">
                <a:solidFill>
                  <a:srgbClr val="BE9000"/>
                </a:solidFill>
                <a:latin typeface="Times New Roman"/>
                <a:cs typeface="Times New Roman"/>
              </a:rPr>
              <a:t>to </a:t>
            </a:r>
            <a:r>
              <a:rPr sz="2000" spc="-5" dirty="0">
                <a:solidFill>
                  <a:srgbClr val="BE9000"/>
                </a:solidFill>
                <a:latin typeface="Times New Roman"/>
                <a:cs typeface="Times New Roman"/>
              </a:rPr>
              <a:t>vaporize</a:t>
            </a:r>
            <a:r>
              <a:rPr sz="2000" spc="-5" dirty="0">
                <a:latin typeface="Times New Roman"/>
                <a:cs typeface="Times New Roman"/>
              </a:rPr>
              <a:t>. The </a:t>
            </a:r>
            <a:r>
              <a:rPr sz="2000" dirty="0">
                <a:solidFill>
                  <a:srgbClr val="7E5F00"/>
                </a:solidFill>
                <a:latin typeface="Times New Roman"/>
                <a:cs typeface="Times New Roman"/>
              </a:rPr>
              <a:t>vapours </a:t>
            </a:r>
            <a:r>
              <a:rPr sz="2000" spc="-5" dirty="0">
                <a:solidFill>
                  <a:srgbClr val="7E5F00"/>
                </a:solidFill>
                <a:latin typeface="Times New Roman"/>
                <a:cs typeface="Times New Roman"/>
              </a:rPr>
              <a:t>rise inside the </a:t>
            </a:r>
            <a:r>
              <a:rPr sz="2000" spc="-10" dirty="0">
                <a:solidFill>
                  <a:srgbClr val="7E5F00"/>
                </a:solidFill>
                <a:latin typeface="Times New Roman"/>
                <a:cs typeface="Times New Roman"/>
              </a:rPr>
              <a:t>column </a:t>
            </a:r>
            <a:r>
              <a:rPr sz="2000" dirty="0">
                <a:latin typeface="Times New Roman"/>
                <a:cs typeface="Times New Roman"/>
              </a:rPr>
              <a:t>while </a:t>
            </a:r>
            <a:r>
              <a:rPr sz="2000" spc="-5" dirty="0">
                <a:solidFill>
                  <a:srgbClr val="9900CC"/>
                </a:solidFill>
                <a:latin typeface="Times New Roman"/>
                <a:cs typeface="Times New Roman"/>
              </a:rPr>
              <a:t>the </a:t>
            </a:r>
            <a:r>
              <a:rPr sz="2000" dirty="0">
                <a:solidFill>
                  <a:srgbClr val="9900CC"/>
                </a:solidFill>
                <a:latin typeface="Times New Roman"/>
                <a:cs typeface="Times New Roman"/>
              </a:rPr>
              <a:t>heaviest </a:t>
            </a:r>
            <a:r>
              <a:rPr sz="2000" spc="5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9900CC"/>
                </a:solidFill>
                <a:latin typeface="Times New Roman"/>
                <a:cs typeface="Times New Roman"/>
              </a:rPr>
              <a:t>molecules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residuals,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9900CC"/>
                </a:solidFill>
                <a:latin typeface="Times New Roman"/>
                <a:cs typeface="Times New Roman"/>
              </a:rPr>
              <a:t>remain</a:t>
            </a:r>
            <a:r>
              <a:rPr sz="2000" spc="10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9900CC"/>
                </a:solidFill>
                <a:latin typeface="Times New Roman"/>
                <a:cs typeface="Times New Roman"/>
              </a:rPr>
              <a:t>at</a:t>
            </a:r>
            <a:r>
              <a:rPr sz="2000" spc="-15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900CC"/>
                </a:solidFill>
                <a:latin typeface="Times New Roman"/>
                <a:cs typeface="Times New Roman"/>
              </a:rPr>
              <a:t>the</a:t>
            </a:r>
            <a:r>
              <a:rPr sz="2000" spc="-5" dirty="0">
                <a:solidFill>
                  <a:srgbClr val="9900CC"/>
                </a:solidFill>
                <a:latin typeface="Times New Roman"/>
                <a:cs typeface="Times New Roman"/>
              </a:rPr>
              <a:t> bottom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without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vaporizing.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2924" y="1036701"/>
            <a:ext cx="233299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EA5F00"/>
                </a:solidFill>
                <a:latin typeface="Times New Roman"/>
                <a:cs typeface="Times New Roman"/>
              </a:rPr>
              <a:t>1.</a:t>
            </a:r>
            <a:r>
              <a:rPr sz="3200" b="1" spc="-75" dirty="0">
                <a:solidFill>
                  <a:srgbClr val="EA5F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EA5F00"/>
                </a:solidFill>
                <a:latin typeface="Times New Roman"/>
                <a:cs typeface="Times New Roman"/>
              </a:rPr>
              <a:t>Separation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8488" y="5516676"/>
            <a:ext cx="1133221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5568315" algn="l"/>
              </a:tabLst>
            </a:pPr>
            <a:r>
              <a:rPr sz="2200" spc="-5" dirty="0">
                <a:solidFill>
                  <a:srgbClr val="C00000"/>
                </a:solidFill>
                <a:latin typeface="Times New Roman"/>
                <a:cs typeface="Times New Roman"/>
              </a:rPr>
              <a:t>Each</a:t>
            </a:r>
            <a:r>
              <a:rPr sz="2200" spc="1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C00000"/>
                </a:solidFill>
                <a:latin typeface="Times New Roman"/>
                <a:cs typeface="Times New Roman"/>
              </a:rPr>
              <a:t>tray</a:t>
            </a:r>
            <a:r>
              <a:rPr sz="2200" spc="1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C00000"/>
                </a:solidFill>
                <a:latin typeface="Times New Roman"/>
                <a:cs typeface="Times New Roman"/>
              </a:rPr>
              <a:t>collects</a:t>
            </a:r>
            <a:r>
              <a:rPr sz="2200" spc="1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C00000"/>
                </a:solidFill>
                <a:latin typeface="Times New Roman"/>
                <a:cs typeface="Times New Roman"/>
              </a:rPr>
              <a:t>a</a:t>
            </a:r>
            <a:r>
              <a:rPr sz="2200" spc="1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C00000"/>
                </a:solidFill>
                <a:latin typeface="Times New Roman"/>
                <a:cs typeface="Times New Roman"/>
              </a:rPr>
              <a:t>different</a:t>
            </a:r>
            <a:r>
              <a:rPr sz="2200" spc="16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C00000"/>
                </a:solidFill>
                <a:latin typeface="Times New Roman"/>
                <a:cs typeface="Times New Roman"/>
              </a:rPr>
              <a:t>petroleum</a:t>
            </a:r>
            <a:r>
              <a:rPr sz="2200" spc="1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C00000"/>
                </a:solidFill>
                <a:latin typeface="Times New Roman"/>
                <a:cs typeface="Times New Roman"/>
              </a:rPr>
              <a:t>cut</a:t>
            </a:r>
            <a:r>
              <a:rPr sz="2200" spc="1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</a:t>
            </a:r>
            <a:r>
              <a:rPr sz="2200" spc="-5" dirty="0">
                <a:solidFill>
                  <a:srgbClr val="FF0000"/>
                </a:solidFill>
                <a:latin typeface="Times New Roman"/>
                <a:cs typeface="Times New Roman"/>
              </a:rPr>
              <a:t>fraction</a:t>
            </a:r>
            <a:r>
              <a:rPr sz="2200" spc="-5" dirty="0">
                <a:latin typeface="Times New Roman"/>
                <a:cs typeface="Times New Roman"/>
              </a:rPr>
              <a:t>),</a:t>
            </a:r>
            <a:r>
              <a:rPr sz="2200" spc="14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,</a:t>
            </a:r>
            <a:r>
              <a:rPr sz="2200" spc="14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also</a:t>
            </a:r>
            <a:r>
              <a:rPr sz="2200" spc="15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known</a:t>
            </a:r>
            <a:r>
              <a:rPr sz="2200" spc="14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as</a:t>
            </a:r>
            <a:r>
              <a:rPr sz="2200" spc="14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</a:t>
            </a:r>
            <a:r>
              <a:rPr sz="2200" spc="140" dirty="0"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CC33"/>
                </a:solidFill>
                <a:latin typeface="Times New Roman"/>
                <a:cs typeface="Times New Roman"/>
              </a:rPr>
              <a:t>petroleum</a:t>
            </a:r>
            <a:r>
              <a:rPr sz="2200" spc="145" dirty="0">
                <a:solidFill>
                  <a:srgbClr val="33CC33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CC33"/>
                </a:solidFill>
                <a:latin typeface="Times New Roman"/>
                <a:cs typeface="Times New Roman"/>
              </a:rPr>
              <a:t>cut</a:t>
            </a:r>
            <a:r>
              <a:rPr sz="2200" spc="-5" dirty="0">
                <a:latin typeface="Times New Roman"/>
                <a:cs typeface="Times New Roman"/>
              </a:rPr>
              <a:t>,</a:t>
            </a:r>
            <a:r>
              <a:rPr sz="2200" spc="15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with</a:t>
            </a:r>
            <a:r>
              <a:rPr sz="2200" spc="150" dirty="0"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9933FF"/>
                </a:solidFill>
                <a:latin typeface="Times New Roman"/>
                <a:cs typeface="Times New Roman"/>
              </a:rPr>
              <a:t>highly </a:t>
            </a:r>
            <a:r>
              <a:rPr sz="2200" spc="-535" dirty="0">
                <a:solidFill>
                  <a:srgbClr val="99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9933FF"/>
                </a:solidFill>
                <a:latin typeface="Times New Roman"/>
                <a:cs typeface="Times New Roman"/>
              </a:rPr>
              <a:t>viscous</a:t>
            </a:r>
            <a:r>
              <a:rPr sz="2200" spc="20" dirty="0">
                <a:solidFill>
                  <a:srgbClr val="99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9933FF"/>
                </a:solidFill>
                <a:latin typeface="Times New Roman"/>
                <a:cs typeface="Times New Roman"/>
              </a:rPr>
              <a:t>preservation</a:t>
            </a:r>
            <a:r>
              <a:rPr sz="2200" spc="40" dirty="0">
                <a:solidFill>
                  <a:srgbClr val="99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9933FF"/>
                </a:solidFill>
                <a:latin typeface="Times New Roman"/>
                <a:cs typeface="Times New Roman"/>
              </a:rPr>
              <a:t>(hydrocarbons)</a:t>
            </a:r>
            <a:r>
              <a:rPr sz="2200" spc="30" dirty="0">
                <a:solidFill>
                  <a:srgbClr val="99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9933FF"/>
                </a:solidFill>
                <a:latin typeface="Times New Roman"/>
                <a:cs typeface="Times New Roman"/>
              </a:rPr>
              <a:t>like</a:t>
            </a:r>
            <a:r>
              <a:rPr sz="2200" spc="10" dirty="0">
                <a:solidFill>
                  <a:srgbClr val="99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9933FF"/>
                </a:solidFill>
                <a:latin typeface="Times New Roman"/>
                <a:cs typeface="Times New Roman"/>
              </a:rPr>
              <a:t>asphalt	</a:t>
            </a:r>
            <a:r>
              <a:rPr sz="2200" spc="-5" dirty="0">
                <a:latin typeface="Times New Roman"/>
                <a:cs typeface="Times New Roman"/>
              </a:rPr>
              <a:t>(bitumen)</a:t>
            </a:r>
            <a:r>
              <a:rPr sz="2200" spc="4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at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C55A11"/>
                </a:solidFill>
                <a:latin typeface="Times New Roman"/>
                <a:cs typeface="Times New Roman"/>
              </a:rPr>
              <a:t>the</a:t>
            </a:r>
            <a:r>
              <a:rPr sz="2200" spc="5" dirty="0">
                <a:solidFill>
                  <a:srgbClr val="C55A1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C55A11"/>
                </a:solidFill>
                <a:latin typeface="Times New Roman"/>
                <a:cs typeface="Times New Roman"/>
              </a:rPr>
              <a:t>bottom</a:t>
            </a:r>
            <a:r>
              <a:rPr sz="2200" spc="-10" dirty="0">
                <a:solidFill>
                  <a:srgbClr val="C55A1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and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AFEF"/>
                </a:solidFill>
                <a:latin typeface="Times New Roman"/>
                <a:cs typeface="Times New Roman"/>
              </a:rPr>
              <a:t>gases</a:t>
            </a:r>
            <a:r>
              <a:rPr sz="2200" spc="-15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at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CC00CC"/>
                </a:solidFill>
                <a:latin typeface="Times New Roman"/>
                <a:cs typeface="Times New Roman"/>
              </a:rPr>
              <a:t>the</a:t>
            </a:r>
            <a:r>
              <a:rPr sz="2200" dirty="0">
                <a:solidFill>
                  <a:srgbClr val="CC00CC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CC00CC"/>
                </a:solidFill>
                <a:latin typeface="Times New Roman"/>
                <a:cs typeface="Times New Roman"/>
              </a:rPr>
              <a:t>top</a:t>
            </a:r>
            <a:r>
              <a:rPr sz="2200" spc="-5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78384" y="1717018"/>
            <a:ext cx="6161405" cy="35477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105"/>
              </a:spcBef>
            </a:pPr>
            <a:r>
              <a:rPr sz="2200" spc="-5" dirty="0">
                <a:latin typeface="Times New Roman"/>
                <a:cs typeface="Times New Roman"/>
              </a:rPr>
              <a:t>As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the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vapours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rise,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00FF"/>
                </a:solidFill>
                <a:latin typeface="Times New Roman"/>
                <a:cs typeface="Times New Roman"/>
              </a:rPr>
              <a:t>the</a:t>
            </a:r>
            <a:r>
              <a:rPr sz="2200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00FF"/>
                </a:solidFill>
                <a:latin typeface="Times New Roman"/>
                <a:cs typeface="Times New Roman"/>
              </a:rPr>
              <a:t>molecules</a:t>
            </a:r>
            <a:r>
              <a:rPr sz="2200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00FF"/>
                </a:solidFill>
                <a:latin typeface="Times New Roman"/>
                <a:cs typeface="Times New Roman"/>
              </a:rPr>
              <a:t>condense</a:t>
            </a:r>
            <a:r>
              <a:rPr sz="2200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00FF"/>
                </a:solidFill>
                <a:latin typeface="Times New Roman"/>
                <a:cs typeface="Times New Roman"/>
              </a:rPr>
              <a:t>into </a:t>
            </a:r>
            <a:r>
              <a:rPr sz="2200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00FF"/>
                </a:solidFill>
                <a:latin typeface="Times New Roman"/>
                <a:cs typeface="Times New Roman"/>
              </a:rPr>
              <a:t>liquids </a:t>
            </a:r>
            <a:r>
              <a:rPr sz="2200" spc="-5" dirty="0">
                <a:latin typeface="Times New Roman"/>
                <a:cs typeface="Times New Roman"/>
              </a:rPr>
              <a:t>at </a:t>
            </a:r>
            <a:r>
              <a:rPr sz="2200" spc="-10" dirty="0">
                <a:solidFill>
                  <a:srgbClr val="009999"/>
                </a:solidFill>
                <a:latin typeface="Times New Roman"/>
                <a:cs typeface="Times New Roman"/>
              </a:rPr>
              <a:t>different </a:t>
            </a:r>
            <a:r>
              <a:rPr sz="2200" spc="-5" dirty="0">
                <a:solidFill>
                  <a:srgbClr val="009999"/>
                </a:solidFill>
                <a:latin typeface="Times New Roman"/>
                <a:cs typeface="Times New Roman"/>
              </a:rPr>
              <a:t>temperatures </a:t>
            </a:r>
            <a:r>
              <a:rPr sz="2200" spc="-5" dirty="0">
                <a:latin typeface="Times New Roman"/>
                <a:cs typeface="Times New Roman"/>
              </a:rPr>
              <a:t>in the column.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Only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gases</a:t>
            </a:r>
            <a:r>
              <a:rPr sz="2200" spc="509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reach</a:t>
            </a:r>
            <a:r>
              <a:rPr sz="2200" spc="515" dirty="0"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200" spc="5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top</a:t>
            </a:r>
            <a:r>
              <a:rPr sz="2200" spc="-5" dirty="0">
                <a:latin typeface="Times New Roman"/>
                <a:cs typeface="Times New Roman"/>
              </a:rPr>
              <a:t>,</a:t>
            </a:r>
            <a:r>
              <a:rPr sz="2200" spc="50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where</a:t>
            </a:r>
            <a:r>
              <a:rPr sz="2200" spc="520" dirty="0"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993300"/>
                </a:solidFill>
                <a:latin typeface="Times New Roman"/>
                <a:cs typeface="Times New Roman"/>
              </a:rPr>
              <a:t>the</a:t>
            </a:r>
            <a:r>
              <a:rPr sz="2200" spc="515" dirty="0">
                <a:solidFill>
                  <a:srgbClr val="9933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993300"/>
                </a:solidFill>
                <a:latin typeface="Times New Roman"/>
                <a:cs typeface="Times New Roman"/>
              </a:rPr>
              <a:t>temperature</a:t>
            </a:r>
            <a:r>
              <a:rPr sz="2200" spc="540" dirty="0">
                <a:solidFill>
                  <a:srgbClr val="9933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993300"/>
                </a:solidFill>
                <a:latin typeface="Times New Roman"/>
                <a:cs typeface="Times New Roman"/>
              </a:rPr>
              <a:t>has </a:t>
            </a:r>
            <a:r>
              <a:rPr sz="2200" spc="-540" dirty="0">
                <a:solidFill>
                  <a:srgbClr val="9933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993300"/>
                </a:solidFill>
                <a:latin typeface="Times New Roman"/>
                <a:cs typeface="Times New Roman"/>
              </a:rPr>
              <a:t>dropped</a:t>
            </a:r>
            <a:r>
              <a:rPr sz="2200" dirty="0">
                <a:solidFill>
                  <a:srgbClr val="9933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993300"/>
                </a:solidFill>
                <a:latin typeface="Times New Roman"/>
                <a:cs typeface="Times New Roman"/>
              </a:rPr>
              <a:t>to</a:t>
            </a:r>
            <a:r>
              <a:rPr sz="2200" dirty="0">
                <a:solidFill>
                  <a:srgbClr val="9933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993300"/>
                </a:solidFill>
                <a:latin typeface="Times New Roman"/>
                <a:cs typeface="Times New Roman"/>
              </a:rPr>
              <a:t>150°C</a:t>
            </a:r>
            <a:r>
              <a:rPr sz="2200" spc="-5" dirty="0">
                <a:latin typeface="Times New Roman"/>
                <a:cs typeface="Times New Roman"/>
              </a:rPr>
              <a:t>.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9900"/>
                </a:solidFill>
                <a:latin typeface="Times New Roman"/>
                <a:cs typeface="Times New Roman"/>
              </a:rPr>
              <a:t>The</a:t>
            </a:r>
            <a:r>
              <a:rPr sz="2200" dirty="0">
                <a:solidFill>
                  <a:srgbClr val="009900"/>
                </a:solidFill>
                <a:latin typeface="Times New Roman"/>
                <a:cs typeface="Times New Roman"/>
              </a:rPr>
              <a:t> liquids</a:t>
            </a:r>
            <a:r>
              <a:rPr sz="2200" dirty="0">
                <a:latin typeface="Times New Roman"/>
                <a:cs typeface="Times New Roman"/>
              </a:rPr>
              <a:t>,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which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are</a:t>
            </a:r>
            <a:r>
              <a:rPr sz="2200" dirty="0">
                <a:latin typeface="Times New Roman"/>
                <a:cs typeface="Times New Roman"/>
              </a:rPr>
              <a:t> become 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increasingly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light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the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higher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they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are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found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in</a:t>
            </a:r>
            <a:r>
              <a:rPr sz="2200" spc="-5" dirty="0">
                <a:latin typeface="Times New Roman"/>
                <a:cs typeface="Times New Roman"/>
              </a:rPr>
              <a:t> the 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column,</a:t>
            </a:r>
            <a:r>
              <a:rPr sz="2200" dirty="0">
                <a:latin typeface="Times New Roman"/>
                <a:cs typeface="Times New Roman"/>
              </a:rPr>
              <a:t> are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9900"/>
                </a:solidFill>
                <a:latin typeface="Times New Roman"/>
                <a:cs typeface="Times New Roman"/>
              </a:rPr>
              <a:t>collected</a:t>
            </a:r>
            <a:r>
              <a:rPr sz="2200" dirty="0">
                <a:solidFill>
                  <a:srgbClr val="009900"/>
                </a:solidFill>
                <a:latin typeface="Times New Roman"/>
                <a:cs typeface="Times New Roman"/>
              </a:rPr>
              <a:t> on</a:t>
            </a:r>
            <a:r>
              <a:rPr sz="2200" spc="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9900"/>
                </a:solidFill>
                <a:latin typeface="Times New Roman"/>
                <a:cs typeface="Times New Roman"/>
              </a:rPr>
              <a:t>trays</a:t>
            </a:r>
            <a:r>
              <a:rPr sz="2200" spc="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9900"/>
                </a:solidFill>
                <a:latin typeface="Times New Roman"/>
                <a:cs typeface="Times New Roman"/>
              </a:rPr>
              <a:t>located</a:t>
            </a:r>
            <a:r>
              <a:rPr sz="220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9900"/>
                </a:solidFill>
                <a:latin typeface="Times New Roman"/>
                <a:cs typeface="Times New Roman"/>
              </a:rPr>
              <a:t>at</a:t>
            </a:r>
            <a:r>
              <a:rPr sz="220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9900"/>
                </a:solidFill>
                <a:latin typeface="Times New Roman"/>
                <a:cs typeface="Times New Roman"/>
              </a:rPr>
              <a:t>different </a:t>
            </a:r>
            <a:r>
              <a:rPr sz="2200" spc="-5" dirty="0">
                <a:solidFill>
                  <a:srgbClr val="009900"/>
                </a:solidFill>
                <a:latin typeface="Times New Roman"/>
                <a:cs typeface="Times New Roman"/>
              </a:rPr>
              <a:t> heights</a:t>
            </a:r>
            <a:r>
              <a:rPr sz="2200" spc="-1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9900"/>
                </a:solidFill>
                <a:latin typeface="Times New Roman"/>
                <a:cs typeface="Times New Roman"/>
              </a:rPr>
              <a:t>of </a:t>
            </a:r>
            <a:r>
              <a:rPr sz="2200" spc="-5" dirty="0">
                <a:solidFill>
                  <a:srgbClr val="009900"/>
                </a:solidFill>
                <a:latin typeface="Times New Roman"/>
                <a:cs typeface="Times New Roman"/>
              </a:rPr>
              <a:t>the</a:t>
            </a:r>
            <a:r>
              <a:rPr sz="220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9900"/>
                </a:solidFill>
                <a:latin typeface="Times New Roman"/>
                <a:cs typeface="Times New Roman"/>
              </a:rPr>
              <a:t>column</a:t>
            </a:r>
            <a:r>
              <a:rPr sz="2200" spc="-5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446520" y="402361"/>
            <a:ext cx="3569335" cy="5313045"/>
            <a:chOff x="6446520" y="402361"/>
            <a:chExt cx="3569335" cy="5313045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6520" y="402361"/>
              <a:ext cx="3569208" cy="531266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41592" y="597407"/>
              <a:ext cx="2999231" cy="4742688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</a:t>
            </a:r>
            <a:r>
              <a:rPr spc="-10" dirty="0"/>
              <a:t> </a:t>
            </a:r>
            <a:r>
              <a:rPr dirty="0"/>
              <a:t>342, </a:t>
            </a:r>
            <a:r>
              <a:rPr spc="-10" dirty="0"/>
              <a:t>By</a:t>
            </a:r>
            <a:r>
              <a:rPr spc="-5"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 </a:t>
            </a:r>
            <a:r>
              <a:rPr spc="-30" dirty="0"/>
              <a:t>ALTERARY.</a:t>
            </a:r>
            <a:r>
              <a:rPr spc="5" dirty="0"/>
              <a:t> </a:t>
            </a:r>
            <a:r>
              <a:rPr spc="-5" dirty="0"/>
              <a:t>1st</a:t>
            </a:r>
            <a:r>
              <a:rPr spc="280" dirty="0"/>
              <a:t> </a:t>
            </a:r>
            <a:r>
              <a:rPr spc="-5" dirty="0"/>
              <a:t>Semester </a:t>
            </a:r>
            <a:r>
              <a:rPr dirty="0"/>
              <a:t>1443-2021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80224" y="2997332"/>
            <a:ext cx="7820025" cy="3698240"/>
            <a:chOff x="2080224" y="2997332"/>
            <a:chExt cx="7820025" cy="36982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80224" y="2997332"/>
              <a:ext cx="7819714" cy="369799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38756" y="3156203"/>
              <a:ext cx="7322820" cy="3200400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xfrm>
            <a:off x="4203700" y="6515474"/>
            <a:ext cx="378460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</a:t>
            </a:r>
            <a:r>
              <a:rPr spc="-10" dirty="0"/>
              <a:t> </a:t>
            </a:r>
            <a:r>
              <a:rPr dirty="0"/>
              <a:t>342, </a:t>
            </a:r>
            <a:r>
              <a:rPr spc="-10" dirty="0"/>
              <a:t>By</a:t>
            </a:r>
            <a:r>
              <a:rPr spc="-5"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 </a:t>
            </a:r>
            <a:r>
              <a:rPr spc="-30" dirty="0"/>
              <a:t>ALTERARY.</a:t>
            </a:r>
            <a:r>
              <a:rPr spc="5" dirty="0"/>
              <a:t> </a:t>
            </a:r>
            <a:r>
              <a:rPr spc="-5" dirty="0"/>
              <a:t>1st</a:t>
            </a:r>
            <a:r>
              <a:rPr spc="280" dirty="0"/>
              <a:t> </a:t>
            </a:r>
            <a:r>
              <a:rPr spc="-5" dirty="0"/>
              <a:t>Semester </a:t>
            </a:r>
            <a:r>
              <a:rPr dirty="0"/>
              <a:t>1443-2021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55524" y="855824"/>
            <a:ext cx="5504815" cy="1218565"/>
          </a:xfrm>
          <a:prstGeom prst="rect">
            <a:avLst/>
          </a:prstGeom>
        </p:spPr>
        <p:txBody>
          <a:bodyPr vert="horz" wrap="square" lIns="0" tIns="232410" rIns="0" bIns="0" rtlCol="0">
            <a:spAutoFit/>
          </a:bodyPr>
          <a:lstStyle/>
          <a:p>
            <a:pPr marL="728345">
              <a:lnSpc>
                <a:spcPct val="100000"/>
              </a:lnSpc>
              <a:spcBef>
                <a:spcPts val="1830"/>
              </a:spcBef>
            </a:pPr>
            <a:r>
              <a:rPr sz="3200" b="1" spc="-180" dirty="0">
                <a:solidFill>
                  <a:srgbClr val="009900"/>
                </a:solidFill>
                <a:latin typeface="Tahoma"/>
                <a:cs typeface="Tahoma"/>
              </a:rPr>
              <a:t>2.Conversion</a:t>
            </a:r>
            <a:endParaRPr sz="32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spcBef>
                <a:spcPts val="1185"/>
              </a:spcBef>
              <a:buFont typeface="Wingdings"/>
              <a:buChar char=""/>
              <a:tabLst>
                <a:tab pos="299720" algn="l"/>
              </a:tabLst>
            </a:pPr>
            <a:r>
              <a:rPr sz="2200" spc="-5" dirty="0">
                <a:latin typeface="Times New Roman"/>
                <a:cs typeface="Times New Roman"/>
              </a:rPr>
              <a:t>There</a:t>
            </a:r>
            <a:r>
              <a:rPr sz="2200" spc="3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are</a:t>
            </a:r>
            <a:r>
              <a:rPr sz="2200" spc="39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still</a:t>
            </a:r>
            <a:r>
              <a:rPr sz="2200" spc="395" dirty="0"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66CC"/>
                </a:solidFill>
                <a:latin typeface="Times New Roman"/>
                <a:cs typeface="Times New Roman"/>
              </a:rPr>
              <a:t>too</a:t>
            </a:r>
            <a:r>
              <a:rPr sz="2200" spc="409" dirty="0">
                <a:solidFill>
                  <a:srgbClr val="FF66CC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66CC"/>
                </a:solidFill>
                <a:latin typeface="Times New Roman"/>
                <a:cs typeface="Times New Roman"/>
              </a:rPr>
              <a:t>many</a:t>
            </a:r>
            <a:r>
              <a:rPr sz="2200" spc="400" dirty="0">
                <a:solidFill>
                  <a:srgbClr val="FF66CC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66CC"/>
                </a:solidFill>
                <a:latin typeface="Times New Roman"/>
                <a:cs typeface="Times New Roman"/>
              </a:rPr>
              <a:t>heavy</a:t>
            </a:r>
            <a:r>
              <a:rPr sz="2200" spc="409" dirty="0">
                <a:solidFill>
                  <a:srgbClr val="FF66CC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66CC"/>
                </a:solidFill>
                <a:latin typeface="Times New Roman"/>
                <a:cs typeface="Times New Roman"/>
              </a:rPr>
              <a:t>hydrocarbon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979033" y="1714245"/>
            <a:ext cx="350520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solidFill>
                  <a:srgbClr val="FF66CC"/>
                </a:solidFill>
                <a:latin typeface="Times New Roman"/>
                <a:cs typeface="Times New Roman"/>
              </a:rPr>
              <a:t>molecules</a:t>
            </a:r>
            <a:r>
              <a:rPr sz="2200" spc="395" dirty="0">
                <a:solidFill>
                  <a:srgbClr val="FF66CC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66CC"/>
                </a:solidFill>
                <a:latin typeface="Times New Roman"/>
                <a:cs typeface="Times New Roman"/>
              </a:rPr>
              <a:t>remaining</a:t>
            </a:r>
            <a:r>
              <a:rPr sz="2200" spc="409" dirty="0">
                <a:solidFill>
                  <a:srgbClr val="FF66CC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66CC"/>
                </a:solidFill>
                <a:latin typeface="Times New Roman"/>
                <a:cs typeface="Times New Roman"/>
              </a:rPr>
              <a:t>after</a:t>
            </a:r>
            <a:r>
              <a:rPr sz="2200" spc="390" dirty="0">
                <a:solidFill>
                  <a:srgbClr val="FF66CC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66CC"/>
                </a:solidFill>
                <a:latin typeface="Times New Roman"/>
                <a:cs typeface="Times New Roman"/>
              </a:rPr>
              <a:t>the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42340" y="2049525"/>
            <a:ext cx="894016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solidFill>
                  <a:srgbClr val="FF66CC"/>
                </a:solidFill>
                <a:latin typeface="Times New Roman"/>
                <a:cs typeface="Times New Roman"/>
              </a:rPr>
              <a:t>separation</a:t>
            </a:r>
            <a:r>
              <a:rPr sz="2200" spc="185" dirty="0">
                <a:solidFill>
                  <a:srgbClr val="FF66CC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process.</a:t>
            </a:r>
            <a:r>
              <a:rPr sz="2200" spc="185" dirty="0">
                <a:latin typeface="Times New Roman"/>
                <a:cs typeface="Times New Roman"/>
              </a:rPr>
              <a:t> </a:t>
            </a:r>
            <a:r>
              <a:rPr sz="2200" spc="-80" dirty="0">
                <a:latin typeface="Times New Roman"/>
                <a:cs typeface="Times New Roman"/>
              </a:rPr>
              <a:t>To</a:t>
            </a:r>
            <a:r>
              <a:rPr sz="2200" spc="19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meet</a:t>
            </a:r>
            <a:r>
              <a:rPr sz="2200" spc="17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demand</a:t>
            </a:r>
            <a:r>
              <a:rPr sz="2200" spc="19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for</a:t>
            </a:r>
            <a:r>
              <a:rPr sz="2200" spc="18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lighter</a:t>
            </a:r>
            <a:r>
              <a:rPr sz="2200" spc="18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products,</a:t>
            </a:r>
            <a:r>
              <a:rPr sz="2200" spc="190" dirty="0"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3CC33"/>
                </a:solidFill>
                <a:latin typeface="Times New Roman"/>
                <a:cs typeface="Times New Roman"/>
              </a:rPr>
              <a:t>the</a:t>
            </a:r>
            <a:r>
              <a:rPr sz="2200" spc="170" dirty="0">
                <a:solidFill>
                  <a:srgbClr val="33CC33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CC33"/>
                </a:solidFill>
                <a:latin typeface="Times New Roman"/>
                <a:cs typeface="Times New Roman"/>
              </a:rPr>
              <a:t>heavy</a:t>
            </a:r>
            <a:r>
              <a:rPr sz="2200" spc="190" dirty="0">
                <a:solidFill>
                  <a:srgbClr val="33CC33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CC33"/>
                </a:solidFill>
                <a:latin typeface="Times New Roman"/>
                <a:cs typeface="Times New Roman"/>
              </a:rPr>
              <a:t>molecules </a:t>
            </a:r>
            <a:r>
              <a:rPr sz="2200" spc="-535" dirty="0">
                <a:solidFill>
                  <a:srgbClr val="33CC33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CC33"/>
                </a:solidFill>
                <a:latin typeface="Times New Roman"/>
                <a:cs typeface="Times New Roman"/>
              </a:rPr>
              <a:t>are</a:t>
            </a:r>
            <a:r>
              <a:rPr sz="2200" spc="5" dirty="0">
                <a:solidFill>
                  <a:srgbClr val="33CC33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CC33"/>
                </a:solidFill>
                <a:latin typeface="Times New Roman"/>
                <a:cs typeface="Times New Roman"/>
              </a:rPr>
              <a:t>“</a:t>
            </a:r>
            <a:r>
              <a:rPr sz="2200" spc="-5" dirty="0">
                <a:solidFill>
                  <a:srgbClr val="585858"/>
                </a:solidFill>
                <a:latin typeface="Times New Roman"/>
                <a:cs typeface="Times New Roman"/>
              </a:rPr>
              <a:t>cracked</a:t>
            </a:r>
            <a:r>
              <a:rPr sz="2200" spc="-5" dirty="0">
                <a:solidFill>
                  <a:srgbClr val="33CC33"/>
                </a:solidFill>
                <a:latin typeface="Times New Roman"/>
                <a:cs typeface="Times New Roman"/>
              </a:rPr>
              <a:t>”</a:t>
            </a:r>
            <a:r>
              <a:rPr sz="2200" spc="10" dirty="0">
                <a:solidFill>
                  <a:srgbClr val="33CC33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CC33"/>
                </a:solidFill>
                <a:latin typeface="Times New Roman"/>
                <a:cs typeface="Times New Roman"/>
              </a:rPr>
              <a:t>into</a:t>
            </a:r>
            <a:r>
              <a:rPr sz="2200" dirty="0">
                <a:solidFill>
                  <a:srgbClr val="33CC33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CC33"/>
                </a:solidFill>
                <a:latin typeface="Times New Roman"/>
                <a:cs typeface="Times New Roman"/>
              </a:rPr>
              <a:t>two</a:t>
            </a:r>
            <a:r>
              <a:rPr sz="2200" spc="10" dirty="0">
                <a:solidFill>
                  <a:srgbClr val="33CC33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3CC33"/>
                </a:solidFill>
                <a:latin typeface="Times New Roman"/>
                <a:cs typeface="Times New Roman"/>
              </a:rPr>
              <a:t>or </a:t>
            </a:r>
            <a:r>
              <a:rPr sz="2200" spc="-10" dirty="0">
                <a:solidFill>
                  <a:srgbClr val="33CC33"/>
                </a:solidFill>
                <a:latin typeface="Times New Roman"/>
                <a:cs typeface="Times New Roman"/>
              </a:rPr>
              <a:t>more</a:t>
            </a:r>
            <a:r>
              <a:rPr sz="2200" spc="25" dirty="0">
                <a:solidFill>
                  <a:srgbClr val="33CC33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CC33"/>
                </a:solidFill>
                <a:latin typeface="Times New Roman"/>
                <a:cs typeface="Times New Roman"/>
              </a:rPr>
              <a:t>lighter</a:t>
            </a:r>
            <a:r>
              <a:rPr sz="2200" spc="5" dirty="0">
                <a:solidFill>
                  <a:srgbClr val="33CC33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CC33"/>
                </a:solidFill>
                <a:latin typeface="Times New Roman"/>
                <a:cs typeface="Times New Roman"/>
              </a:rPr>
              <a:t>ones</a:t>
            </a:r>
            <a:r>
              <a:rPr sz="2200" spc="-5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49186" y="4986356"/>
            <a:ext cx="3176204" cy="1605193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6242190" y="240740"/>
            <a:ext cx="3354704" cy="3287395"/>
            <a:chOff x="6242190" y="240740"/>
            <a:chExt cx="3354704" cy="328739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42190" y="240740"/>
              <a:ext cx="3354550" cy="328724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00800" y="399288"/>
              <a:ext cx="2857500" cy="279044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3154426" y="486405"/>
            <a:ext cx="3187700" cy="2064385"/>
          </a:xfrm>
          <a:prstGeom prst="rect">
            <a:avLst/>
          </a:prstGeom>
        </p:spPr>
        <p:txBody>
          <a:bodyPr vert="horz" wrap="square" lIns="0" tIns="127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5"/>
              </a:spcBef>
            </a:pPr>
            <a:r>
              <a:rPr sz="3200" b="1" dirty="0">
                <a:solidFill>
                  <a:srgbClr val="006FC0"/>
                </a:solidFill>
                <a:latin typeface="Arial"/>
                <a:cs typeface="Arial"/>
              </a:rPr>
              <a:t>Cracking</a:t>
            </a:r>
            <a:endParaRPr sz="320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505"/>
              </a:spcBef>
            </a:pPr>
            <a:r>
              <a:rPr sz="1800" dirty="0">
                <a:solidFill>
                  <a:srgbClr val="006FC0"/>
                </a:solidFill>
                <a:latin typeface="Times New Roman"/>
                <a:cs typeface="Times New Roman"/>
              </a:rPr>
              <a:t>Long </a:t>
            </a:r>
            <a:r>
              <a:rPr sz="1800" spc="-5" dirty="0">
                <a:solidFill>
                  <a:srgbClr val="006FC0"/>
                </a:solidFill>
                <a:latin typeface="Times New Roman"/>
                <a:cs typeface="Times New Roman"/>
              </a:rPr>
              <a:t>hydrocarbon </a:t>
            </a:r>
            <a:r>
              <a:rPr sz="1800" dirty="0">
                <a:solidFill>
                  <a:srgbClr val="006FC0"/>
                </a:solidFill>
                <a:latin typeface="Times New Roman"/>
                <a:cs typeface="Times New Roman"/>
              </a:rPr>
              <a:t>are less </a:t>
            </a:r>
            <a:r>
              <a:rPr sz="1800" spc="-5" dirty="0">
                <a:solidFill>
                  <a:srgbClr val="006FC0"/>
                </a:solidFill>
                <a:latin typeface="Times New Roman"/>
                <a:cs typeface="Times New Roman"/>
              </a:rPr>
              <a:t>useful </a:t>
            </a:r>
            <a:r>
              <a:rPr sz="1800" dirty="0">
                <a:solidFill>
                  <a:srgbClr val="006FC0"/>
                </a:solidFill>
                <a:latin typeface="Times New Roman"/>
                <a:cs typeface="Times New Roman"/>
              </a:rPr>
              <a:t> than </a:t>
            </a:r>
            <a:r>
              <a:rPr sz="1800" spc="-5" dirty="0">
                <a:solidFill>
                  <a:srgbClr val="006FC0"/>
                </a:solidFill>
                <a:latin typeface="Times New Roman"/>
                <a:cs typeface="Times New Roman"/>
              </a:rPr>
              <a:t>shorter </a:t>
            </a:r>
            <a:r>
              <a:rPr sz="1800" dirty="0">
                <a:solidFill>
                  <a:srgbClr val="006FC0"/>
                </a:solidFill>
                <a:latin typeface="Times New Roman"/>
                <a:cs typeface="Times New Roman"/>
              </a:rPr>
              <a:t>ones </a:t>
            </a:r>
            <a:r>
              <a:rPr sz="1800" spc="-5" dirty="0">
                <a:solidFill>
                  <a:srgbClr val="006FC0"/>
                </a:solidFill>
                <a:latin typeface="Times New Roman"/>
                <a:cs typeface="Times New Roman"/>
              </a:rPr>
              <a:t>like petrol. </a:t>
            </a:r>
            <a:r>
              <a:rPr sz="1800" spc="-155" dirty="0">
                <a:solidFill>
                  <a:srgbClr val="006FC0"/>
                </a:solidFill>
                <a:latin typeface="Times New Roman"/>
                <a:cs typeface="Times New Roman"/>
              </a:rPr>
              <a:t>We </a:t>
            </a:r>
            <a:r>
              <a:rPr sz="1800" spc="-15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6FC0"/>
                </a:solidFill>
                <a:latin typeface="Times New Roman"/>
                <a:cs typeface="Times New Roman"/>
              </a:rPr>
              <a:t>can</a:t>
            </a:r>
            <a:r>
              <a:rPr sz="1800" spc="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Times New Roman"/>
                <a:cs typeface="Times New Roman"/>
              </a:rPr>
              <a:t>'crack'</a:t>
            </a:r>
            <a:r>
              <a:rPr sz="180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Times New Roman"/>
                <a:cs typeface="Times New Roman"/>
              </a:rPr>
              <a:t>these</a:t>
            </a:r>
            <a:r>
              <a:rPr sz="1800" spc="4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6FC0"/>
                </a:solidFill>
                <a:latin typeface="Times New Roman"/>
                <a:cs typeface="Times New Roman"/>
              </a:rPr>
              <a:t>longer</a:t>
            </a:r>
            <a:r>
              <a:rPr sz="1800" spc="45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Times New Roman"/>
                <a:cs typeface="Times New Roman"/>
              </a:rPr>
              <a:t>chains </a:t>
            </a:r>
            <a:r>
              <a:rPr sz="1800" dirty="0">
                <a:solidFill>
                  <a:srgbClr val="006FC0"/>
                </a:solidFill>
                <a:latin typeface="Times New Roman"/>
                <a:cs typeface="Times New Roman"/>
              </a:rPr>
              <a:t> into</a:t>
            </a:r>
            <a:r>
              <a:rPr sz="1800" spc="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6FC0"/>
                </a:solidFill>
                <a:latin typeface="Times New Roman"/>
                <a:cs typeface="Times New Roman"/>
              </a:rPr>
              <a:t>shorter</a:t>
            </a:r>
            <a:r>
              <a:rPr sz="1800" spc="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Times New Roman"/>
                <a:cs typeface="Times New Roman"/>
              </a:rPr>
              <a:t>ones.</a:t>
            </a:r>
            <a:r>
              <a:rPr sz="180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Times New Roman"/>
                <a:cs typeface="Times New Roman"/>
              </a:rPr>
              <a:t>This</a:t>
            </a:r>
            <a:r>
              <a:rPr sz="180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Times New Roman"/>
                <a:cs typeface="Times New Roman"/>
              </a:rPr>
              <a:t>is</a:t>
            </a:r>
            <a:r>
              <a:rPr sz="180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Times New Roman"/>
                <a:cs typeface="Times New Roman"/>
              </a:rPr>
              <a:t>done </a:t>
            </a:r>
            <a:r>
              <a:rPr sz="1800" dirty="0">
                <a:solidFill>
                  <a:srgbClr val="006FC0"/>
                </a:solidFill>
                <a:latin typeface="Times New Roman"/>
                <a:cs typeface="Times New Roman"/>
              </a:rPr>
              <a:t> using</a:t>
            </a:r>
            <a:r>
              <a:rPr sz="1800" spc="-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6FC0"/>
                </a:solidFill>
                <a:latin typeface="Times New Roman"/>
                <a:cs typeface="Times New Roman"/>
              </a:rPr>
              <a:t>heat</a:t>
            </a:r>
            <a:r>
              <a:rPr sz="1800" spc="-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6FC0"/>
                </a:solidFill>
                <a:latin typeface="Times New Roman"/>
                <a:cs typeface="Times New Roman"/>
              </a:rPr>
              <a:t>or</a:t>
            </a:r>
            <a:r>
              <a:rPr sz="1800" spc="-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6FC0"/>
                </a:solidFill>
                <a:latin typeface="Times New Roman"/>
                <a:cs typeface="Times New Roman"/>
              </a:rPr>
              <a:t>a</a:t>
            </a:r>
            <a:r>
              <a:rPr sz="1800" spc="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6FC0"/>
                </a:solidFill>
                <a:latin typeface="Times New Roman"/>
                <a:cs typeface="Times New Roman"/>
              </a:rPr>
              <a:t>catalyst.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884170" y="191262"/>
            <a:ext cx="6646545" cy="3169920"/>
          </a:xfrm>
          <a:custGeom>
            <a:avLst/>
            <a:gdLst/>
            <a:ahLst/>
            <a:cxnLst/>
            <a:rect l="l" t="t" r="r" b="b"/>
            <a:pathLst>
              <a:path w="6646545" h="3169920">
                <a:moveTo>
                  <a:pt x="0" y="528320"/>
                </a:moveTo>
                <a:lnTo>
                  <a:pt x="2159" y="480241"/>
                </a:lnTo>
                <a:lnTo>
                  <a:pt x="8514" y="433370"/>
                </a:lnTo>
                <a:lnTo>
                  <a:pt x="18876" y="387893"/>
                </a:lnTo>
                <a:lnTo>
                  <a:pt x="33060" y="343997"/>
                </a:lnTo>
                <a:lnTo>
                  <a:pt x="50878" y="301869"/>
                </a:lnTo>
                <a:lnTo>
                  <a:pt x="72145" y="261695"/>
                </a:lnTo>
                <a:lnTo>
                  <a:pt x="96673" y="223662"/>
                </a:lnTo>
                <a:lnTo>
                  <a:pt x="124275" y="187956"/>
                </a:lnTo>
                <a:lnTo>
                  <a:pt x="154765" y="154765"/>
                </a:lnTo>
                <a:lnTo>
                  <a:pt x="187956" y="124275"/>
                </a:lnTo>
                <a:lnTo>
                  <a:pt x="223662" y="96673"/>
                </a:lnTo>
                <a:lnTo>
                  <a:pt x="261695" y="72145"/>
                </a:lnTo>
                <a:lnTo>
                  <a:pt x="301869" y="50878"/>
                </a:lnTo>
                <a:lnTo>
                  <a:pt x="343997" y="33060"/>
                </a:lnTo>
                <a:lnTo>
                  <a:pt x="387893" y="18876"/>
                </a:lnTo>
                <a:lnTo>
                  <a:pt x="433370" y="8514"/>
                </a:lnTo>
                <a:lnTo>
                  <a:pt x="480241" y="2159"/>
                </a:lnTo>
                <a:lnTo>
                  <a:pt x="528319" y="0"/>
                </a:lnTo>
                <a:lnTo>
                  <a:pt x="6117844" y="0"/>
                </a:lnTo>
                <a:lnTo>
                  <a:pt x="6165922" y="2159"/>
                </a:lnTo>
                <a:lnTo>
                  <a:pt x="6212793" y="8514"/>
                </a:lnTo>
                <a:lnTo>
                  <a:pt x="6258270" y="18876"/>
                </a:lnTo>
                <a:lnTo>
                  <a:pt x="6302166" y="33060"/>
                </a:lnTo>
                <a:lnTo>
                  <a:pt x="6344294" y="50878"/>
                </a:lnTo>
                <a:lnTo>
                  <a:pt x="6384468" y="72145"/>
                </a:lnTo>
                <a:lnTo>
                  <a:pt x="6422501" y="96673"/>
                </a:lnTo>
                <a:lnTo>
                  <a:pt x="6458207" y="124275"/>
                </a:lnTo>
                <a:lnTo>
                  <a:pt x="6491398" y="154765"/>
                </a:lnTo>
                <a:lnTo>
                  <a:pt x="6521888" y="187956"/>
                </a:lnTo>
                <a:lnTo>
                  <a:pt x="6549490" y="223662"/>
                </a:lnTo>
                <a:lnTo>
                  <a:pt x="6574018" y="261695"/>
                </a:lnTo>
                <a:lnTo>
                  <a:pt x="6595285" y="301869"/>
                </a:lnTo>
                <a:lnTo>
                  <a:pt x="6613103" y="343997"/>
                </a:lnTo>
                <a:lnTo>
                  <a:pt x="6627287" y="387893"/>
                </a:lnTo>
                <a:lnTo>
                  <a:pt x="6637649" y="433370"/>
                </a:lnTo>
                <a:lnTo>
                  <a:pt x="6644004" y="480241"/>
                </a:lnTo>
                <a:lnTo>
                  <a:pt x="6646163" y="528320"/>
                </a:lnTo>
                <a:lnTo>
                  <a:pt x="6646163" y="2641600"/>
                </a:lnTo>
                <a:lnTo>
                  <a:pt x="6644004" y="2689678"/>
                </a:lnTo>
                <a:lnTo>
                  <a:pt x="6637649" y="2736549"/>
                </a:lnTo>
                <a:lnTo>
                  <a:pt x="6627287" y="2782026"/>
                </a:lnTo>
                <a:lnTo>
                  <a:pt x="6613103" y="2825922"/>
                </a:lnTo>
                <a:lnTo>
                  <a:pt x="6595285" y="2868050"/>
                </a:lnTo>
                <a:lnTo>
                  <a:pt x="6574018" y="2908224"/>
                </a:lnTo>
                <a:lnTo>
                  <a:pt x="6549490" y="2946257"/>
                </a:lnTo>
                <a:lnTo>
                  <a:pt x="6521888" y="2981963"/>
                </a:lnTo>
                <a:lnTo>
                  <a:pt x="6491398" y="3015154"/>
                </a:lnTo>
                <a:lnTo>
                  <a:pt x="6458207" y="3045644"/>
                </a:lnTo>
                <a:lnTo>
                  <a:pt x="6422501" y="3073246"/>
                </a:lnTo>
                <a:lnTo>
                  <a:pt x="6384468" y="3097774"/>
                </a:lnTo>
                <a:lnTo>
                  <a:pt x="6344294" y="3119041"/>
                </a:lnTo>
                <a:lnTo>
                  <a:pt x="6302166" y="3136859"/>
                </a:lnTo>
                <a:lnTo>
                  <a:pt x="6258270" y="3151043"/>
                </a:lnTo>
                <a:lnTo>
                  <a:pt x="6212793" y="3161405"/>
                </a:lnTo>
                <a:lnTo>
                  <a:pt x="6165922" y="3167760"/>
                </a:lnTo>
                <a:lnTo>
                  <a:pt x="6117844" y="3169920"/>
                </a:lnTo>
                <a:lnTo>
                  <a:pt x="528319" y="3169920"/>
                </a:lnTo>
                <a:lnTo>
                  <a:pt x="480241" y="3167760"/>
                </a:lnTo>
                <a:lnTo>
                  <a:pt x="433370" y="3161405"/>
                </a:lnTo>
                <a:lnTo>
                  <a:pt x="387893" y="3151043"/>
                </a:lnTo>
                <a:lnTo>
                  <a:pt x="343997" y="3136859"/>
                </a:lnTo>
                <a:lnTo>
                  <a:pt x="301869" y="3119041"/>
                </a:lnTo>
                <a:lnTo>
                  <a:pt x="261695" y="3097774"/>
                </a:lnTo>
                <a:lnTo>
                  <a:pt x="223662" y="3073246"/>
                </a:lnTo>
                <a:lnTo>
                  <a:pt x="187956" y="3045644"/>
                </a:lnTo>
                <a:lnTo>
                  <a:pt x="154765" y="3015154"/>
                </a:lnTo>
                <a:lnTo>
                  <a:pt x="124275" y="2981963"/>
                </a:lnTo>
                <a:lnTo>
                  <a:pt x="96673" y="2946257"/>
                </a:lnTo>
                <a:lnTo>
                  <a:pt x="72145" y="2908224"/>
                </a:lnTo>
                <a:lnTo>
                  <a:pt x="50878" y="2868050"/>
                </a:lnTo>
                <a:lnTo>
                  <a:pt x="33060" y="2825922"/>
                </a:lnTo>
                <a:lnTo>
                  <a:pt x="18876" y="2782026"/>
                </a:lnTo>
                <a:lnTo>
                  <a:pt x="8514" y="2736549"/>
                </a:lnTo>
                <a:lnTo>
                  <a:pt x="2159" y="2689678"/>
                </a:lnTo>
                <a:lnTo>
                  <a:pt x="0" y="2641600"/>
                </a:lnTo>
                <a:lnTo>
                  <a:pt x="0" y="528320"/>
                </a:lnTo>
                <a:close/>
              </a:path>
            </a:pathLst>
          </a:custGeom>
          <a:ln w="38100">
            <a:solidFill>
              <a:srgbClr val="2E549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</a:t>
            </a:r>
            <a:r>
              <a:rPr spc="-10" dirty="0"/>
              <a:t> </a:t>
            </a:r>
            <a:r>
              <a:rPr dirty="0"/>
              <a:t>342, </a:t>
            </a:r>
            <a:r>
              <a:rPr spc="-10" dirty="0"/>
              <a:t>By</a:t>
            </a:r>
            <a:r>
              <a:rPr spc="-5"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 </a:t>
            </a:r>
            <a:r>
              <a:rPr spc="-30" dirty="0"/>
              <a:t>ALTERARY.</a:t>
            </a:r>
            <a:r>
              <a:rPr spc="5" dirty="0"/>
              <a:t> </a:t>
            </a:r>
            <a:r>
              <a:rPr spc="-5" dirty="0"/>
              <a:t>1st</a:t>
            </a:r>
            <a:r>
              <a:rPr spc="280" dirty="0"/>
              <a:t> </a:t>
            </a:r>
            <a:r>
              <a:rPr spc="-5" dirty="0"/>
              <a:t>Semester </a:t>
            </a:r>
            <a:r>
              <a:rPr dirty="0"/>
              <a:t>1443-2021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87249F5-3BB6-3478-05A4-2D64A22BC187}"/>
              </a:ext>
            </a:extLst>
          </p:cNvPr>
          <p:cNvSpPr txBox="1"/>
          <p:nvPr/>
        </p:nvSpPr>
        <p:spPr>
          <a:xfrm>
            <a:off x="230471" y="2627872"/>
            <a:ext cx="23310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CC00CC"/>
                </a:solidFill>
                <a:latin typeface="HP Simplified Hans Light" panose="020B0300000000000000" pitchFamily="34" charset="-122"/>
                <a:ea typeface="HP Simplified Hans Light" panose="020B0300000000000000" pitchFamily="34" charset="-122"/>
              </a:rPr>
              <a:t>CRACKING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CB973C4-59D2-21C3-BEA4-7D93264348D9}"/>
              </a:ext>
            </a:extLst>
          </p:cNvPr>
          <p:cNvSpPr txBox="1"/>
          <p:nvPr/>
        </p:nvSpPr>
        <p:spPr>
          <a:xfrm>
            <a:off x="125339" y="3543692"/>
            <a:ext cx="118897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rgbClr val="009900"/>
                </a:solidFill>
                <a:latin typeface="HP Simplified Hans Light" panose="020B0300000000000000" pitchFamily="34" charset="-122"/>
                <a:ea typeface="HP Simplified Hans Light" panose="020B0300000000000000" pitchFamily="34" charset="-122"/>
              </a:rPr>
              <a:t>Crude oil contains many large molecules. If these are to be used as fuels or feedstock for</a:t>
            </a:r>
          </a:p>
          <a:p>
            <a:r>
              <a:rPr lang="en-GB" sz="2400" dirty="0">
                <a:solidFill>
                  <a:srgbClr val="009900"/>
                </a:solidFill>
                <a:latin typeface="HP Simplified Hans Light" panose="020B0300000000000000" pitchFamily="34" charset="-122"/>
                <a:ea typeface="HP Simplified Hans Light" panose="020B0300000000000000" pitchFamily="34" charset="-122"/>
              </a:rPr>
              <a:t> the chemical industry then they have to be cracked into smaller molecules.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AA2C44-7E75-B52A-42C6-255779CA4FF9}"/>
              </a:ext>
            </a:extLst>
          </p:cNvPr>
          <p:cNvSpPr txBox="1"/>
          <p:nvPr/>
        </p:nvSpPr>
        <p:spPr>
          <a:xfrm>
            <a:off x="160272" y="4448831"/>
            <a:ext cx="118897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rgbClr val="0000FF"/>
                </a:solidFill>
                <a:latin typeface="HP Simplified Hans Light" panose="020B0300000000000000" pitchFamily="34" charset="-122"/>
                <a:ea typeface="HP Simplified Hans Light" panose="020B0300000000000000" pitchFamily="34" charset="-122"/>
              </a:rPr>
              <a:t>When hydrocarbons burn they are reacting with oxygen in the air. In general, the smaller </a:t>
            </a:r>
          </a:p>
          <a:p>
            <a:r>
              <a:rPr lang="en-GB" sz="2400" dirty="0">
                <a:solidFill>
                  <a:srgbClr val="0000FF"/>
                </a:solidFill>
                <a:latin typeface="HP Simplified Hans Light" panose="020B0300000000000000" pitchFamily="34" charset="-122"/>
                <a:ea typeface="HP Simplified Hans Light" panose="020B0300000000000000" pitchFamily="34" charset="-122"/>
              </a:rPr>
              <a:t>the molecule the better it will mix and then react with the air.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5524" y="1822526"/>
            <a:ext cx="241935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180" dirty="0">
                <a:solidFill>
                  <a:srgbClr val="009900"/>
                </a:solidFill>
                <a:latin typeface="Tahoma"/>
                <a:cs typeface="Tahoma"/>
              </a:rPr>
              <a:t>2</a:t>
            </a:r>
            <a:r>
              <a:rPr sz="3200" b="1" spc="-240" dirty="0">
                <a:solidFill>
                  <a:srgbClr val="009900"/>
                </a:solidFill>
                <a:latin typeface="Tahoma"/>
                <a:cs typeface="Tahoma"/>
              </a:rPr>
              <a:t>.</a:t>
            </a:r>
            <a:r>
              <a:rPr sz="3200" b="1" spc="-80" dirty="0">
                <a:solidFill>
                  <a:srgbClr val="009900"/>
                </a:solidFill>
                <a:latin typeface="Tahoma"/>
                <a:cs typeface="Tahoma"/>
              </a:rPr>
              <a:t>C</a:t>
            </a:r>
            <a:r>
              <a:rPr sz="3200" b="1" spc="-90" dirty="0">
                <a:solidFill>
                  <a:srgbClr val="009900"/>
                </a:solidFill>
                <a:latin typeface="Tahoma"/>
                <a:cs typeface="Tahoma"/>
              </a:rPr>
              <a:t>o</a:t>
            </a:r>
            <a:r>
              <a:rPr sz="3200" b="1" spc="-185" dirty="0">
                <a:solidFill>
                  <a:srgbClr val="009900"/>
                </a:solidFill>
                <a:latin typeface="Tahoma"/>
                <a:cs typeface="Tahoma"/>
              </a:rPr>
              <a:t>nversi</a:t>
            </a:r>
            <a:r>
              <a:rPr sz="3200" b="1" spc="-240" dirty="0">
                <a:solidFill>
                  <a:srgbClr val="009900"/>
                </a:solidFill>
                <a:latin typeface="Tahoma"/>
                <a:cs typeface="Tahoma"/>
              </a:rPr>
              <a:t>on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9615" y="2481153"/>
            <a:ext cx="11125200" cy="2221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5080" indent="-287020" algn="just">
              <a:lnSpc>
                <a:spcPct val="150000"/>
              </a:lnSpc>
              <a:spcBef>
                <a:spcPts val="105"/>
              </a:spcBef>
              <a:buFont typeface="Wingdings"/>
              <a:buChar char=""/>
              <a:tabLst>
                <a:tab pos="299720" algn="l"/>
              </a:tabLst>
            </a:pP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58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conversion</a:t>
            </a:r>
            <a:r>
              <a:rPr sz="2400" spc="58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process,  which</a:t>
            </a:r>
            <a:r>
              <a:rPr sz="2400" spc="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57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carried</a:t>
            </a:r>
            <a:r>
              <a:rPr sz="2400" spc="58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out</a:t>
            </a:r>
            <a:r>
              <a:rPr sz="2400" spc="5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at</a:t>
            </a:r>
            <a:r>
              <a:rPr sz="2400" spc="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500°C,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also</a:t>
            </a:r>
            <a:r>
              <a:rPr sz="2400" spc="58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known</a:t>
            </a:r>
            <a:r>
              <a:rPr sz="2400" spc="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as</a:t>
            </a:r>
            <a:r>
              <a:rPr sz="2400" spc="580" dirty="0"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CC00CC"/>
                </a:solidFill>
                <a:latin typeface="Times New Roman"/>
                <a:cs typeface="Times New Roman"/>
              </a:rPr>
              <a:t>catalytic </a:t>
            </a:r>
            <a:r>
              <a:rPr sz="2400" spc="-590" dirty="0">
                <a:solidFill>
                  <a:srgbClr val="CC00CC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CC00CC"/>
                </a:solidFill>
                <a:latin typeface="Times New Roman"/>
                <a:cs typeface="Times New Roman"/>
              </a:rPr>
              <a:t>cracking </a:t>
            </a:r>
            <a:r>
              <a:rPr sz="2400" spc="-5" dirty="0">
                <a:latin typeface="Times New Roman"/>
                <a:cs typeface="Times New Roman"/>
              </a:rPr>
              <a:t>because it uses </a:t>
            </a:r>
            <a:r>
              <a:rPr sz="2400" dirty="0">
                <a:latin typeface="Times New Roman"/>
                <a:cs typeface="Times New Roman"/>
              </a:rPr>
              <a:t>a </a:t>
            </a:r>
            <a:r>
              <a:rPr sz="2400" spc="-5" dirty="0">
                <a:latin typeface="Times New Roman"/>
                <a:cs typeface="Times New Roman"/>
              </a:rPr>
              <a:t>catalyst </a:t>
            </a:r>
            <a:r>
              <a:rPr sz="2400" dirty="0">
                <a:latin typeface="Times New Roman"/>
                <a:cs typeface="Times New Roman"/>
              </a:rPr>
              <a:t>to speed </a:t>
            </a:r>
            <a:r>
              <a:rPr sz="2400" spc="-10" dirty="0">
                <a:latin typeface="Times New Roman"/>
                <a:cs typeface="Times New Roman"/>
              </a:rPr>
              <a:t>up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chemical reaction. </a:t>
            </a:r>
            <a:r>
              <a:rPr sz="2400" dirty="0">
                <a:latin typeface="Times New Roman"/>
                <a:cs typeface="Times New Roman"/>
              </a:rPr>
              <a:t>This </a:t>
            </a:r>
            <a:r>
              <a:rPr sz="2400" spc="-5" dirty="0">
                <a:latin typeface="Times New Roman"/>
                <a:cs typeface="Times New Roman"/>
              </a:rPr>
              <a:t>process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converts </a:t>
            </a:r>
            <a:r>
              <a:rPr sz="2400" spc="-10" dirty="0">
                <a:solidFill>
                  <a:srgbClr val="006FC0"/>
                </a:solidFill>
                <a:latin typeface="Times New Roman"/>
                <a:cs typeface="Times New Roman"/>
              </a:rPr>
              <a:t>75%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of 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the heavy products into </a:t>
            </a:r>
            <a:r>
              <a:rPr sz="2400" spc="-5" dirty="0">
                <a:solidFill>
                  <a:srgbClr val="00AFEF"/>
                </a:solidFill>
                <a:latin typeface="Times New Roman"/>
                <a:cs typeface="Times New Roman"/>
              </a:rPr>
              <a:t>gas</a:t>
            </a:r>
            <a:r>
              <a:rPr sz="2400" spc="-5" dirty="0">
                <a:latin typeface="Times New Roman"/>
                <a:cs typeface="Times New Roman"/>
              </a:rPr>
              <a:t>, </a:t>
            </a:r>
            <a:r>
              <a:rPr sz="2400" dirty="0">
                <a:solidFill>
                  <a:srgbClr val="2D75B6"/>
                </a:solidFill>
                <a:latin typeface="Times New Roman"/>
                <a:cs typeface="Times New Roman"/>
              </a:rPr>
              <a:t>gasoline </a:t>
            </a:r>
            <a:r>
              <a:rPr sz="2400" spc="-5" dirty="0">
                <a:latin typeface="Times New Roman"/>
                <a:cs typeface="Times New Roman"/>
              </a:rPr>
              <a:t>and </a:t>
            </a:r>
            <a:r>
              <a:rPr sz="2400" spc="-5" dirty="0">
                <a:solidFill>
                  <a:srgbClr val="0066FF"/>
                </a:solidFill>
                <a:latin typeface="Times New Roman"/>
                <a:cs typeface="Times New Roman"/>
              </a:rPr>
              <a:t>diesel</a:t>
            </a:r>
            <a:r>
              <a:rPr sz="2400" spc="-5" dirty="0">
                <a:latin typeface="Times New Roman"/>
                <a:cs typeface="Times New Roman"/>
              </a:rPr>
              <a:t>. The </a:t>
            </a:r>
            <a:r>
              <a:rPr sz="2400" b="1" spc="-5" dirty="0">
                <a:latin typeface="Times New Roman"/>
                <a:cs typeface="Times New Roman"/>
              </a:rPr>
              <a:t>yield can </a:t>
            </a:r>
            <a:r>
              <a:rPr sz="2400" b="1" spc="-20" dirty="0">
                <a:latin typeface="Times New Roman"/>
                <a:cs typeface="Times New Roman"/>
              </a:rPr>
              <a:t>be 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increased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further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by adding</a:t>
            </a:r>
            <a:r>
              <a:rPr sz="2400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hydrogen</a:t>
            </a:r>
            <a:r>
              <a:rPr sz="2400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, a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process </a:t>
            </a:r>
            <a:r>
              <a:rPr sz="2400" dirty="0">
                <a:latin typeface="Times New Roman"/>
                <a:cs typeface="Times New Roman"/>
              </a:rPr>
              <a:t>called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hydrocracking</a:t>
            </a:r>
            <a:r>
              <a:rPr sz="2400" spc="-1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75992" y="4953234"/>
            <a:ext cx="9078595" cy="1398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1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The </a:t>
            </a:r>
            <a:r>
              <a:rPr sz="2000" spc="-5" dirty="0">
                <a:latin typeface="Times New Roman"/>
                <a:cs typeface="Times New Roman"/>
              </a:rPr>
              <a:t>more complex </a:t>
            </a:r>
            <a:r>
              <a:rPr sz="2000" dirty="0">
                <a:latin typeface="Times New Roman"/>
                <a:cs typeface="Times New Roman"/>
              </a:rPr>
              <a:t>the </a:t>
            </a:r>
            <a:r>
              <a:rPr sz="2000" spc="-5" dirty="0">
                <a:latin typeface="Times New Roman"/>
                <a:cs typeface="Times New Roman"/>
              </a:rPr>
              <a:t>operation, the more it costs and the more </a:t>
            </a:r>
            <a:r>
              <a:rPr sz="2000" spc="-10" dirty="0">
                <a:latin typeface="Times New Roman"/>
                <a:cs typeface="Times New Roman"/>
              </a:rPr>
              <a:t>energy </a:t>
            </a:r>
            <a:r>
              <a:rPr sz="2000" spc="-5" dirty="0">
                <a:latin typeface="Times New Roman"/>
                <a:cs typeface="Times New Roman"/>
              </a:rPr>
              <a:t>it uses. </a:t>
            </a:r>
            <a:r>
              <a:rPr sz="2000" spc="5" dirty="0">
                <a:latin typeface="Times New Roman"/>
                <a:cs typeface="Times New Roman"/>
              </a:rPr>
              <a:t>The 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refining </a:t>
            </a:r>
            <a:r>
              <a:rPr sz="2000" spc="-15" dirty="0">
                <a:latin typeface="Times New Roman"/>
                <a:cs typeface="Times New Roman"/>
              </a:rPr>
              <a:t>industry’s </a:t>
            </a:r>
            <a:r>
              <a:rPr sz="2000" spc="-5" dirty="0">
                <a:latin typeface="Times New Roman"/>
                <a:cs typeface="Times New Roman"/>
              </a:rPr>
              <a:t>ongoing objective is </a:t>
            </a:r>
            <a:r>
              <a:rPr sz="2000" spc="-10" dirty="0">
                <a:latin typeface="Times New Roman"/>
                <a:cs typeface="Times New Roman"/>
              </a:rPr>
              <a:t>to </a:t>
            </a:r>
            <a:r>
              <a:rPr sz="2000" spc="-5" dirty="0">
                <a:latin typeface="Times New Roman"/>
                <a:cs typeface="Times New Roman"/>
              </a:rPr>
              <a:t>find </a:t>
            </a:r>
            <a:r>
              <a:rPr sz="2000" dirty="0">
                <a:latin typeface="Times New Roman"/>
                <a:cs typeface="Times New Roman"/>
              </a:rPr>
              <a:t>a </a:t>
            </a:r>
            <a:r>
              <a:rPr sz="2000" spc="-5" dirty="0">
                <a:latin typeface="Times New Roman"/>
                <a:cs typeface="Times New Roman"/>
              </a:rPr>
              <a:t>balance between yield </a:t>
            </a:r>
            <a:r>
              <a:rPr sz="2000" dirty="0">
                <a:latin typeface="Times New Roman"/>
                <a:cs typeface="Times New Roman"/>
              </a:rPr>
              <a:t>and </a:t>
            </a:r>
            <a:r>
              <a:rPr sz="2000" spc="-5" dirty="0">
                <a:latin typeface="Times New Roman"/>
                <a:cs typeface="Times New Roman"/>
              </a:rPr>
              <a:t>the cost </a:t>
            </a:r>
            <a:r>
              <a:rPr sz="2000" spc="-10" dirty="0">
                <a:latin typeface="Times New Roman"/>
                <a:cs typeface="Times New Roman"/>
              </a:rPr>
              <a:t>of 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conversion.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4032" y="5056123"/>
            <a:ext cx="16459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i="1" spc="-95" dirty="0">
                <a:solidFill>
                  <a:srgbClr val="FF0000"/>
                </a:solidFill>
                <a:latin typeface="Trebuchet MS"/>
                <a:cs typeface="Trebuchet MS"/>
              </a:rPr>
              <a:t>Note</a:t>
            </a:r>
            <a:r>
              <a:rPr sz="2800" b="1" i="1" spc="-22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800" b="1" i="1" spc="-229" dirty="0">
                <a:solidFill>
                  <a:srgbClr val="FF0000"/>
                </a:solidFill>
                <a:latin typeface="Trebuchet MS"/>
                <a:cs typeface="Trebuchet MS"/>
              </a:rPr>
              <a:t>That: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099950" y="928500"/>
            <a:ext cx="471170" cy="716280"/>
          </a:xfrm>
          <a:custGeom>
            <a:avLst/>
            <a:gdLst/>
            <a:ahLst/>
            <a:cxnLst/>
            <a:rect l="l" t="t" r="r" b="b"/>
            <a:pathLst>
              <a:path w="471170" h="716280">
                <a:moveTo>
                  <a:pt x="235324" y="0"/>
                </a:moveTo>
                <a:lnTo>
                  <a:pt x="198555" y="54151"/>
                </a:lnTo>
                <a:lnTo>
                  <a:pt x="117662" y="184451"/>
                </a:lnTo>
                <a:lnTo>
                  <a:pt x="36769" y="342669"/>
                </a:lnTo>
                <a:lnTo>
                  <a:pt x="0" y="480574"/>
                </a:lnTo>
                <a:lnTo>
                  <a:pt x="4783" y="528036"/>
                </a:lnTo>
                <a:lnTo>
                  <a:pt x="18502" y="572250"/>
                </a:lnTo>
                <a:lnTo>
                  <a:pt x="40207" y="612268"/>
                </a:lnTo>
                <a:lnTo>
                  <a:pt x="68950" y="647140"/>
                </a:lnTo>
                <a:lnTo>
                  <a:pt x="103781" y="675916"/>
                </a:lnTo>
                <a:lnTo>
                  <a:pt x="143754" y="697646"/>
                </a:lnTo>
                <a:lnTo>
                  <a:pt x="187917" y="711380"/>
                </a:lnTo>
                <a:lnTo>
                  <a:pt x="235324" y="716170"/>
                </a:lnTo>
                <a:lnTo>
                  <a:pt x="282731" y="711380"/>
                </a:lnTo>
                <a:lnTo>
                  <a:pt x="326895" y="697646"/>
                </a:lnTo>
                <a:lnTo>
                  <a:pt x="366867" y="675916"/>
                </a:lnTo>
                <a:lnTo>
                  <a:pt x="401699" y="647140"/>
                </a:lnTo>
                <a:lnTo>
                  <a:pt x="430441" y="612268"/>
                </a:lnTo>
                <a:lnTo>
                  <a:pt x="452146" y="572250"/>
                </a:lnTo>
                <a:lnTo>
                  <a:pt x="465865" y="528036"/>
                </a:lnTo>
                <a:lnTo>
                  <a:pt x="470649" y="480574"/>
                </a:lnTo>
                <a:lnTo>
                  <a:pt x="433879" y="342271"/>
                </a:lnTo>
                <a:lnTo>
                  <a:pt x="352986" y="184098"/>
                </a:lnTo>
                <a:lnTo>
                  <a:pt x="272093" y="54018"/>
                </a:lnTo>
                <a:lnTo>
                  <a:pt x="235324" y="0"/>
                </a:lnTo>
                <a:close/>
              </a:path>
            </a:pathLst>
          </a:custGeom>
          <a:solidFill>
            <a:srgbClr val="7670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290907" y="928509"/>
            <a:ext cx="527685" cy="716280"/>
          </a:xfrm>
          <a:custGeom>
            <a:avLst/>
            <a:gdLst/>
            <a:ahLst/>
            <a:cxnLst/>
            <a:rect l="l" t="t" r="r" b="b"/>
            <a:pathLst>
              <a:path w="527684" h="716280">
                <a:moveTo>
                  <a:pt x="527126" y="489991"/>
                </a:moveTo>
                <a:lnTo>
                  <a:pt x="517664" y="509981"/>
                </a:lnTo>
                <a:lnTo>
                  <a:pt x="491007" y="527964"/>
                </a:lnTo>
                <a:lnTo>
                  <a:pt x="470649" y="535495"/>
                </a:lnTo>
                <a:lnTo>
                  <a:pt x="470649" y="621931"/>
                </a:lnTo>
                <a:lnTo>
                  <a:pt x="469290" y="629640"/>
                </a:lnTo>
                <a:lnTo>
                  <a:pt x="465467" y="635596"/>
                </a:lnTo>
                <a:lnTo>
                  <a:pt x="459524" y="639419"/>
                </a:lnTo>
                <a:lnTo>
                  <a:pt x="451815" y="640778"/>
                </a:lnTo>
                <a:lnTo>
                  <a:pt x="444119" y="639419"/>
                </a:lnTo>
                <a:lnTo>
                  <a:pt x="438175" y="635596"/>
                </a:lnTo>
                <a:lnTo>
                  <a:pt x="434352" y="629640"/>
                </a:lnTo>
                <a:lnTo>
                  <a:pt x="432993" y="621931"/>
                </a:lnTo>
                <a:lnTo>
                  <a:pt x="434352" y="614210"/>
                </a:lnTo>
                <a:lnTo>
                  <a:pt x="438175" y="608266"/>
                </a:lnTo>
                <a:lnTo>
                  <a:pt x="444119" y="604431"/>
                </a:lnTo>
                <a:lnTo>
                  <a:pt x="451815" y="603084"/>
                </a:lnTo>
                <a:lnTo>
                  <a:pt x="459524" y="604431"/>
                </a:lnTo>
                <a:lnTo>
                  <a:pt x="465467" y="608266"/>
                </a:lnTo>
                <a:lnTo>
                  <a:pt x="469290" y="614210"/>
                </a:lnTo>
                <a:lnTo>
                  <a:pt x="470649" y="621931"/>
                </a:lnTo>
                <a:lnTo>
                  <a:pt x="470649" y="535495"/>
                </a:lnTo>
                <a:lnTo>
                  <a:pt x="449707" y="543242"/>
                </a:lnTo>
                <a:lnTo>
                  <a:pt x="396316" y="555053"/>
                </a:lnTo>
                <a:lnTo>
                  <a:pt x="333413" y="562686"/>
                </a:lnTo>
                <a:lnTo>
                  <a:pt x="263563" y="565391"/>
                </a:lnTo>
                <a:lnTo>
                  <a:pt x="193700" y="562686"/>
                </a:lnTo>
                <a:lnTo>
                  <a:pt x="130810" y="555053"/>
                </a:lnTo>
                <a:lnTo>
                  <a:pt x="77419" y="543242"/>
                </a:lnTo>
                <a:lnTo>
                  <a:pt x="36118" y="527964"/>
                </a:lnTo>
                <a:lnTo>
                  <a:pt x="0" y="489991"/>
                </a:lnTo>
                <a:lnTo>
                  <a:pt x="0" y="640778"/>
                </a:lnTo>
                <a:lnTo>
                  <a:pt x="36118" y="678751"/>
                </a:lnTo>
                <a:lnTo>
                  <a:pt x="77419" y="694016"/>
                </a:lnTo>
                <a:lnTo>
                  <a:pt x="130810" y="705840"/>
                </a:lnTo>
                <a:lnTo>
                  <a:pt x="193700" y="713460"/>
                </a:lnTo>
                <a:lnTo>
                  <a:pt x="263563" y="716165"/>
                </a:lnTo>
                <a:lnTo>
                  <a:pt x="333413" y="713460"/>
                </a:lnTo>
                <a:lnTo>
                  <a:pt x="396316" y="705840"/>
                </a:lnTo>
                <a:lnTo>
                  <a:pt x="449707" y="694016"/>
                </a:lnTo>
                <a:lnTo>
                  <a:pt x="491007" y="678751"/>
                </a:lnTo>
                <a:lnTo>
                  <a:pt x="527126" y="640778"/>
                </a:lnTo>
                <a:lnTo>
                  <a:pt x="527126" y="603084"/>
                </a:lnTo>
                <a:lnTo>
                  <a:pt x="527126" y="565391"/>
                </a:lnTo>
                <a:lnTo>
                  <a:pt x="527126" y="489991"/>
                </a:lnTo>
                <a:close/>
              </a:path>
              <a:path w="527684" h="716280">
                <a:moveTo>
                  <a:pt x="527126" y="301523"/>
                </a:moveTo>
                <a:lnTo>
                  <a:pt x="517664" y="321500"/>
                </a:lnTo>
                <a:lnTo>
                  <a:pt x="491007" y="339496"/>
                </a:lnTo>
                <a:lnTo>
                  <a:pt x="470649" y="347027"/>
                </a:lnTo>
                <a:lnTo>
                  <a:pt x="470649" y="433451"/>
                </a:lnTo>
                <a:lnTo>
                  <a:pt x="469290" y="441172"/>
                </a:lnTo>
                <a:lnTo>
                  <a:pt x="465467" y="447116"/>
                </a:lnTo>
                <a:lnTo>
                  <a:pt x="459524" y="450951"/>
                </a:lnTo>
                <a:lnTo>
                  <a:pt x="451815" y="452297"/>
                </a:lnTo>
                <a:lnTo>
                  <a:pt x="444119" y="450951"/>
                </a:lnTo>
                <a:lnTo>
                  <a:pt x="438175" y="447116"/>
                </a:lnTo>
                <a:lnTo>
                  <a:pt x="434352" y="441172"/>
                </a:lnTo>
                <a:lnTo>
                  <a:pt x="432993" y="433451"/>
                </a:lnTo>
                <a:lnTo>
                  <a:pt x="434352" y="425742"/>
                </a:lnTo>
                <a:lnTo>
                  <a:pt x="438175" y="419785"/>
                </a:lnTo>
                <a:lnTo>
                  <a:pt x="444119" y="415963"/>
                </a:lnTo>
                <a:lnTo>
                  <a:pt x="451815" y="414604"/>
                </a:lnTo>
                <a:lnTo>
                  <a:pt x="459524" y="415963"/>
                </a:lnTo>
                <a:lnTo>
                  <a:pt x="465467" y="419785"/>
                </a:lnTo>
                <a:lnTo>
                  <a:pt x="469290" y="425742"/>
                </a:lnTo>
                <a:lnTo>
                  <a:pt x="470649" y="433451"/>
                </a:lnTo>
                <a:lnTo>
                  <a:pt x="470649" y="347027"/>
                </a:lnTo>
                <a:lnTo>
                  <a:pt x="449707" y="354761"/>
                </a:lnTo>
                <a:lnTo>
                  <a:pt x="396316" y="366572"/>
                </a:lnTo>
                <a:lnTo>
                  <a:pt x="333413" y="374205"/>
                </a:lnTo>
                <a:lnTo>
                  <a:pt x="263563" y="376910"/>
                </a:lnTo>
                <a:lnTo>
                  <a:pt x="193700" y="374205"/>
                </a:lnTo>
                <a:lnTo>
                  <a:pt x="130797" y="366572"/>
                </a:lnTo>
                <a:lnTo>
                  <a:pt x="77419" y="354761"/>
                </a:lnTo>
                <a:lnTo>
                  <a:pt x="36118" y="339496"/>
                </a:lnTo>
                <a:lnTo>
                  <a:pt x="0" y="301523"/>
                </a:lnTo>
                <a:lnTo>
                  <a:pt x="0" y="452297"/>
                </a:lnTo>
                <a:lnTo>
                  <a:pt x="36118" y="490270"/>
                </a:lnTo>
                <a:lnTo>
                  <a:pt x="77419" y="505548"/>
                </a:lnTo>
                <a:lnTo>
                  <a:pt x="130810" y="517359"/>
                </a:lnTo>
                <a:lnTo>
                  <a:pt x="193700" y="524979"/>
                </a:lnTo>
                <a:lnTo>
                  <a:pt x="263563" y="527685"/>
                </a:lnTo>
                <a:lnTo>
                  <a:pt x="333413" y="524979"/>
                </a:lnTo>
                <a:lnTo>
                  <a:pt x="396316" y="517359"/>
                </a:lnTo>
                <a:lnTo>
                  <a:pt x="449707" y="505548"/>
                </a:lnTo>
                <a:lnTo>
                  <a:pt x="491007" y="490270"/>
                </a:lnTo>
                <a:lnTo>
                  <a:pt x="527126" y="452297"/>
                </a:lnTo>
                <a:lnTo>
                  <a:pt x="527126" y="414604"/>
                </a:lnTo>
                <a:lnTo>
                  <a:pt x="527126" y="376910"/>
                </a:lnTo>
                <a:lnTo>
                  <a:pt x="527126" y="301523"/>
                </a:lnTo>
                <a:close/>
              </a:path>
              <a:path w="527684" h="716280">
                <a:moveTo>
                  <a:pt x="527126" y="113042"/>
                </a:moveTo>
                <a:lnTo>
                  <a:pt x="517664" y="133019"/>
                </a:lnTo>
                <a:lnTo>
                  <a:pt x="491007" y="151015"/>
                </a:lnTo>
                <a:lnTo>
                  <a:pt x="470649" y="158546"/>
                </a:lnTo>
                <a:lnTo>
                  <a:pt x="470649" y="244983"/>
                </a:lnTo>
                <a:lnTo>
                  <a:pt x="469290" y="252691"/>
                </a:lnTo>
                <a:lnTo>
                  <a:pt x="465467" y="258635"/>
                </a:lnTo>
                <a:lnTo>
                  <a:pt x="459524" y="262470"/>
                </a:lnTo>
                <a:lnTo>
                  <a:pt x="451815" y="263829"/>
                </a:lnTo>
                <a:lnTo>
                  <a:pt x="444119" y="262470"/>
                </a:lnTo>
                <a:lnTo>
                  <a:pt x="438175" y="258635"/>
                </a:lnTo>
                <a:lnTo>
                  <a:pt x="434352" y="252691"/>
                </a:lnTo>
                <a:lnTo>
                  <a:pt x="432993" y="244983"/>
                </a:lnTo>
                <a:lnTo>
                  <a:pt x="434352" y="237261"/>
                </a:lnTo>
                <a:lnTo>
                  <a:pt x="438175" y="231317"/>
                </a:lnTo>
                <a:lnTo>
                  <a:pt x="444119" y="227482"/>
                </a:lnTo>
                <a:lnTo>
                  <a:pt x="451815" y="226123"/>
                </a:lnTo>
                <a:lnTo>
                  <a:pt x="459524" y="227482"/>
                </a:lnTo>
                <a:lnTo>
                  <a:pt x="465467" y="231317"/>
                </a:lnTo>
                <a:lnTo>
                  <a:pt x="469290" y="237261"/>
                </a:lnTo>
                <a:lnTo>
                  <a:pt x="470649" y="244983"/>
                </a:lnTo>
                <a:lnTo>
                  <a:pt x="470649" y="158546"/>
                </a:lnTo>
                <a:lnTo>
                  <a:pt x="449707" y="166293"/>
                </a:lnTo>
                <a:lnTo>
                  <a:pt x="396316" y="178104"/>
                </a:lnTo>
                <a:lnTo>
                  <a:pt x="333413" y="185724"/>
                </a:lnTo>
                <a:lnTo>
                  <a:pt x="263563" y="188429"/>
                </a:lnTo>
                <a:lnTo>
                  <a:pt x="193700" y="185724"/>
                </a:lnTo>
                <a:lnTo>
                  <a:pt x="130797" y="178104"/>
                </a:lnTo>
                <a:lnTo>
                  <a:pt x="77419" y="166293"/>
                </a:lnTo>
                <a:lnTo>
                  <a:pt x="36118" y="151015"/>
                </a:lnTo>
                <a:lnTo>
                  <a:pt x="0" y="113042"/>
                </a:lnTo>
                <a:lnTo>
                  <a:pt x="0" y="263829"/>
                </a:lnTo>
                <a:lnTo>
                  <a:pt x="36118" y="301802"/>
                </a:lnTo>
                <a:lnTo>
                  <a:pt x="77419" y="317068"/>
                </a:lnTo>
                <a:lnTo>
                  <a:pt x="130797" y="328879"/>
                </a:lnTo>
                <a:lnTo>
                  <a:pt x="193700" y="336511"/>
                </a:lnTo>
                <a:lnTo>
                  <a:pt x="263563" y="339217"/>
                </a:lnTo>
                <a:lnTo>
                  <a:pt x="333413" y="336511"/>
                </a:lnTo>
                <a:lnTo>
                  <a:pt x="396316" y="328879"/>
                </a:lnTo>
                <a:lnTo>
                  <a:pt x="449707" y="317068"/>
                </a:lnTo>
                <a:lnTo>
                  <a:pt x="491007" y="301802"/>
                </a:lnTo>
                <a:lnTo>
                  <a:pt x="527126" y="263829"/>
                </a:lnTo>
                <a:lnTo>
                  <a:pt x="527126" y="226123"/>
                </a:lnTo>
                <a:lnTo>
                  <a:pt x="527126" y="188429"/>
                </a:lnTo>
                <a:lnTo>
                  <a:pt x="527126" y="113042"/>
                </a:lnTo>
                <a:close/>
              </a:path>
              <a:path w="527684" h="716280">
                <a:moveTo>
                  <a:pt x="527126" y="75349"/>
                </a:moveTo>
                <a:lnTo>
                  <a:pt x="491147" y="37312"/>
                </a:lnTo>
                <a:lnTo>
                  <a:pt x="449935" y="22059"/>
                </a:lnTo>
                <a:lnTo>
                  <a:pt x="396582" y="10274"/>
                </a:lnTo>
                <a:lnTo>
                  <a:pt x="333629" y="2692"/>
                </a:lnTo>
                <a:lnTo>
                  <a:pt x="263563" y="0"/>
                </a:lnTo>
                <a:lnTo>
                  <a:pt x="193497" y="2692"/>
                </a:lnTo>
                <a:lnTo>
                  <a:pt x="130543" y="10274"/>
                </a:lnTo>
                <a:lnTo>
                  <a:pt x="77190" y="22059"/>
                </a:lnTo>
                <a:lnTo>
                  <a:pt x="35979" y="37312"/>
                </a:lnTo>
                <a:lnTo>
                  <a:pt x="0" y="75349"/>
                </a:lnTo>
                <a:lnTo>
                  <a:pt x="9410" y="95389"/>
                </a:lnTo>
                <a:lnTo>
                  <a:pt x="77190" y="128663"/>
                </a:lnTo>
                <a:lnTo>
                  <a:pt x="130543" y="140449"/>
                </a:lnTo>
                <a:lnTo>
                  <a:pt x="193497" y="148043"/>
                </a:lnTo>
                <a:lnTo>
                  <a:pt x="263563" y="150736"/>
                </a:lnTo>
                <a:lnTo>
                  <a:pt x="333629" y="148043"/>
                </a:lnTo>
                <a:lnTo>
                  <a:pt x="396582" y="140449"/>
                </a:lnTo>
                <a:lnTo>
                  <a:pt x="449935" y="128663"/>
                </a:lnTo>
                <a:lnTo>
                  <a:pt x="491147" y="113398"/>
                </a:lnTo>
                <a:lnTo>
                  <a:pt x="527126" y="75349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796030" y="966787"/>
            <a:ext cx="640080" cy="640715"/>
          </a:xfrm>
          <a:custGeom>
            <a:avLst/>
            <a:gdLst/>
            <a:ahLst/>
            <a:cxnLst/>
            <a:rect l="l" t="t" r="r" b="b"/>
            <a:pathLst>
              <a:path w="640079" h="640715">
                <a:moveTo>
                  <a:pt x="640080" y="583272"/>
                </a:moveTo>
                <a:lnTo>
                  <a:pt x="56476" y="583272"/>
                </a:lnTo>
                <a:lnTo>
                  <a:pt x="56476" y="0"/>
                </a:lnTo>
                <a:lnTo>
                  <a:pt x="0" y="0"/>
                </a:lnTo>
                <a:lnTo>
                  <a:pt x="0" y="583272"/>
                </a:lnTo>
                <a:lnTo>
                  <a:pt x="0" y="640448"/>
                </a:lnTo>
                <a:lnTo>
                  <a:pt x="640080" y="640448"/>
                </a:lnTo>
                <a:lnTo>
                  <a:pt x="640080" y="583272"/>
                </a:lnTo>
                <a:close/>
              </a:path>
              <a:path w="640079" h="640715">
                <a:moveTo>
                  <a:pt x="640080" y="329209"/>
                </a:moveTo>
                <a:lnTo>
                  <a:pt x="584542" y="384810"/>
                </a:lnTo>
                <a:lnTo>
                  <a:pt x="470649" y="270776"/>
                </a:lnTo>
                <a:lnTo>
                  <a:pt x="414172" y="327329"/>
                </a:lnTo>
                <a:lnTo>
                  <a:pt x="320040" y="233083"/>
                </a:lnTo>
                <a:lnTo>
                  <a:pt x="263563" y="289623"/>
                </a:lnTo>
                <a:lnTo>
                  <a:pt x="132715" y="158635"/>
                </a:lnTo>
                <a:lnTo>
                  <a:pt x="93179" y="198221"/>
                </a:lnTo>
                <a:lnTo>
                  <a:pt x="263563" y="368782"/>
                </a:lnTo>
                <a:lnTo>
                  <a:pt x="320040" y="312242"/>
                </a:lnTo>
                <a:lnTo>
                  <a:pt x="414172" y="406488"/>
                </a:lnTo>
                <a:lnTo>
                  <a:pt x="470649" y="349935"/>
                </a:lnTo>
                <a:lnTo>
                  <a:pt x="545007" y="424383"/>
                </a:lnTo>
                <a:lnTo>
                  <a:pt x="489470" y="479983"/>
                </a:lnTo>
                <a:lnTo>
                  <a:pt x="640080" y="479983"/>
                </a:lnTo>
                <a:lnTo>
                  <a:pt x="640080" y="32920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</a:t>
            </a:r>
            <a:r>
              <a:rPr spc="-10" dirty="0"/>
              <a:t> </a:t>
            </a:r>
            <a:r>
              <a:rPr dirty="0"/>
              <a:t>342, </a:t>
            </a:r>
            <a:r>
              <a:rPr spc="-10" dirty="0"/>
              <a:t>By</a:t>
            </a:r>
            <a:r>
              <a:rPr spc="-5"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 </a:t>
            </a:r>
            <a:r>
              <a:rPr spc="-30" dirty="0"/>
              <a:t>ALTERARY.</a:t>
            </a:r>
            <a:r>
              <a:rPr spc="5" dirty="0"/>
              <a:t> </a:t>
            </a:r>
            <a:r>
              <a:rPr spc="-5" dirty="0"/>
              <a:t>1st</a:t>
            </a:r>
            <a:r>
              <a:rPr spc="280" dirty="0"/>
              <a:t> </a:t>
            </a:r>
            <a:r>
              <a:rPr spc="-5" dirty="0"/>
              <a:t>Semester </a:t>
            </a:r>
            <a:r>
              <a:rPr dirty="0"/>
              <a:t>1443-2021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9181" y="3447669"/>
            <a:ext cx="11318240" cy="28949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67030" marR="5080" indent="-287020" algn="just">
              <a:lnSpc>
                <a:spcPct val="99000"/>
              </a:lnSpc>
              <a:spcBef>
                <a:spcPts val="125"/>
              </a:spcBef>
              <a:buFont typeface="Wingdings"/>
              <a:buChar char=""/>
              <a:tabLst>
                <a:tab pos="367665" algn="l"/>
              </a:tabLst>
            </a:pPr>
            <a:r>
              <a:rPr sz="2000" dirty="0">
                <a:solidFill>
                  <a:srgbClr val="333333"/>
                </a:solidFill>
                <a:latin typeface="Times New Roman"/>
                <a:cs typeface="Times New Roman"/>
              </a:rPr>
              <a:t>Crude oil </a:t>
            </a:r>
            <a:r>
              <a:rPr sz="2000" spc="-5" dirty="0">
                <a:solidFill>
                  <a:srgbClr val="333333"/>
                </a:solidFill>
                <a:latin typeface="Times New Roman"/>
                <a:cs typeface="Times New Roman"/>
              </a:rPr>
              <a:t>naturally contains contaminants such </a:t>
            </a:r>
            <a:r>
              <a:rPr sz="2000" spc="-10" dirty="0">
                <a:solidFill>
                  <a:srgbClr val="333333"/>
                </a:solidFill>
                <a:latin typeface="Times New Roman"/>
                <a:cs typeface="Times New Roman"/>
              </a:rPr>
              <a:t>as </a:t>
            </a:r>
            <a:r>
              <a:rPr sz="2000" spc="-15" dirty="0">
                <a:solidFill>
                  <a:srgbClr val="C00000"/>
                </a:solidFill>
                <a:latin typeface="Times New Roman"/>
                <a:cs typeface="Times New Roman"/>
              </a:rPr>
              <a:t>sulfur</a:t>
            </a:r>
            <a:r>
              <a:rPr sz="2000" spc="-15" dirty="0">
                <a:solidFill>
                  <a:srgbClr val="333333"/>
                </a:solidFill>
                <a:latin typeface="Times New Roman"/>
                <a:cs typeface="Times New Roman"/>
              </a:rPr>
              <a:t>, </a:t>
            </a:r>
            <a:r>
              <a:rPr sz="2000" spc="-5" dirty="0">
                <a:solidFill>
                  <a:srgbClr val="009900"/>
                </a:solidFill>
                <a:latin typeface="Times New Roman"/>
                <a:cs typeface="Times New Roman"/>
              </a:rPr>
              <a:t>nitrogen</a:t>
            </a:r>
            <a:r>
              <a:rPr sz="2000" spc="-5" dirty="0">
                <a:solidFill>
                  <a:srgbClr val="333333"/>
                </a:solidFill>
                <a:latin typeface="Times New Roman"/>
                <a:cs typeface="Times New Roman"/>
              </a:rPr>
              <a:t>, and </a:t>
            </a:r>
            <a:r>
              <a:rPr sz="2000" spc="-5" dirty="0">
                <a:solidFill>
                  <a:srgbClr val="9933FF"/>
                </a:solidFill>
                <a:latin typeface="Times New Roman"/>
                <a:cs typeface="Times New Roman"/>
              </a:rPr>
              <a:t>heavy metals</a:t>
            </a:r>
            <a:r>
              <a:rPr sz="2000" spc="-5" dirty="0">
                <a:solidFill>
                  <a:srgbClr val="333333"/>
                </a:solidFill>
                <a:latin typeface="Times New Roman"/>
                <a:cs typeface="Times New Roman"/>
              </a:rPr>
              <a:t>, which are </a:t>
            </a:r>
            <a:r>
              <a:rPr sz="2000" spc="-5" dirty="0">
                <a:solidFill>
                  <a:srgbClr val="7E5F00"/>
                </a:solidFill>
                <a:latin typeface="Times New Roman"/>
                <a:cs typeface="Times New Roman"/>
              </a:rPr>
              <a:t>undesirable </a:t>
            </a:r>
            <a:r>
              <a:rPr sz="2000" dirty="0">
                <a:solidFill>
                  <a:srgbClr val="7E5F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7E5F00"/>
                </a:solidFill>
                <a:latin typeface="Times New Roman"/>
                <a:cs typeface="Times New Roman"/>
              </a:rPr>
              <a:t>in motor fuels</a:t>
            </a:r>
            <a:r>
              <a:rPr sz="2000" spc="-5" dirty="0">
                <a:solidFill>
                  <a:srgbClr val="333333"/>
                </a:solidFill>
                <a:latin typeface="Times New Roman"/>
                <a:cs typeface="Times New Roman"/>
              </a:rPr>
              <a:t>.</a:t>
            </a:r>
            <a:r>
              <a:rPr sz="2000" dirty="0">
                <a:solidFill>
                  <a:srgbClr val="333333"/>
                </a:solidFill>
                <a:latin typeface="Times New Roman"/>
                <a:cs typeface="Times New Roman"/>
              </a:rPr>
              <a:t> The </a:t>
            </a:r>
            <a:r>
              <a:rPr sz="2000" spc="-5" dirty="0">
                <a:solidFill>
                  <a:srgbClr val="333333"/>
                </a:solidFill>
                <a:latin typeface="Times New Roman"/>
                <a:cs typeface="Times New Roman"/>
              </a:rPr>
              <a:t>treating </a:t>
            </a:r>
            <a:r>
              <a:rPr sz="2000" dirty="0">
                <a:solidFill>
                  <a:srgbClr val="333333"/>
                </a:solidFill>
                <a:latin typeface="Times New Roman"/>
                <a:cs typeface="Times New Roman"/>
              </a:rPr>
              <a:t>process, </a:t>
            </a:r>
            <a:r>
              <a:rPr sz="2000" spc="-5" dirty="0">
                <a:solidFill>
                  <a:srgbClr val="0066FF"/>
                </a:solidFill>
                <a:latin typeface="Times New Roman"/>
                <a:cs typeface="Times New Roman"/>
              </a:rPr>
              <a:t>primarily hydrotreating</a:t>
            </a:r>
            <a:r>
              <a:rPr sz="2000" spc="-5" dirty="0">
                <a:solidFill>
                  <a:srgbClr val="333333"/>
                </a:solidFill>
                <a:latin typeface="Times New Roman"/>
                <a:cs typeface="Times New Roman"/>
              </a:rPr>
              <a:t>, </a:t>
            </a:r>
            <a:r>
              <a:rPr sz="2000" b="1" i="1" spc="-5" dirty="0">
                <a:solidFill>
                  <a:srgbClr val="333333"/>
                </a:solidFill>
                <a:latin typeface="Times New Roman"/>
                <a:cs typeface="Times New Roman"/>
              </a:rPr>
              <a:t>removes these chemicals </a:t>
            </a:r>
            <a:r>
              <a:rPr sz="2000" b="1" i="1" dirty="0">
                <a:solidFill>
                  <a:srgbClr val="333333"/>
                </a:solidFill>
                <a:latin typeface="Times New Roman"/>
                <a:cs typeface="Times New Roman"/>
              </a:rPr>
              <a:t>by </a:t>
            </a:r>
            <a:r>
              <a:rPr sz="2000" b="1" i="1" spc="-5" dirty="0">
                <a:solidFill>
                  <a:srgbClr val="333333"/>
                </a:solidFill>
                <a:latin typeface="Times New Roman"/>
                <a:cs typeface="Times New Roman"/>
              </a:rPr>
              <a:t>binding </a:t>
            </a:r>
            <a:r>
              <a:rPr sz="2000" b="1" i="1" spc="-10" dirty="0">
                <a:solidFill>
                  <a:srgbClr val="333333"/>
                </a:solidFill>
                <a:latin typeface="Times New Roman"/>
                <a:cs typeface="Times New Roman"/>
              </a:rPr>
              <a:t>them </a:t>
            </a:r>
            <a:r>
              <a:rPr sz="2000" b="1" i="1" spc="-5" dirty="0">
                <a:solidFill>
                  <a:srgbClr val="333333"/>
                </a:solidFill>
                <a:latin typeface="Times New Roman"/>
                <a:cs typeface="Times New Roman"/>
              </a:rPr>
              <a:t> with</a:t>
            </a:r>
            <a:r>
              <a:rPr sz="2000" b="1" i="1" spc="-1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hydrogen</a:t>
            </a:r>
            <a:r>
              <a:rPr sz="2000" dirty="0">
                <a:solidFill>
                  <a:srgbClr val="333333"/>
                </a:solidFill>
                <a:latin typeface="Times New Roman"/>
                <a:cs typeface="Times New Roman"/>
              </a:rPr>
              <a:t>,</a:t>
            </a:r>
            <a:r>
              <a:rPr sz="2000" spc="-4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EF"/>
                </a:solidFill>
                <a:latin typeface="Times New Roman"/>
                <a:cs typeface="Times New Roman"/>
              </a:rPr>
              <a:t>absorbing</a:t>
            </a:r>
            <a:r>
              <a:rPr sz="2000" spc="-30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33333"/>
                </a:solidFill>
                <a:latin typeface="Times New Roman"/>
                <a:cs typeface="Times New Roman"/>
              </a:rPr>
              <a:t>them</a:t>
            </a:r>
            <a:r>
              <a:rPr sz="2000" spc="-2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333333"/>
                </a:solidFill>
                <a:latin typeface="Times New Roman"/>
                <a:cs typeface="Times New Roman"/>
              </a:rPr>
              <a:t>in </a:t>
            </a:r>
            <a:r>
              <a:rPr sz="2000" dirty="0">
                <a:solidFill>
                  <a:srgbClr val="CC00CC"/>
                </a:solidFill>
                <a:latin typeface="Times New Roman"/>
                <a:cs typeface="Times New Roman"/>
              </a:rPr>
              <a:t>separate</a:t>
            </a:r>
            <a:r>
              <a:rPr sz="2000" spc="-25" dirty="0">
                <a:solidFill>
                  <a:srgbClr val="CC00CC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CC00CC"/>
                </a:solidFill>
                <a:latin typeface="Times New Roman"/>
                <a:cs typeface="Times New Roman"/>
              </a:rPr>
              <a:t>columns</a:t>
            </a:r>
            <a:r>
              <a:rPr sz="2000" spc="-5" dirty="0">
                <a:solidFill>
                  <a:srgbClr val="333333"/>
                </a:solidFill>
                <a:latin typeface="Times New Roman"/>
                <a:cs typeface="Times New Roman"/>
              </a:rPr>
              <a:t>,</a:t>
            </a:r>
            <a:r>
              <a:rPr sz="2000" spc="-2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33333"/>
                </a:solidFill>
                <a:latin typeface="Times New Roman"/>
                <a:cs typeface="Times New Roman"/>
              </a:rPr>
              <a:t>or</a:t>
            </a:r>
            <a:r>
              <a:rPr sz="2000" spc="-2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CC3300"/>
                </a:solidFill>
                <a:latin typeface="Times New Roman"/>
                <a:cs typeface="Times New Roman"/>
              </a:rPr>
              <a:t>adding</a:t>
            </a:r>
            <a:r>
              <a:rPr sz="2000" spc="-20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CC3300"/>
                </a:solidFill>
                <a:latin typeface="Times New Roman"/>
                <a:cs typeface="Times New Roman"/>
              </a:rPr>
              <a:t>acids</a:t>
            </a:r>
            <a:r>
              <a:rPr sz="2000" spc="-15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333333"/>
                </a:solidFill>
                <a:latin typeface="Times New Roman"/>
                <a:cs typeface="Times New Roman"/>
              </a:rPr>
              <a:t>to </a:t>
            </a:r>
            <a:r>
              <a:rPr sz="2000" dirty="0">
                <a:solidFill>
                  <a:srgbClr val="7E5F00"/>
                </a:solidFill>
                <a:latin typeface="Times New Roman"/>
                <a:cs typeface="Times New Roman"/>
              </a:rPr>
              <a:t>remove</a:t>
            </a:r>
            <a:r>
              <a:rPr sz="2000" spc="-5" dirty="0">
                <a:solidFill>
                  <a:srgbClr val="7E5F00"/>
                </a:solidFill>
                <a:latin typeface="Times New Roman"/>
                <a:cs typeface="Times New Roman"/>
              </a:rPr>
              <a:t> them</a:t>
            </a:r>
            <a:r>
              <a:rPr sz="2000" spc="-5" dirty="0">
                <a:solidFill>
                  <a:srgbClr val="333333"/>
                </a:solidFill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367030" marR="72390" indent="-287020" algn="just">
              <a:lnSpc>
                <a:spcPct val="100000"/>
              </a:lnSpc>
              <a:spcBef>
                <a:spcPts val="590"/>
              </a:spcBef>
              <a:buFont typeface="Wingdings"/>
              <a:buChar char=""/>
              <a:tabLst>
                <a:tab pos="367665" algn="l"/>
              </a:tabLst>
            </a:pPr>
            <a:r>
              <a:rPr sz="2000" spc="-15" dirty="0">
                <a:latin typeface="Times New Roman"/>
                <a:cs typeface="Times New Roman"/>
              </a:rPr>
              <a:t>Treating </a:t>
            </a:r>
            <a:r>
              <a:rPr sz="2000" spc="-5" dirty="0">
                <a:latin typeface="Times New Roman"/>
                <a:cs typeface="Times New Roman"/>
              </a:rPr>
              <a:t>involves removing </a:t>
            </a:r>
            <a:r>
              <a:rPr sz="2000" dirty="0">
                <a:latin typeface="Times New Roman"/>
                <a:cs typeface="Times New Roman"/>
              </a:rPr>
              <a:t>or </a:t>
            </a:r>
            <a:r>
              <a:rPr sz="2000" spc="-5" dirty="0">
                <a:latin typeface="Times New Roman"/>
                <a:cs typeface="Times New Roman"/>
              </a:rPr>
              <a:t>significantly reducing molecules that </a:t>
            </a:r>
            <a:r>
              <a:rPr sz="2000" spc="-10" dirty="0">
                <a:latin typeface="Times New Roman"/>
                <a:cs typeface="Times New Roman"/>
              </a:rPr>
              <a:t>are </a:t>
            </a:r>
            <a:r>
              <a:rPr sz="2000" spc="-5" dirty="0">
                <a:latin typeface="Times New Roman"/>
                <a:cs typeface="Times New Roman"/>
              </a:rPr>
              <a:t>corrosive or </a:t>
            </a:r>
            <a:r>
              <a:rPr sz="2000" dirty="0">
                <a:latin typeface="Times New Roman"/>
                <a:cs typeface="Times New Roman"/>
              </a:rPr>
              <a:t>cause </a:t>
            </a:r>
            <a:r>
              <a:rPr sz="2000" spc="-5" dirty="0">
                <a:latin typeface="Times New Roman"/>
                <a:cs typeface="Times New Roman"/>
              </a:rPr>
              <a:t>air pollution,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especially </a:t>
            </a:r>
            <a:r>
              <a:rPr sz="2000" spc="-20" dirty="0">
                <a:solidFill>
                  <a:srgbClr val="C00000"/>
                </a:solidFill>
                <a:latin typeface="Times New Roman"/>
                <a:cs typeface="Times New Roman"/>
              </a:rPr>
              <a:t>sulfur</a:t>
            </a:r>
            <a:r>
              <a:rPr sz="2000" spc="-20" dirty="0">
                <a:solidFill>
                  <a:srgbClr val="515252"/>
                </a:solidFill>
                <a:latin typeface="Times New Roman"/>
                <a:cs typeface="Times New Roman"/>
              </a:rPr>
              <a:t>. </a:t>
            </a:r>
            <a:r>
              <a:rPr sz="2000" spc="-5" dirty="0">
                <a:solidFill>
                  <a:srgbClr val="3333FF"/>
                </a:solidFill>
                <a:latin typeface="Times New Roman"/>
                <a:cs typeface="Times New Roman"/>
              </a:rPr>
              <a:t>European Union sulfur emission standards </a:t>
            </a:r>
            <a:r>
              <a:rPr sz="2000" dirty="0">
                <a:latin typeface="Times New Roman"/>
                <a:cs typeface="Times New Roman"/>
              </a:rPr>
              <a:t>are </a:t>
            </a:r>
            <a:r>
              <a:rPr sz="2000" spc="-5" dirty="0">
                <a:latin typeface="Times New Roman"/>
                <a:cs typeface="Times New Roman"/>
              </a:rPr>
              <a:t>very stringent. Since January </a:t>
            </a:r>
            <a:r>
              <a:rPr sz="2000" dirty="0">
                <a:latin typeface="Times New Roman"/>
                <a:cs typeface="Times New Roman"/>
              </a:rPr>
              <a:t>1, </a:t>
            </a:r>
            <a:r>
              <a:rPr sz="2000" spc="-5" dirty="0">
                <a:latin typeface="Times New Roman"/>
                <a:cs typeface="Times New Roman"/>
              </a:rPr>
              <a:t>2009</a:t>
            </a:r>
            <a:r>
              <a:rPr sz="2000" spc="-5" dirty="0">
                <a:solidFill>
                  <a:srgbClr val="515252"/>
                </a:solidFill>
                <a:latin typeface="Times New Roman"/>
                <a:cs typeface="Times New Roman"/>
              </a:rPr>
              <a:t>, </a:t>
            </a:r>
            <a:r>
              <a:rPr sz="2000" dirty="0">
                <a:solidFill>
                  <a:srgbClr val="515252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gasoline and diesel sold in Europe </a:t>
            </a:r>
            <a:r>
              <a:rPr sz="2000" spc="-5" dirty="0">
                <a:solidFill>
                  <a:srgbClr val="C00000"/>
                </a:solidFill>
                <a:latin typeface="Times New Roman"/>
                <a:cs typeface="Times New Roman"/>
              </a:rPr>
              <a:t>cannot contain more than 10 </a:t>
            </a:r>
            <a:r>
              <a:rPr sz="2000" dirty="0">
                <a:solidFill>
                  <a:srgbClr val="C00000"/>
                </a:solidFill>
                <a:latin typeface="Times New Roman"/>
                <a:cs typeface="Times New Roman"/>
              </a:rPr>
              <a:t>parts per </a:t>
            </a:r>
            <a:r>
              <a:rPr sz="2000" spc="-10" dirty="0">
                <a:solidFill>
                  <a:srgbClr val="C00000"/>
                </a:solidFill>
                <a:latin typeface="Times New Roman"/>
                <a:cs typeface="Times New Roman"/>
              </a:rPr>
              <a:t>million </a:t>
            </a:r>
            <a:r>
              <a:rPr sz="2000" spc="-5" dirty="0">
                <a:solidFill>
                  <a:srgbClr val="C00000"/>
                </a:solidFill>
                <a:latin typeface="Times New Roman"/>
                <a:cs typeface="Times New Roman"/>
              </a:rPr>
              <a:t>(ppm) </a:t>
            </a:r>
            <a:r>
              <a:rPr sz="2000" dirty="0">
                <a:solidFill>
                  <a:srgbClr val="515252"/>
                </a:solidFill>
                <a:latin typeface="Times New Roman"/>
                <a:cs typeface="Times New Roman"/>
              </a:rPr>
              <a:t>, or </a:t>
            </a:r>
            <a:r>
              <a:rPr sz="2000" spc="-5" dirty="0">
                <a:solidFill>
                  <a:srgbClr val="C00000"/>
                </a:solidFill>
                <a:latin typeface="Times New Roman"/>
                <a:cs typeface="Times New Roman"/>
              </a:rPr>
              <a:t>10 </a:t>
            </a:r>
            <a:r>
              <a:rPr sz="2000" spc="-10" dirty="0">
                <a:solidFill>
                  <a:srgbClr val="C00000"/>
                </a:solidFill>
                <a:latin typeface="Times New Roman"/>
                <a:cs typeface="Times New Roman"/>
              </a:rPr>
              <a:t>milligrams </a:t>
            </a:r>
            <a:r>
              <a:rPr sz="2000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C00000"/>
                </a:solidFill>
                <a:latin typeface="Times New Roman"/>
                <a:cs typeface="Times New Roman"/>
              </a:rPr>
              <a:t>per</a:t>
            </a:r>
            <a:r>
              <a:rPr sz="2000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C00000"/>
                </a:solidFill>
                <a:latin typeface="Times New Roman"/>
                <a:cs typeface="Times New Roman"/>
              </a:rPr>
              <a:t>kilogram</a:t>
            </a:r>
            <a:r>
              <a:rPr sz="2000" dirty="0">
                <a:solidFill>
                  <a:srgbClr val="515252"/>
                </a:solidFill>
                <a:latin typeface="Times New Roman"/>
                <a:cs typeface="Times New Roman"/>
              </a:rPr>
              <a:t>,</a:t>
            </a:r>
            <a:r>
              <a:rPr sz="2000" spc="-30" dirty="0">
                <a:solidFill>
                  <a:srgbClr val="5152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515252"/>
                </a:solidFill>
                <a:latin typeface="Times New Roman"/>
                <a:cs typeface="Times New Roman"/>
              </a:rPr>
              <a:t>of</a:t>
            </a:r>
            <a:r>
              <a:rPr sz="2000" spc="-5" dirty="0">
                <a:solidFill>
                  <a:srgbClr val="515252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C00000"/>
                </a:solidFill>
                <a:latin typeface="Times New Roman"/>
                <a:cs typeface="Times New Roman"/>
              </a:rPr>
              <a:t>sulfur</a:t>
            </a:r>
            <a:r>
              <a:rPr sz="2000" spc="-15" dirty="0">
                <a:solidFill>
                  <a:srgbClr val="515252"/>
                </a:solidFill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299085" indent="-287020" algn="just">
              <a:lnSpc>
                <a:spcPct val="100000"/>
              </a:lnSpc>
              <a:spcBef>
                <a:spcPts val="445"/>
              </a:spcBef>
              <a:buFont typeface="Wingdings"/>
              <a:buChar char=""/>
              <a:tabLst>
                <a:tab pos="299720" algn="l"/>
              </a:tabLst>
            </a:pP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purpose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these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measures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66FF"/>
                </a:solidFill>
                <a:latin typeface="Times New Roman"/>
                <a:cs typeface="Times New Roman"/>
              </a:rPr>
              <a:t>to improve</a:t>
            </a:r>
            <a:r>
              <a:rPr sz="2000" spc="-20" dirty="0">
                <a:solidFill>
                  <a:srgbClr val="0066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66FF"/>
                </a:solidFill>
                <a:latin typeface="Times New Roman"/>
                <a:cs typeface="Times New Roman"/>
              </a:rPr>
              <a:t>air</a:t>
            </a:r>
            <a:r>
              <a:rPr sz="2000" spc="-10" dirty="0">
                <a:solidFill>
                  <a:srgbClr val="0066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66FF"/>
                </a:solidFill>
                <a:latin typeface="Times New Roman"/>
                <a:cs typeface="Times New Roman"/>
              </a:rPr>
              <a:t>quality</a:t>
            </a:r>
            <a:r>
              <a:rPr sz="2000" spc="-20" dirty="0">
                <a:solidFill>
                  <a:srgbClr val="0066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and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CC00CC"/>
                </a:solidFill>
                <a:latin typeface="Times New Roman"/>
                <a:cs typeface="Times New Roman"/>
              </a:rPr>
              <a:t>optimize </a:t>
            </a:r>
            <a:r>
              <a:rPr sz="2000" dirty="0">
                <a:solidFill>
                  <a:srgbClr val="CC00CC"/>
                </a:solidFill>
                <a:latin typeface="Times New Roman"/>
                <a:cs typeface="Times New Roman"/>
              </a:rPr>
              <a:t>the</a:t>
            </a:r>
            <a:r>
              <a:rPr sz="2000" spc="-20" dirty="0">
                <a:solidFill>
                  <a:srgbClr val="CC00CC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CC00CC"/>
                </a:solidFill>
                <a:latin typeface="Times New Roman"/>
                <a:cs typeface="Times New Roman"/>
              </a:rPr>
              <a:t>effectiveness</a:t>
            </a:r>
            <a:r>
              <a:rPr sz="2000" spc="-25" dirty="0">
                <a:solidFill>
                  <a:srgbClr val="CC00C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CC00CC"/>
                </a:solidFill>
                <a:latin typeface="Times New Roman"/>
                <a:cs typeface="Times New Roman"/>
              </a:rPr>
              <a:t>of</a:t>
            </a:r>
            <a:r>
              <a:rPr sz="2000" spc="-10" dirty="0">
                <a:solidFill>
                  <a:srgbClr val="CC00CC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CC00CC"/>
                </a:solidFill>
                <a:latin typeface="Times New Roman"/>
                <a:cs typeface="Times New Roman"/>
              </a:rPr>
              <a:t>catalytic</a:t>
            </a:r>
            <a:endParaRPr sz="2000">
              <a:latin typeface="Times New Roman"/>
              <a:cs typeface="Times New Roman"/>
            </a:endParaRPr>
          </a:p>
          <a:p>
            <a:pPr marL="299085" algn="just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Times New Roman"/>
                <a:cs typeface="Times New Roman"/>
              </a:rPr>
              <a:t>converters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used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EA8A00"/>
                </a:solidFill>
                <a:latin typeface="Times New Roman"/>
                <a:cs typeface="Times New Roman"/>
              </a:rPr>
              <a:t>to</a:t>
            </a:r>
            <a:r>
              <a:rPr sz="2000" spc="-20" dirty="0">
                <a:solidFill>
                  <a:srgbClr val="EA8A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EA8A00"/>
                </a:solidFill>
                <a:latin typeface="Times New Roman"/>
                <a:cs typeface="Times New Roman"/>
              </a:rPr>
              <a:t>treat</a:t>
            </a:r>
            <a:r>
              <a:rPr sz="2000" spc="-25" dirty="0">
                <a:solidFill>
                  <a:srgbClr val="EA8A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EA8A00"/>
                </a:solidFill>
                <a:latin typeface="Times New Roman"/>
                <a:cs typeface="Times New Roman"/>
              </a:rPr>
              <a:t>exhaust</a:t>
            </a:r>
            <a:r>
              <a:rPr sz="2000" spc="-40" dirty="0">
                <a:solidFill>
                  <a:srgbClr val="EA8A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EA8A00"/>
                </a:solidFill>
                <a:latin typeface="Times New Roman"/>
                <a:cs typeface="Times New Roman"/>
              </a:rPr>
              <a:t>gas</a:t>
            </a:r>
            <a:r>
              <a:rPr sz="2000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03859" y="1509521"/>
            <a:ext cx="22174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204" dirty="0">
                <a:solidFill>
                  <a:srgbClr val="EDB500"/>
                </a:solidFill>
                <a:latin typeface="Tahoma"/>
                <a:cs typeface="Tahoma"/>
              </a:rPr>
              <a:t>3</a:t>
            </a:r>
            <a:r>
              <a:rPr sz="3600" b="1" spc="-270" dirty="0">
                <a:solidFill>
                  <a:srgbClr val="EDB500"/>
                </a:solidFill>
                <a:latin typeface="Tahoma"/>
                <a:cs typeface="Tahoma"/>
              </a:rPr>
              <a:t>.</a:t>
            </a:r>
            <a:r>
              <a:rPr sz="3600" b="1" spc="-180" dirty="0">
                <a:solidFill>
                  <a:srgbClr val="EDB500"/>
                </a:solidFill>
                <a:latin typeface="Tahoma"/>
                <a:cs typeface="Tahoma"/>
              </a:rPr>
              <a:t> </a:t>
            </a:r>
            <a:r>
              <a:rPr sz="3600" b="1" spc="-225" dirty="0">
                <a:solidFill>
                  <a:srgbClr val="EDB500"/>
                </a:solidFill>
                <a:latin typeface="Tahoma"/>
                <a:cs typeface="Tahoma"/>
              </a:rPr>
              <a:t>Treating</a:t>
            </a:r>
            <a:endParaRPr sz="360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087367" y="426719"/>
            <a:ext cx="5043170" cy="3109595"/>
            <a:chOff x="4087367" y="426719"/>
            <a:chExt cx="5043170" cy="310959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87367" y="426719"/>
              <a:ext cx="5042916" cy="310908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2439" y="621791"/>
              <a:ext cx="4472940" cy="2538983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</a:t>
            </a:r>
            <a:r>
              <a:rPr spc="-10" dirty="0"/>
              <a:t> </a:t>
            </a:r>
            <a:r>
              <a:rPr dirty="0"/>
              <a:t>342, </a:t>
            </a:r>
            <a:r>
              <a:rPr spc="-10" dirty="0"/>
              <a:t>By</a:t>
            </a:r>
            <a:r>
              <a:rPr spc="-5"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 </a:t>
            </a:r>
            <a:r>
              <a:rPr spc="-30" dirty="0"/>
              <a:t>ALTERARY.</a:t>
            </a:r>
            <a:r>
              <a:rPr spc="5" dirty="0"/>
              <a:t> </a:t>
            </a:r>
            <a:r>
              <a:rPr spc="-5" dirty="0"/>
              <a:t>1st</a:t>
            </a:r>
            <a:r>
              <a:rPr spc="280" dirty="0"/>
              <a:t> </a:t>
            </a:r>
            <a:r>
              <a:rPr spc="-5" dirty="0"/>
              <a:t>Semester </a:t>
            </a:r>
            <a:r>
              <a:rPr dirty="0"/>
              <a:t>1443-2021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981945" y="2060473"/>
            <a:ext cx="1927225" cy="305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80"/>
              </a:lnSpc>
            </a:pPr>
            <a:r>
              <a:rPr sz="2400" b="1" spc="-45" dirty="0">
                <a:solidFill>
                  <a:srgbClr val="538235"/>
                </a:solidFill>
                <a:latin typeface="Calibri"/>
                <a:cs typeface="Calibri"/>
              </a:rPr>
              <a:t>P</a:t>
            </a: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e</a:t>
            </a:r>
            <a:r>
              <a:rPr sz="2400" b="1" dirty="0">
                <a:solidFill>
                  <a:srgbClr val="538235"/>
                </a:solidFill>
                <a:latin typeface="Calibri"/>
                <a:cs typeface="Calibri"/>
              </a:rPr>
              <a:t>t</a:t>
            </a:r>
            <a:r>
              <a:rPr sz="2400" b="1" spc="-35" dirty="0">
                <a:solidFill>
                  <a:srgbClr val="538235"/>
                </a:solidFill>
                <a:latin typeface="Calibri"/>
                <a:cs typeface="Calibri"/>
              </a:rPr>
              <a:t>r</a:t>
            </a:r>
            <a:r>
              <a:rPr sz="2400" b="1" dirty="0">
                <a:solidFill>
                  <a:srgbClr val="538235"/>
                </a:solidFill>
                <a:latin typeface="Calibri"/>
                <a:cs typeface="Calibri"/>
              </a:rPr>
              <a:t>o</a:t>
            </a:r>
            <a:r>
              <a:rPr sz="2400" b="1" spc="5" dirty="0">
                <a:solidFill>
                  <a:srgbClr val="538235"/>
                </a:solidFill>
                <a:latin typeface="Calibri"/>
                <a:cs typeface="Calibri"/>
              </a:rPr>
              <a:t>c</a:t>
            </a:r>
            <a:r>
              <a:rPr sz="2400" b="1" dirty="0">
                <a:solidFill>
                  <a:srgbClr val="538235"/>
                </a:solidFill>
                <a:latin typeface="Calibri"/>
                <a:cs typeface="Calibri"/>
              </a:rPr>
              <a:t>hemi</a:t>
            </a:r>
            <a:r>
              <a:rPr sz="2400" b="1" spc="-15" dirty="0">
                <a:solidFill>
                  <a:srgbClr val="538235"/>
                </a:solidFill>
                <a:latin typeface="Calibri"/>
                <a:cs typeface="Calibri"/>
              </a:rPr>
              <a:t>c</a:t>
            </a:r>
            <a:r>
              <a:rPr sz="2400" b="1" dirty="0">
                <a:solidFill>
                  <a:srgbClr val="538235"/>
                </a:solidFill>
                <a:latin typeface="Calibri"/>
                <a:cs typeface="Calibri"/>
              </a:rPr>
              <a:t>als</a:t>
            </a:r>
            <a:endParaRPr sz="2400">
              <a:latin typeface="Calibri"/>
              <a:cs typeface="Calibri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44564" y="1098677"/>
          <a:ext cx="11882753" cy="56302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67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68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65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205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915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2296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20"/>
                        </a:spcBef>
                      </a:pPr>
                      <a:r>
                        <a:rPr sz="2400" b="1" spc="-50" dirty="0">
                          <a:latin typeface="Times New Roman"/>
                          <a:cs typeface="Times New Roman"/>
                        </a:rPr>
                        <a:t>Type</a:t>
                      </a:r>
                      <a:r>
                        <a:rPr sz="24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sz="24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Product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1844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95275" marR="306705" indent="23304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2400" b="1" spc="-7" baseline="-20833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2400" b="1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of </a:t>
                      </a:r>
                      <a:r>
                        <a:rPr sz="24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Carbo</a:t>
                      </a: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s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644525" marR="346075" indent="-29146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b="1" spc="-35" dirty="0">
                          <a:latin typeface="Times New Roman"/>
                          <a:cs typeface="Times New Roman"/>
                        </a:rPr>
                        <a:t>BpTemp.</a:t>
                      </a:r>
                      <a:r>
                        <a:rPr sz="2400" b="1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in </a:t>
                      </a:r>
                      <a:r>
                        <a:rPr sz="2400" b="1" spc="-5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Celsius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720"/>
                        </a:spcBef>
                      </a:pP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Usage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1844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2403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590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Natural</a:t>
                      </a: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Gas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20193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727075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800" dirty="0">
                          <a:solidFill>
                            <a:srgbClr val="3333FF"/>
                          </a:solidFill>
                          <a:latin typeface="Times New Roman"/>
                          <a:cs typeface="Times New Roman"/>
                        </a:rPr>
                        <a:t>Methane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Ethane </a:t>
                      </a:r>
                      <a:r>
                        <a:rPr sz="1800" spc="-434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Propane,</a:t>
                      </a:r>
                      <a:r>
                        <a:rPr sz="18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9900CC"/>
                          </a:solidFill>
                          <a:latin typeface="Times New Roman"/>
                          <a:cs typeface="Times New Roman"/>
                        </a:rPr>
                        <a:t>Butane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tc>
                  <a:txBody>
                    <a:bodyPr/>
                    <a:lstStyle/>
                    <a:p>
                      <a:pPr marL="55880" marR="1206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800" dirty="0">
                          <a:solidFill>
                            <a:srgbClr val="3333FF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solidFill>
                            <a:srgbClr val="CC3300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13664" marR="12065" algn="ctr">
                        <a:lnSpc>
                          <a:spcPct val="10000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3,</a:t>
                      </a:r>
                      <a:r>
                        <a:rPr sz="1800" dirty="0">
                          <a:solidFill>
                            <a:srgbClr val="9900CC"/>
                          </a:solidFill>
                          <a:latin typeface="Times New Roman"/>
                          <a:cs typeface="Times New Roman"/>
                        </a:rPr>
                        <a:t>4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tc>
                  <a:txBody>
                    <a:bodyPr/>
                    <a:lstStyle/>
                    <a:p>
                      <a:pPr marL="777240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800" dirty="0">
                          <a:solidFill>
                            <a:srgbClr val="3333FF"/>
                          </a:solidFill>
                          <a:latin typeface="Times New Roman"/>
                          <a:cs typeface="Times New Roman"/>
                        </a:rPr>
                        <a:t>-162</a:t>
                      </a:r>
                      <a:r>
                        <a:rPr sz="1800" spc="-40" dirty="0">
                          <a:solidFill>
                            <a:srgbClr val="3333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-89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01473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-42,</a:t>
                      </a:r>
                      <a:r>
                        <a:rPr sz="1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9900CC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tc>
                  <a:txBody>
                    <a:bodyPr/>
                    <a:lstStyle/>
                    <a:p>
                      <a:pPr marL="1151890" marR="266700" indent="-878205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As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Fuel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&amp;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in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Petrochemicals </a:t>
                      </a:r>
                      <a:r>
                        <a:rPr sz="1800" spc="-43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industries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124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Light</a:t>
                      </a:r>
                      <a:r>
                        <a:rPr sz="18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distillers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22960">
                        <a:lnSpc>
                          <a:spcPct val="100000"/>
                        </a:lnSpc>
                        <a:spcBef>
                          <a:spcPts val="138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Petroleum</a:t>
                      </a:r>
                      <a:r>
                        <a:rPr sz="18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ether </a:t>
                      </a:r>
                      <a:r>
                        <a:rPr sz="1800" spc="-43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Gasoline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Naphtha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7589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635" marR="12065" algn="ctr">
                        <a:lnSpc>
                          <a:spcPct val="100000"/>
                        </a:lnSpc>
                        <a:spcBef>
                          <a:spcPts val="138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5,6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R="12065" algn="ctr">
                        <a:lnSpc>
                          <a:spcPct val="10000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5-10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R="12065" algn="ctr">
                        <a:lnSpc>
                          <a:spcPct val="10000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6-12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7589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38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36-60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35-175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65-200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7589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Solvents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Detergents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vehicle</a:t>
                      </a:r>
                      <a:r>
                        <a:rPr sz="18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fuel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2075" marR="74803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Solvents,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motors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fuel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and </a:t>
                      </a:r>
                      <a:r>
                        <a:rPr sz="1800" spc="-43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Petrochemicals</a:t>
                      </a:r>
                      <a:r>
                        <a:rPr sz="18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industries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30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Medium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distillers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r>
                        <a:rPr sz="1800" b="1" spc="-5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Kerosene(paraffin)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-Diesel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fuel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1270" marR="12065" algn="ctr">
                        <a:lnSpc>
                          <a:spcPct val="100000"/>
                        </a:lnSpc>
                        <a:spcBef>
                          <a:spcPts val="1250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18-10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270" marR="12065" algn="ctr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25-12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729615">
                        <a:lnSpc>
                          <a:spcPct val="100000"/>
                        </a:lnSpc>
                        <a:spcBef>
                          <a:spcPts val="1250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325-125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72961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360-210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42862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Fuel for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jet engines, tillage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machines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for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Residential </a:t>
                      </a:r>
                      <a:r>
                        <a:rPr sz="1800" spc="-43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boilers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2075" marR="5689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Fuel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for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diesel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engines</a:t>
                      </a:r>
                      <a:r>
                        <a:rPr sz="1800" spc="43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and </a:t>
                      </a:r>
                      <a:r>
                        <a:rPr sz="1800" spc="-43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houses.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630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Heavy</a:t>
                      </a: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distillers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91440" marR="823594">
                        <a:lnSpc>
                          <a:spcPct val="10000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Lubricating</a:t>
                      </a:r>
                      <a:r>
                        <a:rPr sz="1800" spc="-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oils </a:t>
                      </a:r>
                      <a:r>
                        <a:rPr sz="1800" spc="-43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5" dirty="0">
                          <a:latin typeface="Times New Roman"/>
                          <a:cs typeface="Times New Roman"/>
                        </a:rPr>
                        <a:t>Wax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Asphalt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or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bitumen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R="6350" algn="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200" spc="-5" dirty="0">
                          <a:solidFill>
                            <a:srgbClr val="888888"/>
                          </a:solidFill>
                          <a:latin typeface="Calibri"/>
                          <a:cs typeface="Calibri"/>
                        </a:rPr>
                        <a:t>Chem</a:t>
                      </a:r>
                      <a:r>
                        <a:rPr sz="1200" spc="-40" dirty="0">
                          <a:solidFill>
                            <a:srgbClr val="88888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888888"/>
                          </a:solidFill>
                          <a:latin typeface="Calibri"/>
                          <a:cs typeface="Calibri"/>
                        </a:rPr>
                        <a:t>342,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1270" marR="12065" algn="ctr">
                        <a:lnSpc>
                          <a:spcPct val="100000"/>
                        </a:lnSpc>
                        <a:spcBef>
                          <a:spcPts val="1390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50-23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270" marR="12065" algn="ctr">
                        <a:lnSpc>
                          <a:spcPct val="10000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20-40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R="12700" algn="ctr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More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than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20955" algn="ctr">
                        <a:lnSpc>
                          <a:spcPct val="100000"/>
                        </a:lnSpc>
                        <a:spcBef>
                          <a:spcPts val="1325"/>
                        </a:spcBef>
                      </a:pPr>
                      <a:r>
                        <a:rPr sz="1200" spc="-10" dirty="0">
                          <a:solidFill>
                            <a:srgbClr val="888888"/>
                          </a:solidFill>
                          <a:latin typeface="Calibri"/>
                          <a:cs typeface="Calibri"/>
                        </a:rPr>
                        <a:t>By </a:t>
                      </a:r>
                      <a:r>
                        <a:rPr sz="1200" spc="-40" dirty="0">
                          <a:solidFill>
                            <a:srgbClr val="888888"/>
                          </a:solidFill>
                          <a:latin typeface="Calibri"/>
                          <a:cs typeface="Calibri"/>
                        </a:rPr>
                        <a:t>Dr.</a:t>
                      </a:r>
                      <a:r>
                        <a:rPr sz="1200" spc="-20" dirty="0">
                          <a:solidFill>
                            <a:srgbClr val="88888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solidFill>
                            <a:srgbClr val="888888"/>
                          </a:solidFill>
                          <a:latin typeface="Calibri"/>
                          <a:cs typeface="Calibri"/>
                        </a:rPr>
                        <a:t>Seham</a:t>
                      </a:r>
                      <a:r>
                        <a:rPr sz="1200" spc="-15" dirty="0">
                          <a:solidFill>
                            <a:srgbClr val="88888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30" dirty="0">
                          <a:solidFill>
                            <a:srgbClr val="888888"/>
                          </a:solidFill>
                          <a:latin typeface="Calibri"/>
                          <a:cs typeface="Calibri"/>
                        </a:rPr>
                        <a:t>ALTERARY.</a:t>
                      </a:r>
                      <a:r>
                        <a:rPr sz="1200" spc="-10" dirty="0">
                          <a:solidFill>
                            <a:srgbClr val="88888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solidFill>
                            <a:srgbClr val="888888"/>
                          </a:solidFill>
                          <a:latin typeface="Calibri"/>
                          <a:cs typeface="Calibri"/>
                        </a:rPr>
                        <a:t>1st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7653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72961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370-700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72961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350-560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0642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Above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700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8509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200" spc="-5" dirty="0">
                          <a:solidFill>
                            <a:srgbClr val="888888"/>
                          </a:solidFill>
                          <a:latin typeface="Calibri"/>
                          <a:cs typeface="Calibri"/>
                        </a:rPr>
                        <a:t>Semester</a:t>
                      </a:r>
                      <a:r>
                        <a:rPr sz="1200" spc="-30" dirty="0">
                          <a:solidFill>
                            <a:srgbClr val="88888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888888"/>
                          </a:solidFill>
                          <a:latin typeface="Calibri"/>
                          <a:cs typeface="Calibri"/>
                        </a:rPr>
                        <a:t>1443-2021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Heavy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mineral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oils,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ship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fuel,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2075" marR="70612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and lubricating oils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Paraffin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wax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and</a:t>
                      </a:r>
                      <a:r>
                        <a:rPr sz="18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Vaseline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2075" marR="8699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Asphalt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roads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waterproofing </a:t>
                      </a:r>
                      <a:r>
                        <a:rPr sz="1800" spc="-43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materials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3220339" y="382015"/>
            <a:ext cx="42462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Petroleum</a:t>
            </a:r>
            <a:r>
              <a:rPr sz="36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Composite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8115124" y="3593405"/>
            <a:ext cx="4077335" cy="3022600"/>
            <a:chOff x="8115124" y="3593405"/>
            <a:chExt cx="4077335" cy="302260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15124" y="3593405"/>
              <a:ext cx="4076874" cy="302241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73796" y="3752087"/>
              <a:ext cx="3599688" cy="2525268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2956051" y="2082495"/>
            <a:ext cx="39789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What</a:t>
            </a:r>
            <a:r>
              <a:rPr sz="4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is</a:t>
            </a:r>
            <a:r>
              <a:rPr sz="40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Naphtha?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64058" y="3556253"/>
            <a:ext cx="737997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Petroleum naphtha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an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9900"/>
                </a:solidFill>
                <a:latin typeface="Times New Roman"/>
                <a:cs typeface="Times New Roman"/>
              </a:rPr>
              <a:t>intermediate</a:t>
            </a:r>
            <a:r>
              <a:rPr sz="2800" spc="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9900"/>
                </a:solidFill>
                <a:latin typeface="Times New Roman"/>
                <a:cs typeface="Times New Roman"/>
              </a:rPr>
              <a:t>hydrocarbon </a:t>
            </a:r>
            <a:r>
              <a:rPr sz="2800" dirty="0">
                <a:solidFill>
                  <a:srgbClr val="009900"/>
                </a:solidFill>
                <a:latin typeface="Times New Roman"/>
                <a:cs typeface="Times New Roman"/>
              </a:rPr>
              <a:t> liquid</a:t>
            </a:r>
            <a:r>
              <a:rPr sz="2800" spc="-3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9900"/>
                </a:solidFill>
                <a:latin typeface="Times New Roman"/>
                <a:cs typeface="Times New Roman"/>
              </a:rPr>
              <a:t>stream</a:t>
            </a:r>
            <a:r>
              <a:rPr sz="2800" spc="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derived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from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refining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of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E5496"/>
                </a:solidFill>
                <a:latin typeface="Times New Roman"/>
                <a:cs typeface="Times New Roman"/>
              </a:rPr>
              <a:t>crude</a:t>
            </a:r>
            <a:r>
              <a:rPr sz="2800" spc="-15" dirty="0">
                <a:solidFill>
                  <a:srgbClr val="2E5496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5496"/>
                </a:solidFill>
                <a:latin typeface="Times New Roman"/>
                <a:cs typeface="Times New Roman"/>
              </a:rPr>
              <a:t>oil</a:t>
            </a:r>
            <a:r>
              <a:rPr sz="2800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270884" y="1830704"/>
            <a:ext cx="47529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What is</a:t>
            </a:r>
            <a:r>
              <a:rPr sz="40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Natural Gas?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9203" y="2974339"/>
            <a:ext cx="10086975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333333"/>
                </a:solidFill>
                <a:latin typeface="Times New Roman"/>
                <a:cs typeface="Times New Roman"/>
              </a:rPr>
              <a:t>Natural gas is </a:t>
            </a:r>
            <a:r>
              <a:rPr sz="2800" spc="-10" dirty="0">
                <a:solidFill>
                  <a:srgbClr val="333333"/>
                </a:solidFill>
                <a:latin typeface="Times New Roman"/>
                <a:cs typeface="Times New Roman"/>
              </a:rPr>
              <a:t>made </a:t>
            </a:r>
            <a:r>
              <a:rPr sz="2800" dirty="0">
                <a:solidFill>
                  <a:srgbClr val="333333"/>
                </a:solidFill>
                <a:latin typeface="Times New Roman"/>
                <a:cs typeface="Times New Roman"/>
              </a:rPr>
              <a:t>up of </a:t>
            </a:r>
            <a:r>
              <a:rPr sz="2800" spc="-5" dirty="0">
                <a:solidFill>
                  <a:srgbClr val="333333"/>
                </a:solidFill>
                <a:latin typeface="Times New Roman"/>
                <a:cs typeface="Times New Roman"/>
              </a:rPr>
              <a:t>a mixture </a:t>
            </a:r>
            <a:r>
              <a:rPr sz="2800" dirty="0">
                <a:solidFill>
                  <a:srgbClr val="333333"/>
                </a:solidFill>
                <a:latin typeface="Times New Roman"/>
                <a:cs typeface="Times New Roman"/>
              </a:rPr>
              <a:t>of </a:t>
            </a:r>
            <a:r>
              <a:rPr sz="2800" spc="-5" dirty="0">
                <a:solidFill>
                  <a:srgbClr val="333333"/>
                </a:solidFill>
                <a:latin typeface="Times New Roman"/>
                <a:cs typeface="Times New Roman"/>
              </a:rPr>
              <a:t>four naturally occurring gases, </a:t>
            </a:r>
            <a:r>
              <a:rPr sz="280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333333"/>
                </a:solidFill>
                <a:latin typeface="Times New Roman"/>
                <a:cs typeface="Times New Roman"/>
              </a:rPr>
              <a:t>all of which have </a:t>
            </a:r>
            <a:r>
              <a:rPr sz="2800" spc="-10" dirty="0">
                <a:solidFill>
                  <a:srgbClr val="333333"/>
                </a:solidFill>
                <a:latin typeface="Times New Roman"/>
                <a:cs typeface="Times New Roman"/>
              </a:rPr>
              <a:t>different </a:t>
            </a:r>
            <a:r>
              <a:rPr sz="2800" spc="-5" dirty="0">
                <a:solidFill>
                  <a:srgbClr val="333333"/>
                </a:solidFill>
                <a:latin typeface="Times New Roman"/>
                <a:cs typeface="Times New Roman"/>
              </a:rPr>
              <a:t>molecular structures. This mixture consists </a:t>
            </a:r>
            <a:r>
              <a:rPr sz="280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333333"/>
                </a:solidFill>
                <a:latin typeface="Times New Roman"/>
                <a:cs typeface="Times New Roman"/>
              </a:rPr>
              <a:t>primarily </a:t>
            </a:r>
            <a:r>
              <a:rPr sz="2800" dirty="0">
                <a:solidFill>
                  <a:srgbClr val="333333"/>
                </a:solidFill>
                <a:latin typeface="Times New Roman"/>
                <a:cs typeface="Times New Roman"/>
              </a:rPr>
              <a:t>of </a:t>
            </a:r>
            <a:r>
              <a:rPr sz="2800" spc="-5" dirty="0">
                <a:solidFill>
                  <a:srgbClr val="3333FF"/>
                </a:solidFill>
                <a:latin typeface="Times New Roman"/>
                <a:cs typeface="Times New Roman"/>
              </a:rPr>
              <a:t>methane, which makes </a:t>
            </a:r>
            <a:r>
              <a:rPr sz="2800" dirty="0">
                <a:solidFill>
                  <a:srgbClr val="3333FF"/>
                </a:solidFill>
                <a:latin typeface="Times New Roman"/>
                <a:cs typeface="Times New Roman"/>
              </a:rPr>
              <a:t>up 70-90% </a:t>
            </a:r>
            <a:r>
              <a:rPr sz="2800" dirty="0">
                <a:solidFill>
                  <a:srgbClr val="333333"/>
                </a:solidFill>
                <a:latin typeface="Times New Roman"/>
                <a:cs typeface="Times New Roman"/>
              </a:rPr>
              <a:t>of </a:t>
            </a:r>
            <a:r>
              <a:rPr sz="2800" spc="-5" dirty="0">
                <a:solidFill>
                  <a:srgbClr val="333333"/>
                </a:solidFill>
                <a:latin typeface="Times New Roman"/>
                <a:cs typeface="Times New Roman"/>
              </a:rPr>
              <a:t>natural </a:t>
            </a:r>
            <a:r>
              <a:rPr sz="2800" spc="-10" dirty="0">
                <a:solidFill>
                  <a:srgbClr val="333333"/>
                </a:solidFill>
                <a:latin typeface="Times New Roman"/>
                <a:cs typeface="Times New Roman"/>
              </a:rPr>
              <a:t>gas </a:t>
            </a:r>
            <a:r>
              <a:rPr sz="2800" spc="-5" dirty="0">
                <a:solidFill>
                  <a:srgbClr val="333333"/>
                </a:solidFill>
                <a:latin typeface="Times New Roman"/>
                <a:cs typeface="Times New Roman"/>
              </a:rPr>
              <a:t>along </a:t>
            </a:r>
            <a:r>
              <a:rPr sz="280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333333"/>
                </a:solidFill>
                <a:latin typeface="Times New Roman"/>
                <a:cs typeface="Times New Roman"/>
              </a:rPr>
              <a:t>with</a:t>
            </a:r>
            <a:r>
              <a:rPr sz="2800" spc="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9900"/>
                </a:solidFill>
                <a:latin typeface="Times New Roman"/>
                <a:cs typeface="Times New Roman"/>
              </a:rPr>
              <a:t>ethane</a:t>
            </a:r>
            <a:r>
              <a:rPr sz="2800" spc="-5" dirty="0">
                <a:solidFill>
                  <a:srgbClr val="333333"/>
                </a:solidFill>
                <a:latin typeface="Times New Roman"/>
                <a:cs typeface="Times New Roman"/>
              </a:rPr>
              <a:t>,</a:t>
            </a:r>
            <a:r>
              <a:rPr sz="2800" spc="-1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EA5F00"/>
                </a:solidFill>
                <a:latin typeface="Times New Roman"/>
                <a:cs typeface="Times New Roman"/>
              </a:rPr>
              <a:t>butane</a:t>
            </a:r>
            <a:r>
              <a:rPr sz="2800" spc="-15" dirty="0">
                <a:solidFill>
                  <a:srgbClr val="EA5F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333333"/>
                </a:solidFill>
                <a:latin typeface="Times New Roman"/>
                <a:cs typeface="Times New Roman"/>
              </a:rPr>
              <a:t>and</a:t>
            </a:r>
            <a:r>
              <a:rPr sz="280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9900CC"/>
                </a:solidFill>
                <a:latin typeface="Times New Roman"/>
                <a:cs typeface="Times New Roman"/>
              </a:rPr>
              <a:t>propane</a:t>
            </a:r>
            <a:r>
              <a:rPr sz="2800" spc="-5" dirty="0">
                <a:solidFill>
                  <a:srgbClr val="333333"/>
                </a:solidFill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3366CC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585084" y="726647"/>
            <a:ext cx="3294379" cy="2503170"/>
            <a:chOff x="5585084" y="726647"/>
            <a:chExt cx="3294379" cy="250317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85084" y="726647"/>
              <a:ext cx="3294242" cy="250300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43955" y="885444"/>
              <a:ext cx="2796540" cy="2005583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085335" y="6529831"/>
            <a:ext cx="378460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Chem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Seham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1st</a:t>
            </a:r>
            <a:r>
              <a:rPr sz="1200" spc="28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1443-2021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DD9F46B-D754-7EA2-4FF5-9BEF0B34369E}"/>
              </a:ext>
            </a:extLst>
          </p:cNvPr>
          <p:cNvSpPr/>
          <p:nvPr/>
        </p:nvSpPr>
        <p:spPr>
          <a:xfrm>
            <a:off x="405413" y="3046607"/>
            <a:ext cx="11381173" cy="2570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شركة ينبع الوطنية للبتروكيماويات (</a:t>
            </a:r>
            <a:r>
              <a:rPr lang="ar-SA" sz="2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ينساب</a:t>
            </a:r>
            <a:r>
              <a:rPr lang="ar-SA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ar-SA" sz="2200" dirty="0">
                <a:solidFill>
                  <a:srgbClr val="4D4D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شركة مساهمة سعودية مؤسسة بموجب أنظمة المملكة العربية السعودية تحت سجل تجاري رقم 4700009432 صادر بتاريخ 12 محرم 1427هـ الموافق 11 فبراير 2006م.</a:t>
            </a:r>
          </a:p>
          <a:p>
            <a:pPr algn="r" rtl="1">
              <a:lnSpc>
                <a:spcPct val="150000"/>
              </a:lnSpc>
            </a:pPr>
            <a:r>
              <a:rPr lang="ar-SA" sz="2200" dirty="0">
                <a:solidFill>
                  <a:srgbClr val="4D4D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إن أهداف شركة ينساب تتمثل في تصنيع المنتجات البتروكيماوية الآتية: </a:t>
            </a:r>
            <a:r>
              <a:rPr lang="ar-SA" sz="2200" dirty="0" err="1">
                <a:solidFill>
                  <a:srgbClr val="4D4D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إثيلين</a:t>
            </a:r>
            <a:r>
              <a:rPr lang="ar-SA" sz="2200" dirty="0">
                <a:solidFill>
                  <a:srgbClr val="4D4D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، </a:t>
            </a:r>
            <a:r>
              <a:rPr lang="ar-SA" sz="2200" dirty="0" err="1">
                <a:solidFill>
                  <a:srgbClr val="4D4D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إثيلين</a:t>
            </a:r>
            <a:r>
              <a:rPr lang="ar-SA" sz="2200" dirty="0">
                <a:solidFill>
                  <a:srgbClr val="4D4D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2200" dirty="0" err="1">
                <a:solidFill>
                  <a:srgbClr val="4D4D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جلايكول</a:t>
            </a:r>
            <a:r>
              <a:rPr lang="ar-SA" sz="2200" dirty="0">
                <a:solidFill>
                  <a:srgbClr val="4D4D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، بولي </a:t>
            </a:r>
            <a:r>
              <a:rPr lang="ar-SA" sz="2200" dirty="0" err="1">
                <a:solidFill>
                  <a:srgbClr val="4D4D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إثيلين</a:t>
            </a:r>
            <a:r>
              <a:rPr lang="ar-SA" sz="2200" dirty="0">
                <a:solidFill>
                  <a:srgbClr val="4D4D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عالي الكثافة، بولي </a:t>
            </a:r>
            <a:r>
              <a:rPr lang="ar-SA" sz="2200" dirty="0" err="1">
                <a:solidFill>
                  <a:srgbClr val="4D4D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إثيلين</a:t>
            </a:r>
            <a:r>
              <a:rPr lang="ar-SA" sz="2200" dirty="0">
                <a:solidFill>
                  <a:srgbClr val="4D4D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منخفض الكثافة الخطي، بولي بروبلين، بيوتين 1، بيوتين 2، إم. تي. بي. إي ، </a:t>
            </a:r>
            <a:r>
              <a:rPr lang="ar-SA" sz="2200" dirty="0" err="1">
                <a:solidFill>
                  <a:srgbClr val="4D4D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بي.تي.أكس</a:t>
            </a:r>
            <a:r>
              <a:rPr lang="ar-SA" sz="2200" dirty="0">
                <a:solidFill>
                  <a:srgbClr val="4D4D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طبقا لعقد ينساب التأسيسي والأنظمة المتبعة في المملكة. بدأت الشركة في مزاولة نشاطها التجاري في 1 مارس 2010م.</a:t>
            </a:r>
            <a:endParaRPr lang="ar-SA" sz="2200" b="0" i="0" dirty="0">
              <a:solidFill>
                <a:srgbClr val="4D4D4D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385002" y="955238"/>
            <a:ext cx="6756400" cy="4529455"/>
            <a:chOff x="2385002" y="955238"/>
            <a:chExt cx="6756400" cy="452945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85002" y="955238"/>
              <a:ext cx="6756006" cy="402562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43555" y="1114043"/>
              <a:ext cx="6259068" cy="352805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29127" y="4899647"/>
              <a:ext cx="5209794" cy="584466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23616" y="284975"/>
            <a:ext cx="5209794" cy="584466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6935723" y="2028444"/>
            <a:ext cx="2903220" cy="1513840"/>
            <a:chOff x="6935723" y="2028444"/>
            <a:chExt cx="2903220" cy="151384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35723" y="2055876"/>
              <a:ext cx="2903220" cy="136245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02423" y="2028444"/>
              <a:ext cx="2452116" cy="151333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95159" y="2095500"/>
              <a:ext cx="2788920" cy="124967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60335" y="2066544"/>
              <a:ext cx="2338578" cy="67741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13319" y="2432304"/>
              <a:ext cx="1072133" cy="67741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82355" y="2432304"/>
              <a:ext cx="1166622" cy="67741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286243" y="2790444"/>
              <a:ext cx="2216657" cy="677417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7445120" y="2148585"/>
            <a:ext cx="1887855" cy="111569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065" marR="5080" algn="ctr">
              <a:lnSpc>
                <a:spcPct val="99000"/>
              </a:lnSpc>
              <a:spcBef>
                <a:spcPts val="125"/>
              </a:spcBef>
            </a:pPr>
            <a:r>
              <a:rPr sz="2400" spc="-5" dirty="0">
                <a:latin typeface="Times New Roman"/>
                <a:cs typeface="Times New Roman"/>
              </a:rPr>
              <a:t>Pet</a:t>
            </a:r>
            <a:r>
              <a:rPr sz="2400" dirty="0">
                <a:latin typeface="Times New Roman"/>
                <a:cs typeface="Times New Roman"/>
              </a:rPr>
              <a:t>roche</a:t>
            </a:r>
            <a:r>
              <a:rPr sz="2400" spc="-1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ic</a:t>
            </a:r>
            <a:r>
              <a:rPr sz="2400" spc="5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Times New Roman"/>
                <a:cs typeface="Times New Roman"/>
              </a:rPr>
              <a:t>ls  from </a:t>
            </a:r>
            <a:r>
              <a:rPr sz="2400" b="1" dirty="0">
                <a:latin typeface="Times New Roman"/>
                <a:cs typeface="Times New Roman"/>
              </a:rPr>
              <a:t>other 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petroleum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cut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50335" y="1333474"/>
            <a:ext cx="4051300" cy="840105"/>
            <a:chOff x="3450335" y="1333474"/>
            <a:chExt cx="4051300" cy="840105"/>
          </a:xfrm>
        </p:grpSpPr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497579" y="1333474"/>
              <a:ext cx="3944112" cy="78640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450335" y="1382268"/>
              <a:ext cx="4050791" cy="79095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557015" y="1373124"/>
              <a:ext cx="3829812" cy="67360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508247" y="1421892"/>
              <a:ext cx="3006090" cy="67741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111239" y="1421892"/>
              <a:ext cx="1334262" cy="677417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3692397" y="1503679"/>
            <a:ext cx="356107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Petrochemicals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from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Ethane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400786" y="1211545"/>
            <a:ext cx="2680970" cy="1231900"/>
            <a:chOff x="400786" y="1211545"/>
            <a:chExt cx="2680970" cy="1231900"/>
          </a:xfrm>
        </p:grpSpPr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00786" y="1211545"/>
              <a:ext cx="2680767" cy="121161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57784" y="1286256"/>
              <a:ext cx="2452116" cy="115671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51104" y="1242060"/>
              <a:ext cx="2584704" cy="110794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15696" y="1324356"/>
              <a:ext cx="2338578" cy="67741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37032" y="1690116"/>
              <a:ext cx="1072133" cy="67741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306068" y="1690116"/>
              <a:ext cx="1555242" cy="677417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798677" y="1406778"/>
            <a:ext cx="188785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655" marR="5080" indent="-2159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Pet</a:t>
            </a:r>
            <a:r>
              <a:rPr sz="2400" dirty="0">
                <a:latin typeface="Times New Roman"/>
                <a:cs typeface="Times New Roman"/>
              </a:rPr>
              <a:t>roche</a:t>
            </a:r>
            <a:r>
              <a:rPr sz="2400" spc="-1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ic</a:t>
            </a:r>
            <a:r>
              <a:rPr sz="2400" spc="5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Times New Roman"/>
                <a:cs typeface="Times New Roman"/>
              </a:rPr>
              <a:t>ls  from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Methane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620261" y="2423160"/>
            <a:ext cx="2266315" cy="1457325"/>
            <a:chOff x="620261" y="2423160"/>
            <a:chExt cx="2266315" cy="1457325"/>
          </a:xfrm>
        </p:grpSpPr>
        <p:pic>
          <p:nvPicPr>
            <p:cNvPr id="31" name="object 3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20261" y="3000661"/>
              <a:ext cx="2266200" cy="83372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28115" y="3011398"/>
              <a:ext cx="1650492" cy="868705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70559" y="2423160"/>
              <a:ext cx="2170176" cy="1338071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695451" y="3094101"/>
            <a:ext cx="2222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70255" marR="524510" indent="-34163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Synthesis</a:t>
            </a:r>
            <a:r>
              <a:rPr sz="1800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Gas </a:t>
            </a:r>
            <a:r>
              <a:rPr sz="1800" spc="-3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CO/H</a:t>
            </a:r>
            <a:r>
              <a:rPr sz="1800" spc="-15" baseline="-20833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800" baseline="-20833">
              <a:latin typeface="Calibri"/>
              <a:cs typeface="Calibri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611123" y="3784053"/>
            <a:ext cx="2284730" cy="686435"/>
            <a:chOff x="611123" y="3784053"/>
            <a:chExt cx="2284730" cy="686435"/>
          </a:xfrm>
        </p:grpSpPr>
        <p:pic>
          <p:nvPicPr>
            <p:cNvPr id="36" name="object 3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11123" y="3784053"/>
              <a:ext cx="2284476" cy="62183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170431" y="3928846"/>
              <a:ext cx="1164336" cy="541045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70559" y="3823716"/>
              <a:ext cx="2170176" cy="509016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720851" y="4006977"/>
            <a:ext cx="21717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0555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Methanol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615695" y="4326661"/>
            <a:ext cx="2286000" cy="685800"/>
            <a:chOff x="615695" y="4326661"/>
            <a:chExt cx="2286000" cy="685800"/>
          </a:xfrm>
        </p:grpSpPr>
        <p:pic>
          <p:nvPicPr>
            <p:cNvPr id="41" name="object 4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15695" y="4326661"/>
              <a:ext cx="2286000" cy="620242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181100" y="4471390"/>
              <a:ext cx="1156715" cy="541045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75131" y="4366260"/>
              <a:ext cx="2171700" cy="507492"/>
            </a:xfrm>
            <a:prstGeom prst="rect">
              <a:avLst/>
            </a:prstGeom>
          </p:spPr>
        </p:pic>
      </p:grpSp>
      <p:sp>
        <p:nvSpPr>
          <p:cNvPr id="44" name="object 44"/>
          <p:cNvSpPr txBox="1"/>
          <p:nvPr/>
        </p:nvSpPr>
        <p:spPr>
          <a:xfrm>
            <a:off x="720851" y="4548885"/>
            <a:ext cx="21717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40715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Ammonia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615695" y="4901209"/>
            <a:ext cx="2286000" cy="685800"/>
            <a:chOff x="615695" y="4901209"/>
            <a:chExt cx="2286000" cy="685800"/>
          </a:xfrm>
        </p:grpSpPr>
        <p:pic>
          <p:nvPicPr>
            <p:cNvPr id="46" name="object 4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15695" y="4901209"/>
              <a:ext cx="2286000" cy="620242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028700" y="5045938"/>
              <a:ext cx="1458468" cy="541045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75131" y="4940807"/>
              <a:ext cx="2171700" cy="507492"/>
            </a:xfrm>
            <a:prstGeom prst="rect">
              <a:avLst/>
            </a:prstGeom>
          </p:spPr>
        </p:pic>
      </p:grpSp>
      <p:sp>
        <p:nvSpPr>
          <p:cNvPr id="49" name="object 49"/>
          <p:cNvSpPr txBox="1"/>
          <p:nvPr/>
        </p:nvSpPr>
        <p:spPr>
          <a:xfrm>
            <a:off x="720851" y="5123129"/>
            <a:ext cx="21717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8895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Ethyl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hexanol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624840" y="5475732"/>
            <a:ext cx="2284730" cy="640715"/>
            <a:chOff x="624840" y="5475732"/>
            <a:chExt cx="2284730" cy="640715"/>
          </a:xfrm>
        </p:grpSpPr>
        <p:pic>
          <p:nvPicPr>
            <p:cNvPr id="51" name="object 51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24840" y="5475732"/>
              <a:ext cx="2284476" cy="620242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110995" y="5521452"/>
              <a:ext cx="1310640" cy="594398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84276" y="5515356"/>
              <a:ext cx="2170176" cy="507491"/>
            </a:xfrm>
            <a:prstGeom prst="rect">
              <a:avLst/>
            </a:prstGeom>
          </p:spPr>
        </p:pic>
      </p:grpSp>
      <p:sp>
        <p:nvSpPr>
          <p:cNvPr id="54" name="object 54"/>
          <p:cNvSpPr txBox="1"/>
          <p:nvPr/>
        </p:nvSpPr>
        <p:spPr>
          <a:xfrm>
            <a:off x="720851" y="5605373"/>
            <a:ext cx="2171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674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Acetylene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661416" y="6050279"/>
            <a:ext cx="2286000" cy="686435"/>
            <a:chOff x="661416" y="6050279"/>
            <a:chExt cx="2286000" cy="686435"/>
          </a:xfrm>
        </p:grpSpPr>
        <p:pic>
          <p:nvPicPr>
            <p:cNvPr id="56" name="object 5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61416" y="6050279"/>
              <a:ext cx="2286000" cy="620242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089660" y="6195059"/>
              <a:ext cx="1429512" cy="541045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20852" y="6089903"/>
              <a:ext cx="2171700" cy="507492"/>
            </a:xfrm>
            <a:prstGeom prst="rect">
              <a:avLst/>
            </a:prstGeom>
          </p:spPr>
        </p:pic>
      </p:grpSp>
      <p:sp>
        <p:nvSpPr>
          <p:cNvPr id="59" name="object 59"/>
          <p:cNvSpPr txBox="1"/>
          <p:nvPr/>
        </p:nvSpPr>
        <p:spPr>
          <a:xfrm>
            <a:off x="720851" y="6272885"/>
            <a:ext cx="21717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4991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Carbon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black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60" name="object 60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4267167" y="2304240"/>
            <a:ext cx="2239582" cy="574099"/>
          </a:xfrm>
          <a:prstGeom prst="rect">
            <a:avLst/>
          </a:prstGeom>
        </p:spPr>
      </p:pic>
      <p:sp>
        <p:nvSpPr>
          <p:cNvPr id="61" name="object 61"/>
          <p:cNvSpPr txBox="1"/>
          <p:nvPr/>
        </p:nvSpPr>
        <p:spPr>
          <a:xfrm>
            <a:off x="4845811" y="2492120"/>
            <a:ext cx="10858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Polyethylene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62" name="object 62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4253484" y="2859011"/>
            <a:ext cx="2266950" cy="666762"/>
          </a:xfrm>
          <a:prstGeom prst="rect">
            <a:avLst/>
          </a:prstGeom>
        </p:spPr>
      </p:pic>
      <p:sp>
        <p:nvSpPr>
          <p:cNvPr id="63" name="object 63"/>
          <p:cNvSpPr txBox="1"/>
          <p:nvPr/>
        </p:nvSpPr>
        <p:spPr>
          <a:xfrm>
            <a:off x="4664455" y="3061461"/>
            <a:ext cx="14465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PolyvinylChloride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64" name="object 64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4253484" y="3421367"/>
            <a:ext cx="2266950" cy="666762"/>
          </a:xfrm>
          <a:prstGeom prst="rect">
            <a:avLst/>
          </a:prstGeom>
        </p:spPr>
      </p:pic>
      <p:sp>
        <p:nvSpPr>
          <p:cNvPr id="65" name="object 65"/>
          <p:cNvSpPr txBox="1"/>
          <p:nvPr/>
        </p:nvSpPr>
        <p:spPr>
          <a:xfrm>
            <a:off x="4897628" y="3624198"/>
            <a:ext cx="9829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Polystyrene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66" name="object 66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4253484" y="3953243"/>
            <a:ext cx="2266950" cy="665238"/>
          </a:xfrm>
          <a:prstGeom prst="rect">
            <a:avLst/>
          </a:prstGeom>
        </p:spPr>
      </p:pic>
      <p:sp>
        <p:nvSpPr>
          <p:cNvPr id="67" name="object 67"/>
          <p:cNvSpPr txBox="1"/>
          <p:nvPr/>
        </p:nvSpPr>
        <p:spPr>
          <a:xfrm>
            <a:off x="4705603" y="4155694"/>
            <a:ext cx="13646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Polyvinylacetate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68" name="object 68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4253484" y="4529315"/>
            <a:ext cx="2266950" cy="666762"/>
          </a:xfrm>
          <a:prstGeom prst="rect">
            <a:avLst/>
          </a:prstGeom>
        </p:spPr>
      </p:pic>
      <p:sp>
        <p:nvSpPr>
          <p:cNvPr id="69" name="object 69"/>
          <p:cNvSpPr txBox="1"/>
          <p:nvPr/>
        </p:nvSpPr>
        <p:spPr>
          <a:xfrm>
            <a:off x="5060696" y="4732782"/>
            <a:ext cx="6540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Ethanol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70" name="object 70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4277867" y="5090159"/>
            <a:ext cx="2265426" cy="666762"/>
          </a:xfrm>
          <a:prstGeom prst="rect">
            <a:avLst/>
          </a:prstGeom>
        </p:spPr>
      </p:pic>
      <p:sp>
        <p:nvSpPr>
          <p:cNvPr id="71" name="object 71"/>
          <p:cNvSpPr txBox="1"/>
          <p:nvPr/>
        </p:nvSpPr>
        <p:spPr>
          <a:xfrm>
            <a:off x="4840604" y="5293233"/>
            <a:ext cx="11436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Acetaldehyde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72" name="object 72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4287011" y="5618988"/>
            <a:ext cx="2265426" cy="666762"/>
          </a:xfrm>
          <a:prstGeom prst="rect">
            <a:avLst/>
          </a:prstGeom>
        </p:spPr>
      </p:pic>
      <p:sp>
        <p:nvSpPr>
          <p:cNvPr id="73" name="object 73"/>
          <p:cNvSpPr txBox="1"/>
          <p:nvPr/>
        </p:nvSpPr>
        <p:spPr>
          <a:xfrm>
            <a:off x="4790059" y="5822391"/>
            <a:ext cx="12623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Ethylene</a:t>
            </a:r>
            <a:r>
              <a:rPr sz="16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Oxide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74" name="object 74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4253484" y="6198104"/>
            <a:ext cx="2266950" cy="657618"/>
          </a:xfrm>
          <a:prstGeom prst="rect">
            <a:avLst/>
          </a:prstGeom>
        </p:spPr>
      </p:pic>
      <p:sp>
        <p:nvSpPr>
          <p:cNvPr id="75" name="object 75"/>
          <p:cNvSpPr txBox="1"/>
          <p:nvPr/>
        </p:nvSpPr>
        <p:spPr>
          <a:xfrm>
            <a:off x="4902200" y="6401815"/>
            <a:ext cx="97281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Acrylic</a:t>
            </a:r>
            <a:r>
              <a:rPr sz="16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Acid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10448387" y="3959312"/>
            <a:ext cx="1516380" cy="756920"/>
            <a:chOff x="10448387" y="3959312"/>
            <a:chExt cx="1516380" cy="756920"/>
          </a:xfrm>
        </p:grpSpPr>
        <p:pic>
          <p:nvPicPr>
            <p:cNvPr id="77" name="object 77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0448387" y="3959312"/>
              <a:ext cx="1511417" cy="756758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0459212" y="4038599"/>
              <a:ext cx="1504950" cy="621030"/>
            </a:xfrm>
            <a:prstGeom prst="rect">
              <a:avLst/>
            </a:prstGeom>
          </p:spPr>
        </p:pic>
      </p:grpSp>
      <p:sp>
        <p:nvSpPr>
          <p:cNvPr id="79" name="object 79"/>
          <p:cNvSpPr txBox="1"/>
          <p:nvPr/>
        </p:nvSpPr>
        <p:spPr>
          <a:xfrm>
            <a:off x="10627868" y="4114038"/>
            <a:ext cx="116014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Times New Roman"/>
                <a:cs typeface="Times New Roman"/>
              </a:rPr>
              <a:t>Pr</a:t>
            </a:r>
            <a:r>
              <a:rPr sz="2200" dirty="0">
                <a:latin typeface="Times New Roman"/>
                <a:cs typeface="Times New Roman"/>
              </a:rPr>
              <a:t>o</a:t>
            </a:r>
            <a:r>
              <a:rPr sz="2200" spc="-5" dirty="0">
                <a:latin typeface="Times New Roman"/>
                <a:cs typeface="Times New Roman"/>
              </a:rPr>
              <a:t>p</a:t>
            </a:r>
            <a:r>
              <a:rPr sz="2200" spc="15" dirty="0">
                <a:latin typeface="Times New Roman"/>
                <a:cs typeface="Times New Roman"/>
              </a:rPr>
              <a:t>y</a:t>
            </a:r>
            <a:r>
              <a:rPr sz="2200" spc="-5" dirty="0">
                <a:latin typeface="Times New Roman"/>
                <a:cs typeface="Times New Roman"/>
              </a:rPr>
              <a:t>lene</a:t>
            </a:r>
            <a:endParaRPr sz="2200">
              <a:latin typeface="Times New Roman"/>
              <a:cs typeface="Times New Roman"/>
            </a:endParaRPr>
          </a:p>
        </p:txBody>
      </p:sp>
      <p:grpSp>
        <p:nvGrpSpPr>
          <p:cNvPr id="80" name="object 80"/>
          <p:cNvGrpSpPr/>
          <p:nvPr/>
        </p:nvGrpSpPr>
        <p:grpSpPr>
          <a:xfrm>
            <a:off x="8875728" y="3959312"/>
            <a:ext cx="1513205" cy="756920"/>
            <a:chOff x="8875728" y="3959312"/>
            <a:chExt cx="1513205" cy="756920"/>
          </a:xfrm>
        </p:grpSpPr>
        <p:pic>
          <p:nvPicPr>
            <p:cNvPr id="81" name="object 8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875728" y="3959312"/>
              <a:ext cx="1512664" cy="756758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9057132" y="4038599"/>
              <a:ext cx="1160526" cy="621030"/>
            </a:xfrm>
            <a:prstGeom prst="rect">
              <a:avLst/>
            </a:prstGeom>
          </p:spPr>
        </p:pic>
      </p:grpSp>
      <p:sp>
        <p:nvSpPr>
          <p:cNvPr id="83" name="object 83"/>
          <p:cNvSpPr txBox="1"/>
          <p:nvPr/>
        </p:nvSpPr>
        <p:spPr>
          <a:xfrm>
            <a:off x="9226042" y="4114546"/>
            <a:ext cx="81661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Times New Roman"/>
                <a:cs typeface="Times New Roman"/>
              </a:rPr>
              <a:t>Butane</a:t>
            </a:r>
            <a:endParaRPr sz="2200">
              <a:latin typeface="Times New Roman"/>
              <a:cs typeface="Times New Roman"/>
            </a:endParaRPr>
          </a:p>
        </p:txBody>
      </p:sp>
      <p:grpSp>
        <p:nvGrpSpPr>
          <p:cNvPr id="84" name="object 84"/>
          <p:cNvGrpSpPr/>
          <p:nvPr/>
        </p:nvGrpSpPr>
        <p:grpSpPr>
          <a:xfrm>
            <a:off x="7281671" y="3276853"/>
            <a:ext cx="3251835" cy="2153285"/>
            <a:chOff x="7281671" y="3276853"/>
            <a:chExt cx="3251835" cy="2153285"/>
          </a:xfrm>
        </p:grpSpPr>
        <p:pic>
          <p:nvPicPr>
            <p:cNvPr id="85" name="object 85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9979913" y="3276853"/>
              <a:ext cx="553592" cy="469011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7668767" y="4675631"/>
              <a:ext cx="126491" cy="754380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7281671" y="3970007"/>
              <a:ext cx="1541526" cy="788682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7400543" y="4062983"/>
              <a:ext cx="1315974" cy="621030"/>
            </a:xfrm>
            <a:prstGeom prst="rect">
              <a:avLst/>
            </a:prstGeom>
          </p:spPr>
        </p:pic>
      </p:grpSp>
      <p:sp>
        <p:nvSpPr>
          <p:cNvPr id="89" name="object 89"/>
          <p:cNvSpPr txBox="1"/>
          <p:nvPr/>
        </p:nvSpPr>
        <p:spPr>
          <a:xfrm>
            <a:off x="7568565" y="4138676"/>
            <a:ext cx="97155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Times New Roman"/>
                <a:cs typeface="Times New Roman"/>
              </a:rPr>
              <a:t>Naphtha</a:t>
            </a:r>
            <a:endParaRPr sz="2200">
              <a:latin typeface="Times New Roman"/>
              <a:cs typeface="Times New Roman"/>
            </a:endParaRPr>
          </a:p>
        </p:txBody>
      </p:sp>
      <p:grpSp>
        <p:nvGrpSpPr>
          <p:cNvPr id="90" name="object 90"/>
          <p:cNvGrpSpPr/>
          <p:nvPr/>
        </p:nvGrpSpPr>
        <p:grpSpPr>
          <a:xfrm>
            <a:off x="8007984" y="3371596"/>
            <a:ext cx="1521460" cy="2801620"/>
            <a:chOff x="8007984" y="3371596"/>
            <a:chExt cx="1521460" cy="2801620"/>
          </a:xfrm>
        </p:grpSpPr>
        <p:pic>
          <p:nvPicPr>
            <p:cNvPr id="91" name="object 91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8007984" y="3371596"/>
              <a:ext cx="479933" cy="534669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258499" y="5420748"/>
              <a:ext cx="1270366" cy="752345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8322563" y="5522976"/>
              <a:ext cx="1152905" cy="564642"/>
            </a:xfrm>
            <a:prstGeom prst="rect">
              <a:avLst/>
            </a:prstGeom>
          </p:spPr>
        </p:pic>
      </p:grpSp>
      <p:sp>
        <p:nvSpPr>
          <p:cNvPr id="94" name="object 94"/>
          <p:cNvSpPr txBox="1"/>
          <p:nvPr/>
        </p:nvSpPr>
        <p:spPr>
          <a:xfrm>
            <a:off x="8474456" y="5590438"/>
            <a:ext cx="8420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45" dirty="0">
                <a:latin typeface="Times New Roman"/>
                <a:cs typeface="Times New Roman"/>
              </a:rPr>
              <a:t>T</a:t>
            </a:r>
            <a:r>
              <a:rPr sz="2000" dirty="0">
                <a:latin typeface="Times New Roman"/>
                <a:cs typeface="Times New Roman"/>
              </a:rPr>
              <a:t>oluene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95" name="object 95"/>
          <p:cNvGrpSpPr/>
          <p:nvPr/>
        </p:nvGrpSpPr>
        <p:grpSpPr>
          <a:xfrm>
            <a:off x="6998207" y="5431535"/>
            <a:ext cx="1308735" cy="779780"/>
            <a:chOff x="6998207" y="5431535"/>
            <a:chExt cx="1308735" cy="779780"/>
          </a:xfrm>
        </p:grpSpPr>
        <p:pic>
          <p:nvPicPr>
            <p:cNvPr id="96" name="object 96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6998207" y="5431535"/>
              <a:ext cx="1308353" cy="779526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7046975" y="5548883"/>
              <a:ext cx="1212342" cy="564642"/>
            </a:xfrm>
            <a:prstGeom prst="rect">
              <a:avLst/>
            </a:prstGeom>
          </p:spPr>
        </p:pic>
      </p:grpSp>
      <p:sp>
        <p:nvSpPr>
          <p:cNvPr id="98" name="object 98"/>
          <p:cNvSpPr txBox="1"/>
          <p:nvPr/>
        </p:nvSpPr>
        <p:spPr>
          <a:xfrm>
            <a:off x="7198868" y="5614822"/>
            <a:ext cx="90233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Times New Roman"/>
                <a:cs typeface="Times New Roman"/>
              </a:rPr>
              <a:t>B</a:t>
            </a:r>
            <a:r>
              <a:rPr sz="2000" dirty="0">
                <a:latin typeface="Times New Roman"/>
                <a:cs typeface="Times New Roman"/>
              </a:rPr>
              <a:t>enzene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99" name="object 99"/>
          <p:cNvGrpSpPr/>
          <p:nvPr/>
        </p:nvGrpSpPr>
        <p:grpSpPr>
          <a:xfrm>
            <a:off x="9547804" y="5396364"/>
            <a:ext cx="1270635" cy="752475"/>
            <a:chOff x="9547804" y="5396364"/>
            <a:chExt cx="1270635" cy="752475"/>
          </a:xfrm>
        </p:grpSpPr>
        <p:pic>
          <p:nvPicPr>
            <p:cNvPr id="100" name="object 100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9547804" y="5396364"/>
              <a:ext cx="1270366" cy="752345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9653016" y="5500116"/>
              <a:ext cx="1070609" cy="564642"/>
            </a:xfrm>
            <a:prstGeom prst="rect">
              <a:avLst/>
            </a:prstGeom>
          </p:spPr>
        </p:pic>
      </p:grpSp>
      <p:sp>
        <p:nvSpPr>
          <p:cNvPr id="102" name="object 102"/>
          <p:cNvSpPr txBox="1"/>
          <p:nvPr/>
        </p:nvSpPr>
        <p:spPr>
          <a:xfrm>
            <a:off x="9804907" y="5566664"/>
            <a:ext cx="7594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Xyl</a:t>
            </a:r>
            <a:r>
              <a:rPr sz="2000" spc="-10" dirty="0">
                <a:latin typeface="Times New Roman"/>
                <a:cs typeface="Times New Roman"/>
              </a:rPr>
              <a:t>e</a:t>
            </a:r>
            <a:r>
              <a:rPr sz="2000" dirty="0">
                <a:latin typeface="Times New Roman"/>
                <a:cs typeface="Times New Roman"/>
              </a:rPr>
              <a:t>ne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03" name="object 103"/>
          <p:cNvGrpSpPr/>
          <p:nvPr/>
        </p:nvGrpSpPr>
        <p:grpSpPr>
          <a:xfrm>
            <a:off x="5111496" y="922019"/>
            <a:ext cx="4675505" cy="4477385"/>
            <a:chOff x="5111496" y="922019"/>
            <a:chExt cx="4675505" cy="4477385"/>
          </a:xfrm>
        </p:grpSpPr>
        <p:pic>
          <p:nvPicPr>
            <p:cNvPr id="104" name="object 104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5111496" y="1979675"/>
              <a:ext cx="388619" cy="394715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5111496" y="922019"/>
              <a:ext cx="528827" cy="501395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8089519" y="4662678"/>
              <a:ext cx="1696974" cy="736219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9339072" y="3382390"/>
              <a:ext cx="386587" cy="607441"/>
            </a:xfrm>
            <a:prstGeom prst="rect">
              <a:avLst/>
            </a:prstGeom>
          </p:spPr>
        </p:pic>
      </p:grpSp>
      <p:sp>
        <p:nvSpPr>
          <p:cNvPr id="108" name="object 108"/>
          <p:cNvSpPr txBox="1"/>
          <p:nvPr/>
        </p:nvSpPr>
        <p:spPr>
          <a:xfrm>
            <a:off x="7258050" y="6488074"/>
            <a:ext cx="37839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Chem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Seham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1st</a:t>
            </a:r>
            <a:r>
              <a:rPr sz="1200" spc="28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1443-2021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231127" y="2208264"/>
            <a:ext cx="6861175" cy="2484755"/>
            <a:chOff x="2231127" y="2208264"/>
            <a:chExt cx="6861175" cy="248475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31127" y="2208264"/>
              <a:ext cx="6861064" cy="248413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89860" y="2455163"/>
              <a:ext cx="6117336" cy="218389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81428" y="2238755"/>
              <a:ext cx="6765036" cy="238048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47772" y="2494787"/>
              <a:ext cx="6003798" cy="133883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09288" y="3226308"/>
              <a:ext cx="2925317" cy="133883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122167" y="2663774"/>
            <a:ext cx="508571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74470" marR="5080" indent="-146177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latin typeface="Times New Roman"/>
                <a:cs typeface="Times New Roman"/>
              </a:rPr>
              <a:t>Petrochemicals</a:t>
            </a:r>
            <a:r>
              <a:rPr sz="4800" spc="-114" dirty="0">
                <a:latin typeface="Times New Roman"/>
                <a:cs typeface="Times New Roman"/>
              </a:rPr>
              <a:t> </a:t>
            </a:r>
            <a:r>
              <a:rPr sz="4800" dirty="0">
                <a:latin typeface="Times New Roman"/>
                <a:cs typeface="Times New Roman"/>
              </a:rPr>
              <a:t>from </a:t>
            </a:r>
            <a:r>
              <a:rPr sz="4800" spc="-1190" dirty="0">
                <a:latin typeface="Times New Roman"/>
                <a:cs typeface="Times New Roman"/>
              </a:rPr>
              <a:t> </a:t>
            </a:r>
            <a:r>
              <a:rPr sz="4800" spc="-5" dirty="0">
                <a:latin typeface="Times New Roman"/>
                <a:cs typeface="Times New Roman"/>
              </a:rPr>
              <a:t>Methane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988286" y="3006851"/>
            <a:ext cx="3248025" cy="2252980"/>
            <a:chOff x="3988286" y="3006851"/>
            <a:chExt cx="3248025" cy="225298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66944" y="3006851"/>
              <a:ext cx="621791" cy="72694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88286" y="4584127"/>
              <a:ext cx="3247686" cy="63557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21836" y="4611649"/>
              <a:ext cx="3180588" cy="64767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38600" y="4614671"/>
              <a:ext cx="3151631" cy="53187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038600" y="3774947"/>
              <a:ext cx="3152140" cy="783590"/>
            </a:xfrm>
            <a:custGeom>
              <a:avLst/>
              <a:gdLst/>
              <a:ahLst/>
              <a:cxnLst/>
              <a:rect l="l" t="t" r="r" b="b"/>
              <a:pathLst>
                <a:path w="3152140" h="783589">
                  <a:moveTo>
                    <a:pt x="0" y="130556"/>
                  </a:moveTo>
                  <a:lnTo>
                    <a:pt x="10255" y="79724"/>
                  </a:lnTo>
                  <a:lnTo>
                    <a:pt x="38226" y="38226"/>
                  </a:lnTo>
                  <a:lnTo>
                    <a:pt x="79724" y="10255"/>
                  </a:lnTo>
                  <a:lnTo>
                    <a:pt x="130555" y="0"/>
                  </a:lnTo>
                  <a:lnTo>
                    <a:pt x="3021076" y="0"/>
                  </a:lnTo>
                  <a:lnTo>
                    <a:pt x="3071907" y="10255"/>
                  </a:lnTo>
                  <a:lnTo>
                    <a:pt x="3113404" y="38226"/>
                  </a:lnTo>
                  <a:lnTo>
                    <a:pt x="3141376" y="79724"/>
                  </a:lnTo>
                  <a:lnTo>
                    <a:pt x="3151631" y="130556"/>
                  </a:lnTo>
                  <a:lnTo>
                    <a:pt x="3151631" y="652779"/>
                  </a:lnTo>
                  <a:lnTo>
                    <a:pt x="3141376" y="703611"/>
                  </a:lnTo>
                  <a:lnTo>
                    <a:pt x="3113404" y="745108"/>
                  </a:lnTo>
                  <a:lnTo>
                    <a:pt x="3071907" y="773080"/>
                  </a:lnTo>
                  <a:lnTo>
                    <a:pt x="3021076" y="783335"/>
                  </a:lnTo>
                  <a:lnTo>
                    <a:pt x="130555" y="783335"/>
                  </a:lnTo>
                  <a:lnTo>
                    <a:pt x="79724" y="773080"/>
                  </a:lnTo>
                  <a:lnTo>
                    <a:pt x="38226" y="745108"/>
                  </a:lnTo>
                  <a:lnTo>
                    <a:pt x="10255" y="703611"/>
                  </a:lnTo>
                  <a:lnTo>
                    <a:pt x="0" y="652779"/>
                  </a:lnTo>
                  <a:lnTo>
                    <a:pt x="0" y="130556"/>
                  </a:lnTo>
                  <a:close/>
                </a:path>
              </a:pathLst>
            </a:custGeom>
            <a:ln w="57150">
              <a:solidFill>
                <a:srgbClr val="CC3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196460" y="3742435"/>
            <a:ext cx="2835910" cy="1296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6135" marR="556260" indent="-360045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Synthesis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Gas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(CO/H</a:t>
            </a:r>
            <a:r>
              <a:rPr sz="2400" b="1" baseline="-20833" dirty="0">
                <a:latin typeface="Times New Roman"/>
                <a:cs typeface="Times New Roman"/>
              </a:rPr>
              <a:t>2</a:t>
            </a:r>
            <a:r>
              <a:rPr sz="2400" b="1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1840"/>
              </a:spcBef>
            </a:pP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Used</a:t>
            </a:r>
            <a:r>
              <a:rPr sz="20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000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Production</a:t>
            </a:r>
            <a:r>
              <a:rPr sz="2000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824221" y="1300733"/>
            <a:ext cx="1508760" cy="1637030"/>
          </a:xfrm>
          <a:custGeom>
            <a:avLst/>
            <a:gdLst/>
            <a:ahLst/>
            <a:cxnLst/>
            <a:rect l="l" t="t" r="r" b="b"/>
            <a:pathLst>
              <a:path w="1508760" h="1637030">
                <a:moveTo>
                  <a:pt x="0" y="818388"/>
                </a:moveTo>
                <a:lnTo>
                  <a:pt x="1376" y="768533"/>
                </a:lnTo>
                <a:lnTo>
                  <a:pt x="5453" y="719468"/>
                </a:lnTo>
                <a:lnTo>
                  <a:pt x="12152" y="671279"/>
                </a:lnTo>
                <a:lnTo>
                  <a:pt x="21393" y="624051"/>
                </a:lnTo>
                <a:lnTo>
                  <a:pt x="33099" y="577870"/>
                </a:lnTo>
                <a:lnTo>
                  <a:pt x="47189" y="532821"/>
                </a:lnTo>
                <a:lnTo>
                  <a:pt x="63586" y="488991"/>
                </a:lnTo>
                <a:lnTo>
                  <a:pt x="82210" y="446464"/>
                </a:lnTo>
                <a:lnTo>
                  <a:pt x="102982" y="405327"/>
                </a:lnTo>
                <a:lnTo>
                  <a:pt x="125825" y="365665"/>
                </a:lnTo>
                <a:lnTo>
                  <a:pt x="150657" y="327562"/>
                </a:lnTo>
                <a:lnTo>
                  <a:pt x="177402" y="291106"/>
                </a:lnTo>
                <a:lnTo>
                  <a:pt x="205980" y="256382"/>
                </a:lnTo>
                <a:lnTo>
                  <a:pt x="236312" y="223475"/>
                </a:lnTo>
                <a:lnTo>
                  <a:pt x="268320" y="192471"/>
                </a:lnTo>
                <a:lnTo>
                  <a:pt x="301924" y="163455"/>
                </a:lnTo>
                <a:lnTo>
                  <a:pt x="337045" y="136513"/>
                </a:lnTo>
                <a:lnTo>
                  <a:pt x="373605" y="111731"/>
                </a:lnTo>
                <a:lnTo>
                  <a:pt x="411525" y="89194"/>
                </a:lnTo>
                <a:lnTo>
                  <a:pt x="450727" y="68988"/>
                </a:lnTo>
                <a:lnTo>
                  <a:pt x="491130" y="51199"/>
                </a:lnTo>
                <a:lnTo>
                  <a:pt x="532657" y="35911"/>
                </a:lnTo>
                <a:lnTo>
                  <a:pt x="575228" y="23211"/>
                </a:lnTo>
                <a:lnTo>
                  <a:pt x="618764" y="13185"/>
                </a:lnTo>
                <a:lnTo>
                  <a:pt x="663188" y="5917"/>
                </a:lnTo>
                <a:lnTo>
                  <a:pt x="708419" y="1493"/>
                </a:lnTo>
                <a:lnTo>
                  <a:pt x="754379" y="0"/>
                </a:lnTo>
                <a:lnTo>
                  <a:pt x="800340" y="1493"/>
                </a:lnTo>
                <a:lnTo>
                  <a:pt x="845571" y="5917"/>
                </a:lnTo>
                <a:lnTo>
                  <a:pt x="889995" y="13185"/>
                </a:lnTo>
                <a:lnTo>
                  <a:pt x="933531" y="23211"/>
                </a:lnTo>
                <a:lnTo>
                  <a:pt x="976102" y="35911"/>
                </a:lnTo>
                <a:lnTo>
                  <a:pt x="1017629" y="51199"/>
                </a:lnTo>
                <a:lnTo>
                  <a:pt x="1058032" y="68988"/>
                </a:lnTo>
                <a:lnTo>
                  <a:pt x="1097234" y="89194"/>
                </a:lnTo>
                <a:lnTo>
                  <a:pt x="1135154" y="111731"/>
                </a:lnTo>
                <a:lnTo>
                  <a:pt x="1171714" y="136513"/>
                </a:lnTo>
                <a:lnTo>
                  <a:pt x="1206835" y="163455"/>
                </a:lnTo>
                <a:lnTo>
                  <a:pt x="1240439" y="192471"/>
                </a:lnTo>
                <a:lnTo>
                  <a:pt x="1272447" y="223475"/>
                </a:lnTo>
                <a:lnTo>
                  <a:pt x="1302779" y="256382"/>
                </a:lnTo>
                <a:lnTo>
                  <a:pt x="1331357" y="291106"/>
                </a:lnTo>
                <a:lnTo>
                  <a:pt x="1358102" y="327562"/>
                </a:lnTo>
                <a:lnTo>
                  <a:pt x="1382934" y="365665"/>
                </a:lnTo>
                <a:lnTo>
                  <a:pt x="1405777" y="405327"/>
                </a:lnTo>
                <a:lnTo>
                  <a:pt x="1426549" y="446464"/>
                </a:lnTo>
                <a:lnTo>
                  <a:pt x="1445173" y="488991"/>
                </a:lnTo>
                <a:lnTo>
                  <a:pt x="1461570" y="532821"/>
                </a:lnTo>
                <a:lnTo>
                  <a:pt x="1475660" y="577870"/>
                </a:lnTo>
                <a:lnTo>
                  <a:pt x="1487366" y="624051"/>
                </a:lnTo>
                <a:lnTo>
                  <a:pt x="1496607" y="671279"/>
                </a:lnTo>
                <a:lnTo>
                  <a:pt x="1503306" y="719468"/>
                </a:lnTo>
                <a:lnTo>
                  <a:pt x="1507383" y="768533"/>
                </a:lnTo>
                <a:lnTo>
                  <a:pt x="1508760" y="818388"/>
                </a:lnTo>
                <a:lnTo>
                  <a:pt x="1507383" y="868242"/>
                </a:lnTo>
                <a:lnTo>
                  <a:pt x="1503306" y="917307"/>
                </a:lnTo>
                <a:lnTo>
                  <a:pt x="1496607" y="965496"/>
                </a:lnTo>
                <a:lnTo>
                  <a:pt x="1487366" y="1012724"/>
                </a:lnTo>
                <a:lnTo>
                  <a:pt x="1475660" y="1058905"/>
                </a:lnTo>
                <a:lnTo>
                  <a:pt x="1461570" y="1103954"/>
                </a:lnTo>
                <a:lnTo>
                  <a:pt x="1445173" y="1147784"/>
                </a:lnTo>
                <a:lnTo>
                  <a:pt x="1426549" y="1190311"/>
                </a:lnTo>
                <a:lnTo>
                  <a:pt x="1405777" y="1231448"/>
                </a:lnTo>
                <a:lnTo>
                  <a:pt x="1382934" y="1271110"/>
                </a:lnTo>
                <a:lnTo>
                  <a:pt x="1358102" y="1309213"/>
                </a:lnTo>
                <a:lnTo>
                  <a:pt x="1331357" y="1345669"/>
                </a:lnTo>
                <a:lnTo>
                  <a:pt x="1302779" y="1380393"/>
                </a:lnTo>
                <a:lnTo>
                  <a:pt x="1272447" y="1413300"/>
                </a:lnTo>
                <a:lnTo>
                  <a:pt x="1240439" y="1444304"/>
                </a:lnTo>
                <a:lnTo>
                  <a:pt x="1206835" y="1473320"/>
                </a:lnTo>
                <a:lnTo>
                  <a:pt x="1171714" y="1500262"/>
                </a:lnTo>
                <a:lnTo>
                  <a:pt x="1135154" y="1525044"/>
                </a:lnTo>
                <a:lnTo>
                  <a:pt x="1097234" y="1547581"/>
                </a:lnTo>
                <a:lnTo>
                  <a:pt x="1058032" y="1567787"/>
                </a:lnTo>
                <a:lnTo>
                  <a:pt x="1017629" y="1585576"/>
                </a:lnTo>
                <a:lnTo>
                  <a:pt x="976102" y="1600864"/>
                </a:lnTo>
                <a:lnTo>
                  <a:pt x="933531" y="1613564"/>
                </a:lnTo>
                <a:lnTo>
                  <a:pt x="889995" y="1623590"/>
                </a:lnTo>
                <a:lnTo>
                  <a:pt x="845571" y="1630858"/>
                </a:lnTo>
                <a:lnTo>
                  <a:pt x="800340" y="1635282"/>
                </a:lnTo>
                <a:lnTo>
                  <a:pt x="754379" y="1636776"/>
                </a:lnTo>
                <a:lnTo>
                  <a:pt x="708419" y="1635282"/>
                </a:lnTo>
                <a:lnTo>
                  <a:pt x="663188" y="1630858"/>
                </a:lnTo>
                <a:lnTo>
                  <a:pt x="618764" y="1623590"/>
                </a:lnTo>
                <a:lnTo>
                  <a:pt x="575228" y="1613564"/>
                </a:lnTo>
                <a:lnTo>
                  <a:pt x="532657" y="1600864"/>
                </a:lnTo>
                <a:lnTo>
                  <a:pt x="491130" y="1585576"/>
                </a:lnTo>
                <a:lnTo>
                  <a:pt x="450727" y="1567787"/>
                </a:lnTo>
                <a:lnTo>
                  <a:pt x="411525" y="1547581"/>
                </a:lnTo>
                <a:lnTo>
                  <a:pt x="373605" y="1525044"/>
                </a:lnTo>
                <a:lnTo>
                  <a:pt x="337045" y="1500262"/>
                </a:lnTo>
                <a:lnTo>
                  <a:pt x="301924" y="1473320"/>
                </a:lnTo>
                <a:lnTo>
                  <a:pt x="268320" y="1444304"/>
                </a:lnTo>
                <a:lnTo>
                  <a:pt x="236312" y="1413300"/>
                </a:lnTo>
                <a:lnTo>
                  <a:pt x="205980" y="1380393"/>
                </a:lnTo>
                <a:lnTo>
                  <a:pt x="177402" y="1345669"/>
                </a:lnTo>
                <a:lnTo>
                  <a:pt x="150657" y="1309213"/>
                </a:lnTo>
                <a:lnTo>
                  <a:pt x="125825" y="1271110"/>
                </a:lnTo>
                <a:lnTo>
                  <a:pt x="102982" y="1231448"/>
                </a:lnTo>
                <a:lnTo>
                  <a:pt x="82210" y="1190311"/>
                </a:lnTo>
                <a:lnTo>
                  <a:pt x="63586" y="1147784"/>
                </a:lnTo>
                <a:lnTo>
                  <a:pt x="47189" y="1103954"/>
                </a:lnTo>
                <a:lnTo>
                  <a:pt x="33099" y="1058905"/>
                </a:lnTo>
                <a:lnTo>
                  <a:pt x="21393" y="1012724"/>
                </a:lnTo>
                <a:lnTo>
                  <a:pt x="12152" y="965496"/>
                </a:lnTo>
                <a:lnTo>
                  <a:pt x="5453" y="917307"/>
                </a:lnTo>
                <a:lnTo>
                  <a:pt x="1376" y="868242"/>
                </a:lnTo>
                <a:lnTo>
                  <a:pt x="0" y="818388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902834" y="1906269"/>
            <a:ext cx="13677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Meth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ne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332982" y="982217"/>
            <a:ext cx="1420495" cy="1146175"/>
          </a:xfrm>
          <a:custGeom>
            <a:avLst/>
            <a:gdLst/>
            <a:ahLst/>
            <a:cxnLst/>
            <a:rect l="l" t="t" r="r" b="b"/>
            <a:pathLst>
              <a:path w="1420495" h="1146175">
                <a:moveTo>
                  <a:pt x="0" y="573024"/>
                </a:moveTo>
                <a:lnTo>
                  <a:pt x="286512" y="0"/>
                </a:lnTo>
                <a:lnTo>
                  <a:pt x="1133856" y="0"/>
                </a:lnTo>
                <a:lnTo>
                  <a:pt x="1420367" y="573024"/>
                </a:lnTo>
                <a:lnTo>
                  <a:pt x="1133856" y="1146048"/>
                </a:lnTo>
                <a:lnTo>
                  <a:pt x="286512" y="1146048"/>
                </a:lnTo>
                <a:lnTo>
                  <a:pt x="0" y="573024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6442709" y="1337563"/>
            <a:ext cx="118681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009900"/>
                </a:solidFill>
                <a:latin typeface="Times New Roman"/>
                <a:cs typeface="Times New Roman"/>
              </a:rPr>
              <a:t>Ac</a:t>
            </a:r>
            <a:r>
              <a:rPr sz="2200" b="1" spc="-15" dirty="0">
                <a:solidFill>
                  <a:srgbClr val="009900"/>
                </a:solidFill>
                <a:latin typeface="Times New Roman"/>
                <a:cs typeface="Times New Roman"/>
              </a:rPr>
              <a:t>e</a:t>
            </a:r>
            <a:r>
              <a:rPr sz="2200" b="1" spc="-5" dirty="0">
                <a:solidFill>
                  <a:srgbClr val="009900"/>
                </a:solidFill>
                <a:latin typeface="Times New Roman"/>
                <a:cs typeface="Times New Roman"/>
              </a:rPr>
              <a:t>tylene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546853" y="92202"/>
            <a:ext cx="2040889" cy="1144905"/>
          </a:xfrm>
          <a:custGeom>
            <a:avLst/>
            <a:gdLst/>
            <a:ahLst/>
            <a:cxnLst/>
            <a:rect l="l" t="t" r="r" b="b"/>
            <a:pathLst>
              <a:path w="2040890" h="1144905">
                <a:moveTo>
                  <a:pt x="0" y="572262"/>
                </a:moveTo>
                <a:lnTo>
                  <a:pt x="286131" y="0"/>
                </a:lnTo>
                <a:lnTo>
                  <a:pt x="1754505" y="0"/>
                </a:lnTo>
                <a:lnTo>
                  <a:pt x="2040636" y="572262"/>
                </a:lnTo>
                <a:lnTo>
                  <a:pt x="1754505" y="1144524"/>
                </a:lnTo>
                <a:lnTo>
                  <a:pt x="286131" y="1144524"/>
                </a:lnTo>
                <a:lnTo>
                  <a:pt x="0" y="572262"/>
                </a:lnTo>
                <a:close/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624832" y="462787"/>
            <a:ext cx="188087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Chl</a:t>
            </a:r>
            <a:r>
              <a:rPr sz="2200" b="1" dirty="0">
                <a:solidFill>
                  <a:srgbClr val="0000FF"/>
                </a:solidFill>
                <a:latin typeface="Times New Roman"/>
                <a:cs typeface="Times New Roman"/>
              </a:rPr>
              <a:t>o</a:t>
            </a:r>
            <a:r>
              <a:rPr sz="2200" b="1" spc="-45" dirty="0">
                <a:solidFill>
                  <a:srgbClr val="0000FF"/>
                </a:solidFill>
                <a:latin typeface="Times New Roman"/>
                <a:cs typeface="Times New Roman"/>
              </a:rPr>
              <a:t>r</a:t>
            </a:r>
            <a:r>
              <a:rPr sz="22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omethane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879598" y="991361"/>
            <a:ext cx="1946275" cy="1146175"/>
          </a:xfrm>
          <a:custGeom>
            <a:avLst/>
            <a:gdLst/>
            <a:ahLst/>
            <a:cxnLst/>
            <a:rect l="l" t="t" r="r" b="b"/>
            <a:pathLst>
              <a:path w="1946275" h="1146175">
                <a:moveTo>
                  <a:pt x="0" y="573024"/>
                </a:moveTo>
                <a:lnTo>
                  <a:pt x="286512" y="0"/>
                </a:lnTo>
                <a:lnTo>
                  <a:pt x="1659636" y="0"/>
                </a:lnTo>
                <a:lnTo>
                  <a:pt x="1946148" y="573024"/>
                </a:lnTo>
                <a:lnTo>
                  <a:pt x="1659636" y="1146048"/>
                </a:lnTo>
                <a:lnTo>
                  <a:pt x="286512" y="1146048"/>
                </a:lnTo>
                <a:lnTo>
                  <a:pt x="0" y="573024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033141" y="1372361"/>
            <a:ext cx="169291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latin typeface="Times New Roman"/>
                <a:cs typeface="Times New Roman"/>
              </a:rPr>
              <a:t>Carbon</a:t>
            </a:r>
            <a:r>
              <a:rPr sz="2200" b="1" spc="-60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Black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440930" y="4046982"/>
            <a:ext cx="2449195" cy="1609725"/>
          </a:xfrm>
          <a:custGeom>
            <a:avLst/>
            <a:gdLst/>
            <a:ahLst/>
            <a:cxnLst/>
            <a:rect l="l" t="t" r="r" b="b"/>
            <a:pathLst>
              <a:path w="2449195" h="1609725">
                <a:moveTo>
                  <a:pt x="0" y="804672"/>
                </a:moveTo>
                <a:lnTo>
                  <a:pt x="1224534" y="0"/>
                </a:lnTo>
                <a:lnTo>
                  <a:pt x="2449068" y="804672"/>
                </a:lnTo>
                <a:lnTo>
                  <a:pt x="1224534" y="1609344"/>
                </a:lnTo>
                <a:lnTo>
                  <a:pt x="0" y="804672"/>
                </a:lnTo>
                <a:close/>
              </a:path>
            </a:pathLst>
          </a:custGeom>
          <a:ln w="38099">
            <a:solidFill>
              <a:srgbClr val="CC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8105520" y="4498340"/>
            <a:ext cx="133032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C3300"/>
                </a:solidFill>
                <a:latin typeface="Times New Roman"/>
                <a:cs typeface="Times New Roman"/>
              </a:rPr>
              <a:t>Methanol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2400" spc="-10" dirty="0">
                <a:solidFill>
                  <a:srgbClr val="CC3300"/>
                </a:solidFill>
                <a:latin typeface="Times New Roman"/>
                <a:cs typeface="Times New Roman"/>
              </a:rPr>
              <a:t>CH</a:t>
            </a:r>
            <a:r>
              <a:rPr sz="2400" spc="-15" baseline="-20833" dirty="0">
                <a:solidFill>
                  <a:srgbClr val="CC3300"/>
                </a:solidFill>
                <a:latin typeface="Times New Roman"/>
                <a:cs typeface="Times New Roman"/>
              </a:rPr>
              <a:t>3</a:t>
            </a:r>
            <a:r>
              <a:rPr sz="2400" spc="-10" dirty="0">
                <a:solidFill>
                  <a:srgbClr val="CC3300"/>
                </a:solidFill>
                <a:latin typeface="Times New Roman"/>
                <a:cs typeface="Times New Roman"/>
              </a:rPr>
              <a:t>OH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039361" y="5202173"/>
            <a:ext cx="3054350" cy="1100455"/>
          </a:xfrm>
          <a:custGeom>
            <a:avLst/>
            <a:gdLst/>
            <a:ahLst/>
            <a:cxnLst/>
            <a:rect l="l" t="t" r="r" b="b"/>
            <a:pathLst>
              <a:path w="3054350" h="1100454">
                <a:moveTo>
                  <a:pt x="0" y="550163"/>
                </a:moveTo>
                <a:lnTo>
                  <a:pt x="1527048" y="0"/>
                </a:lnTo>
                <a:lnTo>
                  <a:pt x="3054095" y="550163"/>
                </a:lnTo>
                <a:lnTo>
                  <a:pt x="1527048" y="1100327"/>
                </a:lnTo>
                <a:lnTo>
                  <a:pt x="0" y="550163"/>
                </a:lnTo>
                <a:close/>
              </a:path>
            </a:pathLst>
          </a:custGeom>
          <a:ln w="38100">
            <a:solidFill>
              <a:srgbClr val="CC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4943602" y="5350255"/>
            <a:ext cx="136525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C3300"/>
                </a:solidFill>
                <a:latin typeface="Times New Roman"/>
                <a:cs typeface="Times New Roman"/>
              </a:rPr>
              <a:t>Ammonia</a:t>
            </a:r>
            <a:endParaRPr sz="2400">
              <a:latin typeface="Times New Roman"/>
              <a:cs typeface="Times New Roman"/>
            </a:endParaRPr>
          </a:p>
          <a:p>
            <a:pPr marL="13970" algn="ctr">
              <a:lnSpc>
                <a:spcPct val="100000"/>
              </a:lnSpc>
            </a:pPr>
            <a:r>
              <a:rPr sz="2400" spc="-10" dirty="0">
                <a:solidFill>
                  <a:srgbClr val="CC3300"/>
                </a:solidFill>
                <a:latin typeface="Times New Roman"/>
                <a:cs typeface="Times New Roman"/>
              </a:rPr>
              <a:t>NH</a:t>
            </a:r>
            <a:r>
              <a:rPr sz="2400" spc="-15" baseline="-20833" dirty="0">
                <a:solidFill>
                  <a:srgbClr val="CC3300"/>
                </a:solidFill>
                <a:latin typeface="Times New Roman"/>
                <a:cs typeface="Times New Roman"/>
              </a:rPr>
              <a:t>3</a:t>
            </a:r>
            <a:endParaRPr sz="2400" baseline="-20833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733805" y="4013453"/>
            <a:ext cx="3055620" cy="1988820"/>
          </a:xfrm>
          <a:custGeom>
            <a:avLst/>
            <a:gdLst/>
            <a:ahLst/>
            <a:cxnLst/>
            <a:rect l="l" t="t" r="r" b="b"/>
            <a:pathLst>
              <a:path w="3055620" h="1988820">
                <a:moveTo>
                  <a:pt x="0" y="994410"/>
                </a:moveTo>
                <a:lnTo>
                  <a:pt x="1527810" y="0"/>
                </a:lnTo>
                <a:lnTo>
                  <a:pt x="3055620" y="994410"/>
                </a:lnTo>
                <a:lnTo>
                  <a:pt x="1527810" y="1988820"/>
                </a:lnTo>
                <a:lnTo>
                  <a:pt x="0" y="994410"/>
                </a:lnTo>
                <a:close/>
              </a:path>
            </a:pathLst>
          </a:custGeom>
          <a:ln w="38100">
            <a:solidFill>
              <a:srgbClr val="CC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1270254" y="4584127"/>
            <a:ext cx="1996439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dirty="0">
                <a:solidFill>
                  <a:srgbClr val="CC3300"/>
                </a:solidFill>
                <a:latin typeface="Times New Roman"/>
                <a:cs typeface="Times New Roman"/>
              </a:rPr>
              <a:t>2-Ethyl</a:t>
            </a:r>
            <a:r>
              <a:rPr sz="2300" b="1" spc="-75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CC3300"/>
                </a:solidFill>
                <a:latin typeface="Times New Roman"/>
                <a:cs typeface="Times New Roman"/>
              </a:rPr>
              <a:t>hexanol</a:t>
            </a:r>
            <a:endParaRPr sz="2300" dirty="0">
              <a:latin typeface="Times New Roman"/>
              <a:cs typeface="Times New Roman"/>
            </a:endParaRPr>
          </a:p>
        </p:txBody>
      </p:sp>
      <p:pic>
        <p:nvPicPr>
          <p:cNvPr id="26" name="object 2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49324" y="4900751"/>
            <a:ext cx="1638300" cy="579984"/>
          </a:xfrm>
          <a:prstGeom prst="rect">
            <a:avLst/>
          </a:prstGeom>
        </p:spPr>
      </p:pic>
      <p:sp>
        <p:nvSpPr>
          <p:cNvPr id="27" name="object 2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4091" y="5612079"/>
            <a:ext cx="1058227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Times New Roman"/>
                <a:cs typeface="Times New Roman"/>
              </a:rPr>
              <a:t>It</a:t>
            </a:r>
            <a:r>
              <a:rPr sz="2200" spc="16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is</a:t>
            </a:r>
            <a:r>
              <a:rPr sz="2200" spc="16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used</a:t>
            </a:r>
            <a:r>
              <a:rPr sz="2200" spc="17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for</a:t>
            </a:r>
            <a:r>
              <a:rPr sz="2200" spc="17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production</a:t>
            </a:r>
            <a:r>
              <a:rPr sz="2200" spc="1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of</a:t>
            </a:r>
            <a:r>
              <a:rPr sz="2200" spc="18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methanol</a:t>
            </a:r>
            <a:r>
              <a:rPr sz="2200" spc="1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or</a:t>
            </a:r>
            <a:r>
              <a:rPr sz="2200" spc="16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ammonia.</a:t>
            </a:r>
            <a:r>
              <a:rPr sz="2200" spc="17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It</a:t>
            </a:r>
            <a:r>
              <a:rPr sz="2200" spc="1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is</a:t>
            </a:r>
            <a:r>
              <a:rPr sz="2200" spc="16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also</a:t>
            </a:r>
            <a:r>
              <a:rPr sz="2200" spc="16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used</a:t>
            </a:r>
            <a:r>
              <a:rPr sz="2200" spc="17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for</a:t>
            </a:r>
            <a:r>
              <a:rPr sz="2200" spc="16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production</a:t>
            </a:r>
            <a:r>
              <a:rPr sz="2200" spc="1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of</a:t>
            </a:r>
            <a:r>
              <a:rPr sz="2200" spc="16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synthetic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200" spc="-5" dirty="0">
                <a:latin typeface="Times New Roman"/>
                <a:cs typeface="Times New Roman"/>
              </a:rPr>
              <a:t>fuels,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both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diesel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(Fischer–Tropsch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process)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and</a:t>
            </a:r>
            <a:r>
              <a:rPr sz="2200" spc="3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gasoline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89584" y="722060"/>
            <a:ext cx="8627745" cy="1417320"/>
          </a:xfrm>
          <a:prstGeom prst="rect">
            <a:avLst/>
          </a:prstGeom>
        </p:spPr>
        <p:txBody>
          <a:bodyPr vert="horz" wrap="square" lIns="0" tIns="1987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65"/>
              </a:spcBef>
            </a:pP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Syngas</a:t>
            </a:r>
            <a:endParaRPr sz="2400">
              <a:latin typeface="Times New Roman"/>
              <a:cs typeface="Times New Roman"/>
            </a:endParaRPr>
          </a:p>
          <a:p>
            <a:pPr marL="300990" marR="5080">
              <a:lnSpc>
                <a:spcPct val="100000"/>
              </a:lnSpc>
              <a:spcBef>
                <a:spcPts val="1335"/>
              </a:spcBef>
            </a:pPr>
            <a:r>
              <a:rPr sz="2200" dirty="0">
                <a:latin typeface="Times New Roman"/>
                <a:cs typeface="Times New Roman"/>
              </a:rPr>
              <a:t>Syngas,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also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known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as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synthesis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gas,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synthetic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gas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or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producer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gas,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can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be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produced from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variety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of </a:t>
            </a:r>
            <a:r>
              <a:rPr sz="2200" spc="-5" dirty="0">
                <a:latin typeface="Times New Roman"/>
                <a:cs typeface="Times New Roman"/>
              </a:rPr>
              <a:t>different materials</a:t>
            </a:r>
            <a:r>
              <a:rPr sz="2200" spc="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that contain carbon.</a:t>
            </a:r>
            <a:endParaRPr sz="22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182624" y="2179332"/>
            <a:ext cx="8336280" cy="3601720"/>
            <a:chOff x="1182624" y="2179332"/>
            <a:chExt cx="8336280" cy="360172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2624" y="2179332"/>
              <a:ext cx="8336280" cy="360121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77696" y="2374391"/>
              <a:ext cx="7766304" cy="3031236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9597" y="907460"/>
            <a:ext cx="6923405" cy="114935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2800" spc="-20" dirty="0">
                <a:solidFill>
                  <a:srgbClr val="3333FF"/>
                </a:solidFill>
                <a:latin typeface="Calibri"/>
                <a:cs typeface="Calibri"/>
              </a:rPr>
              <a:t>Syngas</a:t>
            </a:r>
            <a:r>
              <a:rPr sz="2800" spc="1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3333FF"/>
                </a:solidFill>
                <a:latin typeface="Calibri"/>
                <a:cs typeface="Calibri"/>
              </a:rPr>
              <a:t>can </a:t>
            </a:r>
            <a:r>
              <a:rPr sz="2800" spc="-5" dirty="0">
                <a:solidFill>
                  <a:srgbClr val="3333FF"/>
                </a:solidFill>
                <a:latin typeface="Calibri"/>
                <a:cs typeface="Calibri"/>
              </a:rPr>
              <a:t>be</a:t>
            </a:r>
            <a:r>
              <a:rPr sz="2800" spc="1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3333FF"/>
                </a:solidFill>
                <a:latin typeface="Calibri"/>
                <a:cs typeface="Calibri"/>
              </a:rPr>
              <a:t>formed</a:t>
            </a:r>
            <a:r>
              <a:rPr sz="2800" spc="-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3333FF"/>
                </a:solidFill>
                <a:latin typeface="Calibri"/>
                <a:cs typeface="Calibri"/>
              </a:rPr>
              <a:t>by</a:t>
            </a:r>
            <a:r>
              <a:rPr sz="2800" spc="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3333FF"/>
                </a:solidFill>
                <a:latin typeface="Calibri"/>
                <a:cs typeface="Calibri"/>
              </a:rPr>
              <a:t>the</a:t>
            </a:r>
            <a:r>
              <a:rPr sz="280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3333FF"/>
                </a:solidFill>
                <a:latin typeface="Calibri"/>
                <a:cs typeface="Calibri"/>
              </a:rPr>
              <a:t>following</a:t>
            </a:r>
            <a:r>
              <a:rPr sz="2800" spc="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3333FF"/>
                </a:solidFill>
                <a:latin typeface="Calibri"/>
                <a:cs typeface="Calibri"/>
              </a:rPr>
              <a:t>methods</a:t>
            </a:r>
            <a:endParaRPr sz="2800">
              <a:latin typeface="Calibri"/>
              <a:cs typeface="Calibri"/>
            </a:endParaRPr>
          </a:p>
          <a:p>
            <a:pPr marL="194945">
              <a:lnSpc>
                <a:spcPct val="100000"/>
              </a:lnSpc>
              <a:spcBef>
                <a:spcPts val="880"/>
              </a:spcBef>
            </a:pPr>
            <a:r>
              <a:rPr sz="3200" spc="-15" dirty="0">
                <a:solidFill>
                  <a:srgbClr val="9900CC"/>
                </a:solidFill>
                <a:latin typeface="Calibri"/>
                <a:cs typeface="Calibri"/>
              </a:rPr>
              <a:t>1.By</a:t>
            </a:r>
            <a:r>
              <a:rPr sz="3200" spc="-5" dirty="0">
                <a:solidFill>
                  <a:srgbClr val="9900CC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9900CC"/>
                </a:solidFill>
                <a:latin typeface="Calibri"/>
                <a:cs typeface="Calibri"/>
              </a:rPr>
              <a:t>steam Reforming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079182" y="2133790"/>
            <a:ext cx="8488680" cy="1452245"/>
            <a:chOff x="1079182" y="2133790"/>
            <a:chExt cx="8488680" cy="145224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39011" y="2299715"/>
              <a:ext cx="8165592" cy="111861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93469" y="2148077"/>
              <a:ext cx="8460105" cy="1423670"/>
            </a:xfrm>
            <a:custGeom>
              <a:avLst/>
              <a:gdLst/>
              <a:ahLst/>
              <a:cxnLst/>
              <a:rect l="l" t="t" r="r" b="b"/>
              <a:pathLst>
                <a:path w="8460105" h="1423670">
                  <a:moveTo>
                    <a:pt x="0" y="237236"/>
                  </a:moveTo>
                  <a:lnTo>
                    <a:pt x="4819" y="189412"/>
                  </a:lnTo>
                  <a:lnTo>
                    <a:pt x="18642" y="144875"/>
                  </a:lnTo>
                  <a:lnTo>
                    <a:pt x="40515" y="104576"/>
                  </a:lnTo>
                  <a:lnTo>
                    <a:pt x="69483" y="69468"/>
                  </a:lnTo>
                  <a:lnTo>
                    <a:pt x="104593" y="40505"/>
                  </a:lnTo>
                  <a:lnTo>
                    <a:pt x="144891" y="18637"/>
                  </a:lnTo>
                  <a:lnTo>
                    <a:pt x="189423" y="4818"/>
                  </a:lnTo>
                  <a:lnTo>
                    <a:pt x="237236" y="0"/>
                  </a:lnTo>
                  <a:lnTo>
                    <a:pt x="8222487" y="0"/>
                  </a:lnTo>
                  <a:lnTo>
                    <a:pt x="8270311" y="4818"/>
                  </a:lnTo>
                  <a:lnTo>
                    <a:pt x="8314848" y="18637"/>
                  </a:lnTo>
                  <a:lnTo>
                    <a:pt x="8355147" y="40505"/>
                  </a:lnTo>
                  <a:lnTo>
                    <a:pt x="8390255" y="69468"/>
                  </a:lnTo>
                  <a:lnTo>
                    <a:pt x="8419218" y="104576"/>
                  </a:lnTo>
                  <a:lnTo>
                    <a:pt x="8441086" y="144875"/>
                  </a:lnTo>
                  <a:lnTo>
                    <a:pt x="8454905" y="189412"/>
                  </a:lnTo>
                  <a:lnTo>
                    <a:pt x="8459724" y="237236"/>
                  </a:lnTo>
                  <a:lnTo>
                    <a:pt x="8459724" y="1186180"/>
                  </a:lnTo>
                  <a:lnTo>
                    <a:pt x="8454905" y="1234003"/>
                  </a:lnTo>
                  <a:lnTo>
                    <a:pt x="8441086" y="1278540"/>
                  </a:lnTo>
                  <a:lnTo>
                    <a:pt x="8419218" y="1318839"/>
                  </a:lnTo>
                  <a:lnTo>
                    <a:pt x="8390255" y="1353947"/>
                  </a:lnTo>
                  <a:lnTo>
                    <a:pt x="8355147" y="1382910"/>
                  </a:lnTo>
                  <a:lnTo>
                    <a:pt x="8314848" y="1404778"/>
                  </a:lnTo>
                  <a:lnTo>
                    <a:pt x="8270311" y="1418597"/>
                  </a:lnTo>
                  <a:lnTo>
                    <a:pt x="8222487" y="1423416"/>
                  </a:lnTo>
                  <a:lnTo>
                    <a:pt x="237236" y="1423416"/>
                  </a:lnTo>
                  <a:lnTo>
                    <a:pt x="189423" y="1418597"/>
                  </a:lnTo>
                  <a:lnTo>
                    <a:pt x="144891" y="1404778"/>
                  </a:lnTo>
                  <a:lnTo>
                    <a:pt x="104593" y="1382910"/>
                  </a:lnTo>
                  <a:lnTo>
                    <a:pt x="69483" y="1353947"/>
                  </a:lnTo>
                  <a:lnTo>
                    <a:pt x="40515" y="1318839"/>
                  </a:lnTo>
                  <a:lnTo>
                    <a:pt x="18642" y="1278540"/>
                  </a:lnTo>
                  <a:lnTo>
                    <a:pt x="4819" y="1234003"/>
                  </a:lnTo>
                  <a:lnTo>
                    <a:pt x="0" y="1186180"/>
                  </a:lnTo>
                  <a:lnTo>
                    <a:pt x="0" y="237236"/>
                  </a:lnTo>
                  <a:close/>
                </a:path>
              </a:pathLst>
            </a:custGeom>
            <a:ln w="28575">
              <a:solidFill>
                <a:srgbClr val="9900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441713" y="5534762"/>
            <a:ext cx="435609" cy="2584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1500" spc="15" dirty="0">
                <a:latin typeface="Arial MT"/>
                <a:cs typeface="Arial MT"/>
              </a:rPr>
              <a:t>CH</a:t>
            </a:r>
            <a:r>
              <a:rPr sz="1650" spc="22" baseline="-17676" dirty="0">
                <a:latin typeface="Arial MT"/>
                <a:cs typeface="Arial MT"/>
              </a:rPr>
              <a:t>4</a:t>
            </a:r>
            <a:endParaRPr sz="1650" baseline="-17676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37058" y="4811113"/>
            <a:ext cx="307975" cy="2584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1500" spc="20" dirty="0">
                <a:latin typeface="Arial MT"/>
                <a:cs typeface="Arial MT"/>
              </a:rPr>
              <a:t>O</a:t>
            </a:r>
            <a:r>
              <a:rPr sz="1650" spc="30" baseline="-17676" dirty="0">
                <a:latin typeface="Arial MT"/>
                <a:cs typeface="Arial MT"/>
              </a:rPr>
              <a:t>2</a:t>
            </a:r>
            <a:endParaRPr sz="1650" baseline="-17676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90222" y="5245677"/>
            <a:ext cx="316865" cy="2584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00" spc="15" dirty="0">
                <a:latin typeface="Arial MT"/>
                <a:cs typeface="Arial MT"/>
              </a:rPr>
              <a:t>C</a:t>
            </a:r>
            <a:r>
              <a:rPr sz="1500" spc="25" dirty="0">
                <a:latin typeface="Arial MT"/>
                <a:cs typeface="Arial MT"/>
              </a:rPr>
              <a:t>O</a:t>
            </a:r>
            <a:endParaRPr sz="15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767406" y="5222551"/>
            <a:ext cx="626110" cy="3028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  <a:tabLst>
                <a:tab pos="456565" algn="l"/>
              </a:tabLst>
            </a:pPr>
            <a:r>
              <a:rPr sz="1500" spc="15" dirty="0">
                <a:latin typeface="Arial MT"/>
                <a:cs typeface="Arial MT"/>
              </a:rPr>
              <a:t>H</a:t>
            </a:r>
            <a:r>
              <a:rPr sz="1650" spc="22" baseline="-17676" dirty="0">
                <a:latin typeface="Arial MT"/>
                <a:cs typeface="Arial MT"/>
              </a:rPr>
              <a:t>2	</a:t>
            </a:r>
            <a:r>
              <a:rPr sz="1800" spc="15" dirty="0">
                <a:latin typeface="Times New Roman"/>
                <a:cs typeface="Times New Roman"/>
              </a:rPr>
              <a:t>+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292567" y="5509316"/>
            <a:ext cx="467359" cy="3028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800" spc="15" dirty="0">
                <a:latin typeface="Times New Roman"/>
                <a:cs typeface="Times New Roman"/>
              </a:rPr>
              <a:t>H</a:t>
            </a:r>
            <a:r>
              <a:rPr sz="1800" spc="20" dirty="0">
                <a:latin typeface="Times New Roman"/>
                <a:cs typeface="Times New Roman"/>
              </a:rPr>
              <a:t>ea</a:t>
            </a:r>
            <a:r>
              <a:rPr sz="1800" spc="5" dirty="0">
                <a:latin typeface="Times New Roman"/>
                <a:cs typeface="Times New Roman"/>
              </a:rPr>
              <a:t>t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206484" y="4785657"/>
            <a:ext cx="464820" cy="3028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800" spc="15" dirty="0">
                <a:latin typeface="Times New Roman"/>
                <a:cs typeface="Times New Roman"/>
              </a:rPr>
              <a:t>H</a:t>
            </a:r>
            <a:r>
              <a:rPr sz="1800" dirty="0">
                <a:latin typeface="Times New Roman"/>
                <a:cs typeface="Times New Roman"/>
              </a:rPr>
              <a:t>e</a:t>
            </a:r>
            <a:r>
              <a:rPr sz="1800" spc="20" dirty="0">
                <a:latin typeface="Times New Roman"/>
                <a:cs typeface="Times New Roman"/>
              </a:rPr>
              <a:t>a</a:t>
            </a:r>
            <a:r>
              <a:rPr sz="1800" spc="5" dirty="0">
                <a:latin typeface="Times New Roman"/>
                <a:cs typeface="Times New Roman"/>
              </a:rPr>
              <a:t>t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006809" y="5088647"/>
            <a:ext cx="383540" cy="3028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800" spc="-10" dirty="0">
                <a:latin typeface="Times New Roman"/>
                <a:cs typeface="Times New Roman"/>
              </a:rPr>
              <a:t>m</a:t>
            </a:r>
            <a:r>
              <a:rPr sz="1800" spc="10" dirty="0">
                <a:latin typeface="Times New Roman"/>
                <a:cs typeface="Times New Roman"/>
              </a:rPr>
              <a:t>ix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088275" y="5042298"/>
            <a:ext cx="979805" cy="2584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1500" spc="15" dirty="0">
                <a:latin typeface="Arial MT"/>
                <a:cs typeface="Arial MT"/>
              </a:rPr>
              <a:t>Cu</a:t>
            </a:r>
            <a:r>
              <a:rPr sz="1650" spc="22" baseline="30303" dirty="0">
                <a:latin typeface="Arial MT"/>
                <a:cs typeface="Arial MT"/>
              </a:rPr>
              <a:t>+</a:t>
            </a:r>
            <a:r>
              <a:rPr sz="1500" spc="15" dirty="0">
                <a:latin typeface="Arial MT"/>
                <a:cs typeface="Arial MT"/>
              </a:rPr>
              <a:t>(NH</a:t>
            </a:r>
            <a:r>
              <a:rPr sz="1650" spc="22" baseline="-17676" dirty="0">
                <a:latin typeface="Arial MT"/>
                <a:cs typeface="Arial MT"/>
              </a:rPr>
              <a:t>3</a:t>
            </a:r>
            <a:r>
              <a:rPr sz="1500" spc="15" dirty="0">
                <a:latin typeface="Arial MT"/>
                <a:cs typeface="Arial MT"/>
              </a:rPr>
              <a:t>)</a:t>
            </a:r>
            <a:r>
              <a:rPr sz="1650" spc="22" baseline="-17676" dirty="0">
                <a:latin typeface="Arial MT"/>
                <a:cs typeface="Arial MT"/>
              </a:rPr>
              <a:t>4</a:t>
            </a:r>
            <a:endParaRPr sz="1650" baseline="-17676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967106" y="5393504"/>
            <a:ext cx="1336040" cy="3028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800" spc="10" dirty="0">
                <a:latin typeface="Times New Roman"/>
                <a:cs typeface="Times New Roman"/>
              </a:rPr>
              <a:t>High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Pressure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425602" y="5229464"/>
            <a:ext cx="1270000" cy="2584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1500" spc="15" dirty="0">
                <a:latin typeface="Arial MT"/>
                <a:cs typeface="Arial MT"/>
              </a:rPr>
              <a:t>Cu</a:t>
            </a:r>
            <a:r>
              <a:rPr sz="1650" spc="22" baseline="30303" dirty="0">
                <a:latin typeface="Arial MT"/>
                <a:cs typeface="Arial MT"/>
              </a:rPr>
              <a:t>+</a:t>
            </a:r>
            <a:r>
              <a:rPr sz="1500" spc="15" dirty="0">
                <a:latin typeface="Arial MT"/>
                <a:cs typeface="Arial MT"/>
              </a:rPr>
              <a:t>(NH</a:t>
            </a:r>
            <a:r>
              <a:rPr sz="1650" spc="22" baseline="-17676" dirty="0">
                <a:latin typeface="Arial MT"/>
                <a:cs typeface="Arial MT"/>
              </a:rPr>
              <a:t>3</a:t>
            </a:r>
            <a:r>
              <a:rPr sz="1500" spc="15" dirty="0">
                <a:latin typeface="Arial MT"/>
                <a:cs typeface="Arial MT"/>
              </a:rPr>
              <a:t>)</a:t>
            </a:r>
            <a:r>
              <a:rPr sz="1650" spc="22" baseline="-17676" dirty="0">
                <a:latin typeface="Arial MT"/>
                <a:cs typeface="Arial MT"/>
              </a:rPr>
              <a:t>4</a:t>
            </a:r>
            <a:r>
              <a:rPr sz="1500" spc="15" dirty="0">
                <a:solidFill>
                  <a:srgbClr val="FF0000"/>
                </a:solidFill>
                <a:latin typeface="Arial MT"/>
                <a:cs typeface="Arial MT"/>
              </a:rPr>
              <a:t>CO</a:t>
            </a:r>
            <a:endParaRPr sz="150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820628" y="5009494"/>
            <a:ext cx="861694" cy="6223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30480" indent="125095">
              <a:lnSpc>
                <a:spcPct val="108800"/>
              </a:lnSpc>
              <a:spcBef>
                <a:spcPts val="95"/>
              </a:spcBef>
            </a:pPr>
            <a:r>
              <a:rPr sz="1800" spc="10" dirty="0">
                <a:latin typeface="Times New Roman"/>
                <a:cs typeface="Times New Roman"/>
              </a:rPr>
              <a:t>atm </a:t>
            </a:r>
            <a:r>
              <a:rPr sz="1800" spc="15" dirty="0">
                <a:latin typeface="Times New Roman"/>
                <a:cs typeface="Times New Roman"/>
              </a:rPr>
              <a:t>P 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10" dirty="0">
                <a:latin typeface="Times New Roman"/>
                <a:cs typeface="Times New Roman"/>
              </a:rPr>
              <a:t>40</a:t>
            </a:r>
            <a:r>
              <a:rPr sz="1800" spc="-5" dirty="0">
                <a:latin typeface="Times New Roman"/>
                <a:cs typeface="Times New Roman"/>
              </a:rPr>
              <a:t>-</a:t>
            </a:r>
            <a:r>
              <a:rPr sz="1800" spc="10" dirty="0">
                <a:latin typeface="Times New Roman"/>
                <a:cs typeface="Times New Roman"/>
              </a:rPr>
              <a:t>50</a:t>
            </a:r>
            <a:r>
              <a:rPr sz="2025" spc="22" baseline="28806" dirty="0">
                <a:latin typeface="Times New Roman"/>
                <a:cs typeface="Times New Roman"/>
              </a:rPr>
              <a:t>o</a:t>
            </a:r>
            <a:r>
              <a:rPr sz="1800" spc="15" dirty="0">
                <a:latin typeface="Times New Roman"/>
                <a:cs typeface="Times New Roman"/>
              </a:rPr>
              <a:t>C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865046" y="5201659"/>
            <a:ext cx="316865" cy="2584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00" spc="10" dirty="0">
                <a:latin typeface="Arial MT"/>
                <a:cs typeface="Arial MT"/>
              </a:rPr>
              <a:t>C</a:t>
            </a:r>
            <a:r>
              <a:rPr sz="1500" spc="25" dirty="0">
                <a:latin typeface="Arial MT"/>
                <a:cs typeface="Arial MT"/>
              </a:rPr>
              <a:t>O</a:t>
            </a:r>
            <a:endParaRPr sz="1500">
              <a:latin typeface="Arial MT"/>
              <a:cs typeface="Arial MT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079182" y="4657534"/>
            <a:ext cx="8488680" cy="1453515"/>
            <a:chOff x="1079182" y="4657534"/>
            <a:chExt cx="8488680" cy="1453515"/>
          </a:xfrm>
        </p:grpSpPr>
        <p:sp>
          <p:nvSpPr>
            <p:cNvPr id="22" name="object 22"/>
            <p:cNvSpPr/>
            <p:nvPr/>
          </p:nvSpPr>
          <p:spPr>
            <a:xfrm>
              <a:off x="2649599" y="5401293"/>
              <a:ext cx="200660" cy="97790"/>
            </a:xfrm>
            <a:custGeom>
              <a:avLst/>
              <a:gdLst/>
              <a:ahLst/>
              <a:cxnLst/>
              <a:rect l="l" t="t" r="r" b="b"/>
              <a:pathLst>
                <a:path w="200660" h="97789">
                  <a:moveTo>
                    <a:pt x="200085" y="0"/>
                  </a:moveTo>
                  <a:lnTo>
                    <a:pt x="0" y="2329"/>
                  </a:lnTo>
                  <a:lnTo>
                    <a:pt x="37213" y="44018"/>
                  </a:lnTo>
                  <a:lnTo>
                    <a:pt x="25596" y="97299"/>
                  </a:lnTo>
                  <a:lnTo>
                    <a:pt x="20008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921398" y="5447161"/>
              <a:ext cx="765175" cy="205740"/>
            </a:xfrm>
            <a:custGeom>
              <a:avLst/>
              <a:gdLst/>
              <a:ahLst/>
              <a:cxnLst/>
              <a:rect l="l" t="t" r="r" b="b"/>
              <a:pathLst>
                <a:path w="765175" h="205739">
                  <a:moveTo>
                    <a:pt x="764950" y="0"/>
                  </a:moveTo>
                  <a:lnTo>
                    <a:pt x="0" y="20570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912543" y="5281320"/>
              <a:ext cx="937260" cy="379095"/>
            </a:xfrm>
            <a:custGeom>
              <a:avLst/>
              <a:gdLst/>
              <a:ahLst/>
              <a:cxnLst/>
              <a:rect l="l" t="t" r="r" b="b"/>
              <a:pathLst>
                <a:path w="937260" h="379095">
                  <a:moveTo>
                    <a:pt x="776605" y="173266"/>
                  </a:moveTo>
                  <a:lnTo>
                    <a:pt x="771944" y="154736"/>
                  </a:lnTo>
                  <a:lnTo>
                    <a:pt x="0" y="360426"/>
                  </a:lnTo>
                  <a:lnTo>
                    <a:pt x="4648" y="378955"/>
                  </a:lnTo>
                  <a:lnTo>
                    <a:pt x="776605" y="173266"/>
                  </a:lnTo>
                  <a:close/>
                </a:path>
                <a:path w="937260" h="379095">
                  <a:moveTo>
                    <a:pt x="937133" y="119976"/>
                  </a:moveTo>
                  <a:lnTo>
                    <a:pt x="778929" y="0"/>
                  </a:lnTo>
                  <a:lnTo>
                    <a:pt x="781253" y="55587"/>
                  </a:lnTo>
                  <a:lnTo>
                    <a:pt x="739368" y="90322"/>
                  </a:lnTo>
                  <a:lnTo>
                    <a:pt x="937133" y="11997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863235" y="4989432"/>
              <a:ext cx="830580" cy="349885"/>
            </a:xfrm>
            <a:custGeom>
              <a:avLst/>
              <a:gdLst/>
              <a:ahLst/>
              <a:cxnLst/>
              <a:rect l="l" t="t" r="r" b="b"/>
              <a:pathLst>
                <a:path w="830580" h="349885">
                  <a:moveTo>
                    <a:pt x="830103" y="34931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852053" y="4976012"/>
              <a:ext cx="1892935" cy="474345"/>
            </a:xfrm>
            <a:custGeom>
              <a:avLst/>
              <a:gdLst/>
              <a:ahLst/>
              <a:cxnLst/>
              <a:rect l="l" t="t" r="r" b="b"/>
              <a:pathLst>
                <a:path w="1892935" h="474345">
                  <a:moveTo>
                    <a:pt x="846391" y="351637"/>
                  </a:moveTo>
                  <a:lnTo>
                    <a:pt x="6972" y="0"/>
                  </a:lnTo>
                  <a:lnTo>
                    <a:pt x="0" y="18529"/>
                  </a:lnTo>
                  <a:lnTo>
                    <a:pt x="839419" y="370154"/>
                  </a:lnTo>
                  <a:lnTo>
                    <a:pt x="846391" y="351637"/>
                  </a:lnTo>
                  <a:close/>
                </a:path>
                <a:path w="1892935" h="474345">
                  <a:moveTo>
                    <a:pt x="1892846" y="425284"/>
                  </a:moveTo>
                  <a:lnTo>
                    <a:pt x="1699806" y="374802"/>
                  </a:lnTo>
                  <a:lnTo>
                    <a:pt x="1723034" y="425284"/>
                  </a:lnTo>
                  <a:lnTo>
                    <a:pt x="1699806" y="473951"/>
                  </a:lnTo>
                  <a:lnTo>
                    <a:pt x="1892846" y="42528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858514" y="5403623"/>
              <a:ext cx="716280" cy="0"/>
            </a:xfrm>
            <a:custGeom>
              <a:avLst/>
              <a:gdLst/>
              <a:ahLst/>
              <a:cxnLst/>
              <a:rect l="l" t="t" r="r" b="b"/>
              <a:pathLst>
                <a:path w="716279">
                  <a:moveTo>
                    <a:pt x="716197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849676" y="5325312"/>
              <a:ext cx="3542029" cy="99695"/>
            </a:xfrm>
            <a:custGeom>
              <a:avLst/>
              <a:gdLst/>
              <a:ahLst/>
              <a:cxnLst/>
              <a:rect l="l" t="t" r="r" b="b"/>
              <a:pathLst>
                <a:path w="3542029" h="99695">
                  <a:moveTo>
                    <a:pt x="725411" y="67183"/>
                  </a:moveTo>
                  <a:lnTo>
                    <a:pt x="0" y="67183"/>
                  </a:lnTo>
                  <a:lnTo>
                    <a:pt x="0" y="85255"/>
                  </a:lnTo>
                  <a:lnTo>
                    <a:pt x="725411" y="85255"/>
                  </a:lnTo>
                  <a:lnTo>
                    <a:pt x="725411" y="67183"/>
                  </a:lnTo>
                  <a:close/>
                </a:path>
                <a:path w="3542029" h="99695">
                  <a:moveTo>
                    <a:pt x="3541992" y="50977"/>
                  </a:moveTo>
                  <a:lnTo>
                    <a:pt x="3346437" y="0"/>
                  </a:lnTo>
                  <a:lnTo>
                    <a:pt x="3371989" y="50977"/>
                  </a:lnTo>
                  <a:lnTo>
                    <a:pt x="3346437" y="99148"/>
                  </a:lnTo>
                  <a:lnTo>
                    <a:pt x="3541992" y="5097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888611" y="5380459"/>
              <a:ext cx="1332865" cy="0"/>
            </a:xfrm>
            <a:custGeom>
              <a:avLst/>
              <a:gdLst/>
              <a:ahLst/>
              <a:cxnLst/>
              <a:rect l="l" t="t" r="r" b="b"/>
              <a:pathLst>
                <a:path w="1332864">
                  <a:moveTo>
                    <a:pt x="133268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879886" y="5295213"/>
              <a:ext cx="3968115" cy="102235"/>
            </a:xfrm>
            <a:custGeom>
              <a:avLst/>
              <a:gdLst/>
              <a:ahLst/>
              <a:cxnLst/>
              <a:rect l="l" t="t" r="r" b="b"/>
              <a:pathLst>
                <a:path w="3968115" h="102235">
                  <a:moveTo>
                    <a:pt x="1341958" y="71805"/>
                  </a:moveTo>
                  <a:lnTo>
                    <a:pt x="0" y="71805"/>
                  </a:lnTo>
                  <a:lnTo>
                    <a:pt x="0" y="90335"/>
                  </a:lnTo>
                  <a:lnTo>
                    <a:pt x="1341958" y="90335"/>
                  </a:lnTo>
                  <a:lnTo>
                    <a:pt x="1341958" y="71805"/>
                  </a:lnTo>
                  <a:close/>
                </a:path>
                <a:path w="3968115" h="102235">
                  <a:moveTo>
                    <a:pt x="3967645" y="53263"/>
                  </a:moveTo>
                  <a:lnTo>
                    <a:pt x="3772090" y="0"/>
                  </a:lnTo>
                  <a:lnTo>
                    <a:pt x="3797846" y="53263"/>
                  </a:lnTo>
                  <a:lnTo>
                    <a:pt x="3772090" y="101930"/>
                  </a:lnTo>
                  <a:lnTo>
                    <a:pt x="3967645" y="5326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779538" y="5350343"/>
              <a:ext cx="897890" cy="0"/>
            </a:xfrm>
            <a:custGeom>
              <a:avLst/>
              <a:gdLst/>
              <a:ahLst/>
              <a:cxnLst/>
              <a:rect l="l" t="t" r="r" b="b"/>
              <a:pathLst>
                <a:path w="897890">
                  <a:moveTo>
                    <a:pt x="897618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770825" y="5339225"/>
              <a:ext cx="907415" cy="19050"/>
            </a:xfrm>
            <a:custGeom>
              <a:avLst/>
              <a:gdLst/>
              <a:ahLst/>
              <a:cxnLst/>
              <a:rect l="l" t="t" r="r" b="b"/>
              <a:pathLst>
                <a:path w="907415" h="19050">
                  <a:moveTo>
                    <a:pt x="906892" y="0"/>
                  </a:moveTo>
                  <a:lnTo>
                    <a:pt x="0" y="0"/>
                  </a:lnTo>
                  <a:lnTo>
                    <a:pt x="0" y="18531"/>
                  </a:lnTo>
                  <a:lnTo>
                    <a:pt x="906892" y="18531"/>
                  </a:lnTo>
                  <a:lnTo>
                    <a:pt x="90689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093469" y="4671821"/>
              <a:ext cx="8460105" cy="1424940"/>
            </a:xfrm>
            <a:custGeom>
              <a:avLst/>
              <a:gdLst/>
              <a:ahLst/>
              <a:cxnLst/>
              <a:rect l="l" t="t" r="r" b="b"/>
              <a:pathLst>
                <a:path w="8460105" h="1424939">
                  <a:moveTo>
                    <a:pt x="0" y="237489"/>
                  </a:moveTo>
                  <a:lnTo>
                    <a:pt x="4824" y="189619"/>
                  </a:lnTo>
                  <a:lnTo>
                    <a:pt x="18662" y="145035"/>
                  </a:lnTo>
                  <a:lnTo>
                    <a:pt x="40558" y="104694"/>
                  </a:lnTo>
                  <a:lnTo>
                    <a:pt x="69557" y="69548"/>
                  </a:lnTo>
                  <a:lnTo>
                    <a:pt x="104705" y="40551"/>
                  </a:lnTo>
                  <a:lnTo>
                    <a:pt x="145046" y="18659"/>
                  </a:lnTo>
                  <a:lnTo>
                    <a:pt x="189626" y="4823"/>
                  </a:lnTo>
                  <a:lnTo>
                    <a:pt x="237490" y="0"/>
                  </a:lnTo>
                  <a:lnTo>
                    <a:pt x="8222233" y="0"/>
                  </a:lnTo>
                  <a:lnTo>
                    <a:pt x="8270104" y="4823"/>
                  </a:lnTo>
                  <a:lnTo>
                    <a:pt x="8314688" y="18659"/>
                  </a:lnTo>
                  <a:lnTo>
                    <a:pt x="8355029" y="40551"/>
                  </a:lnTo>
                  <a:lnTo>
                    <a:pt x="8390175" y="69548"/>
                  </a:lnTo>
                  <a:lnTo>
                    <a:pt x="8419172" y="104694"/>
                  </a:lnTo>
                  <a:lnTo>
                    <a:pt x="8441064" y="145035"/>
                  </a:lnTo>
                  <a:lnTo>
                    <a:pt x="8454900" y="189619"/>
                  </a:lnTo>
                  <a:lnTo>
                    <a:pt x="8459724" y="237489"/>
                  </a:lnTo>
                  <a:lnTo>
                    <a:pt x="8459724" y="1187449"/>
                  </a:lnTo>
                  <a:lnTo>
                    <a:pt x="8454900" y="1235313"/>
                  </a:lnTo>
                  <a:lnTo>
                    <a:pt x="8441064" y="1279893"/>
                  </a:lnTo>
                  <a:lnTo>
                    <a:pt x="8419172" y="1320234"/>
                  </a:lnTo>
                  <a:lnTo>
                    <a:pt x="8390175" y="1355382"/>
                  </a:lnTo>
                  <a:lnTo>
                    <a:pt x="8355029" y="1384381"/>
                  </a:lnTo>
                  <a:lnTo>
                    <a:pt x="8314688" y="1406277"/>
                  </a:lnTo>
                  <a:lnTo>
                    <a:pt x="8270104" y="1420115"/>
                  </a:lnTo>
                  <a:lnTo>
                    <a:pt x="8222233" y="1424939"/>
                  </a:lnTo>
                  <a:lnTo>
                    <a:pt x="237490" y="1424939"/>
                  </a:lnTo>
                  <a:lnTo>
                    <a:pt x="189626" y="1420115"/>
                  </a:lnTo>
                  <a:lnTo>
                    <a:pt x="145046" y="1406277"/>
                  </a:lnTo>
                  <a:lnTo>
                    <a:pt x="104705" y="1384381"/>
                  </a:lnTo>
                  <a:lnTo>
                    <a:pt x="69557" y="1355382"/>
                  </a:lnTo>
                  <a:lnTo>
                    <a:pt x="40558" y="1320234"/>
                  </a:lnTo>
                  <a:lnTo>
                    <a:pt x="18662" y="1279893"/>
                  </a:lnTo>
                  <a:lnTo>
                    <a:pt x="4824" y="1235313"/>
                  </a:lnTo>
                  <a:lnTo>
                    <a:pt x="0" y="1187449"/>
                  </a:lnTo>
                  <a:lnTo>
                    <a:pt x="0" y="237489"/>
                  </a:lnTo>
                  <a:close/>
                </a:path>
              </a:pathLst>
            </a:custGeom>
            <a:ln w="28575">
              <a:solidFill>
                <a:srgbClr val="9900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785876" y="3896105"/>
            <a:ext cx="454723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5" dirty="0">
                <a:solidFill>
                  <a:srgbClr val="9900CC"/>
                </a:solidFill>
                <a:latin typeface="Calibri"/>
                <a:cs typeface="Calibri"/>
              </a:rPr>
              <a:t>2.By </a:t>
            </a:r>
            <a:r>
              <a:rPr sz="3200" spc="-5" dirty="0">
                <a:solidFill>
                  <a:srgbClr val="9900CC"/>
                </a:solidFill>
                <a:latin typeface="Calibri"/>
                <a:cs typeface="Calibri"/>
              </a:rPr>
              <a:t>Auto-thermal</a:t>
            </a:r>
            <a:r>
              <a:rPr sz="3200" spc="-15" dirty="0">
                <a:solidFill>
                  <a:srgbClr val="9900CC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9900CC"/>
                </a:solidFill>
                <a:latin typeface="Calibri"/>
                <a:cs typeface="Calibri"/>
              </a:rPr>
              <a:t>Cracking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5" name="object 3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53490" y="978154"/>
            <a:ext cx="62458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0" dirty="0">
                <a:solidFill>
                  <a:srgbClr val="3333FF"/>
                </a:solidFill>
                <a:latin typeface="Calibri"/>
                <a:cs typeface="Calibri"/>
              </a:rPr>
              <a:t>Syngas</a:t>
            </a:r>
            <a:r>
              <a:rPr sz="2800" spc="1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3333FF"/>
                </a:solidFill>
                <a:latin typeface="Calibri"/>
                <a:cs typeface="Calibri"/>
              </a:rPr>
              <a:t>can </a:t>
            </a:r>
            <a:r>
              <a:rPr sz="2800" spc="-5" dirty="0">
                <a:solidFill>
                  <a:srgbClr val="3333FF"/>
                </a:solidFill>
                <a:latin typeface="Calibri"/>
                <a:cs typeface="Calibri"/>
              </a:rPr>
              <a:t>be</a:t>
            </a:r>
            <a:r>
              <a:rPr sz="2800" spc="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3333FF"/>
                </a:solidFill>
                <a:latin typeface="Calibri"/>
                <a:cs typeface="Calibri"/>
              </a:rPr>
              <a:t>used</a:t>
            </a:r>
            <a:r>
              <a:rPr sz="2800" spc="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3333FF"/>
                </a:solidFill>
                <a:latin typeface="Calibri"/>
                <a:cs typeface="Calibri"/>
              </a:rPr>
              <a:t>to</a:t>
            </a:r>
            <a:r>
              <a:rPr sz="2800" spc="-1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3333FF"/>
                </a:solidFill>
                <a:latin typeface="Calibri"/>
                <a:cs typeface="Calibri"/>
              </a:rPr>
              <a:t>synthesize</a:t>
            </a:r>
            <a:r>
              <a:rPr sz="2800" spc="2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3333FF"/>
                </a:solidFill>
                <a:latin typeface="Calibri"/>
                <a:cs typeface="Calibri"/>
              </a:rPr>
              <a:t>Methanol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83978" y="1841288"/>
            <a:ext cx="105410" cy="1962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00" spc="15" dirty="0">
                <a:latin typeface="Arial MT"/>
                <a:cs typeface="Arial MT"/>
              </a:rPr>
              <a:t>2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42715" y="1712616"/>
            <a:ext cx="54800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03860" algn="l"/>
              </a:tabLst>
            </a:pPr>
            <a:r>
              <a:rPr sz="1500" spc="-15" dirty="0">
                <a:latin typeface="Arial MT"/>
                <a:cs typeface="Arial MT"/>
              </a:rPr>
              <a:t>2</a:t>
            </a:r>
            <a:r>
              <a:rPr sz="1500" spc="25" dirty="0">
                <a:latin typeface="Arial MT"/>
                <a:cs typeface="Arial MT"/>
              </a:rPr>
              <a:t>H</a:t>
            </a:r>
            <a:r>
              <a:rPr sz="1500" dirty="0">
                <a:latin typeface="Arial MT"/>
                <a:cs typeface="Arial MT"/>
              </a:rPr>
              <a:t>	</a:t>
            </a:r>
            <a:r>
              <a:rPr sz="1800" spc="15" dirty="0">
                <a:latin typeface="Times New Roman"/>
                <a:cs typeface="Times New Roman"/>
              </a:rPr>
              <a:t>+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04831" y="1735445"/>
            <a:ext cx="313690" cy="2571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spc="-10" dirty="0">
                <a:latin typeface="Arial MT"/>
                <a:cs typeface="Arial MT"/>
              </a:rPr>
              <a:t>C</a:t>
            </a:r>
            <a:r>
              <a:rPr sz="1500" spc="25" dirty="0">
                <a:latin typeface="Arial MT"/>
                <a:cs typeface="Arial MT"/>
              </a:rPr>
              <a:t>O</a:t>
            </a:r>
            <a:endParaRPr sz="15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693695" y="1608953"/>
            <a:ext cx="240919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1800" spc="-5" dirty="0">
                <a:latin typeface="Times New Roman"/>
                <a:cs typeface="Times New Roman"/>
              </a:rPr>
              <a:t>320-380</a:t>
            </a:r>
            <a:r>
              <a:rPr sz="1950" spc="-7" baseline="29914" dirty="0">
                <a:latin typeface="Times New Roman"/>
                <a:cs typeface="Times New Roman"/>
              </a:rPr>
              <a:t>o</a:t>
            </a:r>
            <a:r>
              <a:rPr sz="1800" spc="-5" dirty="0">
                <a:latin typeface="Times New Roman"/>
                <a:cs typeface="Times New Roman"/>
              </a:rPr>
              <a:t>C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/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Times New Roman"/>
                <a:cs typeface="Times New Roman"/>
              </a:rPr>
              <a:t>250-350</a:t>
            </a:r>
            <a:r>
              <a:rPr sz="18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spc="10" dirty="0">
                <a:solidFill>
                  <a:srgbClr val="FF0000"/>
                </a:solidFill>
                <a:latin typeface="Times New Roman"/>
                <a:cs typeface="Times New Roman"/>
              </a:rPr>
              <a:t>atm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96858" y="1905569"/>
            <a:ext cx="111252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dirty="0">
                <a:latin typeface="Times New Roman"/>
                <a:cs typeface="Times New Roman"/>
              </a:rPr>
              <a:t>ZnO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-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Cr</a:t>
            </a:r>
            <a:r>
              <a:rPr sz="1800" spc="175" dirty="0">
                <a:latin typeface="Times New Roman"/>
                <a:cs typeface="Times New Roman"/>
              </a:rPr>
              <a:t> </a:t>
            </a:r>
            <a:r>
              <a:rPr sz="1800" spc="20" dirty="0">
                <a:latin typeface="Times New Roman"/>
                <a:cs typeface="Times New Roman"/>
              </a:rPr>
              <a:t>O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131715" y="2015882"/>
            <a:ext cx="359410" cy="2292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260350" algn="l"/>
              </a:tabLst>
            </a:pPr>
            <a:r>
              <a:rPr sz="1300" spc="20" dirty="0">
                <a:latin typeface="Times New Roman"/>
                <a:cs typeface="Times New Roman"/>
              </a:rPr>
              <a:t>2	3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706282" y="1855202"/>
            <a:ext cx="105410" cy="1962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00" spc="15" dirty="0">
                <a:latin typeface="Arial MT"/>
                <a:cs typeface="Arial MT"/>
              </a:rPr>
              <a:t>3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433224" y="1762826"/>
            <a:ext cx="666750" cy="2571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spc="5" dirty="0">
                <a:latin typeface="Arial MT"/>
                <a:cs typeface="Arial MT"/>
              </a:rPr>
              <a:t>CH</a:t>
            </a:r>
            <a:r>
              <a:rPr sz="1500" spc="95" dirty="0">
                <a:latin typeface="Arial MT"/>
                <a:cs typeface="Arial MT"/>
              </a:rPr>
              <a:t> </a:t>
            </a:r>
            <a:r>
              <a:rPr sz="1500" spc="5" dirty="0">
                <a:latin typeface="Arial MT"/>
                <a:cs typeface="Arial MT"/>
              </a:rPr>
              <a:t>OH</a:t>
            </a:r>
            <a:endParaRPr sz="1500">
              <a:latin typeface="Arial MT"/>
              <a:cs typeface="Arial MT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686449" y="1872232"/>
            <a:ext cx="2647950" cy="99060"/>
            <a:chOff x="3686449" y="1872232"/>
            <a:chExt cx="2647950" cy="99060"/>
          </a:xfrm>
        </p:grpSpPr>
        <p:sp>
          <p:nvSpPr>
            <p:cNvPr id="15" name="object 15"/>
            <p:cNvSpPr/>
            <p:nvPr/>
          </p:nvSpPr>
          <p:spPr>
            <a:xfrm>
              <a:off x="6145881" y="1872232"/>
              <a:ext cx="188595" cy="99060"/>
            </a:xfrm>
            <a:custGeom>
              <a:avLst/>
              <a:gdLst/>
              <a:ahLst/>
              <a:cxnLst/>
              <a:rect l="l" t="t" r="r" b="b"/>
              <a:pathLst>
                <a:path w="188595" h="99060">
                  <a:moveTo>
                    <a:pt x="0" y="0"/>
                  </a:moveTo>
                  <a:lnTo>
                    <a:pt x="22644" y="50246"/>
                  </a:lnTo>
                  <a:lnTo>
                    <a:pt x="0" y="98721"/>
                  </a:lnTo>
                  <a:lnTo>
                    <a:pt x="188517" y="502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695072" y="1926526"/>
              <a:ext cx="2473325" cy="0"/>
            </a:xfrm>
            <a:custGeom>
              <a:avLst/>
              <a:gdLst/>
              <a:ahLst/>
              <a:cxnLst/>
              <a:rect l="l" t="t" r="r" b="b"/>
              <a:pathLst>
                <a:path w="2473325">
                  <a:moveTo>
                    <a:pt x="2472886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686449" y="1913518"/>
              <a:ext cx="2482215" cy="18415"/>
            </a:xfrm>
            <a:custGeom>
              <a:avLst/>
              <a:gdLst/>
              <a:ahLst/>
              <a:cxnLst/>
              <a:rect l="l" t="t" r="r" b="b"/>
              <a:pathLst>
                <a:path w="2482215" h="18414">
                  <a:moveTo>
                    <a:pt x="2482058" y="0"/>
                  </a:moveTo>
                  <a:lnTo>
                    <a:pt x="0" y="0"/>
                  </a:lnTo>
                  <a:lnTo>
                    <a:pt x="0" y="18398"/>
                  </a:lnTo>
                  <a:lnTo>
                    <a:pt x="2482058" y="18398"/>
                  </a:lnTo>
                  <a:lnTo>
                    <a:pt x="248205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944449" y="2566843"/>
            <a:ext cx="99060" cy="18224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000" spc="20" dirty="0">
                <a:latin typeface="Arial MT"/>
                <a:cs typeface="Arial MT"/>
              </a:rPr>
              <a:t>2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722352" y="2448490"/>
            <a:ext cx="506730" cy="2787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372745" algn="l"/>
              </a:tabLst>
            </a:pPr>
            <a:r>
              <a:rPr sz="1400" spc="-25" dirty="0">
                <a:latin typeface="Arial MT"/>
                <a:cs typeface="Arial MT"/>
              </a:rPr>
              <a:t>2</a:t>
            </a:r>
            <a:r>
              <a:rPr sz="1400" spc="5" dirty="0">
                <a:latin typeface="Arial MT"/>
                <a:cs typeface="Arial MT"/>
              </a:rPr>
              <a:t>H</a:t>
            </a:r>
            <a:r>
              <a:rPr sz="1400" dirty="0">
                <a:latin typeface="Arial MT"/>
                <a:cs typeface="Arial MT"/>
              </a:rPr>
              <a:t>	</a:t>
            </a:r>
            <a:r>
              <a:rPr sz="1650" spc="15" dirty="0">
                <a:latin typeface="Times New Roman"/>
                <a:cs typeface="Times New Roman"/>
              </a:rPr>
              <a:t>+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331868" y="2469489"/>
            <a:ext cx="29083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30" dirty="0">
                <a:latin typeface="Arial MT"/>
                <a:cs typeface="Arial MT"/>
              </a:rPr>
              <a:t>C</a:t>
            </a:r>
            <a:r>
              <a:rPr sz="1400" spc="10" dirty="0">
                <a:latin typeface="Arial MT"/>
                <a:cs typeface="Arial MT"/>
              </a:rPr>
              <a:t>O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832060" y="2353140"/>
            <a:ext cx="2118995" cy="2787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sz="1650" spc="-5" dirty="0">
                <a:latin typeface="Times New Roman"/>
                <a:cs typeface="Times New Roman"/>
              </a:rPr>
              <a:t>240-260</a:t>
            </a:r>
            <a:r>
              <a:rPr sz="1800" spc="-7" baseline="30092" dirty="0">
                <a:latin typeface="Times New Roman"/>
                <a:cs typeface="Times New Roman"/>
              </a:rPr>
              <a:t>o</a:t>
            </a:r>
            <a:r>
              <a:rPr sz="1650" spc="-5" dirty="0">
                <a:latin typeface="Times New Roman"/>
                <a:cs typeface="Times New Roman"/>
              </a:rPr>
              <a:t>C</a:t>
            </a:r>
            <a:r>
              <a:rPr sz="1650" spc="-30" dirty="0">
                <a:latin typeface="Times New Roman"/>
                <a:cs typeface="Times New Roman"/>
              </a:rPr>
              <a:t> </a:t>
            </a:r>
            <a:r>
              <a:rPr sz="1650" spc="5" dirty="0">
                <a:latin typeface="Times New Roman"/>
                <a:cs typeface="Times New Roman"/>
              </a:rPr>
              <a:t>/</a:t>
            </a:r>
            <a:r>
              <a:rPr sz="1650" spc="-10" dirty="0">
                <a:latin typeface="Times New Roman"/>
                <a:cs typeface="Times New Roman"/>
              </a:rPr>
              <a:t> </a:t>
            </a:r>
            <a:r>
              <a:rPr sz="1650" spc="-5" dirty="0">
                <a:solidFill>
                  <a:srgbClr val="FF0000"/>
                </a:solidFill>
                <a:latin typeface="Times New Roman"/>
                <a:cs typeface="Times New Roman"/>
              </a:rPr>
              <a:t>50-100</a:t>
            </a:r>
            <a:r>
              <a:rPr sz="165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50" spc="10" dirty="0">
                <a:solidFill>
                  <a:srgbClr val="FF0000"/>
                </a:solidFill>
                <a:latin typeface="Times New Roman"/>
                <a:cs typeface="Times New Roman"/>
              </a:rPr>
              <a:t>atm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052420" y="2625969"/>
            <a:ext cx="1595755" cy="2787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50" spc="5" dirty="0">
                <a:latin typeface="Times New Roman"/>
                <a:cs typeface="Times New Roman"/>
              </a:rPr>
              <a:t>CuO</a:t>
            </a:r>
            <a:r>
              <a:rPr sz="1650" spc="-45" dirty="0">
                <a:latin typeface="Times New Roman"/>
                <a:cs typeface="Times New Roman"/>
              </a:rPr>
              <a:t> </a:t>
            </a:r>
            <a:r>
              <a:rPr sz="1650" spc="10" dirty="0">
                <a:latin typeface="Times New Roman"/>
                <a:cs typeface="Times New Roman"/>
              </a:rPr>
              <a:t>-</a:t>
            </a:r>
            <a:r>
              <a:rPr sz="1650" spc="-35" dirty="0">
                <a:latin typeface="Times New Roman"/>
                <a:cs typeface="Times New Roman"/>
              </a:rPr>
              <a:t> </a:t>
            </a:r>
            <a:r>
              <a:rPr sz="1650" spc="5" dirty="0">
                <a:latin typeface="Times New Roman"/>
                <a:cs typeface="Times New Roman"/>
              </a:rPr>
              <a:t>ZnO</a:t>
            </a:r>
            <a:r>
              <a:rPr sz="1650" spc="-30" dirty="0">
                <a:latin typeface="Times New Roman"/>
                <a:cs typeface="Times New Roman"/>
              </a:rPr>
              <a:t> </a:t>
            </a:r>
            <a:r>
              <a:rPr sz="1650" spc="10" dirty="0">
                <a:latin typeface="Times New Roman"/>
                <a:cs typeface="Times New Roman"/>
              </a:rPr>
              <a:t>-</a:t>
            </a:r>
            <a:r>
              <a:rPr sz="1650" spc="-35" dirty="0">
                <a:latin typeface="Times New Roman"/>
                <a:cs typeface="Times New Roman"/>
              </a:rPr>
              <a:t> </a:t>
            </a:r>
            <a:r>
              <a:rPr sz="1650" dirty="0">
                <a:latin typeface="Times New Roman"/>
                <a:cs typeface="Times New Roman"/>
              </a:rPr>
              <a:t>Al</a:t>
            </a:r>
            <a:r>
              <a:rPr sz="1650" spc="170" dirty="0">
                <a:latin typeface="Times New Roman"/>
                <a:cs typeface="Times New Roman"/>
              </a:rPr>
              <a:t> </a:t>
            </a:r>
            <a:r>
              <a:rPr sz="1650" spc="20" dirty="0">
                <a:latin typeface="Times New Roman"/>
                <a:cs typeface="Times New Roman"/>
              </a:rPr>
              <a:t>O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390391" y="2727436"/>
            <a:ext cx="332740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240665" algn="l"/>
              </a:tabLst>
            </a:pPr>
            <a:r>
              <a:rPr sz="1200" spc="20" dirty="0">
                <a:latin typeface="Times New Roman"/>
                <a:cs typeface="Times New Roman"/>
              </a:rPr>
              <a:t>2	3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555150" y="2579641"/>
            <a:ext cx="99060" cy="18224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000" spc="20" dirty="0">
                <a:latin typeface="Arial MT"/>
                <a:cs typeface="Arial MT"/>
              </a:rPr>
              <a:t>3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303784" y="2494673"/>
            <a:ext cx="61595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10" dirty="0">
                <a:latin typeface="Arial MT"/>
                <a:cs typeface="Arial MT"/>
              </a:rPr>
              <a:t>CH</a:t>
            </a:r>
            <a:r>
              <a:rPr sz="1400" spc="7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OH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3776232" y="2596325"/>
            <a:ext cx="2437765" cy="90805"/>
            <a:chOff x="3776232" y="2596325"/>
            <a:chExt cx="2437765" cy="90805"/>
          </a:xfrm>
        </p:grpSpPr>
        <p:sp>
          <p:nvSpPr>
            <p:cNvPr id="27" name="object 27"/>
            <p:cNvSpPr/>
            <p:nvPr/>
          </p:nvSpPr>
          <p:spPr>
            <a:xfrm>
              <a:off x="6040277" y="2596325"/>
              <a:ext cx="173990" cy="90805"/>
            </a:xfrm>
            <a:custGeom>
              <a:avLst/>
              <a:gdLst/>
              <a:ahLst/>
              <a:cxnLst/>
              <a:rect l="l" t="t" r="r" b="b"/>
              <a:pathLst>
                <a:path w="173989" h="90805">
                  <a:moveTo>
                    <a:pt x="0" y="0"/>
                  </a:moveTo>
                  <a:lnTo>
                    <a:pt x="20845" y="46217"/>
                  </a:lnTo>
                  <a:lnTo>
                    <a:pt x="0" y="90804"/>
                  </a:lnTo>
                  <a:lnTo>
                    <a:pt x="173541" y="462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784171" y="2646264"/>
              <a:ext cx="2276475" cy="0"/>
            </a:xfrm>
            <a:custGeom>
              <a:avLst/>
              <a:gdLst/>
              <a:ahLst/>
              <a:cxnLst/>
              <a:rect l="l" t="t" r="r" b="b"/>
              <a:pathLst>
                <a:path w="2276475">
                  <a:moveTo>
                    <a:pt x="2276431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776232" y="2634299"/>
              <a:ext cx="2285365" cy="17145"/>
            </a:xfrm>
            <a:custGeom>
              <a:avLst/>
              <a:gdLst/>
              <a:ahLst/>
              <a:cxnLst/>
              <a:rect l="l" t="t" r="r" b="b"/>
              <a:pathLst>
                <a:path w="2285365" h="17144">
                  <a:moveTo>
                    <a:pt x="2284873" y="0"/>
                  </a:moveTo>
                  <a:lnTo>
                    <a:pt x="0" y="0"/>
                  </a:lnTo>
                  <a:lnTo>
                    <a:pt x="0" y="16922"/>
                  </a:lnTo>
                  <a:lnTo>
                    <a:pt x="2284873" y="16923"/>
                  </a:lnTo>
                  <a:lnTo>
                    <a:pt x="228487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" name="object 30"/>
          <p:cNvGrpSpPr/>
          <p:nvPr/>
        </p:nvGrpSpPr>
        <p:grpSpPr>
          <a:xfrm>
            <a:off x="6306067" y="4277604"/>
            <a:ext cx="1962150" cy="2252980"/>
            <a:chOff x="6306067" y="4277604"/>
            <a:chExt cx="1962150" cy="2252980"/>
          </a:xfrm>
        </p:grpSpPr>
        <p:pic>
          <p:nvPicPr>
            <p:cNvPr id="31" name="object 3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06067" y="4277604"/>
              <a:ext cx="1961877" cy="2252948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64807" y="4436363"/>
              <a:ext cx="1464564" cy="1755648"/>
            </a:xfrm>
            <a:prstGeom prst="rect">
              <a:avLst/>
            </a:prstGeom>
          </p:spPr>
        </p:pic>
      </p:grpSp>
      <p:grpSp>
        <p:nvGrpSpPr>
          <p:cNvPr id="33" name="object 33"/>
          <p:cNvGrpSpPr/>
          <p:nvPr/>
        </p:nvGrpSpPr>
        <p:grpSpPr>
          <a:xfrm>
            <a:off x="2042160" y="4200131"/>
            <a:ext cx="3152140" cy="2324100"/>
            <a:chOff x="2042160" y="4200131"/>
            <a:chExt cx="3152140" cy="2324100"/>
          </a:xfrm>
        </p:grpSpPr>
        <p:pic>
          <p:nvPicPr>
            <p:cNvPr id="34" name="object 3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42160" y="4200131"/>
              <a:ext cx="3151759" cy="232410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37232" y="4395215"/>
              <a:ext cx="2581656" cy="1754124"/>
            </a:xfrm>
            <a:prstGeom prst="rect">
              <a:avLst/>
            </a:prstGeom>
          </p:spPr>
        </p:pic>
      </p:grpSp>
      <p:sp>
        <p:nvSpPr>
          <p:cNvPr id="36" name="object 36"/>
          <p:cNvSpPr/>
          <p:nvPr/>
        </p:nvSpPr>
        <p:spPr>
          <a:xfrm>
            <a:off x="8855202" y="4437126"/>
            <a:ext cx="2449195" cy="1609725"/>
          </a:xfrm>
          <a:custGeom>
            <a:avLst/>
            <a:gdLst/>
            <a:ahLst/>
            <a:cxnLst/>
            <a:rect l="l" t="t" r="r" b="b"/>
            <a:pathLst>
              <a:path w="2449195" h="1609725">
                <a:moveTo>
                  <a:pt x="0" y="804672"/>
                </a:moveTo>
                <a:lnTo>
                  <a:pt x="1224533" y="0"/>
                </a:lnTo>
                <a:lnTo>
                  <a:pt x="2449068" y="804672"/>
                </a:lnTo>
                <a:lnTo>
                  <a:pt x="1224533" y="1609344"/>
                </a:lnTo>
                <a:lnTo>
                  <a:pt x="0" y="804672"/>
                </a:lnTo>
                <a:close/>
              </a:path>
            </a:pathLst>
          </a:custGeom>
          <a:ln w="38099">
            <a:solidFill>
              <a:srgbClr val="CC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445211" y="2977642"/>
            <a:ext cx="10800715" cy="2668270"/>
          </a:xfrm>
          <a:prstGeom prst="rect">
            <a:avLst/>
          </a:prstGeom>
        </p:spPr>
        <p:txBody>
          <a:bodyPr vert="horz" wrap="square" lIns="0" tIns="18923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490"/>
              </a:spcBef>
            </a:pP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Methanol</a:t>
            </a:r>
            <a:r>
              <a:rPr sz="24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Properties:</a:t>
            </a:r>
            <a:endParaRPr sz="2400" dirty="0">
              <a:latin typeface="Times New Roman"/>
              <a:cs typeface="Times New Roman"/>
            </a:endParaRPr>
          </a:p>
          <a:p>
            <a:pPr marL="119380" marR="17780">
              <a:lnSpc>
                <a:spcPts val="2110"/>
              </a:lnSpc>
              <a:spcBef>
                <a:spcPts val="1155"/>
              </a:spcBef>
            </a:pPr>
            <a:r>
              <a:rPr sz="1800" spc="-5" dirty="0">
                <a:solidFill>
                  <a:srgbClr val="1A1A1A"/>
                </a:solidFill>
                <a:latin typeface="Georgia"/>
                <a:cs typeface="Georgia"/>
              </a:rPr>
              <a:t>Methanol</a:t>
            </a:r>
            <a:r>
              <a:rPr sz="1800" spc="10" dirty="0">
                <a:solidFill>
                  <a:srgbClr val="1A1A1A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1A1A1A"/>
                </a:solidFill>
                <a:latin typeface="Georgia"/>
                <a:cs typeface="Georgia"/>
              </a:rPr>
              <a:t>is</a:t>
            </a:r>
            <a:r>
              <a:rPr sz="1800" spc="-5" dirty="0">
                <a:solidFill>
                  <a:srgbClr val="1A1A1A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1A1A1A"/>
                </a:solidFill>
                <a:latin typeface="Georgia"/>
                <a:cs typeface="Georgia"/>
              </a:rPr>
              <a:t>a</a:t>
            </a:r>
            <a:r>
              <a:rPr sz="1800" spc="5" dirty="0">
                <a:solidFill>
                  <a:srgbClr val="1A1A1A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1A1A1A"/>
                </a:solidFill>
                <a:latin typeface="Georgia"/>
                <a:cs typeface="Georgia"/>
              </a:rPr>
              <a:t>colourless liquid</a:t>
            </a:r>
            <a:r>
              <a:rPr sz="1800" spc="10" dirty="0">
                <a:solidFill>
                  <a:srgbClr val="1A1A1A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1A1A1A"/>
                </a:solidFill>
                <a:latin typeface="Georgia"/>
                <a:cs typeface="Georgia"/>
              </a:rPr>
              <a:t>that</a:t>
            </a:r>
            <a:r>
              <a:rPr sz="1800" spc="20" dirty="0">
                <a:solidFill>
                  <a:srgbClr val="1A1A1A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1A1A1A"/>
                </a:solidFill>
                <a:latin typeface="Georgia"/>
                <a:cs typeface="Georgia"/>
              </a:rPr>
              <a:t>boils</a:t>
            </a:r>
            <a:r>
              <a:rPr sz="1800" spc="5" dirty="0">
                <a:solidFill>
                  <a:srgbClr val="1A1A1A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1A1A1A"/>
                </a:solidFill>
                <a:latin typeface="Georgia"/>
                <a:cs typeface="Georgia"/>
              </a:rPr>
              <a:t>at 64.96</a:t>
            </a:r>
            <a:r>
              <a:rPr sz="1800" spc="20" dirty="0">
                <a:solidFill>
                  <a:srgbClr val="1A1A1A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1A1A1A"/>
                </a:solidFill>
                <a:latin typeface="Georgia"/>
                <a:cs typeface="Georgia"/>
              </a:rPr>
              <a:t>°C</a:t>
            </a:r>
            <a:r>
              <a:rPr sz="1800" spc="-10" dirty="0">
                <a:solidFill>
                  <a:srgbClr val="1A1A1A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1A1A1A"/>
                </a:solidFill>
                <a:latin typeface="Georgia"/>
                <a:cs typeface="Georgia"/>
              </a:rPr>
              <a:t>(148.93</a:t>
            </a:r>
            <a:r>
              <a:rPr sz="1800" spc="5" dirty="0">
                <a:solidFill>
                  <a:srgbClr val="1A1A1A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1A1A1A"/>
                </a:solidFill>
                <a:latin typeface="Georgia"/>
                <a:cs typeface="Georgia"/>
              </a:rPr>
              <a:t>°F) </a:t>
            </a:r>
            <a:r>
              <a:rPr sz="1800" dirty="0">
                <a:solidFill>
                  <a:srgbClr val="1A1A1A"/>
                </a:solidFill>
                <a:latin typeface="Georgia"/>
                <a:cs typeface="Georgia"/>
              </a:rPr>
              <a:t>and</a:t>
            </a:r>
            <a:r>
              <a:rPr sz="1800" spc="10" dirty="0">
                <a:solidFill>
                  <a:srgbClr val="1A1A1A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1A1A1A"/>
                </a:solidFill>
                <a:latin typeface="Georgia"/>
                <a:cs typeface="Georgia"/>
              </a:rPr>
              <a:t>solidifies</a:t>
            </a:r>
            <a:r>
              <a:rPr sz="1800" spc="-10" dirty="0">
                <a:solidFill>
                  <a:srgbClr val="1A1A1A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1A1A1A"/>
                </a:solidFill>
                <a:latin typeface="Georgia"/>
                <a:cs typeface="Georgia"/>
              </a:rPr>
              <a:t>at </a:t>
            </a:r>
            <a:r>
              <a:rPr sz="1800" spc="-5" dirty="0">
                <a:solidFill>
                  <a:srgbClr val="1A1A1A"/>
                </a:solidFill>
                <a:latin typeface="Georgia"/>
                <a:cs typeface="Georgia"/>
              </a:rPr>
              <a:t>−93.9</a:t>
            </a:r>
            <a:r>
              <a:rPr sz="1800" spc="-20" dirty="0">
                <a:solidFill>
                  <a:srgbClr val="1A1A1A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1A1A1A"/>
                </a:solidFill>
                <a:latin typeface="Georgia"/>
                <a:cs typeface="Georgia"/>
              </a:rPr>
              <a:t>°C</a:t>
            </a:r>
            <a:r>
              <a:rPr sz="1800" spc="-5" dirty="0">
                <a:solidFill>
                  <a:srgbClr val="1A1A1A"/>
                </a:solidFill>
                <a:latin typeface="Georgia"/>
                <a:cs typeface="Georgia"/>
              </a:rPr>
              <a:t> (−137</a:t>
            </a:r>
            <a:r>
              <a:rPr sz="1800" spc="15" dirty="0">
                <a:solidFill>
                  <a:srgbClr val="1A1A1A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1A1A1A"/>
                </a:solidFill>
                <a:latin typeface="Georgia"/>
                <a:cs typeface="Georgia"/>
              </a:rPr>
              <a:t>°F).</a:t>
            </a:r>
            <a:r>
              <a:rPr sz="1800" spc="-10" dirty="0">
                <a:solidFill>
                  <a:srgbClr val="1A1A1A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1A1A1A"/>
                </a:solidFill>
                <a:latin typeface="Georgia"/>
                <a:cs typeface="Georgia"/>
              </a:rPr>
              <a:t>It </a:t>
            </a:r>
            <a:r>
              <a:rPr sz="1800" dirty="0">
                <a:solidFill>
                  <a:srgbClr val="1A1A1A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1A1A1A"/>
                </a:solidFill>
                <a:latin typeface="Georgia"/>
                <a:cs typeface="Georgia"/>
              </a:rPr>
              <a:t>forms</a:t>
            </a:r>
            <a:r>
              <a:rPr sz="1800" spc="5" dirty="0">
                <a:solidFill>
                  <a:srgbClr val="1A1A1A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1A1A1A"/>
                </a:solidFill>
                <a:latin typeface="Georgia"/>
                <a:cs typeface="Georgia"/>
              </a:rPr>
              <a:t>explosive</a:t>
            </a:r>
            <a:r>
              <a:rPr sz="1800" spc="5" dirty="0">
                <a:solidFill>
                  <a:srgbClr val="1A1A1A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1A1A1A"/>
                </a:solidFill>
                <a:latin typeface="Georgia"/>
                <a:cs typeface="Georgia"/>
              </a:rPr>
              <a:t>mixtures</a:t>
            </a:r>
            <a:r>
              <a:rPr sz="1800" spc="15" dirty="0">
                <a:solidFill>
                  <a:srgbClr val="1A1A1A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1A1A1A"/>
                </a:solidFill>
                <a:latin typeface="Georgia"/>
                <a:cs typeface="Georgia"/>
              </a:rPr>
              <a:t>with air</a:t>
            </a:r>
            <a:r>
              <a:rPr sz="1800" spc="5" dirty="0">
                <a:solidFill>
                  <a:srgbClr val="1A1A1A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1A1A1A"/>
                </a:solidFill>
                <a:latin typeface="Georgia"/>
                <a:cs typeface="Georgia"/>
              </a:rPr>
              <a:t>and</a:t>
            </a:r>
            <a:r>
              <a:rPr sz="1800" spc="10" dirty="0">
                <a:solidFill>
                  <a:srgbClr val="1A1A1A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1A1A1A"/>
                </a:solidFill>
                <a:latin typeface="Georgia"/>
                <a:cs typeface="Georgia"/>
              </a:rPr>
              <a:t>burns</a:t>
            </a:r>
            <a:r>
              <a:rPr sz="1800" spc="10" dirty="0">
                <a:solidFill>
                  <a:srgbClr val="1A1A1A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1A1A1A"/>
                </a:solidFill>
                <a:latin typeface="Georgia"/>
                <a:cs typeface="Georgia"/>
              </a:rPr>
              <a:t>with</a:t>
            </a:r>
            <a:r>
              <a:rPr sz="1800" spc="5" dirty="0">
                <a:solidFill>
                  <a:srgbClr val="1A1A1A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1A1A1A"/>
                </a:solidFill>
                <a:latin typeface="Georgia"/>
                <a:cs typeface="Georgia"/>
              </a:rPr>
              <a:t>a</a:t>
            </a:r>
            <a:r>
              <a:rPr sz="1800" spc="5" dirty="0">
                <a:solidFill>
                  <a:srgbClr val="1A1A1A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1A1A1A"/>
                </a:solidFill>
                <a:latin typeface="Georgia"/>
                <a:cs typeface="Georgia"/>
              </a:rPr>
              <a:t>nonluminous flame.</a:t>
            </a:r>
            <a:r>
              <a:rPr sz="1800" spc="10" dirty="0">
                <a:solidFill>
                  <a:srgbClr val="1A1A1A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1A1A1A"/>
                </a:solidFill>
                <a:latin typeface="Georgia"/>
                <a:cs typeface="Georgia"/>
              </a:rPr>
              <a:t>It</a:t>
            </a:r>
            <a:r>
              <a:rPr sz="1800" spc="10" dirty="0">
                <a:solidFill>
                  <a:srgbClr val="1A1A1A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1A1A1A"/>
                </a:solidFill>
                <a:latin typeface="Georgia"/>
                <a:cs typeface="Georgia"/>
              </a:rPr>
              <a:t>is </a:t>
            </a:r>
            <a:r>
              <a:rPr sz="1800" spc="-5" dirty="0">
                <a:solidFill>
                  <a:srgbClr val="1A1A1A"/>
                </a:solidFill>
                <a:latin typeface="Georgia"/>
                <a:cs typeface="Georgia"/>
              </a:rPr>
              <a:t>completely</a:t>
            </a:r>
            <a:r>
              <a:rPr sz="1800" spc="-10" dirty="0">
                <a:solidFill>
                  <a:srgbClr val="1A1A1A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1A1A1A"/>
                </a:solidFill>
                <a:latin typeface="Georgia"/>
                <a:cs typeface="Georgia"/>
              </a:rPr>
              <a:t>miscible</a:t>
            </a:r>
            <a:r>
              <a:rPr sz="1800" spc="5" dirty="0">
                <a:solidFill>
                  <a:srgbClr val="1A1A1A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1A1A1A"/>
                </a:solidFill>
                <a:latin typeface="Georgia"/>
                <a:cs typeface="Georgia"/>
              </a:rPr>
              <a:t>in</a:t>
            </a:r>
            <a:r>
              <a:rPr sz="1800" spc="-10" dirty="0">
                <a:solidFill>
                  <a:srgbClr val="1A1A1A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1A1A1A"/>
                </a:solidFill>
                <a:latin typeface="Georgia"/>
                <a:cs typeface="Georgia"/>
              </a:rPr>
              <a:t>water.</a:t>
            </a:r>
            <a:endParaRPr sz="1800" dirty="0">
              <a:latin typeface="Georgia"/>
              <a:cs typeface="Georgia"/>
            </a:endParaRPr>
          </a:p>
          <a:p>
            <a:pPr>
              <a:lnSpc>
                <a:spcPct val="100000"/>
              </a:lnSpc>
            </a:pPr>
            <a:endParaRPr sz="2000" dirty="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750" dirty="0">
              <a:latin typeface="Georgia"/>
              <a:cs typeface="Georgia"/>
            </a:endParaRPr>
          </a:p>
          <a:p>
            <a:pPr marL="9112885">
              <a:lnSpc>
                <a:spcPct val="100000"/>
              </a:lnSpc>
            </a:pPr>
            <a:r>
              <a:rPr sz="2400" b="1" dirty="0">
                <a:solidFill>
                  <a:srgbClr val="CC3300"/>
                </a:solidFill>
                <a:latin typeface="Times New Roman"/>
                <a:cs typeface="Times New Roman"/>
              </a:rPr>
              <a:t>Methanol</a:t>
            </a:r>
            <a:endParaRPr sz="2400" dirty="0">
              <a:latin typeface="Times New Roman"/>
              <a:cs typeface="Times New Roman"/>
            </a:endParaRPr>
          </a:p>
          <a:p>
            <a:pPr marL="9112885">
              <a:lnSpc>
                <a:spcPct val="100000"/>
              </a:lnSpc>
            </a:pPr>
            <a:r>
              <a:rPr sz="2400" spc="-5" dirty="0">
                <a:solidFill>
                  <a:srgbClr val="CC3300"/>
                </a:solidFill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solidFill>
                  <a:srgbClr val="CC3300"/>
                </a:solidFill>
                <a:latin typeface="Times New Roman"/>
                <a:cs typeface="Times New Roman"/>
              </a:rPr>
              <a:t>3</a:t>
            </a:r>
            <a:r>
              <a:rPr sz="2400" spc="-5" dirty="0">
                <a:solidFill>
                  <a:srgbClr val="CC3300"/>
                </a:solidFill>
                <a:latin typeface="Times New Roman"/>
                <a:cs typeface="Times New Roman"/>
              </a:rPr>
              <a:t>OH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19480" y="955040"/>
            <a:ext cx="7960995" cy="21583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Importance</a:t>
            </a:r>
            <a:r>
              <a:rPr sz="2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of</a:t>
            </a:r>
            <a:r>
              <a:rPr sz="2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Methanol</a:t>
            </a:r>
            <a:r>
              <a:rPr sz="2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:</a:t>
            </a:r>
            <a:endParaRPr sz="2800">
              <a:latin typeface="Times New Roman"/>
              <a:cs typeface="Times New Roman"/>
            </a:endParaRPr>
          </a:p>
          <a:p>
            <a:pPr marL="782320" indent="-287020">
              <a:lnSpc>
                <a:spcPct val="100000"/>
              </a:lnSpc>
              <a:spcBef>
                <a:spcPts val="2390"/>
              </a:spcBef>
              <a:buFont typeface="Wingdings"/>
              <a:buChar char=""/>
              <a:tabLst>
                <a:tab pos="782320" algn="l"/>
                <a:tab pos="782955" algn="l"/>
              </a:tabLst>
            </a:pPr>
            <a:r>
              <a:rPr sz="2400" dirty="0">
                <a:latin typeface="Times New Roman"/>
                <a:cs typeface="Times New Roman"/>
              </a:rPr>
              <a:t>It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5" dirty="0">
                <a:latin typeface="Times New Roman"/>
                <a:cs typeface="Times New Roman"/>
              </a:rPr>
              <a:t> used </a:t>
            </a:r>
            <a:r>
              <a:rPr sz="2400" dirty="0">
                <a:latin typeface="Times New Roman"/>
                <a:cs typeface="Times New Roman"/>
              </a:rPr>
              <a:t>as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fuel </a:t>
            </a:r>
            <a:r>
              <a:rPr sz="2400" dirty="0">
                <a:latin typeface="Times New Roman"/>
                <a:cs typeface="Times New Roman"/>
              </a:rPr>
              <a:t>for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cars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homes.</a:t>
            </a:r>
            <a:endParaRPr sz="2400">
              <a:latin typeface="Times New Roman"/>
              <a:cs typeface="Times New Roman"/>
            </a:endParaRPr>
          </a:p>
          <a:p>
            <a:pPr marL="655320" indent="-287020">
              <a:lnSpc>
                <a:spcPct val="100000"/>
              </a:lnSpc>
              <a:spcBef>
                <a:spcPts val="1125"/>
              </a:spcBef>
              <a:buFont typeface="Wingdings"/>
              <a:buChar char=""/>
              <a:tabLst>
                <a:tab pos="655320" algn="l"/>
                <a:tab pos="655955" algn="l"/>
              </a:tabLst>
            </a:pPr>
            <a:r>
              <a:rPr sz="2400" dirty="0">
                <a:latin typeface="Times New Roman"/>
                <a:cs typeface="Times New Roman"/>
              </a:rPr>
              <a:t>It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used</a:t>
            </a:r>
            <a:r>
              <a:rPr sz="2400" spc="-5" dirty="0">
                <a:latin typeface="Times New Roman"/>
                <a:cs typeface="Times New Roman"/>
              </a:rPr>
              <a:t> as </a:t>
            </a:r>
            <a:r>
              <a:rPr sz="2400" dirty="0">
                <a:latin typeface="Times New Roman"/>
                <a:cs typeface="Times New Roman"/>
              </a:rPr>
              <a:t>fuel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ovens,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steam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boilers,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5" dirty="0">
                <a:latin typeface="Times New Roman"/>
                <a:cs typeface="Times New Roman"/>
              </a:rPr>
              <a:t> gas </a:t>
            </a:r>
            <a:r>
              <a:rPr sz="2400" dirty="0">
                <a:latin typeface="Times New Roman"/>
                <a:cs typeface="Times New Roman"/>
              </a:rPr>
              <a:t>turbines</a:t>
            </a:r>
            <a:endParaRPr sz="2400">
              <a:latin typeface="Times New Roman"/>
              <a:cs typeface="Times New Roman"/>
            </a:endParaRPr>
          </a:p>
          <a:p>
            <a:pPr marL="655320" indent="-287020">
              <a:lnSpc>
                <a:spcPct val="100000"/>
              </a:lnSpc>
              <a:spcBef>
                <a:spcPts val="1280"/>
              </a:spcBef>
              <a:buFont typeface="Wingdings"/>
              <a:buChar char=""/>
              <a:tabLst>
                <a:tab pos="655320" algn="l"/>
                <a:tab pos="655955" algn="l"/>
              </a:tabLst>
            </a:pPr>
            <a:r>
              <a:rPr sz="2400" dirty="0">
                <a:latin typeface="Times New Roman"/>
                <a:cs typeface="Times New Roman"/>
              </a:rPr>
              <a:t>It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used</a:t>
            </a:r>
            <a:r>
              <a:rPr sz="2400" spc="-5" dirty="0">
                <a:latin typeface="Times New Roman"/>
                <a:cs typeface="Times New Roman"/>
              </a:rPr>
              <a:t> as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Solvents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6096" y="3197733"/>
            <a:ext cx="10767695" cy="30626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798830" indent="-28702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2400" dirty="0">
                <a:latin typeface="Times New Roman"/>
                <a:cs typeface="Times New Roman"/>
              </a:rPr>
              <a:t>Its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use</a:t>
            </a:r>
            <a:r>
              <a:rPr sz="2400" dirty="0">
                <a:latin typeface="Times New Roman"/>
                <a:cs typeface="Times New Roman"/>
              </a:rPr>
              <a:t> as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 </a:t>
            </a:r>
            <a:r>
              <a:rPr sz="2400" spc="-5" dirty="0">
                <a:latin typeface="Times New Roman"/>
                <a:cs typeface="Times New Roman"/>
              </a:rPr>
              <a:t>important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source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 production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latin typeface="Times New Roman"/>
                <a:cs typeface="Times New Roman"/>
              </a:rPr>
              <a:t>many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chemicals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required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for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different </a:t>
            </a:r>
            <a:r>
              <a:rPr sz="2400" dirty="0">
                <a:latin typeface="Times New Roman"/>
                <a:cs typeface="Times New Roman"/>
              </a:rPr>
              <a:t>industries: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"/>
            </a:pPr>
            <a:endParaRPr sz="2250">
              <a:latin typeface="Times New Roman"/>
              <a:cs typeface="Times New Roman"/>
            </a:endParaRPr>
          </a:p>
          <a:p>
            <a:pPr marL="591185" lvl="1" indent="-343535">
              <a:lnSpc>
                <a:spcPct val="100000"/>
              </a:lnSpc>
              <a:buFont typeface="Wingdings"/>
              <a:buChar char=""/>
              <a:tabLst>
                <a:tab pos="591820" algn="l"/>
              </a:tabLst>
            </a:pP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50%</a:t>
            </a:r>
            <a:r>
              <a:rPr sz="2200" spc="-10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for</a:t>
            </a:r>
            <a:r>
              <a:rPr sz="2200" spc="1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the</a:t>
            </a:r>
            <a:r>
              <a:rPr sz="2200" spc="-1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formaldehyde</a:t>
            </a:r>
            <a:r>
              <a:rPr sz="2200" spc="10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industry</a:t>
            </a:r>
            <a:endParaRPr sz="2200">
              <a:latin typeface="Times New Roman"/>
              <a:cs typeface="Times New Roman"/>
            </a:endParaRPr>
          </a:p>
          <a:p>
            <a:pPr marL="511809" marR="5080" lvl="1" indent="-287020">
              <a:lnSpc>
                <a:spcPct val="100000"/>
              </a:lnSpc>
              <a:spcBef>
                <a:spcPts val="1390"/>
              </a:spcBef>
              <a:buFont typeface="Wingdings"/>
              <a:buChar char=""/>
              <a:tabLst>
                <a:tab pos="512445" algn="l"/>
              </a:tabLst>
            </a:pP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20%</a:t>
            </a:r>
            <a:r>
              <a:rPr sz="2200" spc="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for</a:t>
            </a:r>
            <a:r>
              <a:rPr sz="2200" spc="30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the</a:t>
            </a:r>
            <a:r>
              <a:rPr sz="2200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manufacture</a:t>
            </a:r>
            <a:r>
              <a:rPr sz="2200" spc="50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of</a:t>
            </a:r>
            <a:r>
              <a:rPr sz="2200" spc="1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dimethyl</a:t>
            </a:r>
            <a:r>
              <a:rPr sz="2200" spc="10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terephthalate</a:t>
            </a:r>
            <a:r>
              <a:rPr sz="2200" spc="2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(required</a:t>
            </a:r>
            <a:r>
              <a:rPr sz="2200" spc="1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for</a:t>
            </a:r>
            <a:r>
              <a:rPr sz="2200" spc="2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the</a:t>
            </a:r>
            <a:r>
              <a:rPr sz="2200" spc="10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production of</a:t>
            </a:r>
            <a:r>
              <a:rPr sz="2200" spc="1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polyester </a:t>
            </a:r>
            <a:r>
              <a:rPr sz="2200" spc="-53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fibers)</a:t>
            </a:r>
            <a:r>
              <a:rPr sz="2200" spc="1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and</a:t>
            </a:r>
            <a:r>
              <a:rPr sz="2200" spc="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for</a:t>
            </a:r>
            <a:r>
              <a:rPr sz="2200" spc="1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the</a:t>
            </a:r>
            <a:r>
              <a:rPr sz="2200" spc="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manufacture</a:t>
            </a:r>
            <a:r>
              <a:rPr sz="2200" spc="2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of</a:t>
            </a:r>
            <a:r>
              <a:rPr sz="2200" spc="10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methacrylate</a:t>
            </a:r>
            <a:r>
              <a:rPr sz="2200" spc="2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(necessary</a:t>
            </a:r>
            <a:r>
              <a:rPr sz="2200" spc="2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333FF"/>
                </a:solidFill>
                <a:latin typeface="Times New Roman"/>
                <a:cs typeface="Times New Roman"/>
              </a:rPr>
              <a:t>for the</a:t>
            </a:r>
            <a:r>
              <a:rPr sz="2200" spc="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manufacture</a:t>
            </a:r>
            <a:r>
              <a:rPr sz="2200" spc="2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of</a:t>
            </a:r>
            <a:r>
              <a:rPr sz="2200" spc="10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plastics).</a:t>
            </a:r>
            <a:endParaRPr sz="2200">
              <a:latin typeface="Times New Roman"/>
              <a:cs typeface="Times New Roman"/>
            </a:endParaRPr>
          </a:p>
          <a:p>
            <a:pPr marL="534670" marR="1127125" lvl="1" indent="-287020">
              <a:lnSpc>
                <a:spcPct val="100000"/>
              </a:lnSpc>
              <a:spcBef>
                <a:spcPts val="970"/>
              </a:spcBef>
              <a:buFont typeface="Wingdings"/>
              <a:buChar char=""/>
              <a:tabLst>
                <a:tab pos="535305" algn="l"/>
              </a:tabLst>
            </a:pP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30%</a:t>
            </a:r>
            <a:r>
              <a:rPr sz="2200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for</a:t>
            </a:r>
            <a:r>
              <a:rPr sz="2200" spc="2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the manufacture</a:t>
            </a:r>
            <a:r>
              <a:rPr sz="2200" spc="4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of</a:t>
            </a:r>
            <a:r>
              <a:rPr sz="2200" spc="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333FF"/>
                </a:solidFill>
                <a:latin typeface="Times New Roman"/>
                <a:cs typeface="Times New Roman"/>
              </a:rPr>
              <a:t>many</a:t>
            </a:r>
            <a:r>
              <a:rPr sz="2200" spc="2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other</a:t>
            </a:r>
            <a:r>
              <a:rPr sz="2200" spc="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products such as</a:t>
            </a:r>
            <a:r>
              <a:rPr sz="2200" spc="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vinegar</a:t>
            </a:r>
            <a:r>
              <a:rPr sz="2200" spc="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acid</a:t>
            </a:r>
            <a:r>
              <a:rPr sz="2200" spc="1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and</a:t>
            </a:r>
            <a:r>
              <a:rPr sz="2200" spc="10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methyl </a:t>
            </a:r>
            <a:r>
              <a:rPr sz="2200" spc="-53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chloride (used in the manufacture</a:t>
            </a:r>
            <a:r>
              <a:rPr sz="2200" spc="2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of</a:t>
            </a:r>
            <a:r>
              <a:rPr sz="2200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silicon</a:t>
            </a:r>
            <a:r>
              <a:rPr sz="2200" spc="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rubber).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98317" y="1882105"/>
            <a:ext cx="2679700" cy="1231900"/>
            <a:chOff x="498317" y="1882105"/>
            <a:chExt cx="2679700" cy="1231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8317" y="1882105"/>
              <a:ext cx="2679253" cy="121161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3796" y="1956815"/>
              <a:ext cx="2452116" cy="115671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8640" y="1912619"/>
              <a:ext cx="2583179" cy="1107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1708" y="1994915"/>
              <a:ext cx="2338578" cy="67741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74192" y="2360675"/>
              <a:ext cx="2140458" cy="677418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895603" y="2077288"/>
            <a:ext cx="1889125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Petroche</a:t>
            </a:r>
            <a:r>
              <a:rPr sz="2400" spc="-1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ica</a:t>
            </a:r>
            <a:r>
              <a:rPr sz="2400" spc="5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s</a:t>
            </a:r>
            <a:endParaRPr sz="2400">
              <a:latin typeface="Times New Roman"/>
              <a:cs typeface="Times New Roman"/>
            </a:endParaRPr>
          </a:p>
          <a:p>
            <a:pPr marL="7493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from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Methane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78863" y="3084576"/>
            <a:ext cx="387096" cy="413003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694913" y="4405861"/>
            <a:ext cx="2287905" cy="783590"/>
            <a:chOff x="694913" y="4405861"/>
            <a:chExt cx="2287905" cy="783590"/>
          </a:xfrm>
        </p:grpSpPr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94913" y="4405861"/>
              <a:ext cx="2287584" cy="78335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54251" y="4626838"/>
              <a:ext cx="1164336" cy="54104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5142" y="4446270"/>
              <a:ext cx="2171700" cy="659892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755141" y="4446270"/>
            <a:ext cx="2171700" cy="660400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vert="horz" wrap="square" lIns="0" tIns="69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5"/>
              </a:spcBef>
            </a:pPr>
            <a:endParaRPr sz="1800">
              <a:latin typeface="Times New Roman"/>
              <a:cs typeface="Times New Roman"/>
            </a:endParaRPr>
          </a:p>
          <a:p>
            <a:pPr marL="681355">
              <a:lnSpc>
                <a:spcPct val="100000"/>
              </a:lnSpc>
            </a:pP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Methanol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704051" y="3556921"/>
            <a:ext cx="2268220" cy="879475"/>
            <a:chOff x="704051" y="3556921"/>
            <a:chExt cx="2268220" cy="879475"/>
          </a:xfrm>
        </p:grpSpPr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04051" y="3556921"/>
              <a:ext cx="2267784" cy="83372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11935" y="3567658"/>
              <a:ext cx="1650492" cy="86870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54379" y="3587496"/>
              <a:ext cx="2171700" cy="729995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754380" y="3587496"/>
            <a:ext cx="2171700" cy="730250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795655" marR="448309" indent="-341630">
              <a:lnSpc>
                <a:spcPct val="100000"/>
              </a:lnSpc>
              <a:spcBef>
                <a:spcPts val="605"/>
              </a:spcBef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Synthesis</a:t>
            </a:r>
            <a:r>
              <a:rPr sz="1800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Gas </a:t>
            </a:r>
            <a:r>
              <a:rPr sz="1800" spc="-3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CO/H</a:t>
            </a:r>
            <a:r>
              <a:rPr sz="1800" spc="-15" baseline="-20833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800" baseline="-20833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070986" y="3675710"/>
            <a:ext cx="42481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latin typeface="Wingdings"/>
                <a:cs typeface="Wingdings"/>
              </a:rPr>
              <a:t></a:t>
            </a:r>
            <a:endParaRPr sz="4000">
              <a:latin typeface="Wingdings"/>
              <a:cs typeface="Wingdings"/>
            </a:endParaRPr>
          </a:p>
        </p:txBody>
      </p:sp>
      <p:pic>
        <p:nvPicPr>
          <p:cNvPr id="21" name="object 2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116579" y="4323588"/>
            <a:ext cx="2319528" cy="950976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3747896" y="4618482"/>
            <a:ext cx="154495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20" dirty="0">
                <a:solidFill>
                  <a:srgbClr val="C00000"/>
                </a:solidFill>
                <a:latin typeface="Calibri"/>
                <a:cs typeface="Calibri"/>
              </a:rPr>
              <a:t>F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or</a:t>
            </a:r>
            <a:r>
              <a:rPr sz="2000" b="1" spc="5" dirty="0">
                <a:solidFill>
                  <a:srgbClr val="C00000"/>
                </a:solidFill>
                <a:latin typeface="Calibri"/>
                <a:cs typeface="Calibri"/>
              </a:rPr>
              <a:t>m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alde</a:t>
            </a:r>
            <a:r>
              <a:rPr sz="2000" b="1" spc="-30" dirty="0">
                <a:solidFill>
                  <a:srgbClr val="C00000"/>
                </a:solidFill>
                <a:latin typeface="Calibri"/>
                <a:cs typeface="Calibri"/>
              </a:rPr>
              <a:t>h</a:t>
            </a:r>
            <a:r>
              <a:rPr sz="2000" b="1" spc="-25" dirty="0">
                <a:solidFill>
                  <a:srgbClr val="C00000"/>
                </a:solidFill>
                <a:latin typeface="Calibri"/>
                <a:cs typeface="Calibri"/>
              </a:rPr>
              <a:t>y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de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6219825" y="1165860"/>
            <a:ext cx="760095" cy="5000625"/>
            <a:chOff x="6219825" y="1165860"/>
            <a:chExt cx="760095" cy="5000625"/>
          </a:xfrm>
        </p:grpSpPr>
        <p:sp>
          <p:nvSpPr>
            <p:cNvPr id="24" name="object 24"/>
            <p:cNvSpPr/>
            <p:nvPr/>
          </p:nvSpPr>
          <p:spPr>
            <a:xfrm>
              <a:off x="6248400" y="1257300"/>
              <a:ext cx="0" cy="4845685"/>
            </a:xfrm>
            <a:custGeom>
              <a:avLst/>
              <a:gdLst/>
              <a:ahLst/>
              <a:cxnLst/>
              <a:rect l="l" t="t" r="r" b="b"/>
              <a:pathLst>
                <a:path h="4845685">
                  <a:moveTo>
                    <a:pt x="0" y="4845367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9DC3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268211" y="1165860"/>
              <a:ext cx="711708" cy="47701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268211" y="2008632"/>
              <a:ext cx="711708" cy="33680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248400" y="2758440"/>
              <a:ext cx="713231" cy="33832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248400" y="3442716"/>
              <a:ext cx="713231" cy="33832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248400" y="4079748"/>
              <a:ext cx="713231" cy="33680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268211" y="4649724"/>
              <a:ext cx="711708" cy="33680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248400" y="5239512"/>
              <a:ext cx="713231" cy="33680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248400" y="5829300"/>
              <a:ext cx="713231" cy="336804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7118095" y="1266825"/>
            <a:ext cx="11233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3333FF"/>
                </a:solidFill>
                <a:latin typeface="Times New Roman"/>
                <a:cs typeface="Times New Roman"/>
              </a:rPr>
              <a:t>Acetal</a:t>
            </a:r>
            <a:r>
              <a:rPr sz="1800" spc="-9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333FF"/>
                </a:solidFill>
                <a:latin typeface="Times New Roman"/>
                <a:cs typeface="Times New Roman"/>
              </a:rPr>
              <a:t>resin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099554" y="2017014"/>
            <a:ext cx="24885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3333FF"/>
                </a:solidFill>
                <a:latin typeface="Times New Roman"/>
                <a:cs typeface="Times New Roman"/>
              </a:rPr>
              <a:t>Phenol</a:t>
            </a:r>
            <a:r>
              <a:rPr sz="1800" spc="-40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333FF"/>
                </a:solidFill>
                <a:latin typeface="Times New Roman"/>
                <a:cs typeface="Times New Roman"/>
              </a:rPr>
              <a:t>formaldehyde</a:t>
            </a:r>
            <a:r>
              <a:rPr sz="1800" spc="-6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333FF"/>
                </a:solidFill>
                <a:latin typeface="Times New Roman"/>
                <a:cs typeface="Times New Roman"/>
              </a:rPr>
              <a:t>resin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089775" y="2724658"/>
            <a:ext cx="22479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3333FF"/>
                </a:solidFill>
                <a:latin typeface="Times New Roman"/>
                <a:cs typeface="Times New Roman"/>
              </a:rPr>
              <a:t>urea</a:t>
            </a:r>
            <a:r>
              <a:rPr sz="1800" spc="-40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333FF"/>
                </a:solidFill>
                <a:latin typeface="Times New Roman"/>
                <a:cs typeface="Times New Roman"/>
              </a:rPr>
              <a:t>formaldehyde</a:t>
            </a:r>
            <a:r>
              <a:rPr sz="1800" spc="-6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333FF"/>
                </a:solidFill>
                <a:latin typeface="Times New Roman"/>
                <a:cs typeface="Times New Roman"/>
              </a:rPr>
              <a:t>resin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059548" y="3429761"/>
            <a:ext cx="27552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3333FF"/>
                </a:solidFill>
                <a:latin typeface="Times New Roman"/>
                <a:cs typeface="Times New Roman"/>
              </a:rPr>
              <a:t>melamine</a:t>
            </a:r>
            <a:r>
              <a:rPr sz="1800" spc="-2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333FF"/>
                </a:solidFill>
                <a:latin typeface="Times New Roman"/>
                <a:cs typeface="Times New Roman"/>
              </a:rPr>
              <a:t>formaldehyde</a:t>
            </a:r>
            <a:r>
              <a:rPr sz="1800" spc="-4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333FF"/>
                </a:solidFill>
                <a:latin typeface="Times New Roman"/>
                <a:cs typeface="Times New Roman"/>
              </a:rPr>
              <a:t>resin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208266" y="4028058"/>
            <a:ext cx="12909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1,4-But</a:t>
            </a:r>
            <a:r>
              <a:rPr sz="1800" spc="5" dirty="0">
                <a:solidFill>
                  <a:srgbClr val="C00000"/>
                </a:solidFill>
                <a:latin typeface="Times New Roman"/>
                <a:cs typeface="Times New Roman"/>
              </a:rPr>
              <a:t>a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ndiol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208266" y="4578477"/>
            <a:ext cx="30981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Hexamethylene</a:t>
            </a:r>
            <a:r>
              <a:rPr sz="1800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Times New Roman"/>
                <a:cs typeface="Times New Roman"/>
              </a:rPr>
              <a:t>tetramine</a:t>
            </a:r>
            <a:r>
              <a:rPr sz="1800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Times New Roman"/>
                <a:cs typeface="Times New Roman"/>
              </a:rPr>
              <a:t>(HMT)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212330" y="5177154"/>
            <a:ext cx="1421130" cy="9315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08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Pentaerythritol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114" dirty="0">
                <a:solidFill>
                  <a:srgbClr val="C00000"/>
                </a:solidFill>
                <a:latin typeface="Times New Roman"/>
                <a:cs typeface="Times New Roman"/>
              </a:rPr>
              <a:t>V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in</a:t>
            </a:r>
            <a:r>
              <a:rPr sz="1800" spc="20" dirty="0">
                <a:solidFill>
                  <a:srgbClr val="C00000"/>
                </a:solidFill>
                <a:latin typeface="Times New Roman"/>
                <a:cs typeface="Times New Roman"/>
              </a:rPr>
              <a:t>y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l</a:t>
            </a:r>
            <a:r>
              <a:rPr sz="1800" spc="-1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Acet</a:t>
            </a:r>
            <a:r>
              <a:rPr sz="1800" spc="5" dirty="0">
                <a:solidFill>
                  <a:srgbClr val="C00000"/>
                </a:solidFill>
                <a:latin typeface="Times New Roman"/>
                <a:cs typeface="Times New Roman"/>
              </a:rPr>
              <a:t>a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te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40" name="object 40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41" name="object 41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3" name="object 4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5518403" y="4649723"/>
            <a:ext cx="498348" cy="336803"/>
          </a:xfrm>
          <a:prstGeom prst="rect">
            <a:avLst/>
          </a:prstGeom>
        </p:spPr>
      </p:pic>
      <p:sp>
        <p:nvSpPr>
          <p:cNvPr id="44" name="object 4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0420" y="851879"/>
            <a:ext cx="7670165" cy="1073150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237490">
              <a:lnSpc>
                <a:spcPct val="100000"/>
              </a:lnSpc>
              <a:spcBef>
                <a:spcPts val="660"/>
              </a:spcBef>
            </a:pPr>
            <a:r>
              <a:rPr sz="3200" b="1" u="heavy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Synthesis</a:t>
            </a:r>
            <a:r>
              <a:rPr sz="3200" b="1" u="heavy" spc="-35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b="1" u="heavy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of</a:t>
            </a:r>
            <a:r>
              <a:rPr sz="3200" b="1" u="heavy" spc="-10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b="1" u="heavy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Formaldehyde</a:t>
            </a:r>
            <a:r>
              <a:rPr sz="3200" b="1" u="heavy" spc="-40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b="1" u="heavy" spc="-15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from</a:t>
            </a:r>
            <a:r>
              <a:rPr sz="3200" b="1" u="heavy" spc="-30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b="1" u="heavy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Methanol</a:t>
            </a:r>
            <a:endParaRPr sz="32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spcBef>
                <a:spcPts val="484"/>
              </a:spcBef>
              <a:buFont typeface="Wingdings"/>
              <a:buChar char=""/>
              <a:tabLst>
                <a:tab pos="469265" algn="l"/>
                <a:tab pos="469900" algn="l"/>
              </a:tabLst>
            </a:pPr>
            <a:r>
              <a:rPr sz="2800" spc="-5" dirty="0">
                <a:solidFill>
                  <a:srgbClr val="009900"/>
                </a:solidFill>
                <a:latin typeface="Times New Roman"/>
                <a:cs typeface="Times New Roman"/>
              </a:rPr>
              <a:t>By</a:t>
            </a:r>
            <a:r>
              <a:rPr sz="2800" spc="-1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09900"/>
                </a:solidFill>
                <a:latin typeface="Georgia"/>
                <a:cs typeface="Georgia"/>
              </a:rPr>
              <a:t>vapour-phase</a:t>
            </a:r>
            <a:r>
              <a:rPr sz="2800" spc="30" dirty="0">
                <a:solidFill>
                  <a:srgbClr val="009900"/>
                </a:solidFill>
                <a:latin typeface="Georgia"/>
                <a:cs typeface="Georgia"/>
              </a:rPr>
              <a:t> </a:t>
            </a:r>
            <a:r>
              <a:rPr sz="2800" spc="-5" dirty="0">
                <a:solidFill>
                  <a:srgbClr val="009900"/>
                </a:solidFill>
                <a:latin typeface="Georgia"/>
                <a:cs typeface="Georgia"/>
              </a:rPr>
              <a:t>oxidation</a:t>
            </a:r>
            <a:r>
              <a:rPr sz="2800" spc="60" dirty="0">
                <a:solidFill>
                  <a:srgbClr val="009900"/>
                </a:solidFill>
                <a:latin typeface="Georgia"/>
                <a:cs typeface="Georgia"/>
              </a:rPr>
              <a:t> </a:t>
            </a:r>
            <a:r>
              <a:rPr sz="2800" spc="-5" dirty="0">
                <a:solidFill>
                  <a:srgbClr val="009900"/>
                </a:solidFill>
                <a:latin typeface="Times New Roman"/>
                <a:cs typeface="Times New Roman"/>
              </a:rPr>
              <a:t>of</a:t>
            </a:r>
            <a:r>
              <a:rPr sz="2800" spc="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9900"/>
                </a:solidFill>
                <a:latin typeface="Times New Roman"/>
                <a:cs typeface="Times New Roman"/>
              </a:rPr>
              <a:t>Methanol</a:t>
            </a:r>
            <a:r>
              <a:rPr sz="2800" spc="-1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9900"/>
                </a:solidFill>
                <a:latin typeface="Times New Roman"/>
                <a:cs typeface="Times New Roman"/>
              </a:rPr>
              <a:t>: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3425697" y="3484879"/>
          <a:ext cx="5303520" cy="286511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51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pPr marL="6096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000" spc="5" dirty="0">
                          <a:latin typeface="Times New Roman"/>
                          <a:cs typeface="Times New Roman"/>
                        </a:rPr>
                        <a:t>CH</a:t>
                      </a:r>
                      <a:r>
                        <a:rPr sz="1950" spc="7" baseline="427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O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FBF6"/>
                    </a:solidFill>
                  </a:tcPr>
                </a:tc>
                <a:tc>
                  <a:txBody>
                    <a:bodyPr/>
                    <a:lstStyle/>
                    <a:p>
                      <a:pPr marL="61594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Formaldehyde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19">
                <a:tc>
                  <a:txBody>
                    <a:bodyPr/>
                    <a:lstStyle/>
                    <a:p>
                      <a:pPr marL="6096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Density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FBF6"/>
                    </a:solidFill>
                  </a:tcPr>
                </a:tc>
                <a:tc>
                  <a:txBody>
                    <a:bodyPr/>
                    <a:lstStyle/>
                    <a:p>
                      <a:pPr marL="61594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000" spc="5" dirty="0">
                          <a:latin typeface="Times New Roman"/>
                          <a:cs typeface="Times New Roman"/>
                        </a:rPr>
                        <a:t>815</a:t>
                      </a:r>
                      <a:r>
                        <a:rPr sz="20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kg/m³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19">
                <a:tc>
                  <a:txBody>
                    <a:bodyPr/>
                    <a:lstStyle/>
                    <a:p>
                      <a:pPr marL="60960" marR="68072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Molecular</a:t>
                      </a:r>
                      <a:r>
                        <a:rPr sz="2000" spc="-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Weight/ </a:t>
                      </a:r>
                      <a:r>
                        <a:rPr sz="2000" spc="-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Molar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Mass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FBF6"/>
                    </a:solidFill>
                  </a:tcPr>
                </a:tc>
                <a:tc>
                  <a:txBody>
                    <a:bodyPr/>
                    <a:lstStyle/>
                    <a:p>
                      <a:pPr marL="61594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30.031</a:t>
                      </a:r>
                      <a:r>
                        <a:rPr sz="20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g/mol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6096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Boiling</a:t>
                      </a:r>
                      <a:r>
                        <a:rPr sz="20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Point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FBF6"/>
                    </a:solidFill>
                  </a:tcPr>
                </a:tc>
                <a:tc>
                  <a:txBody>
                    <a:bodyPr/>
                    <a:lstStyle/>
                    <a:p>
                      <a:pPr marL="61594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-19</a:t>
                      </a:r>
                      <a:r>
                        <a:rPr sz="20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°C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6096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Melting</a:t>
                      </a:r>
                      <a:r>
                        <a:rPr sz="20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Point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FBF6"/>
                    </a:solidFill>
                  </a:tcPr>
                </a:tc>
                <a:tc>
                  <a:txBody>
                    <a:bodyPr/>
                    <a:lstStyle/>
                    <a:p>
                      <a:pPr marL="61594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-92.0</a:t>
                      </a:r>
                      <a:r>
                        <a:rPr sz="20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950" spc="15" baseline="51282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C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719">
                <a:tc>
                  <a:txBody>
                    <a:bodyPr/>
                    <a:lstStyle/>
                    <a:p>
                      <a:pPr marL="6096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Chemical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Formula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8FBF6"/>
                    </a:solidFill>
                  </a:tcPr>
                </a:tc>
                <a:tc>
                  <a:txBody>
                    <a:bodyPr/>
                    <a:lstStyle/>
                    <a:p>
                      <a:pPr marL="61594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HCHO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420420" y="2956382"/>
            <a:ext cx="4164329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51815" indent="-539750">
              <a:lnSpc>
                <a:spcPct val="100000"/>
              </a:lnSpc>
              <a:spcBef>
                <a:spcPts val="105"/>
              </a:spcBef>
              <a:buFont typeface="Wingdings"/>
              <a:buChar char=""/>
              <a:tabLst>
                <a:tab pos="551815" algn="l"/>
                <a:tab pos="552450" algn="l"/>
              </a:tabLst>
            </a:pPr>
            <a:r>
              <a:rPr sz="2600" b="1" dirty="0">
                <a:solidFill>
                  <a:srgbClr val="9900CC"/>
                </a:solidFill>
                <a:latin typeface="Times New Roman"/>
                <a:cs typeface="Times New Roman"/>
              </a:rPr>
              <a:t>Formaldehyde</a:t>
            </a:r>
            <a:r>
              <a:rPr sz="2600" b="1" spc="-95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2600" b="1" spc="-5" dirty="0">
                <a:solidFill>
                  <a:srgbClr val="9900CC"/>
                </a:solidFill>
                <a:latin typeface="Times New Roman"/>
                <a:cs typeface="Times New Roman"/>
              </a:rPr>
              <a:t>Properties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96859" y="2189650"/>
            <a:ext cx="667385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433705" algn="l"/>
              </a:tabLst>
            </a:pPr>
            <a:r>
              <a:rPr sz="2200" spc="-15" dirty="0">
                <a:latin typeface="Arial MT"/>
                <a:cs typeface="Arial MT"/>
              </a:rPr>
              <a:t>1</a:t>
            </a:r>
            <a:r>
              <a:rPr sz="2200" spc="5" dirty="0">
                <a:latin typeface="Arial MT"/>
                <a:cs typeface="Arial MT"/>
              </a:rPr>
              <a:t>/</a:t>
            </a:r>
            <a:r>
              <a:rPr sz="2200" dirty="0">
                <a:latin typeface="Arial MT"/>
                <a:cs typeface="Arial MT"/>
              </a:rPr>
              <a:t>	</a:t>
            </a:r>
            <a:r>
              <a:rPr sz="2200" spc="15" dirty="0">
                <a:latin typeface="Arial MT"/>
                <a:cs typeface="Arial MT"/>
              </a:rPr>
              <a:t>O</a:t>
            </a:r>
            <a:endParaRPr sz="22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127177" y="2326939"/>
            <a:ext cx="547370" cy="27495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418465" algn="l"/>
              </a:tabLst>
            </a:pPr>
            <a:r>
              <a:rPr sz="1600" spc="20" dirty="0">
                <a:latin typeface="Arial MT"/>
                <a:cs typeface="Arial MT"/>
              </a:rPr>
              <a:t>2	2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349087" y="2176565"/>
            <a:ext cx="215265" cy="4267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600" spc="25" dirty="0">
                <a:latin typeface="Times New Roman"/>
                <a:cs typeface="Times New Roman"/>
              </a:rPr>
              <a:t>+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143965" y="2049077"/>
            <a:ext cx="1960880" cy="4267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sz="2600" spc="-5" dirty="0">
                <a:latin typeface="Times New Roman"/>
                <a:cs typeface="Times New Roman"/>
              </a:rPr>
              <a:t>300-400</a:t>
            </a:r>
            <a:r>
              <a:rPr sz="2925" spc="-7" baseline="28490" dirty="0">
                <a:latin typeface="Times New Roman"/>
                <a:cs typeface="Times New Roman"/>
              </a:rPr>
              <a:t>o</a:t>
            </a:r>
            <a:r>
              <a:rPr sz="2600" spc="-5" dirty="0">
                <a:latin typeface="Times New Roman"/>
                <a:cs typeface="Times New Roman"/>
              </a:rPr>
              <a:t>C</a:t>
            </a:r>
            <a:r>
              <a:rPr sz="2600" spc="-75" dirty="0">
                <a:latin typeface="Times New Roman"/>
                <a:cs typeface="Times New Roman"/>
              </a:rPr>
              <a:t> </a:t>
            </a:r>
            <a:r>
              <a:rPr sz="2600" spc="10" dirty="0">
                <a:latin typeface="Times New Roman"/>
                <a:cs typeface="Times New Roman"/>
              </a:rPr>
              <a:t>/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spc="20" dirty="0">
                <a:latin typeface="Times New Roman"/>
                <a:cs typeface="Times New Roman"/>
              </a:rPr>
              <a:t>P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50555" y="2480873"/>
            <a:ext cx="1944370" cy="4267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sz="2600" spc="-10" dirty="0">
                <a:latin typeface="Times New Roman"/>
                <a:cs typeface="Times New Roman"/>
              </a:rPr>
              <a:t>Fe</a:t>
            </a:r>
            <a:r>
              <a:rPr sz="2925" spc="-15" baseline="-17094" dirty="0">
                <a:latin typeface="Times New Roman"/>
                <a:cs typeface="Times New Roman"/>
              </a:rPr>
              <a:t>2</a:t>
            </a:r>
            <a:r>
              <a:rPr sz="2600" spc="-10" dirty="0">
                <a:latin typeface="Times New Roman"/>
                <a:cs typeface="Times New Roman"/>
              </a:rPr>
              <a:t>O</a:t>
            </a:r>
            <a:r>
              <a:rPr sz="2925" spc="-15" baseline="-17094" dirty="0">
                <a:latin typeface="Times New Roman"/>
                <a:cs typeface="Times New Roman"/>
              </a:rPr>
              <a:t>3</a:t>
            </a:r>
            <a:r>
              <a:rPr sz="2925" spc="-22" baseline="-17094" dirty="0">
                <a:latin typeface="Times New Roman"/>
                <a:cs typeface="Times New Roman"/>
              </a:rPr>
              <a:t> </a:t>
            </a:r>
            <a:r>
              <a:rPr sz="2600" spc="10" dirty="0">
                <a:latin typeface="Times New Roman"/>
                <a:cs typeface="Times New Roman"/>
              </a:rPr>
              <a:t>/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MoO</a:t>
            </a:r>
            <a:r>
              <a:rPr sz="2925" spc="-7" baseline="-17094" dirty="0">
                <a:latin typeface="Times New Roman"/>
                <a:cs typeface="Times New Roman"/>
              </a:rPr>
              <a:t>3</a:t>
            </a:r>
            <a:endParaRPr sz="2925" baseline="-17094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508302" y="2386736"/>
            <a:ext cx="141605" cy="27495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spc="20" dirty="0">
                <a:latin typeface="Arial MT"/>
                <a:cs typeface="Arial MT"/>
              </a:rPr>
              <a:t>3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112987" y="2253408"/>
            <a:ext cx="955040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200" spc="-10" dirty="0">
                <a:latin typeface="Arial MT"/>
                <a:cs typeface="Arial MT"/>
              </a:rPr>
              <a:t>CH</a:t>
            </a:r>
            <a:r>
              <a:rPr sz="2200" spc="16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OH</a:t>
            </a:r>
            <a:endParaRPr sz="2200">
              <a:latin typeface="Arial MT"/>
              <a:cs typeface="Arial MT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884932" y="2406435"/>
            <a:ext cx="2453640" cy="144145"/>
            <a:chOff x="4884932" y="2406435"/>
            <a:chExt cx="2453640" cy="144145"/>
          </a:xfrm>
        </p:grpSpPr>
        <p:sp>
          <p:nvSpPr>
            <p:cNvPr id="16" name="object 16"/>
            <p:cNvSpPr/>
            <p:nvPr/>
          </p:nvSpPr>
          <p:spPr>
            <a:xfrm>
              <a:off x="7060972" y="2406435"/>
              <a:ext cx="277495" cy="144145"/>
            </a:xfrm>
            <a:custGeom>
              <a:avLst/>
              <a:gdLst/>
              <a:ahLst/>
              <a:cxnLst/>
              <a:rect l="l" t="t" r="r" b="b"/>
              <a:pathLst>
                <a:path w="277495" h="144144">
                  <a:moveTo>
                    <a:pt x="0" y="0"/>
                  </a:moveTo>
                  <a:lnTo>
                    <a:pt x="36249" y="73591"/>
                  </a:lnTo>
                  <a:lnTo>
                    <a:pt x="0" y="143932"/>
                  </a:lnTo>
                  <a:lnTo>
                    <a:pt x="277085" y="735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897565" y="2485954"/>
              <a:ext cx="2199005" cy="0"/>
            </a:xfrm>
            <a:custGeom>
              <a:avLst/>
              <a:gdLst/>
              <a:ahLst/>
              <a:cxnLst/>
              <a:rect l="l" t="t" r="r" b="b"/>
              <a:pathLst>
                <a:path w="2199004">
                  <a:moveTo>
                    <a:pt x="2198833" y="0"/>
                  </a:moveTo>
                  <a:lnTo>
                    <a:pt x="0" y="0"/>
                  </a:lnTo>
                </a:path>
              </a:pathLst>
            </a:custGeom>
            <a:ln w="38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884932" y="2466247"/>
              <a:ext cx="2212340" cy="27305"/>
            </a:xfrm>
            <a:custGeom>
              <a:avLst/>
              <a:gdLst/>
              <a:ahLst/>
              <a:cxnLst/>
              <a:rect l="l" t="t" r="r" b="b"/>
              <a:pathLst>
                <a:path w="2212340" h="27305">
                  <a:moveTo>
                    <a:pt x="2212179" y="0"/>
                  </a:moveTo>
                  <a:lnTo>
                    <a:pt x="0" y="0"/>
                  </a:lnTo>
                  <a:lnTo>
                    <a:pt x="0" y="26946"/>
                  </a:lnTo>
                  <a:lnTo>
                    <a:pt x="2212179" y="26946"/>
                  </a:lnTo>
                  <a:lnTo>
                    <a:pt x="22121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7556308" y="2253408"/>
            <a:ext cx="838835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200" spc="-40" dirty="0">
                <a:latin typeface="Arial MT"/>
                <a:cs typeface="Arial MT"/>
              </a:rPr>
              <a:t>H</a:t>
            </a:r>
            <a:r>
              <a:rPr sz="2200" spc="-35" dirty="0">
                <a:latin typeface="Arial MT"/>
                <a:cs typeface="Arial MT"/>
              </a:rPr>
              <a:t>CH</a:t>
            </a:r>
            <a:r>
              <a:rPr sz="2200" spc="15" dirty="0">
                <a:latin typeface="Arial MT"/>
                <a:cs typeface="Arial MT"/>
              </a:rPr>
              <a:t>O</a:t>
            </a:r>
            <a:endParaRPr sz="2200">
              <a:latin typeface="Arial MT"/>
              <a:cs typeface="Arial MT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962150" y="2015489"/>
            <a:ext cx="6774180" cy="920750"/>
          </a:xfrm>
          <a:custGeom>
            <a:avLst/>
            <a:gdLst/>
            <a:ahLst/>
            <a:cxnLst/>
            <a:rect l="l" t="t" r="r" b="b"/>
            <a:pathLst>
              <a:path w="6774180" h="920750">
                <a:moveTo>
                  <a:pt x="0" y="153415"/>
                </a:moveTo>
                <a:lnTo>
                  <a:pt x="7823" y="104932"/>
                </a:lnTo>
                <a:lnTo>
                  <a:pt x="29606" y="62819"/>
                </a:lnTo>
                <a:lnTo>
                  <a:pt x="62819" y="29606"/>
                </a:lnTo>
                <a:lnTo>
                  <a:pt x="104932" y="7823"/>
                </a:lnTo>
                <a:lnTo>
                  <a:pt x="153416" y="0"/>
                </a:lnTo>
                <a:lnTo>
                  <a:pt x="6620764" y="0"/>
                </a:lnTo>
                <a:lnTo>
                  <a:pt x="6669247" y="7823"/>
                </a:lnTo>
                <a:lnTo>
                  <a:pt x="6711360" y="29606"/>
                </a:lnTo>
                <a:lnTo>
                  <a:pt x="6744573" y="62819"/>
                </a:lnTo>
                <a:lnTo>
                  <a:pt x="6766356" y="104932"/>
                </a:lnTo>
                <a:lnTo>
                  <a:pt x="6774180" y="153415"/>
                </a:lnTo>
                <a:lnTo>
                  <a:pt x="6774180" y="767080"/>
                </a:lnTo>
                <a:lnTo>
                  <a:pt x="6766356" y="815563"/>
                </a:lnTo>
                <a:lnTo>
                  <a:pt x="6744573" y="857676"/>
                </a:lnTo>
                <a:lnTo>
                  <a:pt x="6711360" y="890889"/>
                </a:lnTo>
                <a:lnTo>
                  <a:pt x="6669247" y="912672"/>
                </a:lnTo>
                <a:lnTo>
                  <a:pt x="6620764" y="920496"/>
                </a:lnTo>
                <a:lnTo>
                  <a:pt x="153416" y="920496"/>
                </a:lnTo>
                <a:lnTo>
                  <a:pt x="104932" y="912672"/>
                </a:lnTo>
                <a:lnTo>
                  <a:pt x="62819" y="890889"/>
                </a:lnTo>
                <a:lnTo>
                  <a:pt x="29606" y="857676"/>
                </a:lnTo>
                <a:lnTo>
                  <a:pt x="7823" y="815563"/>
                </a:lnTo>
                <a:lnTo>
                  <a:pt x="0" y="767080"/>
                </a:lnTo>
                <a:lnTo>
                  <a:pt x="0" y="153415"/>
                </a:lnTo>
                <a:close/>
              </a:path>
            </a:pathLst>
          </a:custGeom>
          <a:ln w="28575">
            <a:solidFill>
              <a:srgbClr val="9900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5579220" y="1007290"/>
            <a:ext cx="3024505" cy="1496695"/>
            <a:chOff x="5579220" y="1007290"/>
            <a:chExt cx="3024505" cy="149669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79220" y="1007290"/>
              <a:ext cx="3023902" cy="149658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37860" y="1165860"/>
              <a:ext cx="2526791" cy="999744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4085335" y="6529831"/>
            <a:ext cx="378460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Chem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Seham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1st</a:t>
            </a:r>
            <a:r>
              <a:rPr sz="1200" spc="28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1443-2021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B85E2FF-3C18-8CBD-2DAB-65133F2EA1CF}"/>
              </a:ext>
            </a:extLst>
          </p:cNvPr>
          <p:cNvSpPr/>
          <p:nvPr/>
        </p:nvSpPr>
        <p:spPr>
          <a:xfrm>
            <a:off x="550416" y="2700966"/>
            <a:ext cx="11464715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SA" sz="2200" b="1" dirty="0">
                <a:solidFill>
                  <a:srgbClr val="222222"/>
                </a:solidFill>
                <a:latin typeface="Arial" panose="020B0604020202020204" pitchFamily="34" charset="0"/>
                <a:cs typeface="+mj-cs"/>
              </a:rPr>
              <a:t>شركة كيان السعودية للبتروكيماويات</a:t>
            </a:r>
            <a:r>
              <a:rPr lang="ar-SA" sz="2200" dirty="0">
                <a:solidFill>
                  <a:srgbClr val="222222"/>
                </a:solidFill>
                <a:latin typeface="Arial" panose="020B0604020202020204" pitchFamily="34" charset="0"/>
                <a:cs typeface="+mj-cs"/>
              </a:rPr>
              <a:t> هي شركة مساهمة سعودية , وأعلن عن تأسيس شركة كيان السعودية للبتروكيماويات كيان السعودية بموجب اتفاقية الشراكة التي وقعت بين الشركة السعودية للصناعات الأساسية  سابك وشركة الكيان للبتروكيماويات كيان , وكان ذلك في الربع الأول من عام 2006 , وقضت اتفاقية الشراكة بتأسيس شركة مساهمة باسم شركة كيان السعودية للبتروكيماويات كيان السعودية ، يكون مقرها  مدينة الجبيل الصناعية، برأس مال قدره خمس عشر مليار ريال سعودي، يوزع كما يلي : 45% طرح عام ، 35% للشركة السعودية للصناعات الأساسية سابك , 20% شركة الكيان للبتروكيماويات (كيان)</a:t>
            </a:r>
            <a:endParaRPr lang="en-GB" sz="2200" dirty="0">
              <a:cs typeface="+mj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13CC738-D055-7CBF-4E6F-76273121638A}"/>
              </a:ext>
            </a:extLst>
          </p:cNvPr>
          <p:cNvSpPr/>
          <p:nvPr/>
        </p:nvSpPr>
        <p:spPr>
          <a:xfrm>
            <a:off x="914400" y="5008131"/>
            <a:ext cx="1050410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2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+mj-cs"/>
              </a:rPr>
              <a:t>لإنتاج </a:t>
            </a:r>
            <a:r>
              <a:rPr lang="ar-SA" sz="2200" dirty="0">
                <a:latin typeface="Arial" panose="020B0604020202020204" pitchFamily="34" charset="0"/>
                <a:cs typeface="+mj-cs"/>
              </a:rPr>
              <a:t>: </a:t>
            </a:r>
            <a:r>
              <a:rPr lang="ar-SA" sz="2200" dirty="0">
                <a:latin typeface="Arial" panose="020B0604020202020204" pitchFamily="34" charset="0"/>
                <a:cs typeface="+mj-cs"/>
                <a:hlinkClick r:id="rId5" tooltip="أثيلين، بروبلين (الصفحة غير موجودة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أثيلين، بروبلين</a:t>
            </a:r>
            <a:r>
              <a:rPr lang="ar-SA" sz="2200" dirty="0">
                <a:latin typeface="Arial" panose="020B0604020202020204" pitchFamily="34" charset="0"/>
                <a:cs typeface="+mj-cs"/>
              </a:rPr>
              <a:t> ، </a:t>
            </a:r>
            <a:r>
              <a:rPr lang="ar-SA" sz="2200" dirty="0">
                <a:latin typeface="Arial" panose="020B0604020202020204" pitchFamily="34" charset="0"/>
                <a:cs typeface="+mj-cs"/>
                <a:hlinkClick r:id="rId6" tooltip="بولي بروبيلين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بولي بروبلين</a:t>
            </a:r>
            <a:r>
              <a:rPr lang="ar-SA" sz="2200" dirty="0">
                <a:latin typeface="Arial" panose="020B0604020202020204" pitchFamily="34" charset="0"/>
                <a:cs typeface="+mj-cs"/>
              </a:rPr>
              <a:t> </a:t>
            </a:r>
            <a:r>
              <a:rPr lang="ar-SA" sz="2200" dirty="0">
                <a:latin typeface="Arial" panose="020B0604020202020204" pitchFamily="34" charset="0"/>
                <a:cs typeface="+mj-cs"/>
                <a:hlinkClick r:id="rId7" tooltip="بولي أثيلين (الصفحة غير موجودة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،بولي أثيلين</a:t>
            </a:r>
            <a:r>
              <a:rPr lang="ar-SA" sz="2200" dirty="0">
                <a:latin typeface="Arial" panose="020B0604020202020204" pitchFamily="34" charset="0"/>
                <a:cs typeface="+mj-cs"/>
              </a:rPr>
              <a:t> ، </a:t>
            </a:r>
            <a:r>
              <a:rPr lang="ar-SA" sz="2200" dirty="0" err="1">
                <a:latin typeface="Arial" panose="020B0604020202020204" pitchFamily="34" charset="0"/>
                <a:cs typeface="+mj-cs"/>
                <a:hlinkClick r:id="rId8" tooltip="جلايكول الأثيلين (الصفحة غير موجودة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جلايكول</a:t>
            </a:r>
            <a:r>
              <a:rPr lang="ar-SA" sz="2200" dirty="0">
                <a:latin typeface="Arial" panose="020B0604020202020204" pitchFamily="34" charset="0"/>
                <a:cs typeface="+mj-cs"/>
                <a:hlinkClick r:id="rId8" tooltip="جلايكول الأثيلين (الصفحة غير موجودة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الأثيلين</a:t>
            </a:r>
            <a:r>
              <a:rPr lang="ar-SA" sz="2200" dirty="0">
                <a:latin typeface="Arial" panose="020B0604020202020204" pitchFamily="34" charset="0"/>
                <a:cs typeface="+mj-cs"/>
              </a:rPr>
              <a:t> ، </a:t>
            </a:r>
            <a:r>
              <a:rPr lang="ar-SA" sz="2200" dirty="0">
                <a:latin typeface="Arial" panose="020B0604020202020204" pitchFamily="34" charset="0"/>
                <a:cs typeface="+mj-cs"/>
                <a:hlinkClick r:id="rId9" tooltip="ميثيل الأمين (الصفحة غير موجودة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ميثيل الأمين</a:t>
            </a:r>
            <a:r>
              <a:rPr lang="ar-SA" sz="2200" dirty="0">
                <a:latin typeface="Arial" panose="020B0604020202020204" pitchFamily="34" charset="0"/>
                <a:cs typeface="+mj-cs"/>
              </a:rPr>
              <a:t> </a:t>
            </a:r>
            <a:r>
              <a:rPr lang="ar-SA" sz="2200" dirty="0">
                <a:latin typeface="Arial" panose="020B0604020202020204" pitchFamily="34" charset="0"/>
                <a:cs typeface="+mj-cs"/>
                <a:hlinkClick r:id="rId10" tooltip="ثنائي ميثيل الفرماميد (الصفحة غير موجودة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،ثنائي ميثيل </a:t>
            </a:r>
            <a:r>
              <a:rPr lang="ar-SA" sz="2200" dirty="0" err="1">
                <a:latin typeface="Arial" panose="020B0604020202020204" pitchFamily="34" charset="0"/>
                <a:cs typeface="+mj-cs"/>
                <a:hlinkClick r:id="rId10" tooltip="ثنائي ميثيل الفرماميد (الصفحة غير موجودة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الفرماميد</a:t>
            </a:r>
            <a:r>
              <a:rPr lang="ar-SA" sz="2200" dirty="0">
                <a:latin typeface="Arial" panose="020B0604020202020204" pitchFamily="34" charset="0"/>
                <a:cs typeface="+mj-cs"/>
              </a:rPr>
              <a:t> </a:t>
            </a:r>
            <a:r>
              <a:rPr lang="ar-SA" sz="2200" dirty="0">
                <a:latin typeface="Arial" panose="020B0604020202020204" pitchFamily="34" charset="0"/>
                <a:cs typeface="+mj-cs"/>
                <a:hlinkClick r:id="rId11" tooltip="كلورايد الكولين (الصفحة غير موجودة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،</a:t>
            </a:r>
            <a:r>
              <a:rPr lang="ar-SA" sz="2200" dirty="0" err="1">
                <a:latin typeface="Arial" panose="020B0604020202020204" pitchFamily="34" charset="0"/>
                <a:cs typeface="+mj-cs"/>
                <a:hlinkClick r:id="rId11" tooltip="كلورايد الكولين (الصفحة غير موجودة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كلورايد</a:t>
            </a:r>
            <a:r>
              <a:rPr lang="ar-SA" sz="2200" dirty="0">
                <a:latin typeface="Arial" panose="020B0604020202020204" pitchFamily="34" charset="0"/>
                <a:cs typeface="+mj-cs"/>
                <a:hlinkClick r:id="rId11" tooltip="كلورايد الكولين (الصفحة غير موجودة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الكولين</a:t>
            </a:r>
            <a:r>
              <a:rPr lang="ar-SA" sz="2200" dirty="0">
                <a:latin typeface="Arial" panose="020B0604020202020204" pitchFamily="34" charset="0"/>
                <a:cs typeface="+mj-cs"/>
              </a:rPr>
              <a:t> ، </a:t>
            </a:r>
            <a:r>
              <a:rPr lang="ar-SA" sz="2200" dirty="0" err="1">
                <a:latin typeface="Arial" panose="020B0604020202020204" pitchFamily="34" charset="0"/>
                <a:cs typeface="+mj-cs"/>
                <a:hlinkClick r:id="rId12" tooltip="ايثول الأمين (الصفحة غير موجودة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ايثول</a:t>
            </a:r>
            <a:r>
              <a:rPr lang="ar-SA" sz="2200" dirty="0">
                <a:latin typeface="Arial" panose="020B0604020202020204" pitchFamily="34" charset="0"/>
                <a:cs typeface="+mj-cs"/>
                <a:hlinkClick r:id="rId12" tooltip="ايثول الأمين (الصفحة غير موجودة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الأمين</a:t>
            </a:r>
            <a:r>
              <a:rPr lang="ar-SA" sz="2200" dirty="0">
                <a:latin typeface="Arial" panose="020B0604020202020204" pitchFamily="34" charset="0"/>
                <a:cs typeface="+mj-cs"/>
              </a:rPr>
              <a:t> ، </a:t>
            </a:r>
            <a:r>
              <a:rPr lang="ar-SA" sz="2200" dirty="0" err="1">
                <a:latin typeface="Arial" panose="020B0604020202020204" pitchFamily="34" charset="0"/>
                <a:cs typeface="+mj-cs"/>
                <a:hlinkClick r:id="rId13" tooltip="الايثوكسليت (الصفحة غير موجودة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الايثوكسليت</a:t>
            </a:r>
            <a:r>
              <a:rPr lang="ar-SA" sz="2200" dirty="0" err="1">
                <a:latin typeface="Arial" panose="020B0604020202020204" pitchFamily="34" charset="0"/>
                <a:cs typeface="+mj-cs"/>
                <a:hlinkClick r:id="rId14" tooltip="بيسفينول 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،بيسفينول</a:t>
            </a:r>
            <a:r>
              <a:rPr lang="ar-SA" sz="2200" dirty="0">
                <a:latin typeface="Arial" panose="020B0604020202020204" pitchFamily="34" charset="0"/>
                <a:cs typeface="+mj-cs"/>
                <a:hlinkClick r:id="rId14" tooltip="بيسفينول 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أ</a:t>
            </a:r>
            <a:r>
              <a:rPr lang="ar-SA" sz="2200" dirty="0">
                <a:latin typeface="Arial" panose="020B0604020202020204" pitchFamily="34" charset="0"/>
                <a:cs typeface="+mj-cs"/>
              </a:rPr>
              <a:t> ، إضافة إلى </a:t>
            </a:r>
            <a:r>
              <a:rPr lang="ar-SA" sz="2200" dirty="0">
                <a:latin typeface="Arial" panose="020B0604020202020204" pitchFamily="34" charset="0"/>
                <a:cs typeface="+mj-cs"/>
                <a:hlinkClick r:id="rId15" tooltip="بولي كربونات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البولي </a:t>
            </a:r>
            <a:r>
              <a:rPr lang="ar-SA" sz="2200" dirty="0" err="1">
                <a:latin typeface="Arial" panose="020B0604020202020204" pitchFamily="34" charset="0"/>
                <a:cs typeface="+mj-cs"/>
                <a:hlinkClick r:id="rId15" tooltip="بولي كربونات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كربونيت</a:t>
            </a:r>
            <a:r>
              <a:rPr lang="ar-SA" sz="2200" dirty="0">
                <a:latin typeface="Arial" panose="020B0604020202020204" pitchFamily="34" charset="0"/>
                <a:cs typeface="+mj-cs"/>
              </a:rPr>
              <a:t>  . بولي اثلين علي </a:t>
            </a:r>
            <a:r>
              <a:rPr lang="ar-SA" sz="2200" dirty="0" err="1">
                <a:latin typeface="Arial" panose="020B0604020202020204" pitchFamily="34" charset="0"/>
                <a:cs typeface="+mj-cs"/>
              </a:rPr>
              <a:t>الكثافه</a:t>
            </a:r>
            <a:r>
              <a:rPr lang="ar-SA" sz="2200" dirty="0">
                <a:latin typeface="Arial" panose="020B0604020202020204" pitchFamily="34" charset="0"/>
                <a:cs typeface="+mj-cs"/>
              </a:rPr>
              <a:t> , بولي اثلين منخفض </a:t>
            </a:r>
            <a:r>
              <a:rPr lang="ar-SA" sz="2200" dirty="0" err="1">
                <a:latin typeface="Arial" panose="020B0604020202020204" pitchFamily="34" charset="0"/>
                <a:cs typeface="+mj-cs"/>
              </a:rPr>
              <a:t>الكثافه</a:t>
            </a:r>
            <a:endParaRPr lang="en-GB" sz="2200" dirty="0">
              <a:cs typeface="+mj-cs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68909" y="1003757"/>
            <a:ext cx="8828405" cy="14357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25500" indent="-540385">
              <a:lnSpc>
                <a:spcPct val="100000"/>
              </a:lnSpc>
              <a:spcBef>
                <a:spcPts val="105"/>
              </a:spcBef>
              <a:buFont typeface="Wingdings"/>
              <a:buChar char=""/>
              <a:tabLst>
                <a:tab pos="825500" algn="l"/>
                <a:tab pos="826135" algn="l"/>
              </a:tabLst>
            </a:pPr>
            <a:r>
              <a:rPr sz="2600" b="1" dirty="0">
                <a:solidFill>
                  <a:srgbClr val="9900CC"/>
                </a:solidFill>
                <a:latin typeface="Times New Roman"/>
                <a:cs typeface="Times New Roman"/>
              </a:rPr>
              <a:t>Importance</a:t>
            </a:r>
            <a:r>
              <a:rPr sz="2600" b="1" spc="-50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9900CC"/>
                </a:solidFill>
                <a:latin typeface="Times New Roman"/>
                <a:cs typeface="Times New Roman"/>
              </a:rPr>
              <a:t>of</a:t>
            </a:r>
            <a:r>
              <a:rPr sz="2600" b="1" spc="-30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9900CC"/>
                </a:solidFill>
                <a:latin typeface="Times New Roman"/>
                <a:cs typeface="Times New Roman"/>
              </a:rPr>
              <a:t>Formaldehyde</a:t>
            </a:r>
            <a:endParaRPr sz="2600">
              <a:latin typeface="Times New Roman"/>
              <a:cs typeface="Times New Roman"/>
            </a:endParaRPr>
          </a:p>
          <a:p>
            <a:pPr marL="12700" marR="5080">
              <a:lnSpc>
                <a:spcPts val="2820"/>
              </a:lnSpc>
              <a:spcBef>
                <a:spcPts val="2420"/>
              </a:spcBef>
            </a:pPr>
            <a:r>
              <a:rPr sz="2400" dirty="0">
                <a:solidFill>
                  <a:srgbClr val="1A1A1A"/>
                </a:solidFill>
                <a:latin typeface="Georgia"/>
                <a:cs typeface="Georgia"/>
              </a:rPr>
              <a:t>It is </a:t>
            </a:r>
            <a:r>
              <a:rPr sz="2400" spc="-5" dirty="0">
                <a:solidFill>
                  <a:srgbClr val="1A1A1A"/>
                </a:solidFill>
                <a:latin typeface="Georgia"/>
                <a:cs typeface="Georgia"/>
              </a:rPr>
              <a:t>used </a:t>
            </a:r>
            <a:r>
              <a:rPr sz="2400" dirty="0">
                <a:solidFill>
                  <a:srgbClr val="1A1A1A"/>
                </a:solidFill>
                <a:latin typeface="Georgia"/>
                <a:cs typeface="Georgia"/>
              </a:rPr>
              <a:t>in </a:t>
            </a:r>
            <a:r>
              <a:rPr sz="2400" spc="-5" dirty="0">
                <a:solidFill>
                  <a:srgbClr val="1A1A1A"/>
                </a:solidFill>
                <a:latin typeface="Georgia"/>
                <a:cs typeface="Georgia"/>
              </a:rPr>
              <a:t>large </a:t>
            </a:r>
            <a:r>
              <a:rPr sz="2400" dirty="0">
                <a:solidFill>
                  <a:srgbClr val="1A1A1A"/>
                </a:solidFill>
                <a:latin typeface="Georgia"/>
                <a:cs typeface="Georgia"/>
              </a:rPr>
              <a:t>amounts in a variety </a:t>
            </a:r>
            <a:r>
              <a:rPr sz="2400" spc="-5" dirty="0">
                <a:solidFill>
                  <a:srgbClr val="1A1A1A"/>
                </a:solidFill>
                <a:latin typeface="Georgia"/>
                <a:cs typeface="Georgia"/>
              </a:rPr>
              <a:t>of chemical manufacturing </a:t>
            </a:r>
            <a:r>
              <a:rPr sz="2400" spc="-565" dirty="0">
                <a:solidFill>
                  <a:srgbClr val="1A1A1A"/>
                </a:solidFill>
                <a:latin typeface="Georgia"/>
                <a:cs typeface="Georgia"/>
              </a:rPr>
              <a:t> </a:t>
            </a:r>
            <a:r>
              <a:rPr sz="2400" spc="-5" dirty="0">
                <a:solidFill>
                  <a:srgbClr val="1A1A1A"/>
                </a:solidFill>
                <a:latin typeface="Georgia"/>
                <a:cs typeface="Georgia"/>
              </a:rPr>
              <a:t>processes: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38199" y="2817876"/>
            <a:ext cx="5268595" cy="3305175"/>
          </a:xfrm>
          <a:prstGeom prst="rect">
            <a:avLst/>
          </a:prstGeom>
        </p:spPr>
        <p:txBody>
          <a:bodyPr vert="horz" wrap="square" lIns="0" tIns="15557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225"/>
              </a:spcBef>
              <a:buFont typeface="Wingdings"/>
              <a:buChar char=""/>
              <a:tabLst>
                <a:tab pos="355600" algn="l"/>
              </a:tabLst>
            </a:pPr>
            <a:r>
              <a:rPr sz="2400" dirty="0">
                <a:solidFill>
                  <a:srgbClr val="C00000"/>
                </a:solidFill>
                <a:latin typeface="Georgia"/>
                <a:cs typeface="Georgia"/>
              </a:rPr>
              <a:t>1,4-Butanedion</a:t>
            </a:r>
            <a:endParaRPr sz="2400">
              <a:latin typeface="Georgia"/>
              <a:cs typeface="Georgia"/>
            </a:endParaRPr>
          </a:p>
          <a:p>
            <a:pPr marL="355600" indent="-342900">
              <a:lnSpc>
                <a:spcPct val="100000"/>
              </a:lnSpc>
              <a:spcBef>
                <a:spcPts val="1125"/>
              </a:spcBef>
              <a:buFont typeface="Wingdings"/>
              <a:buChar char=""/>
              <a:tabLst>
                <a:tab pos="355600" algn="l"/>
              </a:tabLst>
            </a:pPr>
            <a:r>
              <a:rPr sz="2400" spc="-5" dirty="0">
                <a:solidFill>
                  <a:srgbClr val="C00000"/>
                </a:solidFill>
                <a:latin typeface="Georgia"/>
                <a:cs typeface="Georgia"/>
              </a:rPr>
              <a:t>6-Hexamethylene</a:t>
            </a:r>
            <a:r>
              <a:rPr sz="240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400" spc="-5" dirty="0">
                <a:solidFill>
                  <a:srgbClr val="C00000"/>
                </a:solidFill>
                <a:latin typeface="Georgia"/>
                <a:cs typeface="Georgia"/>
              </a:rPr>
              <a:t>tetramine</a:t>
            </a:r>
            <a:r>
              <a:rPr sz="2400" spc="-15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C00000"/>
                </a:solidFill>
                <a:latin typeface="Georgia"/>
                <a:cs typeface="Georgia"/>
              </a:rPr>
              <a:t>(TMT)</a:t>
            </a:r>
            <a:endParaRPr sz="2400">
              <a:latin typeface="Georgia"/>
              <a:cs typeface="Georgia"/>
            </a:endParaRPr>
          </a:p>
          <a:p>
            <a:pPr marL="355600" indent="-342900">
              <a:lnSpc>
                <a:spcPct val="100000"/>
              </a:lnSpc>
              <a:spcBef>
                <a:spcPts val="1745"/>
              </a:spcBef>
              <a:buFont typeface="Wingdings"/>
              <a:buChar char=""/>
              <a:tabLst>
                <a:tab pos="355600" algn="l"/>
              </a:tabLst>
            </a:pPr>
            <a:r>
              <a:rPr sz="2400" dirty="0">
                <a:solidFill>
                  <a:srgbClr val="C00000"/>
                </a:solidFill>
                <a:latin typeface="Georgia"/>
                <a:cs typeface="Georgia"/>
              </a:rPr>
              <a:t>Pentaerythriol</a:t>
            </a:r>
            <a:endParaRPr sz="2400">
              <a:latin typeface="Georgia"/>
              <a:cs typeface="Georgia"/>
            </a:endParaRPr>
          </a:p>
          <a:p>
            <a:pPr marL="355600" indent="-342900">
              <a:lnSpc>
                <a:spcPct val="100000"/>
              </a:lnSpc>
              <a:spcBef>
                <a:spcPts val="1675"/>
              </a:spcBef>
              <a:buFont typeface="Wingdings"/>
              <a:buChar char=""/>
              <a:tabLst>
                <a:tab pos="355600" algn="l"/>
              </a:tabLst>
            </a:pPr>
            <a:r>
              <a:rPr sz="2400" spc="-5" dirty="0">
                <a:solidFill>
                  <a:srgbClr val="0000FF"/>
                </a:solidFill>
                <a:latin typeface="Georgia"/>
                <a:cs typeface="Georgia"/>
              </a:rPr>
              <a:t>Resins:</a:t>
            </a:r>
            <a:endParaRPr sz="2400">
              <a:latin typeface="Georgia"/>
              <a:cs typeface="Georgia"/>
            </a:endParaRPr>
          </a:p>
          <a:p>
            <a:pPr marL="1325880" marR="5080">
              <a:lnSpc>
                <a:spcPct val="99800"/>
              </a:lnSpc>
              <a:spcBef>
                <a:spcPts val="10"/>
              </a:spcBef>
            </a:pPr>
            <a:r>
              <a:rPr sz="2400" spc="-5" dirty="0">
                <a:solidFill>
                  <a:srgbClr val="0000FF"/>
                </a:solidFill>
                <a:latin typeface="Georgia"/>
                <a:cs typeface="Georgia"/>
              </a:rPr>
              <a:t>phenol</a:t>
            </a:r>
            <a:r>
              <a:rPr sz="2400" spc="15" dirty="0">
                <a:solidFill>
                  <a:srgbClr val="0000FF"/>
                </a:solidFill>
                <a:latin typeface="Georgia"/>
                <a:cs typeface="Georgia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Georgia"/>
                <a:cs typeface="Georgia"/>
              </a:rPr>
              <a:t>formaldehyde</a:t>
            </a:r>
            <a:r>
              <a:rPr sz="2400" spc="5" dirty="0">
                <a:solidFill>
                  <a:srgbClr val="0000FF"/>
                </a:solidFill>
                <a:latin typeface="Georgia"/>
                <a:cs typeface="Georgia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Georgia"/>
                <a:cs typeface="Georgia"/>
              </a:rPr>
              <a:t>resin </a:t>
            </a:r>
            <a:r>
              <a:rPr sz="2400" dirty="0">
                <a:solidFill>
                  <a:srgbClr val="0000FF"/>
                </a:solidFill>
                <a:latin typeface="Georgia"/>
                <a:cs typeface="Georgia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Georgia"/>
                <a:cs typeface="Georgia"/>
              </a:rPr>
              <a:t>Urea</a:t>
            </a:r>
            <a:r>
              <a:rPr sz="2400" spc="5" dirty="0">
                <a:solidFill>
                  <a:srgbClr val="0000FF"/>
                </a:solidFill>
                <a:latin typeface="Georgia"/>
                <a:cs typeface="Georgia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Georgia"/>
                <a:cs typeface="Georgia"/>
              </a:rPr>
              <a:t>formaldehyde</a:t>
            </a:r>
            <a:r>
              <a:rPr sz="2400" spc="10" dirty="0">
                <a:solidFill>
                  <a:srgbClr val="0000FF"/>
                </a:solidFill>
                <a:latin typeface="Georgia"/>
                <a:cs typeface="Georgia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Georgia"/>
                <a:cs typeface="Georgia"/>
              </a:rPr>
              <a:t>resin </a:t>
            </a:r>
            <a:r>
              <a:rPr sz="2400" dirty="0">
                <a:solidFill>
                  <a:srgbClr val="0000FF"/>
                </a:solidFill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3333FF"/>
                </a:solidFill>
                <a:latin typeface="Times New Roman"/>
                <a:cs typeface="Times New Roman"/>
              </a:rPr>
              <a:t>Melamine</a:t>
            </a:r>
            <a:r>
              <a:rPr sz="2400" spc="-60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Georgia"/>
                <a:cs typeface="Georgia"/>
              </a:rPr>
              <a:t>formaldehyde</a:t>
            </a:r>
            <a:r>
              <a:rPr sz="2400" spc="-40" dirty="0">
                <a:solidFill>
                  <a:srgbClr val="0000FF"/>
                </a:solidFill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0000FF"/>
                </a:solidFill>
                <a:latin typeface="Georgia"/>
                <a:cs typeface="Georgia"/>
              </a:rPr>
              <a:t>resin</a:t>
            </a:r>
            <a:endParaRPr sz="24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51951" y="3809025"/>
            <a:ext cx="958850" cy="262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50" spc="15" dirty="0">
                <a:latin typeface="Times New Roman"/>
                <a:cs typeface="Times New Roman"/>
              </a:rPr>
              <a:t>+ </a:t>
            </a:r>
            <a:r>
              <a:rPr sz="1550" spc="30" dirty="0">
                <a:latin typeface="Times New Roman"/>
                <a:cs typeface="Times New Roman"/>
              </a:rPr>
              <a:t> </a:t>
            </a:r>
            <a:r>
              <a:rPr sz="2325" spc="22" baseline="3584" dirty="0">
                <a:latin typeface="Times New Roman"/>
                <a:cs typeface="Times New Roman"/>
              </a:rPr>
              <a:t>2</a:t>
            </a:r>
            <a:r>
              <a:rPr sz="2325" spc="-60" baseline="3584" dirty="0">
                <a:latin typeface="Times New Roman"/>
                <a:cs typeface="Times New Roman"/>
              </a:rPr>
              <a:t> </a:t>
            </a:r>
            <a:r>
              <a:rPr sz="2325" baseline="3584" dirty="0">
                <a:latin typeface="Times New Roman"/>
                <a:cs typeface="Times New Roman"/>
              </a:rPr>
              <a:t>HCHO</a:t>
            </a:r>
            <a:endParaRPr sz="2325" baseline="3584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73629" y="3667430"/>
            <a:ext cx="1412240" cy="5346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30480" indent="240665">
              <a:lnSpc>
                <a:spcPct val="107700"/>
              </a:lnSpc>
              <a:spcBef>
                <a:spcPts val="95"/>
              </a:spcBef>
            </a:pPr>
            <a:r>
              <a:rPr sz="1550" dirty="0">
                <a:latin typeface="Times New Roman"/>
                <a:cs typeface="Times New Roman"/>
              </a:rPr>
              <a:t>CuC</a:t>
            </a:r>
            <a:r>
              <a:rPr sz="1725" baseline="-16908" dirty="0">
                <a:latin typeface="Times New Roman"/>
                <a:cs typeface="Times New Roman"/>
              </a:rPr>
              <a:t>2</a:t>
            </a:r>
            <a:r>
              <a:rPr sz="1725" spc="7" baseline="-16908" dirty="0">
                <a:latin typeface="Times New Roman"/>
                <a:cs typeface="Times New Roman"/>
              </a:rPr>
              <a:t> </a:t>
            </a:r>
            <a:r>
              <a:rPr sz="1550" spc="5" dirty="0">
                <a:latin typeface="Times New Roman"/>
                <a:cs typeface="Times New Roman"/>
              </a:rPr>
              <a:t>/ </a:t>
            </a:r>
            <a:r>
              <a:rPr sz="1550" dirty="0">
                <a:latin typeface="Times New Roman"/>
                <a:cs typeface="Times New Roman"/>
              </a:rPr>
              <a:t>Bis 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(SiO</a:t>
            </a:r>
            <a:r>
              <a:rPr sz="1725" baseline="-16908" dirty="0">
                <a:latin typeface="Times New Roman"/>
                <a:cs typeface="Times New Roman"/>
              </a:rPr>
              <a:t>2</a:t>
            </a:r>
            <a:r>
              <a:rPr sz="1550" dirty="0">
                <a:latin typeface="Times New Roman"/>
                <a:cs typeface="Times New Roman"/>
              </a:rPr>
              <a:t>)</a:t>
            </a:r>
            <a:r>
              <a:rPr sz="1725" baseline="-16908" dirty="0">
                <a:latin typeface="Times New Roman"/>
                <a:cs typeface="Times New Roman"/>
              </a:rPr>
              <a:t>2</a:t>
            </a:r>
            <a:r>
              <a:rPr sz="1725" spc="104" baseline="-16908" dirty="0">
                <a:latin typeface="Times New Roman"/>
                <a:cs typeface="Times New Roman"/>
              </a:rPr>
              <a:t> </a:t>
            </a:r>
            <a:r>
              <a:rPr sz="1550" spc="5" dirty="0">
                <a:latin typeface="Times New Roman"/>
                <a:cs typeface="Times New Roman"/>
              </a:rPr>
              <a:t>/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heat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5" dirty="0">
                <a:latin typeface="Times New Roman"/>
                <a:cs typeface="Times New Roman"/>
              </a:rPr>
              <a:t>/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P</a:t>
            </a:r>
            <a:endParaRPr sz="155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326885" y="3898724"/>
            <a:ext cx="3025140" cy="113030"/>
            <a:chOff x="3326885" y="3898724"/>
            <a:chExt cx="3025140" cy="113030"/>
          </a:xfrm>
        </p:grpSpPr>
        <p:sp>
          <p:nvSpPr>
            <p:cNvPr id="7" name="object 7"/>
            <p:cNvSpPr/>
            <p:nvPr/>
          </p:nvSpPr>
          <p:spPr>
            <a:xfrm>
              <a:off x="4687357" y="3924554"/>
              <a:ext cx="164465" cy="86995"/>
            </a:xfrm>
            <a:custGeom>
              <a:avLst/>
              <a:gdLst/>
              <a:ahLst/>
              <a:cxnLst/>
              <a:rect l="l" t="t" r="r" b="b"/>
              <a:pathLst>
                <a:path w="164464" h="86995">
                  <a:moveTo>
                    <a:pt x="0" y="0"/>
                  </a:moveTo>
                  <a:lnTo>
                    <a:pt x="19731" y="45111"/>
                  </a:lnTo>
                  <a:lnTo>
                    <a:pt x="0" y="86714"/>
                  </a:lnTo>
                  <a:lnTo>
                    <a:pt x="163934" y="451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334284" y="3971217"/>
              <a:ext cx="1372870" cy="0"/>
            </a:xfrm>
            <a:custGeom>
              <a:avLst/>
              <a:gdLst/>
              <a:ahLst/>
              <a:cxnLst/>
              <a:rect l="l" t="t" r="r" b="b"/>
              <a:pathLst>
                <a:path w="1372870">
                  <a:moveTo>
                    <a:pt x="137247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26885" y="3961884"/>
              <a:ext cx="1380490" cy="16510"/>
            </a:xfrm>
            <a:custGeom>
              <a:avLst/>
              <a:gdLst/>
              <a:ahLst/>
              <a:cxnLst/>
              <a:rect l="l" t="t" r="r" b="b"/>
              <a:pathLst>
                <a:path w="1380489" h="16510">
                  <a:moveTo>
                    <a:pt x="1380269" y="0"/>
                  </a:moveTo>
                  <a:lnTo>
                    <a:pt x="0" y="0"/>
                  </a:lnTo>
                  <a:lnTo>
                    <a:pt x="0" y="15943"/>
                  </a:lnTo>
                  <a:lnTo>
                    <a:pt x="1380269" y="15943"/>
                  </a:lnTo>
                  <a:lnTo>
                    <a:pt x="138026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668495" y="3906662"/>
              <a:ext cx="675640" cy="75565"/>
            </a:xfrm>
            <a:custGeom>
              <a:avLst/>
              <a:gdLst/>
              <a:ahLst/>
              <a:cxnLst/>
              <a:rect l="l" t="t" r="r" b="b"/>
              <a:pathLst>
                <a:path w="675639" h="75564">
                  <a:moveTo>
                    <a:pt x="260781" y="0"/>
                  </a:moveTo>
                  <a:lnTo>
                    <a:pt x="404984" y="0"/>
                  </a:lnTo>
                </a:path>
                <a:path w="675639" h="75564">
                  <a:moveTo>
                    <a:pt x="260781" y="37336"/>
                  </a:moveTo>
                  <a:lnTo>
                    <a:pt x="404984" y="37336"/>
                  </a:lnTo>
                </a:path>
                <a:path w="675639" h="75564">
                  <a:moveTo>
                    <a:pt x="260781" y="75045"/>
                  </a:moveTo>
                  <a:lnTo>
                    <a:pt x="404984" y="75045"/>
                  </a:lnTo>
                </a:path>
                <a:path w="675639" h="75564">
                  <a:moveTo>
                    <a:pt x="83035" y="37336"/>
                  </a:moveTo>
                  <a:lnTo>
                    <a:pt x="0" y="37336"/>
                  </a:lnTo>
                </a:path>
                <a:path w="675639" h="75564">
                  <a:moveTo>
                    <a:pt x="580428" y="37336"/>
                  </a:moveTo>
                  <a:lnTo>
                    <a:pt x="675303" y="37336"/>
                  </a:lnTo>
                </a:path>
              </a:pathLst>
            </a:custGeom>
            <a:ln w="156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176177" y="3696643"/>
            <a:ext cx="643890" cy="262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550" spc="5" dirty="0">
                <a:latin typeface="Times New Roman"/>
                <a:cs typeface="Times New Roman"/>
              </a:rPr>
              <a:t>H</a:t>
            </a:r>
            <a:r>
              <a:rPr sz="1725" spc="7" baseline="-16908" dirty="0">
                <a:latin typeface="Times New Roman"/>
                <a:cs typeface="Times New Roman"/>
              </a:rPr>
              <a:t>2</a:t>
            </a:r>
            <a:r>
              <a:rPr sz="1725" spc="82" baseline="-16908" dirty="0">
                <a:latin typeface="Times New Roman"/>
                <a:cs typeface="Times New Roman"/>
              </a:rPr>
              <a:t> </a:t>
            </a:r>
            <a:r>
              <a:rPr sz="1550" spc="5" dirty="0">
                <a:latin typeface="Times New Roman"/>
                <a:cs typeface="Times New Roman"/>
              </a:rPr>
              <a:t>/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Ni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955343" y="3767361"/>
            <a:ext cx="2112645" cy="586740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45"/>
              </a:spcBef>
              <a:tabLst>
                <a:tab pos="1079500" algn="l"/>
                <a:tab pos="1350010" algn="l"/>
              </a:tabLst>
            </a:pPr>
            <a:r>
              <a:rPr sz="1550" dirty="0">
                <a:latin typeface="Times New Roman"/>
                <a:cs typeface="Times New Roman"/>
              </a:rPr>
              <a:t>HOH</a:t>
            </a:r>
            <a:r>
              <a:rPr sz="1725" baseline="-16908" dirty="0">
                <a:latin typeface="Times New Roman"/>
                <a:cs typeface="Times New Roman"/>
              </a:rPr>
              <a:t>2</a:t>
            </a:r>
            <a:r>
              <a:rPr sz="1550" dirty="0">
                <a:latin typeface="Times New Roman"/>
                <a:cs typeface="Times New Roman"/>
              </a:rPr>
              <a:t>C</a:t>
            </a:r>
            <a:r>
              <a:rPr sz="1550" spc="595" dirty="0">
                <a:latin typeface="Times New Roman"/>
                <a:cs typeface="Times New Roman"/>
              </a:rPr>
              <a:t> </a:t>
            </a:r>
            <a:r>
              <a:rPr sz="1550" spc="20" dirty="0">
                <a:latin typeface="Times New Roman"/>
                <a:cs typeface="Times New Roman"/>
              </a:rPr>
              <a:t>C	C	</a:t>
            </a:r>
            <a:r>
              <a:rPr sz="1550" dirty="0">
                <a:latin typeface="Times New Roman"/>
                <a:cs typeface="Times New Roman"/>
              </a:rPr>
              <a:t>CH</a:t>
            </a:r>
            <a:r>
              <a:rPr sz="1725" baseline="-16908" dirty="0">
                <a:latin typeface="Times New Roman"/>
                <a:cs typeface="Times New Roman"/>
              </a:rPr>
              <a:t>2</a:t>
            </a:r>
            <a:r>
              <a:rPr sz="1550" dirty="0">
                <a:latin typeface="Times New Roman"/>
                <a:cs typeface="Times New Roman"/>
              </a:rPr>
              <a:t>OH</a:t>
            </a:r>
            <a:endParaRPr sz="1550">
              <a:latin typeface="Times New Roman"/>
              <a:cs typeface="Times New Roman"/>
            </a:endParaRPr>
          </a:p>
          <a:p>
            <a:pPr marL="27305" algn="ctr">
              <a:lnSpc>
                <a:spcPct val="100000"/>
              </a:lnSpc>
              <a:spcBef>
                <a:spcPts val="350"/>
              </a:spcBef>
            </a:pPr>
            <a:r>
              <a:rPr sz="1550" dirty="0">
                <a:latin typeface="Times New Roman"/>
                <a:cs typeface="Times New Roman"/>
              </a:rPr>
              <a:t>Butynediol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092695" y="3716441"/>
            <a:ext cx="2039620" cy="613410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55"/>
              </a:spcBef>
            </a:pPr>
            <a:r>
              <a:rPr sz="1550" dirty="0">
                <a:latin typeface="Times New Roman"/>
                <a:cs typeface="Times New Roman"/>
              </a:rPr>
              <a:t>HOCH</a:t>
            </a:r>
            <a:r>
              <a:rPr sz="1725" baseline="-16908" dirty="0">
                <a:latin typeface="Times New Roman"/>
                <a:cs typeface="Times New Roman"/>
              </a:rPr>
              <a:t>2</a:t>
            </a:r>
            <a:r>
              <a:rPr sz="1550" dirty="0">
                <a:latin typeface="Times New Roman"/>
                <a:cs typeface="Times New Roman"/>
              </a:rPr>
              <a:t>CH</a:t>
            </a:r>
            <a:r>
              <a:rPr sz="1725" baseline="-16908" dirty="0">
                <a:latin typeface="Times New Roman"/>
                <a:cs typeface="Times New Roman"/>
              </a:rPr>
              <a:t>2</a:t>
            </a:r>
            <a:r>
              <a:rPr sz="1550" dirty="0">
                <a:latin typeface="Times New Roman"/>
                <a:cs typeface="Times New Roman"/>
              </a:rPr>
              <a:t>CH</a:t>
            </a:r>
            <a:r>
              <a:rPr sz="1725" baseline="-16908" dirty="0">
                <a:latin typeface="Times New Roman"/>
                <a:cs typeface="Times New Roman"/>
              </a:rPr>
              <a:t>2</a:t>
            </a:r>
            <a:r>
              <a:rPr sz="1550" dirty="0">
                <a:latin typeface="Times New Roman"/>
                <a:cs typeface="Times New Roman"/>
              </a:rPr>
              <a:t>CH</a:t>
            </a:r>
            <a:r>
              <a:rPr sz="1725" baseline="-16908" dirty="0">
                <a:latin typeface="Times New Roman"/>
                <a:cs typeface="Times New Roman"/>
              </a:rPr>
              <a:t>2</a:t>
            </a:r>
            <a:r>
              <a:rPr sz="1550" dirty="0">
                <a:latin typeface="Times New Roman"/>
                <a:cs typeface="Times New Roman"/>
              </a:rPr>
              <a:t>OH</a:t>
            </a:r>
            <a:endParaRPr sz="1550">
              <a:latin typeface="Times New Roman"/>
              <a:cs typeface="Times New Roman"/>
            </a:endParaRPr>
          </a:p>
          <a:p>
            <a:pPr marR="16510" algn="ctr">
              <a:lnSpc>
                <a:spcPct val="100000"/>
              </a:lnSpc>
              <a:spcBef>
                <a:spcPts val="450"/>
              </a:spcBef>
            </a:pPr>
            <a:r>
              <a:rPr sz="1550" dirty="0">
                <a:latin typeface="Times New Roman"/>
                <a:cs typeface="Times New Roman"/>
              </a:rPr>
              <a:t>1,4-Butanediol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16227" y="3773644"/>
            <a:ext cx="790575" cy="262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99745" algn="l"/>
              </a:tabLst>
            </a:pPr>
            <a:r>
              <a:rPr sz="1550" spc="-5" dirty="0">
                <a:latin typeface="Times New Roman"/>
                <a:cs typeface="Times New Roman"/>
              </a:rPr>
              <a:t>H</a:t>
            </a:r>
            <a:r>
              <a:rPr sz="1550" spc="20" dirty="0">
                <a:latin typeface="Times New Roman"/>
                <a:cs typeface="Times New Roman"/>
              </a:rPr>
              <a:t>C</a:t>
            </a:r>
            <a:r>
              <a:rPr sz="1550" dirty="0">
                <a:latin typeface="Times New Roman"/>
                <a:cs typeface="Times New Roman"/>
              </a:rPr>
              <a:t>	</a:t>
            </a:r>
            <a:r>
              <a:rPr sz="1550" spc="5" dirty="0">
                <a:latin typeface="Times New Roman"/>
                <a:cs typeface="Times New Roman"/>
              </a:rPr>
              <a:t>C</a:t>
            </a:r>
            <a:r>
              <a:rPr sz="1550" spc="20" dirty="0">
                <a:latin typeface="Times New Roman"/>
                <a:cs typeface="Times New Roman"/>
              </a:rPr>
              <a:t>H</a:t>
            </a:r>
            <a:endParaRPr sz="155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914400" y="3195827"/>
            <a:ext cx="9563100" cy="1565275"/>
            <a:chOff x="914400" y="3195827"/>
            <a:chExt cx="9563100" cy="1565275"/>
          </a:xfrm>
        </p:grpSpPr>
        <p:sp>
          <p:nvSpPr>
            <p:cNvPr id="16" name="object 16"/>
            <p:cNvSpPr/>
            <p:nvPr/>
          </p:nvSpPr>
          <p:spPr>
            <a:xfrm>
              <a:off x="1622924" y="3865446"/>
              <a:ext cx="168275" cy="83185"/>
            </a:xfrm>
            <a:custGeom>
              <a:avLst/>
              <a:gdLst/>
              <a:ahLst/>
              <a:cxnLst/>
              <a:rect l="l" t="t" r="r" b="b"/>
              <a:pathLst>
                <a:path w="168275" h="83185">
                  <a:moveTo>
                    <a:pt x="0" y="0"/>
                  </a:moveTo>
                  <a:lnTo>
                    <a:pt x="167946" y="0"/>
                  </a:lnTo>
                </a:path>
                <a:path w="168275" h="83185">
                  <a:moveTo>
                    <a:pt x="0" y="41215"/>
                  </a:moveTo>
                  <a:lnTo>
                    <a:pt x="167946" y="41215"/>
                  </a:lnTo>
                </a:path>
                <a:path w="168275" h="83185">
                  <a:moveTo>
                    <a:pt x="0" y="82819"/>
                  </a:moveTo>
                  <a:lnTo>
                    <a:pt x="167946" y="82819"/>
                  </a:lnTo>
                </a:path>
              </a:pathLst>
            </a:custGeom>
            <a:ln w="156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788950" y="3924554"/>
              <a:ext cx="166370" cy="86995"/>
            </a:xfrm>
            <a:custGeom>
              <a:avLst/>
              <a:gdLst/>
              <a:ahLst/>
              <a:cxnLst/>
              <a:rect l="l" t="t" r="r" b="b"/>
              <a:pathLst>
                <a:path w="166370" h="86995">
                  <a:moveTo>
                    <a:pt x="0" y="0"/>
                  </a:moveTo>
                  <a:lnTo>
                    <a:pt x="21704" y="45111"/>
                  </a:lnTo>
                  <a:lnTo>
                    <a:pt x="0" y="86714"/>
                  </a:lnTo>
                  <a:lnTo>
                    <a:pt x="165907" y="451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172841" y="3971217"/>
              <a:ext cx="637540" cy="0"/>
            </a:xfrm>
            <a:custGeom>
              <a:avLst/>
              <a:gdLst/>
              <a:ahLst/>
              <a:cxnLst/>
              <a:rect l="l" t="t" r="r" b="b"/>
              <a:pathLst>
                <a:path w="637540">
                  <a:moveTo>
                    <a:pt x="637484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165278" y="3961884"/>
              <a:ext cx="645795" cy="16510"/>
            </a:xfrm>
            <a:custGeom>
              <a:avLst/>
              <a:gdLst/>
              <a:ahLst/>
              <a:cxnLst/>
              <a:rect l="l" t="t" r="r" b="b"/>
              <a:pathLst>
                <a:path w="645795" h="16510">
                  <a:moveTo>
                    <a:pt x="645295" y="0"/>
                  </a:moveTo>
                  <a:lnTo>
                    <a:pt x="0" y="0"/>
                  </a:lnTo>
                  <a:lnTo>
                    <a:pt x="0" y="15943"/>
                  </a:lnTo>
                  <a:lnTo>
                    <a:pt x="645295" y="15943"/>
                  </a:lnTo>
                  <a:lnTo>
                    <a:pt x="6452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33450" y="3214877"/>
              <a:ext cx="9525000" cy="1527175"/>
            </a:xfrm>
            <a:custGeom>
              <a:avLst/>
              <a:gdLst/>
              <a:ahLst/>
              <a:cxnLst/>
              <a:rect l="l" t="t" r="r" b="b"/>
              <a:pathLst>
                <a:path w="9525000" h="1527175">
                  <a:moveTo>
                    <a:pt x="0" y="254508"/>
                  </a:moveTo>
                  <a:lnTo>
                    <a:pt x="4100" y="208752"/>
                  </a:lnTo>
                  <a:lnTo>
                    <a:pt x="15922" y="165690"/>
                  </a:lnTo>
                  <a:lnTo>
                    <a:pt x="34747" y="126040"/>
                  </a:lnTo>
                  <a:lnTo>
                    <a:pt x="59856" y="90520"/>
                  </a:lnTo>
                  <a:lnTo>
                    <a:pt x="90530" y="59847"/>
                  </a:lnTo>
                  <a:lnTo>
                    <a:pt x="126051" y="34741"/>
                  </a:lnTo>
                  <a:lnTo>
                    <a:pt x="165700" y="15919"/>
                  </a:lnTo>
                  <a:lnTo>
                    <a:pt x="208759" y="4099"/>
                  </a:lnTo>
                  <a:lnTo>
                    <a:pt x="254508" y="0"/>
                  </a:lnTo>
                  <a:lnTo>
                    <a:pt x="9270492" y="0"/>
                  </a:lnTo>
                  <a:lnTo>
                    <a:pt x="9316247" y="4099"/>
                  </a:lnTo>
                  <a:lnTo>
                    <a:pt x="9359309" y="15919"/>
                  </a:lnTo>
                  <a:lnTo>
                    <a:pt x="9398959" y="34741"/>
                  </a:lnTo>
                  <a:lnTo>
                    <a:pt x="9434479" y="59847"/>
                  </a:lnTo>
                  <a:lnTo>
                    <a:pt x="9465152" y="90520"/>
                  </a:lnTo>
                  <a:lnTo>
                    <a:pt x="9490258" y="126040"/>
                  </a:lnTo>
                  <a:lnTo>
                    <a:pt x="9509080" y="165690"/>
                  </a:lnTo>
                  <a:lnTo>
                    <a:pt x="9520900" y="208752"/>
                  </a:lnTo>
                  <a:lnTo>
                    <a:pt x="9525000" y="254508"/>
                  </a:lnTo>
                  <a:lnTo>
                    <a:pt x="9525000" y="1272540"/>
                  </a:lnTo>
                  <a:lnTo>
                    <a:pt x="9520900" y="1318295"/>
                  </a:lnTo>
                  <a:lnTo>
                    <a:pt x="9509080" y="1361357"/>
                  </a:lnTo>
                  <a:lnTo>
                    <a:pt x="9490258" y="1401007"/>
                  </a:lnTo>
                  <a:lnTo>
                    <a:pt x="9465152" y="1436527"/>
                  </a:lnTo>
                  <a:lnTo>
                    <a:pt x="9434479" y="1467200"/>
                  </a:lnTo>
                  <a:lnTo>
                    <a:pt x="9398959" y="1492306"/>
                  </a:lnTo>
                  <a:lnTo>
                    <a:pt x="9359309" y="1511128"/>
                  </a:lnTo>
                  <a:lnTo>
                    <a:pt x="9316247" y="1522948"/>
                  </a:lnTo>
                  <a:lnTo>
                    <a:pt x="9270492" y="1527048"/>
                  </a:lnTo>
                  <a:lnTo>
                    <a:pt x="254508" y="1527048"/>
                  </a:lnTo>
                  <a:lnTo>
                    <a:pt x="208759" y="1522948"/>
                  </a:lnTo>
                  <a:lnTo>
                    <a:pt x="165700" y="1511128"/>
                  </a:lnTo>
                  <a:lnTo>
                    <a:pt x="126051" y="1492306"/>
                  </a:lnTo>
                  <a:lnTo>
                    <a:pt x="90530" y="1467200"/>
                  </a:lnTo>
                  <a:lnTo>
                    <a:pt x="59856" y="1436527"/>
                  </a:lnTo>
                  <a:lnTo>
                    <a:pt x="34747" y="1401007"/>
                  </a:lnTo>
                  <a:lnTo>
                    <a:pt x="15922" y="1361357"/>
                  </a:lnTo>
                  <a:lnTo>
                    <a:pt x="4100" y="1318295"/>
                  </a:lnTo>
                  <a:lnTo>
                    <a:pt x="0" y="1272540"/>
                  </a:lnTo>
                  <a:lnTo>
                    <a:pt x="0" y="254508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701649" y="2195322"/>
            <a:ext cx="841883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It</a:t>
            </a:r>
            <a:r>
              <a:rPr sz="2200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is</a:t>
            </a:r>
            <a:r>
              <a:rPr sz="2200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prepared</a:t>
            </a:r>
            <a:r>
              <a:rPr sz="2200" spc="2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by</a:t>
            </a:r>
            <a:r>
              <a:rPr sz="2200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reacting</a:t>
            </a:r>
            <a:r>
              <a:rPr sz="2200" spc="10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formaldehyde</a:t>
            </a:r>
            <a:r>
              <a:rPr sz="2200" spc="20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with</a:t>
            </a:r>
            <a:r>
              <a:rPr sz="2200" spc="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acetylene in</a:t>
            </a:r>
            <a:r>
              <a:rPr sz="2200" spc="10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333FF"/>
                </a:solidFill>
                <a:latin typeface="Times New Roman"/>
                <a:cs typeface="Times New Roman"/>
              </a:rPr>
              <a:t>the</a:t>
            </a:r>
            <a:r>
              <a:rPr sz="2200" spc="-10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presence</a:t>
            </a:r>
            <a:r>
              <a:rPr sz="2200" spc="1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of</a:t>
            </a:r>
            <a:r>
              <a:rPr sz="2200" spc="10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a</a:t>
            </a:r>
            <a:endParaRPr sz="22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catalyst</a:t>
            </a:r>
            <a:r>
              <a:rPr sz="2200" spc="-1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333FF"/>
                </a:solidFill>
                <a:latin typeface="Times New Roman"/>
                <a:cs typeface="Times New Roman"/>
              </a:rPr>
              <a:t>(copper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acetyl</a:t>
            </a:r>
            <a:r>
              <a:rPr sz="2200" spc="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and</a:t>
            </a:r>
            <a:r>
              <a:rPr sz="2200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bismuth</a:t>
            </a:r>
            <a:r>
              <a:rPr sz="2200" spc="2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in</a:t>
            </a:r>
            <a:r>
              <a:rPr sz="2200" spc="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a </a:t>
            </a:r>
            <a:r>
              <a:rPr sz="2200" spc="5" dirty="0">
                <a:solidFill>
                  <a:srgbClr val="3333FF"/>
                </a:solidFill>
                <a:latin typeface="Times New Roman"/>
                <a:cs typeface="Times New Roman"/>
              </a:rPr>
              <a:t>SiO</a:t>
            </a:r>
            <a:r>
              <a:rPr sz="2175" spc="7" baseline="-21072" dirty="0">
                <a:solidFill>
                  <a:srgbClr val="3333FF"/>
                </a:solidFill>
                <a:latin typeface="Times New Roman"/>
                <a:cs typeface="Times New Roman"/>
              </a:rPr>
              <a:t>2</a:t>
            </a:r>
            <a:r>
              <a:rPr sz="2175" spc="307" baseline="-21072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or</a:t>
            </a:r>
            <a:r>
              <a:rPr sz="2200" spc="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magnesium</a:t>
            </a:r>
            <a:r>
              <a:rPr sz="2200" spc="20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silicate).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58190" y="5007355"/>
            <a:ext cx="988695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Its</a:t>
            </a:r>
            <a:r>
              <a:rPr sz="2000" spc="-1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9900"/>
                </a:solidFill>
                <a:latin typeface="Times New Roman"/>
                <a:cs typeface="Times New Roman"/>
              </a:rPr>
              <a:t>importance</a:t>
            </a:r>
            <a:r>
              <a:rPr sz="2000" spc="-1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is</a:t>
            </a:r>
            <a:r>
              <a:rPr sz="2000" spc="-1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highlighted</a:t>
            </a:r>
            <a:r>
              <a:rPr sz="2000" spc="-3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in</a:t>
            </a:r>
            <a:r>
              <a:rPr sz="2000" spc="-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the</a:t>
            </a:r>
            <a:r>
              <a:rPr sz="2000" spc="-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manufacture</a:t>
            </a:r>
            <a:r>
              <a:rPr sz="2000" spc="-4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of</a:t>
            </a:r>
            <a:r>
              <a:rPr sz="2000" spc="1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synthetic</a:t>
            </a:r>
            <a:r>
              <a:rPr sz="2000" spc="-3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fibres</a:t>
            </a:r>
            <a:r>
              <a:rPr sz="2000" spc="-3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9900"/>
                </a:solidFill>
                <a:latin typeface="Times New Roman"/>
                <a:cs typeface="Times New Roman"/>
              </a:rPr>
              <a:t>(polyesters,</a:t>
            </a:r>
            <a:r>
              <a:rPr sz="2000" spc="-2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9900"/>
                </a:solidFill>
                <a:latin typeface="Times New Roman"/>
                <a:cs typeface="Times New Roman"/>
              </a:rPr>
              <a:t>elastomers</a:t>
            </a:r>
            <a:r>
              <a:rPr sz="2000" spc="-1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and </a:t>
            </a:r>
            <a:r>
              <a:rPr sz="2000" spc="-484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polyurethane).</a:t>
            </a:r>
            <a:endParaRPr sz="20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It</a:t>
            </a:r>
            <a:r>
              <a:rPr sz="2000" spc="-1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is</a:t>
            </a:r>
            <a:r>
              <a:rPr sz="2000" spc="-2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used</a:t>
            </a:r>
            <a:r>
              <a:rPr sz="2000" spc="-2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in</a:t>
            </a:r>
            <a:r>
              <a:rPr sz="2000" spc="-2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the</a:t>
            </a:r>
            <a:r>
              <a:rPr sz="2000" spc="-1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preparation</a:t>
            </a:r>
            <a:r>
              <a:rPr sz="2000" spc="-4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of</a:t>
            </a:r>
            <a:r>
              <a:rPr sz="2000" spc="-1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the</a:t>
            </a:r>
            <a:r>
              <a:rPr sz="2000" spc="-1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solvent</a:t>
            </a:r>
            <a:r>
              <a:rPr sz="2000" spc="-4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spc="5" dirty="0">
                <a:solidFill>
                  <a:srgbClr val="009900"/>
                </a:solidFill>
                <a:latin typeface="Times New Roman"/>
                <a:cs typeface="Times New Roman"/>
              </a:rPr>
              <a:t>known</a:t>
            </a:r>
            <a:r>
              <a:rPr sz="2000" spc="-3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as</a:t>
            </a:r>
            <a:r>
              <a:rPr sz="2000" spc="-5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THC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23" name="object 2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33403" y="525730"/>
            <a:ext cx="4178103" cy="1015845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727049" y="663340"/>
            <a:ext cx="7152005" cy="1162050"/>
          </a:xfrm>
          <a:prstGeom prst="rect">
            <a:avLst/>
          </a:prstGeom>
        </p:spPr>
        <p:txBody>
          <a:bodyPr vert="horz" wrap="square" lIns="0" tIns="182245" rIns="0" bIns="0" rtlCol="0">
            <a:spAutoFit/>
          </a:bodyPr>
          <a:lstStyle/>
          <a:p>
            <a:pPr marL="3374390">
              <a:lnSpc>
                <a:spcPct val="100000"/>
              </a:lnSpc>
              <a:spcBef>
                <a:spcPts val="1435"/>
              </a:spcBef>
            </a:pP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I.</a:t>
            </a:r>
            <a:r>
              <a:rPr sz="20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Derivatives</a:t>
            </a:r>
            <a:r>
              <a:rPr sz="20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From</a:t>
            </a:r>
            <a:r>
              <a:rPr sz="20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Formaldehyde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855"/>
              </a:spcBef>
            </a:pPr>
            <a:r>
              <a:rPr sz="2800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1,4-Butandiol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1088" y="2629280"/>
            <a:ext cx="11094085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 marR="43180" algn="just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It is prepared by reacting </a:t>
            </a:r>
            <a:r>
              <a:rPr sz="2200" spc="-10" dirty="0">
                <a:solidFill>
                  <a:srgbClr val="3333FF"/>
                </a:solidFill>
                <a:latin typeface="Times New Roman"/>
                <a:cs typeface="Times New Roman"/>
              </a:rPr>
              <a:t>ammonia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with formaldehyde by 6/4 by passing </a:t>
            </a:r>
            <a:r>
              <a:rPr sz="2200" spc="-10" dirty="0">
                <a:solidFill>
                  <a:srgbClr val="3333FF"/>
                </a:solidFill>
                <a:latin typeface="Times New Roman"/>
                <a:cs typeface="Times New Roman"/>
              </a:rPr>
              <a:t>ammonia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inside formalin </a:t>
            </a:r>
            <a:r>
              <a:rPr sz="2200" spc="-53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at 20-30 </a:t>
            </a:r>
            <a:r>
              <a:rPr sz="3150" baseline="25132" dirty="0">
                <a:solidFill>
                  <a:srgbClr val="3333FF"/>
                </a:solidFill>
                <a:latin typeface="Times New Roman"/>
                <a:cs typeface="Times New Roman"/>
              </a:rPr>
              <a:t>◦</a:t>
            </a:r>
            <a:r>
              <a:rPr sz="2200" dirty="0">
                <a:solidFill>
                  <a:srgbClr val="3333FF"/>
                </a:solidFill>
                <a:latin typeface="Times New Roman"/>
                <a:cs typeface="Times New Roman"/>
              </a:rPr>
              <a:t>C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with </a:t>
            </a:r>
            <a:r>
              <a:rPr sz="2200" dirty="0">
                <a:solidFill>
                  <a:srgbClr val="3333FF"/>
                </a:solidFill>
                <a:latin typeface="Times New Roman"/>
                <a:cs typeface="Times New Roman"/>
              </a:rPr>
              <a:t>stirring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and evaporating the solution to get rid of water to </a:t>
            </a:r>
            <a:r>
              <a:rPr sz="2200" dirty="0">
                <a:solidFill>
                  <a:srgbClr val="3333FF"/>
                </a:solidFill>
                <a:latin typeface="Times New Roman"/>
                <a:cs typeface="Times New Roman"/>
              </a:rPr>
              <a:t>produce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the compound </a:t>
            </a:r>
            <a:r>
              <a:rPr sz="2200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in</a:t>
            </a:r>
            <a:r>
              <a:rPr sz="2200" dirty="0">
                <a:solidFill>
                  <a:srgbClr val="3333FF"/>
                </a:solidFill>
                <a:latin typeface="Times New Roman"/>
                <a:cs typeface="Times New Roman"/>
              </a:rPr>
              <a:t> the</a:t>
            </a:r>
            <a:r>
              <a:rPr sz="2200" spc="-1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form</a:t>
            </a:r>
            <a:r>
              <a:rPr sz="2200" spc="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of</a:t>
            </a:r>
            <a:r>
              <a:rPr sz="2200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solid</a:t>
            </a:r>
            <a:r>
              <a:rPr sz="2200" spc="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colourless</a:t>
            </a:r>
            <a:r>
              <a:rPr sz="2200" spc="-15" dirty="0">
                <a:solidFill>
                  <a:srgbClr val="3333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Times New Roman"/>
                <a:cs typeface="Times New Roman"/>
              </a:rPr>
              <a:t>crystals.</a:t>
            </a:r>
            <a:endParaRPr sz="22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718518" y="0"/>
            <a:ext cx="2445317" cy="252604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9188" y="1949653"/>
            <a:ext cx="47967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Hexamethylene</a:t>
            </a:r>
            <a:r>
              <a:rPr sz="2800" u="heavy" spc="-1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tetramine</a:t>
            </a:r>
            <a:r>
              <a:rPr sz="2800" u="heavy" spc="-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(HMT)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98042" y="5937910"/>
            <a:ext cx="84467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It</a:t>
            </a:r>
            <a:r>
              <a:rPr sz="2000" spc="-1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is</a:t>
            </a:r>
            <a:r>
              <a:rPr sz="2000" spc="-1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used</a:t>
            </a:r>
            <a:r>
              <a:rPr sz="2000" spc="-1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as</a:t>
            </a:r>
            <a:r>
              <a:rPr sz="2000" spc="-1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a</a:t>
            </a:r>
            <a:r>
              <a:rPr sz="2000" spc="-1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fungicide</a:t>
            </a:r>
            <a:r>
              <a:rPr sz="2000" spc="-5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and the</a:t>
            </a:r>
            <a:r>
              <a:rPr sz="2000" spc="-2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production</a:t>
            </a:r>
            <a:r>
              <a:rPr sz="2000" spc="-4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of</a:t>
            </a:r>
            <a:r>
              <a:rPr sz="2000" spc="-1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9900"/>
                </a:solidFill>
                <a:latin typeface="Times New Roman"/>
                <a:cs typeface="Times New Roman"/>
              </a:rPr>
              <a:t>some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 pharmaceutical</a:t>
            </a:r>
            <a:r>
              <a:rPr sz="2000" spc="-4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compounds.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3" name="object 3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12044" y="539446"/>
            <a:ext cx="4179660" cy="1015845"/>
          </a:xfrm>
          <a:prstGeom prst="rect">
            <a:avLst/>
          </a:prstGeom>
        </p:spPr>
      </p:pic>
      <p:sp>
        <p:nvSpPr>
          <p:cNvPr id="34" name="object 34"/>
          <p:cNvSpPr txBox="1"/>
          <p:nvPr/>
        </p:nvSpPr>
        <p:spPr>
          <a:xfrm>
            <a:off x="4069207" y="846201"/>
            <a:ext cx="3789679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I.</a:t>
            </a:r>
            <a:r>
              <a:rPr sz="20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Derivatives</a:t>
            </a:r>
            <a:r>
              <a:rPr sz="20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From</a:t>
            </a:r>
            <a:r>
              <a:rPr sz="20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Formaldehyde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  <p:graphicFrame>
        <p:nvGraphicFramePr>
          <p:cNvPr id="36" name="Object 35">
            <a:extLst>
              <a:ext uri="{FF2B5EF4-FFF2-40B4-BE49-F238E27FC236}">
                <a16:creationId xmlns:a16="http://schemas.microsoft.com/office/drawing/2014/main" id="{3553B8D9-8936-3BCC-EB7E-946696853F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9036707"/>
              </p:ext>
            </p:extLst>
          </p:nvPr>
        </p:nvGraphicFramePr>
        <p:xfrm>
          <a:off x="3817305" y="3883493"/>
          <a:ext cx="4321650" cy="15048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CS ChemDraw Drawing" r:id="rId5" imgW="2997708" imgH="1050036" progId="ChemDraw.Document.6.0">
                  <p:embed/>
                </p:oleObj>
              </mc:Choice>
              <mc:Fallback>
                <p:oleObj name="CS ChemDraw Drawing" r:id="rId5" imgW="2997708" imgH="1050036" progId="ChemDraw.Document.6.0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5DF3CAD0-6916-4D4F-98B7-C71592B1DA8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7305" y="3883493"/>
                        <a:ext cx="4321650" cy="15048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33403" y="525730"/>
            <a:ext cx="4178103" cy="101584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49351" y="672354"/>
            <a:ext cx="7327900" cy="1126490"/>
          </a:xfrm>
          <a:prstGeom prst="rect">
            <a:avLst/>
          </a:prstGeom>
        </p:spPr>
        <p:txBody>
          <a:bodyPr vert="horz" wrap="square" lIns="0" tIns="167005" rIns="0" bIns="0" rtlCol="0">
            <a:spAutoFit/>
          </a:bodyPr>
          <a:lstStyle/>
          <a:p>
            <a:pPr marL="3552190">
              <a:lnSpc>
                <a:spcPct val="100000"/>
              </a:lnSpc>
              <a:spcBef>
                <a:spcPts val="1315"/>
              </a:spcBef>
            </a:pP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I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.</a:t>
            </a:r>
            <a:r>
              <a:rPr sz="20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Derivatives</a:t>
            </a:r>
            <a:r>
              <a:rPr sz="20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From</a:t>
            </a:r>
            <a:r>
              <a:rPr sz="20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Formaldehyde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89"/>
              </a:spcBef>
            </a:pPr>
            <a:r>
              <a:rPr sz="2800" b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1,3-Pentaerythritol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9351" y="2027301"/>
            <a:ext cx="85020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It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is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prepared</a:t>
            </a:r>
            <a:r>
              <a:rPr sz="2400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by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reacting</a:t>
            </a:r>
            <a:r>
              <a:rPr sz="2400" spc="-4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formaldehyde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with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acetaldehyde</a:t>
            </a:r>
            <a:r>
              <a:rPr sz="2400" spc="-5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in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aqueous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3951" y="2392756"/>
            <a:ext cx="74942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calcium</a:t>
            </a:r>
            <a:r>
              <a:rPr sz="2400" spc="-5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hydroxide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or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sodium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hydroxide</a:t>
            </a:r>
            <a:r>
              <a:rPr sz="24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solution</a:t>
            </a:r>
            <a:r>
              <a:rPr sz="24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at</a:t>
            </a:r>
            <a:r>
              <a:rPr sz="24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15-45</a:t>
            </a:r>
            <a:r>
              <a:rPr sz="3600" spc="-7" baseline="25462" dirty="0">
                <a:solidFill>
                  <a:srgbClr val="0000FF"/>
                </a:solidFill>
                <a:latin typeface="Times New Roman"/>
                <a:cs typeface="Times New Roman"/>
              </a:rPr>
              <a:t>◦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C.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9351" y="5582208"/>
            <a:ext cx="1007491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solidFill>
                  <a:srgbClr val="C00000"/>
                </a:solidFill>
                <a:latin typeface="Times New Roman"/>
                <a:cs typeface="Times New Roman"/>
              </a:rPr>
              <a:t>Pentaerythritol</a:t>
            </a:r>
            <a:r>
              <a:rPr sz="2200" spc="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is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building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block</a:t>
            </a:r>
            <a:r>
              <a:rPr sz="2200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for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synthesis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and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production</a:t>
            </a:r>
            <a:r>
              <a:rPr sz="2200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200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explosives, plastics,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200" dirty="0">
                <a:solidFill>
                  <a:srgbClr val="00AFEF"/>
                </a:solidFill>
                <a:latin typeface="Times New Roman"/>
                <a:cs typeface="Times New Roman"/>
              </a:rPr>
              <a:t>alkyd</a:t>
            </a:r>
            <a:r>
              <a:rPr sz="2200" spc="-15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AFEF"/>
                </a:solidFill>
                <a:latin typeface="Times New Roman"/>
                <a:cs typeface="Times New Roman"/>
              </a:rPr>
              <a:t>paints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,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 appliances,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cosmetics</a:t>
            </a:r>
            <a:r>
              <a:rPr sz="2200" spc="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,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and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many</a:t>
            </a:r>
            <a:r>
              <a:rPr sz="2200" spc="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other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commercial</a:t>
            </a:r>
            <a:r>
              <a:rPr sz="2200" spc="5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products.</a:t>
            </a:r>
            <a:endParaRPr sz="22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272283" y="2982467"/>
            <a:ext cx="6926580" cy="2438400"/>
            <a:chOff x="2272283" y="2982467"/>
            <a:chExt cx="6926580" cy="243840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00438" y="3215834"/>
              <a:ext cx="6219464" cy="206359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291333" y="3001517"/>
              <a:ext cx="6888480" cy="2400300"/>
            </a:xfrm>
            <a:custGeom>
              <a:avLst/>
              <a:gdLst/>
              <a:ahLst/>
              <a:cxnLst/>
              <a:rect l="l" t="t" r="r" b="b"/>
              <a:pathLst>
                <a:path w="6888480" h="2400300">
                  <a:moveTo>
                    <a:pt x="0" y="400050"/>
                  </a:moveTo>
                  <a:lnTo>
                    <a:pt x="2690" y="353388"/>
                  </a:lnTo>
                  <a:lnTo>
                    <a:pt x="10563" y="308310"/>
                  </a:lnTo>
                  <a:lnTo>
                    <a:pt x="23318" y="265114"/>
                  </a:lnTo>
                  <a:lnTo>
                    <a:pt x="40654" y="224101"/>
                  </a:lnTo>
                  <a:lnTo>
                    <a:pt x="62273" y="185570"/>
                  </a:lnTo>
                  <a:lnTo>
                    <a:pt x="87874" y="149822"/>
                  </a:lnTo>
                  <a:lnTo>
                    <a:pt x="117157" y="117157"/>
                  </a:lnTo>
                  <a:lnTo>
                    <a:pt x="149822" y="87874"/>
                  </a:lnTo>
                  <a:lnTo>
                    <a:pt x="185570" y="62273"/>
                  </a:lnTo>
                  <a:lnTo>
                    <a:pt x="224101" y="40654"/>
                  </a:lnTo>
                  <a:lnTo>
                    <a:pt x="265114" y="23318"/>
                  </a:lnTo>
                  <a:lnTo>
                    <a:pt x="308310" y="10563"/>
                  </a:lnTo>
                  <a:lnTo>
                    <a:pt x="353388" y="2690"/>
                  </a:lnTo>
                  <a:lnTo>
                    <a:pt x="400050" y="0"/>
                  </a:lnTo>
                  <a:lnTo>
                    <a:pt x="6488430" y="0"/>
                  </a:lnTo>
                  <a:lnTo>
                    <a:pt x="6535091" y="2690"/>
                  </a:lnTo>
                  <a:lnTo>
                    <a:pt x="6580169" y="10563"/>
                  </a:lnTo>
                  <a:lnTo>
                    <a:pt x="6623365" y="23318"/>
                  </a:lnTo>
                  <a:lnTo>
                    <a:pt x="6664378" y="40654"/>
                  </a:lnTo>
                  <a:lnTo>
                    <a:pt x="6702909" y="62273"/>
                  </a:lnTo>
                  <a:lnTo>
                    <a:pt x="6738657" y="87874"/>
                  </a:lnTo>
                  <a:lnTo>
                    <a:pt x="6771322" y="117157"/>
                  </a:lnTo>
                  <a:lnTo>
                    <a:pt x="6800605" y="149822"/>
                  </a:lnTo>
                  <a:lnTo>
                    <a:pt x="6826206" y="185570"/>
                  </a:lnTo>
                  <a:lnTo>
                    <a:pt x="6847825" y="224101"/>
                  </a:lnTo>
                  <a:lnTo>
                    <a:pt x="6865161" y="265114"/>
                  </a:lnTo>
                  <a:lnTo>
                    <a:pt x="6877916" y="308310"/>
                  </a:lnTo>
                  <a:lnTo>
                    <a:pt x="6885789" y="353388"/>
                  </a:lnTo>
                  <a:lnTo>
                    <a:pt x="6888480" y="400050"/>
                  </a:lnTo>
                  <a:lnTo>
                    <a:pt x="6888480" y="2000250"/>
                  </a:lnTo>
                  <a:lnTo>
                    <a:pt x="6885789" y="2046911"/>
                  </a:lnTo>
                  <a:lnTo>
                    <a:pt x="6877916" y="2091989"/>
                  </a:lnTo>
                  <a:lnTo>
                    <a:pt x="6865161" y="2135185"/>
                  </a:lnTo>
                  <a:lnTo>
                    <a:pt x="6847825" y="2176198"/>
                  </a:lnTo>
                  <a:lnTo>
                    <a:pt x="6826206" y="2214729"/>
                  </a:lnTo>
                  <a:lnTo>
                    <a:pt x="6800605" y="2250477"/>
                  </a:lnTo>
                  <a:lnTo>
                    <a:pt x="6771322" y="2283142"/>
                  </a:lnTo>
                  <a:lnTo>
                    <a:pt x="6738657" y="2312425"/>
                  </a:lnTo>
                  <a:lnTo>
                    <a:pt x="6702909" y="2338026"/>
                  </a:lnTo>
                  <a:lnTo>
                    <a:pt x="6664378" y="2359645"/>
                  </a:lnTo>
                  <a:lnTo>
                    <a:pt x="6623365" y="2376981"/>
                  </a:lnTo>
                  <a:lnTo>
                    <a:pt x="6580169" y="2389736"/>
                  </a:lnTo>
                  <a:lnTo>
                    <a:pt x="6535091" y="2397609"/>
                  </a:lnTo>
                  <a:lnTo>
                    <a:pt x="6488430" y="2400300"/>
                  </a:lnTo>
                  <a:lnTo>
                    <a:pt x="400050" y="2400300"/>
                  </a:lnTo>
                  <a:lnTo>
                    <a:pt x="353388" y="2397609"/>
                  </a:lnTo>
                  <a:lnTo>
                    <a:pt x="308310" y="2389736"/>
                  </a:lnTo>
                  <a:lnTo>
                    <a:pt x="265114" y="2376981"/>
                  </a:lnTo>
                  <a:lnTo>
                    <a:pt x="224101" y="2359645"/>
                  </a:lnTo>
                  <a:lnTo>
                    <a:pt x="185570" y="2338026"/>
                  </a:lnTo>
                  <a:lnTo>
                    <a:pt x="149822" y="2312425"/>
                  </a:lnTo>
                  <a:lnTo>
                    <a:pt x="117157" y="2283142"/>
                  </a:lnTo>
                  <a:lnTo>
                    <a:pt x="87874" y="2250477"/>
                  </a:lnTo>
                  <a:lnTo>
                    <a:pt x="62273" y="2214729"/>
                  </a:lnTo>
                  <a:lnTo>
                    <a:pt x="40654" y="2176198"/>
                  </a:lnTo>
                  <a:lnTo>
                    <a:pt x="23318" y="2135185"/>
                  </a:lnTo>
                  <a:lnTo>
                    <a:pt x="10563" y="2091989"/>
                  </a:lnTo>
                  <a:lnTo>
                    <a:pt x="2690" y="2046911"/>
                  </a:lnTo>
                  <a:lnTo>
                    <a:pt x="0" y="2000250"/>
                  </a:lnTo>
                  <a:lnTo>
                    <a:pt x="0" y="400050"/>
                  </a:lnTo>
                  <a:close/>
                </a:path>
              </a:pathLst>
            </a:custGeom>
            <a:ln w="381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33403" y="450982"/>
            <a:ext cx="4178103" cy="101597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089272" y="757808"/>
            <a:ext cx="3789679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I.</a:t>
            </a:r>
            <a:r>
              <a:rPr sz="20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Derivatives</a:t>
            </a:r>
            <a:r>
              <a:rPr sz="20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From</a:t>
            </a:r>
            <a:r>
              <a:rPr sz="20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Formaldehyde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8436" y="1792604"/>
            <a:ext cx="20193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355600" algn="l"/>
              </a:tabLst>
            </a:pPr>
            <a:r>
              <a:rPr sz="2400" u="heavy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Times New Roman"/>
                <a:cs typeface="Times New Roman"/>
              </a:rPr>
              <a:t>Alkyd</a:t>
            </a:r>
            <a:r>
              <a:rPr sz="2400" u="heavy" spc="-6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heavy" spc="-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Times New Roman"/>
                <a:cs typeface="Times New Roman"/>
              </a:rPr>
              <a:t>Resins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71473" y="1226007"/>
            <a:ext cx="12674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800" i="1" spc="-20" dirty="0">
                <a:solidFill>
                  <a:srgbClr val="FF0000"/>
                </a:solidFill>
                <a:latin typeface="Times New Roman"/>
                <a:cs typeface="Times New Roman"/>
              </a:rPr>
              <a:t>x</a:t>
            </a:r>
            <a:r>
              <a:rPr sz="28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ample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8436" y="3738498"/>
            <a:ext cx="23234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355600" algn="l"/>
              </a:tabLst>
            </a:pPr>
            <a:r>
              <a:rPr sz="2400" u="heavy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Times New Roman"/>
                <a:cs typeface="Times New Roman"/>
              </a:rPr>
              <a:t>Modified</a:t>
            </a:r>
            <a:r>
              <a:rPr sz="2400" u="heavy" spc="-14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heavy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Times New Roman"/>
                <a:cs typeface="Times New Roman"/>
              </a:rPr>
              <a:t>Alkyd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3143250" y="1704594"/>
            <a:ext cx="5424297" cy="4696968"/>
            <a:chOff x="3143250" y="1704594"/>
            <a:chExt cx="5424297" cy="4696968"/>
          </a:xfrm>
        </p:grpSpPr>
        <p:sp>
          <p:nvSpPr>
            <p:cNvPr id="46" name="object 46"/>
            <p:cNvSpPr/>
            <p:nvPr/>
          </p:nvSpPr>
          <p:spPr>
            <a:xfrm>
              <a:off x="3143250" y="1704594"/>
              <a:ext cx="5398135" cy="2249805"/>
            </a:xfrm>
            <a:custGeom>
              <a:avLst/>
              <a:gdLst/>
              <a:ahLst/>
              <a:cxnLst/>
              <a:rect l="l" t="t" r="r" b="b"/>
              <a:pathLst>
                <a:path w="5398134" h="2249804">
                  <a:moveTo>
                    <a:pt x="0" y="374903"/>
                  </a:moveTo>
                  <a:lnTo>
                    <a:pt x="2921" y="327885"/>
                  </a:lnTo>
                  <a:lnTo>
                    <a:pt x="11452" y="282607"/>
                  </a:lnTo>
                  <a:lnTo>
                    <a:pt x="25240" y="239421"/>
                  </a:lnTo>
                  <a:lnTo>
                    <a:pt x="43934" y="198679"/>
                  </a:lnTo>
                  <a:lnTo>
                    <a:pt x="67182" y="160732"/>
                  </a:lnTo>
                  <a:lnTo>
                    <a:pt x="94632" y="125932"/>
                  </a:lnTo>
                  <a:lnTo>
                    <a:pt x="125932" y="94632"/>
                  </a:lnTo>
                  <a:lnTo>
                    <a:pt x="160732" y="67182"/>
                  </a:lnTo>
                  <a:lnTo>
                    <a:pt x="198679" y="43934"/>
                  </a:lnTo>
                  <a:lnTo>
                    <a:pt x="239421" y="25240"/>
                  </a:lnTo>
                  <a:lnTo>
                    <a:pt x="282607" y="11452"/>
                  </a:lnTo>
                  <a:lnTo>
                    <a:pt x="327885" y="2921"/>
                  </a:lnTo>
                  <a:lnTo>
                    <a:pt x="374903" y="0"/>
                  </a:lnTo>
                  <a:lnTo>
                    <a:pt x="5023104" y="0"/>
                  </a:lnTo>
                  <a:lnTo>
                    <a:pt x="5070122" y="2921"/>
                  </a:lnTo>
                  <a:lnTo>
                    <a:pt x="5115400" y="11452"/>
                  </a:lnTo>
                  <a:lnTo>
                    <a:pt x="5158586" y="25240"/>
                  </a:lnTo>
                  <a:lnTo>
                    <a:pt x="5199328" y="43934"/>
                  </a:lnTo>
                  <a:lnTo>
                    <a:pt x="5237275" y="67182"/>
                  </a:lnTo>
                  <a:lnTo>
                    <a:pt x="5272075" y="94632"/>
                  </a:lnTo>
                  <a:lnTo>
                    <a:pt x="5303375" y="125932"/>
                  </a:lnTo>
                  <a:lnTo>
                    <a:pt x="5330825" y="160732"/>
                  </a:lnTo>
                  <a:lnTo>
                    <a:pt x="5354073" y="198679"/>
                  </a:lnTo>
                  <a:lnTo>
                    <a:pt x="5372767" y="239421"/>
                  </a:lnTo>
                  <a:lnTo>
                    <a:pt x="5386555" y="282607"/>
                  </a:lnTo>
                  <a:lnTo>
                    <a:pt x="5395086" y="327885"/>
                  </a:lnTo>
                  <a:lnTo>
                    <a:pt x="5398008" y="374903"/>
                  </a:lnTo>
                  <a:lnTo>
                    <a:pt x="5398008" y="1874519"/>
                  </a:lnTo>
                  <a:lnTo>
                    <a:pt x="5395086" y="1921538"/>
                  </a:lnTo>
                  <a:lnTo>
                    <a:pt x="5386555" y="1966816"/>
                  </a:lnTo>
                  <a:lnTo>
                    <a:pt x="5372767" y="2010002"/>
                  </a:lnTo>
                  <a:lnTo>
                    <a:pt x="5354073" y="2050744"/>
                  </a:lnTo>
                  <a:lnTo>
                    <a:pt x="5330825" y="2088691"/>
                  </a:lnTo>
                  <a:lnTo>
                    <a:pt x="5303375" y="2123491"/>
                  </a:lnTo>
                  <a:lnTo>
                    <a:pt x="5272075" y="2154791"/>
                  </a:lnTo>
                  <a:lnTo>
                    <a:pt x="5237275" y="2182241"/>
                  </a:lnTo>
                  <a:lnTo>
                    <a:pt x="5199328" y="2205489"/>
                  </a:lnTo>
                  <a:lnTo>
                    <a:pt x="5158586" y="2224183"/>
                  </a:lnTo>
                  <a:lnTo>
                    <a:pt x="5115400" y="2237971"/>
                  </a:lnTo>
                  <a:lnTo>
                    <a:pt x="5070122" y="2246502"/>
                  </a:lnTo>
                  <a:lnTo>
                    <a:pt x="5023104" y="2249423"/>
                  </a:lnTo>
                  <a:lnTo>
                    <a:pt x="374903" y="2249423"/>
                  </a:lnTo>
                  <a:lnTo>
                    <a:pt x="327885" y="2246502"/>
                  </a:lnTo>
                  <a:lnTo>
                    <a:pt x="282607" y="2237971"/>
                  </a:lnTo>
                  <a:lnTo>
                    <a:pt x="239421" y="2224183"/>
                  </a:lnTo>
                  <a:lnTo>
                    <a:pt x="198679" y="2205489"/>
                  </a:lnTo>
                  <a:lnTo>
                    <a:pt x="160732" y="2182241"/>
                  </a:lnTo>
                  <a:lnTo>
                    <a:pt x="125932" y="2154791"/>
                  </a:lnTo>
                  <a:lnTo>
                    <a:pt x="94632" y="2123491"/>
                  </a:lnTo>
                  <a:lnTo>
                    <a:pt x="67182" y="2088691"/>
                  </a:lnTo>
                  <a:lnTo>
                    <a:pt x="43934" y="2050744"/>
                  </a:lnTo>
                  <a:lnTo>
                    <a:pt x="25240" y="2010002"/>
                  </a:lnTo>
                  <a:lnTo>
                    <a:pt x="11452" y="1966816"/>
                  </a:lnTo>
                  <a:lnTo>
                    <a:pt x="2921" y="1921538"/>
                  </a:lnTo>
                  <a:lnTo>
                    <a:pt x="0" y="1874519"/>
                  </a:lnTo>
                  <a:lnTo>
                    <a:pt x="0" y="374903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170682" y="4031742"/>
              <a:ext cx="5396865" cy="2369820"/>
            </a:xfrm>
            <a:custGeom>
              <a:avLst/>
              <a:gdLst/>
              <a:ahLst/>
              <a:cxnLst/>
              <a:rect l="l" t="t" r="r" b="b"/>
              <a:pathLst>
                <a:path w="5396865" h="2369820">
                  <a:moveTo>
                    <a:pt x="0" y="394969"/>
                  </a:moveTo>
                  <a:lnTo>
                    <a:pt x="2656" y="348898"/>
                  </a:lnTo>
                  <a:lnTo>
                    <a:pt x="10428" y="304391"/>
                  </a:lnTo>
                  <a:lnTo>
                    <a:pt x="23020" y="261743"/>
                  </a:lnTo>
                  <a:lnTo>
                    <a:pt x="40136" y="221250"/>
                  </a:lnTo>
                  <a:lnTo>
                    <a:pt x="61479" y="183209"/>
                  </a:lnTo>
                  <a:lnTo>
                    <a:pt x="86754" y="147915"/>
                  </a:lnTo>
                  <a:lnTo>
                    <a:pt x="115665" y="115665"/>
                  </a:lnTo>
                  <a:lnTo>
                    <a:pt x="147915" y="86754"/>
                  </a:lnTo>
                  <a:lnTo>
                    <a:pt x="183209" y="61479"/>
                  </a:lnTo>
                  <a:lnTo>
                    <a:pt x="221250" y="40136"/>
                  </a:lnTo>
                  <a:lnTo>
                    <a:pt x="261743" y="23020"/>
                  </a:lnTo>
                  <a:lnTo>
                    <a:pt x="304391" y="10428"/>
                  </a:lnTo>
                  <a:lnTo>
                    <a:pt x="348898" y="2656"/>
                  </a:lnTo>
                  <a:lnTo>
                    <a:pt x="394969" y="0"/>
                  </a:lnTo>
                  <a:lnTo>
                    <a:pt x="5001514" y="0"/>
                  </a:lnTo>
                  <a:lnTo>
                    <a:pt x="5047585" y="2656"/>
                  </a:lnTo>
                  <a:lnTo>
                    <a:pt x="5092092" y="10428"/>
                  </a:lnTo>
                  <a:lnTo>
                    <a:pt x="5134740" y="23020"/>
                  </a:lnTo>
                  <a:lnTo>
                    <a:pt x="5175233" y="40136"/>
                  </a:lnTo>
                  <a:lnTo>
                    <a:pt x="5213274" y="61479"/>
                  </a:lnTo>
                  <a:lnTo>
                    <a:pt x="5248568" y="86754"/>
                  </a:lnTo>
                  <a:lnTo>
                    <a:pt x="5280818" y="115665"/>
                  </a:lnTo>
                  <a:lnTo>
                    <a:pt x="5309729" y="147915"/>
                  </a:lnTo>
                  <a:lnTo>
                    <a:pt x="5335004" y="183209"/>
                  </a:lnTo>
                  <a:lnTo>
                    <a:pt x="5356347" y="221250"/>
                  </a:lnTo>
                  <a:lnTo>
                    <a:pt x="5373463" y="261743"/>
                  </a:lnTo>
                  <a:lnTo>
                    <a:pt x="5386055" y="304391"/>
                  </a:lnTo>
                  <a:lnTo>
                    <a:pt x="5393827" y="348898"/>
                  </a:lnTo>
                  <a:lnTo>
                    <a:pt x="5396484" y="394969"/>
                  </a:lnTo>
                  <a:lnTo>
                    <a:pt x="5396484" y="1974849"/>
                  </a:lnTo>
                  <a:lnTo>
                    <a:pt x="5393827" y="2020911"/>
                  </a:lnTo>
                  <a:lnTo>
                    <a:pt x="5386055" y="2065412"/>
                  </a:lnTo>
                  <a:lnTo>
                    <a:pt x="5373463" y="2108056"/>
                  </a:lnTo>
                  <a:lnTo>
                    <a:pt x="5356347" y="2148547"/>
                  </a:lnTo>
                  <a:lnTo>
                    <a:pt x="5335004" y="2186588"/>
                  </a:lnTo>
                  <a:lnTo>
                    <a:pt x="5309729" y="2221883"/>
                  </a:lnTo>
                  <a:lnTo>
                    <a:pt x="5280818" y="2254135"/>
                  </a:lnTo>
                  <a:lnTo>
                    <a:pt x="5248568" y="2283049"/>
                  </a:lnTo>
                  <a:lnTo>
                    <a:pt x="5213274" y="2308327"/>
                  </a:lnTo>
                  <a:lnTo>
                    <a:pt x="5175233" y="2329674"/>
                  </a:lnTo>
                  <a:lnTo>
                    <a:pt x="5134740" y="2346793"/>
                  </a:lnTo>
                  <a:lnTo>
                    <a:pt x="5092092" y="2359388"/>
                  </a:lnTo>
                  <a:lnTo>
                    <a:pt x="5047585" y="2367162"/>
                  </a:lnTo>
                  <a:lnTo>
                    <a:pt x="5001514" y="2369819"/>
                  </a:lnTo>
                  <a:lnTo>
                    <a:pt x="394969" y="2369819"/>
                  </a:lnTo>
                  <a:lnTo>
                    <a:pt x="348898" y="2367162"/>
                  </a:lnTo>
                  <a:lnTo>
                    <a:pt x="304391" y="2359388"/>
                  </a:lnTo>
                  <a:lnTo>
                    <a:pt x="261743" y="2346793"/>
                  </a:lnTo>
                  <a:lnTo>
                    <a:pt x="221250" y="2329674"/>
                  </a:lnTo>
                  <a:lnTo>
                    <a:pt x="183209" y="2308327"/>
                  </a:lnTo>
                  <a:lnTo>
                    <a:pt x="147915" y="2283049"/>
                  </a:lnTo>
                  <a:lnTo>
                    <a:pt x="115665" y="2254135"/>
                  </a:lnTo>
                  <a:lnTo>
                    <a:pt x="86754" y="2221883"/>
                  </a:lnTo>
                  <a:lnTo>
                    <a:pt x="61479" y="2186588"/>
                  </a:lnTo>
                  <a:lnTo>
                    <a:pt x="40136" y="2148547"/>
                  </a:lnTo>
                  <a:lnTo>
                    <a:pt x="23020" y="2108056"/>
                  </a:lnTo>
                  <a:lnTo>
                    <a:pt x="10428" y="2065412"/>
                  </a:lnTo>
                  <a:lnTo>
                    <a:pt x="2656" y="2020911"/>
                  </a:lnTo>
                  <a:lnTo>
                    <a:pt x="0" y="1974849"/>
                  </a:lnTo>
                  <a:lnTo>
                    <a:pt x="0" y="394969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3975861" y="6503009"/>
            <a:ext cx="3784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Chem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Seham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1st</a:t>
            </a:r>
            <a:r>
              <a:rPr sz="1200" spc="27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1443-2021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54" name="Picture 2">
            <a:extLst>
              <a:ext uri="{FF2B5EF4-FFF2-40B4-BE49-F238E27FC236}">
                <a16:creationId xmlns:a16="http://schemas.microsoft.com/office/drawing/2014/main" id="{C0B24A0C-5505-8FD3-163D-4FEBA9006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28" y="1703448"/>
            <a:ext cx="4667670" cy="225012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</p:pic>
      <p:pic>
        <p:nvPicPr>
          <p:cNvPr id="55" name="Picture 3">
            <a:extLst>
              <a:ext uri="{FF2B5EF4-FFF2-40B4-BE49-F238E27FC236}">
                <a16:creationId xmlns:a16="http://schemas.microsoft.com/office/drawing/2014/main" id="{1930F2FF-7825-DE74-50D9-26E897E14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4622" y="4106225"/>
            <a:ext cx="4313883" cy="225012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33403" y="450982"/>
            <a:ext cx="4178103" cy="101597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089272" y="757808"/>
            <a:ext cx="3538854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II.</a:t>
            </a:r>
            <a:r>
              <a:rPr sz="20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Deriv</a:t>
            </a:r>
            <a:r>
              <a:rPr sz="20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tives</a:t>
            </a:r>
            <a:r>
              <a:rPr sz="20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F</a:t>
            </a:r>
            <a:r>
              <a:rPr sz="20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r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om Acetic</a:t>
            </a:r>
            <a:r>
              <a:rPr sz="2000" b="1" spc="-1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Acid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9234" y="1613407"/>
            <a:ext cx="6804659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u="heavy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Synthesis</a:t>
            </a:r>
            <a:r>
              <a:rPr sz="3200" b="1" u="heavy" spc="-35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b="1" u="heavy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of</a:t>
            </a:r>
            <a:r>
              <a:rPr sz="3200" b="1" spc="-180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32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Acetic</a:t>
            </a:r>
            <a:r>
              <a:rPr sz="3200" b="1" u="heavy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acid</a:t>
            </a:r>
            <a:r>
              <a:rPr sz="32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u="heavy" spc="-15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from</a:t>
            </a:r>
            <a:r>
              <a:rPr sz="3200" b="1" u="heavy" spc="-25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b="1" u="heavy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Methanol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5434" y="2442413"/>
            <a:ext cx="10265410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It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is prepared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by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reacting</a:t>
            </a:r>
            <a:r>
              <a:rPr sz="2400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methanol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with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 carbon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monoxide</a:t>
            </a:r>
            <a:r>
              <a:rPr sz="24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(in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presence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4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cobalt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iodide</a:t>
            </a:r>
            <a:r>
              <a:rPr sz="24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with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 traces</a:t>
            </a:r>
            <a:r>
              <a:rPr sz="2400" spc="-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of water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as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 catalyst.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655792" y="4403386"/>
            <a:ext cx="147320" cy="3117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850" spc="30" dirty="0">
                <a:latin typeface="Times New Roman"/>
                <a:cs typeface="Times New Roman"/>
              </a:rPr>
              <a:t>3</a:t>
            </a:r>
            <a:endParaRPr sz="185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20896" y="4264717"/>
            <a:ext cx="1129665" cy="407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47065" algn="l"/>
              </a:tabLst>
            </a:pPr>
            <a:r>
              <a:rPr sz="2500" spc="35" dirty="0">
                <a:latin typeface="Times New Roman"/>
                <a:cs typeface="Times New Roman"/>
              </a:rPr>
              <a:t>C</a:t>
            </a:r>
            <a:r>
              <a:rPr sz="2500" spc="30" dirty="0">
                <a:latin typeface="Times New Roman"/>
                <a:cs typeface="Times New Roman"/>
              </a:rPr>
              <a:t>H</a:t>
            </a:r>
            <a:r>
              <a:rPr sz="2500" dirty="0">
                <a:latin typeface="Times New Roman"/>
                <a:cs typeface="Times New Roman"/>
              </a:rPr>
              <a:t>	</a:t>
            </a:r>
            <a:r>
              <a:rPr sz="2500" spc="40" dirty="0">
                <a:latin typeface="Times New Roman"/>
                <a:cs typeface="Times New Roman"/>
              </a:rPr>
              <a:t>O</a:t>
            </a:r>
            <a:r>
              <a:rPr sz="2500" spc="30" dirty="0">
                <a:latin typeface="Times New Roman"/>
                <a:cs typeface="Times New Roman"/>
              </a:rPr>
              <a:t>H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576196" y="4264718"/>
            <a:ext cx="922655" cy="407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73709" algn="l"/>
              </a:tabLst>
            </a:pPr>
            <a:r>
              <a:rPr sz="3750" spc="37" baseline="2222" dirty="0">
                <a:latin typeface="Times New Roman"/>
                <a:cs typeface="Times New Roman"/>
              </a:rPr>
              <a:t>+	</a:t>
            </a:r>
            <a:r>
              <a:rPr sz="2500" spc="-80" dirty="0">
                <a:latin typeface="Times New Roman"/>
                <a:cs typeface="Times New Roman"/>
              </a:rPr>
              <a:t>C</a:t>
            </a:r>
            <a:r>
              <a:rPr sz="2500" spc="30" dirty="0">
                <a:latin typeface="Times New Roman"/>
                <a:cs typeface="Times New Roman"/>
              </a:rPr>
              <a:t>O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415239" y="4403387"/>
            <a:ext cx="147320" cy="3117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850" spc="30" dirty="0">
                <a:latin typeface="Times New Roman"/>
                <a:cs typeface="Times New Roman"/>
              </a:rPr>
              <a:t>3</a:t>
            </a:r>
            <a:endParaRPr sz="185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79640" y="4264718"/>
            <a:ext cx="1585595" cy="407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47700" algn="l"/>
              </a:tabLst>
            </a:pPr>
            <a:r>
              <a:rPr sz="2500" spc="45" dirty="0">
                <a:latin typeface="Times New Roman"/>
                <a:cs typeface="Times New Roman"/>
              </a:rPr>
              <a:t>C</a:t>
            </a:r>
            <a:r>
              <a:rPr sz="2500" spc="30" dirty="0">
                <a:latin typeface="Times New Roman"/>
                <a:cs typeface="Times New Roman"/>
              </a:rPr>
              <a:t>H</a:t>
            </a:r>
            <a:r>
              <a:rPr sz="2500" dirty="0">
                <a:latin typeface="Times New Roman"/>
                <a:cs typeface="Times New Roman"/>
              </a:rPr>
              <a:t>	</a:t>
            </a:r>
            <a:r>
              <a:rPr sz="2500" spc="25" dirty="0">
                <a:latin typeface="Times New Roman"/>
                <a:cs typeface="Times New Roman"/>
              </a:rPr>
              <a:t>C</a:t>
            </a:r>
            <a:r>
              <a:rPr sz="2500" spc="60" dirty="0">
                <a:latin typeface="Times New Roman"/>
                <a:cs typeface="Times New Roman"/>
              </a:rPr>
              <a:t>O</a:t>
            </a:r>
            <a:r>
              <a:rPr sz="2500" spc="55" dirty="0">
                <a:latin typeface="Times New Roman"/>
                <a:cs typeface="Times New Roman"/>
              </a:rPr>
              <a:t>O</a:t>
            </a:r>
            <a:r>
              <a:rPr sz="2500" spc="30" dirty="0">
                <a:latin typeface="Times New Roman"/>
                <a:cs typeface="Times New Roman"/>
              </a:rPr>
              <a:t>H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906139" y="4094667"/>
            <a:ext cx="553085" cy="3422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2050" spc="-30" dirty="0">
                <a:latin typeface="Times New Roman"/>
                <a:cs typeface="Times New Roman"/>
              </a:rPr>
              <a:t>CoI</a:t>
            </a:r>
            <a:r>
              <a:rPr sz="2325" spc="-44" baseline="-16129" dirty="0">
                <a:latin typeface="Times New Roman"/>
                <a:cs typeface="Times New Roman"/>
              </a:rPr>
              <a:t>2</a:t>
            </a:r>
            <a:endParaRPr sz="2325" baseline="-16129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199207" y="4500647"/>
            <a:ext cx="1984375" cy="3422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50" spc="30" dirty="0">
                <a:latin typeface="Times New Roman"/>
                <a:cs typeface="Times New Roman"/>
              </a:rPr>
              <a:t>250</a:t>
            </a:r>
            <a:r>
              <a:rPr sz="2050" dirty="0">
                <a:latin typeface="Times New Roman"/>
                <a:cs typeface="Times New Roman"/>
              </a:rPr>
              <a:t> </a:t>
            </a:r>
            <a:r>
              <a:rPr sz="2050" spc="45" dirty="0">
                <a:latin typeface="Times New Roman"/>
                <a:cs typeface="Times New Roman"/>
              </a:rPr>
              <a:t>C</a:t>
            </a:r>
            <a:r>
              <a:rPr sz="2050" dirty="0">
                <a:latin typeface="Times New Roman"/>
                <a:cs typeface="Times New Roman"/>
              </a:rPr>
              <a:t> </a:t>
            </a:r>
            <a:r>
              <a:rPr sz="2050" spc="15" dirty="0">
                <a:latin typeface="Times New Roman"/>
                <a:cs typeface="Times New Roman"/>
              </a:rPr>
              <a:t>/</a:t>
            </a:r>
            <a:r>
              <a:rPr sz="2050" dirty="0">
                <a:latin typeface="Times New Roman"/>
                <a:cs typeface="Times New Roman"/>
              </a:rPr>
              <a:t> </a:t>
            </a:r>
            <a:r>
              <a:rPr sz="2050" spc="30" dirty="0">
                <a:latin typeface="Times New Roman"/>
                <a:cs typeface="Times New Roman"/>
              </a:rPr>
              <a:t>30-40</a:t>
            </a:r>
            <a:r>
              <a:rPr sz="2050" spc="5" dirty="0">
                <a:latin typeface="Times New Roman"/>
                <a:cs typeface="Times New Roman"/>
              </a:rPr>
              <a:t> </a:t>
            </a:r>
            <a:r>
              <a:rPr sz="2050" spc="30" dirty="0">
                <a:latin typeface="Times New Roman"/>
                <a:cs typeface="Times New Roman"/>
              </a:rPr>
              <a:t>atm</a:t>
            </a:r>
            <a:endParaRPr sz="205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1908048" y="3770376"/>
            <a:ext cx="7920355" cy="1362710"/>
            <a:chOff x="1908048" y="3770376"/>
            <a:chExt cx="7920355" cy="1362710"/>
          </a:xfrm>
        </p:grpSpPr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29704" y="4422895"/>
              <a:ext cx="197470" cy="118591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4895637" y="4422895"/>
              <a:ext cx="2632075" cy="118745"/>
            </a:xfrm>
            <a:custGeom>
              <a:avLst/>
              <a:gdLst/>
              <a:ahLst/>
              <a:cxnLst/>
              <a:rect l="l" t="t" r="r" b="b"/>
              <a:pathLst>
                <a:path w="2632075" h="118745">
                  <a:moveTo>
                    <a:pt x="0" y="59308"/>
                  </a:moveTo>
                  <a:lnTo>
                    <a:pt x="2631538" y="59308"/>
                  </a:lnTo>
                </a:path>
                <a:path w="2632075" h="118745">
                  <a:moveTo>
                    <a:pt x="2631538" y="59308"/>
                  </a:moveTo>
                  <a:lnTo>
                    <a:pt x="2434067" y="118591"/>
                  </a:lnTo>
                  <a:lnTo>
                    <a:pt x="2473667" y="59308"/>
                  </a:lnTo>
                  <a:lnTo>
                    <a:pt x="2434067" y="0"/>
                  </a:lnTo>
                  <a:lnTo>
                    <a:pt x="2631538" y="59308"/>
                  </a:lnTo>
                  <a:close/>
                </a:path>
              </a:pathLst>
            </a:custGeom>
            <a:ln w="195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927098" y="3789426"/>
              <a:ext cx="7882255" cy="1324610"/>
            </a:xfrm>
            <a:custGeom>
              <a:avLst/>
              <a:gdLst/>
              <a:ahLst/>
              <a:cxnLst/>
              <a:rect l="l" t="t" r="r" b="b"/>
              <a:pathLst>
                <a:path w="7882255" h="1324610">
                  <a:moveTo>
                    <a:pt x="0" y="220725"/>
                  </a:moveTo>
                  <a:lnTo>
                    <a:pt x="4483" y="176237"/>
                  </a:lnTo>
                  <a:lnTo>
                    <a:pt x="17343" y="134802"/>
                  </a:lnTo>
                  <a:lnTo>
                    <a:pt x="37692" y="97308"/>
                  </a:lnTo>
                  <a:lnTo>
                    <a:pt x="64643" y="64643"/>
                  </a:lnTo>
                  <a:lnTo>
                    <a:pt x="97308" y="37692"/>
                  </a:lnTo>
                  <a:lnTo>
                    <a:pt x="134802" y="17343"/>
                  </a:lnTo>
                  <a:lnTo>
                    <a:pt x="176237" y="4483"/>
                  </a:lnTo>
                  <a:lnTo>
                    <a:pt x="220725" y="0"/>
                  </a:lnTo>
                  <a:lnTo>
                    <a:pt x="7661402" y="0"/>
                  </a:lnTo>
                  <a:lnTo>
                    <a:pt x="7705890" y="4483"/>
                  </a:lnTo>
                  <a:lnTo>
                    <a:pt x="7747325" y="17343"/>
                  </a:lnTo>
                  <a:lnTo>
                    <a:pt x="7784819" y="37692"/>
                  </a:lnTo>
                  <a:lnTo>
                    <a:pt x="7817484" y="64643"/>
                  </a:lnTo>
                  <a:lnTo>
                    <a:pt x="7844435" y="97308"/>
                  </a:lnTo>
                  <a:lnTo>
                    <a:pt x="7864784" y="134802"/>
                  </a:lnTo>
                  <a:lnTo>
                    <a:pt x="7877644" y="176237"/>
                  </a:lnTo>
                  <a:lnTo>
                    <a:pt x="7882128" y="220725"/>
                  </a:lnTo>
                  <a:lnTo>
                    <a:pt x="7882128" y="1103630"/>
                  </a:lnTo>
                  <a:lnTo>
                    <a:pt x="7877644" y="1148118"/>
                  </a:lnTo>
                  <a:lnTo>
                    <a:pt x="7864784" y="1189553"/>
                  </a:lnTo>
                  <a:lnTo>
                    <a:pt x="7844435" y="1227047"/>
                  </a:lnTo>
                  <a:lnTo>
                    <a:pt x="7817484" y="1259713"/>
                  </a:lnTo>
                  <a:lnTo>
                    <a:pt x="7784819" y="1286663"/>
                  </a:lnTo>
                  <a:lnTo>
                    <a:pt x="7747325" y="1307012"/>
                  </a:lnTo>
                  <a:lnTo>
                    <a:pt x="7705890" y="1319872"/>
                  </a:lnTo>
                  <a:lnTo>
                    <a:pt x="7661402" y="1324356"/>
                  </a:lnTo>
                  <a:lnTo>
                    <a:pt x="220725" y="1324356"/>
                  </a:lnTo>
                  <a:lnTo>
                    <a:pt x="176237" y="1319872"/>
                  </a:lnTo>
                  <a:lnTo>
                    <a:pt x="134802" y="1307012"/>
                  </a:lnTo>
                  <a:lnTo>
                    <a:pt x="97308" y="1286663"/>
                  </a:lnTo>
                  <a:lnTo>
                    <a:pt x="64643" y="1259713"/>
                  </a:lnTo>
                  <a:lnTo>
                    <a:pt x="37692" y="1227047"/>
                  </a:lnTo>
                  <a:lnTo>
                    <a:pt x="17343" y="1189553"/>
                  </a:lnTo>
                  <a:lnTo>
                    <a:pt x="4483" y="1148118"/>
                  </a:lnTo>
                  <a:lnTo>
                    <a:pt x="0" y="1103630"/>
                  </a:lnTo>
                  <a:lnTo>
                    <a:pt x="0" y="220725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</a:t>
            </a:r>
            <a:r>
              <a:rPr spc="-10" dirty="0"/>
              <a:t> </a:t>
            </a:r>
            <a:r>
              <a:rPr dirty="0"/>
              <a:t>342, </a:t>
            </a:r>
            <a:r>
              <a:rPr spc="-10" dirty="0"/>
              <a:t>By</a:t>
            </a:r>
            <a:r>
              <a:rPr spc="-5"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 </a:t>
            </a:r>
            <a:r>
              <a:rPr spc="-30" dirty="0"/>
              <a:t>ALTERARY.</a:t>
            </a:r>
            <a:r>
              <a:rPr spc="5" dirty="0"/>
              <a:t> </a:t>
            </a:r>
            <a:r>
              <a:rPr spc="-5" dirty="0"/>
              <a:t>1st</a:t>
            </a:r>
            <a:r>
              <a:rPr spc="280" dirty="0"/>
              <a:t> </a:t>
            </a:r>
            <a:r>
              <a:rPr spc="-5" dirty="0"/>
              <a:t>Semester </a:t>
            </a:r>
            <a:r>
              <a:rPr dirty="0"/>
              <a:t>1443-2021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7321" y="2621360"/>
            <a:ext cx="10218420" cy="3319145"/>
          </a:xfrm>
          <a:prstGeom prst="rect">
            <a:avLst/>
          </a:prstGeom>
        </p:spPr>
        <p:txBody>
          <a:bodyPr vert="horz" wrap="square" lIns="0" tIns="19621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545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50%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for the</a:t>
            </a:r>
            <a:r>
              <a:rPr sz="24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production</a:t>
            </a:r>
            <a:r>
              <a:rPr sz="2400" spc="-4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of vinyl</a:t>
            </a:r>
            <a:r>
              <a:rPr sz="2400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acetate</a:t>
            </a:r>
            <a:r>
              <a:rPr sz="24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0000FF"/>
                </a:solidFill>
                <a:latin typeface="Times New Roman"/>
                <a:cs typeface="Times New Roman"/>
              </a:rPr>
              <a:t>monomer.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440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Production</a:t>
            </a:r>
            <a:r>
              <a:rPr sz="24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cellulose</a:t>
            </a:r>
            <a:r>
              <a:rPr sz="24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acetate</a:t>
            </a:r>
            <a:r>
              <a:rPr sz="2400" spc="-4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(necessary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for the production</a:t>
            </a:r>
            <a:r>
              <a:rPr sz="24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synthetic</a:t>
            </a:r>
            <a:r>
              <a:rPr sz="2400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fibres).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440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Acetic</a:t>
            </a:r>
            <a:r>
              <a:rPr sz="24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anhydride</a:t>
            </a:r>
            <a:r>
              <a:rPr sz="24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production</a:t>
            </a:r>
            <a:r>
              <a:rPr sz="2400" spc="-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(required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for the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production</a:t>
            </a:r>
            <a:r>
              <a:rPr sz="24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aspirin).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440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Production</a:t>
            </a:r>
            <a:r>
              <a:rPr sz="2400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4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methyl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 acetate,</a:t>
            </a:r>
            <a:r>
              <a:rPr sz="24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isopropyl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acetate,</a:t>
            </a:r>
            <a:r>
              <a:rPr sz="2400" spc="-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butyl acetate,</a:t>
            </a:r>
            <a:r>
              <a:rPr sz="24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acetanilide,</a:t>
            </a:r>
            <a:r>
              <a:rPr sz="2400" spc="-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acetyl</a:t>
            </a:r>
            <a:endParaRPr sz="24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1445"/>
              </a:spcBef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chloride,</a:t>
            </a:r>
            <a:r>
              <a:rPr sz="2400" spc="-5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and</a:t>
            </a:r>
            <a:r>
              <a:rPr sz="24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acetamide.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440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Used</a:t>
            </a:r>
            <a:r>
              <a:rPr sz="24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as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solvent.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9704831" y="0"/>
            <a:ext cx="2472690" cy="2540000"/>
            <a:chOff x="9704831" y="0"/>
            <a:chExt cx="2472690" cy="2540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18518" y="0"/>
              <a:ext cx="2445317" cy="252604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04831" y="0"/>
              <a:ext cx="2472689" cy="2539746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24259" y="495250"/>
            <a:ext cx="4178103" cy="1015845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4080509" y="802639"/>
            <a:ext cx="35382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II.</a:t>
            </a:r>
            <a:r>
              <a:rPr sz="20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Deriv</a:t>
            </a:r>
            <a:r>
              <a:rPr sz="20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tives</a:t>
            </a:r>
            <a:r>
              <a:rPr sz="20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F</a:t>
            </a:r>
            <a:r>
              <a:rPr sz="20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r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om Acetic</a:t>
            </a:r>
            <a:r>
              <a:rPr sz="2000" b="1" spc="-1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Acid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</a:t>
            </a:r>
            <a:r>
              <a:rPr spc="-10" dirty="0"/>
              <a:t> </a:t>
            </a:r>
            <a:r>
              <a:rPr dirty="0"/>
              <a:t>342, </a:t>
            </a:r>
            <a:r>
              <a:rPr spc="-10" dirty="0"/>
              <a:t>By</a:t>
            </a:r>
            <a:r>
              <a:rPr spc="-5"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 </a:t>
            </a:r>
            <a:r>
              <a:rPr spc="-30" dirty="0"/>
              <a:t>ALTERARY.</a:t>
            </a:r>
            <a:r>
              <a:rPr spc="5" dirty="0"/>
              <a:t> </a:t>
            </a:r>
            <a:r>
              <a:rPr spc="-5" dirty="0"/>
              <a:t>1st</a:t>
            </a:r>
            <a:r>
              <a:rPr spc="280" dirty="0"/>
              <a:t> </a:t>
            </a:r>
            <a:r>
              <a:rPr spc="-5" dirty="0"/>
              <a:t>Semester </a:t>
            </a:r>
            <a:r>
              <a:rPr dirty="0"/>
              <a:t>1443-2021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48767" y="1854835"/>
            <a:ext cx="7804784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5"/>
              </a:spcBef>
              <a:buFont typeface="Wingdings"/>
              <a:buChar char=""/>
              <a:tabLst>
                <a:tab pos="469265" algn="l"/>
                <a:tab pos="469900" algn="l"/>
              </a:tabLst>
            </a:pPr>
            <a:r>
              <a:rPr sz="26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Importance</a:t>
            </a:r>
            <a:r>
              <a:rPr sz="2600" b="1" u="heavy" spc="-4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of</a:t>
            </a:r>
            <a:r>
              <a:rPr sz="2600" b="1" u="heavy" spc="-14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Acetic</a:t>
            </a:r>
            <a:r>
              <a:rPr sz="2600" b="1" u="heavy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acid in</a:t>
            </a:r>
            <a:r>
              <a:rPr sz="2600" b="1" u="heavy" spc="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industry&amp;</a:t>
            </a:r>
            <a:r>
              <a:rPr sz="2600" b="1" u="heavy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laboratories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24259" y="495250"/>
            <a:ext cx="4178103" cy="101584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16153" y="802639"/>
            <a:ext cx="7202805" cy="12598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7665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II.</a:t>
            </a:r>
            <a:r>
              <a:rPr sz="20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Deriv</a:t>
            </a:r>
            <a:r>
              <a:rPr sz="20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tives</a:t>
            </a:r>
            <a:r>
              <a:rPr sz="20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F</a:t>
            </a:r>
            <a:r>
              <a:rPr sz="20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r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om Acetic</a:t>
            </a:r>
            <a:r>
              <a:rPr sz="2000" b="1" spc="-1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Acid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20"/>
              </a:spcBef>
            </a:pPr>
            <a:r>
              <a:rPr sz="2800" b="1" u="heavy" spc="-5" dirty="0">
                <a:solidFill>
                  <a:srgbClr val="009900"/>
                </a:solidFill>
                <a:uFill>
                  <a:solidFill>
                    <a:srgbClr val="009900"/>
                  </a:solidFill>
                </a:uFill>
                <a:latin typeface="Times New Roman"/>
                <a:cs typeface="Times New Roman"/>
              </a:rPr>
              <a:t>II.1</a:t>
            </a:r>
            <a:r>
              <a:rPr sz="2800" b="1" u="heavy" spc="-10" dirty="0">
                <a:solidFill>
                  <a:srgbClr val="009900"/>
                </a:solidFill>
                <a:uFill>
                  <a:solidFill>
                    <a:srgbClr val="009900"/>
                  </a:solidFill>
                </a:uFill>
                <a:latin typeface="Times New Roman"/>
                <a:cs typeface="Times New Roman"/>
              </a:rPr>
              <a:t> Production</a:t>
            </a:r>
            <a:r>
              <a:rPr sz="2800" b="1" u="heavy" spc="-5" dirty="0">
                <a:solidFill>
                  <a:srgbClr val="009900"/>
                </a:solidFill>
                <a:uFill>
                  <a:solidFill>
                    <a:srgbClr val="0099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dirty="0">
                <a:solidFill>
                  <a:srgbClr val="009900"/>
                </a:solidFill>
                <a:uFill>
                  <a:solidFill>
                    <a:srgbClr val="009900"/>
                  </a:solidFill>
                </a:uFill>
                <a:latin typeface="Times New Roman"/>
                <a:cs typeface="Times New Roman"/>
              </a:rPr>
              <a:t>of</a:t>
            </a:r>
            <a:r>
              <a:rPr sz="2800" b="1" u="heavy" spc="-50" dirty="0">
                <a:solidFill>
                  <a:srgbClr val="009900"/>
                </a:solidFill>
                <a:uFill>
                  <a:solidFill>
                    <a:srgbClr val="0099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25" dirty="0">
                <a:solidFill>
                  <a:srgbClr val="009900"/>
                </a:solidFill>
                <a:uFill>
                  <a:solidFill>
                    <a:srgbClr val="009900"/>
                  </a:solidFill>
                </a:uFill>
                <a:latin typeface="Times New Roman"/>
                <a:cs typeface="Times New Roman"/>
              </a:rPr>
              <a:t>Vinyl</a:t>
            </a:r>
            <a:r>
              <a:rPr sz="2800" b="1" u="heavy" dirty="0">
                <a:solidFill>
                  <a:srgbClr val="009900"/>
                </a:solidFill>
                <a:uFill>
                  <a:solidFill>
                    <a:srgbClr val="0099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5" dirty="0">
                <a:solidFill>
                  <a:srgbClr val="009900"/>
                </a:solidFill>
                <a:uFill>
                  <a:solidFill>
                    <a:srgbClr val="009900"/>
                  </a:solidFill>
                </a:uFill>
                <a:latin typeface="Times New Roman"/>
                <a:cs typeface="Times New Roman"/>
              </a:rPr>
              <a:t>acetate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881433" y="1628076"/>
            <a:ext cx="1601470" cy="969010"/>
            <a:chOff x="5881433" y="1628076"/>
            <a:chExt cx="1601470" cy="96901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10072" y="1656588"/>
              <a:ext cx="1543812" cy="911351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895721" y="1642364"/>
              <a:ext cx="1572895" cy="940435"/>
            </a:xfrm>
            <a:custGeom>
              <a:avLst/>
              <a:gdLst/>
              <a:ahLst/>
              <a:cxnLst/>
              <a:rect l="l" t="t" r="r" b="b"/>
              <a:pathLst>
                <a:path w="1572895" h="940435">
                  <a:moveTo>
                    <a:pt x="0" y="939926"/>
                  </a:moveTo>
                  <a:lnTo>
                    <a:pt x="1572386" y="939926"/>
                  </a:lnTo>
                  <a:lnTo>
                    <a:pt x="1572386" y="0"/>
                  </a:lnTo>
                  <a:lnTo>
                    <a:pt x="0" y="0"/>
                  </a:lnTo>
                  <a:lnTo>
                    <a:pt x="0" y="939926"/>
                  </a:lnTo>
                  <a:close/>
                </a:path>
              </a:pathLst>
            </a:custGeom>
            <a:ln w="28575">
              <a:solidFill>
                <a:srgbClr val="009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461235" y="3824286"/>
            <a:ext cx="102235" cy="1905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050" spc="20" dirty="0">
                <a:latin typeface="Arial MT"/>
                <a:cs typeface="Arial MT"/>
              </a:rPr>
              <a:t>3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94097" y="3733555"/>
            <a:ext cx="92900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5" dirty="0">
                <a:latin typeface="Arial MT"/>
                <a:cs typeface="Arial MT"/>
              </a:rPr>
              <a:t>CH</a:t>
            </a:r>
            <a:r>
              <a:rPr sz="1450" spc="130" dirty="0">
                <a:latin typeface="Arial MT"/>
                <a:cs typeface="Arial MT"/>
              </a:rPr>
              <a:t> </a:t>
            </a:r>
            <a:r>
              <a:rPr sz="1450" spc="5" dirty="0">
                <a:latin typeface="Arial MT"/>
                <a:cs typeface="Arial MT"/>
              </a:rPr>
              <a:t>COOH</a:t>
            </a:r>
            <a:endParaRPr sz="145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53367" y="3594213"/>
            <a:ext cx="1939925" cy="596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3234" marR="30480" indent="-445770">
              <a:lnSpc>
                <a:spcPct val="106900"/>
              </a:lnSpc>
              <a:spcBef>
                <a:spcPts val="100"/>
              </a:spcBef>
            </a:pPr>
            <a:r>
              <a:rPr sz="1750" dirty="0">
                <a:latin typeface="Times New Roman"/>
                <a:cs typeface="Times New Roman"/>
              </a:rPr>
              <a:t>Zn(OAc)</a:t>
            </a:r>
            <a:r>
              <a:rPr sz="1875" baseline="-17777" dirty="0">
                <a:latin typeface="Times New Roman"/>
                <a:cs typeface="Times New Roman"/>
              </a:rPr>
              <a:t>2 </a:t>
            </a:r>
            <a:r>
              <a:rPr sz="1750" dirty="0">
                <a:latin typeface="Times New Roman"/>
                <a:cs typeface="Times New Roman"/>
              </a:rPr>
              <a:t>/ </a:t>
            </a:r>
            <a:r>
              <a:rPr sz="1750" spc="-5" dirty="0">
                <a:latin typeface="Times New Roman"/>
                <a:cs typeface="Times New Roman"/>
              </a:rPr>
              <a:t>Charcoal </a:t>
            </a:r>
            <a:r>
              <a:rPr sz="1750" spc="-425" dirty="0">
                <a:latin typeface="Times New Roman"/>
                <a:cs typeface="Times New Roman"/>
              </a:rPr>
              <a:t> </a:t>
            </a:r>
            <a:r>
              <a:rPr sz="1750" spc="5" dirty="0">
                <a:latin typeface="Times New Roman"/>
                <a:cs typeface="Times New Roman"/>
              </a:rPr>
              <a:t>170-260</a:t>
            </a:r>
            <a:r>
              <a:rPr sz="1875" spc="7" baseline="31111" dirty="0">
                <a:latin typeface="Times New Roman"/>
                <a:cs typeface="Times New Roman"/>
              </a:rPr>
              <a:t>o</a:t>
            </a:r>
            <a:r>
              <a:rPr sz="1750" spc="5" dirty="0">
                <a:latin typeface="Times New Roman"/>
                <a:cs typeface="Times New Roman"/>
              </a:rPr>
              <a:t>C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82524" y="4027672"/>
            <a:ext cx="1209040" cy="2908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750" dirty="0">
                <a:latin typeface="Times New Roman"/>
                <a:cs typeface="Times New Roman"/>
              </a:rPr>
              <a:t>Vinyl</a:t>
            </a:r>
            <a:r>
              <a:rPr sz="1750" spc="-75" dirty="0">
                <a:latin typeface="Times New Roman"/>
                <a:cs typeface="Times New Roman"/>
              </a:rPr>
              <a:t> </a:t>
            </a:r>
            <a:r>
              <a:rPr sz="1750" dirty="0">
                <a:latin typeface="Times New Roman"/>
                <a:cs typeface="Times New Roman"/>
              </a:rPr>
              <a:t>acetate</a:t>
            </a:r>
            <a:endParaRPr sz="1750">
              <a:latin typeface="Times New Roman"/>
              <a:cs typeface="Times New Roma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206800" y="3867837"/>
            <a:ext cx="2152015" cy="95250"/>
            <a:chOff x="4206800" y="3867837"/>
            <a:chExt cx="2152015" cy="95250"/>
          </a:xfrm>
        </p:grpSpPr>
        <p:sp>
          <p:nvSpPr>
            <p:cNvPr id="13" name="object 13"/>
            <p:cNvSpPr/>
            <p:nvPr/>
          </p:nvSpPr>
          <p:spPr>
            <a:xfrm>
              <a:off x="6173420" y="3867837"/>
              <a:ext cx="185420" cy="95250"/>
            </a:xfrm>
            <a:custGeom>
              <a:avLst/>
              <a:gdLst/>
              <a:ahLst/>
              <a:cxnLst/>
              <a:rect l="l" t="t" r="r" b="b"/>
              <a:pathLst>
                <a:path w="185420" h="95250">
                  <a:moveTo>
                    <a:pt x="0" y="0"/>
                  </a:moveTo>
                  <a:lnTo>
                    <a:pt x="22232" y="48725"/>
                  </a:lnTo>
                  <a:lnTo>
                    <a:pt x="0" y="95222"/>
                  </a:lnTo>
                  <a:lnTo>
                    <a:pt x="185268" y="487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215322" y="3918330"/>
              <a:ext cx="1980564" cy="0"/>
            </a:xfrm>
            <a:custGeom>
              <a:avLst/>
              <a:gdLst/>
              <a:ahLst/>
              <a:cxnLst/>
              <a:rect l="l" t="t" r="r" b="b"/>
              <a:pathLst>
                <a:path w="1980564">
                  <a:moveTo>
                    <a:pt x="197995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206800" y="3907701"/>
              <a:ext cx="1989455" cy="17780"/>
            </a:xfrm>
            <a:custGeom>
              <a:avLst/>
              <a:gdLst/>
              <a:ahLst/>
              <a:cxnLst/>
              <a:rect l="l" t="t" r="r" b="b"/>
              <a:pathLst>
                <a:path w="1989454" h="17779">
                  <a:moveTo>
                    <a:pt x="1988852" y="0"/>
                  </a:moveTo>
                  <a:lnTo>
                    <a:pt x="0" y="0"/>
                  </a:lnTo>
                  <a:lnTo>
                    <a:pt x="0" y="17715"/>
                  </a:lnTo>
                  <a:lnTo>
                    <a:pt x="1988852" y="17715"/>
                  </a:lnTo>
                  <a:lnTo>
                    <a:pt x="198885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904236" y="3726965"/>
            <a:ext cx="1133475" cy="2908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549275" algn="l"/>
                <a:tab pos="994410" algn="l"/>
              </a:tabLst>
            </a:pPr>
            <a:r>
              <a:rPr sz="1450" dirty="0">
                <a:latin typeface="Arial MT"/>
                <a:cs typeface="Arial MT"/>
              </a:rPr>
              <a:t>H</a:t>
            </a:r>
            <a:r>
              <a:rPr sz="1450" spc="15" dirty="0">
                <a:latin typeface="Arial MT"/>
                <a:cs typeface="Arial MT"/>
              </a:rPr>
              <a:t>C</a:t>
            </a:r>
            <a:r>
              <a:rPr sz="1450" dirty="0">
                <a:latin typeface="Arial MT"/>
                <a:cs typeface="Arial MT"/>
              </a:rPr>
              <a:t>	C</a:t>
            </a:r>
            <a:r>
              <a:rPr sz="1450" spc="15" dirty="0">
                <a:latin typeface="Arial MT"/>
                <a:cs typeface="Arial MT"/>
              </a:rPr>
              <a:t>H</a:t>
            </a:r>
            <a:r>
              <a:rPr sz="1450" dirty="0">
                <a:latin typeface="Arial MT"/>
                <a:cs typeface="Arial MT"/>
              </a:rPr>
              <a:t>	</a:t>
            </a:r>
            <a:r>
              <a:rPr sz="1750" dirty="0">
                <a:latin typeface="Times New Roman"/>
                <a:cs typeface="Times New Roman"/>
              </a:rPr>
              <a:t>+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210795" y="3839048"/>
            <a:ext cx="216535" cy="97790"/>
          </a:xfrm>
          <a:custGeom>
            <a:avLst/>
            <a:gdLst/>
            <a:ahLst/>
            <a:cxnLst/>
            <a:rect l="l" t="t" r="r" b="b"/>
            <a:pathLst>
              <a:path w="216535" h="97789">
                <a:moveTo>
                  <a:pt x="0" y="0"/>
                </a:moveTo>
                <a:lnTo>
                  <a:pt x="214151" y="0"/>
                </a:lnTo>
              </a:path>
              <a:path w="216535" h="97789">
                <a:moveTo>
                  <a:pt x="0" y="48725"/>
                </a:moveTo>
                <a:lnTo>
                  <a:pt x="216393" y="48725"/>
                </a:lnTo>
              </a:path>
              <a:path w="216535" h="97789">
                <a:moveTo>
                  <a:pt x="2223" y="97431"/>
                </a:moveTo>
                <a:lnTo>
                  <a:pt x="216393" y="97431"/>
                </a:lnTo>
              </a:path>
            </a:pathLst>
          </a:custGeom>
          <a:ln w="1775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722082" y="3837577"/>
            <a:ext cx="102235" cy="1905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050" spc="20" dirty="0">
                <a:latin typeface="Arial MT"/>
                <a:cs typeface="Arial MT"/>
              </a:rPr>
              <a:t>2</a:t>
            </a:r>
            <a:endParaRPr sz="1050">
              <a:latin typeface="Arial MT"/>
              <a:cs typeface="Arial MT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962878" y="3839969"/>
            <a:ext cx="194310" cy="66040"/>
            <a:chOff x="6962878" y="3839969"/>
            <a:chExt cx="194310" cy="66040"/>
          </a:xfrm>
        </p:grpSpPr>
        <p:sp>
          <p:nvSpPr>
            <p:cNvPr id="20" name="object 20"/>
            <p:cNvSpPr/>
            <p:nvPr/>
          </p:nvSpPr>
          <p:spPr>
            <a:xfrm>
              <a:off x="6973038" y="3850129"/>
              <a:ext cx="173990" cy="2540"/>
            </a:xfrm>
            <a:custGeom>
              <a:avLst/>
              <a:gdLst/>
              <a:ahLst/>
              <a:cxnLst/>
              <a:rect l="l" t="t" r="r" b="b"/>
              <a:pathLst>
                <a:path w="173990" h="2539">
                  <a:moveTo>
                    <a:pt x="-8847" y="1104"/>
                  </a:moveTo>
                  <a:lnTo>
                    <a:pt x="182443" y="1104"/>
                  </a:lnTo>
                </a:path>
              </a:pathLst>
            </a:custGeom>
            <a:ln w="1990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973038" y="3896627"/>
              <a:ext cx="173990" cy="0"/>
            </a:xfrm>
            <a:custGeom>
              <a:avLst/>
              <a:gdLst/>
              <a:ahLst/>
              <a:cxnLst/>
              <a:rect l="l" t="t" r="r" b="b"/>
              <a:pathLst>
                <a:path w="173990">
                  <a:moveTo>
                    <a:pt x="0" y="0"/>
                  </a:moveTo>
                  <a:lnTo>
                    <a:pt x="173596" y="0"/>
                  </a:lnTo>
                </a:path>
              </a:pathLst>
            </a:custGeom>
            <a:ln w="176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7163391" y="3594044"/>
            <a:ext cx="16065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15" dirty="0">
                <a:latin typeface="Arial MT"/>
                <a:cs typeface="Arial MT"/>
              </a:rPr>
              <a:t>H</a:t>
            </a:r>
            <a:endParaRPr sz="1450">
              <a:latin typeface="Arial MT"/>
              <a:cs typeface="Arial MT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336348" y="3874483"/>
            <a:ext cx="365760" cy="0"/>
          </a:xfrm>
          <a:custGeom>
            <a:avLst/>
            <a:gdLst/>
            <a:ahLst/>
            <a:cxnLst/>
            <a:rect l="l" t="t" r="r" b="b"/>
            <a:pathLst>
              <a:path w="365759">
                <a:moveTo>
                  <a:pt x="0" y="0"/>
                </a:moveTo>
                <a:lnTo>
                  <a:pt x="84667" y="0"/>
                </a:lnTo>
              </a:path>
              <a:path w="365759">
                <a:moveTo>
                  <a:pt x="282719" y="0"/>
                </a:moveTo>
                <a:lnTo>
                  <a:pt x="365163" y="0"/>
                </a:lnTo>
              </a:path>
            </a:pathLst>
          </a:custGeom>
          <a:ln w="1775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16153" y="1971497"/>
            <a:ext cx="11496675" cy="16783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Wingdings"/>
              <a:buChar char=""/>
              <a:tabLst>
                <a:tab pos="355600" algn="l"/>
              </a:tabLst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It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is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 produced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by the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reaction</a:t>
            </a:r>
            <a:r>
              <a:rPr sz="2400" spc="-4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of acetic</a:t>
            </a:r>
            <a:r>
              <a:rPr sz="24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acid</a:t>
            </a:r>
            <a:r>
              <a:rPr sz="2400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with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acetylene</a:t>
            </a:r>
            <a:r>
              <a:rPr sz="2400" spc="-4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in the</a:t>
            </a:r>
            <a:r>
              <a:rPr sz="2400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gas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phase.</a:t>
            </a:r>
            <a:endParaRPr sz="2400">
              <a:latin typeface="Times New Roman"/>
              <a:cs typeface="Times New Roman"/>
            </a:endParaRPr>
          </a:p>
          <a:p>
            <a:pPr marL="3268345" algn="ctr">
              <a:lnSpc>
                <a:spcPct val="100000"/>
              </a:lnSpc>
              <a:spcBef>
                <a:spcPts val="1560"/>
              </a:spcBef>
            </a:pPr>
            <a:r>
              <a:rPr sz="1450" spc="15" dirty="0">
                <a:latin typeface="Arial MT"/>
                <a:cs typeface="Arial MT"/>
              </a:rPr>
              <a:t>O</a:t>
            </a:r>
            <a:endParaRPr sz="1450">
              <a:latin typeface="Arial MT"/>
              <a:cs typeface="Arial MT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7774878" y="3637540"/>
            <a:ext cx="46990" cy="148590"/>
          </a:xfrm>
          <a:custGeom>
            <a:avLst/>
            <a:gdLst/>
            <a:ahLst/>
            <a:cxnLst/>
            <a:rect l="l" t="t" r="r" b="b"/>
            <a:pathLst>
              <a:path w="46990" h="148589">
                <a:moveTo>
                  <a:pt x="0" y="148365"/>
                </a:moveTo>
                <a:lnTo>
                  <a:pt x="0" y="0"/>
                </a:lnTo>
              </a:path>
              <a:path w="46990" h="148589">
                <a:moveTo>
                  <a:pt x="46872" y="146156"/>
                </a:moveTo>
                <a:lnTo>
                  <a:pt x="46872" y="0"/>
                </a:lnTo>
              </a:path>
            </a:pathLst>
          </a:custGeom>
          <a:ln w="1775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6588690" y="3749054"/>
            <a:ext cx="128968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586740" algn="l"/>
                <a:tab pos="858519" algn="l"/>
                <a:tab pos="1141095" algn="l"/>
              </a:tabLst>
            </a:pPr>
            <a:r>
              <a:rPr sz="1450" spc="15" dirty="0">
                <a:latin typeface="Arial MT"/>
                <a:cs typeface="Arial MT"/>
              </a:rPr>
              <a:t>H</a:t>
            </a:r>
            <a:r>
              <a:rPr sz="1450" spc="180" dirty="0">
                <a:latin typeface="Arial MT"/>
                <a:cs typeface="Arial MT"/>
              </a:rPr>
              <a:t> </a:t>
            </a:r>
            <a:r>
              <a:rPr sz="1450" spc="15" dirty="0">
                <a:latin typeface="Arial MT"/>
                <a:cs typeface="Arial MT"/>
              </a:rPr>
              <a:t>C</a:t>
            </a:r>
            <a:r>
              <a:rPr sz="1450" dirty="0">
                <a:latin typeface="Arial MT"/>
                <a:cs typeface="Arial MT"/>
              </a:rPr>
              <a:t>	</a:t>
            </a:r>
            <a:r>
              <a:rPr sz="1450" spc="15" dirty="0">
                <a:latin typeface="Arial MT"/>
                <a:cs typeface="Arial MT"/>
              </a:rPr>
              <a:t>C</a:t>
            </a:r>
            <a:r>
              <a:rPr sz="1450" dirty="0">
                <a:latin typeface="Arial MT"/>
                <a:cs typeface="Arial MT"/>
              </a:rPr>
              <a:t>	</a:t>
            </a:r>
            <a:r>
              <a:rPr sz="1450" spc="15" dirty="0">
                <a:latin typeface="Arial MT"/>
                <a:cs typeface="Arial MT"/>
              </a:rPr>
              <a:t>O</a:t>
            </a:r>
            <a:r>
              <a:rPr sz="1450" dirty="0">
                <a:latin typeface="Arial MT"/>
                <a:cs typeface="Arial MT"/>
              </a:rPr>
              <a:t>	</a:t>
            </a:r>
            <a:r>
              <a:rPr sz="1450" spc="15" dirty="0">
                <a:latin typeface="Arial MT"/>
                <a:cs typeface="Arial MT"/>
              </a:rPr>
              <a:t>C</a:t>
            </a:r>
            <a:endParaRPr sz="1450">
              <a:latin typeface="Arial MT"/>
              <a:cs typeface="Arial M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025443" y="3746846"/>
            <a:ext cx="29400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dirty="0">
                <a:latin typeface="Arial MT"/>
                <a:cs typeface="Arial MT"/>
              </a:rPr>
              <a:t>C</a:t>
            </a:r>
            <a:r>
              <a:rPr sz="1450" spc="15" dirty="0">
                <a:latin typeface="Arial MT"/>
                <a:cs typeface="Arial MT"/>
              </a:rPr>
              <a:t>H</a:t>
            </a:r>
            <a:endParaRPr sz="1450">
              <a:latin typeface="Arial MT"/>
              <a:cs typeface="Arial MT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292600" y="3837577"/>
            <a:ext cx="102235" cy="1905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050" spc="20" dirty="0">
                <a:latin typeface="Arial MT"/>
                <a:cs typeface="Arial MT"/>
              </a:rPr>
              <a:t>3</a:t>
            </a:r>
            <a:endParaRPr sz="1050">
              <a:latin typeface="Arial MT"/>
              <a:cs typeface="Arial MT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1743646" y="3404806"/>
            <a:ext cx="6972300" cy="975360"/>
            <a:chOff x="1743646" y="3404806"/>
            <a:chExt cx="6972300" cy="975360"/>
          </a:xfrm>
        </p:grpSpPr>
        <p:sp>
          <p:nvSpPr>
            <p:cNvPr id="30" name="object 30"/>
            <p:cNvSpPr/>
            <p:nvPr/>
          </p:nvSpPr>
          <p:spPr>
            <a:xfrm>
              <a:off x="7892893" y="3874483"/>
              <a:ext cx="116205" cy="0"/>
            </a:xfrm>
            <a:custGeom>
              <a:avLst/>
              <a:gdLst/>
              <a:ahLst/>
              <a:cxnLst/>
              <a:rect l="l" t="t" r="r" b="b"/>
              <a:pathLst>
                <a:path w="116204">
                  <a:moveTo>
                    <a:pt x="0" y="0"/>
                  </a:moveTo>
                  <a:lnTo>
                    <a:pt x="116163" y="0"/>
                  </a:lnTo>
                </a:path>
              </a:pathLst>
            </a:custGeom>
            <a:ln w="176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757933" y="3419094"/>
              <a:ext cx="6943725" cy="946785"/>
            </a:xfrm>
            <a:custGeom>
              <a:avLst/>
              <a:gdLst/>
              <a:ahLst/>
              <a:cxnLst/>
              <a:rect l="l" t="t" r="r" b="b"/>
              <a:pathLst>
                <a:path w="6943725" h="946785">
                  <a:moveTo>
                    <a:pt x="0" y="157733"/>
                  </a:moveTo>
                  <a:lnTo>
                    <a:pt x="8040" y="107874"/>
                  </a:lnTo>
                  <a:lnTo>
                    <a:pt x="30431" y="64574"/>
                  </a:lnTo>
                  <a:lnTo>
                    <a:pt x="64574" y="30431"/>
                  </a:lnTo>
                  <a:lnTo>
                    <a:pt x="107874" y="8040"/>
                  </a:lnTo>
                  <a:lnTo>
                    <a:pt x="157734" y="0"/>
                  </a:lnTo>
                  <a:lnTo>
                    <a:pt x="6785610" y="0"/>
                  </a:lnTo>
                  <a:lnTo>
                    <a:pt x="6835469" y="8040"/>
                  </a:lnTo>
                  <a:lnTo>
                    <a:pt x="6878769" y="30431"/>
                  </a:lnTo>
                  <a:lnTo>
                    <a:pt x="6912912" y="64574"/>
                  </a:lnTo>
                  <a:lnTo>
                    <a:pt x="6935303" y="107874"/>
                  </a:lnTo>
                  <a:lnTo>
                    <a:pt x="6943344" y="157733"/>
                  </a:lnTo>
                  <a:lnTo>
                    <a:pt x="6943344" y="788669"/>
                  </a:lnTo>
                  <a:lnTo>
                    <a:pt x="6935303" y="838529"/>
                  </a:lnTo>
                  <a:lnTo>
                    <a:pt x="6912912" y="881829"/>
                  </a:lnTo>
                  <a:lnTo>
                    <a:pt x="6878769" y="915972"/>
                  </a:lnTo>
                  <a:lnTo>
                    <a:pt x="6835469" y="938363"/>
                  </a:lnTo>
                  <a:lnTo>
                    <a:pt x="6785610" y="946403"/>
                  </a:lnTo>
                  <a:lnTo>
                    <a:pt x="157734" y="946403"/>
                  </a:lnTo>
                  <a:lnTo>
                    <a:pt x="107874" y="938363"/>
                  </a:lnTo>
                  <a:lnTo>
                    <a:pt x="64574" y="915972"/>
                  </a:lnTo>
                  <a:lnTo>
                    <a:pt x="30431" y="881829"/>
                  </a:lnTo>
                  <a:lnTo>
                    <a:pt x="8040" y="838529"/>
                  </a:lnTo>
                  <a:lnTo>
                    <a:pt x="0" y="788669"/>
                  </a:lnTo>
                  <a:lnTo>
                    <a:pt x="0" y="157733"/>
                  </a:lnTo>
                  <a:close/>
                </a:path>
              </a:pathLst>
            </a:custGeom>
            <a:ln w="28575">
              <a:solidFill>
                <a:srgbClr val="009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9314592" y="5705089"/>
            <a:ext cx="99060" cy="1828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000" spc="20" dirty="0">
                <a:latin typeface="Arial MT"/>
                <a:cs typeface="Arial MT"/>
              </a:rPr>
              <a:t>3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546698" y="5618492"/>
            <a:ext cx="240030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dirty="0">
                <a:latin typeface="Arial MT"/>
                <a:cs typeface="Arial MT"/>
              </a:rPr>
              <a:t>+</a:t>
            </a:r>
            <a:r>
              <a:rPr sz="1400" spc="38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2NaCl</a:t>
            </a:r>
            <a:r>
              <a:rPr sz="1400" spc="36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+</a:t>
            </a:r>
            <a:r>
              <a:rPr sz="1400" spc="36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Pd</a:t>
            </a:r>
            <a:r>
              <a:rPr sz="1400" spc="37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+</a:t>
            </a:r>
            <a:r>
              <a:rPr sz="1400" spc="36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CH</a:t>
            </a:r>
            <a:r>
              <a:rPr sz="1400" spc="17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COOH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169732" y="5565655"/>
            <a:ext cx="113411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Arial MT"/>
                <a:cs typeface="Arial MT"/>
              </a:rPr>
              <a:t>2CH</a:t>
            </a:r>
            <a:r>
              <a:rPr sz="1500" spc="-7" baseline="-16666" dirty="0">
                <a:latin typeface="Arial MT"/>
                <a:cs typeface="Arial MT"/>
              </a:rPr>
              <a:t>3</a:t>
            </a:r>
            <a:r>
              <a:rPr sz="1400" spc="-5" dirty="0">
                <a:latin typeface="Arial MT"/>
                <a:cs typeface="Arial MT"/>
              </a:rPr>
              <a:t>COONa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414793" y="5476968"/>
            <a:ext cx="1054735" cy="525780"/>
          </a:xfrm>
          <a:prstGeom prst="rect">
            <a:avLst/>
          </a:prstGeom>
        </p:spPr>
        <p:txBody>
          <a:bodyPr vert="horz" wrap="square" lIns="0" tIns="26669" rIns="0" bIns="0" rtlCol="0">
            <a:spAutoFit/>
          </a:bodyPr>
          <a:lstStyle/>
          <a:p>
            <a:pPr marL="38100" marR="30480" indent="235585">
              <a:lnSpc>
                <a:spcPts val="1939"/>
              </a:lnSpc>
              <a:spcBef>
                <a:spcPts val="209"/>
              </a:spcBef>
            </a:pPr>
            <a:r>
              <a:rPr sz="1650" spc="10" dirty="0">
                <a:latin typeface="Times New Roman"/>
                <a:cs typeface="Times New Roman"/>
              </a:rPr>
              <a:t>PdCl</a:t>
            </a:r>
            <a:r>
              <a:rPr sz="1800" spc="15" baseline="-18518" dirty="0">
                <a:latin typeface="Times New Roman"/>
                <a:cs typeface="Times New Roman"/>
              </a:rPr>
              <a:t>2 </a:t>
            </a:r>
            <a:r>
              <a:rPr sz="1800" spc="22" baseline="-18518" dirty="0">
                <a:latin typeface="Times New Roman"/>
                <a:cs typeface="Times New Roman"/>
              </a:rPr>
              <a:t> </a:t>
            </a:r>
            <a:r>
              <a:rPr sz="1650" spc="15" dirty="0">
                <a:latin typeface="Times New Roman"/>
                <a:cs typeface="Times New Roman"/>
              </a:rPr>
              <a:t>C</a:t>
            </a:r>
            <a:r>
              <a:rPr sz="1650" spc="10" dirty="0">
                <a:latin typeface="Times New Roman"/>
                <a:cs typeface="Times New Roman"/>
              </a:rPr>
              <a:t>H</a:t>
            </a:r>
            <a:r>
              <a:rPr sz="1800" spc="44" baseline="-18518" dirty="0">
                <a:latin typeface="Times New Roman"/>
                <a:cs typeface="Times New Roman"/>
              </a:rPr>
              <a:t>3</a:t>
            </a:r>
            <a:r>
              <a:rPr sz="1650" dirty="0">
                <a:latin typeface="Times New Roman"/>
                <a:cs typeface="Times New Roman"/>
              </a:rPr>
              <a:t>C</a:t>
            </a:r>
            <a:r>
              <a:rPr sz="1650" spc="10" dirty="0">
                <a:latin typeface="Times New Roman"/>
                <a:cs typeface="Times New Roman"/>
              </a:rPr>
              <a:t>O</a:t>
            </a:r>
            <a:r>
              <a:rPr sz="1650" spc="25" dirty="0">
                <a:latin typeface="Times New Roman"/>
                <a:cs typeface="Times New Roman"/>
              </a:rPr>
              <a:t>O</a:t>
            </a:r>
            <a:r>
              <a:rPr sz="1650" spc="15" dirty="0">
                <a:latin typeface="Times New Roman"/>
                <a:cs typeface="Times New Roman"/>
              </a:rPr>
              <a:t>H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003970" y="5911834"/>
            <a:ext cx="1155065" cy="2787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50" spc="5" dirty="0">
                <a:latin typeface="Times New Roman"/>
                <a:cs typeface="Times New Roman"/>
              </a:rPr>
              <a:t>Vinyl</a:t>
            </a:r>
            <a:r>
              <a:rPr sz="1650" spc="-35" dirty="0">
                <a:latin typeface="Times New Roman"/>
                <a:cs typeface="Times New Roman"/>
              </a:rPr>
              <a:t> </a:t>
            </a:r>
            <a:r>
              <a:rPr sz="1650" spc="5" dirty="0">
                <a:latin typeface="Times New Roman"/>
                <a:cs typeface="Times New Roman"/>
              </a:rPr>
              <a:t>acetate</a:t>
            </a:r>
            <a:endParaRPr sz="1650">
              <a:latin typeface="Times New Roman"/>
              <a:cs typeface="Times New Roman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4384795" y="5707074"/>
            <a:ext cx="1228090" cy="91440"/>
            <a:chOff x="4384795" y="5707074"/>
            <a:chExt cx="1228090" cy="91440"/>
          </a:xfrm>
        </p:grpSpPr>
        <p:sp>
          <p:nvSpPr>
            <p:cNvPr id="38" name="object 38"/>
            <p:cNvSpPr/>
            <p:nvPr/>
          </p:nvSpPr>
          <p:spPr>
            <a:xfrm>
              <a:off x="5436864" y="5707074"/>
              <a:ext cx="176530" cy="91440"/>
            </a:xfrm>
            <a:custGeom>
              <a:avLst/>
              <a:gdLst/>
              <a:ahLst/>
              <a:cxnLst/>
              <a:rect l="l" t="t" r="r" b="b"/>
              <a:pathLst>
                <a:path w="176529" h="91439">
                  <a:moveTo>
                    <a:pt x="0" y="0"/>
                  </a:moveTo>
                  <a:lnTo>
                    <a:pt x="20871" y="46478"/>
                  </a:lnTo>
                  <a:lnTo>
                    <a:pt x="0" y="90848"/>
                  </a:lnTo>
                  <a:lnTo>
                    <a:pt x="175993" y="464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392931" y="5757364"/>
              <a:ext cx="1064895" cy="0"/>
            </a:xfrm>
            <a:custGeom>
              <a:avLst/>
              <a:gdLst/>
              <a:ahLst/>
              <a:cxnLst/>
              <a:rect l="l" t="t" r="r" b="b"/>
              <a:pathLst>
                <a:path w="1064895">
                  <a:moveTo>
                    <a:pt x="106445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384795" y="5745097"/>
              <a:ext cx="1073150" cy="17145"/>
            </a:xfrm>
            <a:custGeom>
              <a:avLst/>
              <a:gdLst/>
              <a:ahLst/>
              <a:cxnLst/>
              <a:rect l="l" t="t" r="r" b="b"/>
              <a:pathLst>
                <a:path w="1073150" h="17145">
                  <a:moveTo>
                    <a:pt x="1072887" y="0"/>
                  </a:moveTo>
                  <a:lnTo>
                    <a:pt x="0" y="0"/>
                  </a:lnTo>
                  <a:lnTo>
                    <a:pt x="0" y="16904"/>
                  </a:lnTo>
                  <a:lnTo>
                    <a:pt x="1072887" y="16904"/>
                  </a:lnTo>
                  <a:lnTo>
                    <a:pt x="107288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1835466" y="5559367"/>
            <a:ext cx="1233170" cy="2787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10"/>
              </a:spcBef>
              <a:tabLst>
                <a:tab pos="636905" algn="l"/>
              </a:tabLst>
            </a:pPr>
            <a:r>
              <a:rPr sz="1400" spc="5" dirty="0">
                <a:latin typeface="Arial MT"/>
                <a:cs typeface="Arial MT"/>
              </a:rPr>
              <a:t>H</a:t>
            </a:r>
            <a:r>
              <a:rPr sz="1500" spc="7" baseline="-16666" dirty="0">
                <a:latin typeface="Arial MT"/>
                <a:cs typeface="Arial MT"/>
              </a:rPr>
              <a:t>2</a:t>
            </a:r>
            <a:r>
              <a:rPr sz="1400" spc="5" dirty="0">
                <a:latin typeface="Arial MT"/>
                <a:cs typeface="Arial MT"/>
              </a:rPr>
              <a:t>C	</a:t>
            </a:r>
            <a:r>
              <a:rPr sz="1400" spc="-5" dirty="0">
                <a:latin typeface="Arial MT"/>
                <a:cs typeface="Arial MT"/>
              </a:rPr>
              <a:t>CH</a:t>
            </a:r>
            <a:r>
              <a:rPr sz="1500" spc="-7" baseline="-16666" dirty="0">
                <a:latin typeface="Arial MT"/>
                <a:cs typeface="Arial MT"/>
              </a:rPr>
              <a:t>2</a:t>
            </a:r>
            <a:r>
              <a:rPr sz="1500" spc="232" baseline="-16666" dirty="0">
                <a:latin typeface="Arial MT"/>
                <a:cs typeface="Arial MT"/>
              </a:rPr>
              <a:t> </a:t>
            </a:r>
            <a:r>
              <a:rPr sz="1650" spc="10" dirty="0">
                <a:latin typeface="Times New Roman"/>
                <a:cs typeface="Times New Roman"/>
              </a:rPr>
              <a:t>+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2243335" y="5690159"/>
            <a:ext cx="201930" cy="46990"/>
          </a:xfrm>
          <a:custGeom>
            <a:avLst/>
            <a:gdLst/>
            <a:ahLst/>
            <a:cxnLst/>
            <a:rect l="l" t="t" r="r" b="b"/>
            <a:pathLst>
              <a:path w="201930" h="46989">
                <a:moveTo>
                  <a:pt x="0" y="0"/>
                </a:moveTo>
                <a:lnTo>
                  <a:pt x="201906" y="0"/>
                </a:lnTo>
              </a:path>
              <a:path w="201930" h="46989">
                <a:moveTo>
                  <a:pt x="0" y="46495"/>
                </a:moveTo>
                <a:lnTo>
                  <a:pt x="201906" y="46495"/>
                </a:lnTo>
              </a:path>
            </a:pathLst>
          </a:custGeom>
          <a:ln w="169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5850970" y="5730014"/>
            <a:ext cx="99060" cy="1828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000" spc="20" dirty="0">
                <a:latin typeface="Arial MT"/>
                <a:cs typeface="Arial MT"/>
              </a:rPr>
              <a:t>2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723441" y="5645964"/>
            <a:ext cx="35687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dirty="0">
                <a:latin typeface="Arial MT"/>
                <a:cs typeface="Arial MT"/>
              </a:rPr>
              <a:t>H</a:t>
            </a:r>
            <a:r>
              <a:rPr sz="1400" spc="10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6084815" y="5744049"/>
            <a:ext cx="182880" cy="44450"/>
          </a:xfrm>
          <a:custGeom>
            <a:avLst/>
            <a:gdLst/>
            <a:ahLst/>
            <a:cxnLst/>
            <a:rect l="l" t="t" r="r" b="b"/>
            <a:pathLst>
              <a:path w="182879" h="44450">
                <a:moveTo>
                  <a:pt x="0" y="0"/>
                </a:moveTo>
                <a:lnTo>
                  <a:pt x="182619" y="0"/>
                </a:lnTo>
              </a:path>
              <a:path w="182879" h="44450">
                <a:moveTo>
                  <a:pt x="0" y="44370"/>
                </a:moveTo>
                <a:lnTo>
                  <a:pt x="182619" y="44370"/>
                </a:lnTo>
              </a:path>
            </a:pathLst>
          </a:custGeom>
          <a:ln w="189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6271763" y="5498046"/>
            <a:ext cx="15430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dirty="0">
                <a:latin typeface="Arial MT"/>
                <a:cs typeface="Arial MT"/>
              </a:rPr>
              <a:t>H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6439761" y="5766235"/>
            <a:ext cx="348615" cy="0"/>
          </a:xfrm>
          <a:custGeom>
            <a:avLst/>
            <a:gdLst/>
            <a:ahLst/>
            <a:cxnLst/>
            <a:rect l="l" t="t" r="r" b="b"/>
            <a:pathLst>
              <a:path w="348615">
                <a:moveTo>
                  <a:pt x="0" y="0"/>
                </a:moveTo>
                <a:lnTo>
                  <a:pt x="78533" y="0"/>
                </a:lnTo>
              </a:path>
              <a:path w="348615">
                <a:moveTo>
                  <a:pt x="269915" y="0"/>
                </a:moveTo>
                <a:lnTo>
                  <a:pt x="348449" y="0"/>
                </a:lnTo>
              </a:path>
            </a:pathLst>
          </a:custGeom>
          <a:ln w="169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382015" y="4388611"/>
            <a:ext cx="11368405" cy="1166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0"/>
              </a:spcBef>
              <a:buFont typeface="Wingdings"/>
              <a:buChar char=""/>
              <a:tabLst>
                <a:tab pos="356235" algn="l"/>
              </a:tabLst>
            </a:pP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Or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by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converting</a:t>
            </a:r>
            <a:r>
              <a:rPr sz="24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acetic</a:t>
            </a:r>
            <a:r>
              <a:rPr sz="2400" spc="-5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acid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into</a:t>
            </a:r>
            <a:r>
              <a:rPr sz="24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sodium</a:t>
            </a:r>
            <a:r>
              <a:rPr sz="2400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acetate</a:t>
            </a:r>
            <a:r>
              <a:rPr sz="2400" spc="-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that</a:t>
            </a:r>
            <a:r>
              <a:rPr sz="24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interacts</a:t>
            </a:r>
            <a:r>
              <a:rPr sz="24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with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ethylene</a:t>
            </a:r>
            <a:r>
              <a:rPr sz="2400" spc="-4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in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vinegar </a:t>
            </a:r>
            <a:r>
              <a:rPr sz="2400" spc="-58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acid</a:t>
            </a:r>
            <a:r>
              <a:rPr sz="24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solution</a:t>
            </a:r>
            <a:r>
              <a:rPr sz="24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in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the presence</a:t>
            </a:r>
            <a:r>
              <a:rPr sz="24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of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palladium.</a:t>
            </a:r>
            <a:endParaRPr sz="2400">
              <a:latin typeface="Times New Roman"/>
              <a:cs typeface="Times New Roman"/>
            </a:endParaRPr>
          </a:p>
          <a:p>
            <a:pPr marL="1630045" algn="ctr">
              <a:lnSpc>
                <a:spcPct val="100000"/>
              </a:lnSpc>
              <a:spcBef>
                <a:spcPts val="1540"/>
              </a:spcBef>
            </a:pPr>
            <a:r>
              <a:rPr sz="1400" dirty="0">
                <a:latin typeface="Arial MT"/>
                <a:cs typeface="Arial MT"/>
              </a:rPr>
              <a:t>O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6857900" y="5540133"/>
            <a:ext cx="45085" cy="141605"/>
          </a:xfrm>
          <a:custGeom>
            <a:avLst/>
            <a:gdLst/>
            <a:ahLst/>
            <a:cxnLst/>
            <a:rect l="l" t="t" r="r" b="b"/>
            <a:pathLst>
              <a:path w="45084" h="141604">
                <a:moveTo>
                  <a:pt x="0" y="141577"/>
                </a:moveTo>
                <a:lnTo>
                  <a:pt x="0" y="0"/>
                </a:lnTo>
              </a:path>
              <a:path w="45084" h="141604">
                <a:moveTo>
                  <a:pt x="44750" y="139469"/>
                </a:moveTo>
                <a:lnTo>
                  <a:pt x="44750" y="0"/>
                </a:lnTo>
              </a:path>
            </a:pathLst>
          </a:custGeom>
          <a:ln w="169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6246363" y="5645964"/>
            <a:ext cx="123952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  <a:tabLst>
                <a:tab pos="299085" algn="l"/>
                <a:tab pos="568960" algn="l"/>
                <a:tab pos="859790" algn="l"/>
              </a:tabLst>
            </a:pPr>
            <a:r>
              <a:rPr sz="1400" dirty="0">
                <a:latin typeface="Arial MT"/>
                <a:cs typeface="Arial MT"/>
              </a:rPr>
              <a:t>C	O	C	</a:t>
            </a:r>
            <a:r>
              <a:rPr sz="1400" spc="-5" dirty="0">
                <a:latin typeface="Arial MT"/>
                <a:cs typeface="Arial MT"/>
              </a:rPr>
              <a:t>CH</a:t>
            </a:r>
            <a:r>
              <a:rPr sz="1500" spc="-7" baseline="-16666" dirty="0">
                <a:latin typeface="Arial MT"/>
                <a:cs typeface="Arial MT"/>
              </a:rPr>
              <a:t>3</a:t>
            </a:r>
            <a:endParaRPr sz="1500" baseline="-16666">
              <a:latin typeface="Arial MT"/>
              <a:cs typeface="Arial MT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1713166" y="5335714"/>
            <a:ext cx="8493125" cy="975360"/>
            <a:chOff x="1713166" y="5335714"/>
            <a:chExt cx="8493125" cy="975360"/>
          </a:xfrm>
        </p:grpSpPr>
        <p:sp>
          <p:nvSpPr>
            <p:cNvPr id="52" name="object 52"/>
            <p:cNvSpPr/>
            <p:nvPr/>
          </p:nvSpPr>
          <p:spPr>
            <a:xfrm>
              <a:off x="6970572" y="5766235"/>
              <a:ext cx="111125" cy="0"/>
            </a:xfrm>
            <a:custGeom>
              <a:avLst/>
              <a:gdLst/>
              <a:ahLst/>
              <a:cxnLst/>
              <a:rect l="l" t="t" r="r" b="b"/>
              <a:pathLst>
                <a:path w="111125">
                  <a:moveTo>
                    <a:pt x="0" y="0"/>
                  </a:moveTo>
                  <a:lnTo>
                    <a:pt x="110548" y="0"/>
                  </a:lnTo>
                </a:path>
              </a:pathLst>
            </a:custGeom>
            <a:ln w="168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727454" y="5350002"/>
              <a:ext cx="8464550" cy="946785"/>
            </a:xfrm>
            <a:custGeom>
              <a:avLst/>
              <a:gdLst/>
              <a:ahLst/>
              <a:cxnLst/>
              <a:rect l="l" t="t" r="r" b="b"/>
              <a:pathLst>
                <a:path w="8464550" h="946785">
                  <a:moveTo>
                    <a:pt x="0" y="157734"/>
                  </a:moveTo>
                  <a:lnTo>
                    <a:pt x="8040" y="107874"/>
                  </a:lnTo>
                  <a:lnTo>
                    <a:pt x="30431" y="64574"/>
                  </a:lnTo>
                  <a:lnTo>
                    <a:pt x="64574" y="30431"/>
                  </a:lnTo>
                  <a:lnTo>
                    <a:pt x="107874" y="8040"/>
                  </a:lnTo>
                  <a:lnTo>
                    <a:pt x="157733" y="0"/>
                  </a:lnTo>
                  <a:lnTo>
                    <a:pt x="8306562" y="0"/>
                  </a:lnTo>
                  <a:lnTo>
                    <a:pt x="8356421" y="8040"/>
                  </a:lnTo>
                  <a:lnTo>
                    <a:pt x="8399721" y="30431"/>
                  </a:lnTo>
                  <a:lnTo>
                    <a:pt x="8433864" y="64574"/>
                  </a:lnTo>
                  <a:lnTo>
                    <a:pt x="8456255" y="107874"/>
                  </a:lnTo>
                  <a:lnTo>
                    <a:pt x="8464296" y="157734"/>
                  </a:lnTo>
                  <a:lnTo>
                    <a:pt x="8464296" y="788670"/>
                  </a:lnTo>
                  <a:lnTo>
                    <a:pt x="8456255" y="838524"/>
                  </a:lnTo>
                  <a:lnTo>
                    <a:pt x="8433864" y="881823"/>
                  </a:lnTo>
                  <a:lnTo>
                    <a:pt x="8399721" y="915969"/>
                  </a:lnTo>
                  <a:lnTo>
                    <a:pt x="8356421" y="938362"/>
                  </a:lnTo>
                  <a:lnTo>
                    <a:pt x="8306562" y="946404"/>
                  </a:lnTo>
                  <a:lnTo>
                    <a:pt x="157733" y="946404"/>
                  </a:lnTo>
                  <a:lnTo>
                    <a:pt x="107874" y="938362"/>
                  </a:lnTo>
                  <a:lnTo>
                    <a:pt x="64574" y="915969"/>
                  </a:lnTo>
                  <a:lnTo>
                    <a:pt x="30431" y="881823"/>
                  </a:lnTo>
                  <a:lnTo>
                    <a:pt x="8040" y="838524"/>
                  </a:lnTo>
                  <a:lnTo>
                    <a:pt x="0" y="788670"/>
                  </a:lnTo>
                  <a:lnTo>
                    <a:pt x="0" y="157734"/>
                  </a:lnTo>
                  <a:close/>
                </a:path>
              </a:pathLst>
            </a:custGeom>
            <a:ln w="28575">
              <a:solidFill>
                <a:srgbClr val="009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</a:t>
            </a:r>
            <a:r>
              <a:rPr spc="-10" dirty="0"/>
              <a:t> </a:t>
            </a:r>
            <a:r>
              <a:rPr dirty="0"/>
              <a:t>342, </a:t>
            </a:r>
            <a:r>
              <a:rPr spc="-10" dirty="0"/>
              <a:t>By</a:t>
            </a:r>
            <a:r>
              <a:rPr spc="-5"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 </a:t>
            </a:r>
            <a:r>
              <a:rPr spc="-30" dirty="0"/>
              <a:t>ALTERARY.</a:t>
            </a:r>
            <a:r>
              <a:rPr spc="5" dirty="0"/>
              <a:t> </a:t>
            </a:r>
            <a:r>
              <a:rPr spc="-5" dirty="0"/>
              <a:t>1st</a:t>
            </a:r>
            <a:r>
              <a:rPr spc="280" dirty="0"/>
              <a:t> </a:t>
            </a:r>
            <a:r>
              <a:rPr spc="-5" dirty="0"/>
              <a:t>Semester </a:t>
            </a:r>
            <a:r>
              <a:rPr dirty="0"/>
              <a:t>1443-2021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08079" y="243738"/>
            <a:ext cx="4178103" cy="101746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164329" y="551180"/>
            <a:ext cx="35382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II.</a:t>
            </a:r>
            <a:r>
              <a:rPr sz="20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Deriv</a:t>
            </a:r>
            <a:r>
              <a:rPr sz="20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tives</a:t>
            </a:r>
            <a:r>
              <a:rPr sz="20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F</a:t>
            </a:r>
            <a:r>
              <a:rPr sz="20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r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om Acetic</a:t>
            </a:r>
            <a:r>
              <a:rPr sz="2000" b="1" spc="-1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Acid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9130" y="1226261"/>
            <a:ext cx="7295515" cy="696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25" dirty="0">
                <a:solidFill>
                  <a:srgbClr val="009900"/>
                </a:solidFill>
                <a:latin typeface="Times New Roman"/>
                <a:cs typeface="Times New Roman"/>
              </a:rPr>
              <a:t>Vinyl</a:t>
            </a:r>
            <a:r>
              <a:rPr sz="220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9900"/>
                </a:solidFill>
                <a:latin typeface="Times New Roman"/>
                <a:cs typeface="Times New Roman"/>
              </a:rPr>
              <a:t>acetate</a:t>
            </a:r>
            <a:r>
              <a:rPr sz="2200" spc="2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9900"/>
                </a:solidFill>
                <a:latin typeface="Times New Roman"/>
                <a:cs typeface="Times New Roman"/>
              </a:rPr>
              <a:t>is used</a:t>
            </a:r>
            <a:r>
              <a:rPr sz="2200" spc="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9900"/>
                </a:solidFill>
                <a:latin typeface="Times New Roman"/>
                <a:cs typeface="Times New Roman"/>
              </a:rPr>
              <a:t>to</a:t>
            </a:r>
            <a:r>
              <a:rPr sz="2200" dirty="0">
                <a:solidFill>
                  <a:srgbClr val="009900"/>
                </a:solidFill>
                <a:latin typeface="Times New Roman"/>
                <a:cs typeface="Times New Roman"/>
              </a:rPr>
              <a:t> produce Poly (vinyl</a:t>
            </a:r>
            <a:r>
              <a:rPr sz="2200" spc="-1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9900"/>
                </a:solidFill>
                <a:latin typeface="Times New Roman"/>
                <a:cs typeface="Times New Roman"/>
              </a:rPr>
              <a:t>acetate)</a:t>
            </a:r>
            <a:r>
              <a:rPr sz="2200" spc="3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9900"/>
                </a:solidFill>
                <a:latin typeface="Times New Roman"/>
                <a:cs typeface="Times New Roman"/>
              </a:rPr>
              <a:t>by</a:t>
            </a:r>
            <a:r>
              <a:rPr sz="220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9900"/>
                </a:solidFill>
                <a:latin typeface="Times New Roman"/>
                <a:cs typeface="Times New Roman"/>
              </a:rPr>
              <a:t>emulsion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200" dirty="0">
                <a:solidFill>
                  <a:srgbClr val="009900"/>
                </a:solidFill>
                <a:latin typeface="Times New Roman"/>
                <a:cs typeface="Times New Roman"/>
              </a:rPr>
              <a:t>polymerization,</a:t>
            </a:r>
            <a:r>
              <a:rPr sz="2200" spc="-5" dirty="0">
                <a:solidFill>
                  <a:srgbClr val="009900"/>
                </a:solidFill>
                <a:latin typeface="Times New Roman"/>
                <a:cs typeface="Times New Roman"/>
              </a:rPr>
              <a:t> which</a:t>
            </a:r>
            <a:r>
              <a:rPr sz="2200" spc="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9900"/>
                </a:solidFill>
                <a:latin typeface="Times New Roman"/>
                <a:cs typeface="Times New Roman"/>
              </a:rPr>
              <a:t>is characterized</a:t>
            </a:r>
            <a:r>
              <a:rPr sz="2200" spc="2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9900"/>
                </a:solidFill>
                <a:latin typeface="Times New Roman"/>
                <a:cs typeface="Times New Roman"/>
              </a:rPr>
              <a:t>by</a:t>
            </a:r>
            <a:r>
              <a:rPr sz="2200" spc="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9900"/>
                </a:solidFill>
                <a:latin typeface="Times New Roman"/>
                <a:cs typeface="Times New Roman"/>
              </a:rPr>
              <a:t>the</a:t>
            </a:r>
            <a:r>
              <a:rPr sz="2200" spc="-1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9900"/>
                </a:solidFill>
                <a:latin typeface="Times New Roman"/>
                <a:cs typeface="Times New Roman"/>
              </a:rPr>
              <a:t>following: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2223" y="1982469"/>
            <a:ext cx="10117455" cy="27082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Colourless</a:t>
            </a:r>
            <a:r>
              <a:rPr sz="22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transparent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material.</a:t>
            </a:r>
            <a:endParaRPr sz="2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It swells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in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water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and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does</a:t>
            </a:r>
            <a:r>
              <a:rPr sz="22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not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 resist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acids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and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alkalis.</a:t>
            </a:r>
            <a:endParaRPr sz="22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It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is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used as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an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adhesive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between</a:t>
            </a:r>
            <a:r>
              <a:rPr sz="2200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the two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layers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glass,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because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of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its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strong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ability to </a:t>
            </a:r>
            <a:r>
              <a:rPr sz="2200" spc="-5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stick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to the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surfaces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glass</a:t>
            </a:r>
            <a:r>
              <a:rPr sz="22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and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various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metals,</a:t>
            </a:r>
            <a:r>
              <a:rPr sz="2200" spc="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such as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front glass</a:t>
            </a:r>
            <a:r>
              <a:rPr sz="22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cars</a:t>
            </a:r>
            <a:endParaRPr sz="2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It is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used in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 manufacture</a:t>
            </a:r>
            <a:r>
              <a:rPr sz="2200" spc="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water</a:t>
            </a:r>
            <a:r>
              <a:rPr sz="2200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based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paints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(Latex).</a:t>
            </a:r>
            <a:endParaRPr sz="2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Used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in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varnishes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(surface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polishing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 material)</a:t>
            </a:r>
            <a:r>
              <a:rPr sz="2200" spc="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and paint</a:t>
            </a:r>
            <a:endParaRPr sz="2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It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is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used</a:t>
            </a:r>
            <a:r>
              <a:rPr sz="22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in resin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concrete.</a:t>
            </a:r>
            <a:endParaRPr sz="2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006FC0"/>
                </a:solidFill>
                <a:latin typeface="Times New Roman"/>
                <a:cs typeface="Times New Roman"/>
              </a:rPr>
              <a:t>Used</a:t>
            </a:r>
            <a:r>
              <a:rPr sz="2200" spc="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6FC0"/>
                </a:solidFill>
                <a:latin typeface="Times New Roman"/>
                <a:cs typeface="Times New Roman"/>
              </a:rPr>
              <a:t>in the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6FC0"/>
                </a:solidFill>
                <a:latin typeface="Times New Roman"/>
                <a:cs typeface="Times New Roman"/>
              </a:rPr>
              <a:t>preparation</a:t>
            </a:r>
            <a:r>
              <a:rPr sz="2200" spc="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6FC0"/>
                </a:solidFill>
                <a:latin typeface="Times New Roman"/>
                <a:cs typeface="Times New Roman"/>
              </a:rPr>
              <a:t>of</a:t>
            </a:r>
            <a:r>
              <a:rPr sz="2200" spc="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006FC0"/>
                </a:solidFill>
                <a:latin typeface="Times New Roman"/>
                <a:cs typeface="Times New Roman"/>
              </a:rPr>
              <a:t>poly</a:t>
            </a:r>
            <a:r>
              <a:rPr sz="2200" b="1" spc="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006FC0"/>
                </a:solidFill>
                <a:latin typeface="Times New Roman"/>
                <a:cs typeface="Times New Roman"/>
              </a:rPr>
              <a:t>(vinyl</a:t>
            </a:r>
            <a:r>
              <a:rPr sz="2200" b="1" spc="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006FC0"/>
                </a:solidFill>
                <a:latin typeface="Times New Roman"/>
                <a:cs typeface="Times New Roman"/>
              </a:rPr>
              <a:t>alcohol)</a:t>
            </a:r>
            <a:r>
              <a:rPr sz="2200" b="1" spc="-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6FC0"/>
                </a:solidFill>
                <a:latin typeface="Times New Roman"/>
                <a:cs typeface="Times New Roman"/>
              </a:rPr>
              <a:t>with</a:t>
            </a:r>
            <a:r>
              <a:rPr sz="2200" spc="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alcohol</a:t>
            </a:r>
            <a:r>
              <a:rPr sz="2200" spc="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6FC0"/>
                </a:solidFill>
                <a:latin typeface="Times New Roman"/>
                <a:cs typeface="Times New Roman"/>
              </a:rPr>
              <a:t>decomposition</a:t>
            </a:r>
            <a:r>
              <a:rPr sz="2200" spc="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6FC0"/>
                </a:solidFill>
                <a:latin typeface="Times New Roman"/>
                <a:cs typeface="Times New Roman"/>
              </a:rPr>
              <a:t>using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65124" y="4665345"/>
            <a:ext cx="3840479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solidFill>
                  <a:srgbClr val="006FC0"/>
                </a:solidFill>
                <a:latin typeface="Times New Roman"/>
                <a:cs typeface="Times New Roman"/>
              </a:rPr>
              <a:t>methanol</a:t>
            </a:r>
            <a:r>
              <a:rPr sz="2200" spc="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6FC0"/>
                </a:solidFill>
                <a:latin typeface="Times New Roman"/>
                <a:cs typeface="Times New Roman"/>
              </a:rPr>
              <a:t>with sodium</a:t>
            </a:r>
            <a:r>
              <a:rPr sz="220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6FC0"/>
                </a:solidFill>
                <a:latin typeface="Times New Roman"/>
                <a:cs typeface="Times New Roman"/>
              </a:rPr>
              <a:t>methoxide.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339614" y="5179021"/>
            <a:ext cx="377190" cy="493395"/>
          </a:xfrm>
          <a:custGeom>
            <a:avLst/>
            <a:gdLst/>
            <a:ahLst/>
            <a:cxnLst/>
            <a:rect l="l" t="t" r="r" b="b"/>
            <a:pathLst>
              <a:path w="377190" h="493395">
                <a:moveTo>
                  <a:pt x="0" y="0"/>
                </a:moveTo>
                <a:lnTo>
                  <a:pt x="142710" y="0"/>
                </a:lnTo>
              </a:path>
              <a:path w="377190" h="493395">
                <a:moveTo>
                  <a:pt x="219079" y="92425"/>
                </a:moveTo>
                <a:lnTo>
                  <a:pt x="219079" y="147881"/>
                </a:lnTo>
              </a:path>
              <a:path w="377190" h="493395">
                <a:moveTo>
                  <a:pt x="217212" y="321638"/>
                </a:moveTo>
                <a:lnTo>
                  <a:pt x="217212" y="390032"/>
                </a:lnTo>
              </a:path>
              <a:path w="377190" h="493395">
                <a:moveTo>
                  <a:pt x="295062" y="454353"/>
                </a:moveTo>
                <a:lnTo>
                  <a:pt x="376613" y="454353"/>
                </a:lnTo>
              </a:path>
              <a:path w="377190" h="493395">
                <a:moveTo>
                  <a:pt x="295062" y="493167"/>
                </a:moveTo>
                <a:lnTo>
                  <a:pt x="376613" y="493167"/>
                </a:lnTo>
              </a:path>
            </a:pathLst>
          </a:custGeom>
          <a:ln w="147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792548" y="5775803"/>
            <a:ext cx="1486535" cy="457834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706120">
              <a:lnSpc>
                <a:spcPct val="100000"/>
              </a:lnSpc>
              <a:spcBef>
                <a:spcPts val="210"/>
              </a:spcBef>
            </a:pPr>
            <a:r>
              <a:rPr sz="1200" spc="5" dirty="0">
                <a:latin typeface="Arial MT"/>
                <a:cs typeface="Arial MT"/>
              </a:rPr>
              <a:t>CH</a:t>
            </a:r>
            <a:r>
              <a:rPr sz="1425" spc="7" baseline="-14619" dirty="0">
                <a:latin typeface="Arial MT"/>
                <a:cs typeface="Arial MT"/>
              </a:rPr>
              <a:t>3</a:t>
            </a:r>
            <a:endParaRPr sz="1425" baseline="-14619">
              <a:latin typeface="Arial MT"/>
              <a:cs typeface="Arial MT"/>
            </a:endParaRPr>
          </a:p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sz="1450" dirty="0">
                <a:latin typeface="Times New Roman"/>
                <a:cs typeface="Times New Roman"/>
              </a:rPr>
              <a:t>Poly(vinyl</a:t>
            </a:r>
            <a:r>
              <a:rPr sz="1450" spc="-20" dirty="0">
                <a:latin typeface="Times New Roman"/>
                <a:cs typeface="Times New Roman"/>
              </a:rPr>
              <a:t> </a:t>
            </a:r>
            <a:r>
              <a:rPr sz="1450" dirty="0">
                <a:latin typeface="Times New Roman"/>
                <a:cs typeface="Times New Roman"/>
              </a:rPr>
              <a:t>acetate)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793579" y="5055541"/>
            <a:ext cx="1235075" cy="757555"/>
          </a:xfrm>
          <a:custGeom>
            <a:avLst/>
            <a:gdLst/>
            <a:ahLst/>
            <a:cxnLst/>
            <a:rect l="l" t="t" r="r" b="b"/>
            <a:pathLst>
              <a:path w="1235075" h="757554">
                <a:moveTo>
                  <a:pt x="763247" y="688744"/>
                </a:moveTo>
                <a:lnTo>
                  <a:pt x="763247" y="757138"/>
                </a:lnTo>
              </a:path>
              <a:path w="1235075" h="757554">
                <a:moveTo>
                  <a:pt x="386264" y="123480"/>
                </a:moveTo>
                <a:lnTo>
                  <a:pt x="0" y="123480"/>
                </a:lnTo>
              </a:path>
              <a:path w="1235075" h="757554">
                <a:moveTo>
                  <a:pt x="258006" y="0"/>
                </a:moveTo>
                <a:lnTo>
                  <a:pt x="243410" y="31161"/>
                </a:lnTo>
                <a:lnTo>
                  <a:pt x="232983" y="63499"/>
                </a:lnTo>
                <a:lnTo>
                  <a:pt x="226728" y="96805"/>
                </a:lnTo>
                <a:lnTo>
                  <a:pt x="224642" y="130871"/>
                </a:lnTo>
                <a:lnTo>
                  <a:pt x="227046" y="167610"/>
                </a:lnTo>
                <a:lnTo>
                  <a:pt x="234140" y="202965"/>
                </a:lnTo>
                <a:lnTo>
                  <a:pt x="245752" y="236935"/>
                </a:lnTo>
                <a:lnTo>
                  <a:pt x="261708" y="269517"/>
                </a:lnTo>
              </a:path>
              <a:path w="1235075" h="757554">
                <a:moveTo>
                  <a:pt x="846665" y="123480"/>
                </a:moveTo>
                <a:lnTo>
                  <a:pt x="1234769" y="123480"/>
                </a:lnTo>
              </a:path>
              <a:path w="1235075" h="757554">
                <a:moveTo>
                  <a:pt x="1002718" y="265814"/>
                </a:moveTo>
                <a:lnTo>
                  <a:pt x="1018674" y="234358"/>
                </a:lnTo>
                <a:lnTo>
                  <a:pt x="1030286" y="201346"/>
                </a:lnTo>
                <a:lnTo>
                  <a:pt x="1037380" y="167297"/>
                </a:lnTo>
                <a:lnTo>
                  <a:pt x="1039784" y="132730"/>
                </a:lnTo>
                <a:lnTo>
                  <a:pt x="1037409" y="98367"/>
                </a:lnTo>
                <a:lnTo>
                  <a:pt x="1030517" y="64423"/>
                </a:lnTo>
                <a:lnTo>
                  <a:pt x="1019455" y="31450"/>
                </a:lnTo>
                <a:lnTo>
                  <a:pt x="1004569" y="0"/>
                </a:lnTo>
              </a:path>
            </a:pathLst>
          </a:custGeom>
          <a:ln w="147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9580776" y="5582444"/>
            <a:ext cx="1464945" cy="247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dirty="0">
                <a:latin typeface="Times New Roman"/>
                <a:cs typeface="Times New Roman"/>
              </a:rPr>
              <a:t>Poly(vinyl</a:t>
            </a:r>
            <a:r>
              <a:rPr sz="1450" spc="-40" dirty="0">
                <a:latin typeface="Times New Roman"/>
                <a:cs typeface="Times New Roman"/>
              </a:rPr>
              <a:t> </a:t>
            </a:r>
            <a:r>
              <a:rPr sz="1450" dirty="0">
                <a:latin typeface="Times New Roman"/>
                <a:cs typeface="Times New Roman"/>
              </a:rPr>
              <a:t>alcohol)</a:t>
            </a:r>
            <a:endParaRPr sz="1450">
              <a:latin typeface="Times New Roman"/>
              <a:cs typeface="Times New Roma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0150406" y="5182496"/>
            <a:ext cx="237490" cy="210820"/>
            <a:chOff x="10150406" y="5182496"/>
            <a:chExt cx="237490" cy="210820"/>
          </a:xfrm>
        </p:grpSpPr>
        <p:sp>
          <p:nvSpPr>
            <p:cNvPr id="14" name="object 14"/>
            <p:cNvSpPr/>
            <p:nvPr/>
          </p:nvSpPr>
          <p:spPr>
            <a:xfrm>
              <a:off x="10158026" y="5190116"/>
              <a:ext cx="145415" cy="0"/>
            </a:xfrm>
            <a:custGeom>
              <a:avLst/>
              <a:gdLst/>
              <a:ahLst/>
              <a:cxnLst/>
              <a:rect l="l" t="t" r="r" b="b"/>
              <a:pathLst>
                <a:path w="145415">
                  <a:moveTo>
                    <a:pt x="0" y="0"/>
                  </a:moveTo>
                  <a:lnTo>
                    <a:pt x="144839" y="0"/>
                  </a:lnTo>
                </a:path>
              </a:pathLst>
            </a:custGeom>
            <a:ln w="147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377058" y="5282541"/>
              <a:ext cx="1905" cy="102235"/>
            </a:xfrm>
            <a:custGeom>
              <a:avLst/>
              <a:gdLst/>
              <a:ahLst/>
              <a:cxnLst/>
              <a:rect l="l" t="t" r="r" b="b"/>
              <a:pathLst>
                <a:path w="1904" h="102235">
                  <a:moveTo>
                    <a:pt x="925" y="-7413"/>
                  </a:moveTo>
                  <a:lnTo>
                    <a:pt x="925" y="109074"/>
                  </a:lnTo>
                </a:path>
              </a:pathLst>
            </a:custGeom>
            <a:ln w="166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0303121" y="5360577"/>
            <a:ext cx="258445" cy="2120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200" spc="15" dirty="0">
                <a:latin typeface="Arial MT"/>
                <a:cs typeface="Arial MT"/>
              </a:rPr>
              <a:t>OH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127737" y="4954287"/>
            <a:ext cx="3152775" cy="80264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76200">
              <a:lnSpc>
                <a:spcPts val="1190"/>
              </a:lnSpc>
              <a:spcBef>
                <a:spcPts val="120"/>
              </a:spcBef>
              <a:tabLst>
                <a:tab pos="2896235" algn="l"/>
              </a:tabLst>
            </a:pPr>
            <a:r>
              <a:rPr sz="1800" spc="7" baseline="16203" dirty="0">
                <a:latin typeface="Arial MT"/>
                <a:cs typeface="Arial MT"/>
              </a:rPr>
              <a:t>H</a:t>
            </a:r>
            <a:r>
              <a:rPr sz="1425" spc="7" baseline="5847" dirty="0">
                <a:latin typeface="Arial MT"/>
                <a:cs typeface="Arial MT"/>
              </a:rPr>
              <a:t>2  </a:t>
            </a:r>
            <a:r>
              <a:rPr sz="1425" spc="247" baseline="5847" dirty="0">
                <a:latin typeface="Arial MT"/>
                <a:cs typeface="Arial MT"/>
              </a:rPr>
              <a:t> </a:t>
            </a:r>
            <a:r>
              <a:rPr sz="1800" spc="22" baseline="4629" dirty="0">
                <a:latin typeface="Arial MT"/>
                <a:cs typeface="Arial MT"/>
              </a:rPr>
              <a:t>H	</a:t>
            </a:r>
            <a:r>
              <a:rPr sz="1800" spc="7" baseline="11574" dirty="0">
                <a:latin typeface="Arial MT"/>
                <a:cs typeface="Arial MT"/>
              </a:rPr>
              <a:t>H</a:t>
            </a:r>
            <a:r>
              <a:rPr sz="950" spc="5" dirty="0">
                <a:latin typeface="Arial MT"/>
                <a:cs typeface="Arial MT"/>
              </a:rPr>
              <a:t>2</a:t>
            </a:r>
            <a:endParaRPr sz="950">
              <a:latin typeface="Arial MT"/>
              <a:cs typeface="Arial MT"/>
            </a:endParaRPr>
          </a:p>
          <a:p>
            <a:pPr marL="76200">
              <a:lnSpc>
                <a:spcPts val="880"/>
              </a:lnSpc>
              <a:tabLst>
                <a:tab pos="378460" algn="l"/>
              </a:tabLst>
            </a:pPr>
            <a:r>
              <a:rPr sz="1200" spc="15" dirty="0">
                <a:latin typeface="Arial MT"/>
                <a:cs typeface="Arial MT"/>
              </a:rPr>
              <a:t>C	C</a:t>
            </a:r>
            <a:endParaRPr sz="1200">
              <a:latin typeface="Arial MT"/>
              <a:cs typeface="Arial MT"/>
            </a:endParaRPr>
          </a:p>
          <a:p>
            <a:pPr marL="367030">
              <a:lnSpc>
                <a:spcPts val="1425"/>
              </a:lnSpc>
              <a:tabLst>
                <a:tab pos="729615" algn="l"/>
              </a:tabLst>
            </a:pPr>
            <a:r>
              <a:rPr sz="1800" spc="30" baseline="-34722" dirty="0">
                <a:latin typeface="Arial MT"/>
                <a:cs typeface="Arial MT"/>
              </a:rPr>
              <a:t>O	</a:t>
            </a:r>
            <a:r>
              <a:rPr sz="1450" dirty="0">
                <a:latin typeface="Times New Roman"/>
                <a:cs typeface="Times New Roman"/>
              </a:rPr>
              <a:t>n</a:t>
            </a:r>
            <a:endParaRPr sz="1450">
              <a:latin typeface="Times New Roman"/>
              <a:cs typeface="Times New Roman"/>
            </a:endParaRPr>
          </a:p>
          <a:p>
            <a:pPr marL="370840">
              <a:lnSpc>
                <a:spcPct val="100000"/>
              </a:lnSpc>
              <a:spcBef>
                <a:spcPts val="1155"/>
              </a:spcBef>
              <a:tabLst>
                <a:tab pos="610870" algn="l"/>
              </a:tabLst>
            </a:pPr>
            <a:r>
              <a:rPr sz="1200" spc="15" dirty="0">
                <a:latin typeface="Arial MT"/>
                <a:cs typeface="Arial MT"/>
              </a:rPr>
              <a:t>C	</a:t>
            </a:r>
            <a:r>
              <a:rPr sz="1200" spc="20" dirty="0">
                <a:latin typeface="Arial MT"/>
                <a:cs typeface="Arial MT"/>
              </a:rPr>
              <a:t>O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613837" y="5190115"/>
            <a:ext cx="386715" cy="0"/>
          </a:xfrm>
          <a:custGeom>
            <a:avLst/>
            <a:gdLst/>
            <a:ahLst/>
            <a:cxnLst/>
            <a:rect l="l" t="t" r="r" b="b"/>
            <a:pathLst>
              <a:path w="386715">
                <a:moveTo>
                  <a:pt x="386238" y="0"/>
                </a:moveTo>
                <a:lnTo>
                  <a:pt x="0" y="0"/>
                </a:lnTo>
              </a:path>
            </a:pathLst>
          </a:custGeom>
          <a:ln w="147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0312530" y="4954287"/>
            <a:ext cx="138430" cy="2120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200" spc="15" dirty="0">
                <a:latin typeface="Arial MT"/>
                <a:cs typeface="Arial MT"/>
              </a:rPr>
              <a:t>H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011437" y="5085158"/>
            <a:ext cx="439420" cy="2120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313690" algn="l"/>
              </a:tabLst>
            </a:pPr>
            <a:r>
              <a:rPr sz="1200" spc="15" dirty="0">
                <a:latin typeface="Arial MT"/>
                <a:cs typeface="Arial MT"/>
              </a:rPr>
              <a:t>C	C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9838422" y="5066635"/>
            <a:ext cx="1008380" cy="269875"/>
          </a:xfrm>
          <a:custGeom>
            <a:avLst/>
            <a:gdLst/>
            <a:ahLst/>
            <a:cxnLst/>
            <a:rect l="l" t="t" r="r" b="b"/>
            <a:pathLst>
              <a:path w="1008379" h="269875">
                <a:moveTo>
                  <a:pt x="33780" y="0"/>
                </a:moveTo>
                <a:lnTo>
                  <a:pt x="19131" y="31161"/>
                </a:lnTo>
                <a:lnTo>
                  <a:pt x="8560" y="63499"/>
                </a:lnTo>
                <a:lnTo>
                  <a:pt x="2154" y="96805"/>
                </a:lnTo>
                <a:lnTo>
                  <a:pt x="0" y="130871"/>
                </a:lnTo>
                <a:lnTo>
                  <a:pt x="2472" y="167610"/>
                </a:lnTo>
                <a:lnTo>
                  <a:pt x="9717" y="202964"/>
                </a:lnTo>
                <a:lnTo>
                  <a:pt x="21474" y="236928"/>
                </a:lnTo>
                <a:lnTo>
                  <a:pt x="37482" y="269502"/>
                </a:lnTo>
              </a:path>
              <a:path w="1008379" h="269875">
                <a:moveTo>
                  <a:pt x="622083" y="123480"/>
                </a:moveTo>
                <a:lnTo>
                  <a:pt x="1008321" y="123480"/>
                </a:lnTo>
              </a:path>
              <a:path w="1008379" h="269875">
                <a:moveTo>
                  <a:pt x="778029" y="265814"/>
                </a:moveTo>
                <a:lnTo>
                  <a:pt x="794054" y="234358"/>
                </a:lnTo>
                <a:lnTo>
                  <a:pt x="805697" y="201344"/>
                </a:lnTo>
                <a:lnTo>
                  <a:pt x="812799" y="167291"/>
                </a:lnTo>
                <a:lnTo>
                  <a:pt x="815202" y="132715"/>
                </a:lnTo>
                <a:lnTo>
                  <a:pt x="812831" y="98360"/>
                </a:lnTo>
                <a:lnTo>
                  <a:pt x="805947" y="64421"/>
                </a:lnTo>
                <a:lnTo>
                  <a:pt x="794899" y="31450"/>
                </a:lnTo>
                <a:lnTo>
                  <a:pt x="780034" y="0"/>
                </a:lnTo>
              </a:path>
            </a:pathLst>
          </a:custGeom>
          <a:ln w="147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0664988" y="5190937"/>
            <a:ext cx="118110" cy="247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dirty="0">
                <a:latin typeface="Times New Roman"/>
                <a:cs typeface="Times New Roman"/>
              </a:rPr>
              <a:t>n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432139" y="4949156"/>
            <a:ext cx="754380" cy="247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450" spc="5" dirty="0">
                <a:latin typeface="Times New Roman"/>
                <a:cs typeface="Times New Roman"/>
              </a:rPr>
              <a:t>CH</a:t>
            </a:r>
            <a:r>
              <a:rPr sz="1575" spc="7" baseline="-15873" dirty="0">
                <a:latin typeface="Times New Roman"/>
                <a:cs typeface="Times New Roman"/>
              </a:rPr>
              <a:t>3</a:t>
            </a:r>
            <a:r>
              <a:rPr sz="1450" spc="5" dirty="0">
                <a:latin typeface="Times New Roman"/>
                <a:cs typeface="Times New Roman"/>
              </a:rPr>
              <a:t>ONa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756319" y="5275543"/>
            <a:ext cx="93980" cy="1898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050" spc="15" dirty="0">
                <a:latin typeface="Times New Roman"/>
                <a:cs typeface="Times New Roman"/>
              </a:rPr>
              <a:t>3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498261" y="5187234"/>
            <a:ext cx="621665" cy="247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5" dirty="0">
                <a:latin typeface="Times New Roman"/>
                <a:cs typeface="Times New Roman"/>
              </a:rPr>
              <a:t>CH</a:t>
            </a:r>
            <a:r>
              <a:rPr sz="1450" spc="110" dirty="0">
                <a:latin typeface="Times New Roman"/>
                <a:cs typeface="Times New Roman"/>
              </a:rPr>
              <a:t> </a:t>
            </a:r>
            <a:r>
              <a:rPr sz="1450" dirty="0">
                <a:latin typeface="Times New Roman"/>
                <a:cs typeface="Times New Roman"/>
              </a:rPr>
              <a:t>OH</a:t>
            </a:r>
            <a:endParaRPr sz="1450">
              <a:latin typeface="Times New Roman"/>
              <a:cs typeface="Times New Roman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6670738" y="4816030"/>
            <a:ext cx="4468495" cy="1555750"/>
            <a:chOff x="6670738" y="4816030"/>
            <a:chExt cx="4468495" cy="1555750"/>
          </a:xfrm>
        </p:grpSpPr>
        <p:sp>
          <p:nvSpPr>
            <p:cNvPr id="27" name="object 27"/>
            <p:cNvSpPr/>
            <p:nvPr/>
          </p:nvSpPr>
          <p:spPr>
            <a:xfrm>
              <a:off x="9177468" y="5149811"/>
              <a:ext cx="154305" cy="81280"/>
            </a:xfrm>
            <a:custGeom>
              <a:avLst/>
              <a:gdLst/>
              <a:ahLst/>
              <a:cxnLst/>
              <a:rect l="l" t="t" r="r" b="b"/>
              <a:pathLst>
                <a:path w="154304" h="81279">
                  <a:moveTo>
                    <a:pt x="0" y="0"/>
                  </a:moveTo>
                  <a:lnTo>
                    <a:pt x="18509" y="42148"/>
                  </a:lnTo>
                  <a:lnTo>
                    <a:pt x="0" y="80962"/>
                  </a:lnTo>
                  <a:lnTo>
                    <a:pt x="154248" y="421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410545" y="5193434"/>
              <a:ext cx="785495" cy="0"/>
            </a:xfrm>
            <a:custGeom>
              <a:avLst/>
              <a:gdLst/>
              <a:ahLst/>
              <a:cxnLst/>
              <a:rect l="l" t="t" r="r" b="b"/>
              <a:pathLst>
                <a:path w="785495">
                  <a:moveTo>
                    <a:pt x="785124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403450" y="5184562"/>
              <a:ext cx="793115" cy="15240"/>
            </a:xfrm>
            <a:custGeom>
              <a:avLst/>
              <a:gdLst/>
              <a:ahLst/>
              <a:cxnLst/>
              <a:rect l="l" t="t" r="r" b="b"/>
              <a:pathLst>
                <a:path w="793115" h="15239">
                  <a:moveTo>
                    <a:pt x="792543" y="0"/>
                  </a:moveTo>
                  <a:lnTo>
                    <a:pt x="0" y="0"/>
                  </a:lnTo>
                  <a:lnTo>
                    <a:pt x="0" y="14787"/>
                  </a:lnTo>
                  <a:lnTo>
                    <a:pt x="792543" y="14787"/>
                  </a:lnTo>
                  <a:lnTo>
                    <a:pt x="79254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685026" y="4830317"/>
              <a:ext cx="4439920" cy="1527175"/>
            </a:xfrm>
            <a:custGeom>
              <a:avLst/>
              <a:gdLst/>
              <a:ahLst/>
              <a:cxnLst/>
              <a:rect l="l" t="t" r="r" b="b"/>
              <a:pathLst>
                <a:path w="4439920" h="1527175">
                  <a:moveTo>
                    <a:pt x="0" y="254507"/>
                  </a:moveTo>
                  <a:lnTo>
                    <a:pt x="4099" y="208752"/>
                  </a:lnTo>
                  <a:lnTo>
                    <a:pt x="15919" y="165690"/>
                  </a:lnTo>
                  <a:lnTo>
                    <a:pt x="34741" y="126040"/>
                  </a:lnTo>
                  <a:lnTo>
                    <a:pt x="59847" y="90520"/>
                  </a:lnTo>
                  <a:lnTo>
                    <a:pt x="90520" y="59847"/>
                  </a:lnTo>
                  <a:lnTo>
                    <a:pt x="126040" y="34741"/>
                  </a:lnTo>
                  <a:lnTo>
                    <a:pt x="165690" y="15919"/>
                  </a:lnTo>
                  <a:lnTo>
                    <a:pt x="208752" y="4099"/>
                  </a:lnTo>
                  <a:lnTo>
                    <a:pt x="254507" y="0"/>
                  </a:lnTo>
                  <a:lnTo>
                    <a:pt x="4184904" y="0"/>
                  </a:lnTo>
                  <a:lnTo>
                    <a:pt x="4230659" y="4099"/>
                  </a:lnTo>
                  <a:lnTo>
                    <a:pt x="4273721" y="15919"/>
                  </a:lnTo>
                  <a:lnTo>
                    <a:pt x="4313371" y="34741"/>
                  </a:lnTo>
                  <a:lnTo>
                    <a:pt x="4348891" y="59847"/>
                  </a:lnTo>
                  <a:lnTo>
                    <a:pt x="4379564" y="90520"/>
                  </a:lnTo>
                  <a:lnTo>
                    <a:pt x="4404670" y="126040"/>
                  </a:lnTo>
                  <a:lnTo>
                    <a:pt x="4423492" y="165690"/>
                  </a:lnTo>
                  <a:lnTo>
                    <a:pt x="4435312" y="208752"/>
                  </a:lnTo>
                  <a:lnTo>
                    <a:pt x="4439412" y="254507"/>
                  </a:lnTo>
                  <a:lnTo>
                    <a:pt x="4439412" y="1272539"/>
                  </a:lnTo>
                  <a:lnTo>
                    <a:pt x="4435312" y="1318288"/>
                  </a:lnTo>
                  <a:lnTo>
                    <a:pt x="4423492" y="1361347"/>
                  </a:lnTo>
                  <a:lnTo>
                    <a:pt x="4404670" y="1400996"/>
                  </a:lnTo>
                  <a:lnTo>
                    <a:pt x="4379564" y="1436517"/>
                  </a:lnTo>
                  <a:lnTo>
                    <a:pt x="4348891" y="1467191"/>
                  </a:lnTo>
                  <a:lnTo>
                    <a:pt x="4313371" y="1492300"/>
                  </a:lnTo>
                  <a:lnTo>
                    <a:pt x="4273721" y="1511125"/>
                  </a:lnTo>
                  <a:lnTo>
                    <a:pt x="4230659" y="1522947"/>
                  </a:lnTo>
                  <a:lnTo>
                    <a:pt x="4184904" y="1527047"/>
                  </a:lnTo>
                  <a:lnTo>
                    <a:pt x="254507" y="1527047"/>
                  </a:lnTo>
                  <a:lnTo>
                    <a:pt x="208752" y="1522947"/>
                  </a:lnTo>
                  <a:lnTo>
                    <a:pt x="165690" y="1511125"/>
                  </a:lnTo>
                  <a:lnTo>
                    <a:pt x="126040" y="1492300"/>
                  </a:lnTo>
                  <a:lnTo>
                    <a:pt x="90520" y="1467191"/>
                  </a:lnTo>
                  <a:lnTo>
                    <a:pt x="59847" y="1436517"/>
                  </a:lnTo>
                  <a:lnTo>
                    <a:pt x="34741" y="1400996"/>
                  </a:lnTo>
                  <a:lnTo>
                    <a:pt x="15919" y="1361347"/>
                  </a:lnTo>
                  <a:lnTo>
                    <a:pt x="4099" y="1318288"/>
                  </a:lnTo>
                  <a:lnTo>
                    <a:pt x="0" y="1272539"/>
                  </a:lnTo>
                  <a:lnTo>
                    <a:pt x="0" y="254507"/>
                  </a:lnTo>
                  <a:close/>
                </a:path>
              </a:pathLst>
            </a:custGeom>
            <a:ln w="28575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459130" y="5326786"/>
            <a:ext cx="580707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Times New Roman"/>
                <a:cs typeface="Times New Roman"/>
              </a:rPr>
              <a:t>Poly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(vinyl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alcohol)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used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manufacture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6FC0"/>
                </a:solidFill>
                <a:latin typeface="Times New Roman"/>
                <a:cs typeface="Times New Roman"/>
              </a:rPr>
              <a:t>textile </a:t>
            </a:r>
            <a:r>
              <a:rPr sz="2000" spc="-484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6FC0"/>
                </a:solidFill>
                <a:latin typeface="Times New Roman"/>
                <a:cs typeface="Times New Roman"/>
              </a:rPr>
              <a:t>glues</a:t>
            </a:r>
            <a:r>
              <a:rPr sz="200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and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6FC0"/>
                </a:solidFill>
                <a:latin typeface="Times New Roman"/>
                <a:cs typeface="Times New Roman"/>
              </a:rPr>
              <a:t>adhesives</a:t>
            </a:r>
            <a:r>
              <a:rPr sz="2000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</a:t>
            </a:r>
            <a:r>
              <a:rPr spc="-10" dirty="0"/>
              <a:t> </a:t>
            </a:r>
            <a:r>
              <a:rPr dirty="0"/>
              <a:t>342, </a:t>
            </a:r>
            <a:r>
              <a:rPr spc="-10" dirty="0"/>
              <a:t>By</a:t>
            </a:r>
            <a:r>
              <a:rPr spc="-5"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 </a:t>
            </a:r>
            <a:r>
              <a:rPr spc="-30" dirty="0"/>
              <a:t>ALTERARY.</a:t>
            </a:r>
            <a:r>
              <a:rPr spc="5" dirty="0"/>
              <a:t> </a:t>
            </a:r>
            <a:r>
              <a:rPr spc="-5" dirty="0"/>
              <a:t>1st</a:t>
            </a:r>
            <a:r>
              <a:rPr spc="280" dirty="0"/>
              <a:t> </a:t>
            </a:r>
            <a:r>
              <a:rPr spc="-5" dirty="0"/>
              <a:t>Semester </a:t>
            </a:r>
            <a:r>
              <a:rPr dirty="0"/>
              <a:t>1443-2021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08066" y="243738"/>
            <a:ext cx="4984318" cy="101746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164329" y="551180"/>
            <a:ext cx="4094479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III.</a:t>
            </a:r>
            <a:r>
              <a:rPr sz="20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Derivatives</a:t>
            </a:r>
            <a:r>
              <a:rPr sz="2000" b="1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From</a:t>
            </a:r>
            <a:r>
              <a:rPr sz="2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 Chloromethane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9234" y="1613407"/>
            <a:ext cx="762000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u="heavy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Synthesis</a:t>
            </a:r>
            <a:r>
              <a:rPr sz="3200" b="1" u="heavy" spc="-30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b="1" u="heavy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of</a:t>
            </a:r>
            <a:r>
              <a:rPr sz="3200" b="1" u="heavy" spc="-5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Chloromethane</a:t>
            </a:r>
            <a:r>
              <a:rPr sz="32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u="heavy" spc="-15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from</a:t>
            </a:r>
            <a:r>
              <a:rPr sz="3200" b="1" u="heavy" spc="-25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b="1" u="heavy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Methanol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291333" y="2256282"/>
            <a:ext cx="6277610" cy="1165860"/>
          </a:xfrm>
          <a:custGeom>
            <a:avLst/>
            <a:gdLst/>
            <a:ahLst/>
            <a:cxnLst/>
            <a:rect l="l" t="t" r="r" b="b"/>
            <a:pathLst>
              <a:path w="6277609" h="1165860">
                <a:moveTo>
                  <a:pt x="0" y="194309"/>
                </a:moveTo>
                <a:lnTo>
                  <a:pt x="5131" y="149756"/>
                </a:lnTo>
                <a:lnTo>
                  <a:pt x="19749" y="108857"/>
                </a:lnTo>
                <a:lnTo>
                  <a:pt x="42687" y="72778"/>
                </a:lnTo>
                <a:lnTo>
                  <a:pt x="72778" y="42687"/>
                </a:lnTo>
                <a:lnTo>
                  <a:pt x="108857" y="19749"/>
                </a:lnTo>
                <a:lnTo>
                  <a:pt x="149756" y="5131"/>
                </a:lnTo>
                <a:lnTo>
                  <a:pt x="194310" y="0"/>
                </a:lnTo>
                <a:lnTo>
                  <a:pt x="6083046" y="0"/>
                </a:lnTo>
                <a:lnTo>
                  <a:pt x="6127599" y="5131"/>
                </a:lnTo>
                <a:lnTo>
                  <a:pt x="6168498" y="19749"/>
                </a:lnTo>
                <a:lnTo>
                  <a:pt x="6204577" y="42687"/>
                </a:lnTo>
                <a:lnTo>
                  <a:pt x="6234668" y="72778"/>
                </a:lnTo>
                <a:lnTo>
                  <a:pt x="6257606" y="108857"/>
                </a:lnTo>
                <a:lnTo>
                  <a:pt x="6272224" y="149756"/>
                </a:lnTo>
                <a:lnTo>
                  <a:pt x="6277356" y="194309"/>
                </a:lnTo>
                <a:lnTo>
                  <a:pt x="6277356" y="971550"/>
                </a:lnTo>
                <a:lnTo>
                  <a:pt x="6272224" y="1016103"/>
                </a:lnTo>
                <a:lnTo>
                  <a:pt x="6257606" y="1057002"/>
                </a:lnTo>
                <a:lnTo>
                  <a:pt x="6234668" y="1093081"/>
                </a:lnTo>
                <a:lnTo>
                  <a:pt x="6204577" y="1123172"/>
                </a:lnTo>
                <a:lnTo>
                  <a:pt x="6168498" y="1146110"/>
                </a:lnTo>
                <a:lnTo>
                  <a:pt x="6127599" y="1160728"/>
                </a:lnTo>
                <a:lnTo>
                  <a:pt x="6083046" y="1165859"/>
                </a:lnTo>
                <a:lnTo>
                  <a:pt x="194310" y="1165859"/>
                </a:lnTo>
                <a:lnTo>
                  <a:pt x="149756" y="1160728"/>
                </a:lnTo>
                <a:lnTo>
                  <a:pt x="108857" y="1146110"/>
                </a:lnTo>
                <a:lnTo>
                  <a:pt x="72778" y="1123172"/>
                </a:lnTo>
                <a:lnTo>
                  <a:pt x="42687" y="1093081"/>
                </a:lnTo>
                <a:lnTo>
                  <a:pt x="19749" y="1057002"/>
                </a:lnTo>
                <a:lnTo>
                  <a:pt x="5131" y="1016103"/>
                </a:lnTo>
                <a:lnTo>
                  <a:pt x="0" y="971550"/>
                </a:lnTo>
                <a:lnTo>
                  <a:pt x="0" y="194309"/>
                </a:lnTo>
                <a:close/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37724" y="3428688"/>
            <a:ext cx="8876665" cy="11047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5" dirty="0">
                <a:solidFill>
                  <a:srgbClr val="9900CC"/>
                </a:solidFill>
                <a:latin typeface="Times New Roman"/>
                <a:cs typeface="Times New Roman"/>
              </a:rPr>
              <a:t>Uses </a:t>
            </a:r>
            <a:r>
              <a:rPr sz="2400" dirty="0">
                <a:solidFill>
                  <a:srgbClr val="9900CC"/>
                </a:solidFill>
                <a:latin typeface="Times New Roman"/>
                <a:cs typeface="Times New Roman"/>
              </a:rPr>
              <a:t>of</a:t>
            </a:r>
            <a:r>
              <a:rPr sz="2400" spc="-25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9900CC"/>
                </a:solidFill>
                <a:latin typeface="Times New Roman"/>
                <a:cs typeface="Times New Roman"/>
              </a:rPr>
              <a:t>chloromethane</a:t>
            </a:r>
            <a:endParaRPr sz="2400" dirty="0">
              <a:latin typeface="Times New Roman"/>
              <a:cs typeface="Times New Roman"/>
            </a:endParaRPr>
          </a:p>
          <a:p>
            <a:pPr marL="44450" marR="5080">
              <a:lnSpc>
                <a:spcPct val="100000"/>
              </a:lnSpc>
              <a:spcBef>
                <a:spcPts val="775"/>
              </a:spcBef>
            </a:pP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It can be used for the production of dichloride,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methyl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chloride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(chloroform)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and </a:t>
            </a:r>
            <a:r>
              <a:rPr sz="20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tetrachloride.</a:t>
            </a:r>
            <a:r>
              <a:rPr sz="2000" spc="-7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Which</a:t>
            </a:r>
            <a:r>
              <a:rPr sz="20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is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used</a:t>
            </a:r>
            <a:r>
              <a:rPr sz="20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as</a:t>
            </a:r>
            <a:r>
              <a:rPr sz="20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a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non-flammable</a:t>
            </a:r>
            <a:r>
              <a:rPr sz="20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-solvent</a:t>
            </a:r>
            <a:r>
              <a:rPr sz="2000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-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(except</a:t>
            </a:r>
            <a:r>
              <a:rPr sz="20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for</a:t>
            </a:r>
            <a:r>
              <a:rPr sz="20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chloromethane).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183386" y="4653534"/>
            <a:ext cx="8280400" cy="855344"/>
          </a:xfrm>
          <a:custGeom>
            <a:avLst/>
            <a:gdLst/>
            <a:ahLst/>
            <a:cxnLst/>
            <a:rect l="l" t="t" r="r" b="b"/>
            <a:pathLst>
              <a:path w="8280400" h="855345">
                <a:moveTo>
                  <a:pt x="0" y="142494"/>
                </a:moveTo>
                <a:lnTo>
                  <a:pt x="7265" y="97438"/>
                </a:lnTo>
                <a:lnTo>
                  <a:pt x="27495" y="58320"/>
                </a:lnTo>
                <a:lnTo>
                  <a:pt x="58342" y="27480"/>
                </a:lnTo>
                <a:lnTo>
                  <a:pt x="97457" y="7260"/>
                </a:lnTo>
                <a:lnTo>
                  <a:pt x="142494" y="0"/>
                </a:lnTo>
                <a:lnTo>
                  <a:pt x="8137398" y="0"/>
                </a:lnTo>
                <a:lnTo>
                  <a:pt x="8182453" y="7260"/>
                </a:lnTo>
                <a:lnTo>
                  <a:pt x="8221571" y="27480"/>
                </a:lnTo>
                <a:lnTo>
                  <a:pt x="8252411" y="58320"/>
                </a:lnTo>
                <a:lnTo>
                  <a:pt x="8272631" y="97438"/>
                </a:lnTo>
                <a:lnTo>
                  <a:pt x="8279892" y="142494"/>
                </a:lnTo>
                <a:lnTo>
                  <a:pt x="8279892" y="712470"/>
                </a:lnTo>
                <a:lnTo>
                  <a:pt x="8272631" y="757525"/>
                </a:lnTo>
                <a:lnTo>
                  <a:pt x="8252411" y="796643"/>
                </a:lnTo>
                <a:lnTo>
                  <a:pt x="8221571" y="827483"/>
                </a:lnTo>
                <a:lnTo>
                  <a:pt x="8182453" y="847703"/>
                </a:lnTo>
                <a:lnTo>
                  <a:pt x="8137398" y="854964"/>
                </a:lnTo>
                <a:lnTo>
                  <a:pt x="142494" y="854964"/>
                </a:lnTo>
                <a:lnTo>
                  <a:pt x="97457" y="847703"/>
                </a:lnTo>
                <a:lnTo>
                  <a:pt x="58342" y="827483"/>
                </a:lnTo>
                <a:lnTo>
                  <a:pt x="27495" y="796643"/>
                </a:lnTo>
                <a:lnTo>
                  <a:pt x="7265" y="757525"/>
                </a:lnTo>
                <a:lnTo>
                  <a:pt x="0" y="712470"/>
                </a:lnTo>
                <a:lnTo>
                  <a:pt x="0" y="142494"/>
                </a:lnTo>
                <a:close/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4429378" y="5993993"/>
            <a:ext cx="52552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It</a:t>
            </a:r>
            <a:r>
              <a:rPr sz="1800" spc="-5" dirty="0">
                <a:latin typeface="Times New Roman"/>
                <a:cs typeface="Times New Roman"/>
              </a:rPr>
              <a:t> is </a:t>
            </a:r>
            <a:r>
              <a:rPr sz="1800" dirty="0">
                <a:latin typeface="Times New Roman"/>
                <a:cs typeface="Times New Roman"/>
              </a:rPr>
              <a:t>used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 the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production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Fluoroplastics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[CF</a:t>
            </a:r>
            <a:r>
              <a:rPr sz="1800" b="1" spc="-7" baseline="-20833" dirty="0">
                <a:solidFill>
                  <a:srgbClr val="FF0000"/>
                </a:solidFill>
                <a:latin typeface="Times New Roman"/>
                <a:cs typeface="Times New Roman"/>
              </a:rPr>
              <a:t>2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-CF</a:t>
            </a:r>
            <a:r>
              <a:rPr sz="1800" b="1" spc="-7" baseline="-20833" dirty="0">
                <a:solidFill>
                  <a:srgbClr val="FF0000"/>
                </a:solidFill>
                <a:latin typeface="Times New Roman"/>
                <a:cs typeface="Times New Roman"/>
              </a:rPr>
              <a:t>2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]</a:t>
            </a:r>
            <a:r>
              <a:rPr sz="1800" b="1" spc="-7" baseline="-20833" dirty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endParaRPr sz="1800" baseline="-20833">
              <a:latin typeface="Times New Roman"/>
              <a:cs typeface="Times New Roman"/>
            </a:endParaRPr>
          </a:p>
        </p:txBody>
      </p:sp>
      <p:pic>
        <p:nvPicPr>
          <p:cNvPr id="45" name="object 4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884919" y="5593079"/>
            <a:ext cx="443483" cy="368807"/>
          </a:xfrm>
          <a:prstGeom prst="rect">
            <a:avLst/>
          </a:prstGeom>
        </p:spPr>
      </p:pic>
      <p:sp>
        <p:nvSpPr>
          <p:cNvPr id="46" name="object 4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</a:t>
            </a:r>
            <a:r>
              <a:rPr spc="-10" dirty="0"/>
              <a:t> </a:t>
            </a:r>
            <a:r>
              <a:rPr dirty="0"/>
              <a:t>342, </a:t>
            </a:r>
            <a:r>
              <a:rPr spc="-10" dirty="0"/>
              <a:t>By</a:t>
            </a:r>
            <a:r>
              <a:rPr spc="-5"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 </a:t>
            </a:r>
            <a:r>
              <a:rPr spc="-30" dirty="0"/>
              <a:t>ALTERARY.</a:t>
            </a:r>
            <a:r>
              <a:rPr spc="5" dirty="0"/>
              <a:t> </a:t>
            </a:r>
            <a:r>
              <a:rPr spc="-5" dirty="0"/>
              <a:t>1st</a:t>
            </a:r>
            <a:r>
              <a:rPr spc="280" dirty="0"/>
              <a:t> </a:t>
            </a:r>
            <a:r>
              <a:rPr spc="-5" dirty="0"/>
              <a:t>Semester </a:t>
            </a:r>
            <a:r>
              <a:rPr dirty="0"/>
              <a:t>1443-2021</a:t>
            </a:r>
          </a:p>
        </p:txBody>
      </p:sp>
      <p:graphicFrame>
        <p:nvGraphicFramePr>
          <p:cNvPr id="47" name="Object 4">
            <a:extLst>
              <a:ext uri="{FF2B5EF4-FFF2-40B4-BE49-F238E27FC236}">
                <a16:creationId xmlns:a16="http://schemas.microsoft.com/office/drawing/2014/main" id="{F9482A2D-5E0A-1165-61AD-83383072BF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7863459"/>
              </p:ext>
            </p:extLst>
          </p:nvPr>
        </p:nvGraphicFramePr>
        <p:xfrm>
          <a:off x="2584789" y="2358785"/>
          <a:ext cx="5688727" cy="8917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Unknown" r:id="rId5" imgW="3819144" imgH="598932" progId="ChemDraw.Document.6.0">
                  <p:embed/>
                </p:oleObj>
              </mc:Choice>
              <mc:Fallback>
                <p:oleObj name="Unknown" r:id="rId5" imgW="3819144" imgH="598932" progId="ChemDraw.Document.6.0">
                  <p:embed/>
                  <p:pic>
                    <p:nvPicPr>
                      <p:cNvPr id="9" name="Object 4">
                        <a:extLst>
                          <a:ext uri="{FF2B5EF4-FFF2-40B4-BE49-F238E27FC236}">
                            <a16:creationId xmlns:a16="http://schemas.microsoft.com/office/drawing/2014/main" id="{53B4C058-CAF0-4949-85C0-1E521E7A340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4789" y="2358785"/>
                        <a:ext cx="5688727" cy="89174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" name="Object 4">
            <a:extLst>
              <a:ext uri="{FF2B5EF4-FFF2-40B4-BE49-F238E27FC236}">
                <a16:creationId xmlns:a16="http://schemas.microsoft.com/office/drawing/2014/main" id="{F69F4F59-6A14-77A0-B2DC-71968A60BB4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3423826"/>
              </p:ext>
            </p:extLst>
          </p:nvPr>
        </p:nvGraphicFramePr>
        <p:xfrm>
          <a:off x="1529309" y="4631282"/>
          <a:ext cx="7799093" cy="8551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CS ChemDraw Drawing" r:id="rId7" imgW="4808220" imgH="528828" progId="ChemDraw.Document.6.0">
                  <p:embed/>
                </p:oleObj>
              </mc:Choice>
              <mc:Fallback>
                <p:oleObj name="CS ChemDraw Drawing" r:id="rId7" imgW="4808220" imgH="528828" progId="ChemDraw.Document.6.0">
                  <p:embed/>
                  <p:pic>
                    <p:nvPicPr>
                      <p:cNvPr id="17" name="Object 4">
                        <a:extLst>
                          <a:ext uri="{FF2B5EF4-FFF2-40B4-BE49-F238E27FC236}">
                            <a16:creationId xmlns:a16="http://schemas.microsoft.com/office/drawing/2014/main" id="{2E60E607-2E67-45EB-9350-1FBB63B1876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9309" y="4631282"/>
                        <a:ext cx="7799093" cy="85511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3366CC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2079" y="880109"/>
            <a:ext cx="8454390" cy="19894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68960" algn="ctr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9900CC"/>
                </a:solidFill>
                <a:latin typeface="Times New Roman"/>
                <a:cs typeface="Times New Roman"/>
              </a:rPr>
              <a:t>What</a:t>
            </a:r>
            <a:r>
              <a:rPr sz="3200" b="1" spc="-45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9900CC"/>
                </a:solidFill>
                <a:latin typeface="Times New Roman"/>
                <a:cs typeface="Times New Roman"/>
              </a:rPr>
              <a:t>is</a:t>
            </a:r>
            <a:r>
              <a:rPr sz="3200" b="1" spc="-25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3200" b="1" spc="-5" dirty="0">
                <a:solidFill>
                  <a:srgbClr val="9900CC"/>
                </a:solidFill>
                <a:latin typeface="Times New Roman"/>
                <a:cs typeface="Times New Roman"/>
              </a:rPr>
              <a:t>petroleum?</a:t>
            </a:r>
            <a:endParaRPr sz="3200">
              <a:latin typeface="Times New Roman"/>
              <a:cs typeface="Times New Roman"/>
            </a:endParaRPr>
          </a:p>
          <a:p>
            <a:pPr marL="269875" marR="5080" indent="-257810">
              <a:lnSpc>
                <a:spcPct val="100000"/>
              </a:lnSpc>
              <a:spcBef>
                <a:spcPts val="1785"/>
              </a:spcBef>
              <a:buFont typeface="Courier New"/>
              <a:buChar char="o"/>
              <a:tabLst>
                <a:tab pos="270510" algn="l"/>
                <a:tab pos="1766570" algn="l"/>
                <a:tab pos="2120265" algn="l"/>
                <a:tab pos="2403475" algn="l"/>
                <a:tab pos="3837940" algn="l"/>
                <a:tab pos="4240530" algn="l"/>
                <a:tab pos="4846955" algn="l"/>
                <a:tab pos="5639435" algn="l"/>
                <a:tab pos="6617970" algn="l"/>
                <a:tab pos="7375525" algn="l"/>
                <a:tab pos="8268970" algn="l"/>
              </a:tabLst>
            </a:pPr>
            <a:r>
              <a:rPr sz="2400" b="1" dirty="0">
                <a:solidFill>
                  <a:srgbClr val="009900"/>
                </a:solidFill>
                <a:latin typeface="Times New Roman"/>
                <a:cs typeface="Times New Roman"/>
              </a:rPr>
              <a:t>Pet</a:t>
            </a:r>
            <a:r>
              <a:rPr sz="2400" b="1" spc="-45" dirty="0">
                <a:solidFill>
                  <a:srgbClr val="009900"/>
                </a:solidFill>
                <a:latin typeface="Times New Roman"/>
                <a:cs typeface="Times New Roman"/>
              </a:rPr>
              <a:t>r</a:t>
            </a:r>
            <a:r>
              <a:rPr sz="2400" b="1" spc="-15" dirty="0">
                <a:solidFill>
                  <a:srgbClr val="009900"/>
                </a:solidFill>
                <a:latin typeface="Times New Roman"/>
                <a:cs typeface="Times New Roman"/>
              </a:rPr>
              <a:t>o</a:t>
            </a:r>
            <a:r>
              <a:rPr sz="2400" b="1" dirty="0">
                <a:solidFill>
                  <a:srgbClr val="009900"/>
                </a:solidFill>
                <a:latin typeface="Times New Roman"/>
                <a:cs typeface="Times New Roman"/>
              </a:rPr>
              <a:t>leum	</a:t>
            </a:r>
            <a:r>
              <a:rPr sz="2400" dirty="0">
                <a:latin typeface="Times New Roman"/>
                <a:cs typeface="Times New Roman"/>
              </a:rPr>
              <a:t>i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	a	co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pound	of	</a:t>
            </a:r>
            <a:r>
              <a:rPr sz="2400" spc="-5" dirty="0">
                <a:latin typeface="Times New Roman"/>
                <a:cs typeface="Times New Roman"/>
              </a:rPr>
              <a:t>two</a:t>
            </a:r>
            <a:r>
              <a:rPr sz="2400" dirty="0">
                <a:latin typeface="Times New Roman"/>
                <a:cs typeface="Times New Roman"/>
              </a:rPr>
              <a:t>	L</a:t>
            </a:r>
            <a:r>
              <a:rPr sz="2400" spc="-15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t</a:t>
            </a:r>
            <a:r>
              <a:rPr sz="2400" spc="5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n	</a:t>
            </a:r>
            <a:r>
              <a:rPr sz="2400" spc="-5" dirty="0">
                <a:latin typeface="Times New Roman"/>
                <a:cs typeface="Times New Roman"/>
              </a:rPr>
              <a:t>wo</a:t>
            </a:r>
            <a:r>
              <a:rPr sz="2400" spc="-20" dirty="0">
                <a:latin typeface="Times New Roman"/>
                <a:cs typeface="Times New Roman"/>
              </a:rPr>
              <a:t>r</a:t>
            </a:r>
            <a:r>
              <a:rPr sz="2400" spc="-5" dirty="0">
                <a:latin typeface="Times New Roman"/>
                <a:cs typeface="Times New Roman"/>
              </a:rPr>
              <a:t>ds</a:t>
            </a:r>
            <a:r>
              <a:rPr sz="2400" dirty="0">
                <a:latin typeface="Times New Roman"/>
                <a:cs typeface="Times New Roman"/>
              </a:rPr>
              <a:t>:	p</a:t>
            </a:r>
            <a:r>
              <a:rPr sz="2400" spc="-10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tra	(</a:t>
            </a:r>
            <a:r>
              <a:rPr sz="2400" spc="-1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ock)	+  oleum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(oil).</a:t>
            </a:r>
            <a:endParaRPr sz="2400">
              <a:latin typeface="Times New Roman"/>
              <a:cs typeface="Times New Roman"/>
            </a:endParaRPr>
          </a:p>
          <a:p>
            <a:pPr marL="282575" indent="-258445">
              <a:lnSpc>
                <a:spcPct val="100000"/>
              </a:lnSpc>
              <a:spcBef>
                <a:spcPts val="1190"/>
              </a:spcBef>
              <a:buFont typeface="Courier New"/>
              <a:buChar char="o"/>
              <a:tabLst>
                <a:tab pos="283210" algn="l"/>
              </a:tabLst>
            </a:pPr>
            <a:r>
              <a:rPr sz="2400" b="1" spc="-5" dirty="0">
                <a:solidFill>
                  <a:srgbClr val="009900"/>
                </a:solidFill>
                <a:latin typeface="Times New Roman"/>
                <a:cs typeface="Times New Roman"/>
              </a:rPr>
              <a:t>Petroleum</a:t>
            </a:r>
            <a:r>
              <a:rPr sz="2400" b="1" spc="-2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also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called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crude</a:t>
            </a:r>
            <a:r>
              <a:rPr sz="2400" i="1" spc="-1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oil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crude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black</a:t>
            </a:r>
            <a:r>
              <a:rPr sz="2400" i="1" spc="-2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gold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38330" y="4440458"/>
            <a:ext cx="3126740" cy="2241550"/>
            <a:chOff x="638330" y="4440458"/>
            <a:chExt cx="3126740" cy="224155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8330" y="4440458"/>
              <a:ext cx="3126174" cy="22412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7051" y="4599431"/>
              <a:ext cx="2628900" cy="1743456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8505181" y="4035264"/>
            <a:ext cx="2033905" cy="2646680"/>
            <a:chOff x="8505181" y="4035264"/>
            <a:chExt cx="2033905" cy="2646680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05181" y="4035264"/>
              <a:ext cx="2033541" cy="264631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663940" y="4194047"/>
              <a:ext cx="1536192" cy="2148840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32079" y="2823806"/>
            <a:ext cx="9928860" cy="1086485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318770" indent="-257810">
              <a:lnSpc>
                <a:spcPct val="100000"/>
              </a:lnSpc>
              <a:spcBef>
                <a:spcPts val="1395"/>
              </a:spcBef>
              <a:buFont typeface="Courier New"/>
              <a:buChar char="o"/>
              <a:tabLst>
                <a:tab pos="319405" algn="l"/>
              </a:tabLst>
            </a:pPr>
            <a:r>
              <a:rPr sz="2400" spc="-5" dirty="0">
                <a:solidFill>
                  <a:srgbClr val="CC3300"/>
                </a:solidFill>
                <a:latin typeface="Times New Roman"/>
                <a:cs typeface="Times New Roman"/>
              </a:rPr>
              <a:t>Bitumen</a:t>
            </a:r>
            <a:r>
              <a:rPr sz="2400" spc="-10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(tar)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also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known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as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asphalt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solid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semisolid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form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5" dirty="0">
                <a:latin typeface="Times New Roman"/>
                <a:cs typeface="Times New Roman"/>
              </a:rPr>
              <a:t> petroleum.</a:t>
            </a:r>
            <a:endParaRPr sz="2400">
              <a:latin typeface="Times New Roman"/>
              <a:cs typeface="Times New Roman"/>
            </a:endParaRPr>
          </a:p>
          <a:p>
            <a:pPr marL="269875" indent="-257810">
              <a:lnSpc>
                <a:spcPct val="100000"/>
              </a:lnSpc>
              <a:spcBef>
                <a:spcPts val="1300"/>
              </a:spcBef>
              <a:buFont typeface="Courier New"/>
              <a:buChar char="o"/>
              <a:tabLst>
                <a:tab pos="270510" algn="l"/>
              </a:tabLst>
            </a:pPr>
            <a:r>
              <a:rPr sz="2400" dirty="0">
                <a:solidFill>
                  <a:srgbClr val="CC3300"/>
                </a:solidFill>
                <a:latin typeface="Times New Roman"/>
                <a:cs typeface="Times New Roman"/>
              </a:rPr>
              <a:t>Biocrude</a:t>
            </a:r>
            <a:r>
              <a:rPr sz="2400" spc="-30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comes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from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plants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or municipal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wastes.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369194" y="4512208"/>
            <a:ext cx="3354704" cy="2098040"/>
            <a:chOff x="4369194" y="4512208"/>
            <a:chExt cx="3354704" cy="2098040"/>
          </a:xfrm>
        </p:grpSpPr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369194" y="4512208"/>
              <a:ext cx="3354550" cy="209783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527804" y="4671059"/>
              <a:ext cx="2857500" cy="1600199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4085335" y="6529831"/>
            <a:ext cx="378460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Chem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Seham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1st</a:t>
            </a:r>
            <a:r>
              <a:rPr sz="1200" spc="28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1443-2021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3463" y="3931742"/>
            <a:ext cx="1051306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polytetrafluoroethylene (PTFE).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It is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plastic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as well as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having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superb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properties of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heat resistance, smoothness (slipperiness),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non-stick,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chemical resistance, low friction </a:t>
            </a:r>
            <a:r>
              <a:rPr sz="2400" spc="-58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and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excellent</a:t>
            </a:r>
            <a:r>
              <a:rPr sz="2400" spc="-4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electrical</a:t>
            </a:r>
            <a:r>
              <a:rPr sz="2400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insulation</a:t>
            </a:r>
            <a:r>
              <a:rPr sz="2400" spc="-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(non-conductance).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22220" y="470916"/>
            <a:ext cx="6515100" cy="3381755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8656319" y="4637477"/>
            <a:ext cx="2854960" cy="2220595"/>
            <a:chOff x="8656319" y="4637477"/>
            <a:chExt cx="2854960" cy="222059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56319" y="4637477"/>
              <a:ext cx="2854579" cy="222052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51391" y="4832604"/>
              <a:ext cx="2284476" cy="1706880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</a:t>
            </a:r>
            <a:r>
              <a:rPr spc="-10" dirty="0"/>
              <a:t> </a:t>
            </a:r>
            <a:r>
              <a:rPr dirty="0"/>
              <a:t>342, </a:t>
            </a:r>
            <a:r>
              <a:rPr spc="-10" dirty="0"/>
              <a:t>By</a:t>
            </a:r>
            <a:r>
              <a:rPr spc="-5"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 </a:t>
            </a:r>
            <a:r>
              <a:rPr spc="-30" dirty="0"/>
              <a:t>ALTERARY.</a:t>
            </a:r>
            <a:r>
              <a:rPr spc="5" dirty="0"/>
              <a:t> </a:t>
            </a:r>
            <a:r>
              <a:rPr spc="-5" dirty="0"/>
              <a:t>1st</a:t>
            </a:r>
            <a:r>
              <a:rPr spc="280" dirty="0"/>
              <a:t> </a:t>
            </a:r>
            <a:r>
              <a:rPr spc="-5" dirty="0"/>
              <a:t>Semester </a:t>
            </a:r>
            <a:r>
              <a:rPr dirty="0"/>
              <a:t>1443-2021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91579" y="879298"/>
            <a:ext cx="5758482" cy="101584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152013" y="1186129"/>
            <a:ext cx="525335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85" dirty="0">
                <a:solidFill>
                  <a:srgbClr val="C00000"/>
                </a:solidFill>
                <a:latin typeface="Times New Roman"/>
                <a:cs typeface="Times New Roman"/>
              </a:rPr>
              <a:t>IV.</a:t>
            </a:r>
            <a:r>
              <a:rPr sz="20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Derivatives</a:t>
            </a:r>
            <a:r>
              <a:rPr sz="20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From</a:t>
            </a:r>
            <a:r>
              <a:rPr sz="2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methyl</a:t>
            </a:r>
            <a:r>
              <a:rPr sz="2000" b="1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tertiary</a:t>
            </a:r>
            <a:r>
              <a:rPr sz="20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butyl</a:t>
            </a:r>
            <a:r>
              <a:rPr sz="2000" b="1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ether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2320" y="1972182"/>
            <a:ext cx="83616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u="heavy" spc="-5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Synthesis</a:t>
            </a:r>
            <a:r>
              <a:rPr sz="2800" b="1" u="heavy" spc="10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5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of</a:t>
            </a:r>
            <a:r>
              <a:rPr sz="2800" b="1" u="heavy" spc="15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5" dirty="0">
                <a:solidFill>
                  <a:srgbClr val="FF0000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methyl</a:t>
            </a:r>
            <a:r>
              <a:rPr sz="2800" b="1" u="heavy" spc="10" dirty="0">
                <a:solidFill>
                  <a:srgbClr val="FF0000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5" dirty="0">
                <a:solidFill>
                  <a:srgbClr val="FF0000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tertiary</a:t>
            </a:r>
            <a:r>
              <a:rPr sz="2800" b="1" u="heavy" dirty="0">
                <a:solidFill>
                  <a:srgbClr val="FF0000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 butyl</a:t>
            </a:r>
            <a:r>
              <a:rPr sz="2800" b="1" u="heavy" spc="10" dirty="0">
                <a:solidFill>
                  <a:srgbClr val="FF0000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5" dirty="0">
                <a:solidFill>
                  <a:srgbClr val="FF0000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ether</a:t>
            </a:r>
            <a:r>
              <a:rPr sz="2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u="heavy" spc="-15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from</a:t>
            </a:r>
            <a:r>
              <a:rPr sz="2800" b="1" u="heavy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5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Methanol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2320" y="2739009"/>
            <a:ext cx="58616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From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reaction</a:t>
            </a:r>
            <a:r>
              <a:rPr sz="2400" spc="-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Methanol</a:t>
            </a:r>
            <a:r>
              <a:rPr sz="24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with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isobutylene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615945" y="3452621"/>
            <a:ext cx="5828030" cy="1123315"/>
          </a:xfrm>
          <a:custGeom>
            <a:avLst/>
            <a:gdLst/>
            <a:ahLst/>
            <a:cxnLst/>
            <a:rect l="l" t="t" r="r" b="b"/>
            <a:pathLst>
              <a:path w="5828030" h="1123314">
                <a:moveTo>
                  <a:pt x="0" y="187197"/>
                </a:moveTo>
                <a:lnTo>
                  <a:pt x="6687" y="137436"/>
                </a:lnTo>
                <a:lnTo>
                  <a:pt x="25559" y="92719"/>
                </a:lnTo>
                <a:lnTo>
                  <a:pt x="54832" y="54832"/>
                </a:lnTo>
                <a:lnTo>
                  <a:pt x="92719" y="25559"/>
                </a:lnTo>
                <a:lnTo>
                  <a:pt x="137436" y="6687"/>
                </a:lnTo>
                <a:lnTo>
                  <a:pt x="187198" y="0"/>
                </a:lnTo>
                <a:lnTo>
                  <a:pt x="5640578" y="0"/>
                </a:lnTo>
                <a:lnTo>
                  <a:pt x="5690339" y="6687"/>
                </a:lnTo>
                <a:lnTo>
                  <a:pt x="5735056" y="25559"/>
                </a:lnTo>
                <a:lnTo>
                  <a:pt x="5772943" y="54832"/>
                </a:lnTo>
                <a:lnTo>
                  <a:pt x="5802216" y="92719"/>
                </a:lnTo>
                <a:lnTo>
                  <a:pt x="5821088" y="137436"/>
                </a:lnTo>
                <a:lnTo>
                  <a:pt x="5827776" y="187197"/>
                </a:lnTo>
                <a:lnTo>
                  <a:pt x="5827776" y="935989"/>
                </a:lnTo>
                <a:lnTo>
                  <a:pt x="5821088" y="985751"/>
                </a:lnTo>
                <a:lnTo>
                  <a:pt x="5802216" y="1030468"/>
                </a:lnTo>
                <a:lnTo>
                  <a:pt x="5772943" y="1068355"/>
                </a:lnTo>
                <a:lnTo>
                  <a:pt x="5735056" y="1097628"/>
                </a:lnTo>
                <a:lnTo>
                  <a:pt x="5690339" y="1116500"/>
                </a:lnTo>
                <a:lnTo>
                  <a:pt x="5640578" y="1123188"/>
                </a:lnTo>
                <a:lnTo>
                  <a:pt x="187198" y="1123188"/>
                </a:lnTo>
                <a:lnTo>
                  <a:pt x="137436" y="1116500"/>
                </a:lnTo>
                <a:lnTo>
                  <a:pt x="92719" y="1097628"/>
                </a:lnTo>
                <a:lnTo>
                  <a:pt x="54832" y="1068355"/>
                </a:lnTo>
                <a:lnTo>
                  <a:pt x="25559" y="1030468"/>
                </a:lnTo>
                <a:lnTo>
                  <a:pt x="6687" y="985751"/>
                </a:lnTo>
                <a:lnTo>
                  <a:pt x="0" y="935989"/>
                </a:lnTo>
                <a:lnTo>
                  <a:pt x="0" y="187197"/>
                </a:lnTo>
                <a:close/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700227" y="5050916"/>
            <a:ext cx="739330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Added</a:t>
            </a:r>
            <a:r>
              <a:rPr sz="2000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to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 vehicles</a:t>
            </a:r>
            <a:r>
              <a:rPr sz="20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fuel</a:t>
            </a:r>
            <a:r>
              <a:rPr sz="20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to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 improve</a:t>
            </a:r>
            <a:r>
              <a:rPr sz="20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its</a:t>
            </a:r>
            <a:r>
              <a:rPr sz="20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quality</a:t>
            </a:r>
            <a:r>
              <a:rPr sz="2000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instead</a:t>
            </a:r>
            <a:r>
              <a:rPr sz="20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0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lead</a:t>
            </a:r>
            <a:r>
              <a:rPr sz="20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compounds.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</a:t>
            </a:r>
            <a:r>
              <a:rPr spc="-10" dirty="0"/>
              <a:t> </a:t>
            </a:r>
            <a:r>
              <a:rPr dirty="0"/>
              <a:t>342, </a:t>
            </a:r>
            <a:r>
              <a:rPr spc="-10" dirty="0"/>
              <a:t>By</a:t>
            </a:r>
            <a:r>
              <a:rPr spc="-5"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 </a:t>
            </a:r>
            <a:r>
              <a:rPr spc="-30" dirty="0"/>
              <a:t>ALTERARY.</a:t>
            </a:r>
            <a:r>
              <a:rPr spc="5" dirty="0"/>
              <a:t> </a:t>
            </a:r>
            <a:r>
              <a:rPr spc="-5" dirty="0"/>
              <a:t>1st</a:t>
            </a:r>
            <a:r>
              <a:rPr spc="280" dirty="0"/>
              <a:t> </a:t>
            </a:r>
            <a:r>
              <a:rPr spc="-5" dirty="0"/>
              <a:t>Semester </a:t>
            </a:r>
            <a:r>
              <a:rPr dirty="0"/>
              <a:t>1443-2021</a:t>
            </a:r>
          </a:p>
        </p:txBody>
      </p:sp>
      <p:graphicFrame>
        <p:nvGraphicFramePr>
          <p:cNvPr id="33" name="Object 4">
            <a:extLst>
              <a:ext uri="{FF2B5EF4-FFF2-40B4-BE49-F238E27FC236}">
                <a16:creationId xmlns:a16="http://schemas.microsoft.com/office/drawing/2014/main" id="{624EE159-8F1C-D3E8-C6B9-0FC2BCD0AEB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2286724"/>
              </p:ext>
            </p:extLst>
          </p:nvPr>
        </p:nvGraphicFramePr>
        <p:xfrm>
          <a:off x="2692586" y="3516244"/>
          <a:ext cx="5689414" cy="10557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CS ChemDraw Drawing" r:id="rId4" imgW="5097780" imgH="952500" progId="ChemDraw.Document.6.0">
                  <p:embed/>
                </p:oleObj>
              </mc:Choice>
              <mc:Fallback>
                <p:oleObj name="CS ChemDraw Drawing" r:id="rId4" imgW="5097780" imgH="952500" progId="ChemDraw.Document.6.0">
                  <p:embed/>
                  <p:pic>
                    <p:nvPicPr>
                      <p:cNvPr id="9" name="Object 4">
                        <a:extLst>
                          <a:ext uri="{FF2B5EF4-FFF2-40B4-BE49-F238E27FC236}">
                            <a16:creationId xmlns:a16="http://schemas.microsoft.com/office/drawing/2014/main" id="{E12490D1-4589-4885-AF0F-5FC499CFC3A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2586" y="3516244"/>
                        <a:ext cx="5689414" cy="10557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69756" y="400690"/>
            <a:ext cx="4109518" cy="101597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830828" y="707263"/>
            <a:ext cx="37191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50" dirty="0">
                <a:solidFill>
                  <a:srgbClr val="C00000"/>
                </a:solidFill>
                <a:latin typeface="Times New Roman"/>
                <a:cs typeface="Times New Roman"/>
              </a:rPr>
              <a:t>V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. Der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i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v</a:t>
            </a:r>
            <a:r>
              <a:rPr sz="2000" b="1" spc="10" dirty="0">
                <a:solidFill>
                  <a:srgbClr val="C00000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ti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v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es</a:t>
            </a:r>
            <a:r>
              <a:rPr sz="2000" b="1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F</a:t>
            </a:r>
            <a:r>
              <a:rPr sz="20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r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om</a:t>
            </a:r>
            <a:r>
              <a:rPr sz="20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meth</a:t>
            </a:r>
            <a:r>
              <a:rPr sz="2000" b="1" spc="10" dirty="0">
                <a:solidFill>
                  <a:srgbClr val="C00000"/>
                </a:solidFill>
                <a:latin typeface="Times New Roman"/>
                <a:cs typeface="Times New Roman"/>
              </a:rPr>
              <a:t>y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l</a:t>
            </a:r>
            <a:r>
              <a:rPr sz="20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a</a:t>
            </a:r>
            <a:r>
              <a:rPr sz="20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m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ins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8203" y="1315184"/>
            <a:ext cx="8113395" cy="1183005"/>
          </a:xfrm>
          <a:prstGeom prst="rect">
            <a:avLst/>
          </a:prstGeom>
        </p:spPr>
        <p:txBody>
          <a:bodyPr vert="horz" wrap="square" lIns="0" tIns="2089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45"/>
              </a:spcBef>
            </a:pPr>
            <a:r>
              <a:rPr sz="2800" b="1" u="heavy" spc="-5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Synthesis</a:t>
            </a:r>
            <a:r>
              <a:rPr sz="2800" b="1" u="heavy" spc="5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5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of</a:t>
            </a:r>
            <a:r>
              <a:rPr sz="2800" b="1" u="heavy" spc="15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5" dirty="0">
                <a:solidFill>
                  <a:srgbClr val="FF0000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methyl</a:t>
            </a:r>
            <a:r>
              <a:rPr sz="2800" b="1" u="heavy" spc="10" dirty="0">
                <a:solidFill>
                  <a:srgbClr val="FF0000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5" dirty="0">
                <a:solidFill>
                  <a:srgbClr val="FF0000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amins</a:t>
            </a:r>
            <a:r>
              <a:rPr sz="2800" b="1" u="heavy" spc="10" dirty="0">
                <a:solidFill>
                  <a:srgbClr val="FF0000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15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from</a:t>
            </a:r>
            <a:r>
              <a:rPr sz="2800" b="1" u="heavy" spc="10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5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Times New Roman"/>
                <a:cs typeface="Times New Roman"/>
              </a:rPr>
              <a:t>Methanol</a:t>
            </a:r>
            <a:endParaRPr sz="2800">
              <a:latin typeface="Times New Roman"/>
              <a:cs typeface="Times New Roman"/>
            </a:endParaRPr>
          </a:p>
          <a:p>
            <a:pPr marL="462280" indent="-343535">
              <a:lnSpc>
                <a:spcPct val="100000"/>
              </a:lnSpc>
              <a:spcBef>
                <a:spcPts val="1330"/>
              </a:spcBef>
              <a:buFont typeface="Wingdings"/>
              <a:buChar char=""/>
              <a:tabLst>
                <a:tab pos="462280" algn="l"/>
                <a:tab pos="462915" algn="l"/>
              </a:tabLst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Can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be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prepared</a:t>
            </a:r>
            <a:r>
              <a:rPr sz="24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f rom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the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reaction</a:t>
            </a:r>
            <a:r>
              <a:rPr sz="2400" spc="-4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of Methanol</a:t>
            </a:r>
            <a:r>
              <a:rPr sz="2400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with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ammonia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615945" y="2580894"/>
            <a:ext cx="5828030" cy="1123315"/>
          </a:xfrm>
          <a:custGeom>
            <a:avLst/>
            <a:gdLst/>
            <a:ahLst/>
            <a:cxnLst/>
            <a:rect l="l" t="t" r="r" b="b"/>
            <a:pathLst>
              <a:path w="5828030" h="1123314">
                <a:moveTo>
                  <a:pt x="0" y="187197"/>
                </a:moveTo>
                <a:lnTo>
                  <a:pt x="6687" y="137436"/>
                </a:lnTo>
                <a:lnTo>
                  <a:pt x="25559" y="92719"/>
                </a:lnTo>
                <a:lnTo>
                  <a:pt x="54832" y="54832"/>
                </a:lnTo>
                <a:lnTo>
                  <a:pt x="92719" y="25559"/>
                </a:lnTo>
                <a:lnTo>
                  <a:pt x="137436" y="6687"/>
                </a:lnTo>
                <a:lnTo>
                  <a:pt x="187198" y="0"/>
                </a:lnTo>
                <a:lnTo>
                  <a:pt x="5640578" y="0"/>
                </a:lnTo>
                <a:lnTo>
                  <a:pt x="5690339" y="6687"/>
                </a:lnTo>
                <a:lnTo>
                  <a:pt x="5735056" y="25559"/>
                </a:lnTo>
                <a:lnTo>
                  <a:pt x="5772943" y="54832"/>
                </a:lnTo>
                <a:lnTo>
                  <a:pt x="5802216" y="92719"/>
                </a:lnTo>
                <a:lnTo>
                  <a:pt x="5821088" y="137436"/>
                </a:lnTo>
                <a:lnTo>
                  <a:pt x="5827776" y="187197"/>
                </a:lnTo>
                <a:lnTo>
                  <a:pt x="5827776" y="935989"/>
                </a:lnTo>
                <a:lnTo>
                  <a:pt x="5821088" y="985751"/>
                </a:lnTo>
                <a:lnTo>
                  <a:pt x="5802216" y="1030468"/>
                </a:lnTo>
                <a:lnTo>
                  <a:pt x="5772943" y="1068355"/>
                </a:lnTo>
                <a:lnTo>
                  <a:pt x="5735056" y="1097628"/>
                </a:lnTo>
                <a:lnTo>
                  <a:pt x="5690339" y="1116500"/>
                </a:lnTo>
                <a:lnTo>
                  <a:pt x="5640578" y="1123187"/>
                </a:lnTo>
                <a:lnTo>
                  <a:pt x="187198" y="1123187"/>
                </a:lnTo>
                <a:lnTo>
                  <a:pt x="137436" y="1116500"/>
                </a:lnTo>
                <a:lnTo>
                  <a:pt x="92719" y="1097628"/>
                </a:lnTo>
                <a:lnTo>
                  <a:pt x="54832" y="1068355"/>
                </a:lnTo>
                <a:lnTo>
                  <a:pt x="25559" y="1030468"/>
                </a:lnTo>
                <a:lnTo>
                  <a:pt x="6687" y="985751"/>
                </a:lnTo>
                <a:lnTo>
                  <a:pt x="0" y="935989"/>
                </a:lnTo>
                <a:lnTo>
                  <a:pt x="0" y="187197"/>
                </a:lnTo>
                <a:close/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28294" y="3757994"/>
            <a:ext cx="10807065" cy="69121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68300" marR="17780" indent="-342900">
              <a:lnSpc>
                <a:spcPct val="100000"/>
              </a:lnSpc>
              <a:buFont typeface="Wingdings" panose="05000000000000000000" pitchFamily="2" charset="2"/>
              <a:buChar char="§"/>
              <a:tabLst>
                <a:tab pos="367665" algn="l"/>
                <a:tab pos="368300" algn="l"/>
              </a:tabLst>
            </a:pP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Primary</a:t>
            </a:r>
            <a:r>
              <a:rPr sz="2200" spc="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amines</a:t>
            </a:r>
            <a:r>
              <a:rPr sz="2200" spc="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are</a:t>
            </a:r>
            <a:r>
              <a:rPr sz="2200" spc="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accompanied</a:t>
            </a:r>
            <a:r>
              <a:rPr sz="2200" spc="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by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products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secondary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and</a:t>
            </a:r>
            <a:r>
              <a:rPr sz="2200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tertiary</a:t>
            </a:r>
            <a:r>
              <a:rPr sz="2200" spc="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amines</a:t>
            </a:r>
            <a:r>
              <a:rPr sz="2200" spc="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depending on </a:t>
            </a:r>
            <a:r>
              <a:rPr sz="2200" spc="-5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reaction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conditions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and methanol</a:t>
            </a:r>
            <a:r>
              <a:rPr sz="2200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: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ammonia</a:t>
            </a:r>
            <a:r>
              <a:rPr sz="2200" spc="4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ratios.</a:t>
            </a:r>
            <a:endParaRPr sz="2200" dirty="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707385" y="4522470"/>
            <a:ext cx="5966460" cy="828040"/>
          </a:xfrm>
          <a:custGeom>
            <a:avLst/>
            <a:gdLst/>
            <a:ahLst/>
            <a:cxnLst/>
            <a:rect l="l" t="t" r="r" b="b"/>
            <a:pathLst>
              <a:path w="5966459" h="828039">
                <a:moveTo>
                  <a:pt x="0" y="137921"/>
                </a:moveTo>
                <a:lnTo>
                  <a:pt x="7028" y="94317"/>
                </a:lnTo>
                <a:lnTo>
                  <a:pt x="26602" y="56455"/>
                </a:lnTo>
                <a:lnTo>
                  <a:pt x="56455" y="26602"/>
                </a:lnTo>
                <a:lnTo>
                  <a:pt x="94317" y="7028"/>
                </a:lnTo>
                <a:lnTo>
                  <a:pt x="137921" y="0"/>
                </a:lnTo>
                <a:lnTo>
                  <a:pt x="5828538" y="0"/>
                </a:lnTo>
                <a:lnTo>
                  <a:pt x="5872142" y="7028"/>
                </a:lnTo>
                <a:lnTo>
                  <a:pt x="5910004" y="26602"/>
                </a:lnTo>
                <a:lnTo>
                  <a:pt x="5939857" y="56455"/>
                </a:lnTo>
                <a:lnTo>
                  <a:pt x="5959431" y="94317"/>
                </a:lnTo>
                <a:lnTo>
                  <a:pt x="5966460" y="137921"/>
                </a:lnTo>
                <a:lnTo>
                  <a:pt x="5966460" y="689609"/>
                </a:lnTo>
                <a:lnTo>
                  <a:pt x="5959431" y="733214"/>
                </a:lnTo>
                <a:lnTo>
                  <a:pt x="5939857" y="771076"/>
                </a:lnTo>
                <a:lnTo>
                  <a:pt x="5910004" y="800929"/>
                </a:lnTo>
                <a:lnTo>
                  <a:pt x="5872142" y="820503"/>
                </a:lnTo>
                <a:lnTo>
                  <a:pt x="5828538" y="827531"/>
                </a:lnTo>
                <a:lnTo>
                  <a:pt x="137921" y="827531"/>
                </a:lnTo>
                <a:lnTo>
                  <a:pt x="94317" y="820503"/>
                </a:lnTo>
                <a:lnTo>
                  <a:pt x="56455" y="800929"/>
                </a:lnTo>
                <a:lnTo>
                  <a:pt x="26602" y="771076"/>
                </a:lnTo>
                <a:lnTo>
                  <a:pt x="7028" y="733214"/>
                </a:lnTo>
                <a:lnTo>
                  <a:pt x="0" y="689609"/>
                </a:lnTo>
                <a:lnTo>
                  <a:pt x="0" y="137921"/>
                </a:lnTo>
                <a:close/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615187" y="5451449"/>
            <a:ext cx="1012317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7310" marR="5080" indent="-55244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425450" algn="l"/>
                <a:tab pos="426084" algn="l"/>
              </a:tabLst>
            </a:pP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It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can</a:t>
            </a:r>
            <a:r>
              <a:rPr sz="2200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be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used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as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Intermediate</a:t>
            </a:r>
            <a:r>
              <a:rPr sz="2200" spc="4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substance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for</a:t>
            </a:r>
            <a:r>
              <a:rPr sz="2200" spc="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solvent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synthesis</a:t>
            </a:r>
            <a:r>
              <a:rPr sz="2200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such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as;</a:t>
            </a:r>
            <a:r>
              <a:rPr sz="2200" spc="4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DMF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&amp;</a:t>
            </a:r>
            <a:r>
              <a:rPr sz="2200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DMAc. </a:t>
            </a:r>
            <a:r>
              <a:rPr sz="2200" spc="-5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As well as, pesticides,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herbicides,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pharmaceuticals</a:t>
            </a:r>
            <a:r>
              <a:rPr sz="2200" spc="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and detergents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</a:t>
            </a:r>
            <a:r>
              <a:rPr spc="-10" dirty="0"/>
              <a:t> </a:t>
            </a:r>
            <a:r>
              <a:rPr dirty="0"/>
              <a:t>342, </a:t>
            </a:r>
            <a:r>
              <a:rPr spc="-10" dirty="0"/>
              <a:t>By</a:t>
            </a:r>
            <a:r>
              <a:rPr spc="-5"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 </a:t>
            </a:r>
            <a:r>
              <a:rPr spc="-30" dirty="0"/>
              <a:t>ALTERARY.</a:t>
            </a:r>
            <a:r>
              <a:rPr spc="5" dirty="0"/>
              <a:t> </a:t>
            </a:r>
            <a:r>
              <a:rPr spc="-5" dirty="0"/>
              <a:t>1st</a:t>
            </a:r>
            <a:r>
              <a:rPr spc="280" dirty="0"/>
              <a:t> </a:t>
            </a:r>
            <a:r>
              <a:rPr spc="-5" dirty="0"/>
              <a:t>Semester </a:t>
            </a:r>
            <a:r>
              <a:rPr dirty="0"/>
              <a:t>1443-2021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5301B2B-6C4C-4163-92F4-E97EBC1F1F9F}"/>
              </a:ext>
            </a:extLst>
          </p:cNvPr>
          <p:cNvGrpSpPr/>
          <p:nvPr/>
        </p:nvGrpSpPr>
        <p:grpSpPr>
          <a:xfrm>
            <a:off x="2614906" y="2580652"/>
            <a:ext cx="5827758" cy="1122830"/>
            <a:chOff x="2614906" y="2972423"/>
            <a:chExt cx="5827758" cy="1122830"/>
          </a:xfrm>
        </p:grpSpPr>
        <p:graphicFrame>
          <p:nvGraphicFramePr>
            <p:cNvPr id="38" name="Object 4">
              <a:extLst>
                <a:ext uri="{FF2B5EF4-FFF2-40B4-BE49-F238E27FC236}">
                  <a16:creationId xmlns:a16="http://schemas.microsoft.com/office/drawing/2014/main" id="{09ACD5C5-10F5-DC19-8A60-0BBB5AD3A161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84550206"/>
                </p:ext>
              </p:extLst>
            </p:nvPr>
          </p:nvGraphicFramePr>
          <p:xfrm>
            <a:off x="2707382" y="3187580"/>
            <a:ext cx="5617659" cy="7567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2" name="CS ChemDraw Drawing" r:id="rId4" imgW="4430268" imgH="598932" progId="ChemDraw.Document.6.0">
                    <p:embed/>
                  </p:oleObj>
                </mc:Choice>
                <mc:Fallback>
                  <p:oleObj name="CS ChemDraw Drawing" r:id="rId4" imgW="4430268" imgH="598932" progId="ChemDraw.Document.6.0">
                    <p:embed/>
                    <p:pic>
                      <p:nvPicPr>
                        <p:cNvPr id="8" name="Object 4">
                          <a:extLst>
                            <a:ext uri="{FF2B5EF4-FFF2-40B4-BE49-F238E27FC236}">
                              <a16:creationId xmlns:a16="http://schemas.microsoft.com/office/drawing/2014/main" id="{A0CD25A9-44E3-4F97-B060-67DF0778C46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07382" y="3187580"/>
                          <a:ext cx="5617659" cy="75673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9A6861AC-0377-94C2-8BC6-349BDD52E799}"/>
                </a:ext>
              </a:extLst>
            </p:cNvPr>
            <p:cNvSpPr/>
            <p:nvPr/>
          </p:nvSpPr>
          <p:spPr>
            <a:xfrm>
              <a:off x="2614906" y="2972423"/>
              <a:ext cx="5827758" cy="112283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40" name="Object 3">
            <a:extLst>
              <a:ext uri="{FF2B5EF4-FFF2-40B4-BE49-F238E27FC236}">
                <a16:creationId xmlns:a16="http://schemas.microsoft.com/office/drawing/2014/main" id="{546307C5-3441-ABF9-9D8E-B4A330E744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6198277"/>
              </p:ext>
            </p:extLst>
          </p:nvPr>
        </p:nvGraphicFramePr>
        <p:xfrm>
          <a:off x="2763837" y="4572000"/>
          <a:ext cx="5846763" cy="697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CS ChemDraw Drawing" r:id="rId6" imgW="4338828" imgH="521208" progId="ChemDraw.Document.6.0">
                  <p:embed/>
                </p:oleObj>
              </mc:Choice>
              <mc:Fallback>
                <p:oleObj name="CS ChemDraw Drawing" r:id="rId6" imgW="4338828" imgH="521208" progId="ChemDraw.Document.6.0">
                  <p:embed/>
                  <p:pic>
                    <p:nvPicPr>
                      <p:cNvPr id="9" name="Object 3">
                        <a:extLst>
                          <a:ext uri="{FF2B5EF4-FFF2-40B4-BE49-F238E27FC236}">
                            <a16:creationId xmlns:a16="http://schemas.microsoft.com/office/drawing/2014/main" id="{5EAE53AB-C9D3-4D3F-88C4-FC621342A63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3837" y="4572000"/>
                        <a:ext cx="5846763" cy="69784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69750" y="400690"/>
            <a:ext cx="3492308" cy="101597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830828" y="707263"/>
            <a:ext cx="306895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VI.</a:t>
            </a:r>
            <a:r>
              <a:rPr sz="20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Derivatives</a:t>
            </a:r>
            <a:r>
              <a:rPr sz="20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From</a:t>
            </a:r>
            <a:r>
              <a:rPr sz="2000" b="1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Esters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17718" y="3931870"/>
            <a:ext cx="4868462" cy="1015845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479419" y="4239209"/>
            <a:ext cx="446913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VII.</a:t>
            </a:r>
            <a:r>
              <a:rPr sz="20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Derivatives</a:t>
            </a:r>
            <a:r>
              <a:rPr sz="2000" b="1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From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Hydrogen</a:t>
            </a:r>
            <a:r>
              <a:rPr sz="20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cyanide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8475" y="1553971"/>
            <a:ext cx="879602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Methanol</a:t>
            </a:r>
            <a:r>
              <a:rPr sz="2400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is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used to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produce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large</a:t>
            </a:r>
            <a:r>
              <a:rPr sz="2400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number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of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compounds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that</a:t>
            </a:r>
            <a:r>
              <a:rPr sz="24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are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used </a:t>
            </a:r>
            <a:r>
              <a:rPr sz="2400" spc="-58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in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production</a:t>
            </a:r>
            <a:r>
              <a:rPr sz="24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plastics</a:t>
            </a:r>
            <a:r>
              <a:rPr sz="24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and synthetic</a:t>
            </a:r>
            <a:r>
              <a:rPr sz="2400" spc="-4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fibres</a:t>
            </a:r>
            <a:r>
              <a:rPr sz="24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such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as: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384163" y="3573017"/>
            <a:ext cx="171068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Methyl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methacrylate</a:t>
            </a:r>
            <a:endParaRPr sz="1600">
              <a:latin typeface="Times New Roman"/>
              <a:cs typeface="Times New Roman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324600" y="2424683"/>
            <a:ext cx="1828800" cy="106680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491739" y="2572511"/>
            <a:ext cx="2481072" cy="804672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2840227" y="3578733"/>
            <a:ext cx="17506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Dimethylterphthalate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</a:t>
            </a:r>
            <a:r>
              <a:rPr spc="-10" dirty="0"/>
              <a:t> </a:t>
            </a:r>
            <a:r>
              <a:rPr dirty="0"/>
              <a:t>342, </a:t>
            </a:r>
            <a:r>
              <a:rPr spc="-10" dirty="0"/>
              <a:t>By</a:t>
            </a:r>
            <a:r>
              <a:rPr spc="-5"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 </a:t>
            </a:r>
            <a:r>
              <a:rPr spc="-30" dirty="0"/>
              <a:t>ALTERARY.</a:t>
            </a:r>
            <a:r>
              <a:rPr spc="5" dirty="0"/>
              <a:t> </a:t>
            </a:r>
            <a:r>
              <a:rPr spc="-5" dirty="0"/>
              <a:t>1st</a:t>
            </a:r>
            <a:r>
              <a:rPr spc="280" dirty="0"/>
              <a:t> </a:t>
            </a:r>
            <a:r>
              <a:rPr spc="-5" dirty="0"/>
              <a:t>Semester </a:t>
            </a:r>
            <a:r>
              <a:rPr dirty="0"/>
              <a:t>1443-2021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645668" y="4938140"/>
            <a:ext cx="710057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Prepared</a:t>
            </a:r>
            <a:r>
              <a:rPr sz="2200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from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reaction</a:t>
            </a:r>
            <a:r>
              <a:rPr sz="2200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methanol</a:t>
            </a:r>
            <a:r>
              <a:rPr sz="2200" spc="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with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Carbon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Monoxide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45668" y="5877864"/>
            <a:ext cx="1090993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It</a:t>
            </a:r>
            <a:r>
              <a:rPr sz="20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can be</a:t>
            </a:r>
            <a:r>
              <a:rPr sz="20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used</a:t>
            </a:r>
            <a:r>
              <a:rPr sz="2000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to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prepare</a:t>
            </a:r>
            <a:r>
              <a:rPr sz="20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chemicals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for</a:t>
            </a:r>
            <a:r>
              <a:rPr sz="20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0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manufacture</a:t>
            </a:r>
            <a:r>
              <a:rPr sz="20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0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synthetic</a:t>
            </a:r>
            <a:r>
              <a:rPr sz="2000" spc="-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fibres</a:t>
            </a:r>
            <a:r>
              <a:rPr sz="20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such</a:t>
            </a:r>
            <a:r>
              <a:rPr sz="20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as;</a:t>
            </a:r>
            <a:r>
              <a:rPr sz="20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acrylonitrile</a:t>
            </a:r>
            <a:r>
              <a:rPr sz="20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and</a:t>
            </a:r>
            <a:r>
              <a:rPr sz="20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methyl </a:t>
            </a:r>
            <a:r>
              <a:rPr sz="2000" spc="-484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methacrylate.</a:t>
            </a:r>
            <a:endParaRPr sz="2000">
              <a:latin typeface="Times New Roman"/>
              <a:cs typeface="Times New Roman"/>
            </a:endParaRPr>
          </a:p>
        </p:txBody>
      </p:sp>
      <p:graphicFrame>
        <p:nvGraphicFramePr>
          <p:cNvPr id="30" name="Object 2">
            <a:extLst>
              <a:ext uri="{FF2B5EF4-FFF2-40B4-BE49-F238E27FC236}">
                <a16:creationId xmlns:a16="http://schemas.microsoft.com/office/drawing/2014/main" id="{C20CB3F4-5BF4-FA91-D39E-72EE137218E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6197634"/>
              </p:ext>
            </p:extLst>
          </p:nvPr>
        </p:nvGraphicFramePr>
        <p:xfrm>
          <a:off x="1839897" y="5257800"/>
          <a:ext cx="7543800" cy="6720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CS ChemDraw Drawing" r:id="rId7" imgW="4509516" imgH="402336" progId="ChemDraw.Document.6.0">
                  <p:embed/>
                </p:oleObj>
              </mc:Choice>
              <mc:Fallback>
                <p:oleObj name="CS ChemDraw Drawing" r:id="rId7" imgW="4509516" imgH="402336" progId="ChemDraw.Document.6.0">
                  <p:embed/>
                  <p:pic>
                    <p:nvPicPr>
                      <p:cNvPr id="14" name="Object 2">
                        <a:extLst>
                          <a:ext uri="{FF2B5EF4-FFF2-40B4-BE49-F238E27FC236}">
                            <a16:creationId xmlns:a16="http://schemas.microsoft.com/office/drawing/2014/main" id="{8B6E0C6D-00AA-4C88-A3FA-9F0AB9FEA33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9897" y="5257800"/>
                        <a:ext cx="7543800" cy="67203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98317" y="1882105"/>
            <a:ext cx="2679700" cy="1231900"/>
            <a:chOff x="498317" y="1882105"/>
            <a:chExt cx="2679700" cy="12319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8317" y="1882105"/>
              <a:ext cx="2679253" cy="121161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3796" y="1956815"/>
              <a:ext cx="2452116" cy="115671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8640" y="1912619"/>
              <a:ext cx="2583179" cy="110794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1708" y="1994915"/>
              <a:ext cx="2338578" cy="67741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74192" y="2360675"/>
              <a:ext cx="2140458" cy="677418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895603" y="2077288"/>
            <a:ext cx="1889125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Petroche</a:t>
            </a:r>
            <a:r>
              <a:rPr sz="2400" spc="-1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ica</a:t>
            </a:r>
            <a:r>
              <a:rPr sz="2400" spc="5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s</a:t>
            </a:r>
            <a:endParaRPr sz="2400">
              <a:latin typeface="Times New Roman"/>
              <a:cs typeface="Times New Roman"/>
            </a:endParaRPr>
          </a:p>
          <a:p>
            <a:pPr marL="7493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from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Methane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78863" y="3084576"/>
            <a:ext cx="387096" cy="413003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704051" y="4414974"/>
            <a:ext cx="2268220" cy="763905"/>
            <a:chOff x="704051" y="4414974"/>
            <a:chExt cx="2268220" cy="763905"/>
          </a:xfrm>
        </p:grpSpPr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4051" y="4414974"/>
              <a:ext cx="2267784" cy="76357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54251" y="4626838"/>
              <a:ext cx="1164336" cy="54104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4379" y="4445508"/>
              <a:ext cx="2171700" cy="659892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754380" y="4445508"/>
            <a:ext cx="2171700" cy="660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50">
              <a:latin typeface="Times New Roman"/>
              <a:cs typeface="Times New Roman"/>
            </a:endParaRPr>
          </a:p>
          <a:p>
            <a:pPr marL="681990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Methanol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704051" y="3556921"/>
            <a:ext cx="2268220" cy="879475"/>
            <a:chOff x="704051" y="3556921"/>
            <a:chExt cx="2268220" cy="879475"/>
          </a:xfrm>
        </p:grpSpPr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04051" y="3556921"/>
              <a:ext cx="2267784" cy="83372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11935" y="3567658"/>
              <a:ext cx="1650492" cy="86870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54379" y="3587496"/>
              <a:ext cx="2171700" cy="729995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754380" y="3587496"/>
            <a:ext cx="2171700" cy="730250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795655" marR="448309" indent="-341630">
              <a:lnSpc>
                <a:spcPct val="100000"/>
              </a:lnSpc>
              <a:spcBef>
                <a:spcPts val="605"/>
              </a:spcBef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Synthesis</a:t>
            </a:r>
            <a:r>
              <a:rPr sz="1800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Gas </a:t>
            </a:r>
            <a:r>
              <a:rPr sz="1800" spc="-3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CO/H</a:t>
            </a:r>
            <a:r>
              <a:rPr sz="1800" spc="-15" baseline="-20833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800" baseline="-20833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694913" y="5192232"/>
            <a:ext cx="2287905" cy="783590"/>
            <a:chOff x="694913" y="5192232"/>
            <a:chExt cx="2287905" cy="783590"/>
          </a:xfrm>
        </p:grpSpPr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94913" y="5192232"/>
              <a:ext cx="2287584" cy="78335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258823" y="5413247"/>
              <a:ext cx="1156715" cy="54104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55142" y="5232653"/>
              <a:ext cx="2171700" cy="659891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755141" y="5232653"/>
            <a:ext cx="2171700" cy="660400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50">
              <a:latin typeface="Times New Roman"/>
              <a:cs typeface="Times New Roman"/>
            </a:endParaRPr>
          </a:p>
          <a:p>
            <a:pPr marL="685800">
              <a:lnSpc>
                <a:spcPct val="100000"/>
              </a:lnSpc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Ammonia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607178" y="5949797"/>
            <a:ext cx="10604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9900"/>
                </a:solidFill>
                <a:latin typeface="Times New Roman"/>
                <a:cs typeface="Times New Roman"/>
              </a:rPr>
              <a:t>Nitric</a:t>
            </a:r>
            <a:r>
              <a:rPr sz="1800" b="1" spc="-7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9900"/>
                </a:solidFill>
                <a:latin typeface="Times New Roman"/>
                <a:cs typeface="Times New Roman"/>
              </a:rPr>
              <a:t>acid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404105" y="5255514"/>
            <a:ext cx="21145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9900"/>
                </a:solidFill>
                <a:latin typeface="Times New Roman"/>
                <a:cs typeface="Times New Roman"/>
              </a:rPr>
              <a:t>Compound</a:t>
            </a:r>
            <a:r>
              <a:rPr sz="1800" b="1" spc="-2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9900"/>
                </a:solidFill>
                <a:latin typeface="Times New Roman"/>
                <a:cs typeface="Times New Roman"/>
              </a:rPr>
              <a:t>fertilizers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413250" y="4555312"/>
            <a:ext cx="225234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9900"/>
                </a:solidFill>
                <a:latin typeface="Times New Roman"/>
                <a:cs typeface="Times New Roman"/>
              </a:rPr>
              <a:t>Ammonium</a:t>
            </a:r>
            <a:r>
              <a:rPr sz="1800" b="1" spc="-5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9900"/>
                </a:solidFill>
                <a:latin typeface="Times New Roman"/>
                <a:cs typeface="Times New Roman"/>
              </a:rPr>
              <a:t>phosphate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404105" y="3898468"/>
            <a:ext cx="189801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9900"/>
                </a:solidFill>
                <a:latin typeface="Times New Roman"/>
                <a:cs typeface="Times New Roman"/>
              </a:rPr>
              <a:t>Ammonium</a:t>
            </a:r>
            <a:r>
              <a:rPr sz="1800" b="1" spc="-3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9900"/>
                </a:solidFill>
                <a:latin typeface="Times New Roman"/>
                <a:cs typeface="Times New Roman"/>
              </a:rPr>
              <a:t>sulfate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478782" y="3290696"/>
            <a:ext cx="191071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9900"/>
                </a:solidFill>
                <a:latin typeface="Times New Roman"/>
                <a:cs typeface="Times New Roman"/>
              </a:rPr>
              <a:t>Ammonium</a:t>
            </a:r>
            <a:r>
              <a:rPr sz="1800" b="1" spc="-6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9900"/>
                </a:solidFill>
                <a:latin typeface="Times New Roman"/>
                <a:cs typeface="Times New Roman"/>
              </a:rPr>
              <a:t>nitrate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4573484" y="1830285"/>
            <a:ext cx="1029335" cy="594995"/>
            <a:chOff x="4573484" y="1830285"/>
            <a:chExt cx="1029335" cy="594995"/>
          </a:xfrm>
        </p:grpSpPr>
        <p:pic>
          <p:nvPicPr>
            <p:cNvPr id="33" name="object 3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573484" y="1863807"/>
              <a:ext cx="1028779" cy="472485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654296" y="1830285"/>
              <a:ext cx="867143" cy="59439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623816" y="1894332"/>
              <a:ext cx="932688" cy="368808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4623815" y="1894332"/>
            <a:ext cx="932815" cy="36893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227329">
              <a:lnSpc>
                <a:spcPct val="100000"/>
              </a:lnSpc>
              <a:spcBef>
                <a:spcPts val="305"/>
              </a:spcBef>
            </a:pPr>
            <a:r>
              <a:rPr sz="1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Urea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5652515" y="1220469"/>
            <a:ext cx="889000" cy="1733550"/>
            <a:chOff x="5652515" y="1220469"/>
            <a:chExt cx="889000" cy="1733550"/>
          </a:xfrm>
        </p:grpSpPr>
        <p:sp>
          <p:nvSpPr>
            <p:cNvPr id="38" name="object 38"/>
            <p:cNvSpPr/>
            <p:nvPr/>
          </p:nvSpPr>
          <p:spPr>
            <a:xfrm>
              <a:off x="5690615" y="1287779"/>
              <a:ext cx="0" cy="1616075"/>
            </a:xfrm>
            <a:custGeom>
              <a:avLst/>
              <a:gdLst/>
              <a:ahLst/>
              <a:cxnLst/>
              <a:rect l="l" t="t" r="r" b="b"/>
              <a:pathLst>
                <a:path h="1616075">
                  <a:moveTo>
                    <a:pt x="0" y="0"/>
                  </a:moveTo>
                  <a:lnTo>
                    <a:pt x="0" y="1615694"/>
                  </a:lnTo>
                </a:path>
              </a:pathLst>
            </a:custGeom>
            <a:ln w="76200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751575" y="1226819"/>
              <a:ext cx="783335" cy="365759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5751575" y="1226819"/>
              <a:ext cx="783590" cy="365760"/>
            </a:xfrm>
            <a:custGeom>
              <a:avLst/>
              <a:gdLst/>
              <a:ahLst/>
              <a:cxnLst/>
              <a:rect l="l" t="t" r="r" b="b"/>
              <a:pathLst>
                <a:path w="783590" h="365759">
                  <a:moveTo>
                    <a:pt x="0" y="91439"/>
                  </a:moveTo>
                  <a:lnTo>
                    <a:pt x="600456" y="91439"/>
                  </a:lnTo>
                  <a:lnTo>
                    <a:pt x="600456" y="0"/>
                  </a:lnTo>
                  <a:lnTo>
                    <a:pt x="783335" y="182879"/>
                  </a:lnTo>
                  <a:lnTo>
                    <a:pt x="600456" y="365759"/>
                  </a:lnTo>
                  <a:lnTo>
                    <a:pt x="600456" y="274319"/>
                  </a:lnTo>
                  <a:lnTo>
                    <a:pt x="0" y="274319"/>
                  </a:lnTo>
                  <a:lnTo>
                    <a:pt x="0" y="91439"/>
                  </a:lnTo>
                  <a:close/>
                </a:path>
              </a:pathLst>
            </a:custGeom>
            <a:ln w="12700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725667" y="1891283"/>
              <a:ext cx="781812" cy="364236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5725667" y="1891283"/>
              <a:ext cx="782320" cy="364490"/>
            </a:xfrm>
            <a:custGeom>
              <a:avLst/>
              <a:gdLst/>
              <a:ahLst/>
              <a:cxnLst/>
              <a:rect l="l" t="t" r="r" b="b"/>
              <a:pathLst>
                <a:path w="782320" h="364489">
                  <a:moveTo>
                    <a:pt x="0" y="91058"/>
                  </a:moveTo>
                  <a:lnTo>
                    <a:pt x="599694" y="91058"/>
                  </a:lnTo>
                  <a:lnTo>
                    <a:pt x="599694" y="0"/>
                  </a:lnTo>
                  <a:lnTo>
                    <a:pt x="781812" y="182117"/>
                  </a:lnTo>
                  <a:lnTo>
                    <a:pt x="599694" y="364236"/>
                  </a:lnTo>
                  <a:lnTo>
                    <a:pt x="599694" y="273176"/>
                  </a:lnTo>
                  <a:lnTo>
                    <a:pt x="0" y="273176"/>
                  </a:lnTo>
                  <a:lnTo>
                    <a:pt x="0" y="91058"/>
                  </a:lnTo>
                  <a:close/>
                </a:path>
              </a:pathLst>
            </a:custGeom>
            <a:ln w="12700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751575" y="2581655"/>
              <a:ext cx="783335" cy="365760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5751575" y="2581655"/>
              <a:ext cx="783590" cy="365760"/>
            </a:xfrm>
            <a:custGeom>
              <a:avLst/>
              <a:gdLst/>
              <a:ahLst/>
              <a:cxnLst/>
              <a:rect l="l" t="t" r="r" b="b"/>
              <a:pathLst>
                <a:path w="783590" h="365760">
                  <a:moveTo>
                    <a:pt x="0" y="91440"/>
                  </a:moveTo>
                  <a:lnTo>
                    <a:pt x="600456" y="91440"/>
                  </a:lnTo>
                  <a:lnTo>
                    <a:pt x="600456" y="0"/>
                  </a:lnTo>
                  <a:lnTo>
                    <a:pt x="783335" y="182880"/>
                  </a:lnTo>
                  <a:lnTo>
                    <a:pt x="600456" y="365760"/>
                  </a:lnTo>
                  <a:lnTo>
                    <a:pt x="600456" y="274320"/>
                  </a:lnTo>
                  <a:lnTo>
                    <a:pt x="0" y="274320"/>
                  </a:lnTo>
                  <a:lnTo>
                    <a:pt x="0" y="91440"/>
                  </a:lnTo>
                  <a:close/>
                </a:path>
              </a:pathLst>
            </a:custGeom>
            <a:ln w="12700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5" name="object 45"/>
          <p:cNvGrpSpPr/>
          <p:nvPr/>
        </p:nvGrpSpPr>
        <p:grpSpPr>
          <a:xfrm>
            <a:off x="3131820" y="1920239"/>
            <a:ext cx="1492250" cy="4364990"/>
            <a:chOff x="3131820" y="1920239"/>
            <a:chExt cx="1492250" cy="4364990"/>
          </a:xfrm>
        </p:grpSpPr>
        <p:sp>
          <p:nvSpPr>
            <p:cNvPr id="46" name="object 46"/>
            <p:cNvSpPr/>
            <p:nvPr/>
          </p:nvSpPr>
          <p:spPr>
            <a:xfrm>
              <a:off x="3657600" y="1958339"/>
              <a:ext cx="9525" cy="4244975"/>
            </a:xfrm>
            <a:custGeom>
              <a:avLst/>
              <a:gdLst/>
              <a:ahLst/>
              <a:cxnLst/>
              <a:rect l="l" t="t" r="r" b="b"/>
              <a:pathLst>
                <a:path w="9525" h="4244975">
                  <a:moveTo>
                    <a:pt x="9144" y="0"/>
                  </a:moveTo>
                  <a:lnTo>
                    <a:pt x="0" y="4244733"/>
                  </a:lnTo>
                </a:path>
              </a:pathLst>
            </a:custGeom>
            <a:ln w="76200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131820" y="5376672"/>
              <a:ext cx="461771" cy="388619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3666744" y="1921763"/>
              <a:ext cx="957580" cy="4363720"/>
            </a:xfrm>
            <a:custGeom>
              <a:avLst/>
              <a:gdLst/>
              <a:ahLst/>
              <a:cxnLst/>
              <a:rect l="l" t="t" r="r" b="b"/>
              <a:pathLst>
                <a:path w="957579" h="4363720">
                  <a:moveTo>
                    <a:pt x="667766" y="2148840"/>
                  </a:moveTo>
                  <a:lnTo>
                    <a:pt x="591566" y="2110740"/>
                  </a:lnTo>
                  <a:lnTo>
                    <a:pt x="439166" y="2034540"/>
                  </a:lnTo>
                  <a:lnTo>
                    <a:pt x="439166" y="2110740"/>
                  </a:lnTo>
                  <a:lnTo>
                    <a:pt x="0" y="2110740"/>
                  </a:lnTo>
                  <a:lnTo>
                    <a:pt x="0" y="2186940"/>
                  </a:lnTo>
                  <a:lnTo>
                    <a:pt x="439166" y="2186940"/>
                  </a:lnTo>
                  <a:lnTo>
                    <a:pt x="439166" y="2263140"/>
                  </a:lnTo>
                  <a:lnTo>
                    <a:pt x="591566" y="2186940"/>
                  </a:lnTo>
                  <a:lnTo>
                    <a:pt x="667766" y="2148840"/>
                  </a:lnTo>
                  <a:close/>
                </a:path>
                <a:path w="957579" h="4363720">
                  <a:moveTo>
                    <a:pt x="692150" y="4248912"/>
                  </a:moveTo>
                  <a:lnTo>
                    <a:pt x="615950" y="4210812"/>
                  </a:lnTo>
                  <a:lnTo>
                    <a:pt x="463550" y="4134612"/>
                  </a:lnTo>
                  <a:lnTo>
                    <a:pt x="463550" y="4210812"/>
                  </a:lnTo>
                  <a:lnTo>
                    <a:pt x="24384" y="4210812"/>
                  </a:lnTo>
                  <a:lnTo>
                    <a:pt x="24384" y="4287012"/>
                  </a:lnTo>
                  <a:lnTo>
                    <a:pt x="463550" y="4287012"/>
                  </a:lnTo>
                  <a:lnTo>
                    <a:pt x="463550" y="4363212"/>
                  </a:lnTo>
                  <a:lnTo>
                    <a:pt x="615950" y="4287012"/>
                  </a:lnTo>
                  <a:lnTo>
                    <a:pt x="692150" y="4248912"/>
                  </a:lnTo>
                  <a:close/>
                </a:path>
                <a:path w="957579" h="4363720">
                  <a:moveTo>
                    <a:pt x="699770" y="3483864"/>
                  </a:moveTo>
                  <a:lnTo>
                    <a:pt x="623570" y="3445764"/>
                  </a:lnTo>
                  <a:lnTo>
                    <a:pt x="471170" y="3369564"/>
                  </a:lnTo>
                  <a:lnTo>
                    <a:pt x="471170" y="3445764"/>
                  </a:lnTo>
                  <a:lnTo>
                    <a:pt x="32004" y="3445764"/>
                  </a:lnTo>
                  <a:lnTo>
                    <a:pt x="32004" y="3521964"/>
                  </a:lnTo>
                  <a:lnTo>
                    <a:pt x="471170" y="3521964"/>
                  </a:lnTo>
                  <a:lnTo>
                    <a:pt x="471170" y="3598164"/>
                  </a:lnTo>
                  <a:lnTo>
                    <a:pt x="623570" y="3521964"/>
                  </a:lnTo>
                  <a:lnTo>
                    <a:pt x="699770" y="3483864"/>
                  </a:lnTo>
                  <a:close/>
                </a:path>
                <a:path w="957579" h="4363720">
                  <a:moveTo>
                    <a:pt x="699770" y="2872740"/>
                  </a:moveTo>
                  <a:lnTo>
                    <a:pt x="623570" y="2834640"/>
                  </a:lnTo>
                  <a:lnTo>
                    <a:pt x="471170" y="2758440"/>
                  </a:lnTo>
                  <a:lnTo>
                    <a:pt x="471170" y="2834640"/>
                  </a:lnTo>
                  <a:lnTo>
                    <a:pt x="32004" y="2834640"/>
                  </a:lnTo>
                  <a:lnTo>
                    <a:pt x="32004" y="2910840"/>
                  </a:lnTo>
                  <a:lnTo>
                    <a:pt x="471170" y="2910840"/>
                  </a:lnTo>
                  <a:lnTo>
                    <a:pt x="471170" y="2987040"/>
                  </a:lnTo>
                  <a:lnTo>
                    <a:pt x="623570" y="2910840"/>
                  </a:lnTo>
                  <a:lnTo>
                    <a:pt x="699770" y="2872740"/>
                  </a:lnTo>
                  <a:close/>
                </a:path>
                <a:path w="957579" h="4363720">
                  <a:moveTo>
                    <a:pt x="715010" y="1543812"/>
                  </a:moveTo>
                  <a:lnTo>
                    <a:pt x="638810" y="1505712"/>
                  </a:lnTo>
                  <a:lnTo>
                    <a:pt x="486410" y="1429512"/>
                  </a:lnTo>
                  <a:lnTo>
                    <a:pt x="486410" y="1505712"/>
                  </a:lnTo>
                  <a:lnTo>
                    <a:pt x="47244" y="1505712"/>
                  </a:lnTo>
                  <a:lnTo>
                    <a:pt x="47244" y="1581912"/>
                  </a:lnTo>
                  <a:lnTo>
                    <a:pt x="486410" y="1581912"/>
                  </a:lnTo>
                  <a:lnTo>
                    <a:pt x="486410" y="1658112"/>
                  </a:lnTo>
                  <a:lnTo>
                    <a:pt x="638810" y="1581912"/>
                  </a:lnTo>
                  <a:lnTo>
                    <a:pt x="715010" y="1543812"/>
                  </a:lnTo>
                  <a:close/>
                </a:path>
                <a:path w="957579" h="4363720">
                  <a:moveTo>
                    <a:pt x="886079" y="153162"/>
                  </a:moveTo>
                  <a:lnTo>
                    <a:pt x="765937" y="153162"/>
                  </a:lnTo>
                  <a:lnTo>
                    <a:pt x="727849" y="153162"/>
                  </a:lnTo>
                  <a:lnTo>
                    <a:pt x="726059" y="228473"/>
                  </a:lnTo>
                  <a:lnTo>
                    <a:pt x="886079" y="153162"/>
                  </a:lnTo>
                  <a:close/>
                </a:path>
                <a:path w="957579" h="4363720">
                  <a:moveTo>
                    <a:pt x="957326" y="119634"/>
                  </a:moveTo>
                  <a:lnTo>
                    <a:pt x="731520" y="0"/>
                  </a:lnTo>
                  <a:lnTo>
                    <a:pt x="729691" y="76073"/>
                  </a:lnTo>
                  <a:lnTo>
                    <a:pt x="23749" y="59436"/>
                  </a:lnTo>
                  <a:lnTo>
                    <a:pt x="21971" y="135636"/>
                  </a:lnTo>
                  <a:lnTo>
                    <a:pt x="727875" y="152273"/>
                  </a:lnTo>
                  <a:lnTo>
                    <a:pt x="765949" y="152273"/>
                  </a:lnTo>
                  <a:lnTo>
                    <a:pt x="887984" y="152273"/>
                  </a:lnTo>
                  <a:lnTo>
                    <a:pt x="957326" y="119634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6693789" y="1248283"/>
            <a:ext cx="19208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09900"/>
                </a:solidFill>
                <a:latin typeface="Times New Roman"/>
                <a:cs typeface="Times New Roman"/>
              </a:rPr>
              <a:t>Urea</a:t>
            </a:r>
            <a:r>
              <a:rPr sz="1800" b="1" spc="-7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9900"/>
                </a:solidFill>
                <a:latin typeface="Times New Roman"/>
                <a:cs typeface="Times New Roman"/>
              </a:rPr>
              <a:t>formaldehyde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</a:t>
            </a:r>
            <a:r>
              <a:rPr spc="-10" dirty="0"/>
              <a:t> </a:t>
            </a:r>
            <a:r>
              <a:rPr dirty="0"/>
              <a:t>342, </a:t>
            </a:r>
            <a:r>
              <a:rPr spc="-10" dirty="0"/>
              <a:t>By</a:t>
            </a:r>
            <a:r>
              <a:rPr spc="-5"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 </a:t>
            </a:r>
            <a:r>
              <a:rPr spc="-30" dirty="0"/>
              <a:t>ALTERARY.</a:t>
            </a:r>
            <a:r>
              <a:rPr spc="5" dirty="0"/>
              <a:t> </a:t>
            </a:r>
            <a:r>
              <a:rPr spc="-5" dirty="0"/>
              <a:t>1st</a:t>
            </a:r>
            <a:r>
              <a:rPr spc="280" dirty="0"/>
              <a:t> </a:t>
            </a:r>
            <a:r>
              <a:rPr spc="-5" dirty="0"/>
              <a:t>Semester </a:t>
            </a:r>
            <a:r>
              <a:rPr dirty="0"/>
              <a:t>1443-2021</a:t>
            </a:r>
          </a:p>
        </p:txBody>
      </p:sp>
      <p:sp>
        <p:nvSpPr>
          <p:cNvPr id="50" name="object 50"/>
          <p:cNvSpPr txBox="1"/>
          <p:nvPr/>
        </p:nvSpPr>
        <p:spPr>
          <a:xfrm>
            <a:off x="6777355" y="1938273"/>
            <a:ext cx="10052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9900"/>
                </a:solidFill>
                <a:latin typeface="Times New Roman"/>
                <a:cs typeface="Times New Roman"/>
              </a:rPr>
              <a:t>M</a:t>
            </a:r>
            <a:r>
              <a:rPr sz="1800" b="1" spc="5" dirty="0">
                <a:solidFill>
                  <a:srgbClr val="009900"/>
                </a:solidFill>
                <a:latin typeface="Times New Roman"/>
                <a:cs typeface="Times New Roman"/>
              </a:rPr>
              <a:t>e</a:t>
            </a:r>
            <a:r>
              <a:rPr sz="1800" b="1" dirty="0">
                <a:solidFill>
                  <a:srgbClr val="009900"/>
                </a:solidFill>
                <a:latin typeface="Times New Roman"/>
                <a:cs typeface="Times New Roman"/>
              </a:rPr>
              <a:t>lam</a:t>
            </a:r>
            <a:r>
              <a:rPr sz="1800" b="1" spc="5" dirty="0">
                <a:solidFill>
                  <a:srgbClr val="009900"/>
                </a:solidFill>
                <a:latin typeface="Times New Roman"/>
                <a:cs typeface="Times New Roman"/>
              </a:rPr>
              <a:t>i</a:t>
            </a:r>
            <a:r>
              <a:rPr sz="1800" b="1" spc="-5" dirty="0">
                <a:solidFill>
                  <a:srgbClr val="009900"/>
                </a:solidFill>
                <a:latin typeface="Times New Roman"/>
                <a:cs typeface="Times New Roman"/>
              </a:rPr>
              <a:t>ne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6711442" y="2591815"/>
            <a:ext cx="2956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9900"/>
                </a:solidFill>
                <a:latin typeface="Times New Roman"/>
                <a:cs typeface="Times New Roman"/>
              </a:rPr>
              <a:t>Melamine</a:t>
            </a:r>
            <a:r>
              <a:rPr sz="1800" b="1" spc="-5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9900"/>
                </a:solidFill>
                <a:latin typeface="Times New Roman"/>
                <a:cs typeface="Times New Roman"/>
              </a:rPr>
              <a:t>resin</a:t>
            </a:r>
            <a:r>
              <a:rPr sz="1800" b="1" spc="-3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9900"/>
                </a:solidFill>
                <a:latin typeface="Times New Roman"/>
                <a:cs typeface="Times New Roman"/>
              </a:rPr>
              <a:t>formaldehyde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310634" y="291845"/>
            <a:ext cx="3055620" cy="1099185"/>
          </a:xfrm>
          <a:custGeom>
            <a:avLst/>
            <a:gdLst/>
            <a:ahLst/>
            <a:cxnLst/>
            <a:rect l="l" t="t" r="r" b="b"/>
            <a:pathLst>
              <a:path w="3055620" h="1099185">
                <a:moveTo>
                  <a:pt x="0" y="549401"/>
                </a:moveTo>
                <a:lnTo>
                  <a:pt x="1527810" y="0"/>
                </a:lnTo>
                <a:lnTo>
                  <a:pt x="3055619" y="549401"/>
                </a:lnTo>
                <a:lnTo>
                  <a:pt x="1527810" y="1098803"/>
                </a:lnTo>
                <a:lnTo>
                  <a:pt x="0" y="549401"/>
                </a:lnTo>
                <a:close/>
              </a:path>
            </a:pathLst>
          </a:custGeom>
          <a:ln w="38100">
            <a:solidFill>
              <a:srgbClr val="CC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215763" y="438403"/>
            <a:ext cx="13639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CC3300"/>
                </a:solidFill>
                <a:latin typeface="Times New Roman"/>
                <a:cs typeface="Times New Roman"/>
              </a:rPr>
              <a:t>Ammonia</a:t>
            </a:r>
            <a:endParaRPr sz="2400">
              <a:latin typeface="Times New Roman"/>
              <a:cs typeface="Times New Roman"/>
            </a:endParaRPr>
          </a:p>
          <a:p>
            <a:pPr marL="14604" algn="ctr">
              <a:lnSpc>
                <a:spcPct val="100000"/>
              </a:lnSpc>
            </a:pPr>
            <a:r>
              <a:rPr sz="2400" spc="-5" dirty="0">
                <a:solidFill>
                  <a:srgbClr val="CC3300"/>
                </a:solidFill>
                <a:latin typeface="Times New Roman"/>
                <a:cs typeface="Times New Roman"/>
              </a:rPr>
              <a:t>NH</a:t>
            </a:r>
            <a:r>
              <a:rPr sz="2400" spc="-7" baseline="-20833" dirty="0">
                <a:solidFill>
                  <a:srgbClr val="CC3300"/>
                </a:solidFill>
                <a:latin typeface="Times New Roman"/>
                <a:cs typeface="Times New Roman"/>
              </a:rPr>
              <a:t>3</a:t>
            </a:r>
            <a:endParaRPr sz="2400" baseline="-20833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4868" y="1356099"/>
            <a:ext cx="5871845" cy="922655"/>
          </a:xfrm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35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200" spc="-10" dirty="0">
                <a:solidFill>
                  <a:srgbClr val="CC3300"/>
                </a:solidFill>
                <a:latin typeface="Times New Roman"/>
                <a:cs typeface="Times New Roman"/>
              </a:rPr>
              <a:t>Ammonia</a:t>
            </a:r>
            <a:r>
              <a:rPr sz="2200" spc="30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CC3300"/>
                </a:solidFill>
                <a:latin typeface="Times New Roman"/>
                <a:cs typeface="Times New Roman"/>
              </a:rPr>
              <a:t>is</a:t>
            </a:r>
            <a:r>
              <a:rPr sz="2200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CC3300"/>
                </a:solidFill>
                <a:latin typeface="Times New Roman"/>
                <a:cs typeface="Times New Roman"/>
              </a:rPr>
              <a:t>a gas</a:t>
            </a:r>
            <a:r>
              <a:rPr sz="2200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CC3300"/>
                </a:solidFill>
                <a:latin typeface="Times New Roman"/>
                <a:cs typeface="Times New Roman"/>
              </a:rPr>
              <a:t>that has</a:t>
            </a:r>
            <a:r>
              <a:rPr sz="2200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CC3300"/>
                </a:solidFill>
                <a:latin typeface="Times New Roman"/>
                <a:cs typeface="Times New Roman"/>
              </a:rPr>
              <a:t>a distinct</a:t>
            </a:r>
            <a:r>
              <a:rPr sz="2200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CC3300"/>
                </a:solidFill>
                <a:latin typeface="Times New Roman"/>
                <a:cs typeface="Times New Roman"/>
              </a:rPr>
              <a:t>smell</a:t>
            </a:r>
            <a:r>
              <a:rPr sz="2200" spc="20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CC3300"/>
                </a:solidFill>
                <a:latin typeface="Times New Roman"/>
                <a:cs typeface="Times New Roman"/>
              </a:rPr>
              <a:t>and</a:t>
            </a:r>
            <a:r>
              <a:rPr sz="2200" spc="10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CC3300"/>
                </a:solidFill>
                <a:latin typeface="Times New Roman"/>
                <a:cs typeface="Times New Roman"/>
              </a:rPr>
              <a:t>its</a:t>
            </a:r>
            <a:endParaRPr sz="2200">
              <a:latin typeface="Times New Roman"/>
              <a:cs typeface="Times New Roman"/>
            </a:endParaRPr>
          </a:p>
          <a:p>
            <a:pPr marL="600710">
              <a:lnSpc>
                <a:spcPct val="100000"/>
              </a:lnSpc>
              <a:spcBef>
                <a:spcPts val="810"/>
              </a:spcBef>
            </a:pPr>
            <a:r>
              <a:rPr sz="2400" b="1" spc="-5" dirty="0">
                <a:solidFill>
                  <a:srgbClr val="009900"/>
                </a:solidFill>
                <a:latin typeface="Times New Roman"/>
                <a:cs typeface="Times New Roman"/>
              </a:rPr>
              <a:t>The</a:t>
            </a:r>
            <a:r>
              <a:rPr sz="2400" b="1" spc="-2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9900"/>
                </a:solidFill>
                <a:latin typeface="Times New Roman"/>
                <a:cs typeface="Times New Roman"/>
              </a:rPr>
              <a:t>Preparation</a:t>
            </a:r>
            <a:r>
              <a:rPr sz="2400" b="1" spc="-3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9900"/>
                </a:solidFill>
                <a:latin typeface="Times New Roman"/>
                <a:cs typeface="Times New Roman"/>
              </a:rPr>
              <a:t>of</a:t>
            </a:r>
            <a:r>
              <a:rPr sz="2400" b="1" spc="-14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9900"/>
                </a:solidFill>
                <a:latin typeface="Times New Roman"/>
                <a:cs typeface="Times New Roman"/>
              </a:rPr>
              <a:t>Ammonia: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25083" y="1497330"/>
            <a:ext cx="2672080" cy="30988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2365"/>
              </a:lnSpc>
            </a:pPr>
            <a:r>
              <a:rPr sz="2200" spc="-5" dirty="0">
                <a:solidFill>
                  <a:srgbClr val="CC3300"/>
                </a:solidFill>
                <a:latin typeface="Times New Roman"/>
                <a:cs typeface="Times New Roman"/>
              </a:rPr>
              <a:t>boiling</a:t>
            </a:r>
            <a:r>
              <a:rPr sz="2200" spc="-15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CC3300"/>
                </a:solidFill>
                <a:latin typeface="Times New Roman"/>
                <a:cs typeface="Times New Roman"/>
              </a:rPr>
              <a:t>point</a:t>
            </a:r>
            <a:r>
              <a:rPr sz="2200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0000"/>
                </a:solidFill>
                <a:latin typeface="Times New Roman"/>
                <a:cs typeface="Times New Roman"/>
              </a:rPr>
              <a:t>−33.34</a:t>
            </a:r>
            <a:r>
              <a:rPr sz="22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0000"/>
                </a:solidFill>
                <a:latin typeface="Times New Roman"/>
                <a:cs typeface="Times New Roman"/>
              </a:rPr>
              <a:t>°C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04430" y="3224168"/>
            <a:ext cx="346710" cy="3117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1850" spc="20" dirty="0">
                <a:latin typeface="Arial MT"/>
                <a:cs typeface="Arial MT"/>
              </a:rPr>
              <a:t>N</a:t>
            </a:r>
            <a:r>
              <a:rPr sz="2025" spc="30" baseline="-16460" dirty="0">
                <a:latin typeface="Arial MT"/>
                <a:cs typeface="Arial MT"/>
              </a:rPr>
              <a:t>2</a:t>
            </a:r>
            <a:endParaRPr sz="2025" baseline="-1646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650969" y="3205224"/>
            <a:ext cx="480695" cy="3117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1850" spc="15" dirty="0">
                <a:latin typeface="Arial MT"/>
                <a:cs typeface="Arial MT"/>
              </a:rPr>
              <a:t>3H</a:t>
            </a:r>
            <a:r>
              <a:rPr sz="2025" spc="22" baseline="-16460" dirty="0">
                <a:latin typeface="Arial MT"/>
                <a:cs typeface="Arial MT"/>
              </a:rPr>
              <a:t>2</a:t>
            </a:r>
            <a:endParaRPr sz="2025" baseline="-1646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331092" y="3224168"/>
            <a:ext cx="650240" cy="3117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1850" spc="15" dirty="0">
                <a:latin typeface="Arial MT"/>
                <a:cs typeface="Arial MT"/>
              </a:rPr>
              <a:t>2NH</a:t>
            </a:r>
            <a:r>
              <a:rPr sz="2025" spc="22" baseline="-16460" dirty="0">
                <a:latin typeface="Arial MT"/>
                <a:cs typeface="Arial MT"/>
              </a:rPr>
              <a:t>3</a:t>
            </a:r>
            <a:endParaRPr sz="2025" baseline="-1646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797953" y="3073977"/>
            <a:ext cx="738505" cy="3117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1850" spc="15" dirty="0">
                <a:latin typeface="Arial MT"/>
                <a:cs typeface="Arial MT"/>
              </a:rPr>
              <a:t>Fe</a:t>
            </a:r>
            <a:r>
              <a:rPr sz="2025" spc="22" baseline="-16460" dirty="0">
                <a:latin typeface="Arial MT"/>
                <a:cs typeface="Arial MT"/>
              </a:rPr>
              <a:t>2</a:t>
            </a:r>
            <a:r>
              <a:rPr sz="1850" spc="15" dirty="0">
                <a:latin typeface="Arial MT"/>
                <a:cs typeface="Arial MT"/>
              </a:rPr>
              <a:t>O</a:t>
            </a:r>
            <a:r>
              <a:rPr sz="2025" spc="22" baseline="-16460" dirty="0">
                <a:latin typeface="Arial MT"/>
                <a:cs typeface="Arial MT"/>
              </a:rPr>
              <a:t>3</a:t>
            </a:r>
            <a:endParaRPr sz="2025" baseline="-1646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290214" y="3250220"/>
            <a:ext cx="166370" cy="3117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850" spc="25" dirty="0">
                <a:latin typeface="Arial MT"/>
                <a:cs typeface="Arial MT"/>
              </a:rPr>
              <a:t>+</a:t>
            </a:r>
            <a:endParaRPr sz="1850">
              <a:latin typeface="Arial MT"/>
              <a:cs typeface="Arial MT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523286" y="2737104"/>
            <a:ext cx="4592320" cy="1342390"/>
            <a:chOff x="3523286" y="2737104"/>
            <a:chExt cx="4592320" cy="1342390"/>
          </a:xfrm>
        </p:grpSpPr>
        <p:sp>
          <p:nvSpPr>
            <p:cNvPr id="14" name="object 14"/>
            <p:cNvSpPr/>
            <p:nvPr/>
          </p:nvSpPr>
          <p:spPr>
            <a:xfrm>
              <a:off x="6911574" y="3389619"/>
              <a:ext cx="198120" cy="102870"/>
            </a:xfrm>
            <a:custGeom>
              <a:avLst/>
              <a:gdLst/>
              <a:ahLst/>
              <a:cxnLst/>
              <a:rect l="l" t="t" r="r" b="b"/>
              <a:pathLst>
                <a:path w="198120" h="102870">
                  <a:moveTo>
                    <a:pt x="0" y="0"/>
                  </a:moveTo>
                  <a:lnTo>
                    <a:pt x="23834" y="52597"/>
                  </a:lnTo>
                  <a:lnTo>
                    <a:pt x="0" y="102339"/>
                  </a:lnTo>
                  <a:lnTo>
                    <a:pt x="198023" y="525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430354" y="3444106"/>
              <a:ext cx="1504950" cy="0"/>
            </a:xfrm>
            <a:custGeom>
              <a:avLst/>
              <a:gdLst/>
              <a:ahLst/>
              <a:cxnLst/>
              <a:rect l="l" t="t" r="r" b="b"/>
              <a:pathLst>
                <a:path w="1504950">
                  <a:moveTo>
                    <a:pt x="1504458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421277" y="3432736"/>
              <a:ext cx="1514475" cy="19050"/>
            </a:xfrm>
            <a:custGeom>
              <a:avLst/>
              <a:gdLst/>
              <a:ahLst/>
              <a:cxnLst/>
              <a:rect l="l" t="t" r="r" b="b"/>
              <a:pathLst>
                <a:path w="1514475" h="19050">
                  <a:moveTo>
                    <a:pt x="1514071" y="0"/>
                  </a:moveTo>
                  <a:lnTo>
                    <a:pt x="0" y="0"/>
                  </a:lnTo>
                  <a:lnTo>
                    <a:pt x="0" y="18951"/>
                  </a:lnTo>
                  <a:lnTo>
                    <a:pt x="1514071" y="18951"/>
                  </a:lnTo>
                  <a:lnTo>
                    <a:pt x="15140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532517" y="3043761"/>
              <a:ext cx="4573905" cy="770890"/>
            </a:xfrm>
            <a:custGeom>
              <a:avLst/>
              <a:gdLst/>
              <a:ahLst/>
              <a:cxnLst/>
              <a:rect l="l" t="t" r="r" b="b"/>
              <a:pathLst>
                <a:path w="4573905" h="770889">
                  <a:moveTo>
                    <a:pt x="0" y="770369"/>
                  </a:moveTo>
                  <a:lnTo>
                    <a:pt x="4573795" y="770369"/>
                  </a:lnTo>
                  <a:lnTo>
                    <a:pt x="4573795" y="0"/>
                  </a:lnTo>
                  <a:lnTo>
                    <a:pt x="0" y="0"/>
                  </a:lnTo>
                  <a:lnTo>
                    <a:pt x="0" y="770369"/>
                  </a:lnTo>
                  <a:close/>
                </a:path>
              </a:pathLst>
            </a:custGeom>
            <a:ln w="18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731895" y="2737103"/>
              <a:ext cx="1258570" cy="1342390"/>
            </a:xfrm>
            <a:custGeom>
              <a:avLst/>
              <a:gdLst/>
              <a:ahLst/>
              <a:cxnLst/>
              <a:rect l="l" t="t" r="r" b="b"/>
              <a:pathLst>
                <a:path w="1258570" h="1342389">
                  <a:moveTo>
                    <a:pt x="171450" y="171450"/>
                  </a:moveTo>
                  <a:lnTo>
                    <a:pt x="157162" y="142875"/>
                  </a:lnTo>
                  <a:lnTo>
                    <a:pt x="85725" y="0"/>
                  </a:lnTo>
                  <a:lnTo>
                    <a:pt x="0" y="171450"/>
                  </a:lnTo>
                  <a:lnTo>
                    <a:pt x="57150" y="171450"/>
                  </a:lnTo>
                  <a:lnTo>
                    <a:pt x="57150" y="485648"/>
                  </a:lnTo>
                  <a:lnTo>
                    <a:pt x="114300" y="485648"/>
                  </a:lnTo>
                  <a:lnTo>
                    <a:pt x="114300" y="171450"/>
                  </a:lnTo>
                  <a:lnTo>
                    <a:pt x="171450" y="171450"/>
                  </a:lnTo>
                  <a:close/>
                </a:path>
                <a:path w="1258570" h="1342389">
                  <a:moveTo>
                    <a:pt x="1258062" y="1170940"/>
                  </a:moveTo>
                  <a:lnTo>
                    <a:pt x="1200912" y="1170940"/>
                  </a:lnTo>
                  <a:lnTo>
                    <a:pt x="1200912" y="722376"/>
                  </a:lnTo>
                  <a:lnTo>
                    <a:pt x="1143762" y="722376"/>
                  </a:lnTo>
                  <a:lnTo>
                    <a:pt x="1143762" y="1170940"/>
                  </a:lnTo>
                  <a:lnTo>
                    <a:pt x="1086612" y="1170940"/>
                  </a:lnTo>
                  <a:lnTo>
                    <a:pt x="1172337" y="1342390"/>
                  </a:lnTo>
                  <a:lnTo>
                    <a:pt x="1243774" y="1199515"/>
                  </a:lnTo>
                  <a:lnTo>
                    <a:pt x="1258062" y="117094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263448" y="3489011"/>
            <a:ext cx="11634470" cy="12026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94970" algn="ctr">
              <a:lnSpc>
                <a:spcPct val="100000"/>
              </a:lnSpc>
              <a:spcBef>
                <a:spcPts val="125"/>
              </a:spcBef>
            </a:pPr>
            <a:r>
              <a:rPr sz="1850" spc="10" dirty="0">
                <a:latin typeface="Arial MT"/>
                <a:cs typeface="Arial MT"/>
              </a:rPr>
              <a:t>500</a:t>
            </a:r>
            <a:r>
              <a:rPr sz="2025" spc="15" baseline="30864" dirty="0">
                <a:latin typeface="Arial MT"/>
                <a:cs typeface="Arial MT"/>
              </a:rPr>
              <a:t>o</a:t>
            </a:r>
            <a:r>
              <a:rPr sz="1850" spc="10" dirty="0">
                <a:latin typeface="Arial MT"/>
                <a:cs typeface="Arial MT"/>
              </a:rPr>
              <a:t>C/300</a:t>
            </a:r>
            <a:r>
              <a:rPr sz="1850" spc="-30" dirty="0">
                <a:latin typeface="Arial MT"/>
                <a:cs typeface="Arial MT"/>
              </a:rPr>
              <a:t> </a:t>
            </a:r>
            <a:r>
              <a:rPr sz="1850" spc="15" dirty="0">
                <a:latin typeface="Arial MT"/>
                <a:cs typeface="Arial MT"/>
              </a:rPr>
              <a:t>atm</a:t>
            </a:r>
            <a:endParaRPr sz="185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900" dirty="0">
              <a:latin typeface="Arial MT"/>
              <a:cs typeface="Arial MT"/>
            </a:endParaRPr>
          </a:p>
          <a:p>
            <a:pPr marL="50800" marR="4318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The hydrogen can be generated from the</a:t>
            </a:r>
            <a:r>
              <a:rPr sz="20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Syngas </a:t>
            </a:r>
            <a:r>
              <a:rPr sz="2000" spc="5" dirty="0">
                <a:solidFill>
                  <a:srgbClr val="0000FF"/>
                </a:solidFill>
                <a:latin typeface="Times New Roman"/>
                <a:cs typeface="Times New Roman"/>
              </a:rPr>
              <a:t>(CO/H</a:t>
            </a:r>
            <a:r>
              <a:rPr sz="1950" spc="7" baseline="-21367" dirty="0">
                <a:solidFill>
                  <a:srgbClr val="0000FF"/>
                </a:solidFill>
                <a:latin typeface="Times New Roman"/>
                <a:cs typeface="Times New Roman"/>
              </a:rPr>
              <a:t>2</a:t>
            </a:r>
            <a:r>
              <a:rPr sz="2000" spc="5" dirty="0">
                <a:solidFill>
                  <a:srgbClr val="0000FF"/>
                </a:solidFill>
                <a:latin typeface="Times New Roman"/>
                <a:cs typeface="Times New Roman"/>
              </a:rPr>
              <a:t>)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after the oxidation of CO into </a:t>
            </a:r>
            <a:r>
              <a:rPr sz="2000" spc="5" dirty="0">
                <a:solidFill>
                  <a:srgbClr val="0000FF"/>
                </a:solidFill>
                <a:latin typeface="Times New Roman"/>
                <a:cs typeface="Times New Roman"/>
              </a:rPr>
              <a:t>CO</a:t>
            </a:r>
            <a:r>
              <a:rPr sz="1950" spc="7" baseline="-21367" dirty="0">
                <a:solidFill>
                  <a:srgbClr val="0000FF"/>
                </a:solidFill>
                <a:latin typeface="Times New Roman"/>
                <a:cs typeface="Times New Roman"/>
              </a:rPr>
              <a:t>2</a:t>
            </a:r>
            <a:r>
              <a:rPr sz="1950" spc="15" baseline="-21367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by using</a:t>
            </a:r>
            <a:r>
              <a:rPr sz="20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oxidation </a:t>
            </a:r>
            <a:r>
              <a:rPr sz="2000" spc="-484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Catalyst,</a:t>
            </a:r>
            <a:r>
              <a:rPr sz="20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followed</a:t>
            </a:r>
            <a:r>
              <a:rPr sz="2000" spc="-4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by DEA</a:t>
            </a:r>
            <a:r>
              <a:rPr sz="2000" spc="-114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which</a:t>
            </a:r>
            <a:r>
              <a:rPr sz="20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is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absorbent</a:t>
            </a:r>
            <a:r>
              <a:rPr sz="2000" spc="-4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for</a:t>
            </a:r>
            <a:r>
              <a:rPr sz="20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Carbon</a:t>
            </a:r>
            <a:r>
              <a:rPr sz="20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dioxide</a:t>
            </a:r>
            <a:r>
              <a:rPr sz="20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.</a:t>
            </a:r>
            <a:r>
              <a:rPr lang="en-GB" sz="20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endParaRPr sz="2000" dirty="0">
              <a:latin typeface="Times New Roman"/>
              <a:cs typeface="Times New Roman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2805403" y="4963860"/>
            <a:ext cx="7071258" cy="1365515"/>
            <a:chOff x="2805403" y="4963860"/>
            <a:chExt cx="7071258" cy="1365515"/>
          </a:xfrm>
        </p:grpSpPr>
        <p:sp>
          <p:nvSpPr>
            <p:cNvPr id="29" name="object 29"/>
            <p:cNvSpPr/>
            <p:nvPr/>
          </p:nvSpPr>
          <p:spPr>
            <a:xfrm>
              <a:off x="2805403" y="4963860"/>
              <a:ext cx="6483350" cy="1090295"/>
            </a:xfrm>
            <a:custGeom>
              <a:avLst/>
              <a:gdLst/>
              <a:ahLst/>
              <a:cxnLst/>
              <a:rect l="l" t="t" r="r" b="b"/>
              <a:pathLst>
                <a:path w="6483350" h="1090295">
                  <a:moveTo>
                    <a:pt x="0" y="1014189"/>
                  </a:moveTo>
                  <a:lnTo>
                    <a:pt x="7193" y="1043695"/>
                  </a:lnTo>
                  <a:lnTo>
                    <a:pt x="26815" y="1067780"/>
                  </a:lnTo>
                  <a:lnTo>
                    <a:pt x="55927" y="1084013"/>
                  </a:lnTo>
                  <a:lnTo>
                    <a:pt x="91593" y="1089964"/>
                  </a:lnTo>
                  <a:lnTo>
                    <a:pt x="158889" y="1089964"/>
                  </a:lnTo>
                </a:path>
                <a:path w="6483350" h="1090295">
                  <a:moveTo>
                    <a:pt x="6483128" y="1093"/>
                  </a:moveTo>
                  <a:lnTo>
                    <a:pt x="6476565" y="0"/>
                  </a:lnTo>
                  <a:lnTo>
                    <a:pt x="91593" y="0"/>
                  </a:lnTo>
                  <a:lnTo>
                    <a:pt x="55927" y="5950"/>
                  </a:lnTo>
                  <a:lnTo>
                    <a:pt x="26814" y="22183"/>
                  </a:lnTo>
                  <a:lnTo>
                    <a:pt x="7193" y="46266"/>
                  </a:lnTo>
                  <a:lnTo>
                    <a:pt x="0" y="75770"/>
                  </a:lnTo>
                  <a:lnTo>
                    <a:pt x="0" y="1014189"/>
                  </a:lnTo>
                </a:path>
              </a:pathLst>
            </a:custGeom>
            <a:ln w="132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32721" y="5512308"/>
              <a:ext cx="543432" cy="428421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26371" y="5505958"/>
              <a:ext cx="143001" cy="198831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9383902" y="5540121"/>
              <a:ext cx="492759" cy="400685"/>
            </a:xfrm>
            <a:custGeom>
              <a:avLst/>
              <a:gdLst/>
              <a:ahLst/>
              <a:cxnLst/>
              <a:rect l="l" t="t" r="r" b="b"/>
              <a:pathLst>
                <a:path w="492759" h="400685">
                  <a:moveTo>
                    <a:pt x="89407" y="0"/>
                  </a:moveTo>
                  <a:lnTo>
                    <a:pt x="373125" y="154851"/>
                  </a:lnTo>
                  <a:lnTo>
                    <a:pt x="417829" y="72923"/>
                  </a:lnTo>
                  <a:lnTo>
                    <a:pt x="492251" y="326148"/>
                  </a:lnTo>
                  <a:lnTo>
                    <a:pt x="239014" y="400608"/>
                  </a:lnTo>
                  <a:lnTo>
                    <a:pt x="283718" y="318681"/>
                  </a:lnTo>
                  <a:lnTo>
                    <a:pt x="0" y="163893"/>
                  </a:lnTo>
                  <a:lnTo>
                    <a:pt x="89407" y="0"/>
                  </a:lnTo>
                  <a:close/>
                </a:path>
              </a:pathLst>
            </a:custGeom>
            <a:ln w="12699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92642" y="5900763"/>
              <a:ext cx="543432" cy="42847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86292" y="5894413"/>
              <a:ext cx="143001" cy="198882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8243823" y="5928690"/>
              <a:ext cx="492759" cy="400685"/>
            </a:xfrm>
            <a:custGeom>
              <a:avLst/>
              <a:gdLst/>
              <a:ahLst/>
              <a:cxnLst/>
              <a:rect l="l" t="t" r="r" b="b"/>
              <a:pathLst>
                <a:path w="492759" h="400685">
                  <a:moveTo>
                    <a:pt x="89280" y="0"/>
                  </a:moveTo>
                  <a:lnTo>
                    <a:pt x="373125" y="154787"/>
                  </a:lnTo>
                  <a:lnTo>
                    <a:pt x="417829" y="72872"/>
                  </a:lnTo>
                  <a:lnTo>
                    <a:pt x="492251" y="326085"/>
                  </a:lnTo>
                  <a:lnTo>
                    <a:pt x="239014" y="400545"/>
                  </a:lnTo>
                  <a:lnTo>
                    <a:pt x="283718" y="318630"/>
                  </a:lnTo>
                  <a:lnTo>
                    <a:pt x="0" y="163842"/>
                  </a:lnTo>
                  <a:lnTo>
                    <a:pt x="89280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524662" y="2363851"/>
            <a:ext cx="64033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The nitrogen</a:t>
            </a:r>
            <a:r>
              <a:rPr sz="2000" spc="-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is</a:t>
            </a:r>
            <a:r>
              <a:rPr sz="20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separated</a:t>
            </a:r>
            <a:r>
              <a:rPr sz="20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from</a:t>
            </a:r>
            <a:r>
              <a:rPr sz="2000" spc="-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0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air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 by</a:t>
            </a:r>
            <a:r>
              <a:rPr sz="20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fractional</a:t>
            </a:r>
            <a:r>
              <a:rPr sz="2000" spc="-5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distillation.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</a:t>
            </a:r>
            <a:r>
              <a:rPr spc="-10" dirty="0"/>
              <a:t> </a:t>
            </a:r>
            <a:r>
              <a:rPr dirty="0"/>
              <a:t>342, </a:t>
            </a:r>
            <a:r>
              <a:rPr spc="-10" dirty="0"/>
              <a:t>By</a:t>
            </a:r>
            <a:r>
              <a:rPr spc="-5"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 </a:t>
            </a:r>
            <a:r>
              <a:rPr spc="-30" dirty="0"/>
              <a:t>ALTERARY.</a:t>
            </a:r>
            <a:r>
              <a:rPr spc="5" dirty="0"/>
              <a:t> </a:t>
            </a:r>
            <a:r>
              <a:rPr spc="-5" dirty="0"/>
              <a:t>1st</a:t>
            </a:r>
            <a:r>
              <a:rPr spc="280" dirty="0"/>
              <a:t> </a:t>
            </a:r>
            <a:r>
              <a:rPr spc="-5" dirty="0"/>
              <a:t>Semester </a:t>
            </a:r>
            <a:r>
              <a:rPr dirty="0"/>
              <a:t>1443-2021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8716518" y="5787745"/>
            <a:ext cx="2136775" cy="72771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159510">
              <a:lnSpc>
                <a:spcPct val="100000"/>
              </a:lnSpc>
              <a:spcBef>
                <a:spcPts val="700"/>
              </a:spcBef>
            </a:pPr>
            <a:r>
              <a:rPr sz="18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Ammo</a:t>
            </a:r>
            <a:r>
              <a:rPr sz="1800" b="1" spc="-15" dirty="0">
                <a:solidFill>
                  <a:srgbClr val="0000FF"/>
                </a:solidFill>
                <a:latin typeface="Times New Roman"/>
                <a:cs typeface="Times New Roman"/>
              </a:rPr>
              <a:t>n</a:t>
            </a:r>
            <a:r>
              <a:rPr sz="1800" b="1" dirty="0">
                <a:solidFill>
                  <a:srgbClr val="0000FF"/>
                </a:solidFill>
                <a:latin typeface="Times New Roman"/>
                <a:cs typeface="Times New Roman"/>
              </a:rPr>
              <a:t>ia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18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Urea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39" name="Object 5">
            <a:extLst>
              <a:ext uri="{FF2B5EF4-FFF2-40B4-BE49-F238E27FC236}">
                <a16:creationId xmlns:a16="http://schemas.microsoft.com/office/drawing/2014/main" id="{3FBB6A3D-3F8A-05C8-CACD-EB8949EFA83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2244777"/>
              </p:ext>
            </p:extLst>
          </p:nvPr>
        </p:nvGraphicFramePr>
        <p:xfrm>
          <a:off x="2781300" y="4943979"/>
          <a:ext cx="6629400" cy="1140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CS ChemDraw Drawing" r:id="rId7" imgW="4194048" imgH="870204" progId="ChemDraw.Document.6.0">
                  <p:embed/>
                </p:oleObj>
              </mc:Choice>
              <mc:Fallback>
                <p:oleObj name="CS ChemDraw Drawing" r:id="rId7" imgW="4194048" imgH="870204" progId="ChemDraw.Document.6.0">
                  <p:embed/>
                  <p:pic>
                    <p:nvPicPr>
                      <p:cNvPr id="14" name="Object 5">
                        <a:extLst>
                          <a:ext uri="{FF2B5EF4-FFF2-40B4-BE49-F238E27FC236}">
                            <a16:creationId xmlns:a16="http://schemas.microsoft.com/office/drawing/2014/main" id="{C2A9A124-308D-4110-AB1E-5CA774AA3B4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1300" y="4943979"/>
                        <a:ext cx="6629400" cy="114080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65784" y="1185417"/>
            <a:ext cx="111061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solidFill>
                  <a:srgbClr val="CC3300"/>
                </a:solidFill>
                <a:latin typeface="Times New Roman"/>
                <a:cs typeface="Times New Roman"/>
              </a:rPr>
              <a:t>1.U</a:t>
            </a:r>
            <a:r>
              <a:rPr sz="3000" b="1" spc="-50" dirty="0">
                <a:solidFill>
                  <a:srgbClr val="CC3300"/>
                </a:solidFill>
                <a:latin typeface="Times New Roman"/>
                <a:cs typeface="Times New Roman"/>
              </a:rPr>
              <a:t>r</a:t>
            </a:r>
            <a:r>
              <a:rPr sz="3000" b="1" dirty="0">
                <a:solidFill>
                  <a:srgbClr val="CC3300"/>
                </a:solidFill>
                <a:latin typeface="Times New Roman"/>
                <a:cs typeface="Times New Roman"/>
              </a:rPr>
              <a:t>ea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06652" y="4366005"/>
            <a:ext cx="8031480" cy="1757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CC3300"/>
                </a:solidFill>
                <a:latin typeface="Times New Roman"/>
                <a:cs typeface="Times New Roman"/>
              </a:rPr>
              <a:t>Properties </a:t>
            </a:r>
            <a:r>
              <a:rPr sz="2800" b="1" dirty="0">
                <a:solidFill>
                  <a:srgbClr val="CC3300"/>
                </a:solidFill>
                <a:latin typeface="Times New Roman"/>
                <a:cs typeface="Times New Roman"/>
              </a:rPr>
              <a:t>of</a:t>
            </a:r>
            <a:r>
              <a:rPr sz="2800" b="1" spc="-20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CC3300"/>
                </a:solidFill>
                <a:latin typeface="Times New Roman"/>
                <a:cs typeface="Times New Roman"/>
              </a:rPr>
              <a:t>Urea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800">
              <a:latin typeface="Times New Roman"/>
              <a:cs typeface="Times New Roman"/>
            </a:endParaRPr>
          </a:p>
          <a:p>
            <a:pPr marL="531495" indent="-343535">
              <a:lnSpc>
                <a:spcPct val="100000"/>
              </a:lnSpc>
              <a:buFont typeface="Wingdings"/>
              <a:buChar char=""/>
              <a:tabLst>
                <a:tab pos="531495" algn="l"/>
                <a:tab pos="532130" algn="l"/>
              </a:tabLst>
            </a:pP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Urea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is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white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crystalline</a:t>
            </a:r>
            <a:r>
              <a:rPr sz="22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material</a:t>
            </a:r>
            <a:r>
              <a:rPr sz="2200" spc="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;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25" dirty="0">
                <a:solidFill>
                  <a:srgbClr val="0000FF"/>
                </a:solidFill>
                <a:latin typeface="Times New Roman"/>
                <a:cs typeface="Times New Roman"/>
              </a:rPr>
              <a:t>It’s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melting</a:t>
            </a:r>
            <a:r>
              <a:rPr sz="2200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point is</a:t>
            </a:r>
            <a:r>
              <a:rPr sz="2200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132.5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3600" spc="-7" baseline="25462" dirty="0">
                <a:solidFill>
                  <a:srgbClr val="0000FF"/>
                </a:solidFill>
                <a:latin typeface="Times New Roman"/>
                <a:cs typeface="Times New Roman"/>
              </a:rPr>
              <a:t>◦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C.</a:t>
            </a:r>
            <a:endParaRPr sz="2200">
              <a:latin typeface="Times New Roman"/>
              <a:cs typeface="Times New Roman"/>
            </a:endParaRPr>
          </a:p>
          <a:p>
            <a:pPr marL="531495" indent="-343535">
              <a:lnSpc>
                <a:spcPct val="100000"/>
              </a:lnSpc>
              <a:spcBef>
                <a:spcPts val="1495"/>
              </a:spcBef>
              <a:buFont typeface="Wingdings"/>
              <a:buChar char=""/>
              <a:tabLst>
                <a:tab pos="531495" algn="l"/>
                <a:tab pos="532130" algn="l"/>
              </a:tabLst>
            </a:pP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highest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nitrogen</a:t>
            </a:r>
            <a:r>
              <a:rPr sz="2200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fertilizers</a:t>
            </a:r>
            <a:r>
              <a:rPr sz="2200" spc="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concentrated</a:t>
            </a:r>
            <a:r>
              <a:rPr sz="2200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with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nitrogen</a:t>
            </a:r>
            <a:r>
              <a:rPr sz="2200" spc="5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46.6%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055125" y="3442944"/>
            <a:ext cx="194310" cy="0"/>
          </a:xfrm>
          <a:custGeom>
            <a:avLst/>
            <a:gdLst/>
            <a:ahLst/>
            <a:cxnLst/>
            <a:rect l="l" t="t" r="r" b="b"/>
            <a:pathLst>
              <a:path w="194310">
                <a:moveTo>
                  <a:pt x="0" y="0"/>
                </a:moveTo>
                <a:lnTo>
                  <a:pt x="194046" y="0"/>
                </a:lnTo>
              </a:path>
            </a:pathLst>
          </a:custGeom>
          <a:ln w="289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95052" y="3442944"/>
            <a:ext cx="318135" cy="0"/>
          </a:xfrm>
          <a:custGeom>
            <a:avLst/>
            <a:gdLst/>
            <a:ahLst/>
            <a:cxnLst/>
            <a:rect l="l" t="t" r="r" b="b"/>
            <a:pathLst>
              <a:path w="318135">
                <a:moveTo>
                  <a:pt x="0" y="0"/>
                </a:moveTo>
                <a:lnTo>
                  <a:pt x="318092" y="0"/>
                </a:lnTo>
              </a:path>
            </a:pathLst>
          </a:custGeom>
          <a:ln w="289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429981" y="3097348"/>
            <a:ext cx="0" cy="160655"/>
          </a:xfrm>
          <a:custGeom>
            <a:avLst/>
            <a:gdLst/>
            <a:ahLst/>
            <a:cxnLst/>
            <a:rect l="l" t="t" r="r" b="b"/>
            <a:pathLst>
              <a:path h="160654">
                <a:moveTo>
                  <a:pt x="0" y="160112"/>
                </a:moveTo>
                <a:lnTo>
                  <a:pt x="0" y="0"/>
                </a:lnTo>
              </a:path>
            </a:pathLst>
          </a:custGeom>
          <a:ln w="378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529407" y="3097348"/>
            <a:ext cx="0" cy="160655"/>
          </a:xfrm>
          <a:custGeom>
            <a:avLst/>
            <a:gdLst/>
            <a:ahLst/>
            <a:cxnLst/>
            <a:rect l="l" t="t" r="r" b="b"/>
            <a:pathLst>
              <a:path h="160654">
                <a:moveTo>
                  <a:pt x="0" y="160112"/>
                </a:moveTo>
                <a:lnTo>
                  <a:pt x="0" y="0"/>
                </a:lnTo>
              </a:path>
            </a:pathLst>
          </a:custGeom>
          <a:ln w="378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11174" y="1860041"/>
            <a:ext cx="8271509" cy="2460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 marR="431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75% of 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ammonia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is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used in the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manufacture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of various 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organic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and </a:t>
            </a:r>
            <a:r>
              <a:rPr sz="2400" spc="-58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inorganic</a:t>
            </a:r>
            <a:r>
              <a:rPr sz="2400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fertilizers.</a:t>
            </a:r>
            <a:endParaRPr sz="2400">
              <a:latin typeface="Times New Roman"/>
              <a:cs typeface="Times New Roman"/>
            </a:endParaRPr>
          </a:p>
          <a:p>
            <a:pPr marL="1061085" algn="ctr">
              <a:lnSpc>
                <a:spcPct val="100000"/>
              </a:lnSpc>
              <a:spcBef>
                <a:spcPts val="575"/>
              </a:spcBef>
            </a:pPr>
            <a:r>
              <a:rPr sz="2850" spc="690" dirty="0">
                <a:latin typeface="Arial MT"/>
                <a:cs typeface="Arial MT"/>
              </a:rPr>
              <a:t>O</a:t>
            </a:r>
            <a:endParaRPr sz="2850">
              <a:latin typeface="Arial MT"/>
              <a:cs typeface="Arial MT"/>
            </a:endParaRPr>
          </a:p>
          <a:p>
            <a:pPr marL="1161415" algn="ctr">
              <a:lnSpc>
                <a:spcPct val="100000"/>
              </a:lnSpc>
              <a:spcBef>
                <a:spcPts val="875"/>
              </a:spcBef>
              <a:tabLst>
                <a:tab pos="2338070" algn="l"/>
                <a:tab pos="3086735" algn="l"/>
              </a:tabLst>
            </a:pPr>
            <a:r>
              <a:rPr sz="2850" spc="540" dirty="0">
                <a:latin typeface="Arial MT"/>
                <a:cs typeface="Arial MT"/>
              </a:rPr>
              <a:t>NH</a:t>
            </a:r>
            <a:r>
              <a:rPr sz="3150" spc="810" baseline="-17195" dirty="0">
                <a:latin typeface="Arial MT"/>
                <a:cs typeface="Arial MT"/>
              </a:rPr>
              <a:t>2	</a:t>
            </a:r>
            <a:r>
              <a:rPr sz="2850" spc="640" dirty="0">
                <a:latin typeface="Arial MT"/>
                <a:cs typeface="Arial MT"/>
              </a:rPr>
              <a:t>C	</a:t>
            </a:r>
            <a:r>
              <a:rPr sz="2850" spc="540" dirty="0">
                <a:latin typeface="Arial MT"/>
                <a:cs typeface="Arial MT"/>
              </a:rPr>
              <a:t>NH</a:t>
            </a:r>
            <a:r>
              <a:rPr sz="3150" spc="810" baseline="-17195" dirty="0">
                <a:latin typeface="Arial MT"/>
                <a:cs typeface="Arial MT"/>
              </a:rPr>
              <a:t>2</a:t>
            </a:r>
            <a:endParaRPr sz="3150" baseline="-17195">
              <a:latin typeface="Arial MT"/>
              <a:cs typeface="Arial MT"/>
            </a:endParaRPr>
          </a:p>
          <a:p>
            <a:pPr marL="880110" algn="ctr">
              <a:lnSpc>
                <a:spcPct val="100000"/>
              </a:lnSpc>
              <a:spcBef>
                <a:spcPts val="1765"/>
              </a:spcBef>
            </a:pPr>
            <a:r>
              <a:rPr sz="2800" b="1" spc="-20" dirty="0">
                <a:solidFill>
                  <a:srgbClr val="CC3300"/>
                </a:solidFill>
                <a:latin typeface="Times New Roman"/>
                <a:cs typeface="Times New Roman"/>
              </a:rPr>
              <a:t>Urea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10634" y="291845"/>
            <a:ext cx="3055620" cy="1099185"/>
          </a:xfrm>
          <a:custGeom>
            <a:avLst/>
            <a:gdLst/>
            <a:ahLst/>
            <a:cxnLst/>
            <a:rect l="l" t="t" r="r" b="b"/>
            <a:pathLst>
              <a:path w="3055620" h="1099185">
                <a:moveTo>
                  <a:pt x="0" y="549401"/>
                </a:moveTo>
                <a:lnTo>
                  <a:pt x="1527810" y="0"/>
                </a:lnTo>
                <a:lnTo>
                  <a:pt x="3055619" y="549401"/>
                </a:lnTo>
                <a:lnTo>
                  <a:pt x="1527810" y="1098803"/>
                </a:lnTo>
                <a:lnTo>
                  <a:pt x="0" y="549401"/>
                </a:lnTo>
                <a:close/>
              </a:path>
            </a:pathLst>
          </a:custGeom>
          <a:ln w="38100">
            <a:solidFill>
              <a:srgbClr val="CC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215763" y="438403"/>
            <a:ext cx="13639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CC3300"/>
                </a:solidFill>
                <a:latin typeface="Times New Roman"/>
                <a:cs typeface="Times New Roman"/>
              </a:rPr>
              <a:t>Ammonia</a:t>
            </a:r>
            <a:endParaRPr sz="2400">
              <a:latin typeface="Times New Roman"/>
              <a:cs typeface="Times New Roman"/>
            </a:endParaRPr>
          </a:p>
          <a:p>
            <a:pPr marL="14604" algn="ctr">
              <a:lnSpc>
                <a:spcPct val="100000"/>
              </a:lnSpc>
            </a:pPr>
            <a:r>
              <a:rPr sz="2400" spc="-5" dirty="0">
                <a:solidFill>
                  <a:srgbClr val="CC3300"/>
                </a:solidFill>
                <a:latin typeface="Times New Roman"/>
                <a:cs typeface="Times New Roman"/>
              </a:rPr>
              <a:t>NH</a:t>
            </a:r>
            <a:r>
              <a:rPr sz="2400" spc="-7" baseline="-20833" dirty="0">
                <a:solidFill>
                  <a:srgbClr val="CC3300"/>
                </a:solidFill>
                <a:latin typeface="Times New Roman"/>
                <a:cs typeface="Times New Roman"/>
              </a:rPr>
              <a:t>3</a:t>
            </a:r>
            <a:endParaRPr sz="2400" baseline="-20833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</a:t>
            </a:r>
            <a:r>
              <a:rPr spc="-10" dirty="0"/>
              <a:t> </a:t>
            </a:r>
            <a:r>
              <a:rPr dirty="0"/>
              <a:t>342, </a:t>
            </a:r>
            <a:r>
              <a:rPr spc="-10" dirty="0"/>
              <a:t>By</a:t>
            </a:r>
            <a:r>
              <a:rPr spc="-5"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 </a:t>
            </a:r>
            <a:r>
              <a:rPr spc="-30" dirty="0"/>
              <a:t>ALTERARY.</a:t>
            </a:r>
            <a:r>
              <a:rPr spc="5" dirty="0"/>
              <a:t> </a:t>
            </a:r>
            <a:r>
              <a:rPr spc="-5" dirty="0"/>
              <a:t>1st</a:t>
            </a:r>
            <a:r>
              <a:rPr spc="280" dirty="0"/>
              <a:t> </a:t>
            </a:r>
            <a:r>
              <a:rPr spc="-5" dirty="0"/>
              <a:t>Semester </a:t>
            </a:r>
            <a:r>
              <a:rPr dirty="0"/>
              <a:t>1443-2021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84479" y="1849881"/>
            <a:ext cx="26657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CC3300"/>
                </a:solidFill>
                <a:latin typeface="Times New Roman"/>
                <a:cs typeface="Times New Roman"/>
              </a:rPr>
              <a:t>Synthesis</a:t>
            </a:r>
            <a:r>
              <a:rPr sz="2800" b="1" spc="-15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CC3300"/>
                </a:solidFill>
                <a:latin typeface="Times New Roman"/>
                <a:cs typeface="Times New Roman"/>
              </a:rPr>
              <a:t>of</a:t>
            </a:r>
            <a:r>
              <a:rPr sz="2800" b="1" spc="-25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CC3300"/>
                </a:solidFill>
                <a:latin typeface="Times New Roman"/>
                <a:cs typeface="Times New Roman"/>
              </a:rPr>
              <a:t>Urea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3655037" y="5526440"/>
            <a:ext cx="3226435" cy="275590"/>
            <a:chOff x="3655037" y="5526440"/>
            <a:chExt cx="3226435" cy="275590"/>
          </a:xfrm>
        </p:grpSpPr>
        <p:sp>
          <p:nvSpPr>
            <p:cNvPr id="27" name="object 27"/>
            <p:cNvSpPr/>
            <p:nvPr/>
          </p:nvSpPr>
          <p:spPr>
            <a:xfrm>
              <a:off x="6727728" y="5734339"/>
              <a:ext cx="153670" cy="67310"/>
            </a:xfrm>
            <a:custGeom>
              <a:avLst/>
              <a:gdLst/>
              <a:ahLst/>
              <a:cxnLst/>
              <a:rect l="l" t="t" r="r" b="b"/>
              <a:pathLst>
                <a:path w="153670" h="67310">
                  <a:moveTo>
                    <a:pt x="0" y="0"/>
                  </a:moveTo>
                  <a:lnTo>
                    <a:pt x="19292" y="34568"/>
                  </a:lnTo>
                  <a:lnTo>
                    <a:pt x="0" y="67132"/>
                  </a:lnTo>
                  <a:lnTo>
                    <a:pt x="153546" y="345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964569" y="5770511"/>
              <a:ext cx="782320" cy="0"/>
            </a:xfrm>
            <a:custGeom>
              <a:avLst/>
              <a:gdLst/>
              <a:ahLst/>
              <a:cxnLst/>
              <a:rect l="l" t="t" r="r" b="b"/>
              <a:pathLst>
                <a:path w="782320">
                  <a:moveTo>
                    <a:pt x="78185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955420" y="5762880"/>
              <a:ext cx="791845" cy="12065"/>
            </a:xfrm>
            <a:custGeom>
              <a:avLst/>
              <a:gdLst/>
              <a:ahLst/>
              <a:cxnLst/>
              <a:rect l="l" t="t" r="r" b="b"/>
              <a:pathLst>
                <a:path w="791845" h="12064">
                  <a:moveTo>
                    <a:pt x="791541" y="0"/>
                  </a:moveTo>
                  <a:lnTo>
                    <a:pt x="0" y="0"/>
                  </a:lnTo>
                  <a:lnTo>
                    <a:pt x="0" y="12059"/>
                  </a:lnTo>
                  <a:lnTo>
                    <a:pt x="791541" y="12059"/>
                  </a:lnTo>
                  <a:lnTo>
                    <a:pt x="79154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661069" y="5533743"/>
              <a:ext cx="557530" cy="196850"/>
            </a:xfrm>
            <a:custGeom>
              <a:avLst/>
              <a:gdLst/>
              <a:ahLst/>
              <a:cxnLst/>
              <a:rect l="l" t="t" r="r" b="b"/>
              <a:pathLst>
                <a:path w="557529" h="196850">
                  <a:moveTo>
                    <a:pt x="0" y="196569"/>
                  </a:moveTo>
                  <a:lnTo>
                    <a:pt x="145769" y="196569"/>
                  </a:lnTo>
                </a:path>
                <a:path w="557529" h="196850">
                  <a:moveTo>
                    <a:pt x="354171" y="196569"/>
                  </a:moveTo>
                  <a:lnTo>
                    <a:pt x="557323" y="196569"/>
                  </a:lnTo>
                </a:path>
                <a:path w="557529" h="196850">
                  <a:moveTo>
                    <a:pt x="231811" y="101300"/>
                  </a:moveTo>
                  <a:lnTo>
                    <a:pt x="231811" y="0"/>
                  </a:lnTo>
                </a:path>
                <a:path w="557529" h="196850">
                  <a:moveTo>
                    <a:pt x="275310" y="101300"/>
                  </a:moveTo>
                  <a:lnTo>
                    <a:pt x="275310" y="0"/>
                  </a:lnTo>
                </a:path>
              </a:pathLst>
            </a:custGeom>
            <a:ln w="13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3117595" y="5535076"/>
            <a:ext cx="5554980" cy="654685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655"/>
              </a:spcBef>
              <a:tabLst>
                <a:tab pos="708025" algn="l"/>
                <a:tab pos="1112520" algn="l"/>
                <a:tab pos="1894839" algn="l"/>
                <a:tab pos="2233930" algn="l"/>
                <a:tab pos="3940175" algn="l"/>
                <a:tab pos="5045075" algn="l"/>
              </a:tabLst>
            </a:pPr>
            <a:r>
              <a:rPr sz="2400" spc="270" baseline="3472" dirty="0">
                <a:latin typeface="Arial MT"/>
                <a:cs typeface="Arial MT"/>
              </a:rPr>
              <a:t>NH</a:t>
            </a:r>
            <a:r>
              <a:rPr sz="1725" spc="270" baseline="-12077" dirty="0">
                <a:latin typeface="Arial MT"/>
                <a:cs typeface="Arial MT"/>
              </a:rPr>
              <a:t>2	</a:t>
            </a:r>
            <a:r>
              <a:rPr sz="2400" spc="322" baseline="3472" dirty="0">
                <a:latin typeface="Arial MT"/>
                <a:cs typeface="Arial MT"/>
              </a:rPr>
              <a:t>C	</a:t>
            </a:r>
            <a:r>
              <a:rPr sz="2400" spc="270" baseline="3472" dirty="0">
                <a:latin typeface="Arial MT"/>
                <a:cs typeface="Arial MT"/>
              </a:rPr>
              <a:t>NH</a:t>
            </a:r>
            <a:r>
              <a:rPr sz="1725" spc="270" baseline="-12077" dirty="0">
                <a:latin typeface="Arial MT"/>
                <a:cs typeface="Arial MT"/>
              </a:rPr>
              <a:t>2	</a:t>
            </a:r>
            <a:r>
              <a:rPr sz="1800" spc="217" baseline="4629" dirty="0">
                <a:latin typeface="Times New Roman"/>
                <a:cs typeface="Times New Roman"/>
              </a:rPr>
              <a:t>+	</a:t>
            </a:r>
            <a:r>
              <a:rPr sz="2400" spc="277" baseline="3472" dirty="0">
                <a:latin typeface="Arial MT"/>
                <a:cs typeface="Arial MT"/>
              </a:rPr>
              <a:t>H</a:t>
            </a:r>
            <a:r>
              <a:rPr sz="1725" spc="277" baseline="-12077" dirty="0">
                <a:latin typeface="Arial MT"/>
                <a:cs typeface="Arial MT"/>
              </a:rPr>
              <a:t>2</a:t>
            </a:r>
            <a:r>
              <a:rPr sz="2400" spc="277" baseline="3472" dirty="0">
                <a:latin typeface="Arial MT"/>
                <a:cs typeface="Arial MT"/>
              </a:rPr>
              <a:t>O	</a:t>
            </a:r>
            <a:r>
              <a:rPr sz="2400" spc="254" baseline="6944" dirty="0">
                <a:latin typeface="Arial MT"/>
                <a:cs typeface="Arial MT"/>
              </a:rPr>
              <a:t>2NH</a:t>
            </a:r>
            <a:r>
              <a:rPr sz="1725" spc="254" baseline="-7246" dirty="0">
                <a:latin typeface="Arial MT"/>
                <a:cs typeface="Arial MT"/>
              </a:rPr>
              <a:t>3	</a:t>
            </a:r>
            <a:r>
              <a:rPr sz="1600" spc="185" dirty="0">
                <a:latin typeface="Arial MT"/>
                <a:cs typeface="Arial MT"/>
              </a:rPr>
              <a:t>CO</a:t>
            </a:r>
            <a:r>
              <a:rPr sz="1725" spc="277" baseline="-16908" dirty="0">
                <a:latin typeface="Arial MT"/>
                <a:cs typeface="Arial MT"/>
              </a:rPr>
              <a:t>2</a:t>
            </a:r>
            <a:endParaRPr sz="1725" baseline="-16908" dirty="0">
              <a:latin typeface="Arial MT"/>
              <a:cs typeface="Arial MT"/>
            </a:endParaRPr>
          </a:p>
          <a:p>
            <a:pPr marL="624205">
              <a:lnSpc>
                <a:spcPct val="100000"/>
              </a:lnSpc>
              <a:spcBef>
                <a:spcPts val="555"/>
              </a:spcBef>
            </a:pPr>
            <a:r>
              <a:rPr sz="1600" spc="135" dirty="0">
                <a:latin typeface="Times New Roman"/>
                <a:cs typeface="Times New Roman"/>
              </a:rPr>
              <a:t>Urea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825458" y="5663119"/>
            <a:ext cx="130810" cy="2133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200" spc="145" dirty="0">
                <a:latin typeface="Times New Roman"/>
                <a:cs typeface="Times New Roman"/>
              </a:rPr>
              <a:t>+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94436" y="4775708"/>
            <a:ext cx="8216265" cy="787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reaction</a:t>
            </a:r>
            <a:r>
              <a:rPr sz="2200" spc="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Urea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with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water</a:t>
            </a:r>
            <a:r>
              <a:rPr sz="2200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releases</a:t>
            </a:r>
            <a:r>
              <a:rPr sz="2200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ammonia</a:t>
            </a:r>
            <a:r>
              <a:rPr sz="2200" spc="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and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carbon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dioxide</a:t>
            </a:r>
            <a:endParaRPr sz="2200" dirty="0">
              <a:latin typeface="Times New Roman"/>
              <a:cs typeface="Times New Roman"/>
            </a:endParaRPr>
          </a:p>
          <a:p>
            <a:pPr marR="1766570" algn="ctr">
              <a:lnSpc>
                <a:spcPct val="100000"/>
              </a:lnSpc>
              <a:spcBef>
                <a:spcPts val="1440"/>
              </a:spcBef>
            </a:pPr>
            <a:r>
              <a:rPr sz="1600" spc="229" dirty="0">
                <a:latin typeface="Arial MT"/>
                <a:cs typeface="Arial MT"/>
              </a:rPr>
              <a:t>O</a:t>
            </a:r>
            <a:endParaRPr sz="1600" dirty="0">
              <a:latin typeface="Arial MT"/>
              <a:cs typeface="Arial MT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010661" y="5276850"/>
            <a:ext cx="5779135" cy="1059180"/>
          </a:xfrm>
          <a:custGeom>
            <a:avLst/>
            <a:gdLst/>
            <a:ahLst/>
            <a:cxnLst/>
            <a:rect l="l" t="t" r="r" b="b"/>
            <a:pathLst>
              <a:path w="5779134" h="1059179">
                <a:moveTo>
                  <a:pt x="0" y="176530"/>
                </a:moveTo>
                <a:lnTo>
                  <a:pt x="6302" y="129587"/>
                </a:lnTo>
                <a:lnTo>
                  <a:pt x="24092" y="87413"/>
                </a:lnTo>
                <a:lnTo>
                  <a:pt x="51688" y="51688"/>
                </a:lnTo>
                <a:lnTo>
                  <a:pt x="87413" y="24092"/>
                </a:lnTo>
                <a:lnTo>
                  <a:pt x="129587" y="6302"/>
                </a:lnTo>
                <a:lnTo>
                  <a:pt x="176530" y="0"/>
                </a:lnTo>
                <a:lnTo>
                  <a:pt x="5602478" y="0"/>
                </a:lnTo>
                <a:lnTo>
                  <a:pt x="5649420" y="6302"/>
                </a:lnTo>
                <a:lnTo>
                  <a:pt x="5691594" y="24092"/>
                </a:lnTo>
                <a:lnTo>
                  <a:pt x="5727319" y="51688"/>
                </a:lnTo>
                <a:lnTo>
                  <a:pt x="5754915" y="87413"/>
                </a:lnTo>
                <a:lnTo>
                  <a:pt x="5772705" y="129587"/>
                </a:lnTo>
                <a:lnTo>
                  <a:pt x="5779008" y="176530"/>
                </a:lnTo>
                <a:lnTo>
                  <a:pt x="5779008" y="882650"/>
                </a:lnTo>
                <a:lnTo>
                  <a:pt x="5772705" y="929579"/>
                </a:lnTo>
                <a:lnTo>
                  <a:pt x="5754915" y="971749"/>
                </a:lnTo>
                <a:lnTo>
                  <a:pt x="5727319" y="1007476"/>
                </a:lnTo>
                <a:lnTo>
                  <a:pt x="5691594" y="1035079"/>
                </a:lnTo>
                <a:lnTo>
                  <a:pt x="5649420" y="1052874"/>
                </a:lnTo>
                <a:lnTo>
                  <a:pt x="5602478" y="1059180"/>
                </a:lnTo>
                <a:lnTo>
                  <a:pt x="176530" y="1059180"/>
                </a:lnTo>
                <a:lnTo>
                  <a:pt x="129587" y="1052874"/>
                </a:lnTo>
                <a:lnTo>
                  <a:pt x="87413" y="1035079"/>
                </a:lnTo>
                <a:lnTo>
                  <a:pt x="51688" y="1007476"/>
                </a:lnTo>
                <a:lnTo>
                  <a:pt x="24092" y="971749"/>
                </a:lnTo>
                <a:lnTo>
                  <a:pt x="6302" y="929579"/>
                </a:lnTo>
                <a:lnTo>
                  <a:pt x="0" y="882650"/>
                </a:lnTo>
                <a:lnTo>
                  <a:pt x="0" y="176530"/>
                </a:lnTo>
                <a:close/>
              </a:path>
            </a:pathLst>
          </a:custGeom>
          <a:ln w="28575">
            <a:solidFill>
              <a:srgbClr val="CC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259079" y="2488819"/>
            <a:ext cx="10073640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marR="30480" algn="just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Selective precipitation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of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ammonium carbamate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was achieved by reacting gaseous </a:t>
            </a:r>
            <a:r>
              <a:rPr sz="2000" spc="5" dirty="0">
                <a:solidFill>
                  <a:srgbClr val="0000FF"/>
                </a:solidFill>
                <a:latin typeface="Times New Roman"/>
                <a:cs typeface="Times New Roman"/>
              </a:rPr>
              <a:t>CO</a:t>
            </a:r>
            <a:r>
              <a:rPr sz="1950" spc="7" baseline="-25641" dirty="0">
                <a:solidFill>
                  <a:srgbClr val="0000FF"/>
                </a:solidFill>
                <a:latin typeface="Times New Roman"/>
                <a:cs typeface="Times New Roman"/>
              </a:rPr>
              <a:t>2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and </a:t>
            </a:r>
            <a:r>
              <a:rPr sz="2000" spc="10" dirty="0">
                <a:solidFill>
                  <a:srgbClr val="0000FF"/>
                </a:solidFill>
                <a:latin typeface="Times New Roman"/>
                <a:cs typeface="Times New Roman"/>
              </a:rPr>
              <a:t>NH</a:t>
            </a:r>
            <a:r>
              <a:rPr sz="1950" spc="15" baseline="-25641" dirty="0">
                <a:solidFill>
                  <a:srgbClr val="0000FF"/>
                </a:solidFill>
                <a:latin typeface="Times New Roman"/>
                <a:cs typeface="Times New Roman"/>
              </a:rPr>
              <a:t>3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. </a:t>
            </a:r>
            <a:r>
              <a:rPr sz="20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In</a:t>
            </a:r>
            <a:r>
              <a:rPr sz="20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second</a:t>
            </a:r>
            <a:r>
              <a:rPr sz="2000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step</a:t>
            </a:r>
            <a:r>
              <a:rPr sz="20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0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process</a:t>
            </a:r>
            <a:r>
              <a:rPr sz="2000" spc="-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pure</a:t>
            </a:r>
            <a:r>
              <a:rPr sz="20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ammonium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carbamate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 is</a:t>
            </a:r>
            <a:r>
              <a:rPr sz="20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used</a:t>
            </a:r>
            <a:r>
              <a:rPr sz="20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to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produce</a:t>
            </a:r>
            <a:r>
              <a:rPr sz="20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urea</a:t>
            </a:r>
            <a:r>
              <a:rPr sz="20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with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good </a:t>
            </a:r>
            <a:r>
              <a:rPr sz="2000" spc="-49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yield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(up</a:t>
            </a:r>
            <a:r>
              <a:rPr sz="20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to</a:t>
            </a:r>
            <a:r>
              <a:rPr sz="20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54%)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881633" y="3490721"/>
            <a:ext cx="9558655" cy="1260475"/>
          </a:xfrm>
          <a:custGeom>
            <a:avLst/>
            <a:gdLst/>
            <a:ahLst/>
            <a:cxnLst/>
            <a:rect l="l" t="t" r="r" b="b"/>
            <a:pathLst>
              <a:path w="9558655" h="1260475">
                <a:moveTo>
                  <a:pt x="0" y="210057"/>
                </a:moveTo>
                <a:lnTo>
                  <a:pt x="5547" y="161912"/>
                </a:lnTo>
                <a:lnTo>
                  <a:pt x="21350" y="117706"/>
                </a:lnTo>
                <a:lnTo>
                  <a:pt x="46146" y="78702"/>
                </a:lnTo>
                <a:lnTo>
                  <a:pt x="78676" y="46166"/>
                </a:lnTo>
                <a:lnTo>
                  <a:pt x="117678" y="21361"/>
                </a:lnTo>
                <a:lnTo>
                  <a:pt x="161892" y="5550"/>
                </a:lnTo>
                <a:lnTo>
                  <a:pt x="210057" y="0"/>
                </a:lnTo>
                <a:lnTo>
                  <a:pt x="9348470" y="0"/>
                </a:lnTo>
                <a:lnTo>
                  <a:pt x="9396615" y="5550"/>
                </a:lnTo>
                <a:lnTo>
                  <a:pt x="9440821" y="21361"/>
                </a:lnTo>
                <a:lnTo>
                  <a:pt x="9479825" y="46166"/>
                </a:lnTo>
                <a:lnTo>
                  <a:pt x="9512361" y="78702"/>
                </a:lnTo>
                <a:lnTo>
                  <a:pt x="9537166" y="117706"/>
                </a:lnTo>
                <a:lnTo>
                  <a:pt x="9552977" y="161912"/>
                </a:lnTo>
                <a:lnTo>
                  <a:pt x="9558528" y="210057"/>
                </a:lnTo>
                <a:lnTo>
                  <a:pt x="9558528" y="1050289"/>
                </a:lnTo>
                <a:lnTo>
                  <a:pt x="9552977" y="1098435"/>
                </a:lnTo>
                <a:lnTo>
                  <a:pt x="9537166" y="1142641"/>
                </a:lnTo>
                <a:lnTo>
                  <a:pt x="9512361" y="1181645"/>
                </a:lnTo>
                <a:lnTo>
                  <a:pt x="9479825" y="1214181"/>
                </a:lnTo>
                <a:lnTo>
                  <a:pt x="9440821" y="1238986"/>
                </a:lnTo>
                <a:lnTo>
                  <a:pt x="9396615" y="1254797"/>
                </a:lnTo>
                <a:lnTo>
                  <a:pt x="9348470" y="1260347"/>
                </a:lnTo>
                <a:lnTo>
                  <a:pt x="210057" y="1260347"/>
                </a:lnTo>
                <a:lnTo>
                  <a:pt x="161892" y="1254797"/>
                </a:lnTo>
                <a:lnTo>
                  <a:pt x="117678" y="1238986"/>
                </a:lnTo>
                <a:lnTo>
                  <a:pt x="78676" y="1214181"/>
                </a:lnTo>
                <a:lnTo>
                  <a:pt x="46146" y="1181645"/>
                </a:lnTo>
                <a:lnTo>
                  <a:pt x="21350" y="1142641"/>
                </a:lnTo>
                <a:lnTo>
                  <a:pt x="5547" y="1098435"/>
                </a:lnTo>
                <a:lnTo>
                  <a:pt x="0" y="1050289"/>
                </a:lnTo>
                <a:lnTo>
                  <a:pt x="0" y="210057"/>
                </a:lnTo>
                <a:close/>
              </a:path>
            </a:pathLst>
          </a:custGeom>
          <a:ln w="28575">
            <a:solidFill>
              <a:srgbClr val="CC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310634" y="291845"/>
            <a:ext cx="3055620" cy="1099185"/>
          </a:xfrm>
          <a:custGeom>
            <a:avLst/>
            <a:gdLst/>
            <a:ahLst/>
            <a:cxnLst/>
            <a:rect l="l" t="t" r="r" b="b"/>
            <a:pathLst>
              <a:path w="3055620" h="1099185">
                <a:moveTo>
                  <a:pt x="0" y="549401"/>
                </a:moveTo>
                <a:lnTo>
                  <a:pt x="1527810" y="0"/>
                </a:lnTo>
                <a:lnTo>
                  <a:pt x="3055619" y="549401"/>
                </a:lnTo>
                <a:lnTo>
                  <a:pt x="1527810" y="1098803"/>
                </a:lnTo>
                <a:lnTo>
                  <a:pt x="0" y="549401"/>
                </a:lnTo>
                <a:close/>
              </a:path>
            </a:pathLst>
          </a:custGeom>
          <a:ln w="38100">
            <a:solidFill>
              <a:srgbClr val="CC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5215763" y="438403"/>
            <a:ext cx="13639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CC3300"/>
                </a:solidFill>
                <a:latin typeface="Times New Roman"/>
                <a:cs typeface="Times New Roman"/>
              </a:rPr>
              <a:t>Ammonia</a:t>
            </a:r>
            <a:endParaRPr sz="2400">
              <a:latin typeface="Times New Roman"/>
              <a:cs typeface="Times New Roman"/>
            </a:endParaRPr>
          </a:p>
          <a:p>
            <a:pPr marL="14604" algn="ctr">
              <a:lnSpc>
                <a:spcPct val="100000"/>
              </a:lnSpc>
            </a:pPr>
            <a:r>
              <a:rPr sz="2400" spc="-5" dirty="0">
                <a:solidFill>
                  <a:srgbClr val="CC3300"/>
                </a:solidFill>
                <a:latin typeface="Times New Roman"/>
                <a:cs typeface="Times New Roman"/>
              </a:rPr>
              <a:t>NH</a:t>
            </a:r>
            <a:r>
              <a:rPr sz="2400" spc="-7" baseline="-20833" dirty="0">
                <a:solidFill>
                  <a:srgbClr val="CC3300"/>
                </a:solidFill>
                <a:latin typeface="Times New Roman"/>
                <a:cs typeface="Times New Roman"/>
              </a:rPr>
              <a:t>3</a:t>
            </a:r>
            <a:endParaRPr sz="2400" baseline="-20833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945128" y="6486550"/>
            <a:ext cx="3784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Chem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Seham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1st</a:t>
            </a:r>
            <a:r>
              <a:rPr sz="1200" spc="27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1443-2021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40" name="Object 5">
            <a:extLst>
              <a:ext uri="{FF2B5EF4-FFF2-40B4-BE49-F238E27FC236}">
                <a16:creationId xmlns:a16="http://schemas.microsoft.com/office/drawing/2014/main" id="{C774E0C0-D4C2-7818-0439-584D618ED00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6050500"/>
              </p:ext>
            </p:extLst>
          </p:nvPr>
        </p:nvGraphicFramePr>
        <p:xfrm>
          <a:off x="1117794" y="3657853"/>
          <a:ext cx="9086331" cy="9824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name="CS ChemDraw Drawing" r:id="rId3" imgW="4911852" imgH="626364" progId="ChemDraw.Document.6.0">
                  <p:embed/>
                </p:oleObj>
              </mc:Choice>
              <mc:Fallback>
                <p:oleObj name="CS ChemDraw Drawing" r:id="rId3" imgW="4911852" imgH="626364" progId="ChemDraw.Document.6.0">
                  <p:embed/>
                  <p:pic>
                    <p:nvPicPr>
                      <p:cNvPr id="8" name="Object 5">
                        <a:extLst>
                          <a:ext uri="{FF2B5EF4-FFF2-40B4-BE49-F238E27FC236}">
                            <a16:creationId xmlns:a16="http://schemas.microsoft.com/office/drawing/2014/main" id="{20BD1E77-CA64-42D6-9A45-82C024520FF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794" y="3657853"/>
                        <a:ext cx="9086331" cy="98240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64565" y="2116073"/>
            <a:ext cx="7564755" cy="94932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55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Urea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is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used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as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fertilizer</a:t>
            </a:r>
            <a:r>
              <a:rPr sz="2400" spc="-4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-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livestock</a:t>
            </a:r>
            <a:r>
              <a:rPr sz="2400" spc="-4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feed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-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leather</a:t>
            </a:r>
            <a:r>
              <a:rPr sz="2400" spc="-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tanning</a:t>
            </a:r>
            <a:endParaRPr sz="2400">
              <a:latin typeface="Times New Roman"/>
              <a:cs typeface="Times New Roman"/>
            </a:endParaRPr>
          </a:p>
          <a:p>
            <a:pPr marL="384810" indent="-344170">
              <a:lnSpc>
                <a:spcPct val="100000"/>
              </a:lnSpc>
              <a:spcBef>
                <a:spcPts val="755"/>
              </a:spcBef>
              <a:buFont typeface="Wingdings"/>
              <a:buChar char=""/>
              <a:tabLst>
                <a:tab pos="384175" algn="l"/>
                <a:tab pos="385445" algn="l"/>
                <a:tab pos="1873250" algn="l"/>
              </a:tabLst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Production	of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Urea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formaldehyde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(UF)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polymer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or resin.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10634" y="291845"/>
            <a:ext cx="3055620" cy="1099185"/>
          </a:xfrm>
          <a:custGeom>
            <a:avLst/>
            <a:gdLst/>
            <a:ahLst/>
            <a:cxnLst/>
            <a:rect l="l" t="t" r="r" b="b"/>
            <a:pathLst>
              <a:path w="3055620" h="1099185">
                <a:moveTo>
                  <a:pt x="0" y="549401"/>
                </a:moveTo>
                <a:lnTo>
                  <a:pt x="1527810" y="0"/>
                </a:lnTo>
                <a:lnTo>
                  <a:pt x="3055619" y="549401"/>
                </a:lnTo>
                <a:lnTo>
                  <a:pt x="1527810" y="1098803"/>
                </a:lnTo>
                <a:lnTo>
                  <a:pt x="0" y="549401"/>
                </a:lnTo>
                <a:close/>
              </a:path>
            </a:pathLst>
          </a:custGeom>
          <a:ln w="38100">
            <a:solidFill>
              <a:srgbClr val="CC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215763" y="438403"/>
            <a:ext cx="13639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CC3300"/>
                </a:solidFill>
                <a:latin typeface="Times New Roman"/>
                <a:cs typeface="Times New Roman"/>
              </a:rPr>
              <a:t>Ammonia</a:t>
            </a:r>
            <a:endParaRPr sz="2400">
              <a:latin typeface="Times New Roman"/>
              <a:cs typeface="Times New Roman"/>
            </a:endParaRPr>
          </a:p>
          <a:p>
            <a:pPr marL="14604" algn="ctr">
              <a:lnSpc>
                <a:spcPct val="100000"/>
              </a:lnSpc>
            </a:pPr>
            <a:r>
              <a:rPr sz="2400" spc="-5" dirty="0">
                <a:solidFill>
                  <a:srgbClr val="CC3300"/>
                </a:solidFill>
                <a:latin typeface="Times New Roman"/>
                <a:cs typeface="Times New Roman"/>
              </a:rPr>
              <a:t>NH</a:t>
            </a:r>
            <a:r>
              <a:rPr sz="2400" spc="-7" baseline="-20833" dirty="0">
                <a:solidFill>
                  <a:srgbClr val="CC3300"/>
                </a:solidFill>
                <a:latin typeface="Times New Roman"/>
                <a:cs typeface="Times New Roman"/>
              </a:rPr>
              <a:t>3</a:t>
            </a:r>
            <a:endParaRPr sz="2400" baseline="-20833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64565" y="1456436"/>
            <a:ext cx="21494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CC3300"/>
                </a:solidFill>
                <a:latin typeface="Times New Roman"/>
                <a:cs typeface="Times New Roman"/>
              </a:rPr>
              <a:t>Usage</a:t>
            </a:r>
            <a:r>
              <a:rPr sz="2800" b="1" spc="-40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CC3300"/>
                </a:solidFill>
                <a:latin typeface="Times New Roman"/>
                <a:cs typeface="Times New Roman"/>
              </a:rPr>
              <a:t>of</a:t>
            </a:r>
            <a:r>
              <a:rPr sz="2800" b="1" spc="-20" dirty="0">
                <a:solidFill>
                  <a:srgbClr val="CC3300"/>
                </a:solidFill>
                <a:latin typeface="Times New Roman"/>
                <a:cs typeface="Times New Roman"/>
              </a:rPr>
              <a:t> Urea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32812" y="3377912"/>
            <a:ext cx="4768282" cy="214185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3411473" y="5870549"/>
            <a:ext cx="51917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0" dirty="0">
                <a:solidFill>
                  <a:srgbClr val="009900"/>
                </a:solidFill>
                <a:latin typeface="Times New Roman"/>
                <a:cs typeface="Times New Roman"/>
              </a:rPr>
              <a:t>Two</a:t>
            </a:r>
            <a:r>
              <a:rPr sz="2000" spc="-5" dirty="0">
                <a:solidFill>
                  <a:srgbClr val="009900"/>
                </a:solidFill>
                <a:latin typeface="Times New Roman"/>
                <a:cs typeface="Times New Roman"/>
              </a:rPr>
              <a:t> steps</a:t>
            </a:r>
            <a:r>
              <a:rPr sz="2000" spc="-1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in</a:t>
            </a:r>
            <a:r>
              <a:rPr sz="2000" spc="-1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9900"/>
                </a:solidFill>
                <a:latin typeface="Times New Roman"/>
                <a:cs typeface="Times New Roman"/>
              </a:rPr>
              <a:t>formation</a:t>
            </a:r>
            <a:r>
              <a:rPr sz="2000" spc="-3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of</a:t>
            </a:r>
            <a:r>
              <a:rPr sz="2000" spc="-1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urea-formaldehyde</a:t>
            </a:r>
            <a:r>
              <a:rPr sz="2000" spc="-4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resin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03953" y="6427114"/>
            <a:ext cx="3784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Chem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Seham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1st</a:t>
            </a:r>
            <a:r>
              <a:rPr sz="1200" spc="28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1443-2021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310634" y="291845"/>
            <a:ext cx="3055620" cy="1099185"/>
          </a:xfrm>
          <a:custGeom>
            <a:avLst/>
            <a:gdLst/>
            <a:ahLst/>
            <a:cxnLst/>
            <a:rect l="l" t="t" r="r" b="b"/>
            <a:pathLst>
              <a:path w="3055620" h="1099185">
                <a:moveTo>
                  <a:pt x="0" y="549401"/>
                </a:moveTo>
                <a:lnTo>
                  <a:pt x="1527810" y="0"/>
                </a:lnTo>
                <a:lnTo>
                  <a:pt x="3055619" y="549401"/>
                </a:lnTo>
                <a:lnTo>
                  <a:pt x="1527810" y="1098803"/>
                </a:lnTo>
                <a:lnTo>
                  <a:pt x="0" y="549401"/>
                </a:lnTo>
                <a:close/>
              </a:path>
            </a:pathLst>
          </a:custGeom>
          <a:ln w="38100">
            <a:solidFill>
              <a:srgbClr val="CC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215763" y="438403"/>
            <a:ext cx="13639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CC3300"/>
                </a:solidFill>
                <a:latin typeface="Times New Roman"/>
                <a:cs typeface="Times New Roman"/>
              </a:rPr>
              <a:t>Ammonia</a:t>
            </a:r>
            <a:endParaRPr sz="2400">
              <a:latin typeface="Times New Roman"/>
              <a:cs typeface="Times New Roman"/>
            </a:endParaRPr>
          </a:p>
          <a:p>
            <a:pPr marL="14604" algn="ctr">
              <a:lnSpc>
                <a:spcPct val="100000"/>
              </a:lnSpc>
            </a:pPr>
            <a:r>
              <a:rPr sz="2400" spc="-5" dirty="0">
                <a:solidFill>
                  <a:srgbClr val="CC3300"/>
                </a:solidFill>
                <a:latin typeface="Times New Roman"/>
                <a:cs typeface="Times New Roman"/>
              </a:rPr>
              <a:t>NH</a:t>
            </a:r>
            <a:r>
              <a:rPr sz="2400" spc="-7" baseline="-20833" dirty="0">
                <a:solidFill>
                  <a:srgbClr val="CC3300"/>
                </a:solidFill>
                <a:latin typeface="Times New Roman"/>
                <a:cs typeface="Times New Roman"/>
              </a:rPr>
              <a:t>3</a:t>
            </a:r>
            <a:endParaRPr sz="2400" baseline="-20833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6224" y="1893823"/>
            <a:ext cx="58724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5496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In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Melamine</a:t>
            </a:r>
            <a:r>
              <a:rPr sz="24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production</a:t>
            </a:r>
            <a:r>
              <a:rPr sz="24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which</a:t>
            </a:r>
            <a:r>
              <a:rPr sz="24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is made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up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of </a:t>
            </a:r>
            <a:r>
              <a:rPr sz="2400" spc="-58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(Urea+Ammonia).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699169" y="1578804"/>
            <a:ext cx="2899410" cy="1862455"/>
            <a:chOff x="6699169" y="1578804"/>
            <a:chExt cx="2899410" cy="186245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99169" y="1578804"/>
              <a:ext cx="2899317" cy="186232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57999" y="1737360"/>
              <a:ext cx="2401824" cy="1365503"/>
            </a:xfrm>
            <a:prstGeom prst="rect">
              <a:avLst/>
            </a:prstGeom>
          </p:spPr>
        </p:pic>
      </p:grpSp>
      <p:sp>
        <p:nvSpPr>
          <p:cNvPr id="42" name="object 42"/>
          <p:cNvSpPr txBox="1"/>
          <p:nvPr/>
        </p:nvSpPr>
        <p:spPr>
          <a:xfrm>
            <a:off x="8848090" y="6418579"/>
            <a:ext cx="295465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FF"/>
                </a:solidFill>
                <a:latin typeface="Times New Roman"/>
                <a:cs typeface="Times New Roman"/>
              </a:rPr>
              <a:t>Melamine</a:t>
            </a:r>
            <a:r>
              <a:rPr sz="1800" b="1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formaldehyde</a:t>
            </a:r>
            <a:r>
              <a:rPr sz="1800" b="1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resin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203953" y="6427114"/>
            <a:ext cx="3784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Chem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Seham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1st</a:t>
            </a:r>
            <a:r>
              <a:rPr sz="1200" spc="28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1443-2021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44" name="Object 5">
            <a:extLst>
              <a:ext uri="{FF2B5EF4-FFF2-40B4-BE49-F238E27FC236}">
                <a16:creationId xmlns:a16="http://schemas.microsoft.com/office/drawing/2014/main" id="{B2F89D9C-79D4-2AA1-2615-86DB2D3814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0129788"/>
              </p:ext>
            </p:extLst>
          </p:nvPr>
        </p:nvGraphicFramePr>
        <p:xfrm>
          <a:off x="588168" y="3256964"/>
          <a:ext cx="6467474" cy="236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" name="CS ChemDraw Drawing" r:id="rId5" imgW="4405884" imgH="1929384" progId="ChemDraw.Document.6.0">
                  <p:embed/>
                </p:oleObj>
              </mc:Choice>
              <mc:Fallback>
                <p:oleObj name="CS ChemDraw Drawing" r:id="rId5" imgW="4405884" imgH="1929384" progId="ChemDraw.Document.6.0">
                  <p:embed/>
                  <p:pic>
                    <p:nvPicPr>
                      <p:cNvPr id="13" name="Object 5">
                        <a:extLst>
                          <a:ext uri="{FF2B5EF4-FFF2-40B4-BE49-F238E27FC236}">
                            <a16:creationId xmlns:a16="http://schemas.microsoft.com/office/drawing/2014/main" id="{F01759A5-C7E6-4407-8BD2-7394CDFE44F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168" y="3256964"/>
                        <a:ext cx="6467474" cy="2362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5" name="Picture 2" descr="https://upload.wikimedia.org/wikipedia/commons/thumb/5/52/IdealizedMelamine_CH2OResin.svg/560px-IdealizedMelamine_CH2OResin.svg.png">
            <a:extLst>
              <a:ext uri="{FF2B5EF4-FFF2-40B4-BE49-F238E27FC236}">
                <a16:creationId xmlns:a16="http://schemas.microsoft.com/office/drawing/2014/main" id="{84A62D8E-8A2D-B42C-88AB-45B47C5942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61"/>
          <a:stretch/>
        </p:blipFill>
        <p:spPr bwMode="auto">
          <a:xfrm>
            <a:off x="6322765" y="3662080"/>
            <a:ext cx="5430304" cy="26942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3366CC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66591" y="810259"/>
            <a:ext cx="345249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9900CC"/>
                </a:solidFill>
                <a:latin typeface="Times New Roman"/>
                <a:cs typeface="Times New Roman"/>
              </a:rPr>
              <a:t>What</a:t>
            </a:r>
            <a:r>
              <a:rPr sz="3200" b="1" spc="-55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9900CC"/>
                </a:solidFill>
                <a:latin typeface="Times New Roman"/>
                <a:cs typeface="Times New Roman"/>
              </a:rPr>
              <a:t>is</a:t>
            </a:r>
            <a:r>
              <a:rPr sz="3200" b="1" spc="-40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3200" b="1" spc="-5" dirty="0">
                <a:solidFill>
                  <a:srgbClr val="9900CC"/>
                </a:solidFill>
                <a:latin typeface="Times New Roman"/>
                <a:cs typeface="Times New Roman"/>
              </a:rPr>
              <a:t>petroleum?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7340" y="1759407"/>
            <a:ext cx="912114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ourier New"/>
                <a:cs typeface="Courier New"/>
              </a:rPr>
              <a:t>o</a:t>
            </a:r>
            <a:r>
              <a:rPr sz="2400" spc="-855" dirty="0">
                <a:latin typeface="Courier New"/>
                <a:cs typeface="Courier New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There</a:t>
            </a:r>
            <a:r>
              <a:rPr sz="2400" spc="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are</a:t>
            </a:r>
            <a:r>
              <a:rPr sz="2400" spc="7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hundreds</a:t>
            </a:r>
            <a:r>
              <a:rPr sz="2400" spc="6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of</a:t>
            </a:r>
            <a:r>
              <a:rPr sz="2400" spc="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different</a:t>
            </a:r>
            <a:r>
              <a:rPr sz="2400" spc="7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crude</a:t>
            </a:r>
            <a:r>
              <a:rPr sz="2400" spc="6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oils</a:t>
            </a:r>
            <a:r>
              <a:rPr sz="2400" spc="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with</a:t>
            </a:r>
            <a:r>
              <a:rPr sz="2400" spc="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wide</a:t>
            </a:r>
            <a:r>
              <a:rPr sz="2400" spc="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range</a:t>
            </a:r>
            <a:r>
              <a:rPr sz="2400" spc="5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of</a:t>
            </a:r>
            <a:r>
              <a:rPr sz="2400" spc="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physical</a:t>
            </a:r>
            <a:endParaRPr sz="24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18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chemical</a:t>
            </a:r>
            <a:r>
              <a:rPr sz="2400" spc="1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properties;</a:t>
            </a:r>
            <a:r>
              <a:rPr sz="2400" spc="170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solidFill>
                  <a:srgbClr val="3366CC"/>
                </a:solidFill>
                <a:latin typeface="Times New Roman"/>
                <a:cs typeface="Times New Roman"/>
              </a:rPr>
              <a:t>properties</a:t>
            </a:r>
            <a:r>
              <a:rPr sz="2400" b="1" i="1" spc="180" dirty="0">
                <a:solidFill>
                  <a:srgbClr val="3366CC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3366CC"/>
                </a:solidFill>
                <a:latin typeface="Times New Roman"/>
                <a:cs typeface="Times New Roman"/>
              </a:rPr>
              <a:t>vary</a:t>
            </a:r>
            <a:r>
              <a:rPr sz="2400" b="1" i="1" spc="185" dirty="0">
                <a:solidFill>
                  <a:srgbClr val="3366CC"/>
                </a:solidFill>
                <a:latin typeface="Times New Roman"/>
                <a:cs typeface="Times New Roman"/>
              </a:rPr>
              <a:t> </a:t>
            </a:r>
            <a:r>
              <a:rPr sz="2400" b="1" i="1" spc="-5" dirty="0">
                <a:solidFill>
                  <a:srgbClr val="3366CC"/>
                </a:solidFill>
                <a:latin typeface="Times New Roman"/>
                <a:cs typeface="Times New Roman"/>
              </a:rPr>
              <a:t>with</a:t>
            </a:r>
            <a:r>
              <a:rPr sz="2400" b="1" i="1" spc="170" dirty="0">
                <a:solidFill>
                  <a:srgbClr val="3366CC"/>
                </a:solidFill>
                <a:latin typeface="Times New Roman"/>
                <a:cs typeface="Times New Roman"/>
              </a:rPr>
              <a:t> </a:t>
            </a:r>
            <a:r>
              <a:rPr sz="2400" b="1" i="1" spc="-5" dirty="0">
                <a:solidFill>
                  <a:srgbClr val="3366CC"/>
                </a:solidFill>
                <a:latin typeface="Times New Roman"/>
                <a:cs typeface="Times New Roman"/>
              </a:rPr>
              <a:t>location,</a:t>
            </a:r>
            <a:r>
              <a:rPr sz="2400" b="1" i="1" spc="175" dirty="0">
                <a:solidFill>
                  <a:srgbClr val="3366CC"/>
                </a:solidFill>
                <a:latin typeface="Times New Roman"/>
                <a:cs typeface="Times New Roman"/>
              </a:rPr>
              <a:t> </a:t>
            </a:r>
            <a:r>
              <a:rPr sz="2400" b="1" i="1" spc="-5" dirty="0">
                <a:solidFill>
                  <a:srgbClr val="3366CC"/>
                </a:solidFill>
                <a:latin typeface="Times New Roman"/>
                <a:cs typeface="Times New Roman"/>
              </a:rPr>
              <a:t>depth,</a:t>
            </a:r>
            <a:r>
              <a:rPr sz="2400" b="1" i="1" spc="185" dirty="0">
                <a:solidFill>
                  <a:srgbClr val="3366CC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3366CC"/>
                </a:solidFill>
                <a:latin typeface="Times New Roman"/>
                <a:cs typeface="Times New Roman"/>
              </a:rPr>
              <a:t>and</a:t>
            </a:r>
            <a:r>
              <a:rPr sz="2400" b="1" i="1" spc="175" dirty="0">
                <a:solidFill>
                  <a:srgbClr val="3366CC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3366CC"/>
                </a:solidFill>
                <a:latin typeface="Times New Roman"/>
                <a:cs typeface="Times New Roman"/>
              </a:rPr>
              <a:t>age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4895" y="2491485"/>
            <a:ext cx="18548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solidFill>
                  <a:srgbClr val="3366CC"/>
                </a:solidFill>
                <a:latin typeface="Times New Roman"/>
                <a:cs typeface="Times New Roman"/>
              </a:rPr>
              <a:t>of</a:t>
            </a:r>
            <a:r>
              <a:rPr sz="2400" b="1" i="1" spc="-25" dirty="0">
                <a:solidFill>
                  <a:srgbClr val="3366CC"/>
                </a:solidFill>
                <a:latin typeface="Times New Roman"/>
                <a:cs typeface="Times New Roman"/>
              </a:rPr>
              <a:t> </a:t>
            </a:r>
            <a:r>
              <a:rPr sz="2400" b="1" i="1" spc="-5" dirty="0">
                <a:solidFill>
                  <a:srgbClr val="3366CC"/>
                </a:solidFill>
                <a:latin typeface="Times New Roman"/>
                <a:cs typeface="Times New Roman"/>
              </a:rPr>
              <a:t>the</a:t>
            </a:r>
            <a:r>
              <a:rPr sz="2400" b="1" i="1" spc="-25" dirty="0">
                <a:solidFill>
                  <a:srgbClr val="3366CC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3366CC"/>
                </a:solidFill>
                <a:latin typeface="Times New Roman"/>
                <a:cs typeface="Times New Roman"/>
              </a:rPr>
              <a:t>oil</a:t>
            </a:r>
            <a:r>
              <a:rPr sz="2400" b="1" i="1" spc="-40" dirty="0">
                <a:solidFill>
                  <a:srgbClr val="3366CC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3366CC"/>
                </a:solidFill>
                <a:latin typeface="Times New Roman"/>
                <a:cs typeface="Times New Roman"/>
              </a:rPr>
              <a:t>field</a:t>
            </a:r>
            <a:r>
              <a:rPr sz="2400" dirty="0">
                <a:solidFill>
                  <a:srgbClr val="3366CC"/>
                </a:solidFill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001636" y="2394280"/>
            <a:ext cx="781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3B4043"/>
                </a:solidFill>
                <a:latin typeface="Calibri"/>
                <a:cs typeface="Calibri"/>
              </a:rPr>
              <a:t>i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9615" y="5373115"/>
            <a:ext cx="1113726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0000"/>
                </a:solidFill>
                <a:latin typeface="Courier New"/>
                <a:cs typeface="Courier New"/>
              </a:rPr>
              <a:t>o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Crude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oil </a:t>
            </a:r>
            <a:r>
              <a:rPr sz="2400" b="1" dirty="0">
                <a:solidFill>
                  <a:srgbClr val="212121"/>
                </a:solidFill>
                <a:latin typeface="Times New Roman"/>
                <a:cs typeface="Times New Roman"/>
              </a:rPr>
              <a:t>is the base for lots </a:t>
            </a:r>
            <a:r>
              <a:rPr sz="2400" b="1" spc="-5" dirty="0">
                <a:solidFill>
                  <a:srgbClr val="212121"/>
                </a:solidFill>
                <a:latin typeface="Times New Roman"/>
                <a:cs typeface="Times New Roman"/>
              </a:rPr>
              <a:t>of </a:t>
            </a:r>
            <a:r>
              <a:rPr sz="2400" b="1" spc="-10" dirty="0">
                <a:solidFill>
                  <a:srgbClr val="212121"/>
                </a:solidFill>
                <a:latin typeface="Times New Roman"/>
                <a:cs typeface="Times New Roman"/>
              </a:rPr>
              <a:t>products</a:t>
            </a:r>
            <a:r>
              <a:rPr sz="2400" spc="-10" dirty="0">
                <a:solidFill>
                  <a:srgbClr val="212121"/>
                </a:solidFill>
                <a:latin typeface="Times New Roman"/>
                <a:cs typeface="Times New Roman"/>
              </a:rPr>
              <a:t>. 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These </a:t>
            </a:r>
            <a:r>
              <a:rPr sz="2400" spc="-5" dirty="0">
                <a:solidFill>
                  <a:srgbClr val="212121"/>
                </a:solidFill>
                <a:latin typeface="Times New Roman"/>
                <a:cs typeface="Times New Roman"/>
              </a:rPr>
              <a:t>include transportation 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fuels such as </a:t>
            </a:r>
            <a:r>
              <a:rPr sz="2400" spc="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212121"/>
                </a:solidFill>
                <a:latin typeface="Times New Roman"/>
                <a:cs typeface="Times New Roman"/>
              </a:rPr>
              <a:t>gasoline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, </a:t>
            </a:r>
            <a:r>
              <a:rPr sz="2400" b="1" spc="-5" dirty="0">
                <a:solidFill>
                  <a:srgbClr val="212121"/>
                </a:solidFill>
                <a:latin typeface="Times New Roman"/>
                <a:cs typeface="Times New Roman"/>
              </a:rPr>
              <a:t>diesel</a:t>
            </a:r>
            <a:r>
              <a:rPr sz="2400" spc="-5" dirty="0">
                <a:solidFill>
                  <a:srgbClr val="212121"/>
                </a:solidFill>
                <a:latin typeface="Times New Roman"/>
                <a:cs typeface="Times New Roman"/>
              </a:rPr>
              <a:t>, 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and </a:t>
            </a:r>
            <a:r>
              <a:rPr sz="2400" b="1" dirty="0">
                <a:solidFill>
                  <a:srgbClr val="212121"/>
                </a:solidFill>
                <a:latin typeface="Times New Roman"/>
                <a:cs typeface="Times New Roman"/>
              </a:rPr>
              <a:t>jet fuel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. They also </a:t>
            </a:r>
            <a:r>
              <a:rPr sz="2400" spc="-5" dirty="0">
                <a:solidFill>
                  <a:srgbClr val="212121"/>
                </a:solidFill>
                <a:latin typeface="Times New Roman"/>
                <a:cs typeface="Times New Roman"/>
              </a:rPr>
              <a:t>include </a:t>
            </a:r>
            <a:r>
              <a:rPr sz="2400" dirty="0">
                <a:solidFill>
                  <a:srgbClr val="9900CC"/>
                </a:solidFill>
                <a:latin typeface="Times New Roman"/>
                <a:cs typeface="Times New Roman"/>
              </a:rPr>
              <a:t>fuel </a:t>
            </a:r>
            <a:r>
              <a:rPr sz="2400" spc="-5" dirty="0">
                <a:solidFill>
                  <a:srgbClr val="9900CC"/>
                </a:solidFill>
                <a:latin typeface="Times New Roman"/>
                <a:cs typeface="Times New Roman"/>
              </a:rPr>
              <a:t>oils </a:t>
            </a:r>
            <a:r>
              <a:rPr sz="2400" spc="-10" dirty="0">
                <a:solidFill>
                  <a:srgbClr val="212121"/>
                </a:solidFill>
                <a:latin typeface="Times New Roman"/>
                <a:cs typeface="Times New Roman"/>
              </a:rPr>
              <a:t>used 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for </a:t>
            </a:r>
            <a:r>
              <a:rPr sz="2400" spc="-5" dirty="0">
                <a:solidFill>
                  <a:srgbClr val="009900"/>
                </a:solidFill>
                <a:latin typeface="Times New Roman"/>
                <a:cs typeface="Times New Roman"/>
              </a:rPr>
              <a:t>heating 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and </a:t>
            </a:r>
            <a:r>
              <a:rPr sz="2400" spc="-5" dirty="0">
                <a:solidFill>
                  <a:srgbClr val="009900"/>
                </a:solidFill>
                <a:latin typeface="Times New Roman"/>
                <a:cs typeface="Times New Roman"/>
              </a:rPr>
              <a:t>electricity </a:t>
            </a:r>
            <a:r>
              <a:rPr sz="2400" spc="-58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9900"/>
                </a:solidFill>
                <a:latin typeface="Times New Roman"/>
                <a:cs typeface="Times New Roman"/>
              </a:rPr>
              <a:t>generation</a:t>
            </a:r>
            <a:r>
              <a:rPr sz="2400" dirty="0">
                <a:solidFill>
                  <a:srgbClr val="212121"/>
                </a:solidFill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729228" y="2788920"/>
            <a:ext cx="3917315" cy="2798445"/>
            <a:chOff x="3729228" y="2788920"/>
            <a:chExt cx="3917315" cy="2798445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29228" y="2788920"/>
              <a:ext cx="3916806" cy="279806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24300" y="2983992"/>
              <a:ext cx="3346704" cy="2228087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4085335" y="6529831"/>
            <a:ext cx="378460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Chem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Seham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1st</a:t>
            </a:r>
            <a:r>
              <a:rPr sz="1200" spc="28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1443-2021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310634" y="291845"/>
            <a:ext cx="3055620" cy="1099185"/>
          </a:xfrm>
          <a:custGeom>
            <a:avLst/>
            <a:gdLst/>
            <a:ahLst/>
            <a:cxnLst/>
            <a:rect l="l" t="t" r="r" b="b"/>
            <a:pathLst>
              <a:path w="3055620" h="1099185">
                <a:moveTo>
                  <a:pt x="0" y="549401"/>
                </a:moveTo>
                <a:lnTo>
                  <a:pt x="1527810" y="0"/>
                </a:lnTo>
                <a:lnTo>
                  <a:pt x="3055619" y="549401"/>
                </a:lnTo>
                <a:lnTo>
                  <a:pt x="1527810" y="1098803"/>
                </a:lnTo>
                <a:lnTo>
                  <a:pt x="0" y="549401"/>
                </a:lnTo>
                <a:close/>
              </a:path>
            </a:pathLst>
          </a:custGeom>
          <a:ln w="38100">
            <a:solidFill>
              <a:srgbClr val="CC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215763" y="438403"/>
            <a:ext cx="13639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CC3300"/>
                </a:solidFill>
                <a:latin typeface="Times New Roman"/>
                <a:cs typeface="Times New Roman"/>
              </a:rPr>
              <a:t>Ammonia</a:t>
            </a:r>
            <a:endParaRPr sz="2400">
              <a:latin typeface="Times New Roman"/>
              <a:cs typeface="Times New Roman"/>
            </a:endParaRPr>
          </a:p>
          <a:p>
            <a:pPr marL="14604" algn="ctr">
              <a:lnSpc>
                <a:spcPct val="100000"/>
              </a:lnSpc>
            </a:pPr>
            <a:r>
              <a:rPr sz="2400" spc="-5" dirty="0">
                <a:solidFill>
                  <a:srgbClr val="CC3300"/>
                </a:solidFill>
                <a:latin typeface="Times New Roman"/>
                <a:cs typeface="Times New Roman"/>
              </a:rPr>
              <a:t>NH</a:t>
            </a:r>
            <a:r>
              <a:rPr sz="2400" spc="-7" baseline="-20833" dirty="0">
                <a:solidFill>
                  <a:srgbClr val="CC3300"/>
                </a:solidFill>
                <a:latin typeface="Times New Roman"/>
                <a:cs typeface="Times New Roman"/>
              </a:rPr>
              <a:t>3</a:t>
            </a:r>
            <a:endParaRPr sz="2400" baseline="-20833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9986" y="1199703"/>
            <a:ext cx="8487410" cy="1485900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82550">
              <a:lnSpc>
                <a:spcPct val="100000"/>
              </a:lnSpc>
              <a:spcBef>
                <a:spcPts val="1375"/>
              </a:spcBef>
            </a:pPr>
            <a:r>
              <a:rPr sz="2800" b="1" spc="-5" dirty="0">
                <a:solidFill>
                  <a:srgbClr val="CC3300"/>
                </a:solidFill>
                <a:latin typeface="Times New Roman"/>
                <a:cs typeface="Times New Roman"/>
              </a:rPr>
              <a:t>2.Ammonium</a:t>
            </a:r>
            <a:r>
              <a:rPr sz="2800" b="1" spc="10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CC3300"/>
                </a:solidFill>
                <a:latin typeface="Times New Roman"/>
                <a:cs typeface="Times New Roman"/>
              </a:rPr>
              <a:t>nitrate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100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Used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in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4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manufacture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fertilizers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-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explosives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-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herbicides</a:t>
            </a:r>
            <a:r>
              <a:rPr sz="24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and</a:t>
            </a:r>
            <a:endParaRPr sz="24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insects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4586" y="4105782"/>
            <a:ext cx="1070800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0" marR="43180" indent="-34290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80365" algn="l"/>
                <a:tab pos="381000" algn="l"/>
              </a:tabLst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Other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nitrates</a:t>
            </a:r>
            <a:r>
              <a:rPr sz="2400" spc="-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such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as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sodium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nitrate</a:t>
            </a:r>
            <a:r>
              <a:rPr sz="2400" spc="-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are prepared</a:t>
            </a:r>
            <a:r>
              <a:rPr sz="2400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by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reacting</a:t>
            </a:r>
            <a:r>
              <a:rPr sz="2400" spc="-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ammonia</a:t>
            </a:r>
            <a:r>
              <a:rPr sz="2400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with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oxygen </a:t>
            </a:r>
            <a:r>
              <a:rPr sz="2400" spc="-58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to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give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NO,</a:t>
            </a:r>
            <a:r>
              <a:rPr sz="24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CO</a:t>
            </a:r>
            <a:r>
              <a:rPr sz="2400" spc="-7" baseline="-20833" dirty="0">
                <a:solidFill>
                  <a:srgbClr val="0000FF"/>
                </a:solidFill>
                <a:latin typeface="Times New Roman"/>
                <a:cs typeface="Times New Roman"/>
              </a:rPr>
              <a:t>2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,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 then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resulting</a:t>
            </a:r>
            <a:r>
              <a:rPr sz="2400" spc="-4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oxides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interact</a:t>
            </a:r>
            <a:r>
              <a:rPr sz="2400" spc="-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with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sodium</a:t>
            </a:r>
            <a:r>
              <a:rPr sz="24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carbonate.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203953" y="6427114"/>
            <a:ext cx="3784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Chem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Seham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1st</a:t>
            </a:r>
            <a:r>
              <a:rPr sz="1200" spc="28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1443-2021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30" name="Object 3">
            <a:extLst>
              <a:ext uri="{FF2B5EF4-FFF2-40B4-BE49-F238E27FC236}">
                <a16:creationId xmlns:a16="http://schemas.microsoft.com/office/drawing/2014/main" id="{FA8F2F06-4434-59AC-D4C1-09AA5299909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7082793"/>
              </p:ext>
            </p:extLst>
          </p:nvPr>
        </p:nvGraphicFramePr>
        <p:xfrm>
          <a:off x="1776626" y="3069009"/>
          <a:ext cx="7133115" cy="638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" name="CS ChemDraw Drawing" r:id="rId3" imgW="3191256" imgH="332232" progId="ChemDraw.Document.6.0">
                  <p:embed/>
                </p:oleObj>
              </mc:Choice>
              <mc:Fallback>
                <p:oleObj name="CS ChemDraw Drawing" r:id="rId3" imgW="3191256" imgH="332232" progId="ChemDraw.Document.6.0">
                  <p:embed/>
                  <p:pic>
                    <p:nvPicPr>
                      <p:cNvPr id="15" name="Object 3">
                        <a:extLst>
                          <a:ext uri="{FF2B5EF4-FFF2-40B4-BE49-F238E27FC236}">
                            <a16:creationId xmlns:a16="http://schemas.microsoft.com/office/drawing/2014/main" id="{B1A030E4-5FA4-4384-989B-21A17AF70C7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6626" y="3069009"/>
                        <a:ext cx="7133115" cy="6381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5">
            <a:extLst>
              <a:ext uri="{FF2B5EF4-FFF2-40B4-BE49-F238E27FC236}">
                <a16:creationId xmlns:a16="http://schemas.microsoft.com/office/drawing/2014/main" id="{58D2EE74-BA5F-9BFD-C3C7-B5FC5FE2FEF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0194506"/>
              </p:ext>
            </p:extLst>
          </p:nvPr>
        </p:nvGraphicFramePr>
        <p:xfrm>
          <a:off x="1519782" y="5310111"/>
          <a:ext cx="9152436" cy="6905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name="CS ChemDraw Drawing" r:id="rId5" imgW="5065776" imgH="446532" progId="ChemDraw.Document.6.0">
                  <p:embed/>
                </p:oleObj>
              </mc:Choice>
              <mc:Fallback>
                <p:oleObj name="CS ChemDraw Drawing" r:id="rId5" imgW="5065776" imgH="446532" progId="ChemDraw.Document.6.0">
                  <p:embed/>
                  <p:pic>
                    <p:nvPicPr>
                      <p:cNvPr id="16" name="Object 5">
                        <a:extLst>
                          <a:ext uri="{FF2B5EF4-FFF2-40B4-BE49-F238E27FC236}">
                            <a16:creationId xmlns:a16="http://schemas.microsoft.com/office/drawing/2014/main" id="{FF939424-708F-4242-9013-319EF2908CB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9782" y="5310111"/>
                        <a:ext cx="9152436" cy="69054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310634" y="291845"/>
            <a:ext cx="3055620" cy="1099185"/>
          </a:xfrm>
          <a:custGeom>
            <a:avLst/>
            <a:gdLst/>
            <a:ahLst/>
            <a:cxnLst/>
            <a:rect l="l" t="t" r="r" b="b"/>
            <a:pathLst>
              <a:path w="3055620" h="1099185">
                <a:moveTo>
                  <a:pt x="0" y="549401"/>
                </a:moveTo>
                <a:lnTo>
                  <a:pt x="1527810" y="0"/>
                </a:lnTo>
                <a:lnTo>
                  <a:pt x="3055619" y="549401"/>
                </a:lnTo>
                <a:lnTo>
                  <a:pt x="1527810" y="1098803"/>
                </a:lnTo>
                <a:lnTo>
                  <a:pt x="0" y="549401"/>
                </a:lnTo>
                <a:close/>
              </a:path>
            </a:pathLst>
          </a:custGeom>
          <a:ln w="38100">
            <a:solidFill>
              <a:srgbClr val="CC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215763" y="438403"/>
            <a:ext cx="13639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CC3300"/>
                </a:solidFill>
                <a:latin typeface="Times New Roman"/>
                <a:cs typeface="Times New Roman"/>
              </a:rPr>
              <a:t>Ammonia</a:t>
            </a:r>
            <a:endParaRPr sz="2400">
              <a:latin typeface="Times New Roman"/>
              <a:cs typeface="Times New Roman"/>
            </a:endParaRPr>
          </a:p>
          <a:p>
            <a:pPr marL="14604" algn="ctr">
              <a:lnSpc>
                <a:spcPct val="100000"/>
              </a:lnSpc>
            </a:pPr>
            <a:r>
              <a:rPr sz="2400" spc="-5" dirty="0">
                <a:solidFill>
                  <a:srgbClr val="CC3300"/>
                </a:solidFill>
                <a:latin typeface="Times New Roman"/>
                <a:cs typeface="Times New Roman"/>
              </a:rPr>
              <a:t>NH</a:t>
            </a:r>
            <a:r>
              <a:rPr sz="2400" spc="-7" baseline="-20833" dirty="0">
                <a:solidFill>
                  <a:srgbClr val="CC3300"/>
                </a:solidFill>
                <a:latin typeface="Times New Roman"/>
                <a:cs typeface="Times New Roman"/>
              </a:rPr>
              <a:t>3</a:t>
            </a:r>
            <a:endParaRPr sz="2400" baseline="-20833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2618" y="4095140"/>
            <a:ext cx="9105900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75310" lvl="1" indent="-287655">
              <a:lnSpc>
                <a:spcPct val="100000"/>
              </a:lnSpc>
              <a:spcBef>
                <a:spcPts val="1939"/>
              </a:spcBef>
              <a:buFont typeface="Wingdings"/>
              <a:buChar char=""/>
              <a:tabLst>
                <a:tab pos="574675" algn="l"/>
                <a:tab pos="575945" algn="l"/>
              </a:tabLst>
            </a:pP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Used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in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4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fertilizer</a:t>
            </a:r>
            <a:r>
              <a:rPr sz="2400" spc="-4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industry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-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to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fight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forest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fires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(fire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extinguishers)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44753" y="1679574"/>
            <a:ext cx="32702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CC3300"/>
                </a:solidFill>
                <a:latin typeface="Times New Roman"/>
                <a:cs typeface="Times New Roman"/>
              </a:rPr>
              <a:t>3.Ammonium</a:t>
            </a:r>
            <a:r>
              <a:rPr sz="2800" b="1" spc="-20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CC3300"/>
                </a:solidFill>
                <a:latin typeface="Times New Roman"/>
                <a:cs typeface="Times New Roman"/>
              </a:rPr>
              <a:t>Sulfate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79272" y="2307716"/>
            <a:ext cx="108257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Used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 in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fertilizer</a:t>
            </a:r>
            <a:r>
              <a:rPr sz="2400" spc="-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industry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- water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treatment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- to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fight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forest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fires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(fire</a:t>
            </a:r>
            <a:r>
              <a:rPr lang="en-GB" sz="2400" dirty="0">
                <a:solidFill>
                  <a:srgbClr val="0000FF"/>
                </a:solidFill>
                <a:latin typeface="Times New Roman"/>
                <a:cs typeface="Times New Roman"/>
              </a:rPr>
              <a:t> igni</a:t>
            </a:r>
            <a:r>
              <a:rPr lang="en-GB"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t</a:t>
            </a:r>
            <a:r>
              <a:rPr lang="en-GB" sz="2400" dirty="0">
                <a:solidFill>
                  <a:srgbClr val="0000FF"/>
                </a:solidFill>
                <a:latin typeface="Times New Roman"/>
                <a:cs typeface="Times New Roman"/>
              </a:rPr>
              <a:t>ion)</a:t>
            </a:r>
            <a:endParaRPr sz="2400" dirty="0">
              <a:latin typeface="Times New Roman"/>
              <a:cs typeface="Times New Roman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10417628" y="4180065"/>
            <a:ext cx="1698625" cy="2108200"/>
            <a:chOff x="10417628" y="4180065"/>
            <a:chExt cx="1698625" cy="2108200"/>
          </a:xfrm>
        </p:grpSpPr>
        <p:pic>
          <p:nvPicPr>
            <p:cNvPr id="25" name="object 2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17628" y="4180065"/>
              <a:ext cx="1698606" cy="210814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76559" y="4338828"/>
              <a:ext cx="1200911" cy="1610868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9882631" y="6341161"/>
            <a:ext cx="16129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spc="-20" dirty="0">
                <a:solidFill>
                  <a:srgbClr val="FF0000"/>
                </a:solidFill>
                <a:latin typeface="Times New Roman"/>
                <a:cs typeface="Times New Roman"/>
              </a:rPr>
              <a:t>fire</a:t>
            </a:r>
            <a:r>
              <a:rPr sz="1800" i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FF0000"/>
                </a:solidFill>
                <a:latin typeface="Times New Roman"/>
                <a:cs typeface="Times New Roman"/>
              </a:rPr>
              <a:t>extinguishers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72618" y="5296661"/>
            <a:ext cx="11717655" cy="1069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583055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00FF"/>
                </a:solidFill>
                <a:latin typeface="Times New Roman"/>
                <a:cs typeface="Times New Roman"/>
              </a:rPr>
              <a:t>These </a:t>
            </a:r>
            <a:r>
              <a:rPr sz="1800" spc="-5" dirty="0">
                <a:solidFill>
                  <a:srgbClr val="0000FF"/>
                </a:solidFill>
                <a:latin typeface="Times New Roman"/>
                <a:cs typeface="Times New Roman"/>
              </a:rPr>
              <a:t>fire extinguishers </a:t>
            </a:r>
            <a:r>
              <a:rPr sz="1800" dirty="0">
                <a:solidFill>
                  <a:srgbClr val="0000FF"/>
                </a:solidFill>
                <a:latin typeface="Times New Roman"/>
                <a:cs typeface="Times New Roman"/>
              </a:rPr>
              <a:t>are </a:t>
            </a:r>
            <a:r>
              <a:rPr sz="1800" spc="-5" dirty="0">
                <a:solidFill>
                  <a:srgbClr val="0000FF"/>
                </a:solidFill>
                <a:latin typeface="Times New Roman"/>
                <a:cs typeface="Times New Roman"/>
              </a:rPr>
              <a:t>pressurized </a:t>
            </a:r>
            <a:r>
              <a:rPr sz="1800" dirty="0">
                <a:solidFill>
                  <a:srgbClr val="0000FF"/>
                </a:solidFill>
                <a:latin typeface="Times New Roman"/>
                <a:cs typeface="Times New Roman"/>
              </a:rPr>
              <a:t>with </a:t>
            </a:r>
            <a:r>
              <a:rPr sz="1800" spc="-5" dirty="0">
                <a:solidFill>
                  <a:srgbClr val="0000FF"/>
                </a:solidFill>
                <a:latin typeface="Times New Roman"/>
                <a:cs typeface="Times New Roman"/>
              </a:rPr>
              <a:t>non-flammable gas.</a:t>
            </a:r>
            <a:r>
              <a:rPr sz="18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FF"/>
                </a:solidFill>
                <a:latin typeface="Times New Roman"/>
                <a:cs typeface="Times New Roman"/>
              </a:rPr>
              <a:t>When there is </a:t>
            </a:r>
            <a:r>
              <a:rPr sz="1800" dirty="0">
                <a:solidFill>
                  <a:srgbClr val="0000FF"/>
                </a:solidFill>
                <a:latin typeface="Times New Roman"/>
                <a:cs typeface="Times New Roman"/>
              </a:rPr>
              <a:t>a fire and </a:t>
            </a:r>
            <a:r>
              <a:rPr sz="1800" spc="-5" dirty="0">
                <a:solidFill>
                  <a:srgbClr val="0000FF"/>
                </a:solidFill>
                <a:latin typeface="Times New Roman"/>
                <a:cs typeface="Times New Roman"/>
              </a:rPr>
              <a:t>we operate </a:t>
            </a:r>
            <a:r>
              <a:rPr sz="1800" dirty="0">
                <a:solidFill>
                  <a:srgbClr val="0000FF"/>
                </a:solidFill>
                <a:latin typeface="Times New Roman"/>
                <a:cs typeface="Times New Roman"/>
              </a:rPr>
              <a:t>the </a:t>
            </a:r>
            <a:r>
              <a:rPr sz="18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FF"/>
                </a:solidFill>
                <a:latin typeface="Times New Roman"/>
                <a:cs typeface="Times New Roman"/>
              </a:rPr>
              <a:t>extinguisher the </a:t>
            </a:r>
            <a:r>
              <a:rPr sz="1800" spc="-5" dirty="0">
                <a:solidFill>
                  <a:srgbClr val="0000FF"/>
                </a:solidFill>
                <a:latin typeface="Times New Roman"/>
                <a:cs typeface="Times New Roman"/>
              </a:rPr>
              <a:t>dry</a:t>
            </a:r>
            <a:r>
              <a:rPr sz="1800" spc="44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FF"/>
                </a:solidFill>
                <a:latin typeface="Times New Roman"/>
                <a:cs typeface="Times New Roman"/>
              </a:rPr>
              <a:t>chemical </a:t>
            </a:r>
            <a:r>
              <a:rPr sz="1800" spc="-15" dirty="0">
                <a:solidFill>
                  <a:srgbClr val="0000FF"/>
                </a:solidFill>
                <a:latin typeface="Times New Roman"/>
                <a:cs typeface="Times New Roman"/>
              </a:rPr>
              <a:t>power,</a:t>
            </a:r>
            <a:r>
              <a:rPr sz="1800" spc="4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FF"/>
                </a:solidFill>
                <a:latin typeface="Times New Roman"/>
                <a:cs typeface="Times New Roman"/>
              </a:rPr>
              <a:t>Ammonium </a:t>
            </a:r>
            <a:r>
              <a:rPr sz="1800" dirty="0">
                <a:solidFill>
                  <a:srgbClr val="0000FF"/>
                </a:solidFill>
                <a:latin typeface="Times New Roman"/>
                <a:cs typeface="Times New Roman"/>
              </a:rPr>
              <a:t>phosphate, </a:t>
            </a:r>
            <a:r>
              <a:rPr sz="1800" spc="-5" dirty="0">
                <a:solidFill>
                  <a:srgbClr val="0000FF"/>
                </a:solidFill>
                <a:latin typeface="Times New Roman"/>
                <a:cs typeface="Times New Roman"/>
              </a:rPr>
              <a:t>will </a:t>
            </a:r>
            <a:r>
              <a:rPr sz="1800" dirty="0">
                <a:solidFill>
                  <a:srgbClr val="0000FF"/>
                </a:solidFill>
                <a:latin typeface="Times New Roman"/>
                <a:cs typeface="Times New Roman"/>
              </a:rPr>
              <a:t>form a thin layer of </a:t>
            </a:r>
            <a:r>
              <a:rPr sz="1800" spc="-5" dirty="0">
                <a:solidFill>
                  <a:srgbClr val="0000FF"/>
                </a:solidFill>
                <a:latin typeface="Times New Roman"/>
                <a:cs typeface="Times New Roman"/>
              </a:rPr>
              <a:t>coating </a:t>
            </a:r>
            <a:r>
              <a:rPr sz="1800" dirty="0">
                <a:solidFill>
                  <a:srgbClr val="0000FF"/>
                </a:solidFill>
                <a:latin typeface="Times New Roman"/>
                <a:cs typeface="Times New Roman"/>
              </a:rPr>
              <a:t>over </a:t>
            </a:r>
            <a:r>
              <a:rPr sz="1800" spc="-5" dirty="0">
                <a:solidFill>
                  <a:srgbClr val="0000FF"/>
                </a:solidFill>
                <a:latin typeface="Times New Roman"/>
                <a:cs typeface="Times New Roman"/>
              </a:rPr>
              <a:t>the </a:t>
            </a:r>
            <a:r>
              <a:rPr sz="1800" dirty="0">
                <a:solidFill>
                  <a:srgbClr val="0000FF"/>
                </a:solidFill>
                <a:latin typeface="Times New Roman"/>
                <a:cs typeface="Times New Roman"/>
              </a:rPr>
              <a:t> burning</a:t>
            </a:r>
            <a:r>
              <a:rPr sz="18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FF"/>
                </a:solidFill>
                <a:latin typeface="Times New Roman"/>
                <a:cs typeface="Times New Roman"/>
              </a:rPr>
              <a:t>material</a:t>
            </a:r>
            <a:r>
              <a:rPr sz="18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FF"/>
                </a:solidFill>
                <a:latin typeface="Times New Roman"/>
                <a:cs typeface="Times New Roman"/>
              </a:rPr>
              <a:t>thus cut</a:t>
            </a:r>
            <a:r>
              <a:rPr sz="18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0000FF"/>
                </a:solidFill>
                <a:latin typeface="Times New Roman"/>
                <a:cs typeface="Times New Roman"/>
              </a:rPr>
              <a:t>off</a:t>
            </a:r>
            <a:r>
              <a:rPr sz="18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18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FF"/>
                </a:solidFill>
                <a:latin typeface="Times New Roman"/>
                <a:cs typeface="Times New Roman"/>
              </a:rPr>
              <a:t>oxygen</a:t>
            </a:r>
            <a:r>
              <a:rPr sz="1800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FF"/>
                </a:solidFill>
                <a:latin typeface="Times New Roman"/>
                <a:cs typeface="Times New Roman"/>
              </a:rPr>
              <a:t>smothering</a:t>
            </a:r>
            <a:r>
              <a:rPr sz="18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18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FF"/>
                </a:solidFill>
                <a:latin typeface="Times New Roman"/>
                <a:cs typeface="Times New Roman"/>
              </a:rPr>
              <a:t>fire.</a:t>
            </a:r>
            <a:endParaRPr sz="1800">
              <a:latin typeface="Times New Roman"/>
              <a:cs typeface="Times New Roman"/>
            </a:endParaRPr>
          </a:p>
          <a:p>
            <a:pPr marL="9665970" algn="just">
              <a:lnSpc>
                <a:spcPts val="1745"/>
              </a:lnSpc>
            </a:pPr>
            <a:r>
              <a:rPr sz="18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Ammonium</a:t>
            </a:r>
            <a:r>
              <a:rPr sz="1800" i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FF0000"/>
                </a:solidFill>
                <a:latin typeface="Times New Roman"/>
                <a:cs typeface="Times New Roman"/>
              </a:rPr>
              <a:t>phosphate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203953" y="6427114"/>
            <a:ext cx="3784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Chem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Seham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1st</a:t>
            </a:r>
            <a:r>
              <a:rPr sz="1200" spc="28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1443-2021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31" name="Object 5">
            <a:extLst>
              <a:ext uri="{FF2B5EF4-FFF2-40B4-BE49-F238E27FC236}">
                <a16:creationId xmlns:a16="http://schemas.microsoft.com/office/drawing/2014/main" id="{7A1F9C05-FA43-9E8B-2746-CBC8FAC4620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6447600"/>
              </p:ext>
            </p:extLst>
          </p:nvPr>
        </p:nvGraphicFramePr>
        <p:xfrm>
          <a:off x="3051512" y="2889870"/>
          <a:ext cx="5877684" cy="5232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6" name="CS ChemDraw Drawing" r:id="rId5" imgW="3208020" imgH="332232" progId="ChemDraw.Document.6.0">
                  <p:embed/>
                </p:oleObj>
              </mc:Choice>
              <mc:Fallback>
                <p:oleObj name="CS ChemDraw Drawing" r:id="rId5" imgW="3208020" imgH="332232" progId="ChemDraw.Document.6.0">
                  <p:embed/>
                  <p:pic>
                    <p:nvPicPr>
                      <p:cNvPr id="13" name="Object 5">
                        <a:extLst>
                          <a:ext uri="{FF2B5EF4-FFF2-40B4-BE49-F238E27FC236}">
                            <a16:creationId xmlns:a16="http://schemas.microsoft.com/office/drawing/2014/main" id="{A56B915D-EC1D-46E4-BF26-D8F332BFEE2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1512" y="2889870"/>
                        <a:ext cx="5877684" cy="52322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5">
            <a:extLst>
              <a:ext uri="{FF2B5EF4-FFF2-40B4-BE49-F238E27FC236}">
                <a16:creationId xmlns:a16="http://schemas.microsoft.com/office/drawing/2014/main" id="{DF2B93C0-C3C2-A62C-B7DE-B903D4A1C3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7232338"/>
              </p:ext>
            </p:extLst>
          </p:nvPr>
        </p:nvGraphicFramePr>
        <p:xfrm>
          <a:off x="2398786" y="4615805"/>
          <a:ext cx="6464840" cy="5393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7" name="CS ChemDraw Drawing" r:id="rId7" imgW="3419856" imgH="332232" progId="ChemDraw.Document.6.0">
                  <p:embed/>
                </p:oleObj>
              </mc:Choice>
              <mc:Fallback>
                <p:oleObj name="CS ChemDraw Drawing" r:id="rId7" imgW="3419856" imgH="332232" progId="ChemDraw.Document.6.0">
                  <p:embed/>
                  <p:pic>
                    <p:nvPicPr>
                      <p:cNvPr id="14" name="Object 5">
                        <a:extLst>
                          <a:ext uri="{FF2B5EF4-FFF2-40B4-BE49-F238E27FC236}">
                            <a16:creationId xmlns:a16="http://schemas.microsoft.com/office/drawing/2014/main" id="{62F68772-DDDB-4DB3-9110-202F23B932F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8786" y="4615805"/>
                        <a:ext cx="6464840" cy="53935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TextBox 33">
            <a:extLst>
              <a:ext uri="{FF2B5EF4-FFF2-40B4-BE49-F238E27FC236}">
                <a16:creationId xmlns:a16="http://schemas.microsoft.com/office/drawing/2014/main" id="{24184324-D008-426A-29FA-2D1A5423B1FA}"/>
              </a:ext>
            </a:extLst>
          </p:cNvPr>
          <p:cNvSpPr txBox="1"/>
          <p:nvPr/>
        </p:nvSpPr>
        <p:spPr>
          <a:xfrm>
            <a:off x="389444" y="3511442"/>
            <a:ext cx="40186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0035" indent="-267970">
              <a:lnSpc>
                <a:spcPct val="100000"/>
              </a:lnSpc>
              <a:spcBef>
                <a:spcPts val="95"/>
              </a:spcBef>
              <a:buSzPct val="96428"/>
              <a:buAutoNum type="arabicPeriod" startAt="4"/>
              <a:tabLst>
                <a:tab pos="280670" algn="l"/>
              </a:tabLst>
            </a:pPr>
            <a:r>
              <a:rPr lang="en-GB" sz="2800" b="1" spc="-5" dirty="0">
                <a:solidFill>
                  <a:srgbClr val="CC3300"/>
                </a:solidFill>
                <a:latin typeface="Times New Roman"/>
                <a:cs typeface="Times New Roman"/>
              </a:rPr>
              <a:t>Ammonium</a:t>
            </a:r>
            <a:r>
              <a:rPr lang="en-GB" sz="2800" b="1" spc="5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lang="en-GB" sz="2800" b="1" spc="-5" dirty="0">
                <a:solidFill>
                  <a:srgbClr val="CC3300"/>
                </a:solidFill>
                <a:latin typeface="Times New Roman"/>
                <a:cs typeface="Times New Roman"/>
              </a:rPr>
              <a:t>Phosphate</a:t>
            </a:r>
            <a:endParaRPr lang="en-GB"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310634" y="291845"/>
            <a:ext cx="3055620" cy="1099185"/>
          </a:xfrm>
          <a:custGeom>
            <a:avLst/>
            <a:gdLst/>
            <a:ahLst/>
            <a:cxnLst/>
            <a:rect l="l" t="t" r="r" b="b"/>
            <a:pathLst>
              <a:path w="3055620" h="1099185">
                <a:moveTo>
                  <a:pt x="0" y="549401"/>
                </a:moveTo>
                <a:lnTo>
                  <a:pt x="1527810" y="0"/>
                </a:lnTo>
                <a:lnTo>
                  <a:pt x="3055619" y="549401"/>
                </a:lnTo>
                <a:lnTo>
                  <a:pt x="1527810" y="1098803"/>
                </a:lnTo>
                <a:lnTo>
                  <a:pt x="0" y="549401"/>
                </a:lnTo>
                <a:close/>
              </a:path>
            </a:pathLst>
          </a:custGeom>
          <a:ln w="38100">
            <a:solidFill>
              <a:srgbClr val="CC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215763" y="438403"/>
            <a:ext cx="13639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CC3300"/>
                </a:solidFill>
                <a:latin typeface="Times New Roman"/>
                <a:cs typeface="Times New Roman"/>
              </a:rPr>
              <a:t>Ammonia</a:t>
            </a:r>
            <a:endParaRPr sz="2400">
              <a:latin typeface="Times New Roman"/>
              <a:cs typeface="Times New Roman"/>
            </a:endParaRPr>
          </a:p>
          <a:p>
            <a:pPr marL="14604" algn="ctr">
              <a:lnSpc>
                <a:spcPct val="100000"/>
              </a:lnSpc>
            </a:pPr>
            <a:r>
              <a:rPr sz="2400" spc="-5" dirty="0">
                <a:solidFill>
                  <a:srgbClr val="CC3300"/>
                </a:solidFill>
                <a:latin typeface="Times New Roman"/>
                <a:cs typeface="Times New Roman"/>
              </a:rPr>
              <a:t>NH</a:t>
            </a:r>
            <a:r>
              <a:rPr sz="2400" spc="-7" baseline="-20833" dirty="0">
                <a:solidFill>
                  <a:srgbClr val="CC3300"/>
                </a:solidFill>
                <a:latin typeface="Times New Roman"/>
                <a:cs typeface="Times New Roman"/>
              </a:rPr>
              <a:t>3</a:t>
            </a:r>
            <a:endParaRPr sz="2400" baseline="-20833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5277" y="1816354"/>
            <a:ext cx="7621270" cy="939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CC3300"/>
                </a:solidFill>
                <a:latin typeface="Times New Roman"/>
                <a:cs typeface="Times New Roman"/>
              </a:rPr>
              <a:t>5.Compound</a:t>
            </a:r>
            <a:r>
              <a:rPr sz="2800" b="1" spc="10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CC3300"/>
                </a:solidFill>
                <a:latin typeface="Times New Roman"/>
                <a:cs typeface="Times New Roman"/>
              </a:rPr>
              <a:t>Fertilizers</a:t>
            </a:r>
            <a:endParaRPr sz="2800">
              <a:latin typeface="Times New Roman"/>
              <a:cs typeface="Times New Roman"/>
            </a:endParaRPr>
          </a:p>
          <a:p>
            <a:pPr marL="96520">
              <a:lnSpc>
                <a:spcPct val="100000"/>
              </a:lnSpc>
              <a:spcBef>
                <a:spcPts val="1440"/>
              </a:spcBef>
            </a:pP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A</a:t>
            </a:r>
            <a:r>
              <a:rPr sz="2000" spc="36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fertilizer</a:t>
            </a:r>
            <a:r>
              <a:rPr sz="2000" spc="47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integrating</a:t>
            </a:r>
            <a:r>
              <a:rPr sz="2000" spc="47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2</a:t>
            </a:r>
            <a:r>
              <a:rPr sz="2000" spc="47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or</a:t>
            </a:r>
            <a:r>
              <a:rPr sz="2000" spc="47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3</a:t>
            </a:r>
            <a:r>
              <a:rPr sz="2000" spc="48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000" spc="47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000" spc="46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three</a:t>
            </a:r>
            <a:r>
              <a:rPr sz="2000" spc="47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nutrient</a:t>
            </a:r>
            <a:r>
              <a:rPr sz="2000" spc="47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elements</a:t>
            </a:r>
            <a:r>
              <a:rPr sz="2000" spc="46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00FF"/>
                </a:solidFill>
                <a:latin typeface="Times New Roman"/>
                <a:cs typeface="Times New Roman"/>
              </a:rPr>
              <a:t>in  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NPK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769352" y="2014727"/>
            <a:ext cx="2237740" cy="2237740"/>
            <a:chOff x="7769352" y="2014727"/>
            <a:chExt cx="2237740" cy="223774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69352" y="2014727"/>
              <a:ext cx="2237358" cy="223735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64424" y="2209799"/>
              <a:ext cx="1667255" cy="1667256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250443" y="2730245"/>
            <a:ext cx="9824720" cy="32492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1125" marR="2192655" algn="just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(</a:t>
            </a:r>
            <a:r>
              <a:rPr sz="2000" spc="-5" dirty="0">
                <a:solidFill>
                  <a:srgbClr val="009900"/>
                </a:solidFill>
                <a:latin typeface="Times New Roman"/>
                <a:cs typeface="Times New Roman"/>
              </a:rPr>
              <a:t>Nitrogen,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9900"/>
                </a:solidFill>
                <a:latin typeface="Times New Roman"/>
                <a:cs typeface="Times New Roman"/>
              </a:rPr>
              <a:t>Phosphorus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9900"/>
                </a:solidFill>
                <a:latin typeface="Times New Roman"/>
                <a:cs typeface="Times New Roman"/>
              </a:rPr>
              <a:t>and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9900"/>
                </a:solidFill>
                <a:latin typeface="Times New Roman"/>
                <a:cs typeface="Times New Roman"/>
              </a:rPr>
              <a:t>Potassium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)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in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00FF"/>
                </a:solidFill>
                <a:latin typeface="Times New Roman"/>
                <a:cs typeface="Times New Roman"/>
              </a:rPr>
              <a:t>same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 compound.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Ammonium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polyphosphate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fertilizers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 are</a:t>
            </a:r>
            <a:r>
              <a:rPr sz="20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NP</a:t>
            </a:r>
            <a:r>
              <a:rPr sz="20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compound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fertilizers,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potassium nitrate is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a </a:t>
            </a:r>
            <a:r>
              <a:rPr sz="2000" spc="5" dirty="0">
                <a:solidFill>
                  <a:srgbClr val="0000FF"/>
                </a:solidFill>
                <a:latin typeface="Times New Roman"/>
                <a:cs typeface="Times New Roman"/>
              </a:rPr>
              <a:t>NK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compound </a:t>
            </a:r>
            <a:r>
              <a:rPr sz="2000" spc="-10" dirty="0">
                <a:solidFill>
                  <a:srgbClr val="0000FF"/>
                </a:solidFill>
                <a:latin typeface="Times New Roman"/>
                <a:cs typeface="Times New Roman"/>
              </a:rPr>
              <a:t>fertilizer,</a:t>
            </a:r>
            <a:r>
              <a:rPr sz="2000" spc="48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and potassium phosphate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is</a:t>
            </a:r>
            <a:r>
              <a:rPr sz="20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a PK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compound</a:t>
            </a:r>
            <a:r>
              <a:rPr sz="2000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0000FF"/>
                </a:solidFill>
                <a:latin typeface="Times New Roman"/>
                <a:cs typeface="Times New Roman"/>
              </a:rPr>
              <a:t>fertilizer.</a:t>
            </a:r>
            <a:endParaRPr sz="2000">
              <a:latin typeface="Times New Roman"/>
              <a:cs typeface="Times New Roman"/>
            </a:endParaRPr>
          </a:p>
          <a:p>
            <a:pPr marL="63500">
              <a:lnSpc>
                <a:spcPct val="100000"/>
              </a:lnSpc>
              <a:spcBef>
                <a:spcPts val="1290"/>
              </a:spcBef>
            </a:pPr>
            <a:r>
              <a:rPr sz="2800" b="1" spc="-5" dirty="0">
                <a:solidFill>
                  <a:srgbClr val="CC3300"/>
                </a:solidFill>
                <a:latin typeface="Times New Roman"/>
                <a:cs typeface="Times New Roman"/>
              </a:rPr>
              <a:t>6.</a:t>
            </a:r>
            <a:r>
              <a:rPr sz="2800" b="1" spc="-25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CC3300"/>
                </a:solidFill>
                <a:latin typeface="Times New Roman"/>
                <a:cs typeface="Times New Roman"/>
              </a:rPr>
              <a:t>Nitric</a:t>
            </a:r>
            <a:r>
              <a:rPr sz="2800" b="1" spc="-165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CC3300"/>
                </a:solidFill>
                <a:latin typeface="Times New Roman"/>
                <a:cs typeface="Times New Roman"/>
              </a:rPr>
              <a:t>Acid</a:t>
            </a:r>
            <a:r>
              <a:rPr sz="2800" b="1" spc="-10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CC3300"/>
                </a:solidFill>
                <a:latin typeface="Times New Roman"/>
                <a:cs typeface="Times New Roman"/>
              </a:rPr>
              <a:t>HNO</a:t>
            </a:r>
            <a:r>
              <a:rPr sz="2775" b="1" spc="-7" baseline="-21021" dirty="0">
                <a:solidFill>
                  <a:srgbClr val="CC3300"/>
                </a:solidFill>
                <a:latin typeface="Times New Roman"/>
                <a:cs typeface="Times New Roman"/>
              </a:rPr>
              <a:t>3</a:t>
            </a:r>
            <a:endParaRPr sz="2775" baseline="-21021">
              <a:latin typeface="Times New Roman"/>
              <a:cs typeface="Times New Roman"/>
            </a:endParaRPr>
          </a:p>
          <a:p>
            <a:pPr marL="391795" indent="-287020">
              <a:lnSpc>
                <a:spcPct val="100000"/>
              </a:lnSpc>
              <a:spcBef>
                <a:spcPts val="490"/>
              </a:spcBef>
              <a:buFont typeface="Wingdings"/>
              <a:buChar char=""/>
              <a:tabLst>
                <a:tab pos="391795" algn="l"/>
                <a:tab pos="392430" algn="l"/>
                <a:tab pos="1043940" algn="l"/>
              </a:tabLst>
            </a:pP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75%	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of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the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production are used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in fertilizers</a:t>
            </a:r>
            <a:endParaRPr sz="2200">
              <a:latin typeface="Times New Roman"/>
              <a:cs typeface="Times New Roman"/>
            </a:endParaRPr>
          </a:p>
          <a:p>
            <a:pPr marL="454025" marR="17780" indent="-342900">
              <a:lnSpc>
                <a:spcPct val="100000"/>
              </a:lnSpc>
              <a:spcBef>
                <a:spcPts val="570"/>
              </a:spcBef>
              <a:buFont typeface="Wingdings"/>
              <a:buChar char=""/>
              <a:tabLst>
                <a:tab pos="454025" algn="l"/>
                <a:tab pos="454659" algn="l"/>
              </a:tabLst>
            </a:pP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In</a:t>
            </a:r>
            <a:r>
              <a:rPr sz="20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Production</a:t>
            </a:r>
            <a:r>
              <a:rPr sz="2000" spc="-4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C00000"/>
                </a:solidFill>
                <a:latin typeface="Times New Roman"/>
                <a:cs typeface="Times New Roman"/>
              </a:rPr>
              <a:t>cellulose</a:t>
            </a:r>
            <a:r>
              <a:rPr sz="2000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C00000"/>
                </a:solidFill>
                <a:latin typeface="Times New Roman"/>
                <a:cs typeface="Times New Roman"/>
              </a:rPr>
              <a:t>nitrate</a:t>
            </a:r>
            <a:r>
              <a:rPr sz="2000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with</a:t>
            </a:r>
            <a:r>
              <a:rPr sz="20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900CC"/>
                </a:solidFill>
                <a:latin typeface="Times New Roman"/>
                <a:cs typeface="Times New Roman"/>
              </a:rPr>
              <a:t>low</a:t>
            </a:r>
            <a:r>
              <a:rPr sz="2000" spc="-15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9900CC"/>
                </a:solidFill>
                <a:latin typeface="Times New Roman"/>
                <a:cs typeface="Times New Roman"/>
              </a:rPr>
              <a:t>viscosity</a:t>
            </a:r>
            <a:r>
              <a:rPr sz="2000" spc="-30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resulted</a:t>
            </a:r>
            <a:r>
              <a:rPr sz="2000" spc="-4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in</a:t>
            </a:r>
            <a:r>
              <a:rPr sz="2000" spc="-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fast-drying</a:t>
            </a:r>
            <a:r>
              <a:rPr sz="2000" spc="-4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lacquer</a:t>
            </a:r>
            <a:r>
              <a:rPr sz="2000" spc="-3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coatings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, </a:t>
            </a:r>
            <a:r>
              <a:rPr sz="2000" spc="-484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which</a:t>
            </a:r>
            <a:r>
              <a:rPr sz="20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were</a:t>
            </a:r>
            <a:r>
              <a:rPr sz="20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used</a:t>
            </a:r>
            <a:r>
              <a:rPr sz="20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extensively</a:t>
            </a:r>
            <a:r>
              <a:rPr sz="2000" spc="-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in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automobile</a:t>
            </a:r>
            <a:r>
              <a:rPr sz="20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and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furniture</a:t>
            </a:r>
            <a:r>
              <a:rPr sz="20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production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391795" indent="-287020">
              <a:lnSpc>
                <a:spcPts val="2625"/>
              </a:lnSpc>
              <a:buFont typeface="Wingdings"/>
              <a:buChar char=""/>
              <a:tabLst>
                <a:tab pos="391795" algn="l"/>
                <a:tab pos="392430" algn="l"/>
              </a:tabLst>
            </a:pP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explosives</a:t>
            </a:r>
            <a:r>
              <a:rPr sz="2200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manufacturing</a:t>
            </a:r>
            <a:endParaRPr sz="2200">
              <a:latin typeface="Times New Roman"/>
              <a:cs typeface="Times New Roman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0243925" y="4473940"/>
            <a:ext cx="1845310" cy="2129155"/>
            <a:chOff x="10243925" y="4473940"/>
            <a:chExt cx="1845310" cy="2129155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43925" y="4473940"/>
              <a:ext cx="1844845" cy="212862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402823" y="4632959"/>
              <a:ext cx="1347216" cy="1630679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4046982" y="6510705"/>
            <a:ext cx="378396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Chem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Seham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1st</a:t>
            </a:r>
            <a:r>
              <a:rPr sz="1200" spc="27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1443-2021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3964685" y="179070"/>
            <a:ext cx="3055620" cy="1987550"/>
          </a:xfrm>
          <a:custGeom>
            <a:avLst/>
            <a:gdLst/>
            <a:ahLst/>
            <a:cxnLst/>
            <a:rect l="l" t="t" r="r" b="b"/>
            <a:pathLst>
              <a:path w="3055620" h="1987550">
                <a:moveTo>
                  <a:pt x="0" y="993647"/>
                </a:moveTo>
                <a:lnTo>
                  <a:pt x="1527810" y="0"/>
                </a:lnTo>
                <a:lnTo>
                  <a:pt x="3055619" y="993647"/>
                </a:lnTo>
                <a:lnTo>
                  <a:pt x="1527810" y="1987295"/>
                </a:lnTo>
                <a:lnTo>
                  <a:pt x="0" y="993647"/>
                </a:lnTo>
                <a:close/>
              </a:path>
            </a:pathLst>
          </a:custGeom>
          <a:ln w="38100">
            <a:solidFill>
              <a:srgbClr val="CC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501133" y="723501"/>
            <a:ext cx="1996439" cy="376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dirty="0">
                <a:solidFill>
                  <a:srgbClr val="CC3300"/>
                </a:solidFill>
                <a:latin typeface="Times New Roman"/>
                <a:cs typeface="Times New Roman"/>
              </a:rPr>
              <a:t>2-Ethyl</a:t>
            </a:r>
            <a:r>
              <a:rPr sz="2300" b="1" spc="-75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CC3300"/>
                </a:solidFill>
                <a:latin typeface="Times New Roman"/>
                <a:cs typeface="Times New Roman"/>
              </a:rPr>
              <a:t>hexanol</a:t>
            </a:r>
            <a:endParaRPr sz="2300" dirty="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80203" y="1064912"/>
            <a:ext cx="1638300" cy="581371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07162" y="1971497"/>
            <a:ext cx="12004040" cy="1582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02895" algn="r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  <a:p>
            <a:pPr marL="406400" indent="-342900">
              <a:lnSpc>
                <a:spcPct val="100000"/>
              </a:lnSpc>
              <a:spcBef>
                <a:spcPts val="1615"/>
              </a:spcBef>
              <a:buFont typeface="Arial MT"/>
              <a:buChar char="•"/>
              <a:tabLst>
                <a:tab pos="405765" algn="l"/>
                <a:tab pos="406400" algn="l"/>
              </a:tabLst>
            </a:pP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Hydroformyaltion</a:t>
            </a:r>
            <a:r>
              <a:rPr sz="2000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is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general</a:t>
            </a:r>
            <a:r>
              <a:rPr sz="2000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term</a:t>
            </a:r>
            <a:r>
              <a:rPr sz="20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applied</a:t>
            </a:r>
            <a:r>
              <a:rPr sz="2000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to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the reaction</a:t>
            </a:r>
            <a:r>
              <a:rPr sz="20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an</a:t>
            </a:r>
            <a:r>
              <a:rPr sz="20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olefin</a:t>
            </a:r>
            <a:r>
              <a:rPr sz="20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with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a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mixture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CO</a:t>
            </a:r>
            <a:r>
              <a:rPr sz="20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and</a:t>
            </a:r>
            <a:r>
              <a:rPr sz="20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15" dirty="0">
                <a:solidFill>
                  <a:srgbClr val="0000FF"/>
                </a:solidFill>
                <a:latin typeface="Times New Roman"/>
                <a:cs typeface="Times New Roman"/>
              </a:rPr>
              <a:t>H</a:t>
            </a:r>
            <a:r>
              <a:rPr sz="1950" spc="22" baseline="-21367" dirty="0">
                <a:solidFill>
                  <a:srgbClr val="0000FF"/>
                </a:solidFill>
                <a:latin typeface="Times New Roman"/>
                <a:cs typeface="Times New Roman"/>
              </a:rPr>
              <a:t>2</a:t>
            </a:r>
            <a:r>
              <a:rPr sz="1950" spc="270" baseline="-21367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(syngas)</a:t>
            </a:r>
            <a:r>
              <a:rPr sz="2000" spc="-4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to</a:t>
            </a:r>
            <a:endParaRPr sz="2000">
              <a:latin typeface="Times New Roman"/>
              <a:cs typeface="Times New Roman"/>
            </a:endParaRPr>
          </a:p>
          <a:p>
            <a:pPr marL="127000">
              <a:lnSpc>
                <a:spcPct val="100000"/>
              </a:lnSpc>
            </a:pP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form</a:t>
            </a:r>
            <a:r>
              <a:rPr sz="2000" spc="-8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aldehyde.</a:t>
            </a:r>
            <a:endParaRPr sz="2000">
              <a:latin typeface="Times New Roman"/>
              <a:cs typeface="Times New Roman"/>
            </a:endParaRPr>
          </a:p>
          <a:p>
            <a:pPr marL="406400" indent="-342900">
              <a:lnSpc>
                <a:spcPct val="100000"/>
              </a:lnSpc>
              <a:spcBef>
                <a:spcPts val="560"/>
              </a:spcBef>
              <a:buFont typeface="Arial MT"/>
              <a:buChar char="•"/>
              <a:tabLst>
                <a:tab pos="405765" algn="l"/>
                <a:tab pos="406400" algn="l"/>
              </a:tabLst>
            </a:pPr>
            <a:r>
              <a:rPr sz="2000" spc="5" dirty="0">
                <a:solidFill>
                  <a:srgbClr val="0000FF"/>
                </a:solidFill>
                <a:latin typeface="Times New Roman"/>
                <a:cs typeface="Times New Roman"/>
              </a:rPr>
              <a:t>When</a:t>
            </a:r>
            <a:r>
              <a:rPr sz="2000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substituted,</a:t>
            </a:r>
            <a:r>
              <a:rPr sz="20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terminal</a:t>
            </a:r>
            <a:r>
              <a:rPr sz="20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olefin</a:t>
            </a:r>
            <a:r>
              <a:rPr sz="2000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is</a:t>
            </a:r>
            <a:r>
              <a:rPr sz="20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used</a:t>
            </a:r>
            <a:r>
              <a:rPr sz="20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both</a:t>
            </a:r>
            <a:r>
              <a:rPr sz="20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liner</a:t>
            </a:r>
            <a:r>
              <a:rPr sz="20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and</a:t>
            </a:r>
            <a:r>
              <a:rPr sz="20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branched</a:t>
            </a:r>
            <a:r>
              <a:rPr sz="2000" spc="-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aldehydes</a:t>
            </a:r>
            <a:r>
              <a:rPr sz="20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are</a:t>
            </a:r>
            <a:r>
              <a:rPr sz="20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formed.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65538" y="3773726"/>
            <a:ext cx="4905295" cy="49367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12561" y="5515707"/>
            <a:ext cx="4970592" cy="68873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78739" y="4354829"/>
            <a:ext cx="11478895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0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aldehyde</a:t>
            </a:r>
            <a:r>
              <a:rPr sz="20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is</a:t>
            </a:r>
            <a:r>
              <a:rPr sz="20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an</a:t>
            </a:r>
            <a:r>
              <a:rPr sz="20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important</a:t>
            </a:r>
            <a:r>
              <a:rPr sz="20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chemical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intermediate.</a:t>
            </a:r>
            <a:r>
              <a:rPr sz="20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Some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0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0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butyraldehyde</a:t>
            </a:r>
            <a:r>
              <a:rPr sz="20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is</a:t>
            </a:r>
            <a:r>
              <a:rPr sz="20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hydrogenated</a:t>
            </a:r>
            <a:r>
              <a:rPr sz="2000" spc="-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to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spc="5" dirty="0">
                <a:solidFill>
                  <a:srgbClr val="0000FF"/>
                </a:solidFill>
                <a:latin typeface="Times New Roman"/>
                <a:cs typeface="Times New Roman"/>
              </a:rPr>
              <a:t>n-butanol</a:t>
            </a:r>
            <a:endParaRPr sz="2000" dirty="0">
              <a:latin typeface="Times New Roman"/>
              <a:cs typeface="Times New Roman"/>
            </a:endParaRPr>
          </a:p>
          <a:p>
            <a:pPr marL="393700">
              <a:lnSpc>
                <a:spcPct val="100000"/>
              </a:lnSpc>
            </a:pP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which</a:t>
            </a:r>
            <a:r>
              <a:rPr sz="20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is</a:t>
            </a:r>
            <a:r>
              <a:rPr sz="20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used</a:t>
            </a:r>
            <a:r>
              <a:rPr sz="20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extensively</a:t>
            </a:r>
            <a:r>
              <a:rPr sz="2000" spc="-4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as</a:t>
            </a:r>
            <a:r>
              <a:rPr sz="20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an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industrial</a:t>
            </a:r>
            <a:r>
              <a:rPr sz="2000" spc="-4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solvent.</a:t>
            </a:r>
            <a:r>
              <a:rPr sz="2000" spc="-7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 major</a:t>
            </a:r>
            <a:r>
              <a:rPr sz="20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part</a:t>
            </a:r>
            <a:r>
              <a:rPr sz="20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0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0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n-butyraldehyde</a:t>
            </a:r>
            <a:r>
              <a:rPr sz="20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is</a:t>
            </a:r>
            <a:r>
              <a:rPr sz="20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converted</a:t>
            </a:r>
            <a:r>
              <a:rPr sz="2000" spc="-4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to</a:t>
            </a:r>
            <a:endParaRPr sz="2000" dirty="0">
              <a:latin typeface="Times New Roman"/>
              <a:cs typeface="Times New Roman"/>
            </a:endParaRPr>
          </a:p>
          <a:p>
            <a:pPr marL="3937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2-ethylhexanol</a:t>
            </a:r>
            <a:r>
              <a:rPr sz="2000" spc="-5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i="1" spc="-5" dirty="0">
                <a:solidFill>
                  <a:srgbClr val="0000FF"/>
                </a:solidFill>
                <a:latin typeface="Times New Roman"/>
                <a:cs typeface="Times New Roman"/>
              </a:rPr>
              <a:t>via</a:t>
            </a:r>
            <a:r>
              <a:rPr sz="2000" i="1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aldol</a:t>
            </a:r>
            <a:r>
              <a:rPr sz="20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condensation</a:t>
            </a:r>
            <a:r>
              <a:rPr sz="2000" spc="-4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and</a:t>
            </a:r>
            <a:r>
              <a:rPr sz="20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hydrogenation.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46982" y="6510705"/>
            <a:ext cx="378396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Chem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Seham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1st</a:t>
            </a:r>
            <a:r>
              <a:rPr sz="1200" spc="27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1443-2021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3964685" y="179070"/>
            <a:ext cx="3055620" cy="1987550"/>
          </a:xfrm>
          <a:custGeom>
            <a:avLst/>
            <a:gdLst/>
            <a:ahLst/>
            <a:cxnLst/>
            <a:rect l="l" t="t" r="r" b="b"/>
            <a:pathLst>
              <a:path w="3055620" h="1987550">
                <a:moveTo>
                  <a:pt x="0" y="993647"/>
                </a:moveTo>
                <a:lnTo>
                  <a:pt x="1527810" y="0"/>
                </a:lnTo>
                <a:lnTo>
                  <a:pt x="3055619" y="993647"/>
                </a:lnTo>
                <a:lnTo>
                  <a:pt x="1527810" y="1987295"/>
                </a:lnTo>
                <a:lnTo>
                  <a:pt x="0" y="993647"/>
                </a:lnTo>
                <a:close/>
              </a:path>
            </a:pathLst>
          </a:custGeom>
          <a:ln w="38100">
            <a:solidFill>
              <a:srgbClr val="CC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471542" y="661796"/>
            <a:ext cx="1996439" cy="376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dirty="0">
                <a:solidFill>
                  <a:srgbClr val="CC3300"/>
                </a:solidFill>
                <a:latin typeface="Times New Roman"/>
                <a:cs typeface="Times New Roman"/>
              </a:rPr>
              <a:t>2-Ethyl</a:t>
            </a:r>
            <a:r>
              <a:rPr sz="2300" b="1" spc="-75" dirty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CC3300"/>
                </a:solidFill>
                <a:latin typeface="Times New Roman"/>
                <a:cs typeface="Times New Roman"/>
              </a:rPr>
              <a:t>hexanol</a:t>
            </a:r>
            <a:endParaRPr sz="23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80203" y="1064912"/>
            <a:ext cx="1638300" cy="581371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57962" y="1971497"/>
            <a:ext cx="11654790" cy="1206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61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Much</a:t>
            </a:r>
            <a:r>
              <a:rPr sz="20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0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2-ethylhexanol</a:t>
            </a:r>
            <a:r>
              <a:rPr sz="2000" spc="-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is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converted</a:t>
            </a:r>
            <a:r>
              <a:rPr sz="2000" spc="-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to</a:t>
            </a:r>
            <a:r>
              <a:rPr sz="20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9900"/>
                </a:solidFill>
                <a:latin typeface="Times New Roman"/>
                <a:cs typeface="Times New Roman"/>
              </a:rPr>
              <a:t>phthalate</a:t>
            </a:r>
            <a:r>
              <a:rPr sz="2000" spc="-3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9900"/>
                </a:solidFill>
                <a:latin typeface="Times New Roman"/>
                <a:cs typeface="Times New Roman"/>
              </a:rPr>
              <a:t>esters</a:t>
            </a:r>
            <a:r>
              <a:rPr sz="2000" spc="-2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which</a:t>
            </a:r>
            <a:r>
              <a:rPr sz="20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are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used</a:t>
            </a:r>
            <a:r>
              <a:rPr sz="20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as 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plasticizers</a:t>
            </a:r>
            <a:r>
              <a:rPr sz="20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in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polyvinyl</a:t>
            </a:r>
            <a:r>
              <a:rPr sz="2000" spc="-4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chloride</a:t>
            </a:r>
            <a:endParaRPr sz="2000">
              <a:latin typeface="Times New Roman"/>
              <a:cs typeface="Times New Roman"/>
            </a:endParaRPr>
          </a:p>
          <a:p>
            <a:pPr marL="329565">
              <a:lnSpc>
                <a:spcPct val="100000"/>
              </a:lnSpc>
            </a:pP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PVC.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43768" y="4273446"/>
            <a:ext cx="833882" cy="952198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54845" y="4348002"/>
            <a:ext cx="1257202" cy="455586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3770757" y="4572000"/>
            <a:ext cx="115443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alibri Light"/>
                <a:cs typeface="Calibri Light"/>
              </a:rPr>
              <a:t>2</a:t>
            </a: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014113" y="3742247"/>
            <a:ext cx="2102242" cy="1833172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6436614" y="5680964"/>
            <a:ext cx="14312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Dioctyl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phthalate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675257" y="5663285"/>
            <a:ext cx="15557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Phthalic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anhydride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435858" y="5014467"/>
            <a:ext cx="2065020" cy="85725"/>
          </a:xfrm>
          <a:custGeom>
            <a:avLst/>
            <a:gdLst/>
            <a:ahLst/>
            <a:cxnLst/>
            <a:rect l="l" t="t" r="r" b="b"/>
            <a:pathLst>
              <a:path w="2065020" h="85725">
                <a:moveTo>
                  <a:pt x="1978787" y="0"/>
                </a:moveTo>
                <a:lnTo>
                  <a:pt x="1978787" y="85724"/>
                </a:lnTo>
                <a:lnTo>
                  <a:pt x="2036021" y="57149"/>
                </a:lnTo>
                <a:lnTo>
                  <a:pt x="1993138" y="57149"/>
                </a:lnTo>
                <a:lnTo>
                  <a:pt x="1993138" y="28574"/>
                </a:lnTo>
                <a:lnTo>
                  <a:pt x="2035852" y="28574"/>
                </a:lnTo>
                <a:lnTo>
                  <a:pt x="1978787" y="0"/>
                </a:lnTo>
                <a:close/>
              </a:path>
              <a:path w="2065020" h="85725">
                <a:moveTo>
                  <a:pt x="1978787" y="28574"/>
                </a:moveTo>
                <a:lnTo>
                  <a:pt x="0" y="28574"/>
                </a:lnTo>
                <a:lnTo>
                  <a:pt x="0" y="57149"/>
                </a:lnTo>
                <a:lnTo>
                  <a:pt x="1978787" y="57149"/>
                </a:lnTo>
                <a:lnTo>
                  <a:pt x="1978787" y="28574"/>
                </a:lnTo>
                <a:close/>
              </a:path>
              <a:path w="2065020" h="85725">
                <a:moveTo>
                  <a:pt x="2035852" y="28574"/>
                </a:moveTo>
                <a:lnTo>
                  <a:pt x="1993138" y="28574"/>
                </a:lnTo>
                <a:lnTo>
                  <a:pt x="1993138" y="57149"/>
                </a:lnTo>
                <a:lnTo>
                  <a:pt x="2036021" y="57149"/>
                </a:lnTo>
                <a:lnTo>
                  <a:pt x="2064512" y="42925"/>
                </a:lnTo>
                <a:lnTo>
                  <a:pt x="2035852" y="285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046982" y="6510705"/>
            <a:ext cx="378396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Chem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Seham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1st</a:t>
            </a:r>
            <a:r>
              <a:rPr sz="1200" spc="27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1443-2021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859" y="1971497"/>
            <a:ext cx="11254740" cy="1465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200">
              <a:latin typeface="Calibri"/>
              <a:cs typeface="Calibri"/>
            </a:endParaRPr>
          </a:p>
          <a:p>
            <a:pPr marL="12700" marR="1927225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It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is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produced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industrially</a:t>
            </a:r>
            <a:r>
              <a:rPr sz="2400" spc="-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from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methane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by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high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temperature</a:t>
            </a:r>
            <a:r>
              <a:rPr sz="2400" spc="-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decomposition </a:t>
            </a:r>
            <a:r>
              <a:rPr sz="2400" spc="-58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(pyrolysis)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024633" y="3925061"/>
            <a:ext cx="7440295" cy="1335405"/>
          </a:xfrm>
          <a:custGeom>
            <a:avLst/>
            <a:gdLst/>
            <a:ahLst/>
            <a:cxnLst/>
            <a:rect l="l" t="t" r="r" b="b"/>
            <a:pathLst>
              <a:path w="7440295" h="1335404">
                <a:moveTo>
                  <a:pt x="0" y="222504"/>
                </a:moveTo>
                <a:lnTo>
                  <a:pt x="4518" y="177647"/>
                </a:lnTo>
                <a:lnTo>
                  <a:pt x="17478" y="135874"/>
                </a:lnTo>
                <a:lnTo>
                  <a:pt x="37986" y="98077"/>
                </a:lnTo>
                <a:lnTo>
                  <a:pt x="65150" y="65151"/>
                </a:lnTo>
                <a:lnTo>
                  <a:pt x="98077" y="37986"/>
                </a:lnTo>
                <a:lnTo>
                  <a:pt x="135874" y="17478"/>
                </a:lnTo>
                <a:lnTo>
                  <a:pt x="177647" y="4518"/>
                </a:lnTo>
                <a:lnTo>
                  <a:pt x="222504" y="0"/>
                </a:lnTo>
                <a:lnTo>
                  <a:pt x="7217664" y="0"/>
                </a:lnTo>
                <a:lnTo>
                  <a:pt x="7262520" y="4518"/>
                </a:lnTo>
                <a:lnTo>
                  <a:pt x="7304293" y="17478"/>
                </a:lnTo>
                <a:lnTo>
                  <a:pt x="7342090" y="37986"/>
                </a:lnTo>
                <a:lnTo>
                  <a:pt x="7375017" y="65150"/>
                </a:lnTo>
                <a:lnTo>
                  <a:pt x="7402181" y="98077"/>
                </a:lnTo>
                <a:lnTo>
                  <a:pt x="7422689" y="135874"/>
                </a:lnTo>
                <a:lnTo>
                  <a:pt x="7435649" y="177647"/>
                </a:lnTo>
                <a:lnTo>
                  <a:pt x="7440168" y="222504"/>
                </a:lnTo>
                <a:lnTo>
                  <a:pt x="7440168" y="1112520"/>
                </a:lnTo>
                <a:lnTo>
                  <a:pt x="7435649" y="1157376"/>
                </a:lnTo>
                <a:lnTo>
                  <a:pt x="7422689" y="1199149"/>
                </a:lnTo>
                <a:lnTo>
                  <a:pt x="7402181" y="1236946"/>
                </a:lnTo>
                <a:lnTo>
                  <a:pt x="7375017" y="1269872"/>
                </a:lnTo>
                <a:lnTo>
                  <a:pt x="7342090" y="1297037"/>
                </a:lnTo>
                <a:lnTo>
                  <a:pt x="7304293" y="1317545"/>
                </a:lnTo>
                <a:lnTo>
                  <a:pt x="7262520" y="1330505"/>
                </a:lnTo>
                <a:lnTo>
                  <a:pt x="7217664" y="1335024"/>
                </a:lnTo>
                <a:lnTo>
                  <a:pt x="222504" y="1335024"/>
                </a:lnTo>
                <a:lnTo>
                  <a:pt x="177647" y="1330505"/>
                </a:lnTo>
                <a:lnTo>
                  <a:pt x="135874" y="1317545"/>
                </a:lnTo>
                <a:lnTo>
                  <a:pt x="98077" y="1297037"/>
                </a:lnTo>
                <a:lnTo>
                  <a:pt x="65151" y="1269873"/>
                </a:lnTo>
                <a:lnTo>
                  <a:pt x="37986" y="1236946"/>
                </a:lnTo>
                <a:lnTo>
                  <a:pt x="17478" y="1199149"/>
                </a:lnTo>
                <a:lnTo>
                  <a:pt x="4518" y="1157376"/>
                </a:lnTo>
                <a:lnTo>
                  <a:pt x="0" y="1112520"/>
                </a:lnTo>
                <a:lnTo>
                  <a:pt x="0" y="222504"/>
                </a:lnTo>
                <a:close/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993385" y="179070"/>
            <a:ext cx="1420495" cy="1144905"/>
          </a:xfrm>
          <a:custGeom>
            <a:avLst/>
            <a:gdLst/>
            <a:ahLst/>
            <a:cxnLst/>
            <a:rect l="l" t="t" r="r" b="b"/>
            <a:pathLst>
              <a:path w="1420495" h="1144905">
                <a:moveTo>
                  <a:pt x="0" y="572262"/>
                </a:moveTo>
                <a:lnTo>
                  <a:pt x="286130" y="0"/>
                </a:lnTo>
                <a:lnTo>
                  <a:pt x="1134237" y="0"/>
                </a:lnTo>
                <a:lnTo>
                  <a:pt x="1420367" y="572262"/>
                </a:lnTo>
                <a:lnTo>
                  <a:pt x="1134237" y="1144524"/>
                </a:lnTo>
                <a:lnTo>
                  <a:pt x="286130" y="1144524"/>
                </a:lnTo>
                <a:lnTo>
                  <a:pt x="0" y="572262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102097" y="533146"/>
            <a:ext cx="118681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009900"/>
                </a:solidFill>
                <a:latin typeface="Times New Roman"/>
                <a:cs typeface="Times New Roman"/>
              </a:rPr>
              <a:t>Ac</a:t>
            </a:r>
            <a:r>
              <a:rPr sz="2200" b="1" spc="-15" dirty="0">
                <a:solidFill>
                  <a:srgbClr val="009900"/>
                </a:solidFill>
                <a:latin typeface="Times New Roman"/>
                <a:cs typeface="Times New Roman"/>
              </a:rPr>
              <a:t>e</a:t>
            </a:r>
            <a:r>
              <a:rPr sz="2200" b="1" spc="-5" dirty="0">
                <a:solidFill>
                  <a:srgbClr val="009900"/>
                </a:solidFill>
                <a:latin typeface="Times New Roman"/>
                <a:cs typeface="Times New Roman"/>
              </a:rPr>
              <a:t>tylene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046982" y="6510705"/>
            <a:ext cx="378396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Chem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Seham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1st</a:t>
            </a:r>
            <a:r>
              <a:rPr sz="1200" spc="27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1443-2021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51712" y="1558798"/>
            <a:ext cx="15036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009900"/>
                </a:solidFill>
                <a:latin typeface="Times New Roman"/>
                <a:cs typeface="Times New Roman"/>
              </a:rPr>
              <a:t>Ac</a:t>
            </a:r>
            <a:r>
              <a:rPr sz="2800" b="1" spc="-20" dirty="0">
                <a:solidFill>
                  <a:srgbClr val="009900"/>
                </a:solidFill>
                <a:latin typeface="Times New Roman"/>
                <a:cs typeface="Times New Roman"/>
              </a:rPr>
              <a:t>e</a:t>
            </a:r>
            <a:r>
              <a:rPr sz="2800" b="1" spc="-5" dirty="0">
                <a:solidFill>
                  <a:srgbClr val="009900"/>
                </a:solidFill>
                <a:latin typeface="Times New Roman"/>
                <a:cs typeface="Times New Roman"/>
              </a:rPr>
              <a:t>t</a:t>
            </a:r>
            <a:r>
              <a:rPr sz="2800" b="1" dirty="0">
                <a:solidFill>
                  <a:srgbClr val="009900"/>
                </a:solidFill>
                <a:latin typeface="Times New Roman"/>
                <a:cs typeface="Times New Roman"/>
              </a:rPr>
              <a:t>y</a:t>
            </a:r>
            <a:r>
              <a:rPr sz="2800" b="1" spc="-5" dirty="0">
                <a:solidFill>
                  <a:srgbClr val="009900"/>
                </a:solidFill>
                <a:latin typeface="Times New Roman"/>
                <a:cs typeface="Times New Roman"/>
              </a:rPr>
              <a:t>lene</a:t>
            </a:r>
            <a:endParaRPr sz="2800">
              <a:latin typeface="Times New Roman"/>
              <a:cs typeface="Times New Roman"/>
            </a:endParaRPr>
          </a:p>
        </p:txBody>
      </p:sp>
      <p:graphicFrame>
        <p:nvGraphicFramePr>
          <p:cNvPr id="21" name="Object 3">
            <a:extLst>
              <a:ext uri="{FF2B5EF4-FFF2-40B4-BE49-F238E27FC236}">
                <a16:creationId xmlns:a16="http://schemas.microsoft.com/office/drawing/2014/main" id="{B0509ACF-E42F-AE01-CA78-1BF5C8C925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219889"/>
              </p:ext>
            </p:extLst>
          </p:nvPr>
        </p:nvGraphicFramePr>
        <p:xfrm>
          <a:off x="2270705" y="4098577"/>
          <a:ext cx="7025695" cy="830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8" name="CS ChemDraw Drawing" r:id="rId3" imgW="3075432" imgH="364236" progId="ChemDraw.Document.6.0">
                  <p:embed/>
                </p:oleObj>
              </mc:Choice>
              <mc:Fallback>
                <p:oleObj name="CS ChemDraw Drawing" r:id="rId3" imgW="3075432" imgH="364236" progId="ChemDraw.Document.6.0">
                  <p:embed/>
                  <p:pic>
                    <p:nvPicPr>
                      <p:cNvPr id="10" name="Object 3">
                        <a:extLst>
                          <a:ext uri="{FF2B5EF4-FFF2-40B4-BE49-F238E27FC236}">
                            <a16:creationId xmlns:a16="http://schemas.microsoft.com/office/drawing/2014/main" id="{75299831-84E9-4999-B576-4463367524D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0705" y="4098577"/>
                        <a:ext cx="7025695" cy="83099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DA2D743E-2B5B-3FAB-FB8B-E0745CD856C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3614167"/>
              </p:ext>
            </p:extLst>
          </p:nvPr>
        </p:nvGraphicFramePr>
        <p:xfrm>
          <a:off x="914400" y="2543576"/>
          <a:ext cx="5347709" cy="3831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2" name="CS ChemDraw Drawing" r:id="rId3" imgW="3863340" imgH="277368" progId="ChemDraw.Document.6.0">
                  <p:embed/>
                </p:oleObj>
              </mc:Choice>
              <mc:Fallback>
                <p:oleObj name="CS ChemDraw Drawing" r:id="rId3" imgW="3863340" imgH="277368" progId="ChemDraw.Document.6.0">
                  <p:embed/>
                  <p:pic>
                    <p:nvPicPr>
                      <p:cNvPr id="10" name="Object 4">
                        <a:extLst>
                          <a:ext uri="{FF2B5EF4-FFF2-40B4-BE49-F238E27FC236}">
                            <a16:creationId xmlns:a16="http://schemas.microsoft.com/office/drawing/2014/main" id="{B9F70F0F-A756-454D-9387-B13F40A1858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2543576"/>
                        <a:ext cx="5347709" cy="3831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5">
            <a:extLst>
              <a:ext uri="{FF2B5EF4-FFF2-40B4-BE49-F238E27FC236}">
                <a16:creationId xmlns:a16="http://schemas.microsoft.com/office/drawing/2014/main" id="{69ABA7AF-33EF-19F9-452F-942CA5FABC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681448"/>
              </p:ext>
            </p:extLst>
          </p:nvPr>
        </p:nvGraphicFramePr>
        <p:xfrm>
          <a:off x="914400" y="3021671"/>
          <a:ext cx="5489440" cy="4068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3" name="CS ChemDraw Drawing" r:id="rId5" imgW="3962400" imgH="297180" progId="ChemDraw.Document.6.0">
                  <p:embed/>
                </p:oleObj>
              </mc:Choice>
              <mc:Fallback>
                <p:oleObj name="CS ChemDraw Drawing" r:id="rId5" imgW="3962400" imgH="297180" progId="ChemDraw.Document.6.0">
                  <p:embed/>
                  <p:pic>
                    <p:nvPicPr>
                      <p:cNvPr id="11" name="Object 5">
                        <a:extLst>
                          <a:ext uri="{FF2B5EF4-FFF2-40B4-BE49-F238E27FC236}">
                            <a16:creationId xmlns:a16="http://schemas.microsoft.com/office/drawing/2014/main" id="{5925AC2C-2557-4F8B-A43C-20D8714B7F7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3021671"/>
                        <a:ext cx="5489440" cy="4068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6">
            <a:extLst>
              <a:ext uri="{FF2B5EF4-FFF2-40B4-BE49-F238E27FC236}">
                <a16:creationId xmlns:a16="http://schemas.microsoft.com/office/drawing/2014/main" id="{10B5F027-C1E0-38E2-AD14-2D7D743CD9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764783"/>
              </p:ext>
            </p:extLst>
          </p:nvPr>
        </p:nvGraphicFramePr>
        <p:xfrm>
          <a:off x="914400" y="3478871"/>
          <a:ext cx="6835881" cy="461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4" name="CS ChemDraw Drawing" r:id="rId7" imgW="4939284" imgH="335280" progId="ChemDraw.Document.6.0">
                  <p:embed/>
                </p:oleObj>
              </mc:Choice>
              <mc:Fallback>
                <p:oleObj name="CS ChemDraw Drawing" r:id="rId7" imgW="4939284" imgH="335280" progId="ChemDraw.Document.6.0">
                  <p:embed/>
                  <p:pic>
                    <p:nvPicPr>
                      <p:cNvPr id="12" name="Object 6">
                        <a:extLst>
                          <a:ext uri="{FF2B5EF4-FFF2-40B4-BE49-F238E27FC236}">
                            <a16:creationId xmlns:a16="http://schemas.microsoft.com/office/drawing/2014/main" id="{29CE7B8D-9533-4930-9134-1CC9834485C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3478871"/>
                        <a:ext cx="6835881" cy="461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7">
            <a:extLst>
              <a:ext uri="{FF2B5EF4-FFF2-40B4-BE49-F238E27FC236}">
                <a16:creationId xmlns:a16="http://schemas.microsoft.com/office/drawing/2014/main" id="{C0667F2D-0695-EBC0-E8DD-8D1A6B2DE9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7818178"/>
              </p:ext>
            </p:extLst>
          </p:nvPr>
        </p:nvGraphicFramePr>
        <p:xfrm>
          <a:off x="920627" y="4088471"/>
          <a:ext cx="5787337" cy="5013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5" name="CS ChemDraw Drawing" r:id="rId9" imgW="4181856" imgH="362712" progId="ChemDraw.Document.6.0">
                  <p:embed/>
                </p:oleObj>
              </mc:Choice>
              <mc:Fallback>
                <p:oleObj name="CS ChemDraw Drawing" r:id="rId9" imgW="4181856" imgH="362712" progId="ChemDraw.Document.6.0">
                  <p:embed/>
                  <p:pic>
                    <p:nvPicPr>
                      <p:cNvPr id="13" name="Object 7">
                        <a:extLst>
                          <a:ext uri="{FF2B5EF4-FFF2-40B4-BE49-F238E27FC236}">
                            <a16:creationId xmlns:a16="http://schemas.microsoft.com/office/drawing/2014/main" id="{E4F505D6-C331-421D-AE8C-47054413B66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0627" y="4088471"/>
                        <a:ext cx="5787337" cy="5013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8">
            <a:extLst>
              <a:ext uri="{FF2B5EF4-FFF2-40B4-BE49-F238E27FC236}">
                <a16:creationId xmlns:a16="http://schemas.microsoft.com/office/drawing/2014/main" id="{9B58ADB8-A673-F2A7-2313-8A28755336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6959698"/>
              </p:ext>
            </p:extLst>
          </p:nvPr>
        </p:nvGraphicFramePr>
        <p:xfrm>
          <a:off x="915474" y="4681772"/>
          <a:ext cx="7078661" cy="544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6" name="CS ChemDraw Drawing" r:id="rId11" imgW="5116068" imgH="393192" progId="ChemDraw.Document.6.0">
                  <p:embed/>
                </p:oleObj>
              </mc:Choice>
              <mc:Fallback>
                <p:oleObj name="CS ChemDraw Drawing" r:id="rId11" imgW="5116068" imgH="393192" progId="ChemDraw.Document.6.0">
                  <p:embed/>
                  <p:pic>
                    <p:nvPicPr>
                      <p:cNvPr id="14" name="Object 8">
                        <a:extLst>
                          <a:ext uri="{FF2B5EF4-FFF2-40B4-BE49-F238E27FC236}">
                            <a16:creationId xmlns:a16="http://schemas.microsoft.com/office/drawing/2014/main" id="{DFD2F739-323A-4352-A0B6-DA91E3D9AE7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5474" y="4681772"/>
                        <a:ext cx="7078661" cy="544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9">
            <a:extLst>
              <a:ext uri="{FF2B5EF4-FFF2-40B4-BE49-F238E27FC236}">
                <a16:creationId xmlns:a16="http://schemas.microsoft.com/office/drawing/2014/main" id="{F0D411FE-E5D9-444C-8156-CAE1F614E9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634828"/>
              </p:ext>
            </p:extLst>
          </p:nvPr>
        </p:nvGraphicFramePr>
        <p:xfrm>
          <a:off x="872074" y="5210576"/>
          <a:ext cx="7853363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7" name="CS ChemDraw Drawing" r:id="rId13" imgW="5676900" imgH="769620" progId="ChemDraw.Document.6.0">
                  <p:embed/>
                </p:oleObj>
              </mc:Choice>
              <mc:Fallback>
                <p:oleObj name="CS ChemDraw Drawing" r:id="rId13" imgW="5676900" imgH="769620" progId="ChemDraw.Document.6.0">
                  <p:embed/>
                  <p:pic>
                    <p:nvPicPr>
                      <p:cNvPr id="15" name="Object 9">
                        <a:extLst>
                          <a:ext uri="{FF2B5EF4-FFF2-40B4-BE49-F238E27FC236}">
                            <a16:creationId xmlns:a16="http://schemas.microsoft.com/office/drawing/2014/main" id="{70666BB3-A674-4956-BD0D-15E2B8CC7A3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2074" y="5210576"/>
                        <a:ext cx="7853363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object 4">
            <a:extLst>
              <a:ext uri="{FF2B5EF4-FFF2-40B4-BE49-F238E27FC236}">
                <a16:creationId xmlns:a16="http://schemas.microsoft.com/office/drawing/2014/main" id="{6476358D-74DC-734E-1255-BF5652CBD6C2}"/>
              </a:ext>
            </a:extLst>
          </p:cNvPr>
          <p:cNvSpPr/>
          <p:nvPr/>
        </p:nvSpPr>
        <p:spPr>
          <a:xfrm>
            <a:off x="4993385" y="179070"/>
            <a:ext cx="1420495" cy="1144905"/>
          </a:xfrm>
          <a:custGeom>
            <a:avLst/>
            <a:gdLst/>
            <a:ahLst/>
            <a:cxnLst/>
            <a:rect l="l" t="t" r="r" b="b"/>
            <a:pathLst>
              <a:path w="1420495" h="1144905">
                <a:moveTo>
                  <a:pt x="0" y="572262"/>
                </a:moveTo>
                <a:lnTo>
                  <a:pt x="286130" y="0"/>
                </a:lnTo>
                <a:lnTo>
                  <a:pt x="1134237" y="0"/>
                </a:lnTo>
                <a:lnTo>
                  <a:pt x="1420367" y="572262"/>
                </a:lnTo>
                <a:lnTo>
                  <a:pt x="1134237" y="1144524"/>
                </a:lnTo>
                <a:lnTo>
                  <a:pt x="286130" y="1144524"/>
                </a:lnTo>
                <a:lnTo>
                  <a:pt x="0" y="572262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72">
            <a:extLst>
              <a:ext uri="{FF2B5EF4-FFF2-40B4-BE49-F238E27FC236}">
                <a16:creationId xmlns:a16="http://schemas.microsoft.com/office/drawing/2014/main" id="{0450884D-6E85-A2F5-0FD5-8EBD122B36C4}"/>
              </a:ext>
            </a:extLst>
          </p:cNvPr>
          <p:cNvSpPr txBox="1"/>
          <p:nvPr/>
        </p:nvSpPr>
        <p:spPr>
          <a:xfrm>
            <a:off x="813612" y="1700225"/>
            <a:ext cx="637476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It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is the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starting</a:t>
            </a:r>
            <a:r>
              <a:rPr sz="2400" spc="-4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material</a:t>
            </a:r>
            <a:r>
              <a:rPr sz="24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many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organic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molecules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BBC04472-FF48-A7D8-1798-A8471EB5B801}"/>
              </a:ext>
            </a:extLst>
          </p:cNvPr>
          <p:cNvSpPr txBox="1"/>
          <p:nvPr/>
        </p:nvSpPr>
        <p:spPr>
          <a:xfrm>
            <a:off x="5102097" y="533146"/>
            <a:ext cx="118681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009900"/>
                </a:solidFill>
                <a:latin typeface="Times New Roman"/>
                <a:cs typeface="Times New Roman"/>
              </a:rPr>
              <a:t>Ac</a:t>
            </a:r>
            <a:r>
              <a:rPr sz="2200" b="1" spc="-15" dirty="0">
                <a:solidFill>
                  <a:srgbClr val="009900"/>
                </a:solidFill>
                <a:latin typeface="Times New Roman"/>
                <a:cs typeface="Times New Roman"/>
              </a:rPr>
              <a:t>e</a:t>
            </a:r>
            <a:r>
              <a:rPr sz="2200" b="1" spc="-5" dirty="0">
                <a:solidFill>
                  <a:srgbClr val="009900"/>
                </a:solidFill>
                <a:latin typeface="Times New Roman"/>
                <a:cs typeface="Times New Roman"/>
              </a:rPr>
              <a:t>tylene</a:t>
            </a:r>
            <a:endParaRPr sz="2200" dirty="0">
              <a:latin typeface="Times New Roman"/>
              <a:cs typeface="Times New Roman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4722235-11C7-BB40-CF59-B1948790FAC8}"/>
              </a:ext>
            </a:extLst>
          </p:cNvPr>
          <p:cNvGrpSpPr/>
          <p:nvPr/>
        </p:nvGrpSpPr>
        <p:grpSpPr>
          <a:xfrm>
            <a:off x="9809041" y="38687"/>
            <a:ext cx="2266950" cy="2381250"/>
            <a:chOff x="6684793" y="2247289"/>
            <a:chExt cx="2266950" cy="238125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7AC479BD-9C49-9B5D-91B3-D43CE7D949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684793" y="2247289"/>
              <a:ext cx="2266950" cy="238125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EB55A61-E034-8D55-8084-201627A93256}"/>
                </a:ext>
              </a:extLst>
            </p:cNvPr>
            <p:cNvSpPr txBox="1"/>
            <p:nvPr/>
          </p:nvSpPr>
          <p:spPr>
            <a:xfrm>
              <a:off x="6755220" y="4166874"/>
              <a:ext cx="212609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b="1" dirty="0">
                  <a:solidFill>
                    <a:schemeClr val="accent3">
                      <a:lumMod val="75000"/>
                    </a:schemeClr>
                  </a:solidFill>
                </a:rPr>
                <a:t>Petrochemicals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82376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680965" y="185165"/>
            <a:ext cx="1946275" cy="1144905"/>
          </a:xfrm>
          <a:custGeom>
            <a:avLst/>
            <a:gdLst/>
            <a:ahLst/>
            <a:cxnLst/>
            <a:rect l="l" t="t" r="r" b="b"/>
            <a:pathLst>
              <a:path w="1946275" h="1144905">
                <a:moveTo>
                  <a:pt x="0" y="572261"/>
                </a:moveTo>
                <a:lnTo>
                  <a:pt x="286131" y="0"/>
                </a:lnTo>
                <a:lnTo>
                  <a:pt x="1660017" y="0"/>
                </a:lnTo>
                <a:lnTo>
                  <a:pt x="1946148" y="572261"/>
                </a:lnTo>
                <a:lnTo>
                  <a:pt x="1660017" y="1144523"/>
                </a:lnTo>
                <a:lnTo>
                  <a:pt x="286131" y="1144523"/>
                </a:lnTo>
                <a:lnTo>
                  <a:pt x="0" y="572261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835397" y="564845"/>
            <a:ext cx="169418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latin typeface="Times New Roman"/>
                <a:cs typeface="Times New Roman"/>
              </a:rPr>
              <a:t>Carbon</a:t>
            </a:r>
            <a:r>
              <a:rPr sz="2200" b="1" spc="-4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Black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86562" y="5315458"/>
            <a:ext cx="57810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2000" dirty="0">
                <a:latin typeface="Times New Roman"/>
                <a:cs typeface="Times New Roman"/>
              </a:rPr>
              <a:t>Pure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black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charcoal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made</a:t>
            </a:r>
            <a:r>
              <a:rPr sz="2000" dirty="0">
                <a:latin typeface="Times New Roman"/>
                <a:cs typeface="Times New Roman"/>
              </a:rPr>
              <a:t> in 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form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 dry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powders.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84479" y="2804236"/>
            <a:ext cx="11055985" cy="941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Is</a:t>
            </a:r>
            <a:r>
              <a:rPr sz="2000" spc="-1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a</a:t>
            </a:r>
            <a:r>
              <a:rPr sz="2000" spc="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material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produced</a:t>
            </a:r>
            <a:r>
              <a:rPr sz="2000" spc="-3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by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the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incomplete</a:t>
            </a:r>
            <a:r>
              <a:rPr sz="2000" spc="-2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combustion</a:t>
            </a:r>
            <a:r>
              <a:rPr sz="2000" spc="-2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of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heavy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petroleum</a:t>
            </a:r>
            <a:r>
              <a:rPr sz="2000" spc="48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products</a:t>
            </a:r>
            <a:r>
              <a:rPr sz="2000" spc="-3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such</a:t>
            </a:r>
            <a:r>
              <a:rPr sz="2000" spc="-1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as</a:t>
            </a:r>
            <a:r>
              <a:rPr sz="2000" spc="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Fluid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catalytic</a:t>
            </a:r>
            <a:endParaRPr sz="2000">
              <a:latin typeface="Times New Roman"/>
              <a:cs typeface="Times New Roman"/>
            </a:endParaRPr>
          </a:p>
          <a:p>
            <a:pPr marL="299085" marR="1057275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Times New Roman"/>
                <a:cs typeface="Times New Roman"/>
              </a:rPr>
              <a:t>cracking</a:t>
            </a:r>
            <a:r>
              <a:rPr sz="2000" spc="484" dirty="0"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FCC</a:t>
            </a:r>
            <a:r>
              <a:rPr sz="2000" spc="49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212121"/>
                </a:solidFill>
                <a:latin typeface="Times New Roman"/>
                <a:cs typeface="Times New Roman"/>
              </a:rPr>
              <a:t>tar,</a:t>
            </a:r>
            <a:r>
              <a:rPr sz="2000" spc="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coal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tar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,</a:t>
            </a:r>
            <a:r>
              <a:rPr sz="2000" spc="5" dirty="0">
                <a:solidFill>
                  <a:srgbClr val="212121"/>
                </a:solidFill>
                <a:latin typeface="Times New Roman"/>
                <a:cs typeface="Times New Roman"/>
              </a:rPr>
              <a:t> or</a:t>
            </a:r>
            <a:r>
              <a:rPr sz="2000" spc="-1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ethylene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cracking</a:t>
            </a:r>
            <a:r>
              <a:rPr sz="2000" spc="-2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30" dirty="0">
                <a:solidFill>
                  <a:srgbClr val="212121"/>
                </a:solidFill>
                <a:latin typeface="Times New Roman"/>
                <a:cs typeface="Times New Roman"/>
              </a:rPr>
              <a:t>tar.</a:t>
            </a:r>
            <a:r>
              <a:rPr sz="2000" spc="-2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Carbon</a:t>
            </a:r>
            <a:r>
              <a:rPr sz="2000" spc="-2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black</a:t>
            </a:r>
            <a:r>
              <a:rPr sz="2000" spc="-1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is</a:t>
            </a:r>
            <a:r>
              <a:rPr sz="2000" spc="-1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a</a:t>
            </a:r>
            <a:r>
              <a:rPr sz="2000" spc="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form</a:t>
            </a:r>
            <a:r>
              <a:rPr sz="2000" spc="-3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of para-crystalline </a:t>
            </a:r>
            <a:r>
              <a:rPr sz="2000" spc="-484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carbon</a:t>
            </a:r>
            <a:r>
              <a:rPr sz="2000" spc="-1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that</a:t>
            </a:r>
            <a:r>
              <a:rPr sz="2000" spc="-1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has</a:t>
            </a:r>
            <a:r>
              <a:rPr sz="2000" spc="1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a</a:t>
            </a:r>
            <a:r>
              <a:rPr sz="2000" spc="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high</a:t>
            </a:r>
            <a:r>
              <a:rPr sz="2000" spc="-2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surface-area-to-volume</a:t>
            </a:r>
            <a:r>
              <a:rPr sz="2000" spc="-1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ratio,</a:t>
            </a:r>
            <a:r>
              <a:rPr sz="2000" spc="-2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albeit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lower than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that</a:t>
            </a:r>
            <a:r>
              <a:rPr sz="2000" spc="-1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of</a:t>
            </a:r>
            <a:r>
              <a:rPr sz="2000" spc="1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activated</a:t>
            </a:r>
            <a:r>
              <a:rPr sz="2000" spc="-2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carbon.</a:t>
            </a:r>
            <a:r>
              <a:rPr sz="2000" spc="-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12121"/>
                </a:solidFill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868929" y="4001261"/>
            <a:ext cx="5415280" cy="1015365"/>
          </a:xfrm>
          <a:custGeom>
            <a:avLst/>
            <a:gdLst/>
            <a:ahLst/>
            <a:cxnLst/>
            <a:rect l="l" t="t" r="r" b="b"/>
            <a:pathLst>
              <a:path w="5415280" h="1015364">
                <a:moveTo>
                  <a:pt x="0" y="169163"/>
                </a:moveTo>
                <a:lnTo>
                  <a:pt x="6039" y="124177"/>
                </a:lnTo>
                <a:lnTo>
                  <a:pt x="23085" y="83763"/>
                </a:lnTo>
                <a:lnTo>
                  <a:pt x="49530" y="49530"/>
                </a:lnTo>
                <a:lnTo>
                  <a:pt x="83763" y="23085"/>
                </a:lnTo>
                <a:lnTo>
                  <a:pt x="124177" y="6039"/>
                </a:lnTo>
                <a:lnTo>
                  <a:pt x="169163" y="0"/>
                </a:lnTo>
                <a:lnTo>
                  <a:pt x="5245608" y="0"/>
                </a:lnTo>
                <a:lnTo>
                  <a:pt x="5290594" y="6039"/>
                </a:lnTo>
                <a:lnTo>
                  <a:pt x="5331008" y="23085"/>
                </a:lnTo>
                <a:lnTo>
                  <a:pt x="5365242" y="49530"/>
                </a:lnTo>
                <a:lnTo>
                  <a:pt x="5391686" y="83763"/>
                </a:lnTo>
                <a:lnTo>
                  <a:pt x="5408732" y="124177"/>
                </a:lnTo>
                <a:lnTo>
                  <a:pt x="5414772" y="169163"/>
                </a:lnTo>
                <a:lnTo>
                  <a:pt x="5414772" y="845819"/>
                </a:lnTo>
                <a:lnTo>
                  <a:pt x="5408732" y="890806"/>
                </a:lnTo>
                <a:lnTo>
                  <a:pt x="5391686" y="931220"/>
                </a:lnTo>
                <a:lnTo>
                  <a:pt x="5365242" y="965454"/>
                </a:lnTo>
                <a:lnTo>
                  <a:pt x="5331008" y="991898"/>
                </a:lnTo>
                <a:lnTo>
                  <a:pt x="5290594" y="1008944"/>
                </a:lnTo>
                <a:lnTo>
                  <a:pt x="5245608" y="1014983"/>
                </a:lnTo>
                <a:lnTo>
                  <a:pt x="169163" y="1014983"/>
                </a:lnTo>
                <a:lnTo>
                  <a:pt x="124177" y="1008944"/>
                </a:lnTo>
                <a:lnTo>
                  <a:pt x="83763" y="991898"/>
                </a:lnTo>
                <a:lnTo>
                  <a:pt x="49530" y="965454"/>
                </a:lnTo>
                <a:lnTo>
                  <a:pt x="23085" y="931220"/>
                </a:lnTo>
                <a:lnTo>
                  <a:pt x="6039" y="890806"/>
                </a:lnTo>
                <a:lnTo>
                  <a:pt x="0" y="845819"/>
                </a:lnTo>
                <a:lnTo>
                  <a:pt x="0" y="169163"/>
                </a:lnTo>
                <a:close/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08203" y="1814575"/>
            <a:ext cx="21488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Carbon</a:t>
            </a:r>
            <a:r>
              <a:rPr sz="28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Black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046982" y="6510705"/>
            <a:ext cx="378396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Chem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Seham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1st</a:t>
            </a:r>
            <a:r>
              <a:rPr sz="1200" spc="27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1443-2021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22" name="Object 8">
            <a:extLst>
              <a:ext uri="{FF2B5EF4-FFF2-40B4-BE49-F238E27FC236}">
                <a16:creationId xmlns:a16="http://schemas.microsoft.com/office/drawing/2014/main" id="{404F0BB3-FD9F-FC92-073D-30B2A1821D7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5750785"/>
              </p:ext>
            </p:extLst>
          </p:nvPr>
        </p:nvGraphicFramePr>
        <p:xfrm>
          <a:off x="3257426" y="4257353"/>
          <a:ext cx="4635500" cy="534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6" name="CS ChemDraw Drawing" r:id="rId3" imgW="2910840" imgH="324612" progId="ChemDraw.Document.6.0">
                  <p:embed/>
                </p:oleObj>
              </mc:Choice>
              <mc:Fallback>
                <p:oleObj name="CS ChemDraw Drawing" r:id="rId3" imgW="2910840" imgH="324612" progId="ChemDraw.Document.6.0">
                  <p:embed/>
                  <p:pic>
                    <p:nvPicPr>
                      <p:cNvPr id="10" name="Object 8">
                        <a:extLst>
                          <a:ext uri="{FF2B5EF4-FFF2-40B4-BE49-F238E27FC236}">
                            <a16:creationId xmlns:a16="http://schemas.microsoft.com/office/drawing/2014/main" id="{FB2A4A51-2AC2-494B-BB43-1E4E6020C61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7426" y="4257353"/>
                        <a:ext cx="4635500" cy="5349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680965" y="185165"/>
            <a:ext cx="1946275" cy="1144905"/>
          </a:xfrm>
          <a:custGeom>
            <a:avLst/>
            <a:gdLst/>
            <a:ahLst/>
            <a:cxnLst/>
            <a:rect l="l" t="t" r="r" b="b"/>
            <a:pathLst>
              <a:path w="1946275" h="1144905">
                <a:moveTo>
                  <a:pt x="0" y="572261"/>
                </a:moveTo>
                <a:lnTo>
                  <a:pt x="286131" y="0"/>
                </a:lnTo>
                <a:lnTo>
                  <a:pt x="1660017" y="0"/>
                </a:lnTo>
                <a:lnTo>
                  <a:pt x="1946148" y="572261"/>
                </a:lnTo>
                <a:lnTo>
                  <a:pt x="1660017" y="1144523"/>
                </a:lnTo>
                <a:lnTo>
                  <a:pt x="286131" y="1144523"/>
                </a:lnTo>
                <a:lnTo>
                  <a:pt x="0" y="572261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835397" y="564845"/>
            <a:ext cx="169418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latin typeface="Times New Roman"/>
                <a:cs typeface="Times New Roman"/>
              </a:rPr>
              <a:t>Carbon</a:t>
            </a:r>
            <a:r>
              <a:rPr sz="2200" b="1" spc="-4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Black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81659" y="1177543"/>
            <a:ext cx="267843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latin typeface="Times New Roman"/>
                <a:cs typeface="Times New Roman"/>
              </a:rPr>
              <a:t>Carbon</a:t>
            </a:r>
            <a:r>
              <a:rPr sz="2200" b="1" spc="-2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Black</a:t>
            </a:r>
            <a:r>
              <a:rPr sz="2200" b="1" spc="-10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Usages:</a:t>
            </a:r>
            <a:endParaRPr sz="22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66515" y="1630426"/>
            <a:ext cx="6067044" cy="4716589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4046982" y="6510705"/>
            <a:ext cx="378396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Chem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Seham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1st</a:t>
            </a:r>
            <a:r>
              <a:rPr sz="1200" spc="27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1443-2021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30708" y="2927591"/>
            <a:ext cx="11524615" cy="1181735"/>
            <a:chOff x="330708" y="2927591"/>
            <a:chExt cx="11524615" cy="118173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9868" y="3044930"/>
              <a:ext cx="11187691" cy="81078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0708" y="2927591"/>
              <a:ext cx="11524488" cy="118111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0164" y="3075431"/>
              <a:ext cx="11091672" cy="707135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50163" y="3075432"/>
            <a:ext cx="11092180" cy="70739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44780">
              <a:lnSpc>
                <a:spcPct val="100000"/>
              </a:lnSpc>
              <a:spcBef>
                <a:spcPts val="225"/>
              </a:spcBef>
            </a:pPr>
            <a:r>
              <a:rPr sz="40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Petrochemicals</a:t>
            </a:r>
            <a:r>
              <a:rPr sz="40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4000" b="1" spc="-20" dirty="0">
                <a:solidFill>
                  <a:srgbClr val="0000FF"/>
                </a:solidFill>
                <a:latin typeface="Times New Roman"/>
                <a:cs typeface="Times New Roman"/>
              </a:rPr>
              <a:t>from</a:t>
            </a:r>
            <a:r>
              <a:rPr sz="4000" b="1" spc="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4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Ethane</a:t>
            </a:r>
            <a:r>
              <a:rPr sz="40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40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Other</a:t>
            </a:r>
            <a:r>
              <a:rPr sz="40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000" b="1" dirty="0">
                <a:solidFill>
                  <a:srgbClr val="FF0000"/>
                </a:solidFill>
                <a:latin typeface="Times New Roman"/>
                <a:cs typeface="Times New Roman"/>
              </a:rPr>
              <a:t>Distillates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46982" y="6510705"/>
            <a:ext cx="378396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Chem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Seham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1st</a:t>
            </a:r>
            <a:r>
              <a:rPr sz="1200" spc="27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1443-2021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3366CC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055918" y="2700420"/>
            <a:ext cx="4620260" cy="4157979"/>
            <a:chOff x="7055918" y="2700420"/>
            <a:chExt cx="4620260" cy="4157979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55918" y="2700420"/>
              <a:ext cx="4619645" cy="415757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14615" y="2859023"/>
              <a:ext cx="4122420" cy="3691128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09473" y="671383"/>
            <a:ext cx="9337040" cy="2131695"/>
          </a:xfrm>
          <a:prstGeom prst="rect">
            <a:avLst/>
          </a:prstGeom>
        </p:spPr>
        <p:txBody>
          <a:bodyPr vert="horz" wrap="square" lIns="0" tIns="20193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590"/>
              </a:spcBef>
            </a:pPr>
            <a:r>
              <a:rPr sz="2800" b="1" spc="-5" dirty="0">
                <a:solidFill>
                  <a:srgbClr val="9900CC"/>
                </a:solidFill>
                <a:latin typeface="Times New Roman"/>
                <a:cs typeface="Times New Roman"/>
              </a:rPr>
              <a:t>Fractional</a:t>
            </a:r>
            <a:r>
              <a:rPr sz="2800" b="1" spc="-30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9900CC"/>
                </a:solidFill>
                <a:latin typeface="Times New Roman"/>
                <a:cs typeface="Times New Roman"/>
              </a:rPr>
              <a:t>Distillation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1170"/>
              </a:spcBef>
            </a:pPr>
            <a:r>
              <a:rPr sz="2200" spc="-5" dirty="0">
                <a:solidFill>
                  <a:srgbClr val="444444"/>
                </a:solidFill>
                <a:latin typeface="Times New Roman"/>
                <a:cs typeface="Times New Roman"/>
              </a:rPr>
              <a:t>Is </a:t>
            </a:r>
            <a:r>
              <a:rPr sz="2200" spc="-10" dirty="0">
                <a:solidFill>
                  <a:srgbClr val="444444"/>
                </a:solidFill>
                <a:latin typeface="Times New Roman"/>
                <a:cs typeface="Times New Roman"/>
              </a:rPr>
              <a:t>different </a:t>
            </a:r>
            <a:r>
              <a:rPr sz="2200" dirty="0">
                <a:solidFill>
                  <a:srgbClr val="444444"/>
                </a:solidFill>
                <a:latin typeface="Times New Roman"/>
                <a:cs typeface="Times New Roman"/>
              </a:rPr>
              <a:t>from </a:t>
            </a:r>
            <a:r>
              <a:rPr sz="2200" spc="-5" dirty="0">
                <a:solidFill>
                  <a:srgbClr val="444444"/>
                </a:solidFill>
                <a:latin typeface="Times New Roman"/>
                <a:cs typeface="Times New Roman"/>
              </a:rPr>
              <a:t>distillation in that it separates a mixture into a number </a:t>
            </a:r>
            <a:r>
              <a:rPr sz="2200" dirty="0">
                <a:solidFill>
                  <a:srgbClr val="444444"/>
                </a:solidFill>
                <a:latin typeface="Times New Roman"/>
                <a:cs typeface="Times New Roman"/>
              </a:rPr>
              <a:t>of </a:t>
            </a:r>
            <a:r>
              <a:rPr sz="2200" spc="-10" dirty="0">
                <a:solidFill>
                  <a:srgbClr val="444444"/>
                </a:solidFill>
                <a:latin typeface="Times New Roman"/>
                <a:cs typeface="Times New Roman"/>
              </a:rPr>
              <a:t>different </a:t>
            </a:r>
            <a:r>
              <a:rPr sz="2200" spc="-535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444444"/>
                </a:solidFill>
                <a:latin typeface="Times New Roman"/>
                <a:cs typeface="Times New Roman"/>
              </a:rPr>
              <a:t>parts,</a:t>
            </a:r>
            <a:r>
              <a:rPr sz="2200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444444"/>
                </a:solidFill>
                <a:latin typeface="Times New Roman"/>
                <a:cs typeface="Times New Roman"/>
              </a:rPr>
              <a:t>called</a:t>
            </a:r>
            <a:r>
              <a:rPr sz="2200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444444"/>
                </a:solidFill>
                <a:latin typeface="Times New Roman"/>
                <a:cs typeface="Times New Roman"/>
              </a:rPr>
              <a:t>fractions.</a:t>
            </a:r>
            <a:r>
              <a:rPr sz="2200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9900CC"/>
                </a:solidFill>
                <a:latin typeface="Times New Roman"/>
                <a:cs typeface="Times New Roman"/>
              </a:rPr>
              <a:t>A tall</a:t>
            </a:r>
            <a:r>
              <a:rPr sz="2200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9900CC"/>
                </a:solidFill>
                <a:latin typeface="Times New Roman"/>
                <a:cs typeface="Times New Roman"/>
              </a:rPr>
              <a:t>column</a:t>
            </a:r>
            <a:r>
              <a:rPr sz="2200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9900CC"/>
                </a:solidFill>
                <a:latin typeface="Times New Roman"/>
                <a:cs typeface="Times New Roman"/>
              </a:rPr>
              <a:t>is fitted</a:t>
            </a:r>
            <a:r>
              <a:rPr sz="2200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9900CC"/>
                </a:solidFill>
                <a:latin typeface="Times New Roman"/>
                <a:cs typeface="Times New Roman"/>
              </a:rPr>
              <a:t>above the</a:t>
            </a:r>
            <a:r>
              <a:rPr sz="2200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9900CC"/>
                </a:solidFill>
                <a:latin typeface="Times New Roman"/>
                <a:cs typeface="Times New Roman"/>
              </a:rPr>
              <a:t>mixture</a:t>
            </a:r>
            <a:r>
              <a:rPr sz="2200" spc="-5" dirty="0">
                <a:solidFill>
                  <a:srgbClr val="444444"/>
                </a:solidFill>
                <a:latin typeface="Times New Roman"/>
                <a:cs typeface="Times New Roman"/>
              </a:rPr>
              <a:t>,</a:t>
            </a:r>
            <a:r>
              <a:rPr sz="2200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444444"/>
                </a:solidFill>
                <a:latin typeface="Times New Roman"/>
                <a:cs typeface="Times New Roman"/>
              </a:rPr>
              <a:t>with</a:t>
            </a:r>
            <a:r>
              <a:rPr sz="2200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444444"/>
                </a:solidFill>
                <a:latin typeface="Times New Roman"/>
                <a:cs typeface="Times New Roman"/>
              </a:rPr>
              <a:t>several </a:t>
            </a:r>
            <a:r>
              <a:rPr sz="2200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0000"/>
                </a:solidFill>
                <a:latin typeface="Times New Roman"/>
                <a:cs typeface="Times New Roman"/>
              </a:rPr>
              <a:t>condensers </a:t>
            </a:r>
            <a:r>
              <a:rPr sz="2200" spc="-10" dirty="0">
                <a:solidFill>
                  <a:srgbClr val="FF0000"/>
                </a:solidFill>
                <a:latin typeface="Times New Roman"/>
                <a:cs typeface="Times New Roman"/>
              </a:rPr>
              <a:t>coming </a:t>
            </a:r>
            <a:r>
              <a:rPr sz="2200" spc="-15" dirty="0">
                <a:solidFill>
                  <a:srgbClr val="FF0000"/>
                </a:solidFill>
                <a:latin typeface="Times New Roman"/>
                <a:cs typeface="Times New Roman"/>
              </a:rPr>
              <a:t>off </a:t>
            </a:r>
            <a:r>
              <a:rPr sz="2200" spc="-5" dirty="0">
                <a:solidFill>
                  <a:srgbClr val="FF0000"/>
                </a:solidFill>
                <a:latin typeface="Times New Roman"/>
                <a:cs typeface="Times New Roman"/>
              </a:rPr>
              <a:t>at </a:t>
            </a:r>
            <a:r>
              <a:rPr sz="2200" spc="-10" dirty="0">
                <a:solidFill>
                  <a:srgbClr val="FF0000"/>
                </a:solidFill>
                <a:latin typeface="Times New Roman"/>
                <a:cs typeface="Times New Roman"/>
              </a:rPr>
              <a:t>different </a:t>
            </a:r>
            <a:r>
              <a:rPr sz="2200" spc="-5" dirty="0">
                <a:solidFill>
                  <a:srgbClr val="FF0000"/>
                </a:solidFill>
                <a:latin typeface="Times New Roman"/>
                <a:cs typeface="Times New Roman"/>
              </a:rPr>
              <a:t>heights</a:t>
            </a:r>
            <a:r>
              <a:rPr sz="2200" spc="-5" dirty="0">
                <a:solidFill>
                  <a:srgbClr val="444444"/>
                </a:solidFill>
                <a:latin typeface="Times New Roman"/>
                <a:cs typeface="Times New Roman"/>
              </a:rPr>
              <a:t>. The column is </a:t>
            </a:r>
            <a:r>
              <a:rPr sz="2200" dirty="0">
                <a:solidFill>
                  <a:srgbClr val="444444"/>
                </a:solidFill>
                <a:latin typeface="Times New Roman"/>
                <a:cs typeface="Times New Roman"/>
              </a:rPr>
              <a:t>hot </a:t>
            </a:r>
            <a:r>
              <a:rPr sz="2200" spc="-5" dirty="0">
                <a:solidFill>
                  <a:srgbClr val="444444"/>
                </a:solidFill>
                <a:latin typeface="Times New Roman"/>
                <a:cs typeface="Times New Roman"/>
              </a:rPr>
              <a:t>at the bottom and </a:t>
            </a:r>
            <a:r>
              <a:rPr sz="2200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444444"/>
                </a:solidFill>
                <a:latin typeface="Times New Roman"/>
                <a:cs typeface="Times New Roman"/>
              </a:rPr>
              <a:t>cool</a:t>
            </a:r>
            <a:r>
              <a:rPr sz="2200" spc="-15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444444"/>
                </a:solidFill>
                <a:latin typeface="Times New Roman"/>
                <a:cs typeface="Times New Roman"/>
              </a:rPr>
              <a:t>at</a:t>
            </a:r>
            <a:r>
              <a:rPr sz="2200" spc="15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444444"/>
                </a:solidFill>
                <a:latin typeface="Times New Roman"/>
                <a:cs typeface="Times New Roman"/>
              </a:rPr>
              <a:t>the</a:t>
            </a:r>
            <a:r>
              <a:rPr sz="2200" spc="-10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444444"/>
                </a:solidFill>
                <a:latin typeface="Times New Roman"/>
                <a:cs typeface="Times New Roman"/>
              </a:rPr>
              <a:t>top.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32943" y="3028645"/>
            <a:ext cx="6076315" cy="3553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Substances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with high </a:t>
            </a:r>
            <a:r>
              <a:rPr sz="2400" spc="-5" dirty="0">
                <a:solidFill>
                  <a:srgbClr val="C00000"/>
                </a:solidFill>
                <a:latin typeface="Times New Roman"/>
                <a:cs typeface="Times New Roman"/>
              </a:rPr>
              <a:t>boiling points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condense at </a:t>
            </a:r>
            <a:r>
              <a:rPr sz="2400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the</a:t>
            </a:r>
            <a:r>
              <a:rPr sz="2400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C00000"/>
                </a:solidFill>
                <a:latin typeface="Times New Roman"/>
                <a:cs typeface="Times New Roman"/>
              </a:rPr>
              <a:t>(hot)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C00000"/>
                </a:solidFill>
                <a:latin typeface="Times New Roman"/>
                <a:cs typeface="Times New Roman"/>
              </a:rPr>
              <a:t>bottom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substances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AFEF"/>
                </a:solidFill>
                <a:latin typeface="Times New Roman"/>
                <a:cs typeface="Times New Roman"/>
              </a:rPr>
              <a:t>with</a:t>
            </a:r>
            <a:r>
              <a:rPr sz="2400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AFEF"/>
                </a:solidFill>
                <a:latin typeface="Times New Roman"/>
                <a:cs typeface="Times New Roman"/>
              </a:rPr>
              <a:t>lower </a:t>
            </a:r>
            <a:r>
              <a:rPr sz="2400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AFEF"/>
                </a:solidFill>
                <a:latin typeface="Times New Roman"/>
                <a:cs typeface="Times New Roman"/>
              </a:rPr>
              <a:t>boiling points condense </a:t>
            </a:r>
            <a:r>
              <a:rPr sz="2400" dirty="0">
                <a:solidFill>
                  <a:srgbClr val="00AFEF"/>
                </a:solidFill>
                <a:latin typeface="Times New Roman"/>
                <a:cs typeface="Times New Roman"/>
              </a:rPr>
              <a:t>on </a:t>
            </a:r>
            <a:r>
              <a:rPr sz="2400" spc="-5" dirty="0">
                <a:solidFill>
                  <a:srgbClr val="00AFEF"/>
                </a:solidFill>
                <a:latin typeface="Times New Roman"/>
                <a:cs typeface="Times New Roman"/>
              </a:rPr>
              <a:t>the way </a:t>
            </a:r>
            <a:r>
              <a:rPr sz="2400" dirty="0">
                <a:solidFill>
                  <a:srgbClr val="00AFEF"/>
                </a:solidFill>
                <a:latin typeface="Times New Roman"/>
                <a:cs typeface="Times New Roman"/>
              </a:rPr>
              <a:t>to the </a:t>
            </a:r>
            <a:r>
              <a:rPr sz="2400" spc="-5" dirty="0">
                <a:solidFill>
                  <a:srgbClr val="00AFEF"/>
                </a:solidFill>
                <a:latin typeface="Times New Roman"/>
                <a:cs typeface="Times New Roman"/>
              </a:rPr>
              <a:t>(cold) </a:t>
            </a:r>
            <a:r>
              <a:rPr sz="2400" dirty="0">
                <a:solidFill>
                  <a:srgbClr val="00AFEF"/>
                </a:solidFill>
                <a:latin typeface="Times New Roman"/>
                <a:cs typeface="Times New Roman"/>
              </a:rPr>
              <a:t> top.</a:t>
            </a:r>
            <a:endParaRPr sz="2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1855"/>
              </a:spcBef>
            </a:pP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crude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oil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6FC0"/>
                </a:solidFill>
                <a:latin typeface="Times New Roman"/>
                <a:cs typeface="Times New Roman"/>
              </a:rPr>
              <a:t>evaporated</a:t>
            </a:r>
            <a:r>
              <a:rPr sz="2400" b="1" spc="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9900CC"/>
                </a:solidFill>
                <a:latin typeface="Times New Roman"/>
                <a:cs typeface="Times New Roman"/>
              </a:rPr>
              <a:t>its</a:t>
            </a:r>
            <a:r>
              <a:rPr sz="2400" dirty="0">
                <a:solidFill>
                  <a:srgbClr val="9900CC"/>
                </a:solidFill>
                <a:latin typeface="Times New Roman"/>
                <a:cs typeface="Times New Roman"/>
              </a:rPr>
              <a:t> vapours </a:t>
            </a:r>
            <a:r>
              <a:rPr sz="2400" spc="5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9900CC"/>
                </a:solidFill>
                <a:latin typeface="Times New Roman"/>
                <a:cs typeface="Times New Roman"/>
              </a:rPr>
              <a:t>condense</a:t>
            </a:r>
            <a:r>
              <a:rPr sz="2400" spc="5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9900CC"/>
                </a:solidFill>
                <a:latin typeface="Times New Roman"/>
                <a:cs typeface="Times New Roman"/>
              </a:rPr>
              <a:t>at</a:t>
            </a:r>
            <a:r>
              <a:rPr sz="2400" spc="5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9900CC"/>
                </a:solidFill>
                <a:latin typeface="Times New Roman"/>
                <a:cs typeface="Times New Roman"/>
              </a:rPr>
              <a:t>different</a:t>
            </a:r>
            <a:r>
              <a:rPr sz="2400" spc="-5" dirty="0">
                <a:solidFill>
                  <a:srgbClr val="9900CC"/>
                </a:solidFill>
                <a:latin typeface="Times New Roman"/>
                <a:cs typeface="Times New Roman"/>
              </a:rPr>
              <a:t> temperatures</a:t>
            </a:r>
            <a:r>
              <a:rPr sz="2400" dirty="0">
                <a:solidFill>
                  <a:srgbClr val="9900C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the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fractionating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column</a:t>
            </a:r>
            <a:r>
              <a:rPr sz="2400" spc="-5" dirty="0">
                <a:latin typeface="Times New Roman"/>
                <a:cs typeface="Times New Roman"/>
              </a:rPr>
              <a:t>.</a:t>
            </a:r>
            <a:r>
              <a:rPr sz="2400" dirty="0">
                <a:latin typeface="Times New Roman"/>
                <a:cs typeface="Times New Roman"/>
              </a:rPr>
              <a:t> Each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fraction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contains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hydrocarbon molecules with </a:t>
            </a:r>
            <a:r>
              <a:rPr sz="2400" dirty="0">
                <a:latin typeface="Times New Roman"/>
                <a:cs typeface="Times New Roman"/>
              </a:rPr>
              <a:t>a </a:t>
            </a:r>
            <a:r>
              <a:rPr sz="2400" spc="-5" dirty="0">
                <a:latin typeface="Times New Roman"/>
                <a:cs typeface="Times New Roman"/>
              </a:rPr>
              <a:t>similar number </a:t>
            </a:r>
            <a:r>
              <a:rPr sz="2400" spc="10" dirty="0">
                <a:latin typeface="Times New Roman"/>
                <a:cs typeface="Times New Roman"/>
              </a:rPr>
              <a:t>of 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carbon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atoms.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33598" y="6476796"/>
            <a:ext cx="378396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Chem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Seham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1st</a:t>
            </a:r>
            <a:r>
              <a:rPr sz="1200" spc="27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1443-2021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23616" y="284975"/>
            <a:ext cx="5209794" cy="584466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6935723" y="2028444"/>
            <a:ext cx="2903220" cy="1513840"/>
            <a:chOff x="6935723" y="2028444"/>
            <a:chExt cx="2903220" cy="151384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35723" y="2055876"/>
              <a:ext cx="2903220" cy="136245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02423" y="2028444"/>
              <a:ext cx="2452116" cy="151333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95159" y="2095500"/>
              <a:ext cx="2788920" cy="124967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60335" y="2066544"/>
              <a:ext cx="2338578" cy="67741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13319" y="2432304"/>
              <a:ext cx="1072133" cy="67741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82355" y="2432304"/>
              <a:ext cx="1166622" cy="67741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286243" y="2790444"/>
              <a:ext cx="2216657" cy="677417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7445120" y="2148585"/>
            <a:ext cx="1887855" cy="111569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065" marR="5080" algn="ctr">
              <a:lnSpc>
                <a:spcPct val="99000"/>
              </a:lnSpc>
              <a:spcBef>
                <a:spcPts val="125"/>
              </a:spcBef>
            </a:pPr>
            <a:r>
              <a:rPr sz="2400" spc="-5" dirty="0">
                <a:latin typeface="Times New Roman"/>
                <a:cs typeface="Times New Roman"/>
              </a:rPr>
              <a:t>Pet</a:t>
            </a:r>
            <a:r>
              <a:rPr sz="2400" dirty="0">
                <a:latin typeface="Times New Roman"/>
                <a:cs typeface="Times New Roman"/>
              </a:rPr>
              <a:t>roche</a:t>
            </a:r>
            <a:r>
              <a:rPr sz="2400" spc="-1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ic</a:t>
            </a:r>
            <a:r>
              <a:rPr sz="2400" spc="5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Times New Roman"/>
                <a:cs typeface="Times New Roman"/>
              </a:rPr>
              <a:t>ls  from </a:t>
            </a:r>
            <a:r>
              <a:rPr sz="2400" b="1" dirty="0">
                <a:latin typeface="Times New Roman"/>
                <a:cs typeface="Times New Roman"/>
              </a:rPr>
              <a:t>other 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petroleum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cut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22903" y="1371574"/>
            <a:ext cx="4051300" cy="840105"/>
            <a:chOff x="3422903" y="1371574"/>
            <a:chExt cx="4051300" cy="840105"/>
          </a:xfrm>
        </p:grpSpPr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470147" y="1371574"/>
              <a:ext cx="3942588" cy="78640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422903" y="1420368"/>
              <a:ext cx="4050792" cy="79095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529583" y="1411224"/>
              <a:ext cx="3828288" cy="67360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480815" y="1459992"/>
              <a:ext cx="3006090" cy="67741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083807" y="1459992"/>
              <a:ext cx="1334262" cy="677417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3664458" y="1541779"/>
            <a:ext cx="35604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Petrochemicals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from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Ethane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400786" y="1211545"/>
            <a:ext cx="2680970" cy="1231900"/>
            <a:chOff x="400786" y="1211545"/>
            <a:chExt cx="2680970" cy="1231900"/>
          </a:xfrm>
        </p:grpSpPr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00786" y="1211545"/>
              <a:ext cx="2680767" cy="121161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57784" y="1286256"/>
              <a:ext cx="2452116" cy="115671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51104" y="1242060"/>
              <a:ext cx="2584704" cy="110794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15696" y="1324356"/>
              <a:ext cx="2338578" cy="67741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37032" y="1690116"/>
              <a:ext cx="1072133" cy="67741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306068" y="1690116"/>
              <a:ext cx="1555242" cy="677417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798677" y="1406778"/>
            <a:ext cx="188785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655" marR="5080" indent="-2159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Pet</a:t>
            </a:r>
            <a:r>
              <a:rPr sz="2400" dirty="0">
                <a:latin typeface="Times New Roman"/>
                <a:cs typeface="Times New Roman"/>
              </a:rPr>
              <a:t>roche</a:t>
            </a:r>
            <a:r>
              <a:rPr sz="2400" spc="-1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ic</a:t>
            </a:r>
            <a:r>
              <a:rPr sz="2400" spc="5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Times New Roman"/>
                <a:cs typeface="Times New Roman"/>
              </a:rPr>
              <a:t>ls  from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Methane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620261" y="2423160"/>
            <a:ext cx="2266315" cy="1457325"/>
            <a:chOff x="620261" y="2423160"/>
            <a:chExt cx="2266315" cy="1457325"/>
          </a:xfrm>
        </p:grpSpPr>
        <p:pic>
          <p:nvPicPr>
            <p:cNvPr id="31" name="object 3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20261" y="3000661"/>
              <a:ext cx="2266200" cy="83372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28115" y="3011398"/>
              <a:ext cx="1650492" cy="868705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70559" y="2423160"/>
              <a:ext cx="2170176" cy="1338071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695451" y="3094101"/>
            <a:ext cx="2222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70255" marR="524510" indent="-34163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Synthesis</a:t>
            </a:r>
            <a:r>
              <a:rPr sz="1800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Gas </a:t>
            </a:r>
            <a:r>
              <a:rPr sz="1800" spc="-3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CO/H</a:t>
            </a:r>
            <a:r>
              <a:rPr sz="1800" spc="-15" baseline="-20833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800" baseline="-20833">
              <a:latin typeface="Calibri"/>
              <a:cs typeface="Calibri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611123" y="3784053"/>
            <a:ext cx="2284730" cy="686435"/>
            <a:chOff x="611123" y="3784053"/>
            <a:chExt cx="2284730" cy="686435"/>
          </a:xfrm>
        </p:grpSpPr>
        <p:pic>
          <p:nvPicPr>
            <p:cNvPr id="36" name="object 3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11123" y="3784053"/>
              <a:ext cx="2284476" cy="62183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170431" y="3928846"/>
              <a:ext cx="1164336" cy="541045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70559" y="3823716"/>
              <a:ext cx="2170176" cy="509016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720851" y="4006977"/>
            <a:ext cx="21717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0555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Methanol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615695" y="4326661"/>
            <a:ext cx="2286000" cy="685800"/>
            <a:chOff x="615695" y="4326661"/>
            <a:chExt cx="2286000" cy="685800"/>
          </a:xfrm>
        </p:grpSpPr>
        <p:pic>
          <p:nvPicPr>
            <p:cNvPr id="41" name="object 4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15695" y="4326661"/>
              <a:ext cx="2286000" cy="620242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181100" y="4471390"/>
              <a:ext cx="1156715" cy="541045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75131" y="4366260"/>
              <a:ext cx="2171700" cy="507492"/>
            </a:xfrm>
            <a:prstGeom prst="rect">
              <a:avLst/>
            </a:prstGeom>
          </p:spPr>
        </p:pic>
      </p:grpSp>
      <p:sp>
        <p:nvSpPr>
          <p:cNvPr id="44" name="object 44"/>
          <p:cNvSpPr txBox="1"/>
          <p:nvPr/>
        </p:nvSpPr>
        <p:spPr>
          <a:xfrm>
            <a:off x="720851" y="4548885"/>
            <a:ext cx="21717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40715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Ammonia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615695" y="4901209"/>
            <a:ext cx="2286000" cy="685800"/>
            <a:chOff x="615695" y="4901209"/>
            <a:chExt cx="2286000" cy="685800"/>
          </a:xfrm>
        </p:grpSpPr>
        <p:pic>
          <p:nvPicPr>
            <p:cNvPr id="46" name="object 4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15695" y="4901209"/>
              <a:ext cx="2286000" cy="620242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028700" y="5045938"/>
              <a:ext cx="1458468" cy="541045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75131" y="4940807"/>
              <a:ext cx="2171700" cy="507492"/>
            </a:xfrm>
            <a:prstGeom prst="rect">
              <a:avLst/>
            </a:prstGeom>
          </p:spPr>
        </p:pic>
      </p:grpSp>
      <p:sp>
        <p:nvSpPr>
          <p:cNvPr id="49" name="object 49"/>
          <p:cNvSpPr txBox="1"/>
          <p:nvPr/>
        </p:nvSpPr>
        <p:spPr>
          <a:xfrm>
            <a:off x="720851" y="5123129"/>
            <a:ext cx="21717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8895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Ethyl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hexanol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624840" y="5475732"/>
            <a:ext cx="2284730" cy="640715"/>
            <a:chOff x="624840" y="5475732"/>
            <a:chExt cx="2284730" cy="640715"/>
          </a:xfrm>
        </p:grpSpPr>
        <p:pic>
          <p:nvPicPr>
            <p:cNvPr id="51" name="object 51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24840" y="5475732"/>
              <a:ext cx="2284476" cy="620242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110995" y="5521452"/>
              <a:ext cx="1310640" cy="594398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84276" y="5515356"/>
              <a:ext cx="2170176" cy="507491"/>
            </a:xfrm>
            <a:prstGeom prst="rect">
              <a:avLst/>
            </a:prstGeom>
          </p:spPr>
        </p:pic>
      </p:grpSp>
      <p:sp>
        <p:nvSpPr>
          <p:cNvPr id="54" name="object 54"/>
          <p:cNvSpPr txBox="1"/>
          <p:nvPr/>
        </p:nvSpPr>
        <p:spPr>
          <a:xfrm>
            <a:off x="720851" y="5605373"/>
            <a:ext cx="2171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674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Acetylene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661416" y="6050279"/>
            <a:ext cx="2286000" cy="686435"/>
            <a:chOff x="661416" y="6050279"/>
            <a:chExt cx="2286000" cy="686435"/>
          </a:xfrm>
        </p:grpSpPr>
        <p:pic>
          <p:nvPicPr>
            <p:cNvPr id="56" name="object 5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61416" y="6050279"/>
              <a:ext cx="2286000" cy="620242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089660" y="6195059"/>
              <a:ext cx="1429512" cy="541045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20852" y="6089903"/>
              <a:ext cx="2171700" cy="507492"/>
            </a:xfrm>
            <a:prstGeom prst="rect">
              <a:avLst/>
            </a:prstGeom>
          </p:spPr>
        </p:pic>
      </p:grpSp>
      <p:sp>
        <p:nvSpPr>
          <p:cNvPr id="59" name="object 59"/>
          <p:cNvSpPr txBox="1"/>
          <p:nvPr/>
        </p:nvSpPr>
        <p:spPr>
          <a:xfrm>
            <a:off x="720851" y="6272885"/>
            <a:ext cx="21717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4991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Carbon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black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60" name="object 60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4239726" y="2346761"/>
            <a:ext cx="2238076" cy="570204"/>
          </a:xfrm>
          <a:prstGeom prst="rect">
            <a:avLst/>
          </a:prstGeom>
        </p:spPr>
      </p:pic>
      <p:sp>
        <p:nvSpPr>
          <p:cNvPr id="61" name="object 61"/>
          <p:cNvSpPr txBox="1"/>
          <p:nvPr/>
        </p:nvSpPr>
        <p:spPr>
          <a:xfrm>
            <a:off x="4817745" y="2530220"/>
            <a:ext cx="10858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Polyethylene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62" name="object 62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4226052" y="2897111"/>
            <a:ext cx="2265426" cy="666762"/>
          </a:xfrm>
          <a:prstGeom prst="rect">
            <a:avLst/>
          </a:prstGeom>
        </p:spPr>
      </p:pic>
      <p:sp>
        <p:nvSpPr>
          <p:cNvPr id="63" name="object 63"/>
          <p:cNvSpPr txBox="1"/>
          <p:nvPr/>
        </p:nvSpPr>
        <p:spPr>
          <a:xfrm>
            <a:off x="4636389" y="3099257"/>
            <a:ext cx="14471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PolyvinylChloride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64" name="object 64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4253484" y="3459467"/>
            <a:ext cx="2266950" cy="666762"/>
          </a:xfrm>
          <a:prstGeom prst="rect">
            <a:avLst/>
          </a:prstGeom>
        </p:spPr>
      </p:pic>
      <p:sp>
        <p:nvSpPr>
          <p:cNvPr id="65" name="object 65"/>
          <p:cNvSpPr txBox="1"/>
          <p:nvPr/>
        </p:nvSpPr>
        <p:spPr>
          <a:xfrm>
            <a:off x="4897628" y="3662298"/>
            <a:ext cx="9829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Polystyrene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66" name="object 66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4253484" y="3991343"/>
            <a:ext cx="2266950" cy="666762"/>
          </a:xfrm>
          <a:prstGeom prst="rect">
            <a:avLst/>
          </a:prstGeom>
        </p:spPr>
      </p:pic>
      <p:sp>
        <p:nvSpPr>
          <p:cNvPr id="67" name="object 67"/>
          <p:cNvSpPr txBox="1"/>
          <p:nvPr/>
        </p:nvSpPr>
        <p:spPr>
          <a:xfrm>
            <a:off x="4705603" y="4193794"/>
            <a:ext cx="13646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Polyvinylacetate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68" name="object 68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4253484" y="4568939"/>
            <a:ext cx="2266950" cy="665238"/>
          </a:xfrm>
          <a:prstGeom prst="rect">
            <a:avLst/>
          </a:prstGeom>
        </p:spPr>
      </p:pic>
      <p:sp>
        <p:nvSpPr>
          <p:cNvPr id="69" name="object 69"/>
          <p:cNvSpPr txBox="1"/>
          <p:nvPr/>
        </p:nvSpPr>
        <p:spPr>
          <a:xfrm>
            <a:off x="5060696" y="4770882"/>
            <a:ext cx="6540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Ethanol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70" name="object 70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4277867" y="5128259"/>
            <a:ext cx="2265426" cy="666762"/>
          </a:xfrm>
          <a:prstGeom prst="rect">
            <a:avLst/>
          </a:prstGeom>
        </p:spPr>
      </p:pic>
      <p:sp>
        <p:nvSpPr>
          <p:cNvPr id="71" name="object 71"/>
          <p:cNvSpPr txBox="1"/>
          <p:nvPr/>
        </p:nvSpPr>
        <p:spPr>
          <a:xfrm>
            <a:off x="4840604" y="5331714"/>
            <a:ext cx="11436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Acetaldehyde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72" name="object 72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4287011" y="5618988"/>
            <a:ext cx="2265426" cy="666762"/>
          </a:xfrm>
          <a:prstGeom prst="rect">
            <a:avLst/>
          </a:prstGeom>
        </p:spPr>
      </p:pic>
      <p:sp>
        <p:nvSpPr>
          <p:cNvPr id="73" name="object 73"/>
          <p:cNvSpPr txBox="1"/>
          <p:nvPr/>
        </p:nvSpPr>
        <p:spPr>
          <a:xfrm>
            <a:off x="4790059" y="5822391"/>
            <a:ext cx="12623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Ethylene</a:t>
            </a:r>
            <a:r>
              <a:rPr sz="16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Oxide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74" name="object 74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4253484" y="6198104"/>
            <a:ext cx="2266950" cy="657618"/>
          </a:xfrm>
          <a:prstGeom prst="rect">
            <a:avLst/>
          </a:prstGeom>
        </p:spPr>
      </p:pic>
      <p:sp>
        <p:nvSpPr>
          <p:cNvPr id="75" name="object 75"/>
          <p:cNvSpPr txBox="1"/>
          <p:nvPr/>
        </p:nvSpPr>
        <p:spPr>
          <a:xfrm>
            <a:off x="4902200" y="6401815"/>
            <a:ext cx="97281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Acrylic</a:t>
            </a:r>
            <a:r>
              <a:rPr sz="16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Acid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10448387" y="3959312"/>
            <a:ext cx="1516380" cy="756920"/>
            <a:chOff x="10448387" y="3959312"/>
            <a:chExt cx="1516380" cy="756920"/>
          </a:xfrm>
        </p:grpSpPr>
        <p:pic>
          <p:nvPicPr>
            <p:cNvPr id="77" name="object 77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0448387" y="3959312"/>
              <a:ext cx="1511417" cy="756758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0459212" y="4038599"/>
              <a:ext cx="1504950" cy="621030"/>
            </a:xfrm>
            <a:prstGeom prst="rect">
              <a:avLst/>
            </a:prstGeom>
          </p:spPr>
        </p:pic>
      </p:grpSp>
      <p:sp>
        <p:nvSpPr>
          <p:cNvPr id="79" name="object 79"/>
          <p:cNvSpPr txBox="1"/>
          <p:nvPr/>
        </p:nvSpPr>
        <p:spPr>
          <a:xfrm>
            <a:off x="10627868" y="4114038"/>
            <a:ext cx="116014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Times New Roman"/>
                <a:cs typeface="Times New Roman"/>
              </a:rPr>
              <a:t>Pr</a:t>
            </a:r>
            <a:r>
              <a:rPr sz="2200" dirty="0">
                <a:latin typeface="Times New Roman"/>
                <a:cs typeface="Times New Roman"/>
              </a:rPr>
              <a:t>o</a:t>
            </a:r>
            <a:r>
              <a:rPr sz="2200" spc="-5" dirty="0">
                <a:latin typeface="Times New Roman"/>
                <a:cs typeface="Times New Roman"/>
              </a:rPr>
              <a:t>p</a:t>
            </a:r>
            <a:r>
              <a:rPr sz="2200" spc="15" dirty="0">
                <a:latin typeface="Times New Roman"/>
                <a:cs typeface="Times New Roman"/>
              </a:rPr>
              <a:t>y</a:t>
            </a:r>
            <a:r>
              <a:rPr sz="2200" spc="-5" dirty="0">
                <a:latin typeface="Times New Roman"/>
                <a:cs typeface="Times New Roman"/>
              </a:rPr>
              <a:t>lene</a:t>
            </a:r>
            <a:endParaRPr sz="2200">
              <a:latin typeface="Times New Roman"/>
              <a:cs typeface="Times New Roman"/>
            </a:endParaRPr>
          </a:p>
        </p:txBody>
      </p:sp>
      <p:grpSp>
        <p:nvGrpSpPr>
          <p:cNvPr id="80" name="object 80"/>
          <p:cNvGrpSpPr/>
          <p:nvPr/>
        </p:nvGrpSpPr>
        <p:grpSpPr>
          <a:xfrm>
            <a:off x="8875728" y="3959312"/>
            <a:ext cx="1513205" cy="756920"/>
            <a:chOff x="8875728" y="3959312"/>
            <a:chExt cx="1513205" cy="756920"/>
          </a:xfrm>
        </p:grpSpPr>
        <p:pic>
          <p:nvPicPr>
            <p:cNvPr id="81" name="object 8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875728" y="3959312"/>
              <a:ext cx="1512664" cy="756758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9057132" y="4038599"/>
              <a:ext cx="1160526" cy="621030"/>
            </a:xfrm>
            <a:prstGeom prst="rect">
              <a:avLst/>
            </a:prstGeom>
          </p:spPr>
        </p:pic>
      </p:grpSp>
      <p:sp>
        <p:nvSpPr>
          <p:cNvPr id="83" name="object 83"/>
          <p:cNvSpPr txBox="1"/>
          <p:nvPr/>
        </p:nvSpPr>
        <p:spPr>
          <a:xfrm>
            <a:off x="9226042" y="4114546"/>
            <a:ext cx="81661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Times New Roman"/>
                <a:cs typeface="Times New Roman"/>
              </a:rPr>
              <a:t>Butane</a:t>
            </a:r>
            <a:endParaRPr sz="2200">
              <a:latin typeface="Times New Roman"/>
              <a:cs typeface="Times New Roman"/>
            </a:endParaRPr>
          </a:p>
        </p:txBody>
      </p:sp>
      <p:grpSp>
        <p:nvGrpSpPr>
          <p:cNvPr id="84" name="object 84"/>
          <p:cNvGrpSpPr/>
          <p:nvPr/>
        </p:nvGrpSpPr>
        <p:grpSpPr>
          <a:xfrm>
            <a:off x="7281671" y="3276853"/>
            <a:ext cx="3251835" cy="2153285"/>
            <a:chOff x="7281671" y="3276853"/>
            <a:chExt cx="3251835" cy="2153285"/>
          </a:xfrm>
        </p:grpSpPr>
        <p:pic>
          <p:nvPicPr>
            <p:cNvPr id="85" name="object 85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7668767" y="4675631"/>
              <a:ext cx="126491" cy="754380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9979913" y="3276853"/>
              <a:ext cx="553592" cy="469011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7281671" y="3970007"/>
              <a:ext cx="1541526" cy="788682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7400543" y="4062983"/>
              <a:ext cx="1315974" cy="621030"/>
            </a:xfrm>
            <a:prstGeom prst="rect">
              <a:avLst/>
            </a:prstGeom>
          </p:spPr>
        </p:pic>
      </p:grpSp>
      <p:sp>
        <p:nvSpPr>
          <p:cNvPr id="89" name="object 89"/>
          <p:cNvSpPr txBox="1"/>
          <p:nvPr/>
        </p:nvSpPr>
        <p:spPr>
          <a:xfrm>
            <a:off x="7568565" y="4138676"/>
            <a:ext cx="97155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Times New Roman"/>
                <a:cs typeface="Times New Roman"/>
              </a:rPr>
              <a:t>Naphtha</a:t>
            </a:r>
            <a:endParaRPr sz="2200">
              <a:latin typeface="Times New Roman"/>
              <a:cs typeface="Times New Roman"/>
            </a:endParaRPr>
          </a:p>
        </p:txBody>
      </p:sp>
      <p:grpSp>
        <p:nvGrpSpPr>
          <p:cNvPr id="90" name="object 90"/>
          <p:cNvGrpSpPr/>
          <p:nvPr/>
        </p:nvGrpSpPr>
        <p:grpSpPr>
          <a:xfrm>
            <a:off x="8007984" y="3371596"/>
            <a:ext cx="1521460" cy="2801620"/>
            <a:chOff x="8007984" y="3371596"/>
            <a:chExt cx="1521460" cy="2801620"/>
          </a:xfrm>
        </p:grpSpPr>
        <p:pic>
          <p:nvPicPr>
            <p:cNvPr id="91" name="object 91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8007984" y="3371596"/>
              <a:ext cx="479933" cy="534669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258499" y="5420748"/>
              <a:ext cx="1270366" cy="752345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8322563" y="5522976"/>
              <a:ext cx="1152905" cy="564642"/>
            </a:xfrm>
            <a:prstGeom prst="rect">
              <a:avLst/>
            </a:prstGeom>
          </p:spPr>
        </p:pic>
      </p:grpSp>
      <p:sp>
        <p:nvSpPr>
          <p:cNvPr id="94" name="object 94"/>
          <p:cNvSpPr txBox="1"/>
          <p:nvPr/>
        </p:nvSpPr>
        <p:spPr>
          <a:xfrm>
            <a:off x="8474456" y="5590438"/>
            <a:ext cx="8420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45" dirty="0">
                <a:latin typeface="Times New Roman"/>
                <a:cs typeface="Times New Roman"/>
              </a:rPr>
              <a:t>T</a:t>
            </a:r>
            <a:r>
              <a:rPr sz="2000" dirty="0">
                <a:latin typeface="Times New Roman"/>
                <a:cs typeface="Times New Roman"/>
              </a:rPr>
              <a:t>oluene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95" name="object 95"/>
          <p:cNvGrpSpPr/>
          <p:nvPr/>
        </p:nvGrpSpPr>
        <p:grpSpPr>
          <a:xfrm>
            <a:off x="6998207" y="5431535"/>
            <a:ext cx="1308735" cy="779780"/>
            <a:chOff x="6998207" y="5431535"/>
            <a:chExt cx="1308735" cy="779780"/>
          </a:xfrm>
        </p:grpSpPr>
        <p:pic>
          <p:nvPicPr>
            <p:cNvPr id="96" name="object 96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6998207" y="5431535"/>
              <a:ext cx="1308353" cy="779526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7046975" y="5548883"/>
              <a:ext cx="1212342" cy="564642"/>
            </a:xfrm>
            <a:prstGeom prst="rect">
              <a:avLst/>
            </a:prstGeom>
          </p:spPr>
        </p:pic>
      </p:grpSp>
      <p:sp>
        <p:nvSpPr>
          <p:cNvPr id="98" name="object 98"/>
          <p:cNvSpPr txBox="1"/>
          <p:nvPr/>
        </p:nvSpPr>
        <p:spPr>
          <a:xfrm>
            <a:off x="7198868" y="5614822"/>
            <a:ext cx="90233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Times New Roman"/>
                <a:cs typeface="Times New Roman"/>
              </a:rPr>
              <a:t>B</a:t>
            </a:r>
            <a:r>
              <a:rPr sz="2000" dirty="0">
                <a:latin typeface="Times New Roman"/>
                <a:cs typeface="Times New Roman"/>
              </a:rPr>
              <a:t>enzene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99" name="object 99"/>
          <p:cNvGrpSpPr/>
          <p:nvPr/>
        </p:nvGrpSpPr>
        <p:grpSpPr>
          <a:xfrm>
            <a:off x="9547804" y="5396364"/>
            <a:ext cx="1270635" cy="752475"/>
            <a:chOff x="9547804" y="5396364"/>
            <a:chExt cx="1270635" cy="752475"/>
          </a:xfrm>
        </p:grpSpPr>
        <p:pic>
          <p:nvPicPr>
            <p:cNvPr id="100" name="object 100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9547804" y="5396364"/>
              <a:ext cx="1270366" cy="752345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9653016" y="5500116"/>
              <a:ext cx="1070609" cy="564642"/>
            </a:xfrm>
            <a:prstGeom prst="rect">
              <a:avLst/>
            </a:prstGeom>
          </p:spPr>
        </p:pic>
      </p:grpSp>
      <p:sp>
        <p:nvSpPr>
          <p:cNvPr id="102" name="object 102"/>
          <p:cNvSpPr txBox="1"/>
          <p:nvPr/>
        </p:nvSpPr>
        <p:spPr>
          <a:xfrm>
            <a:off x="9804907" y="5566664"/>
            <a:ext cx="7594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Xyl</a:t>
            </a:r>
            <a:r>
              <a:rPr sz="2000" spc="-10" dirty="0">
                <a:latin typeface="Times New Roman"/>
                <a:cs typeface="Times New Roman"/>
              </a:rPr>
              <a:t>e</a:t>
            </a:r>
            <a:r>
              <a:rPr sz="2000" dirty="0">
                <a:latin typeface="Times New Roman"/>
                <a:cs typeface="Times New Roman"/>
              </a:rPr>
              <a:t>ne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03" name="object 103"/>
          <p:cNvGrpSpPr/>
          <p:nvPr/>
        </p:nvGrpSpPr>
        <p:grpSpPr>
          <a:xfrm>
            <a:off x="5084064" y="922019"/>
            <a:ext cx="4702810" cy="4477385"/>
            <a:chOff x="5084064" y="922019"/>
            <a:chExt cx="4702810" cy="4477385"/>
          </a:xfrm>
        </p:grpSpPr>
        <p:pic>
          <p:nvPicPr>
            <p:cNvPr id="104" name="object 104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5084064" y="2017775"/>
              <a:ext cx="387096" cy="394715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5111496" y="922019"/>
              <a:ext cx="528827" cy="501395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8089519" y="4662678"/>
              <a:ext cx="1696974" cy="736219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9339072" y="3382390"/>
              <a:ext cx="386587" cy="607441"/>
            </a:xfrm>
            <a:prstGeom prst="rect">
              <a:avLst/>
            </a:prstGeom>
          </p:spPr>
        </p:pic>
      </p:grpSp>
      <p:sp>
        <p:nvSpPr>
          <p:cNvPr id="108" name="object 108"/>
          <p:cNvSpPr txBox="1"/>
          <p:nvPr/>
        </p:nvSpPr>
        <p:spPr>
          <a:xfrm>
            <a:off x="7161656" y="6463385"/>
            <a:ext cx="37839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Chem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Seham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1st</a:t>
            </a:r>
            <a:r>
              <a:rPr sz="1200" spc="27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1443-2021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080004" y="393179"/>
            <a:ext cx="5210175" cy="1456055"/>
            <a:chOff x="3080004" y="393179"/>
            <a:chExt cx="5210175" cy="145605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80004" y="393179"/>
              <a:ext cx="5209794" cy="58446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79274" y="1016377"/>
              <a:ext cx="3924335" cy="77737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22904" y="1057655"/>
              <a:ext cx="4050792" cy="79095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29584" y="1046987"/>
              <a:ext cx="3828288" cy="67360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80816" y="1095755"/>
              <a:ext cx="3006090" cy="67741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83808" y="1095755"/>
              <a:ext cx="1334262" cy="677418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664458" y="1177797"/>
            <a:ext cx="35604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Petrochemicals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from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Ethane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239726" y="1982525"/>
            <a:ext cx="2238076" cy="570204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4817745" y="2165985"/>
            <a:ext cx="10858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Polyethylene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226052" y="1583436"/>
            <a:ext cx="2294890" cy="4917440"/>
            <a:chOff x="4226052" y="1583436"/>
            <a:chExt cx="2294890" cy="4917440"/>
          </a:xfrm>
        </p:grpSpPr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226052" y="2532875"/>
              <a:ext cx="2265426" cy="66676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253484" y="3096755"/>
              <a:ext cx="2266950" cy="66523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253484" y="3627107"/>
              <a:ext cx="2266950" cy="66676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253484" y="4204703"/>
              <a:ext cx="2266950" cy="66523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250436" y="4747247"/>
              <a:ext cx="2266950" cy="66523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250436" y="5308091"/>
              <a:ext cx="2266950" cy="66676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253484" y="5835395"/>
              <a:ext cx="2266950" cy="66523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084064" y="1583436"/>
              <a:ext cx="387096" cy="464819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3778377" y="2741802"/>
            <a:ext cx="3784600" cy="39706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614045" algn="ctr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PolyvinylChloride</a:t>
            </a:r>
            <a:endParaRPr sz="1600">
              <a:latin typeface="Times New Roman"/>
              <a:cs typeface="Times New Roman"/>
            </a:endParaRPr>
          </a:p>
          <a:p>
            <a:pPr marL="898525" marR="1455420" indent="1270" algn="ctr">
              <a:lnSpc>
                <a:spcPct val="227300"/>
              </a:lnSpc>
              <a:spcBef>
                <a:spcPts val="65"/>
              </a:spcBef>
            </a:pPr>
            <a:r>
              <a:rPr sz="1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Polystyrene </a:t>
            </a:r>
            <a:r>
              <a:rPr sz="16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Poly</a:t>
            </a:r>
            <a:r>
              <a:rPr sz="1600" b="1" dirty="0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sz="1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inyl</a:t>
            </a:r>
            <a:r>
              <a:rPr sz="1600" b="1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1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ce</a:t>
            </a:r>
            <a:r>
              <a:rPr sz="16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1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ate  Ethanol</a:t>
            </a:r>
            <a:endParaRPr sz="1600">
              <a:latin typeface="Times New Roman"/>
              <a:cs typeface="Times New Roman"/>
            </a:endParaRPr>
          </a:p>
          <a:p>
            <a:pPr marL="937894" marR="1499870" indent="-1905" algn="ctr">
              <a:lnSpc>
                <a:spcPts val="4420"/>
              </a:lnSpc>
              <a:spcBef>
                <a:spcPts val="420"/>
              </a:spcBef>
            </a:pPr>
            <a:r>
              <a:rPr sz="1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Acetaldehyde </a:t>
            </a:r>
            <a:r>
              <a:rPr sz="16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Ethylene</a:t>
            </a:r>
            <a:r>
              <a:rPr sz="16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Oxide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400">
              <a:latin typeface="Times New Roman"/>
              <a:cs typeface="Times New Roman"/>
            </a:endParaRPr>
          </a:p>
          <a:p>
            <a:pPr marR="554990" algn="ctr">
              <a:lnSpc>
                <a:spcPct val="100000"/>
              </a:lnSpc>
            </a:pPr>
            <a:r>
              <a:rPr sz="1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Acrylic</a:t>
            </a:r>
            <a:r>
              <a:rPr sz="1600" b="1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Acid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Chem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Seham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1st</a:t>
            </a:r>
            <a:r>
              <a:rPr sz="1200" spc="27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1443-2021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3014" y="2176247"/>
            <a:ext cx="1395329" cy="208107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57835" y="2846959"/>
            <a:ext cx="1007744" cy="668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Ethane</a:t>
            </a:r>
            <a:endParaRPr sz="2400">
              <a:latin typeface="Times New Roman"/>
              <a:cs typeface="Times New Roman"/>
            </a:endParaRPr>
          </a:p>
          <a:p>
            <a:pPr marL="46990">
              <a:lnSpc>
                <a:spcPct val="100000"/>
              </a:lnSpc>
              <a:spcBef>
                <a:spcPts val="20"/>
              </a:spcBef>
            </a:pPr>
            <a:r>
              <a:rPr sz="18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CH</a:t>
            </a:r>
            <a:r>
              <a:rPr sz="1800" b="1" spc="-7" baseline="-20833" dirty="0">
                <a:solidFill>
                  <a:srgbClr val="0000FF"/>
                </a:solidFill>
                <a:latin typeface="Times New Roman"/>
                <a:cs typeface="Times New Roman"/>
              </a:rPr>
              <a:t>3</a:t>
            </a:r>
            <a:r>
              <a:rPr sz="18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-CH</a:t>
            </a:r>
            <a:r>
              <a:rPr sz="1800" b="1" spc="-7" baseline="-20833" dirty="0">
                <a:solidFill>
                  <a:srgbClr val="0000FF"/>
                </a:solidFill>
                <a:latin typeface="Times New Roman"/>
                <a:cs typeface="Times New Roman"/>
              </a:rPr>
              <a:t>3</a:t>
            </a:r>
            <a:endParaRPr sz="1800" baseline="-20833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482852" y="176654"/>
            <a:ext cx="5740400" cy="3051175"/>
            <a:chOff x="1482852" y="176654"/>
            <a:chExt cx="5740400" cy="3051175"/>
          </a:xfrm>
        </p:grpSpPr>
        <p:sp>
          <p:nvSpPr>
            <p:cNvPr id="5" name="object 5"/>
            <p:cNvSpPr/>
            <p:nvPr/>
          </p:nvSpPr>
          <p:spPr>
            <a:xfrm>
              <a:off x="1520952" y="574547"/>
              <a:ext cx="577850" cy="2614930"/>
            </a:xfrm>
            <a:custGeom>
              <a:avLst/>
              <a:gdLst/>
              <a:ahLst/>
              <a:cxnLst/>
              <a:rect l="l" t="t" r="r" b="b"/>
              <a:pathLst>
                <a:path w="577850" h="2614930">
                  <a:moveTo>
                    <a:pt x="0" y="2586228"/>
                  </a:moveTo>
                  <a:lnTo>
                    <a:pt x="577087" y="2586228"/>
                  </a:lnTo>
                </a:path>
                <a:path w="577850" h="2614930">
                  <a:moveTo>
                    <a:pt x="577596" y="0"/>
                  </a:moveTo>
                  <a:lnTo>
                    <a:pt x="577596" y="2614676"/>
                  </a:lnTo>
                </a:path>
              </a:pathLst>
            </a:custGeom>
            <a:ln w="762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10296" y="176654"/>
              <a:ext cx="2312732" cy="947412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320919" y="258317"/>
            <a:ext cx="1256665" cy="727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Ethylene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5"/>
              </a:spcBef>
            </a:pPr>
            <a:r>
              <a:rPr sz="22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CH</a:t>
            </a:r>
            <a:r>
              <a:rPr sz="2175" b="1" spc="-7" baseline="-21072" dirty="0">
                <a:solidFill>
                  <a:srgbClr val="0000FF"/>
                </a:solidFill>
                <a:latin typeface="Times New Roman"/>
                <a:cs typeface="Times New Roman"/>
              </a:rPr>
              <a:t>2</a:t>
            </a:r>
            <a:r>
              <a:rPr sz="22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=CH</a:t>
            </a:r>
            <a:r>
              <a:rPr sz="2175" b="1" spc="-7" baseline="-21072" dirty="0">
                <a:solidFill>
                  <a:srgbClr val="0000FF"/>
                </a:solidFill>
                <a:latin typeface="Times New Roman"/>
                <a:cs typeface="Times New Roman"/>
              </a:rPr>
              <a:t>2</a:t>
            </a:r>
            <a:endParaRPr sz="2175" baseline="-21072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098548" y="486155"/>
            <a:ext cx="9782175" cy="2399665"/>
            <a:chOff x="2098548" y="486155"/>
            <a:chExt cx="9782175" cy="2399665"/>
          </a:xfrm>
        </p:grpSpPr>
        <p:sp>
          <p:nvSpPr>
            <p:cNvPr id="9" name="object 9"/>
            <p:cNvSpPr/>
            <p:nvPr/>
          </p:nvSpPr>
          <p:spPr>
            <a:xfrm>
              <a:off x="2098548" y="486155"/>
              <a:ext cx="2828925" cy="228600"/>
            </a:xfrm>
            <a:custGeom>
              <a:avLst/>
              <a:gdLst/>
              <a:ahLst/>
              <a:cxnLst/>
              <a:rect l="l" t="t" r="r" b="b"/>
              <a:pathLst>
                <a:path w="2828925" h="228600">
                  <a:moveTo>
                    <a:pt x="2599943" y="0"/>
                  </a:moveTo>
                  <a:lnTo>
                    <a:pt x="2599943" y="228600"/>
                  </a:lnTo>
                  <a:lnTo>
                    <a:pt x="2752343" y="152400"/>
                  </a:lnTo>
                  <a:lnTo>
                    <a:pt x="2638043" y="152400"/>
                  </a:lnTo>
                  <a:lnTo>
                    <a:pt x="2638043" y="76200"/>
                  </a:lnTo>
                  <a:lnTo>
                    <a:pt x="2752343" y="76200"/>
                  </a:lnTo>
                  <a:lnTo>
                    <a:pt x="2599943" y="0"/>
                  </a:lnTo>
                  <a:close/>
                </a:path>
                <a:path w="2828925" h="228600">
                  <a:moveTo>
                    <a:pt x="2599943" y="76200"/>
                  </a:moveTo>
                  <a:lnTo>
                    <a:pt x="0" y="76200"/>
                  </a:lnTo>
                  <a:lnTo>
                    <a:pt x="0" y="152400"/>
                  </a:lnTo>
                  <a:lnTo>
                    <a:pt x="2599943" y="152400"/>
                  </a:lnTo>
                  <a:lnTo>
                    <a:pt x="2599943" y="76200"/>
                  </a:lnTo>
                  <a:close/>
                </a:path>
                <a:path w="2828925" h="228600">
                  <a:moveTo>
                    <a:pt x="2752343" y="76200"/>
                  </a:moveTo>
                  <a:lnTo>
                    <a:pt x="2638043" y="76200"/>
                  </a:lnTo>
                  <a:lnTo>
                    <a:pt x="2638043" y="152400"/>
                  </a:lnTo>
                  <a:lnTo>
                    <a:pt x="2752343" y="152400"/>
                  </a:lnTo>
                  <a:lnTo>
                    <a:pt x="2828543" y="114300"/>
                  </a:lnTo>
                  <a:lnTo>
                    <a:pt x="2752343" y="7620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25895" y="1091183"/>
              <a:ext cx="0" cy="391795"/>
            </a:xfrm>
            <a:custGeom>
              <a:avLst/>
              <a:gdLst/>
              <a:ahLst/>
              <a:cxnLst/>
              <a:rect l="l" t="t" r="r" b="b"/>
              <a:pathLst>
                <a:path h="391794">
                  <a:moveTo>
                    <a:pt x="0" y="0"/>
                  </a:moveTo>
                  <a:lnTo>
                    <a:pt x="0" y="391413"/>
                  </a:lnTo>
                </a:path>
              </a:pathLst>
            </a:custGeom>
            <a:ln w="762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97781" y="1938474"/>
              <a:ext cx="2082575" cy="947272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0116057" y="2036190"/>
            <a:ext cx="1685925" cy="727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00FF"/>
                </a:solidFill>
                <a:latin typeface="Times New Roman"/>
                <a:cs typeface="Times New Roman"/>
              </a:rPr>
              <a:t>Polye</a:t>
            </a:r>
            <a:r>
              <a:rPr sz="24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t</a:t>
            </a:r>
            <a:r>
              <a:rPr sz="24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hylene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2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LDPE,</a:t>
            </a:r>
            <a:r>
              <a:rPr sz="2200" b="1" spc="-8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HDPE</a:t>
            </a:r>
            <a:endParaRPr sz="2200">
              <a:latin typeface="Times New Roman"/>
              <a:cs typeface="Times New Roman"/>
            </a:endParaRPr>
          </a:p>
        </p:txBody>
      </p: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313615" y="3936447"/>
            <a:ext cx="1861687" cy="1148422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7511922" y="4001770"/>
            <a:ext cx="16294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Ethylene</a:t>
            </a:r>
            <a:r>
              <a:rPr sz="2000" b="1" spc="-8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oxide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337785" y="2036001"/>
            <a:ext cx="6428740" cy="2850515"/>
            <a:chOff x="2337785" y="2036001"/>
            <a:chExt cx="6428740" cy="2850515"/>
          </a:xfrm>
        </p:grpSpPr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37785" y="2036001"/>
              <a:ext cx="2408741" cy="114693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644383" y="4376927"/>
              <a:ext cx="1121664" cy="509016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2432050" y="2089150"/>
            <a:ext cx="2307590" cy="376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dirty="0">
                <a:solidFill>
                  <a:srgbClr val="0000FF"/>
                </a:solidFill>
                <a:latin typeface="Times New Roman"/>
                <a:cs typeface="Times New Roman"/>
              </a:rPr>
              <a:t>Ethylene</a:t>
            </a:r>
            <a:r>
              <a:rPr sz="2300" b="1" spc="-9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300" b="1" dirty="0">
                <a:solidFill>
                  <a:srgbClr val="0000FF"/>
                </a:solidFill>
                <a:latin typeface="Times New Roman"/>
                <a:cs typeface="Times New Roman"/>
              </a:rPr>
              <a:t>Chloride</a:t>
            </a:r>
            <a:endParaRPr sz="2300">
              <a:latin typeface="Times New Roman"/>
              <a:cs typeface="Times New Roman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2895600" y="1988758"/>
            <a:ext cx="4390390" cy="1147445"/>
            <a:chOff x="2895600" y="1988758"/>
            <a:chExt cx="4390390" cy="1147445"/>
          </a:xfrm>
        </p:grpSpPr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895600" y="2589276"/>
              <a:ext cx="1016508" cy="35052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875254" y="1988758"/>
              <a:ext cx="2410248" cy="1146934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4936997" y="2045665"/>
            <a:ext cx="23329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Ethylene</a:t>
            </a:r>
            <a:r>
              <a:rPr sz="2400" b="1" spc="-6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Benzene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3366515" y="1435608"/>
            <a:ext cx="7580630" cy="2567305"/>
            <a:chOff x="3366515" y="1435608"/>
            <a:chExt cx="7580630" cy="2567305"/>
          </a:xfrm>
        </p:grpSpPr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364479" y="2473452"/>
              <a:ext cx="1289303" cy="565403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3438143" y="1473708"/>
              <a:ext cx="7422515" cy="44450"/>
            </a:xfrm>
            <a:custGeom>
              <a:avLst/>
              <a:gdLst/>
              <a:ahLst/>
              <a:cxnLst/>
              <a:rect l="l" t="t" r="r" b="b"/>
              <a:pathLst>
                <a:path w="7422515" h="44450">
                  <a:moveTo>
                    <a:pt x="0" y="43941"/>
                  </a:moveTo>
                  <a:lnTo>
                    <a:pt x="7422387" y="0"/>
                  </a:lnTo>
                </a:path>
              </a:pathLst>
            </a:custGeom>
            <a:ln w="762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366515" y="1473707"/>
              <a:ext cx="7580630" cy="539115"/>
            </a:xfrm>
            <a:custGeom>
              <a:avLst/>
              <a:gdLst/>
              <a:ahLst/>
              <a:cxnLst/>
              <a:rect l="l" t="t" r="r" b="b"/>
              <a:pathLst>
                <a:path w="7580630" h="539114">
                  <a:moveTo>
                    <a:pt x="228600" y="310261"/>
                  </a:moveTo>
                  <a:lnTo>
                    <a:pt x="152400" y="310261"/>
                  </a:lnTo>
                  <a:lnTo>
                    <a:pt x="152400" y="44196"/>
                  </a:lnTo>
                  <a:lnTo>
                    <a:pt x="76200" y="44196"/>
                  </a:lnTo>
                  <a:lnTo>
                    <a:pt x="76200" y="310261"/>
                  </a:lnTo>
                  <a:lnTo>
                    <a:pt x="0" y="310261"/>
                  </a:lnTo>
                  <a:lnTo>
                    <a:pt x="114300" y="538861"/>
                  </a:lnTo>
                  <a:lnTo>
                    <a:pt x="209550" y="348361"/>
                  </a:lnTo>
                  <a:lnTo>
                    <a:pt x="228600" y="310261"/>
                  </a:lnTo>
                  <a:close/>
                </a:path>
                <a:path w="7580630" h="539114">
                  <a:moveTo>
                    <a:pt x="2772156" y="288925"/>
                  </a:moveTo>
                  <a:lnTo>
                    <a:pt x="2695956" y="288925"/>
                  </a:lnTo>
                  <a:lnTo>
                    <a:pt x="2695956" y="22860"/>
                  </a:lnTo>
                  <a:lnTo>
                    <a:pt x="2619756" y="22860"/>
                  </a:lnTo>
                  <a:lnTo>
                    <a:pt x="2619756" y="288925"/>
                  </a:lnTo>
                  <a:lnTo>
                    <a:pt x="2543556" y="288925"/>
                  </a:lnTo>
                  <a:lnTo>
                    <a:pt x="2657856" y="517525"/>
                  </a:lnTo>
                  <a:lnTo>
                    <a:pt x="2753106" y="327025"/>
                  </a:lnTo>
                  <a:lnTo>
                    <a:pt x="2772156" y="288925"/>
                  </a:lnTo>
                  <a:close/>
                </a:path>
                <a:path w="7580630" h="539114">
                  <a:moveTo>
                    <a:pt x="5265420" y="310261"/>
                  </a:moveTo>
                  <a:lnTo>
                    <a:pt x="5189220" y="310261"/>
                  </a:lnTo>
                  <a:lnTo>
                    <a:pt x="5189220" y="44196"/>
                  </a:lnTo>
                  <a:lnTo>
                    <a:pt x="5113020" y="44196"/>
                  </a:lnTo>
                  <a:lnTo>
                    <a:pt x="5113020" y="310261"/>
                  </a:lnTo>
                  <a:lnTo>
                    <a:pt x="5036820" y="310261"/>
                  </a:lnTo>
                  <a:lnTo>
                    <a:pt x="5151120" y="538861"/>
                  </a:lnTo>
                  <a:lnTo>
                    <a:pt x="5246370" y="348361"/>
                  </a:lnTo>
                  <a:lnTo>
                    <a:pt x="5265420" y="310261"/>
                  </a:lnTo>
                  <a:close/>
                </a:path>
                <a:path w="7580630" h="539114">
                  <a:moveTo>
                    <a:pt x="7580376" y="266065"/>
                  </a:moveTo>
                  <a:lnTo>
                    <a:pt x="7504176" y="266065"/>
                  </a:lnTo>
                  <a:lnTo>
                    <a:pt x="7504176" y="0"/>
                  </a:lnTo>
                  <a:lnTo>
                    <a:pt x="7427976" y="0"/>
                  </a:lnTo>
                  <a:lnTo>
                    <a:pt x="7427976" y="266065"/>
                  </a:lnTo>
                  <a:lnTo>
                    <a:pt x="7351776" y="266065"/>
                  </a:lnTo>
                  <a:lnTo>
                    <a:pt x="7466076" y="494665"/>
                  </a:lnTo>
                  <a:lnTo>
                    <a:pt x="7561326" y="304165"/>
                  </a:lnTo>
                  <a:lnTo>
                    <a:pt x="7580376" y="266065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121395" y="3430524"/>
              <a:ext cx="2110105" cy="6350"/>
            </a:xfrm>
            <a:custGeom>
              <a:avLst/>
              <a:gdLst/>
              <a:ahLst/>
              <a:cxnLst/>
              <a:rect l="l" t="t" r="r" b="b"/>
              <a:pathLst>
                <a:path w="2110104" h="6350">
                  <a:moveTo>
                    <a:pt x="2109724" y="0"/>
                  </a:moveTo>
                  <a:lnTo>
                    <a:pt x="0" y="6223"/>
                  </a:lnTo>
                </a:path>
              </a:pathLst>
            </a:custGeom>
            <a:ln w="762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049768" y="3383279"/>
              <a:ext cx="2263140" cy="619125"/>
            </a:xfrm>
            <a:custGeom>
              <a:avLst/>
              <a:gdLst/>
              <a:ahLst/>
              <a:cxnLst/>
              <a:rect l="l" t="t" r="r" b="b"/>
              <a:pathLst>
                <a:path w="2263140" h="619125">
                  <a:moveTo>
                    <a:pt x="228600" y="390525"/>
                  </a:moveTo>
                  <a:lnTo>
                    <a:pt x="152400" y="390525"/>
                  </a:lnTo>
                  <a:lnTo>
                    <a:pt x="152400" y="39624"/>
                  </a:lnTo>
                  <a:lnTo>
                    <a:pt x="76200" y="39624"/>
                  </a:lnTo>
                  <a:lnTo>
                    <a:pt x="76200" y="390525"/>
                  </a:lnTo>
                  <a:lnTo>
                    <a:pt x="0" y="390525"/>
                  </a:lnTo>
                  <a:lnTo>
                    <a:pt x="114300" y="619125"/>
                  </a:lnTo>
                  <a:lnTo>
                    <a:pt x="209550" y="428625"/>
                  </a:lnTo>
                  <a:lnTo>
                    <a:pt x="228600" y="390525"/>
                  </a:lnTo>
                  <a:close/>
                </a:path>
                <a:path w="2263140" h="619125">
                  <a:moveTo>
                    <a:pt x="2263140" y="350901"/>
                  </a:moveTo>
                  <a:lnTo>
                    <a:pt x="2186940" y="350901"/>
                  </a:lnTo>
                  <a:lnTo>
                    <a:pt x="2186940" y="0"/>
                  </a:lnTo>
                  <a:lnTo>
                    <a:pt x="2110740" y="0"/>
                  </a:lnTo>
                  <a:lnTo>
                    <a:pt x="2110740" y="350901"/>
                  </a:lnTo>
                  <a:lnTo>
                    <a:pt x="2034540" y="350901"/>
                  </a:lnTo>
                  <a:lnTo>
                    <a:pt x="2148840" y="579501"/>
                  </a:lnTo>
                  <a:lnTo>
                    <a:pt x="2244090" y="389001"/>
                  </a:lnTo>
                  <a:lnTo>
                    <a:pt x="2263140" y="350901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965691" y="2944368"/>
              <a:ext cx="0" cy="451484"/>
            </a:xfrm>
            <a:custGeom>
              <a:avLst/>
              <a:gdLst/>
              <a:ahLst/>
              <a:cxnLst/>
              <a:rect l="l" t="t" r="r" b="b"/>
              <a:pathLst>
                <a:path h="451485">
                  <a:moveTo>
                    <a:pt x="0" y="451104"/>
                  </a:moveTo>
                  <a:lnTo>
                    <a:pt x="0" y="0"/>
                  </a:lnTo>
                </a:path>
              </a:pathLst>
            </a:custGeom>
            <a:ln w="762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377683" y="1981200"/>
              <a:ext cx="2437637" cy="974598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7561833" y="2076145"/>
            <a:ext cx="210121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Ethylene</a:t>
            </a:r>
            <a:r>
              <a:rPr sz="2400" b="1" spc="-5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FF"/>
                </a:solidFill>
                <a:latin typeface="Times New Roman"/>
                <a:cs typeface="Times New Roman"/>
              </a:rPr>
              <a:t>Glycol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7941564" y="2497835"/>
            <a:ext cx="3719829" cy="2411730"/>
            <a:chOff x="7941564" y="2497835"/>
            <a:chExt cx="3719829" cy="2411730"/>
          </a:xfrm>
        </p:grpSpPr>
        <p:pic>
          <p:nvPicPr>
            <p:cNvPr id="33" name="object 3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941564" y="2497835"/>
              <a:ext cx="1207007" cy="315467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413748" y="3934955"/>
              <a:ext cx="2247138" cy="974610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9493757" y="4005452"/>
            <a:ext cx="21767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Polyethylene</a:t>
            </a:r>
            <a:r>
              <a:rPr sz="2000" b="1" spc="-10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Glycol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2100059" y="4235150"/>
            <a:ext cx="8789035" cy="1121410"/>
            <a:chOff x="2100059" y="4235150"/>
            <a:chExt cx="8789035" cy="1121410"/>
          </a:xfrm>
        </p:grpSpPr>
        <p:pic>
          <p:nvPicPr>
            <p:cNvPr id="37" name="object 3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744455" y="4416552"/>
              <a:ext cx="1144524" cy="446531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100059" y="4235150"/>
              <a:ext cx="2830854" cy="1120992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2228469" y="4269740"/>
            <a:ext cx="26479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Polyvinyl</a:t>
            </a:r>
            <a:r>
              <a:rPr sz="2000" b="1" spc="-7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Chloride</a:t>
            </a:r>
            <a:r>
              <a:rPr sz="2000" b="1" spc="-5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PVC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3043427" y="3119627"/>
            <a:ext cx="4292600" cy="2127885"/>
            <a:chOff x="3043427" y="3119627"/>
            <a:chExt cx="4292600" cy="2127885"/>
          </a:xfrm>
        </p:grpSpPr>
        <p:pic>
          <p:nvPicPr>
            <p:cNvPr id="41" name="object 4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043427" y="4607052"/>
              <a:ext cx="995172" cy="640080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3322320" y="3119627"/>
              <a:ext cx="3101340" cy="1166495"/>
            </a:xfrm>
            <a:custGeom>
              <a:avLst/>
              <a:gdLst/>
              <a:ahLst/>
              <a:cxnLst/>
              <a:rect l="l" t="t" r="r" b="b"/>
              <a:pathLst>
                <a:path w="3101340" h="1166495">
                  <a:moveTo>
                    <a:pt x="228600" y="935990"/>
                  </a:moveTo>
                  <a:lnTo>
                    <a:pt x="152361" y="937056"/>
                  </a:lnTo>
                  <a:lnTo>
                    <a:pt x="140208" y="69596"/>
                  </a:lnTo>
                  <a:lnTo>
                    <a:pt x="64008" y="70612"/>
                  </a:lnTo>
                  <a:lnTo>
                    <a:pt x="76288" y="938110"/>
                  </a:lnTo>
                  <a:lnTo>
                    <a:pt x="0" y="939165"/>
                  </a:lnTo>
                  <a:lnTo>
                    <a:pt x="117602" y="1166114"/>
                  </a:lnTo>
                  <a:lnTo>
                    <a:pt x="209169" y="976249"/>
                  </a:lnTo>
                  <a:lnTo>
                    <a:pt x="228600" y="935990"/>
                  </a:lnTo>
                  <a:close/>
                </a:path>
                <a:path w="3101340" h="1166495">
                  <a:moveTo>
                    <a:pt x="3101340" y="726821"/>
                  </a:moveTo>
                  <a:lnTo>
                    <a:pt x="3025140" y="726821"/>
                  </a:lnTo>
                  <a:lnTo>
                    <a:pt x="3025140" y="0"/>
                  </a:lnTo>
                  <a:lnTo>
                    <a:pt x="2948940" y="0"/>
                  </a:lnTo>
                  <a:lnTo>
                    <a:pt x="2948940" y="726821"/>
                  </a:lnTo>
                  <a:lnTo>
                    <a:pt x="2872740" y="726821"/>
                  </a:lnTo>
                  <a:lnTo>
                    <a:pt x="2987040" y="955421"/>
                  </a:lnTo>
                  <a:lnTo>
                    <a:pt x="3082290" y="764921"/>
                  </a:lnTo>
                  <a:lnTo>
                    <a:pt x="3101340" y="726821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904232" y="3998963"/>
              <a:ext cx="2431541" cy="974610"/>
            </a:xfrm>
            <a:prstGeom prst="rect">
              <a:avLst/>
            </a:prstGeom>
          </p:spPr>
        </p:pic>
      </p:grpSp>
      <p:sp>
        <p:nvSpPr>
          <p:cNvPr id="44" name="object 44"/>
          <p:cNvSpPr txBox="1"/>
          <p:nvPr/>
        </p:nvSpPr>
        <p:spPr>
          <a:xfrm>
            <a:off x="5156708" y="4055440"/>
            <a:ext cx="10191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00FF"/>
                </a:solidFill>
                <a:latin typeface="Times New Roman"/>
                <a:cs typeface="Times New Roman"/>
              </a:rPr>
              <a:t>Sty</a:t>
            </a:r>
            <a:r>
              <a:rPr sz="2400" b="1" spc="-50" dirty="0">
                <a:solidFill>
                  <a:srgbClr val="0000FF"/>
                </a:solidFill>
                <a:latin typeface="Times New Roman"/>
                <a:cs typeface="Times New Roman"/>
              </a:rPr>
              <a:t>r</a:t>
            </a:r>
            <a:r>
              <a:rPr sz="2400" b="1" dirty="0">
                <a:solidFill>
                  <a:srgbClr val="0000FF"/>
                </a:solidFill>
                <a:latin typeface="Times New Roman"/>
                <a:cs typeface="Times New Roman"/>
              </a:rPr>
              <a:t>ene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45" name="object 4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913376" y="5286755"/>
            <a:ext cx="2605278" cy="1063002"/>
          </a:xfrm>
          <a:prstGeom prst="rect">
            <a:avLst/>
          </a:prstGeom>
        </p:spPr>
      </p:pic>
      <p:sp>
        <p:nvSpPr>
          <p:cNvPr id="46" name="object 46"/>
          <p:cNvSpPr txBox="1"/>
          <p:nvPr/>
        </p:nvSpPr>
        <p:spPr>
          <a:xfrm>
            <a:off x="5121021" y="5339588"/>
            <a:ext cx="12934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Polystyrene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6131052" y="16764"/>
            <a:ext cx="6059170" cy="6230620"/>
            <a:chOff x="6131052" y="16764"/>
            <a:chExt cx="6059170" cy="6230620"/>
          </a:xfrm>
        </p:grpSpPr>
        <p:pic>
          <p:nvPicPr>
            <p:cNvPr id="48" name="object 4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438900" y="5477255"/>
              <a:ext cx="993648" cy="76962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344412" y="4110228"/>
              <a:ext cx="839724" cy="754380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6131052" y="4952999"/>
              <a:ext cx="228600" cy="431165"/>
            </a:xfrm>
            <a:custGeom>
              <a:avLst/>
              <a:gdLst/>
              <a:ahLst/>
              <a:cxnLst/>
              <a:rect l="l" t="t" r="r" b="b"/>
              <a:pathLst>
                <a:path w="228600" h="431164">
                  <a:moveTo>
                    <a:pt x="76200" y="202183"/>
                  </a:moveTo>
                  <a:lnTo>
                    <a:pt x="0" y="202183"/>
                  </a:lnTo>
                  <a:lnTo>
                    <a:pt x="114300" y="430784"/>
                  </a:lnTo>
                  <a:lnTo>
                    <a:pt x="209550" y="240283"/>
                  </a:lnTo>
                  <a:lnTo>
                    <a:pt x="76200" y="240283"/>
                  </a:lnTo>
                  <a:lnTo>
                    <a:pt x="76200" y="202183"/>
                  </a:lnTo>
                  <a:close/>
                </a:path>
                <a:path w="228600" h="431164">
                  <a:moveTo>
                    <a:pt x="152400" y="0"/>
                  </a:moveTo>
                  <a:lnTo>
                    <a:pt x="76200" y="0"/>
                  </a:lnTo>
                  <a:lnTo>
                    <a:pt x="76200" y="240283"/>
                  </a:lnTo>
                  <a:lnTo>
                    <a:pt x="152400" y="240283"/>
                  </a:lnTo>
                  <a:lnTo>
                    <a:pt x="152400" y="0"/>
                  </a:lnTo>
                  <a:close/>
                </a:path>
                <a:path w="228600" h="431164">
                  <a:moveTo>
                    <a:pt x="228600" y="202183"/>
                  </a:moveTo>
                  <a:lnTo>
                    <a:pt x="152400" y="202183"/>
                  </a:lnTo>
                  <a:lnTo>
                    <a:pt x="152400" y="240283"/>
                  </a:lnTo>
                  <a:lnTo>
                    <a:pt x="209550" y="240283"/>
                  </a:lnTo>
                  <a:lnTo>
                    <a:pt x="228600" y="202183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0867644" y="16764"/>
              <a:ext cx="1322070" cy="1602486"/>
            </a:xfrm>
            <a:prstGeom prst="rect">
              <a:avLst/>
            </a:prstGeom>
          </p:spPr>
        </p:pic>
      </p:grpSp>
      <p:sp>
        <p:nvSpPr>
          <p:cNvPr id="54" name="object 5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</a:t>
            </a:r>
            <a:r>
              <a:rPr spc="-10" dirty="0"/>
              <a:t> </a:t>
            </a:r>
            <a:r>
              <a:rPr dirty="0"/>
              <a:t>342, </a:t>
            </a:r>
            <a:r>
              <a:rPr spc="-10" dirty="0"/>
              <a:t>By</a:t>
            </a:r>
            <a:r>
              <a:rPr spc="-5"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 </a:t>
            </a:r>
            <a:r>
              <a:rPr spc="-30" dirty="0"/>
              <a:t>ALTERARY.</a:t>
            </a:r>
            <a:r>
              <a:rPr spc="5" dirty="0"/>
              <a:t> </a:t>
            </a:r>
            <a:r>
              <a:rPr spc="-5" dirty="0"/>
              <a:t>1st</a:t>
            </a:r>
            <a:r>
              <a:rPr spc="280" dirty="0"/>
              <a:t> </a:t>
            </a:r>
            <a:r>
              <a:rPr spc="-5" dirty="0"/>
              <a:t>Semester </a:t>
            </a:r>
            <a:r>
              <a:rPr dirty="0"/>
              <a:t>1443-2021</a:t>
            </a:r>
          </a:p>
        </p:txBody>
      </p:sp>
      <p:sp>
        <p:nvSpPr>
          <p:cNvPr id="53" name="object 53"/>
          <p:cNvSpPr txBox="1"/>
          <p:nvPr/>
        </p:nvSpPr>
        <p:spPr>
          <a:xfrm>
            <a:off x="10912220" y="1296670"/>
            <a:ext cx="115252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18518" y="0"/>
            <a:ext cx="2445317" cy="252604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757523" y="3600756"/>
            <a:ext cx="2640965" cy="2640965"/>
            <a:chOff x="4757523" y="3600756"/>
            <a:chExt cx="2640965" cy="264096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57523" y="3600756"/>
              <a:ext cx="2640504" cy="264050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16423" y="3759708"/>
              <a:ext cx="2142744" cy="2142743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79592" y="2110638"/>
            <a:ext cx="2812595" cy="1257198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135626" y="2197988"/>
            <a:ext cx="1705610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marR="30480" indent="19177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0000FF"/>
                </a:solidFill>
                <a:latin typeface="Times New Roman"/>
                <a:cs typeface="Times New Roman"/>
              </a:rPr>
              <a:t>Ethane </a:t>
            </a:r>
            <a:r>
              <a:rPr sz="32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0000FF"/>
                </a:solidFill>
                <a:latin typeface="Times New Roman"/>
                <a:cs typeface="Times New Roman"/>
              </a:rPr>
              <a:t>CH</a:t>
            </a:r>
            <a:r>
              <a:rPr sz="3150" b="1" spc="22" baseline="-21164" dirty="0">
                <a:solidFill>
                  <a:srgbClr val="0000FF"/>
                </a:solidFill>
                <a:latin typeface="Times New Roman"/>
                <a:cs typeface="Times New Roman"/>
              </a:rPr>
              <a:t>3</a:t>
            </a:r>
            <a:r>
              <a:rPr sz="3200" b="1" dirty="0">
                <a:solidFill>
                  <a:srgbClr val="0000FF"/>
                </a:solidFill>
                <a:latin typeface="Times New Roman"/>
                <a:cs typeface="Times New Roman"/>
              </a:rPr>
              <a:t>-C</a:t>
            </a:r>
            <a:r>
              <a:rPr sz="32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H</a:t>
            </a:r>
            <a:r>
              <a:rPr sz="3150" b="1" spc="22" baseline="-21164" dirty="0">
                <a:solidFill>
                  <a:srgbClr val="0000FF"/>
                </a:solidFill>
                <a:latin typeface="Times New Roman"/>
                <a:cs typeface="Times New Roman"/>
              </a:rPr>
              <a:t>3</a:t>
            </a:r>
            <a:endParaRPr sz="3150" baseline="-21164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</a:t>
            </a:r>
            <a:r>
              <a:rPr spc="-10" dirty="0"/>
              <a:t> </a:t>
            </a:r>
            <a:r>
              <a:rPr dirty="0"/>
              <a:t>342, </a:t>
            </a:r>
            <a:r>
              <a:rPr spc="-10" dirty="0"/>
              <a:t>By</a:t>
            </a:r>
            <a:r>
              <a:rPr spc="-5"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 </a:t>
            </a:r>
            <a:r>
              <a:rPr spc="-30" dirty="0"/>
              <a:t>ALTERARY.</a:t>
            </a:r>
            <a:r>
              <a:rPr spc="5" dirty="0"/>
              <a:t> </a:t>
            </a:r>
            <a:r>
              <a:rPr spc="-5" dirty="0"/>
              <a:t>1st</a:t>
            </a:r>
            <a:r>
              <a:rPr spc="280" dirty="0"/>
              <a:t> </a:t>
            </a:r>
            <a:r>
              <a:rPr spc="-5" dirty="0"/>
              <a:t>Semester </a:t>
            </a:r>
            <a:r>
              <a:rPr dirty="0"/>
              <a:t>1443-2021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6925" y="1248613"/>
            <a:ext cx="11415395" cy="11144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0000FF"/>
                </a:solidFill>
                <a:latin typeface="Times New Roman"/>
                <a:cs typeface="Times New Roman"/>
              </a:rPr>
              <a:t>Ethylene</a:t>
            </a:r>
            <a:r>
              <a:rPr sz="3200" b="1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32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Production</a:t>
            </a:r>
            <a:r>
              <a:rPr sz="3200" b="1" spc="-4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3200" b="1" i="1" dirty="0">
                <a:solidFill>
                  <a:srgbClr val="0000FF"/>
                </a:solidFill>
                <a:latin typeface="Times New Roman"/>
                <a:cs typeface="Times New Roman"/>
              </a:rPr>
              <a:t>via</a:t>
            </a:r>
            <a:r>
              <a:rPr sz="3200" b="1" i="1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0000FF"/>
                </a:solidFill>
                <a:latin typeface="Times New Roman"/>
                <a:cs typeface="Times New Roman"/>
              </a:rPr>
              <a:t>Cracking</a:t>
            </a:r>
            <a:r>
              <a:rPr sz="3200" b="1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3200" b="1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0000FF"/>
                </a:solidFill>
                <a:latin typeface="Times New Roman"/>
                <a:cs typeface="Times New Roman"/>
              </a:rPr>
              <a:t>Ethane</a:t>
            </a:r>
            <a:endParaRPr sz="32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185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9695" y="3290315"/>
            <a:ext cx="7086792" cy="278725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2745" y="2181399"/>
            <a:ext cx="9288003" cy="74700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</a:t>
            </a:r>
            <a:r>
              <a:rPr spc="-10" dirty="0"/>
              <a:t> </a:t>
            </a:r>
            <a:r>
              <a:rPr dirty="0"/>
              <a:t>342, </a:t>
            </a:r>
            <a:r>
              <a:rPr spc="-10" dirty="0"/>
              <a:t>By</a:t>
            </a:r>
            <a:r>
              <a:rPr spc="-5"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 </a:t>
            </a:r>
            <a:r>
              <a:rPr spc="-30" dirty="0"/>
              <a:t>ALTERARY.</a:t>
            </a:r>
            <a:r>
              <a:rPr spc="5" dirty="0"/>
              <a:t> </a:t>
            </a:r>
            <a:r>
              <a:rPr spc="-5" dirty="0"/>
              <a:t>1st</a:t>
            </a:r>
            <a:r>
              <a:rPr spc="280" dirty="0"/>
              <a:t> </a:t>
            </a:r>
            <a:r>
              <a:rPr spc="-5" dirty="0"/>
              <a:t>Semester </a:t>
            </a:r>
            <a:r>
              <a:rPr dirty="0"/>
              <a:t>1443-2021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4868" y="1795983"/>
            <a:ext cx="906018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marR="5080" indent="-342900" algn="r">
              <a:lnSpc>
                <a:spcPct val="100000"/>
              </a:lnSpc>
              <a:spcBef>
                <a:spcPts val="100"/>
              </a:spcBef>
              <a:buFont typeface="Wingdings"/>
              <a:buChar char=""/>
              <a:tabLst>
                <a:tab pos="342900" algn="l"/>
              </a:tabLst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Ethane</a:t>
            </a:r>
            <a:r>
              <a:rPr sz="24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 other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oil </a:t>
            </a:r>
            <a:r>
              <a:rPr sz="2400" spc="-5" dirty="0">
                <a:latin typeface="Times New Roman"/>
                <a:cs typeface="Times New Roman"/>
              </a:rPr>
              <a:t>distillates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such as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AFEF"/>
                </a:solidFill>
                <a:latin typeface="Times New Roman"/>
                <a:cs typeface="Times New Roman"/>
              </a:rPr>
              <a:t>propane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butane</a:t>
            </a:r>
            <a:r>
              <a:rPr sz="24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9900"/>
                </a:solidFill>
                <a:latin typeface="Times New Roman"/>
                <a:cs typeface="Times New Roman"/>
              </a:rPr>
              <a:t>naphtha</a:t>
            </a:r>
            <a:r>
              <a:rPr sz="2400" spc="-2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are</a:t>
            </a:r>
            <a:endParaRPr sz="2400">
              <a:latin typeface="Times New Roman"/>
              <a:cs typeface="Times New Roman"/>
            </a:endParaRPr>
          </a:p>
          <a:p>
            <a:pPr marR="10160" algn="r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converted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into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C00000"/>
                </a:solidFill>
                <a:latin typeface="Times New Roman"/>
                <a:cs typeface="Times New Roman"/>
              </a:rPr>
              <a:t>important</a:t>
            </a:r>
            <a:r>
              <a:rPr sz="2400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C00000"/>
                </a:solidFill>
                <a:latin typeface="Times New Roman"/>
                <a:cs typeface="Times New Roman"/>
              </a:rPr>
              <a:t>compounds</a:t>
            </a:r>
            <a:r>
              <a:rPr sz="2400" spc="-5" dirty="0">
                <a:latin typeface="Times New Roman"/>
                <a:cs typeface="Times New Roman"/>
              </a:rPr>
              <a:t>,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8000"/>
                </a:solidFill>
                <a:latin typeface="Times New Roman"/>
                <a:cs typeface="Times New Roman"/>
              </a:rPr>
              <a:t>aromatic</a:t>
            </a:r>
            <a:r>
              <a:rPr sz="2400" spc="-20" dirty="0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8000"/>
                </a:solidFill>
                <a:latin typeface="Times New Roman"/>
                <a:cs typeface="Times New Roman"/>
              </a:rPr>
              <a:t>compounds</a:t>
            </a:r>
            <a:r>
              <a:rPr sz="2400" spc="25" dirty="0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 </a:t>
            </a:r>
            <a:r>
              <a:rPr sz="2400" dirty="0">
                <a:solidFill>
                  <a:srgbClr val="EA8A00"/>
                </a:solidFill>
                <a:latin typeface="Times New Roman"/>
                <a:cs typeface="Times New Roman"/>
              </a:rPr>
              <a:t>olefins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640" y="3178555"/>
            <a:ext cx="11577320" cy="3090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6570" marR="554990" indent="-342900" algn="just">
              <a:lnSpc>
                <a:spcPct val="100000"/>
              </a:lnSpc>
              <a:spcBef>
                <a:spcPts val="100"/>
              </a:spcBef>
              <a:buFont typeface="Wingdings"/>
              <a:buChar char=""/>
              <a:tabLst>
                <a:tab pos="497205" algn="l"/>
              </a:tabLst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And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among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the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olefins (</a:t>
            </a:r>
            <a:r>
              <a:rPr sz="2400" spc="-5" dirty="0">
                <a:latin typeface="Times New Roman"/>
                <a:cs typeface="Times New Roman"/>
              </a:rPr>
              <a:t>ethylene </a:t>
            </a:r>
            <a:r>
              <a:rPr sz="2400" dirty="0">
                <a:latin typeface="Times New Roman"/>
                <a:cs typeface="Times New Roman"/>
              </a:rPr>
              <a:t>- </a:t>
            </a:r>
            <a:r>
              <a:rPr sz="2400" spc="-5" dirty="0">
                <a:latin typeface="Times New Roman"/>
                <a:cs typeface="Times New Roman"/>
              </a:rPr>
              <a:t>polypropylene </a:t>
            </a:r>
            <a:r>
              <a:rPr sz="2400" dirty="0">
                <a:latin typeface="Times New Roman"/>
                <a:cs typeface="Times New Roman"/>
              </a:rPr>
              <a:t>- </a:t>
            </a:r>
            <a:r>
              <a:rPr sz="2400" spc="-5" dirty="0">
                <a:latin typeface="Times New Roman"/>
                <a:cs typeface="Times New Roman"/>
              </a:rPr>
              <a:t>butadiene </a:t>
            </a:r>
            <a:r>
              <a:rPr sz="2400" dirty="0">
                <a:latin typeface="Times New Roman"/>
                <a:cs typeface="Times New Roman"/>
              </a:rPr>
              <a:t>- </a:t>
            </a:r>
            <a:r>
              <a:rPr sz="2400" spc="-5" dirty="0">
                <a:latin typeface="Times New Roman"/>
                <a:cs typeface="Times New Roman"/>
              </a:rPr>
              <a:t>isobutylene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) which are </a:t>
            </a:r>
            <a:r>
              <a:rPr sz="2400" spc="-58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considered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basic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building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blocks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for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993300"/>
                </a:solidFill>
                <a:latin typeface="Times New Roman"/>
                <a:cs typeface="Times New Roman"/>
              </a:rPr>
              <a:t>the</a:t>
            </a:r>
            <a:r>
              <a:rPr sz="2400" spc="5" dirty="0">
                <a:solidFill>
                  <a:srgbClr val="9933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993300"/>
                </a:solidFill>
                <a:latin typeface="Times New Roman"/>
                <a:cs typeface="Times New Roman"/>
              </a:rPr>
              <a:t>production</a:t>
            </a:r>
            <a:r>
              <a:rPr sz="2400" spc="5" dirty="0">
                <a:solidFill>
                  <a:srgbClr val="9933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993300"/>
                </a:solidFill>
                <a:latin typeface="Times New Roman"/>
                <a:cs typeface="Times New Roman"/>
              </a:rPr>
              <a:t>of</a:t>
            </a:r>
            <a:r>
              <a:rPr sz="2400" dirty="0">
                <a:solidFill>
                  <a:srgbClr val="9933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993300"/>
                </a:solidFill>
                <a:latin typeface="Times New Roman"/>
                <a:cs typeface="Times New Roman"/>
              </a:rPr>
              <a:t>plastics</a:t>
            </a:r>
            <a:r>
              <a:rPr sz="2400" dirty="0">
                <a:solidFill>
                  <a:srgbClr val="993300"/>
                </a:solidFill>
                <a:latin typeface="Times New Roman"/>
                <a:cs typeface="Times New Roman"/>
              </a:rPr>
              <a:t> -</a:t>
            </a:r>
            <a:r>
              <a:rPr sz="2400" spc="5" dirty="0">
                <a:solidFill>
                  <a:srgbClr val="9933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993300"/>
                </a:solidFill>
                <a:latin typeface="Times New Roman"/>
                <a:cs typeface="Times New Roman"/>
              </a:rPr>
              <a:t>rubber</a:t>
            </a:r>
            <a:r>
              <a:rPr sz="2400" spc="5" dirty="0">
                <a:solidFill>
                  <a:srgbClr val="9933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993300"/>
                </a:solidFill>
                <a:latin typeface="Times New Roman"/>
                <a:cs typeface="Times New Roman"/>
              </a:rPr>
              <a:t>- </a:t>
            </a:r>
            <a:r>
              <a:rPr sz="2400" spc="5" dirty="0">
                <a:solidFill>
                  <a:srgbClr val="9933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993300"/>
                </a:solidFill>
                <a:latin typeface="Times New Roman"/>
                <a:cs typeface="Times New Roman"/>
              </a:rPr>
              <a:t>petrochemical</a:t>
            </a:r>
            <a:r>
              <a:rPr sz="2400" spc="-40" dirty="0">
                <a:solidFill>
                  <a:srgbClr val="9933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993300"/>
                </a:solidFill>
                <a:latin typeface="Times New Roman"/>
                <a:cs typeface="Times New Roman"/>
              </a:rPr>
              <a:t>products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.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200" dirty="0">
              <a:latin typeface="Times New Roman"/>
              <a:cs typeface="Times New Roman"/>
            </a:endParaRPr>
          </a:p>
          <a:p>
            <a:pPr marL="393700" marR="43180" indent="-342900" algn="just">
              <a:lnSpc>
                <a:spcPct val="100000"/>
              </a:lnSpc>
              <a:buFont typeface="Wingdings"/>
              <a:buChar char=""/>
              <a:tabLst>
                <a:tab pos="393700" algn="l"/>
              </a:tabLst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The </a:t>
            </a:r>
            <a:r>
              <a:rPr sz="2400" spc="-5" dirty="0">
                <a:solidFill>
                  <a:srgbClr val="C00000"/>
                </a:solidFill>
                <a:latin typeface="Times New Roman"/>
                <a:cs typeface="Times New Roman"/>
              </a:rPr>
              <a:t>transformation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of the steam </a:t>
            </a:r>
            <a:r>
              <a:rPr sz="2400" spc="-5" dirty="0">
                <a:solidFill>
                  <a:srgbClr val="C00000"/>
                </a:solidFill>
                <a:latin typeface="Times New Roman"/>
                <a:cs typeface="Times New Roman"/>
              </a:rPr>
              <a:t>cracking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process takes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place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and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this method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depends on 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EA8A00"/>
                </a:solidFill>
                <a:latin typeface="Times New Roman"/>
                <a:cs typeface="Times New Roman"/>
              </a:rPr>
              <a:t>the </a:t>
            </a:r>
            <a:r>
              <a:rPr sz="2400" spc="-5" dirty="0">
                <a:solidFill>
                  <a:srgbClr val="EA8A00"/>
                </a:solidFill>
                <a:latin typeface="Times New Roman"/>
                <a:cs typeface="Times New Roman"/>
              </a:rPr>
              <a:t>temperature </a:t>
            </a:r>
            <a:r>
              <a:rPr sz="2400" dirty="0">
                <a:solidFill>
                  <a:srgbClr val="EA8A00"/>
                </a:solidFill>
                <a:latin typeface="Times New Roman"/>
                <a:cs typeface="Times New Roman"/>
              </a:rPr>
              <a:t>- </a:t>
            </a:r>
            <a:r>
              <a:rPr sz="2400" spc="-5" dirty="0">
                <a:solidFill>
                  <a:srgbClr val="EA8A00"/>
                </a:solidFill>
                <a:latin typeface="Times New Roman"/>
                <a:cs typeface="Times New Roman"/>
              </a:rPr>
              <a:t>pressure </a:t>
            </a:r>
            <a:r>
              <a:rPr sz="2400" dirty="0">
                <a:solidFill>
                  <a:srgbClr val="EA8A00"/>
                </a:solidFill>
                <a:latin typeface="Times New Roman"/>
                <a:cs typeface="Times New Roman"/>
              </a:rPr>
              <a:t>- </a:t>
            </a:r>
            <a:r>
              <a:rPr sz="2400" spc="-5" dirty="0">
                <a:solidFill>
                  <a:srgbClr val="EA8A00"/>
                </a:solidFill>
                <a:latin typeface="Times New Roman"/>
                <a:cs typeface="Times New Roman"/>
              </a:rPr>
              <a:t>contact </a:t>
            </a:r>
            <a:r>
              <a:rPr sz="2400" spc="-10" dirty="0">
                <a:solidFill>
                  <a:srgbClr val="EA8A00"/>
                </a:solidFill>
                <a:latin typeface="Times New Roman"/>
                <a:cs typeface="Times New Roman"/>
              </a:rPr>
              <a:t>time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so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that </a:t>
            </a:r>
            <a:r>
              <a:rPr sz="2400" spc="-5" dirty="0">
                <a:solidFill>
                  <a:srgbClr val="008000"/>
                </a:solidFill>
                <a:latin typeface="Times New Roman"/>
                <a:cs typeface="Times New Roman"/>
              </a:rPr>
              <a:t>the </a:t>
            </a:r>
            <a:r>
              <a:rPr sz="2400" dirty="0">
                <a:solidFill>
                  <a:srgbClr val="008000"/>
                </a:solidFill>
                <a:latin typeface="Times New Roman"/>
                <a:cs typeface="Times New Roman"/>
              </a:rPr>
              <a:t>feed </a:t>
            </a:r>
            <a:r>
              <a:rPr sz="2400" spc="-5" dirty="0">
                <a:solidFill>
                  <a:srgbClr val="008000"/>
                </a:solidFill>
                <a:latin typeface="Times New Roman"/>
                <a:cs typeface="Times New Roman"/>
              </a:rPr>
              <a:t>material </a:t>
            </a:r>
            <a:r>
              <a:rPr sz="2400" dirty="0">
                <a:solidFill>
                  <a:srgbClr val="008000"/>
                </a:solidFill>
                <a:latin typeface="Times New Roman"/>
                <a:cs typeface="Times New Roman"/>
              </a:rPr>
              <a:t>is </a:t>
            </a:r>
            <a:r>
              <a:rPr sz="2400" spc="-5" dirty="0">
                <a:solidFill>
                  <a:srgbClr val="008000"/>
                </a:solidFill>
                <a:latin typeface="Times New Roman"/>
                <a:cs typeface="Times New Roman"/>
              </a:rPr>
              <a:t>mixed </a:t>
            </a:r>
            <a:r>
              <a:rPr sz="2400" dirty="0">
                <a:solidFill>
                  <a:srgbClr val="008000"/>
                </a:solidFill>
                <a:latin typeface="Times New Roman"/>
                <a:cs typeface="Times New Roman"/>
              </a:rPr>
              <a:t>from </a:t>
            </a:r>
            <a:r>
              <a:rPr sz="2400" spc="-5" dirty="0">
                <a:solidFill>
                  <a:srgbClr val="008000"/>
                </a:solidFill>
                <a:latin typeface="Times New Roman"/>
                <a:cs typeface="Times New Roman"/>
              </a:rPr>
              <a:t>petroleum </a:t>
            </a:r>
            <a:r>
              <a:rPr sz="2400" dirty="0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8000"/>
                </a:solidFill>
                <a:latin typeface="Times New Roman"/>
                <a:cs typeface="Times New Roman"/>
              </a:rPr>
              <a:t>gases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or </a:t>
            </a:r>
            <a:r>
              <a:rPr sz="2400" spc="-5" dirty="0">
                <a:solidFill>
                  <a:srgbClr val="993300"/>
                </a:solidFill>
                <a:latin typeface="Times New Roman"/>
                <a:cs typeface="Times New Roman"/>
              </a:rPr>
              <a:t>oil distillates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with </a:t>
            </a:r>
            <a:r>
              <a:rPr sz="2400" spc="-5" dirty="0">
                <a:solidFill>
                  <a:srgbClr val="00AFEF"/>
                </a:solidFill>
                <a:latin typeface="Times New Roman"/>
                <a:cs typeface="Times New Roman"/>
              </a:rPr>
              <a:t>water </a:t>
            </a:r>
            <a:r>
              <a:rPr sz="2400" dirty="0">
                <a:solidFill>
                  <a:srgbClr val="00AFEF"/>
                </a:solidFill>
                <a:latin typeface="Times New Roman"/>
                <a:cs typeface="Times New Roman"/>
              </a:rPr>
              <a:t>vapor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and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then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the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mixture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is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passed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in ovens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whose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temperature</a:t>
            </a:r>
            <a:r>
              <a:rPr sz="24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rises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to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approximately</a:t>
            </a:r>
            <a:r>
              <a:rPr sz="2400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870</a:t>
            </a:r>
            <a:r>
              <a:rPr sz="2400" baseline="24000" dirty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C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where</a:t>
            </a:r>
            <a:r>
              <a:rPr sz="24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cracking</a:t>
            </a:r>
            <a:r>
              <a:rPr sz="24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obtaining</a:t>
            </a:r>
            <a:r>
              <a:rPr sz="2400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9900FF"/>
                </a:solidFill>
                <a:latin typeface="Times New Roman"/>
                <a:cs typeface="Times New Roman"/>
              </a:rPr>
              <a:t>olefins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.</a:t>
            </a:r>
            <a:endParaRPr sz="2400" dirty="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6751" y="393090"/>
            <a:ext cx="2812566" cy="125719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382134" y="479247"/>
            <a:ext cx="170561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marR="30480" indent="19177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0000FF"/>
                </a:solidFill>
                <a:latin typeface="Times New Roman"/>
                <a:cs typeface="Times New Roman"/>
              </a:rPr>
              <a:t>Ethane </a:t>
            </a:r>
            <a:r>
              <a:rPr sz="3200" b="1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0000FF"/>
                </a:solidFill>
                <a:latin typeface="Times New Roman"/>
                <a:cs typeface="Times New Roman"/>
              </a:rPr>
              <a:t>CH</a:t>
            </a:r>
            <a:r>
              <a:rPr sz="3150" b="1" spc="22" baseline="-21164" dirty="0">
                <a:solidFill>
                  <a:srgbClr val="0000FF"/>
                </a:solidFill>
                <a:latin typeface="Times New Roman"/>
                <a:cs typeface="Times New Roman"/>
              </a:rPr>
              <a:t>3</a:t>
            </a:r>
            <a:r>
              <a:rPr sz="3200" b="1" dirty="0">
                <a:solidFill>
                  <a:srgbClr val="0000FF"/>
                </a:solidFill>
                <a:latin typeface="Times New Roman"/>
                <a:cs typeface="Times New Roman"/>
              </a:rPr>
              <a:t>-CH</a:t>
            </a:r>
            <a:r>
              <a:rPr sz="3150" b="1" spc="22" baseline="-21164" dirty="0">
                <a:solidFill>
                  <a:srgbClr val="0000FF"/>
                </a:solidFill>
                <a:latin typeface="Times New Roman"/>
                <a:cs typeface="Times New Roman"/>
              </a:rPr>
              <a:t>3</a:t>
            </a:r>
            <a:endParaRPr sz="3150" baseline="-21164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</a:t>
            </a:r>
            <a:r>
              <a:rPr spc="-10" dirty="0"/>
              <a:t> </a:t>
            </a:r>
            <a:r>
              <a:rPr dirty="0"/>
              <a:t>342, </a:t>
            </a:r>
            <a:r>
              <a:rPr spc="-10" dirty="0"/>
              <a:t>By</a:t>
            </a:r>
            <a:r>
              <a:rPr spc="-5"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 </a:t>
            </a:r>
            <a:r>
              <a:rPr spc="-30" dirty="0"/>
              <a:t>ALTERARY.</a:t>
            </a:r>
            <a:r>
              <a:rPr spc="5" dirty="0"/>
              <a:t> </a:t>
            </a:r>
            <a:r>
              <a:rPr spc="-5" dirty="0"/>
              <a:t>1st</a:t>
            </a:r>
            <a:r>
              <a:rPr spc="280" dirty="0"/>
              <a:t> </a:t>
            </a:r>
            <a:r>
              <a:rPr spc="-5" dirty="0"/>
              <a:t>Semester </a:t>
            </a:r>
            <a:r>
              <a:rPr dirty="0"/>
              <a:t>1443-2021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7662" y="4565"/>
            <a:ext cx="2445317" cy="255653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968610" y="2007489"/>
            <a:ext cx="19532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22122" y="2938145"/>
          <a:ext cx="11577953" cy="332236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38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02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97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297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297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297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26719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850">
                        <a:latin typeface="Times New Roman"/>
                        <a:cs typeface="Times New Roman"/>
                      </a:endParaRPr>
                    </a:p>
                    <a:p>
                      <a:pPr marL="127635">
                        <a:lnSpc>
                          <a:spcPct val="100000"/>
                        </a:lnSpc>
                      </a:pPr>
                      <a:r>
                        <a:rPr sz="2200" b="1" spc="-5" dirty="0">
                          <a:latin typeface="Times New Roman"/>
                          <a:cs typeface="Times New Roman"/>
                        </a:rPr>
                        <a:t>Feeding</a:t>
                      </a:r>
                      <a:r>
                        <a:rPr sz="2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Stream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12700">
                      <a:solidFill>
                        <a:srgbClr val="FFC000"/>
                      </a:solidFill>
                      <a:prstDash val="solid"/>
                    </a:lnL>
                    <a:lnR w="28575">
                      <a:solidFill>
                        <a:srgbClr val="FFC000"/>
                      </a:solidFill>
                      <a:prstDash val="solid"/>
                    </a:lnR>
                    <a:lnT w="12700">
                      <a:solidFill>
                        <a:srgbClr val="FFC000"/>
                      </a:solidFill>
                      <a:prstDash val="solid"/>
                    </a:lnT>
                    <a:lnB w="28575">
                      <a:solidFill>
                        <a:srgbClr val="FFC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Products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12700">
                      <a:solidFill>
                        <a:srgbClr val="FFC000"/>
                      </a:solidFill>
                      <a:prstDash val="solid"/>
                    </a:lnT>
                    <a:lnB w="28575">
                      <a:solidFill>
                        <a:srgbClr val="FFC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92710" marR="13843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35" dirty="0">
                          <a:latin typeface="Times New Roman"/>
                          <a:cs typeface="Times New Roman"/>
                        </a:rPr>
                        <a:t>Total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%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of </a:t>
                      </a:r>
                      <a:r>
                        <a:rPr sz="18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Ethane,</a:t>
                      </a:r>
                      <a:r>
                        <a:rPr sz="18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Propane, </a:t>
                      </a:r>
                      <a:r>
                        <a:rPr sz="1800" b="1" spc="-43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butane,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Gasoline </a:t>
                      </a:r>
                      <a:r>
                        <a:rPr sz="1800" b="1" spc="-43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&amp;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Syngas.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12700">
                      <a:solidFill>
                        <a:srgbClr val="FFC000"/>
                      </a:solidFill>
                      <a:prstDash val="solid"/>
                    </a:lnT>
                    <a:lnB w="28575">
                      <a:solidFill>
                        <a:srgbClr val="FFC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70" marB="0">
                    <a:lnL w="12700">
                      <a:solidFill>
                        <a:srgbClr val="FFC000"/>
                      </a:solidFill>
                      <a:prstDash val="solid"/>
                    </a:lnL>
                    <a:lnR w="28575">
                      <a:solidFill>
                        <a:srgbClr val="FFC000"/>
                      </a:solidFill>
                      <a:prstDash val="solid"/>
                    </a:lnR>
                    <a:lnT w="12700">
                      <a:solidFill>
                        <a:srgbClr val="FFC000"/>
                      </a:solidFill>
                      <a:prstDash val="solid"/>
                    </a:lnT>
                    <a:lnB w="28575">
                      <a:solidFill>
                        <a:srgbClr val="FFC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Ethylene</a:t>
                      </a:r>
                      <a:r>
                        <a:rPr sz="2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5" dirty="0">
                          <a:latin typeface="Times New Roman"/>
                          <a:cs typeface="Times New Roman"/>
                        </a:rPr>
                        <a:t>%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28575">
                      <a:solidFill>
                        <a:srgbClr val="FFC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28575">
                      <a:solidFill>
                        <a:srgbClr val="FFC000"/>
                      </a:solidFill>
                      <a:prstDash val="solid"/>
                    </a:lnT>
                    <a:lnB w="12700">
                      <a:solidFill>
                        <a:srgbClr val="FFC000"/>
                      </a:solidFill>
                      <a:prstDash val="solid"/>
                    </a:lnB>
                    <a:solidFill>
                      <a:srgbClr val="FEF2CC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Propylene</a:t>
                      </a:r>
                      <a:r>
                        <a:rPr sz="2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5" dirty="0">
                          <a:latin typeface="Times New Roman"/>
                          <a:cs typeface="Times New Roman"/>
                        </a:rPr>
                        <a:t>%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C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28575">
                      <a:solidFill>
                        <a:srgbClr val="FFC000"/>
                      </a:solidFill>
                      <a:prstDash val="solid"/>
                    </a:lnT>
                    <a:lnB w="12700">
                      <a:solidFill>
                        <a:srgbClr val="FFC000"/>
                      </a:solidFill>
                      <a:prstDash val="solid"/>
                    </a:lnB>
                    <a:solidFill>
                      <a:srgbClr val="FEF2CC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200" spc="-5" dirty="0">
                          <a:latin typeface="Times New Roman"/>
                          <a:cs typeface="Times New Roman"/>
                        </a:rPr>
                        <a:t>Butadiene</a:t>
                      </a:r>
                      <a:r>
                        <a:rPr sz="2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5" dirty="0">
                          <a:latin typeface="Times New Roman"/>
                          <a:cs typeface="Times New Roman"/>
                        </a:rPr>
                        <a:t>%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C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28575">
                      <a:solidFill>
                        <a:srgbClr val="FFC000"/>
                      </a:solidFill>
                      <a:prstDash val="solid"/>
                    </a:lnT>
                    <a:lnB w="12700">
                      <a:solidFill>
                        <a:srgbClr val="FFC000"/>
                      </a:solidFill>
                      <a:prstDash val="solid"/>
                    </a:lnB>
                    <a:solidFill>
                      <a:srgbClr val="FEF2CC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200" spc="-5" dirty="0">
                          <a:latin typeface="Times New Roman"/>
                          <a:cs typeface="Times New Roman"/>
                        </a:rPr>
                        <a:t>Olefins</a:t>
                      </a:r>
                      <a:r>
                        <a:rPr sz="2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5" dirty="0">
                          <a:latin typeface="Times New Roman"/>
                          <a:cs typeface="Times New Roman"/>
                        </a:rPr>
                        <a:t>%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C000"/>
                      </a:solidFill>
                      <a:prstDash val="solid"/>
                    </a:lnL>
                    <a:lnR w="28575">
                      <a:solidFill>
                        <a:srgbClr val="FFC000"/>
                      </a:solidFill>
                      <a:prstDash val="solid"/>
                    </a:lnR>
                    <a:lnT w="28575">
                      <a:solidFill>
                        <a:srgbClr val="FFC000"/>
                      </a:solidFill>
                      <a:prstDash val="solid"/>
                    </a:lnT>
                    <a:lnB w="12700">
                      <a:solidFill>
                        <a:srgbClr val="FFC000"/>
                      </a:solidFill>
                      <a:prstDash val="solid"/>
                    </a:lnB>
                    <a:solidFill>
                      <a:srgbClr val="FEF2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8735" marB="0">
                    <a:lnL w="28575">
                      <a:solidFill>
                        <a:srgbClr val="FFC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12700">
                      <a:solidFill>
                        <a:srgbClr val="FFC000"/>
                      </a:solidFill>
                      <a:prstDash val="solid"/>
                    </a:lnT>
                    <a:lnB w="28575">
                      <a:solidFill>
                        <a:srgbClr val="FFC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200" spc="-5" dirty="0">
                          <a:latin typeface="Times New Roman"/>
                          <a:cs typeface="Times New Roman"/>
                        </a:rPr>
                        <a:t>Ethane</a:t>
                      </a:r>
                      <a:r>
                        <a:rPr sz="2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5" dirty="0">
                          <a:latin typeface="Times New Roman"/>
                          <a:cs typeface="Times New Roman"/>
                        </a:rPr>
                        <a:t>gas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C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28575">
                      <a:solidFill>
                        <a:srgbClr val="FFC000"/>
                      </a:solidFill>
                      <a:prstDash val="solid"/>
                    </a:lnT>
                    <a:lnB w="12700">
                      <a:solidFill>
                        <a:srgbClr val="FFC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80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C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12700">
                      <a:solidFill>
                        <a:srgbClr val="FFC000"/>
                      </a:solidFill>
                      <a:prstDash val="solid"/>
                    </a:lnT>
                    <a:lnB w="12700">
                      <a:solidFill>
                        <a:srgbClr val="FFC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1.4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C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12700">
                      <a:solidFill>
                        <a:srgbClr val="FFC000"/>
                      </a:solidFill>
                      <a:prstDash val="solid"/>
                    </a:lnT>
                    <a:lnB w="12700">
                      <a:solidFill>
                        <a:srgbClr val="FFC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200" spc="-5" dirty="0">
                          <a:latin typeface="Times New Roman"/>
                          <a:cs typeface="Times New Roman"/>
                        </a:rPr>
                        <a:t>------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C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12700">
                      <a:solidFill>
                        <a:srgbClr val="FFC000"/>
                      </a:solidFill>
                      <a:prstDash val="solid"/>
                    </a:lnT>
                    <a:lnB w="12700">
                      <a:solidFill>
                        <a:srgbClr val="FFC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200" spc="-5" dirty="0">
                          <a:latin typeface="Times New Roman"/>
                          <a:cs typeface="Times New Roman"/>
                        </a:rPr>
                        <a:t>81.4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C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12700">
                      <a:solidFill>
                        <a:srgbClr val="FFC000"/>
                      </a:solidFill>
                      <a:prstDash val="solid"/>
                    </a:lnT>
                    <a:lnB w="12700">
                      <a:solidFill>
                        <a:srgbClr val="FFC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200" spc="-5" dirty="0">
                          <a:latin typeface="Times New Roman"/>
                          <a:cs typeface="Times New Roman"/>
                        </a:rPr>
                        <a:t>18.6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C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28575">
                      <a:solidFill>
                        <a:srgbClr val="FFC000"/>
                      </a:solidFill>
                      <a:prstDash val="solid"/>
                    </a:lnT>
                    <a:lnB w="12700">
                      <a:solidFill>
                        <a:srgbClr val="FFC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1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200" spc="-5" dirty="0">
                          <a:latin typeface="Times New Roman"/>
                          <a:cs typeface="Times New Roman"/>
                        </a:rPr>
                        <a:t>Propane</a:t>
                      </a:r>
                      <a:r>
                        <a:rPr sz="2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5" dirty="0">
                          <a:latin typeface="Times New Roman"/>
                          <a:cs typeface="Times New Roman"/>
                        </a:rPr>
                        <a:t>gas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C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12700">
                      <a:solidFill>
                        <a:srgbClr val="FFC000"/>
                      </a:solidFill>
                      <a:prstDash val="solid"/>
                    </a:lnT>
                    <a:lnB w="12700">
                      <a:solidFill>
                        <a:srgbClr val="FFC000"/>
                      </a:solidFill>
                      <a:prstDash val="solid"/>
                    </a:lnB>
                    <a:solidFill>
                      <a:srgbClr val="FE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45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C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12700">
                      <a:solidFill>
                        <a:srgbClr val="FFC000"/>
                      </a:solidFill>
                      <a:prstDash val="solid"/>
                    </a:lnT>
                    <a:lnB w="12700">
                      <a:solidFill>
                        <a:srgbClr val="FFC000"/>
                      </a:solidFill>
                      <a:prstDash val="solid"/>
                    </a:lnB>
                    <a:solidFill>
                      <a:srgbClr val="FEF2CC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200" spc="-5" dirty="0">
                          <a:latin typeface="Times New Roman"/>
                          <a:cs typeface="Times New Roman"/>
                        </a:rPr>
                        <a:t>14.5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C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12700">
                      <a:solidFill>
                        <a:srgbClr val="FFC000"/>
                      </a:solidFill>
                      <a:prstDash val="solid"/>
                    </a:lnT>
                    <a:lnB w="12700">
                      <a:solidFill>
                        <a:srgbClr val="FFC000"/>
                      </a:solidFill>
                      <a:prstDash val="solid"/>
                    </a:lnB>
                    <a:solidFill>
                      <a:srgbClr val="FEF2CC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2.7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C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12700">
                      <a:solidFill>
                        <a:srgbClr val="FFC000"/>
                      </a:solidFill>
                      <a:prstDash val="solid"/>
                    </a:lnT>
                    <a:lnB w="12700">
                      <a:solidFill>
                        <a:srgbClr val="FFC000"/>
                      </a:solidFill>
                      <a:prstDash val="solid"/>
                    </a:lnB>
                    <a:solidFill>
                      <a:srgbClr val="FEF2CC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200" spc="-5" dirty="0">
                          <a:latin typeface="Times New Roman"/>
                          <a:cs typeface="Times New Roman"/>
                        </a:rPr>
                        <a:t>62.2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C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12700">
                      <a:solidFill>
                        <a:srgbClr val="FFC000"/>
                      </a:solidFill>
                      <a:prstDash val="solid"/>
                    </a:lnT>
                    <a:lnB w="12700">
                      <a:solidFill>
                        <a:srgbClr val="FFC000"/>
                      </a:solidFill>
                      <a:prstDash val="solid"/>
                    </a:lnB>
                    <a:solidFill>
                      <a:srgbClr val="FEF2CC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200" spc="-5" dirty="0">
                          <a:latin typeface="Times New Roman"/>
                          <a:cs typeface="Times New Roman"/>
                        </a:rPr>
                        <a:t>37.8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C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12700">
                      <a:solidFill>
                        <a:srgbClr val="FFC000"/>
                      </a:solidFill>
                      <a:prstDash val="solid"/>
                    </a:lnT>
                    <a:lnB w="12700">
                      <a:solidFill>
                        <a:srgbClr val="FFC000"/>
                      </a:solidFill>
                      <a:prstDash val="solid"/>
                    </a:lnB>
                    <a:solidFill>
                      <a:srgbClr val="FE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71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Light</a:t>
                      </a:r>
                      <a:r>
                        <a:rPr sz="2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5" dirty="0">
                          <a:latin typeface="Times New Roman"/>
                          <a:cs typeface="Times New Roman"/>
                        </a:rPr>
                        <a:t>Naphtha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C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12700">
                      <a:solidFill>
                        <a:srgbClr val="FFC000"/>
                      </a:solidFill>
                      <a:prstDash val="solid"/>
                    </a:lnT>
                    <a:lnB w="12700">
                      <a:solidFill>
                        <a:srgbClr val="FFC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36.2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C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12700">
                      <a:solidFill>
                        <a:srgbClr val="FFC000"/>
                      </a:solidFill>
                      <a:prstDash val="solid"/>
                    </a:lnT>
                    <a:lnB w="12700">
                      <a:solidFill>
                        <a:srgbClr val="FFC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16.7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C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12700">
                      <a:solidFill>
                        <a:srgbClr val="FFC000"/>
                      </a:solidFill>
                      <a:prstDash val="solid"/>
                    </a:lnT>
                    <a:lnB w="12700">
                      <a:solidFill>
                        <a:srgbClr val="FFC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200" spc="-5" dirty="0">
                          <a:latin typeface="Times New Roman"/>
                          <a:cs typeface="Times New Roman"/>
                        </a:rPr>
                        <a:t>4.3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C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12700">
                      <a:solidFill>
                        <a:srgbClr val="FFC000"/>
                      </a:solidFill>
                      <a:prstDash val="solid"/>
                    </a:lnT>
                    <a:lnB w="12700">
                      <a:solidFill>
                        <a:srgbClr val="FFC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57.2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C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12700">
                      <a:solidFill>
                        <a:srgbClr val="FFC000"/>
                      </a:solidFill>
                      <a:prstDash val="solid"/>
                    </a:lnT>
                    <a:lnB w="12700">
                      <a:solidFill>
                        <a:srgbClr val="FFC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42.8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C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12700">
                      <a:solidFill>
                        <a:srgbClr val="FFC000"/>
                      </a:solidFill>
                      <a:prstDash val="solid"/>
                    </a:lnT>
                    <a:lnB w="12700">
                      <a:solidFill>
                        <a:srgbClr val="FFC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77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200" spc="-5" dirty="0">
                          <a:latin typeface="Times New Roman"/>
                          <a:cs typeface="Times New Roman"/>
                        </a:rPr>
                        <a:t>Heavy</a:t>
                      </a:r>
                      <a:r>
                        <a:rPr sz="2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5" dirty="0">
                          <a:latin typeface="Times New Roman"/>
                          <a:cs typeface="Times New Roman"/>
                        </a:rPr>
                        <a:t>Naphtha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C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12700">
                      <a:solidFill>
                        <a:srgbClr val="FFC000"/>
                      </a:solidFill>
                      <a:prstDash val="solid"/>
                    </a:lnT>
                    <a:lnB w="12700">
                      <a:solidFill>
                        <a:srgbClr val="FFC000"/>
                      </a:solidFill>
                      <a:prstDash val="solid"/>
                    </a:lnB>
                    <a:solidFill>
                      <a:srgbClr val="FE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200" spc="-5" dirty="0">
                          <a:latin typeface="Times New Roman"/>
                          <a:cs typeface="Times New Roman"/>
                        </a:rPr>
                        <a:t>29.8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C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12700">
                      <a:solidFill>
                        <a:srgbClr val="FFC000"/>
                      </a:solidFill>
                      <a:prstDash val="solid"/>
                    </a:lnT>
                    <a:lnB w="12700">
                      <a:solidFill>
                        <a:srgbClr val="FFC000"/>
                      </a:solidFill>
                      <a:prstDash val="solid"/>
                    </a:lnB>
                    <a:solidFill>
                      <a:srgbClr val="FEF2CC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14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C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12700">
                      <a:solidFill>
                        <a:srgbClr val="FFC000"/>
                      </a:solidFill>
                      <a:prstDash val="solid"/>
                    </a:lnT>
                    <a:lnB w="12700">
                      <a:solidFill>
                        <a:srgbClr val="FFC000"/>
                      </a:solidFill>
                      <a:prstDash val="solid"/>
                    </a:lnB>
                    <a:solidFill>
                      <a:srgbClr val="FEF2CC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4.5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C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12700">
                      <a:solidFill>
                        <a:srgbClr val="FFC000"/>
                      </a:solidFill>
                      <a:prstDash val="solid"/>
                    </a:lnT>
                    <a:lnB w="12700">
                      <a:solidFill>
                        <a:srgbClr val="FFC000"/>
                      </a:solidFill>
                      <a:prstDash val="solid"/>
                    </a:lnB>
                    <a:solidFill>
                      <a:srgbClr val="FEF2CC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200" spc="-5" dirty="0">
                          <a:latin typeface="Times New Roman"/>
                          <a:cs typeface="Times New Roman"/>
                        </a:rPr>
                        <a:t>48.3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C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12700">
                      <a:solidFill>
                        <a:srgbClr val="FFC000"/>
                      </a:solidFill>
                      <a:prstDash val="solid"/>
                    </a:lnT>
                    <a:lnB w="12700">
                      <a:solidFill>
                        <a:srgbClr val="FFC000"/>
                      </a:solidFill>
                      <a:prstDash val="solid"/>
                    </a:lnB>
                    <a:solidFill>
                      <a:srgbClr val="FEF2CC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200" spc="-5" dirty="0">
                          <a:latin typeface="Times New Roman"/>
                          <a:cs typeface="Times New Roman"/>
                        </a:rPr>
                        <a:t>51.7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C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12700">
                      <a:solidFill>
                        <a:srgbClr val="FFC000"/>
                      </a:solidFill>
                      <a:prstDash val="solid"/>
                    </a:lnT>
                    <a:lnB w="12700">
                      <a:solidFill>
                        <a:srgbClr val="FFC000"/>
                      </a:solidFill>
                      <a:prstDash val="solid"/>
                    </a:lnB>
                    <a:solidFill>
                      <a:srgbClr val="FE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200" spc="-5" dirty="0">
                          <a:latin typeface="Times New Roman"/>
                          <a:cs typeface="Times New Roman"/>
                        </a:rPr>
                        <a:t>Gas</a:t>
                      </a:r>
                      <a:r>
                        <a:rPr sz="2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oil</a:t>
                      </a:r>
                      <a:r>
                        <a:rPr sz="2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5" dirty="0">
                          <a:latin typeface="Times New Roman"/>
                          <a:cs typeface="Times New Roman"/>
                        </a:rPr>
                        <a:t>diesel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C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12700">
                      <a:solidFill>
                        <a:srgbClr val="FFC000"/>
                      </a:solidFill>
                      <a:prstDash val="solid"/>
                    </a:lnT>
                    <a:lnB w="12700">
                      <a:solidFill>
                        <a:srgbClr val="FFC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200" spc="-5" dirty="0">
                          <a:latin typeface="Times New Roman"/>
                          <a:cs typeface="Times New Roman"/>
                        </a:rPr>
                        <a:t>25.7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C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12700">
                      <a:solidFill>
                        <a:srgbClr val="FFC000"/>
                      </a:solidFill>
                      <a:prstDash val="solid"/>
                    </a:lnT>
                    <a:lnB w="12700">
                      <a:solidFill>
                        <a:srgbClr val="FFC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200" spc="-5" dirty="0">
                          <a:latin typeface="Times New Roman"/>
                          <a:cs typeface="Times New Roman"/>
                        </a:rPr>
                        <a:t>13.3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C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12700">
                      <a:solidFill>
                        <a:srgbClr val="FFC000"/>
                      </a:solidFill>
                      <a:prstDash val="solid"/>
                    </a:lnT>
                    <a:lnB w="12700">
                      <a:solidFill>
                        <a:srgbClr val="FFC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4.2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C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12700">
                      <a:solidFill>
                        <a:srgbClr val="FFC000"/>
                      </a:solidFill>
                      <a:prstDash val="solid"/>
                    </a:lnT>
                    <a:lnB w="12700">
                      <a:solidFill>
                        <a:srgbClr val="FFC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200" spc="-5" dirty="0">
                          <a:latin typeface="Times New Roman"/>
                          <a:cs typeface="Times New Roman"/>
                        </a:rPr>
                        <a:t>43.2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C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12700">
                      <a:solidFill>
                        <a:srgbClr val="FFC000"/>
                      </a:solidFill>
                      <a:prstDash val="solid"/>
                    </a:lnT>
                    <a:lnB w="12700">
                      <a:solidFill>
                        <a:srgbClr val="FFC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200" spc="-5" dirty="0">
                          <a:latin typeface="Times New Roman"/>
                          <a:cs typeface="Times New Roman"/>
                        </a:rPr>
                        <a:t>56.8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C000"/>
                      </a:solidFill>
                      <a:prstDash val="solid"/>
                    </a:lnL>
                    <a:lnR w="12700">
                      <a:solidFill>
                        <a:srgbClr val="FFC000"/>
                      </a:solidFill>
                      <a:prstDash val="solid"/>
                    </a:lnR>
                    <a:lnT w="12700">
                      <a:solidFill>
                        <a:srgbClr val="FFC000"/>
                      </a:solidFill>
                      <a:prstDash val="solid"/>
                    </a:lnT>
                    <a:lnB w="12700">
                      <a:solidFill>
                        <a:srgbClr val="FFC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587755" y="1868500"/>
            <a:ext cx="8873490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The</a:t>
            </a:r>
            <a:r>
              <a:rPr sz="2400" b="1" dirty="0">
                <a:latin typeface="Times New Roman"/>
                <a:cs typeface="Times New Roman"/>
              </a:rPr>
              <a:t> table</a:t>
            </a:r>
            <a:r>
              <a:rPr sz="2400" dirty="0">
                <a:latin typeface="Times New Roman"/>
                <a:cs typeface="Times New Roman"/>
              </a:rPr>
              <a:t>: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shows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percentage</a:t>
            </a:r>
            <a:r>
              <a:rPr sz="2400" spc="-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olefins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 </a:t>
            </a:r>
            <a:r>
              <a:rPr sz="2400" dirty="0">
                <a:solidFill>
                  <a:srgbClr val="993300"/>
                </a:solidFill>
                <a:latin typeface="Times New Roman"/>
                <a:cs typeface="Times New Roman"/>
              </a:rPr>
              <a:t>other</a:t>
            </a:r>
            <a:r>
              <a:rPr sz="2400" spc="-20" dirty="0">
                <a:solidFill>
                  <a:srgbClr val="9933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993300"/>
                </a:solidFill>
                <a:latin typeface="Times New Roman"/>
                <a:cs typeface="Times New Roman"/>
              </a:rPr>
              <a:t>materials</a:t>
            </a:r>
            <a:r>
              <a:rPr sz="2400" spc="-20" dirty="0">
                <a:solidFill>
                  <a:srgbClr val="9933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produced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from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steam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cracking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operations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 the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steam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oil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distillates.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762755" y="447925"/>
            <a:ext cx="4051300" cy="832485"/>
            <a:chOff x="3762755" y="447925"/>
            <a:chExt cx="4051300" cy="83248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19129" y="447925"/>
              <a:ext cx="3925852" cy="77737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62755" y="489204"/>
              <a:ext cx="4050792" cy="79095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69435" y="478536"/>
              <a:ext cx="3829812" cy="67360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820667" y="528828"/>
              <a:ext cx="3006090" cy="67741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23660" y="528828"/>
              <a:ext cx="1334262" cy="677418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4005453" y="609980"/>
            <a:ext cx="35604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Petrochemicals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from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Ethane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</a:t>
            </a:r>
            <a:r>
              <a:rPr spc="-10" dirty="0"/>
              <a:t> </a:t>
            </a:r>
            <a:r>
              <a:rPr dirty="0"/>
              <a:t>342, </a:t>
            </a:r>
            <a:r>
              <a:rPr spc="-10" dirty="0"/>
              <a:t>By</a:t>
            </a:r>
            <a:r>
              <a:rPr spc="-5"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 </a:t>
            </a:r>
            <a:r>
              <a:rPr spc="-30" dirty="0"/>
              <a:t>ALTERARY.</a:t>
            </a:r>
            <a:r>
              <a:rPr spc="5" dirty="0"/>
              <a:t> </a:t>
            </a:r>
            <a:r>
              <a:rPr spc="-5" dirty="0"/>
              <a:t>1st</a:t>
            </a:r>
            <a:r>
              <a:rPr spc="280" dirty="0"/>
              <a:t> </a:t>
            </a:r>
            <a:r>
              <a:rPr spc="-5" dirty="0"/>
              <a:t>Semester </a:t>
            </a:r>
            <a:r>
              <a:rPr dirty="0"/>
              <a:t>1443-2021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4796" y="2194560"/>
            <a:ext cx="8531352" cy="414680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3359" y="1450847"/>
            <a:ext cx="4323588" cy="55016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83252" y="1237475"/>
            <a:ext cx="2109978" cy="97461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077333" y="1333322"/>
            <a:ext cx="1256665" cy="728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00FF"/>
                </a:solidFill>
                <a:latin typeface="Times New Roman"/>
                <a:cs typeface="Times New Roman"/>
              </a:rPr>
              <a:t>Ethylene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10"/>
              </a:spcBef>
            </a:pPr>
            <a:r>
              <a:rPr sz="22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CH</a:t>
            </a:r>
            <a:r>
              <a:rPr sz="2175" b="1" spc="-7" baseline="-21072" dirty="0">
                <a:solidFill>
                  <a:srgbClr val="0000FF"/>
                </a:solidFill>
                <a:latin typeface="Times New Roman"/>
                <a:cs typeface="Times New Roman"/>
              </a:rPr>
              <a:t>2</a:t>
            </a:r>
            <a:r>
              <a:rPr sz="22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=CH</a:t>
            </a:r>
            <a:r>
              <a:rPr sz="2175" b="1" spc="-7" baseline="-21072" dirty="0">
                <a:solidFill>
                  <a:srgbClr val="0000FF"/>
                </a:solidFill>
                <a:latin typeface="Times New Roman"/>
                <a:cs typeface="Times New Roman"/>
              </a:rPr>
              <a:t>2</a:t>
            </a:r>
            <a:endParaRPr sz="2175" baseline="-21072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718518" y="0"/>
            <a:ext cx="2445317" cy="2526042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745991" y="322987"/>
            <a:ext cx="4051300" cy="832485"/>
            <a:chOff x="3745991" y="322987"/>
            <a:chExt cx="4051300" cy="832485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802365" y="322987"/>
              <a:ext cx="3925852" cy="77886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45991" y="364236"/>
              <a:ext cx="4050791" cy="79095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852671" y="355092"/>
              <a:ext cx="3829811" cy="67360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03903" y="403860"/>
              <a:ext cx="3006090" cy="67741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406895" y="403860"/>
              <a:ext cx="1334261" cy="677418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3988053" y="485394"/>
            <a:ext cx="356107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Petrochemicals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from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Ethane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</a:t>
            </a:r>
            <a:r>
              <a:rPr spc="-10" dirty="0"/>
              <a:t> </a:t>
            </a:r>
            <a:r>
              <a:rPr dirty="0"/>
              <a:t>342, </a:t>
            </a:r>
            <a:r>
              <a:rPr spc="-10" dirty="0"/>
              <a:t>By</a:t>
            </a:r>
            <a:r>
              <a:rPr spc="-5"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 </a:t>
            </a:r>
            <a:r>
              <a:rPr spc="-30" dirty="0"/>
              <a:t>ALTERARY.</a:t>
            </a:r>
            <a:r>
              <a:rPr spc="5" dirty="0"/>
              <a:t> </a:t>
            </a:r>
            <a:r>
              <a:rPr spc="-5" dirty="0"/>
              <a:t>1st</a:t>
            </a:r>
            <a:r>
              <a:rPr spc="280" dirty="0"/>
              <a:t> </a:t>
            </a:r>
            <a:r>
              <a:rPr spc="-5" dirty="0"/>
              <a:t>Semester </a:t>
            </a:r>
            <a:r>
              <a:rPr dirty="0"/>
              <a:t>1443-2021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7495" y="2648458"/>
            <a:ext cx="11323955" cy="27222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2527300" indent="-342900">
              <a:lnSpc>
                <a:spcPct val="100000"/>
              </a:lnSpc>
              <a:spcBef>
                <a:spcPts val="100"/>
              </a:spcBef>
              <a:buFont typeface="Wingdings"/>
              <a:buChar char=""/>
              <a:tabLst>
                <a:tab pos="355600" algn="l"/>
              </a:tabLst>
            </a:pPr>
            <a:r>
              <a:rPr sz="2400" spc="-10" dirty="0">
                <a:latin typeface="Times New Roman"/>
                <a:cs typeface="Times New Roman"/>
              </a:rPr>
              <a:t>When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you turn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EA8A00"/>
                </a:solidFill>
                <a:latin typeface="Times New Roman"/>
                <a:cs typeface="Times New Roman"/>
              </a:rPr>
              <a:t>ethylene</a:t>
            </a:r>
            <a:r>
              <a:rPr sz="2400" spc="-40" dirty="0">
                <a:solidFill>
                  <a:srgbClr val="EA8A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EA8A00"/>
                </a:solidFill>
                <a:latin typeface="Times New Roman"/>
                <a:cs typeface="Times New Roman"/>
              </a:rPr>
              <a:t>gas</a:t>
            </a:r>
            <a:r>
              <a:rPr sz="2400" spc="5" dirty="0">
                <a:solidFill>
                  <a:srgbClr val="EA8A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into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polyethylene</a:t>
            </a:r>
            <a:r>
              <a:rPr sz="2400" spc="-5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plastic</a:t>
            </a:r>
            <a:r>
              <a:rPr sz="2400" dirty="0">
                <a:latin typeface="Times New Roman"/>
                <a:cs typeface="Times New Roman"/>
              </a:rPr>
              <a:t>).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Polyethylene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will </a:t>
            </a:r>
            <a:r>
              <a:rPr sz="2400" dirty="0">
                <a:latin typeface="Times New Roman"/>
                <a:cs typeface="Times New Roman"/>
              </a:rPr>
              <a:t>have either a </a:t>
            </a:r>
            <a:r>
              <a:rPr sz="2400" b="1" spc="-5" dirty="0">
                <a:solidFill>
                  <a:srgbClr val="009900"/>
                </a:solidFill>
                <a:latin typeface="Times New Roman"/>
                <a:cs typeface="Times New Roman"/>
              </a:rPr>
              <a:t>low </a:t>
            </a:r>
            <a:r>
              <a:rPr sz="2400" dirty="0">
                <a:latin typeface="Times New Roman"/>
                <a:cs typeface="Times New Roman"/>
              </a:rPr>
              <a:t>or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high </a:t>
            </a:r>
            <a:r>
              <a:rPr sz="2400" b="1" dirty="0">
                <a:latin typeface="Times New Roman"/>
                <a:cs typeface="Times New Roman"/>
              </a:rPr>
              <a:t>density </a:t>
            </a:r>
            <a:r>
              <a:rPr sz="2400" dirty="0">
                <a:latin typeface="Times New Roman"/>
                <a:cs typeface="Times New Roman"/>
              </a:rPr>
              <a:t>depending on its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exposure to </a:t>
            </a:r>
            <a:r>
              <a:rPr sz="2400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heat</a:t>
            </a:r>
            <a:r>
              <a:rPr sz="2400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9900FF"/>
                </a:solidFill>
                <a:latin typeface="Times New Roman"/>
                <a:cs typeface="Times New Roman"/>
              </a:rPr>
              <a:t>pressure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Wingdings"/>
              <a:buChar char=""/>
            </a:pPr>
            <a:endParaRPr sz="3400">
              <a:latin typeface="Times New Roman"/>
              <a:cs typeface="Times New Roman"/>
            </a:endParaRPr>
          </a:p>
          <a:p>
            <a:pPr marL="462280" marR="5080" lvl="1" indent="-342900" algn="just">
              <a:lnSpc>
                <a:spcPct val="100000"/>
              </a:lnSpc>
              <a:buFont typeface="Wingdings"/>
              <a:buChar char=""/>
              <a:tabLst>
                <a:tab pos="462915" algn="l"/>
              </a:tabLst>
            </a:pPr>
            <a:r>
              <a:rPr sz="2400" spc="-5" dirty="0">
                <a:latin typeface="Times New Roman"/>
                <a:cs typeface="Times New Roman"/>
              </a:rPr>
              <a:t>Exposing the polyethylene </a:t>
            </a:r>
            <a:r>
              <a:rPr sz="2400" dirty="0">
                <a:latin typeface="Times New Roman"/>
                <a:cs typeface="Times New Roman"/>
              </a:rPr>
              <a:t>to </a:t>
            </a:r>
            <a:r>
              <a:rPr sz="2400" spc="-5" dirty="0">
                <a:solidFill>
                  <a:srgbClr val="C00000"/>
                </a:solidFill>
                <a:latin typeface="Times New Roman"/>
                <a:cs typeface="Times New Roman"/>
              </a:rPr>
              <a:t>higher temperatures</a:t>
            </a:r>
            <a:r>
              <a:rPr sz="2400" spc="-5" dirty="0">
                <a:latin typeface="Times New Roman"/>
                <a:cs typeface="Times New Roman"/>
              </a:rPr>
              <a:t>, </a:t>
            </a:r>
            <a:r>
              <a:rPr sz="2400" dirty="0">
                <a:latin typeface="Times New Roman"/>
                <a:cs typeface="Times New Roman"/>
              </a:rPr>
              <a:t>causing </a:t>
            </a:r>
            <a:r>
              <a:rPr sz="2400" spc="-5" dirty="0">
                <a:latin typeface="Times New Roman"/>
                <a:cs typeface="Times New Roman"/>
              </a:rPr>
              <a:t>and </a:t>
            </a:r>
            <a:r>
              <a:rPr sz="2400" spc="-35" dirty="0">
                <a:latin typeface="Times New Roman"/>
                <a:cs typeface="Times New Roman"/>
              </a:rPr>
              <a:t>it’s </a:t>
            </a:r>
            <a:r>
              <a:rPr sz="2400" spc="-5" dirty="0">
                <a:latin typeface="Times New Roman"/>
                <a:cs typeface="Times New Roman"/>
              </a:rPr>
              <a:t>molecules </a:t>
            </a:r>
            <a:r>
              <a:rPr sz="2400" dirty="0">
                <a:latin typeface="Times New Roman"/>
                <a:cs typeface="Times New Roman"/>
              </a:rPr>
              <a:t>branch </a:t>
            </a:r>
            <a:r>
              <a:rPr sz="2400" spc="-5" dirty="0">
                <a:latin typeface="Times New Roman"/>
                <a:cs typeface="Times New Roman"/>
              </a:rPr>
              <a:t>out </a:t>
            </a:r>
            <a:r>
              <a:rPr sz="2400" dirty="0">
                <a:latin typeface="Times New Roman"/>
                <a:cs typeface="Times New Roman"/>
              </a:rPr>
              <a:t> and</a:t>
            </a:r>
            <a:r>
              <a:rPr sz="2400" spc="40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they</a:t>
            </a:r>
            <a:r>
              <a:rPr sz="2400" spc="409" dirty="0"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become</a:t>
            </a:r>
            <a:r>
              <a:rPr sz="2400" spc="409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less</a:t>
            </a:r>
            <a:r>
              <a:rPr sz="2400" spc="409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dense</a:t>
            </a:r>
            <a:r>
              <a:rPr sz="2400" spc="-5" dirty="0">
                <a:latin typeface="Times New Roman"/>
                <a:cs typeface="Times New Roman"/>
              </a:rPr>
              <a:t>.</a:t>
            </a:r>
            <a:r>
              <a:rPr sz="2400" spc="3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3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4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other</a:t>
            </a:r>
            <a:r>
              <a:rPr sz="2400" spc="4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hand,</a:t>
            </a:r>
            <a:r>
              <a:rPr sz="2400" spc="38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High</a:t>
            </a:r>
            <a:r>
              <a:rPr sz="2400" spc="4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density</a:t>
            </a:r>
            <a:r>
              <a:rPr sz="2400" spc="409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polyethylene</a:t>
            </a:r>
            <a:r>
              <a:rPr sz="2400" spc="3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4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formed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when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C00CC"/>
                </a:solidFill>
                <a:latin typeface="Times New Roman"/>
                <a:cs typeface="Times New Roman"/>
              </a:rPr>
              <a:t>linear</a:t>
            </a:r>
            <a:r>
              <a:rPr sz="2400" spc="-25" dirty="0">
                <a:solidFill>
                  <a:srgbClr val="CC00CC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CC00CC"/>
                </a:solidFill>
                <a:latin typeface="Times New Roman"/>
                <a:cs typeface="Times New Roman"/>
              </a:rPr>
              <a:t>polymer</a:t>
            </a:r>
            <a:r>
              <a:rPr sz="2400" spc="5" dirty="0">
                <a:solidFill>
                  <a:srgbClr val="CC00C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formed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9900"/>
                </a:solidFill>
                <a:latin typeface="Times New Roman"/>
                <a:cs typeface="Times New Roman"/>
              </a:rPr>
              <a:t>lower</a:t>
            </a:r>
            <a:r>
              <a:rPr sz="2400" spc="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9900"/>
                </a:solidFill>
                <a:latin typeface="Times New Roman"/>
                <a:cs typeface="Times New Roman"/>
              </a:rPr>
              <a:t>temperature</a:t>
            </a:r>
            <a:r>
              <a:rPr sz="2400" spc="-3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9900"/>
                </a:solidFill>
                <a:latin typeface="Times New Roman"/>
                <a:cs typeface="Times New Roman"/>
              </a:rPr>
              <a:t>pressure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4479" y="1496059"/>
            <a:ext cx="857821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EA8A00"/>
                </a:solidFill>
                <a:latin typeface="Times New Roman"/>
                <a:cs typeface="Times New Roman"/>
              </a:rPr>
              <a:t>Polyethylene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10" dirty="0">
                <a:latin typeface="Times New Roman"/>
                <a:cs typeface="Times New Roman"/>
              </a:rPr>
              <a:t>most common </a:t>
            </a:r>
            <a:r>
              <a:rPr sz="2400" dirty="0">
                <a:latin typeface="Times New Roman"/>
                <a:cs typeface="Times New Roman"/>
              </a:rPr>
              <a:t>plastic </a:t>
            </a:r>
            <a:r>
              <a:rPr sz="2400" spc="-5" dirty="0">
                <a:latin typeface="Times New Roman"/>
                <a:cs typeface="Times New Roman"/>
              </a:rPr>
              <a:t>material </a:t>
            </a:r>
            <a:r>
              <a:rPr sz="2400" dirty="0">
                <a:latin typeface="Times New Roman"/>
                <a:cs typeface="Times New Roman"/>
              </a:rPr>
              <a:t>in the </a:t>
            </a:r>
            <a:r>
              <a:rPr sz="2400" spc="-5" dirty="0">
                <a:latin typeface="Times New Roman"/>
                <a:cs typeface="Times New Roman"/>
              </a:rPr>
              <a:t>world, </a:t>
            </a:r>
            <a:r>
              <a:rPr sz="2400" dirty="0">
                <a:latin typeface="Times New Roman"/>
                <a:cs typeface="Times New Roman"/>
              </a:rPr>
              <a:t>and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known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for</a:t>
            </a:r>
            <a:r>
              <a:rPr sz="2400" dirty="0">
                <a:latin typeface="Times New Roman"/>
                <a:cs typeface="Times New Roman"/>
              </a:rPr>
              <a:t> its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EA8A00"/>
                </a:solidFill>
                <a:latin typeface="Times New Roman"/>
                <a:cs typeface="Times New Roman"/>
              </a:rPr>
              <a:t>simple</a:t>
            </a:r>
            <a:r>
              <a:rPr sz="2400" spc="-10" dirty="0">
                <a:solidFill>
                  <a:srgbClr val="EA8A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EA8A00"/>
                </a:solidFill>
                <a:latin typeface="Times New Roman"/>
                <a:cs typeface="Times New Roman"/>
              </a:rPr>
              <a:t>structure</a:t>
            </a:r>
            <a:r>
              <a:rPr sz="2400" spc="-25" dirty="0">
                <a:solidFill>
                  <a:srgbClr val="EA8A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D07B00"/>
                </a:solidFill>
                <a:latin typeface="Times New Roman"/>
                <a:cs typeface="Times New Roman"/>
              </a:rPr>
              <a:t>low cost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54053" y="391538"/>
            <a:ext cx="3493799" cy="947412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010658" y="553288"/>
            <a:ext cx="224091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0000FF"/>
                </a:solidFill>
                <a:latin typeface="Times New Roman"/>
                <a:cs typeface="Times New Roman"/>
              </a:rPr>
              <a:t>Polyethyle</a:t>
            </a:r>
            <a:r>
              <a:rPr sz="3200" b="1" spc="-15" dirty="0">
                <a:solidFill>
                  <a:srgbClr val="0000FF"/>
                </a:solidFill>
                <a:latin typeface="Times New Roman"/>
                <a:cs typeface="Times New Roman"/>
              </a:rPr>
              <a:t>n</a:t>
            </a:r>
            <a:r>
              <a:rPr sz="3200" b="1" dirty="0">
                <a:solidFill>
                  <a:srgbClr val="0000FF"/>
                </a:solidFill>
                <a:latin typeface="Times New Roman"/>
                <a:cs typeface="Times New Roman"/>
              </a:rPr>
              <a:t>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99103" y="6319824"/>
            <a:ext cx="37839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Chem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Seham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1st</a:t>
            </a:r>
            <a:r>
              <a:rPr sz="1200" spc="28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1443-2021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370070" y="532637"/>
            <a:ext cx="2268220" cy="914400"/>
          </a:xfrm>
          <a:custGeom>
            <a:avLst/>
            <a:gdLst/>
            <a:ahLst/>
            <a:cxnLst/>
            <a:rect l="l" t="t" r="r" b="b"/>
            <a:pathLst>
              <a:path w="2268220" h="9144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115312" y="0"/>
                </a:lnTo>
                <a:lnTo>
                  <a:pt x="2163494" y="7766"/>
                </a:lnTo>
                <a:lnTo>
                  <a:pt x="2205331" y="29394"/>
                </a:lnTo>
                <a:lnTo>
                  <a:pt x="2238317" y="62380"/>
                </a:lnTo>
                <a:lnTo>
                  <a:pt x="2259945" y="104217"/>
                </a:lnTo>
                <a:lnTo>
                  <a:pt x="2267711" y="152400"/>
                </a:lnTo>
                <a:lnTo>
                  <a:pt x="2267711" y="762000"/>
                </a:lnTo>
                <a:lnTo>
                  <a:pt x="2259945" y="810182"/>
                </a:lnTo>
                <a:lnTo>
                  <a:pt x="2238317" y="852019"/>
                </a:lnTo>
                <a:lnTo>
                  <a:pt x="2205331" y="885005"/>
                </a:lnTo>
                <a:lnTo>
                  <a:pt x="2163494" y="906633"/>
                </a:lnTo>
                <a:lnTo>
                  <a:pt x="2115312" y="914400"/>
                </a:lnTo>
                <a:lnTo>
                  <a:pt x="152400" y="914400"/>
                </a:lnTo>
                <a:lnTo>
                  <a:pt x="104217" y="906633"/>
                </a:lnTo>
                <a:lnTo>
                  <a:pt x="62380" y="885005"/>
                </a:lnTo>
                <a:lnTo>
                  <a:pt x="29394" y="852019"/>
                </a:lnTo>
                <a:lnTo>
                  <a:pt x="7766" y="810182"/>
                </a:lnTo>
                <a:lnTo>
                  <a:pt x="0" y="762000"/>
                </a:lnTo>
                <a:lnTo>
                  <a:pt x="0" y="152400"/>
                </a:lnTo>
                <a:close/>
              </a:path>
            </a:pathLst>
          </a:custGeom>
          <a:ln w="38100">
            <a:solidFill>
              <a:srgbClr val="EA8A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549777" y="595325"/>
            <a:ext cx="3954779" cy="1445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6901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Petrochemicals</a:t>
            </a:r>
            <a:endParaRPr sz="2400">
              <a:latin typeface="Times New Roman"/>
              <a:cs typeface="Times New Roman"/>
            </a:endParaRPr>
          </a:p>
          <a:p>
            <a:pPr marL="96901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from</a:t>
            </a:r>
            <a:r>
              <a:rPr sz="24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Ethylene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050"/>
              </a:spcBef>
            </a:pP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Low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Density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Polyethylene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2216" y="2169160"/>
            <a:ext cx="11068050" cy="1416050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393700" indent="-342900">
              <a:lnSpc>
                <a:spcPct val="100000"/>
              </a:lnSpc>
              <a:spcBef>
                <a:spcPts val="1250"/>
              </a:spcBef>
              <a:buFont typeface="Wingdings"/>
              <a:buChar char=""/>
              <a:tabLst>
                <a:tab pos="393700" algn="l"/>
              </a:tabLst>
            </a:pPr>
            <a:r>
              <a:rPr sz="2400" dirty="0">
                <a:latin typeface="Times New Roman"/>
                <a:cs typeface="Times New Roman"/>
              </a:rPr>
              <a:t>Its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carbon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chains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have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many</a:t>
            </a:r>
            <a:r>
              <a:rPr sz="2400" dirty="0">
                <a:latin typeface="Times New Roman"/>
                <a:cs typeface="Times New Roman"/>
              </a:rPr>
              <a:t> long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side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branches</a:t>
            </a:r>
            <a:endParaRPr sz="2400">
              <a:latin typeface="Times New Roman"/>
              <a:cs typeface="Times New Roman"/>
            </a:endParaRPr>
          </a:p>
          <a:p>
            <a:pPr marL="127000" marR="43180" indent="-76200">
              <a:lnSpc>
                <a:spcPct val="100000"/>
              </a:lnSpc>
              <a:spcBef>
                <a:spcPts val="1155"/>
              </a:spcBef>
              <a:buFont typeface="Wingdings"/>
              <a:buChar char=""/>
              <a:tabLst>
                <a:tab pos="393700" algn="l"/>
              </a:tabLst>
            </a:pPr>
            <a:r>
              <a:rPr sz="2400" dirty="0">
                <a:latin typeface="Times New Roman"/>
                <a:cs typeface="Times New Roman"/>
              </a:rPr>
              <a:t>It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dirty="0">
                <a:latin typeface="Times New Roman"/>
                <a:cs typeface="Times New Roman"/>
              </a:rPr>
              <a:t> produced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by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pure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ethylene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polymerization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under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high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pressure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1500-3000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atm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temperature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150-300</a:t>
            </a:r>
            <a:r>
              <a:rPr sz="2400" spc="-7" baseline="24305" dirty="0">
                <a:latin typeface="Times New Roman"/>
                <a:cs typeface="Times New Roman"/>
              </a:rPr>
              <a:t>o</a:t>
            </a:r>
            <a:r>
              <a:rPr sz="2400" spc="-5" dirty="0">
                <a:latin typeface="Times New Roman"/>
                <a:cs typeface="Times New Roman"/>
              </a:rPr>
              <a:t>C</a:t>
            </a:r>
            <a:r>
              <a:rPr sz="2400" dirty="0">
                <a:latin typeface="Times New Roman"/>
                <a:cs typeface="Times New Roman"/>
              </a:rPr>
              <a:t> in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presence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catalyst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(free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radical)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such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as peroxides.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452877" y="3687317"/>
            <a:ext cx="6478905" cy="914400"/>
          </a:xfrm>
          <a:custGeom>
            <a:avLst/>
            <a:gdLst/>
            <a:ahLst/>
            <a:cxnLst/>
            <a:rect l="l" t="t" r="r" b="b"/>
            <a:pathLst>
              <a:path w="6478905" h="914400">
                <a:moveTo>
                  <a:pt x="0" y="152399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6326124" y="0"/>
                </a:lnTo>
                <a:lnTo>
                  <a:pt x="6374306" y="7766"/>
                </a:lnTo>
                <a:lnTo>
                  <a:pt x="6416143" y="29394"/>
                </a:lnTo>
                <a:lnTo>
                  <a:pt x="6449129" y="62380"/>
                </a:lnTo>
                <a:lnTo>
                  <a:pt x="6470757" y="104217"/>
                </a:lnTo>
                <a:lnTo>
                  <a:pt x="6478524" y="152399"/>
                </a:lnTo>
                <a:lnTo>
                  <a:pt x="6478524" y="761999"/>
                </a:lnTo>
                <a:lnTo>
                  <a:pt x="6470757" y="810182"/>
                </a:lnTo>
                <a:lnTo>
                  <a:pt x="6449129" y="852019"/>
                </a:lnTo>
                <a:lnTo>
                  <a:pt x="6416143" y="885005"/>
                </a:lnTo>
                <a:lnTo>
                  <a:pt x="6374306" y="906633"/>
                </a:lnTo>
                <a:lnTo>
                  <a:pt x="6326124" y="914399"/>
                </a:lnTo>
                <a:lnTo>
                  <a:pt x="152400" y="914399"/>
                </a:lnTo>
                <a:lnTo>
                  <a:pt x="104217" y="906633"/>
                </a:lnTo>
                <a:lnTo>
                  <a:pt x="62380" y="885005"/>
                </a:lnTo>
                <a:lnTo>
                  <a:pt x="29394" y="852019"/>
                </a:lnTo>
                <a:lnTo>
                  <a:pt x="7766" y="810182"/>
                </a:lnTo>
                <a:lnTo>
                  <a:pt x="0" y="761999"/>
                </a:lnTo>
                <a:lnTo>
                  <a:pt x="0" y="152399"/>
                </a:lnTo>
                <a:close/>
              </a:path>
            </a:pathLst>
          </a:custGeom>
          <a:ln w="190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89585" y="4649216"/>
            <a:ext cx="11051540" cy="1351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365" marR="30480" indent="-342900">
              <a:lnSpc>
                <a:spcPct val="100000"/>
              </a:lnSpc>
              <a:spcBef>
                <a:spcPts val="100"/>
              </a:spcBef>
              <a:buFont typeface="Wingdings"/>
              <a:buChar char=""/>
              <a:tabLst>
                <a:tab pos="381000" algn="l"/>
              </a:tabLst>
            </a:pP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molecular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weight of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 product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10,000-40,000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its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average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density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dirty="0">
                <a:latin typeface="Times New Roman"/>
                <a:cs typeface="Times New Roman"/>
              </a:rPr>
              <a:t> 0.92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at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20</a:t>
            </a:r>
            <a:r>
              <a:rPr sz="2400" baseline="2430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C</a:t>
            </a:r>
            <a:endParaRPr sz="2400">
              <a:latin typeface="Times New Roman"/>
              <a:cs typeface="Times New Roman"/>
            </a:endParaRPr>
          </a:p>
          <a:p>
            <a:pPr marL="324485" indent="-287020">
              <a:lnSpc>
                <a:spcPct val="100000"/>
              </a:lnSpc>
              <a:spcBef>
                <a:spcPts val="1795"/>
              </a:spcBef>
              <a:buFont typeface="Wingdings"/>
              <a:buChar char=""/>
              <a:tabLst>
                <a:tab pos="325120" algn="l"/>
              </a:tabLst>
            </a:pPr>
            <a:r>
              <a:rPr sz="2400" spc="-5" dirty="0">
                <a:latin typeface="Times New Roman"/>
                <a:cs typeface="Times New Roman"/>
              </a:rPr>
              <a:t>LDPE </a:t>
            </a:r>
            <a:r>
              <a:rPr sz="2400" dirty="0">
                <a:latin typeface="Times New Roman"/>
                <a:cs typeface="Times New Roman"/>
              </a:rPr>
              <a:t>side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branches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consist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ethyl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group and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butyl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group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ratio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2:1.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</a:t>
            </a:r>
            <a:r>
              <a:rPr spc="-10" dirty="0"/>
              <a:t> </a:t>
            </a:r>
            <a:r>
              <a:rPr dirty="0"/>
              <a:t>342, </a:t>
            </a:r>
            <a:r>
              <a:rPr spc="-10" dirty="0"/>
              <a:t>By</a:t>
            </a:r>
            <a:r>
              <a:rPr spc="-5"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 </a:t>
            </a:r>
            <a:r>
              <a:rPr spc="-30" dirty="0"/>
              <a:t>ALTERARY.</a:t>
            </a:r>
            <a:r>
              <a:rPr spc="5" dirty="0"/>
              <a:t> </a:t>
            </a:r>
            <a:r>
              <a:rPr spc="-5" dirty="0"/>
              <a:t>1st</a:t>
            </a:r>
            <a:r>
              <a:rPr spc="280" dirty="0"/>
              <a:t> </a:t>
            </a:r>
            <a:r>
              <a:rPr spc="-5" dirty="0"/>
              <a:t>Semester </a:t>
            </a:r>
            <a:r>
              <a:rPr dirty="0"/>
              <a:t>1443-2021</a:t>
            </a:r>
          </a:p>
        </p:txBody>
      </p:sp>
      <p:graphicFrame>
        <p:nvGraphicFramePr>
          <p:cNvPr id="26" name="Object 2">
            <a:extLst>
              <a:ext uri="{FF2B5EF4-FFF2-40B4-BE49-F238E27FC236}">
                <a16:creationId xmlns:a16="http://schemas.microsoft.com/office/drawing/2014/main" id="{4680ACEE-2330-6A83-6D7B-E99D538CFCB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1183948"/>
              </p:ext>
            </p:extLst>
          </p:nvPr>
        </p:nvGraphicFramePr>
        <p:xfrm>
          <a:off x="2667000" y="3767708"/>
          <a:ext cx="6122096" cy="7280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0" name="CS ChemDraw Drawing" r:id="rId3" imgW="2976372" imgH="432816" progId="ChemDraw.Document.6.0">
                  <p:embed/>
                </p:oleObj>
              </mc:Choice>
              <mc:Fallback>
                <p:oleObj name="CS ChemDraw Drawing" r:id="rId3" imgW="2976372" imgH="432816" progId="ChemDraw.Document.6.0">
                  <p:embed/>
                  <p:pic>
                    <p:nvPicPr>
                      <p:cNvPr id="12" name="Object 2">
                        <a:extLst>
                          <a:ext uri="{FF2B5EF4-FFF2-40B4-BE49-F238E27FC236}">
                            <a16:creationId xmlns:a16="http://schemas.microsoft.com/office/drawing/2014/main" id="{42B79F69-C11A-4B69-B0A4-07A5BA2155F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3767708"/>
                        <a:ext cx="6122096" cy="72809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9203" y="0"/>
            <a:ext cx="2443759" cy="252604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969245" y="1971497"/>
            <a:ext cx="195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3366CC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9765" y="681290"/>
            <a:ext cx="8529320" cy="1556385"/>
          </a:xfrm>
          <a:prstGeom prst="rect">
            <a:avLst/>
          </a:prstGeom>
        </p:spPr>
        <p:txBody>
          <a:bodyPr vert="horz" wrap="square" lIns="0" tIns="212725" rIns="0" bIns="0" rtlCol="0">
            <a:spAutoFit/>
          </a:bodyPr>
          <a:lstStyle/>
          <a:p>
            <a:pPr marL="789940">
              <a:lnSpc>
                <a:spcPct val="100000"/>
              </a:lnSpc>
              <a:spcBef>
                <a:spcPts val="1675"/>
              </a:spcBef>
            </a:pPr>
            <a:r>
              <a:rPr sz="2800" b="1" spc="-5" dirty="0">
                <a:solidFill>
                  <a:srgbClr val="009900"/>
                </a:solidFill>
                <a:latin typeface="Times New Roman"/>
                <a:cs typeface="Times New Roman"/>
              </a:rPr>
              <a:t>Appearance:</a:t>
            </a:r>
            <a:endParaRPr sz="28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1355"/>
              </a:spcBef>
              <a:buFont typeface="Wingdings"/>
              <a:buChar char=""/>
              <a:tabLst>
                <a:tab pos="355600" algn="l"/>
              </a:tabLst>
            </a:pPr>
            <a:r>
              <a:rPr sz="2400" spc="-5" dirty="0">
                <a:latin typeface="Times New Roman"/>
                <a:cs typeface="Times New Roman"/>
              </a:rPr>
              <a:t>Some</a:t>
            </a:r>
            <a:r>
              <a:rPr sz="2400" spc="3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crude</a:t>
            </a:r>
            <a:r>
              <a:rPr sz="2400" spc="3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oil</a:t>
            </a:r>
            <a:r>
              <a:rPr sz="2400" spc="3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34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as</a:t>
            </a:r>
            <a:r>
              <a:rPr sz="2400" spc="35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clear</a:t>
            </a:r>
            <a:r>
              <a:rPr sz="2400" spc="35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as</a:t>
            </a:r>
            <a:r>
              <a:rPr sz="2400" spc="35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vegetable</a:t>
            </a:r>
            <a:r>
              <a:rPr sz="2400" spc="34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oil</a:t>
            </a:r>
            <a:r>
              <a:rPr sz="2400" spc="3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3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other</a:t>
            </a:r>
            <a:r>
              <a:rPr sz="2400" spc="3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crudes</a:t>
            </a:r>
            <a:r>
              <a:rPr sz="2400" spc="3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are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green,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brown,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or</a:t>
            </a:r>
            <a:r>
              <a:rPr sz="2400" dirty="0">
                <a:latin typeface="Times New Roman"/>
                <a:cs typeface="Times New Roman"/>
              </a:rPr>
              <a:t> black.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7515" y="5553252"/>
            <a:ext cx="953643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ts val="2880"/>
              </a:lnSpc>
              <a:spcBef>
                <a:spcPts val="100"/>
              </a:spcBef>
              <a:buFont typeface="Wingdings"/>
              <a:buChar char=""/>
              <a:tabLst>
                <a:tab pos="355600" algn="l"/>
              </a:tabLst>
            </a:pPr>
            <a:r>
              <a:rPr sz="2400" spc="-10" dirty="0">
                <a:latin typeface="Times New Roman"/>
                <a:cs typeface="Times New Roman"/>
              </a:rPr>
              <a:t>Some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flow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like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00AFEF"/>
                </a:solidFill>
                <a:latin typeface="Times New Roman"/>
                <a:cs typeface="Times New Roman"/>
              </a:rPr>
              <a:t>water</a:t>
            </a:r>
            <a:r>
              <a:rPr sz="2400" spc="-15" dirty="0">
                <a:latin typeface="Times New Roman"/>
                <a:cs typeface="Times New Roman"/>
              </a:rPr>
              <a:t>,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while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others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don’t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flow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all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unless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they</a:t>
            </a:r>
            <a:r>
              <a:rPr sz="24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are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heated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377825" indent="-343535">
              <a:lnSpc>
                <a:spcPts val="2880"/>
              </a:lnSpc>
              <a:buFont typeface="Wingdings"/>
              <a:buChar char=""/>
              <a:tabLst>
                <a:tab pos="378460" algn="l"/>
              </a:tabLst>
            </a:pPr>
            <a:r>
              <a:rPr sz="2400" spc="-5" dirty="0">
                <a:solidFill>
                  <a:srgbClr val="993300"/>
                </a:solidFill>
                <a:latin typeface="Times New Roman"/>
                <a:cs typeface="Times New Roman"/>
              </a:rPr>
              <a:t>Bitumen</a:t>
            </a:r>
            <a:r>
              <a:rPr sz="2400" spc="-20" dirty="0">
                <a:solidFill>
                  <a:srgbClr val="9933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666633"/>
                </a:solidFill>
                <a:latin typeface="Times New Roman"/>
                <a:cs typeface="Times New Roman"/>
              </a:rPr>
              <a:t>tar</a:t>
            </a:r>
            <a:r>
              <a:rPr sz="2400" spc="-20" dirty="0">
                <a:solidFill>
                  <a:srgbClr val="66663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black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gooey.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778251" y="2167077"/>
            <a:ext cx="5977255" cy="3613785"/>
            <a:chOff x="2778251" y="2167077"/>
            <a:chExt cx="5977255" cy="361378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78251" y="2167077"/>
              <a:ext cx="5977128" cy="361340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73323" y="2362200"/>
              <a:ext cx="5407152" cy="3043428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 </a:t>
            </a:r>
            <a:r>
              <a:rPr dirty="0"/>
              <a:t>342,</a:t>
            </a:r>
            <a:r>
              <a:rPr spc="5" dirty="0"/>
              <a:t> </a:t>
            </a:r>
            <a:r>
              <a:rPr spc="-10" dirty="0"/>
              <a:t>By</a:t>
            </a:r>
            <a:r>
              <a:rPr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</a:t>
            </a:r>
            <a:r>
              <a:rPr dirty="0"/>
              <a:t> </a:t>
            </a:r>
            <a:r>
              <a:rPr spc="-30" dirty="0"/>
              <a:t>ALTERARY.</a:t>
            </a:r>
            <a:r>
              <a:rPr spc="-5" dirty="0"/>
              <a:t> 1st</a:t>
            </a:r>
            <a:r>
              <a:rPr spc="280" dirty="0"/>
              <a:t> </a:t>
            </a:r>
            <a:r>
              <a:rPr spc="-5" dirty="0"/>
              <a:t>Semester</a:t>
            </a:r>
            <a:r>
              <a:rPr dirty="0"/>
              <a:t> 1443-2021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370070" y="532637"/>
            <a:ext cx="2268220" cy="914400"/>
          </a:xfrm>
          <a:custGeom>
            <a:avLst/>
            <a:gdLst/>
            <a:ahLst/>
            <a:cxnLst/>
            <a:rect l="l" t="t" r="r" b="b"/>
            <a:pathLst>
              <a:path w="2268220" h="914400">
                <a:moveTo>
                  <a:pt x="0" y="152400"/>
                </a:moveTo>
                <a:lnTo>
                  <a:pt x="7766" y="104217"/>
                </a:lnTo>
                <a:lnTo>
                  <a:pt x="29394" y="62380"/>
                </a:lnTo>
                <a:lnTo>
                  <a:pt x="62380" y="29394"/>
                </a:lnTo>
                <a:lnTo>
                  <a:pt x="104217" y="7766"/>
                </a:lnTo>
                <a:lnTo>
                  <a:pt x="152400" y="0"/>
                </a:lnTo>
                <a:lnTo>
                  <a:pt x="2115312" y="0"/>
                </a:lnTo>
                <a:lnTo>
                  <a:pt x="2163494" y="7766"/>
                </a:lnTo>
                <a:lnTo>
                  <a:pt x="2205331" y="29394"/>
                </a:lnTo>
                <a:lnTo>
                  <a:pt x="2238317" y="62380"/>
                </a:lnTo>
                <a:lnTo>
                  <a:pt x="2259945" y="104217"/>
                </a:lnTo>
                <a:lnTo>
                  <a:pt x="2267711" y="152400"/>
                </a:lnTo>
                <a:lnTo>
                  <a:pt x="2267711" y="762000"/>
                </a:lnTo>
                <a:lnTo>
                  <a:pt x="2259945" y="810182"/>
                </a:lnTo>
                <a:lnTo>
                  <a:pt x="2238317" y="852019"/>
                </a:lnTo>
                <a:lnTo>
                  <a:pt x="2205331" y="885005"/>
                </a:lnTo>
                <a:lnTo>
                  <a:pt x="2163494" y="906633"/>
                </a:lnTo>
                <a:lnTo>
                  <a:pt x="2115312" y="914400"/>
                </a:lnTo>
                <a:lnTo>
                  <a:pt x="152400" y="914400"/>
                </a:lnTo>
                <a:lnTo>
                  <a:pt x="104217" y="906633"/>
                </a:lnTo>
                <a:lnTo>
                  <a:pt x="62380" y="885005"/>
                </a:lnTo>
                <a:lnTo>
                  <a:pt x="29394" y="852019"/>
                </a:lnTo>
                <a:lnTo>
                  <a:pt x="7766" y="810182"/>
                </a:lnTo>
                <a:lnTo>
                  <a:pt x="0" y="762000"/>
                </a:lnTo>
                <a:lnTo>
                  <a:pt x="0" y="152400"/>
                </a:lnTo>
                <a:close/>
              </a:path>
            </a:pathLst>
          </a:custGeom>
          <a:ln w="38100">
            <a:solidFill>
              <a:srgbClr val="EA8A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506595" y="595325"/>
            <a:ext cx="1891664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Pe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t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roch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e</a:t>
            </a:r>
            <a:r>
              <a:rPr sz="2400" spc="-20" dirty="0">
                <a:solidFill>
                  <a:srgbClr val="0000FF"/>
                </a:solidFill>
                <a:latin typeface="Times New Roman"/>
                <a:cs typeface="Times New Roman"/>
              </a:rPr>
              <a:t>m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c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l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s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from</a:t>
            </a:r>
            <a:r>
              <a:rPr sz="24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Ethylene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35355" y="1359025"/>
            <a:ext cx="7148195" cy="1244600"/>
          </a:xfrm>
          <a:prstGeom prst="rect">
            <a:avLst/>
          </a:prstGeom>
        </p:spPr>
        <p:txBody>
          <a:bodyPr vert="horz" wrap="square" lIns="0" tIns="241935" rIns="0" bIns="0" rtlCol="0">
            <a:spAutoFit/>
          </a:bodyPr>
          <a:lstStyle/>
          <a:p>
            <a:pPr marL="3126740">
              <a:lnSpc>
                <a:spcPct val="100000"/>
              </a:lnSpc>
              <a:spcBef>
                <a:spcPts val="1905"/>
              </a:spcBef>
            </a:pP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High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Density Polyethylene</a:t>
            </a:r>
            <a:endParaRPr sz="28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1550"/>
              </a:spcBef>
              <a:buFont typeface="Wingdings"/>
              <a:buChar char=""/>
              <a:tabLst>
                <a:tab pos="299720" algn="l"/>
              </a:tabLst>
            </a:pPr>
            <a:r>
              <a:rPr sz="2400" dirty="0">
                <a:latin typeface="Times New Roman"/>
                <a:cs typeface="Times New Roman"/>
              </a:rPr>
              <a:t>It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contains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linear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chains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with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few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side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branches.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7139" y="2828035"/>
            <a:ext cx="11432540" cy="22853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1677035" indent="-28702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299720" algn="l"/>
              </a:tabLst>
            </a:pPr>
            <a:r>
              <a:rPr sz="2400" dirty="0">
                <a:latin typeface="Times New Roman"/>
                <a:cs typeface="Times New Roman"/>
              </a:rPr>
              <a:t>These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chains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have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freedom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agglutinate,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which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increases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their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degree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crystallization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5" dirty="0">
                <a:latin typeface="Times New Roman"/>
                <a:cs typeface="Times New Roman"/>
              </a:rPr>
              <a:t> 90%,</a:t>
            </a:r>
            <a:r>
              <a:rPr sz="2400" dirty="0">
                <a:latin typeface="Times New Roman"/>
                <a:cs typeface="Times New Roman"/>
              </a:rPr>
              <a:t> as well as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degree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latin typeface="Times New Roman"/>
                <a:cs typeface="Times New Roman"/>
              </a:rPr>
              <a:t>melting.</a:t>
            </a:r>
            <a:endParaRPr sz="2400">
              <a:latin typeface="Times New Roman"/>
              <a:cs typeface="Times New Roman"/>
            </a:endParaRPr>
          </a:p>
          <a:p>
            <a:pPr marL="356870" lvl="1" indent="-287020">
              <a:lnSpc>
                <a:spcPct val="100000"/>
              </a:lnSpc>
              <a:spcBef>
                <a:spcPts val="1810"/>
              </a:spcBef>
              <a:buFont typeface="Wingdings"/>
              <a:buChar char=""/>
              <a:tabLst>
                <a:tab pos="357505" algn="l"/>
              </a:tabLst>
            </a:pPr>
            <a:r>
              <a:rPr sz="2400" dirty="0">
                <a:latin typeface="Times New Roman"/>
                <a:cs typeface="Times New Roman"/>
              </a:rPr>
              <a:t>Molecular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weight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product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500,000</a:t>
            </a:r>
            <a:endParaRPr sz="2400">
              <a:latin typeface="Times New Roman"/>
              <a:cs typeface="Times New Roman"/>
            </a:endParaRPr>
          </a:p>
          <a:p>
            <a:pPr marL="413384" lvl="1" indent="-343535">
              <a:lnSpc>
                <a:spcPct val="100000"/>
              </a:lnSpc>
              <a:spcBef>
                <a:spcPts val="1580"/>
              </a:spcBef>
              <a:buFont typeface="Wingdings"/>
              <a:buChar char=""/>
              <a:tabLst>
                <a:tab pos="414020" algn="l"/>
              </a:tabLst>
            </a:pPr>
            <a:r>
              <a:rPr sz="2400" dirty="0">
                <a:latin typeface="Times New Roman"/>
                <a:cs typeface="Times New Roman"/>
              </a:rPr>
              <a:t>Produced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using Philips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method</a:t>
            </a:r>
            <a:r>
              <a:rPr sz="2400" dirty="0">
                <a:latin typeface="Times New Roman"/>
                <a:cs typeface="Times New Roman"/>
              </a:rPr>
              <a:t> under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AFEF"/>
                </a:solidFill>
                <a:latin typeface="Times New Roman"/>
                <a:cs typeface="Times New Roman"/>
              </a:rPr>
              <a:t>low</a:t>
            </a:r>
            <a:r>
              <a:rPr sz="2400" spc="5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AFEF"/>
                </a:solidFill>
                <a:latin typeface="Times New Roman"/>
                <a:cs typeface="Times New Roman"/>
              </a:rPr>
              <a:t>pressure</a:t>
            </a:r>
            <a:r>
              <a:rPr sz="2400" spc="-5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66FF"/>
                </a:solidFill>
                <a:latin typeface="Times New Roman"/>
                <a:cs typeface="Times New Roman"/>
              </a:rPr>
              <a:t>low </a:t>
            </a:r>
            <a:r>
              <a:rPr sz="2400" spc="-5" dirty="0">
                <a:solidFill>
                  <a:srgbClr val="FF66FF"/>
                </a:solidFill>
                <a:latin typeface="Times New Roman"/>
                <a:cs typeface="Times New Roman"/>
              </a:rPr>
              <a:t>temperature</a:t>
            </a:r>
            <a:r>
              <a:rPr sz="2400" spc="-30" dirty="0">
                <a:solidFill>
                  <a:srgbClr val="FF66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presence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endParaRPr sz="2400">
              <a:latin typeface="Times New Roman"/>
              <a:cs typeface="Times New Roman"/>
            </a:endParaRPr>
          </a:p>
          <a:p>
            <a:pPr marL="413384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EA8A00"/>
                </a:solidFill>
                <a:latin typeface="Times New Roman"/>
                <a:cs typeface="Times New Roman"/>
              </a:rPr>
              <a:t>an</a:t>
            </a:r>
            <a:r>
              <a:rPr sz="2400" spc="-5" dirty="0">
                <a:solidFill>
                  <a:srgbClr val="EA8A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EA8A00"/>
                </a:solidFill>
                <a:latin typeface="Times New Roman"/>
                <a:cs typeface="Times New Roman"/>
              </a:rPr>
              <a:t>effective</a:t>
            </a:r>
            <a:r>
              <a:rPr sz="2400" spc="-20" dirty="0">
                <a:solidFill>
                  <a:srgbClr val="EA8A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EA8A00"/>
                </a:solidFill>
                <a:latin typeface="Times New Roman"/>
                <a:cs typeface="Times New Roman"/>
              </a:rPr>
              <a:t>catalyst</a:t>
            </a:r>
            <a:r>
              <a:rPr sz="2400" spc="-35" dirty="0">
                <a:solidFill>
                  <a:srgbClr val="EA8A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solidFill>
                  <a:srgbClr val="C55A11"/>
                </a:solidFill>
                <a:latin typeface="Times New Roman"/>
                <a:cs typeface="Times New Roman"/>
              </a:rPr>
              <a:t>Chromium</a:t>
            </a:r>
            <a:r>
              <a:rPr sz="2400" spc="5" dirty="0">
                <a:solidFill>
                  <a:srgbClr val="C55A1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55A11"/>
                </a:solidFill>
                <a:latin typeface="Times New Roman"/>
                <a:cs typeface="Times New Roman"/>
              </a:rPr>
              <a:t>trioxide</a:t>
            </a:r>
            <a:r>
              <a:rPr sz="2400" spc="-40" dirty="0">
                <a:solidFill>
                  <a:srgbClr val="C55A1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based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9900"/>
                </a:solidFill>
                <a:latin typeface="Times New Roman"/>
                <a:cs typeface="Times New Roman"/>
              </a:rPr>
              <a:t>silicon</a:t>
            </a:r>
            <a:r>
              <a:rPr sz="2400" spc="-3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9900"/>
                </a:solidFill>
                <a:latin typeface="Times New Roman"/>
                <a:cs typeface="Times New Roman"/>
              </a:rPr>
              <a:t>dioxide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006345" y="5250941"/>
            <a:ext cx="7874634" cy="940435"/>
          </a:xfrm>
          <a:custGeom>
            <a:avLst/>
            <a:gdLst/>
            <a:ahLst/>
            <a:cxnLst/>
            <a:rect l="l" t="t" r="r" b="b"/>
            <a:pathLst>
              <a:path w="7874634" h="940435">
                <a:moveTo>
                  <a:pt x="0" y="156718"/>
                </a:moveTo>
                <a:lnTo>
                  <a:pt x="7995" y="107159"/>
                </a:lnTo>
                <a:lnTo>
                  <a:pt x="30256" y="64136"/>
                </a:lnTo>
                <a:lnTo>
                  <a:pt x="64190" y="30219"/>
                </a:lnTo>
                <a:lnTo>
                  <a:pt x="107208" y="7983"/>
                </a:lnTo>
                <a:lnTo>
                  <a:pt x="156718" y="0"/>
                </a:lnTo>
                <a:lnTo>
                  <a:pt x="7717789" y="0"/>
                </a:lnTo>
                <a:lnTo>
                  <a:pt x="7767299" y="7983"/>
                </a:lnTo>
                <a:lnTo>
                  <a:pt x="7810317" y="30219"/>
                </a:lnTo>
                <a:lnTo>
                  <a:pt x="7844251" y="64136"/>
                </a:lnTo>
                <a:lnTo>
                  <a:pt x="7866512" y="107159"/>
                </a:lnTo>
                <a:lnTo>
                  <a:pt x="7874508" y="156718"/>
                </a:lnTo>
                <a:lnTo>
                  <a:pt x="7874508" y="783590"/>
                </a:lnTo>
                <a:lnTo>
                  <a:pt x="7866512" y="833124"/>
                </a:lnTo>
                <a:lnTo>
                  <a:pt x="7844251" y="876144"/>
                </a:lnTo>
                <a:lnTo>
                  <a:pt x="7810317" y="910069"/>
                </a:lnTo>
                <a:lnTo>
                  <a:pt x="7767299" y="932318"/>
                </a:lnTo>
                <a:lnTo>
                  <a:pt x="7717789" y="940308"/>
                </a:lnTo>
                <a:lnTo>
                  <a:pt x="156718" y="940308"/>
                </a:lnTo>
                <a:lnTo>
                  <a:pt x="107208" y="932318"/>
                </a:lnTo>
                <a:lnTo>
                  <a:pt x="64190" y="910069"/>
                </a:lnTo>
                <a:lnTo>
                  <a:pt x="30256" y="876144"/>
                </a:lnTo>
                <a:lnTo>
                  <a:pt x="7995" y="833124"/>
                </a:lnTo>
                <a:lnTo>
                  <a:pt x="0" y="783590"/>
                </a:lnTo>
                <a:lnTo>
                  <a:pt x="0" y="156718"/>
                </a:lnTo>
                <a:close/>
              </a:path>
            </a:pathLst>
          </a:custGeom>
          <a:ln w="190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Chem</a:t>
            </a:r>
            <a:r>
              <a:rPr spc="-10" dirty="0"/>
              <a:t> </a:t>
            </a:r>
            <a:r>
              <a:rPr dirty="0"/>
              <a:t>342, </a:t>
            </a:r>
            <a:r>
              <a:rPr spc="-10" dirty="0"/>
              <a:t>By</a:t>
            </a:r>
            <a:r>
              <a:rPr spc="-5" dirty="0"/>
              <a:t> </a:t>
            </a:r>
            <a:r>
              <a:rPr spc="-40" dirty="0"/>
              <a:t>Dr.</a:t>
            </a:r>
            <a:r>
              <a:rPr spc="-15" dirty="0"/>
              <a:t> </a:t>
            </a:r>
            <a:r>
              <a:rPr spc="-5" dirty="0"/>
              <a:t>Seham </a:t>
            </a:r>
            <a:r>
              <a:rPr spc="-30" dirty="0"/>
              <a:t>ALTERARY.</a:t>
            </a:r>
            <a:r>
              <a:rPr spc="5" dirty="0"/>
              <a:t> </a:t>
            </a:r>
            <a:r>
              <a:rPr spc="-5" dirty="0"/>
              <a:t>1st</a:t>
            </a:r>
            <a:r>
              <a:rPr spc="280" dirty="0"/>
              <a:t> </a:t>
            </a:r>
            <a:r>
              <a:rPr spc="-5" dirty="0"/>
              <a:t>Semester </a:t>
            </a:r>
            <a:r>
              <a:rPr dirty="0"/>
              <a:t>1443-2021</a:t>
            </a:r>
          </a:p>
        </p:txBody>
      </p:sp>
      <p:graphicFrame>
        <p:nvGraphicFramePr>
          <p:cNvPr id="21" name="Object 2">
            <a:extLst>
              <a:ext uri="{FF2B5EF4-FFF2-40B4-BE49-F238E27FC236}">
                <a16:creationId xmlns:a16="http://schemas.microsoft.com/office/drawing/2014/main" id="{40C44873-5039-D748-DC20-05E56B6572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6059095"/>
              </p:ext>
            </p:extLst>
          </p:nvPr>
        </p:nvGraphicFramePr>
        <p:xfrm>
          <a:off x="2182036" y="5290504"/>
          <a:ext cx="7521674" cy="7547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4" name="CS ChemDraw Drawing" r:id="rId3" imgW="2673096" imgH="326136" progId="ChemDraw.Document.6.0">
                  <p:embed/>
                </p:oleObj>
              </mc:Choice>
              <mc:Fallback>
                <p:oleObj name="CS ChemDraw Drawing" r:id="rId3" imgW="2673096" imgH="326136" progId="ChemDraw.Document.6.0">
                  <p:embed/>
                  <p:pic>
                    <p:nvPicPr>
                      <p:cNvPr id="13" name="Object 2">
                        <a:extLst>
                          <a:ext uri="{FF2B5EF4-FFF2-40B4-BE49-F238E27FC236}">
                            <a16:creationId xmlns:a16="http://schemas.microsoft.com/office/drawing/2014/main" id="{744C30A8-5107-483C-8C5E-FC9F1173337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2036" y="5290504"/>
                        <a:ext cx="7521674" cy="75479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1398644"/>
              </p:ext>
            </p:extLst>
          </p:nvPr>
        </p:nvGraphicFramePr>
        <p:xfrm>
          <a:off x="131762" y="233299"/>
          <a:ext cx="12018010" cy="60913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799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947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63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794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6200">
                <a:tc>
                  <a:txBody>
                    <a:bodyPr/>
                    <a:lstStyle/>
                    <a:p>
                      <a:pPr marL="54483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Abbreviation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marR="9461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HDPE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b="1" spc="-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LDPE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b="1" spc="-5" dirty="0">
                          <a:solidFill>
                            <a:srgbClr val="00AFEF"/>
                          </a:solidFill>
                          <a:latin typeface="Times New Roman"/>
                          <a:cs typeface="Times New Roman"/>
                        </a:rPr>
                        <a:t>LLDPE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2950">
                <a:tc>
                  <a:txBody>
                    <a:bodyPr/>
                    <a:lstStyle/>
                    <a:p>
                      <a:pPr marL="90805" marR="490855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sz="1600" b="1" i="1" spc="-5" dirty="0">
                          <a:latin typeface="Times New Roman"/>
                          <a:cs typeface="Times New Roman"/>
                        </a:rPr>
                        <a:t>Schematic Molecular </a:t>
                      </a:r>
                      <a:r>
                        <a:rPr sz="1600" b="1" i="1" spc="-3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i="1" spc="-5" dirty="0">
                          <a:latin typeface="Times New Roman"/>
                          <a:cs typeface="Times New Roman"/>
                        </a:rPr>
                        <a:t>Structure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9334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4615"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739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i="1" spc="-20" dirty="0">
                          <a:latin typeface="Times New Roman"/>
                          <a:cs typeface="Times New Roman"/>
                        </a:rPr>
                        <a:t>Type</a:t>
                      </a:r>
                      <a:r>
                        <a:rPr sz="1600" b="1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i="1" spc="-5" dirty="0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sz="1600" b="1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i="1" spc="-5" dirty="0">
                          <a:latin typeface="Times New Roman"/>
                          <a:cs typeface="Times New Roman"/>
                        </a:rPr>
                        <a:t>polymerization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80135" marR="94615">
                        <a:lnSpc>
                          <a:spcPct val="100000"/>
                        </a:lnSpc>
                      </a:pPr>
                      <a:r>
                        <a:rPr sz="1600" spc="-1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homopolymer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064895">
                        <a:lnSpc>
                          <a:spcPct val="100000"/>
                        </a:lnSpc>
                      </a:pPr>
                      <a:r>
                        <a:rPr sz="1600" spc="-10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homopolymer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 marR="105410">
                        <a:lnSpc>
                          <a:spcPct val="99100"/>
                        </a:lnSpc>
                        <a:spcBef>
                          <a:spcPts val="325"/>
                        </a:spcBef>
                      </a:pPr>
                      <a:r>
                        <a:rPr sz="1600" spc="-10" dirty="0">
                          <a:solidFill>
                            <a:srgbClr val="00AFEF"/>
                          </a:solidFill>
                          <a:latin typeface="Times New Roman"/>
                          <a:cs typeface="Times New Roman"/>
                        </a:rPr>
                        <a:t>homopolymer</a:t>
                      </a:r>
                      <a:r>
                        <a:rPr sz="1600" spc="60" dirty="0">
                          <a:solidFill>
                            <a:srgbClr val="00AFE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00AFEF"/>
                          </a:solidFill>
                          <a:latin typeface="Times New Roman"/>
                          <a:cs typeface="Times New Roman"/>
                        </a:rPr>
                        <a:t>blended</a:t>
                      </a:r>
                      <a:r>
                        <a:rPr sz="1600" spc="-10" dirty="0">
                          <a:solidFill>
                            <a:srgbClr val="00AFE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00AFEF"/>
                          </a:solidFill>
                          <a:latin typeface="Times New Roman"/>
                          <a:cs typeface="Times New Roman"/>
                        </a:rPr>
                        <a:t>with</a:t>
                      </a:r>
                      <a:r>
                        <a:rPr sz="1600" spc="5" dirty="0">
                          <a:solidFill>
                            <a:srgbClr val="00AFE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00AFEF"/>
                          </a:solidFill>
                          <a:latin typeface="Times New Roman"/>
                          <a:cs typeface="Times New Roman"/>
                        </a:rPr>
                        <a:t>on</a:t>
                      </a:r>
                      <a:r>
                        <a:rPr sz="1600" spc="-20" dirty="0">
                          <a:solidFill>
                            <a:srgbClr val="00AFE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00AFEF"/>
                          </a:solidFill>
                          <a:latin typeface="Times New Roman"/>
                          <a:cs typeface="Times New Roman"/>
                        </a:rPr>
                        <a:t>of </a:t>
                      </a:r>
                      <a:r>
                        <a:rPr sz="1600" spc="-385" dirty="0">
                          <a:solidFill>
                            <a:srgbClr val="00AFE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333333"/>
                          </a:solidFill>
                          <a:latin typeface="Times New Roman"/>
                          <a:cs typeface="Times New Roman"/>
                        </a:rPr>
                        <a:t>α-olefins</a:t>
                      </a:r>
                      <a:r>
                        <a:rPr sz="1600" spc="10" dirty="0">
                          <a:solidFill>
                            <a:srgbClr val="33333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333333"/>
                          </a:solidFill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600" spc="-5" dirty="0">
                          <a:solidFill>
                            <a:srgbClr val="9900CC"/>
                          </a:solidFill>
                          <a:latin typeface="Times New Roman"/>
                          <a:cs typeface="Times New Roman"/>
                        </a:rPr>
                        <a:t>1-butene,</a:t>
                      </a:r>
                      <a:r>
                        <a:rPr sz="1600" spc="25" dirty="0">
                          <a:solidFill>
                            <a:srgbClr val="99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9900CC"/>
                          </a:solidFill>
                          <a:latin typeface="Times New Roman"/>
                          <a:cs typeface="Times New Roman"/>
                        </a:rPr>
                        <a:t>1-hexene,</a:t>
                      </a:r>
                      <a:r>
                        <a:rPr sz="1600" dirty="0">
                          <a:solidFill>
                            <a:srgbClr val="99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5" dirty="0">
                          <a:solidFill>
                            <a:srgbClr val="9900CC"/>
                          </a:solidFill>
                          <a:latin typeface="Times New Roman"/>
                          <a:cs typeface="Times New Roman"/>
                        </a:rPr>
                        <a:t>4- </a:t>
                      </a:r>
                      <a:r>
                        <a:rPr sz="1600" spc="10" dirty="0">
                          <a:solidFill>
                            <a:srgbClr val="99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9900CC"/>
                          </a:solidFill>
                          <a:latin typeface="Times New Roman"/>
                          <a:cs typeface="Times New Roman"/>
                        </a:rPr>
                        <a:t>methyl-1-pentene</a:t>
                      </a:r>
                      <a:r>
                        <a:rPr sz="1600" spc="50" dirty="0">
                          <a:solidFill>
                            <a:srgbClr val="99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9900CC"/>
                          </a:solidFill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sz="1600" spc="5" dirty="0">
                          <a:solidFill>
                            <a:srgbClr val="9900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9900CC"/>
                          </a:solidFill>
                          <a:latin typeface="Times New Roman"/>
                          <a:cs typeface="Times New Roman"/>
                        </a:rPr>
                        <a:t>1-octene</a:t>
                      </a:r>
                      <a:r>
                        <a:rPr sz="1600" spc="-5" dirty="0">
                          <a:solidFill>
                            <a:srgbClr val="333333"/>
                          </a:solidFill>
                          <a:latin typeface="Times New Roman"/>
                          <a:cs typeface="Times New Roman"/>
                        </a:rPr>
                        <a:t>)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329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320"/>
                        </a:spcBef>
                      </a:pPr>
                      <a:r>
                        <a:rPr sz="1600" b="1" i="1" spc="-5" dirty="0">
                          <a:latin typeface="Times New Roman"/>
                          <a:cs typeface="Times New Roman"/>
                        </a:rPr>
                        <a:t>Degree</a:t>
                      </a:r>
                      <a:r>
                        <a:rPr sz="1600" b="1" i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i="1" spc="-5" dirty="0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sz="1600" b="1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i="1" spc="-5" dirty="0">
                          <a:latin typeface="Times New Roman"/>
                          <a:cs typeface="Times New Roman"/>
                        </a:rPr>
                        <a:t>branching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6764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9461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Linear Structure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9639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Has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significant</a:t>
                      </a:r>
                      <a:r>
                        <a:rPr sz="16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numbers</a:t>
                      </a:r>
                      <a:r>
                        <a:rPr sz="16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of </a:t>
                      </a:r>
                      <a:r>
                        <a:rPr sz="1600" spc="-3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short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branches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 marR="67881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Has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significant</a:t>
                      </a:r>
                      <a:r>
                        <a:rPr sz="16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numbers</a:t>
                      </a:r>
                      <a:r>
                        <a:rPr sz="16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of </a:t>
                      </a:r>
                      <a:r>
                        <a:rPr sz="1600" spc="-3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long branches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1941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315"/>
                        </a:spcBef>
                      </a:pPr>
                      <a:r>
                        <a:rPr sz="1600" b="1" i="1" spc="-5" dirty="0">
                          <a:latin typeface="Times New Roman"/>
                          <a:cs typeface="Times New Roman"/>
                        </a:rPr>
                        <a:t>Density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670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9461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It</a:t>
                      </a:r>
                      <a:r>
                        <a:rPr sz="16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has a</a:t>
                      </a:r>
                      <a:r>
                        <a:rPr sz="16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density</a:t>
                      </a:r>
                      <a:r>
                        <a:rPr sz="16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0.941-0.965g/cm</a:t>
                      </a:r>
                      <a:r>
                        <a:rPr sz="1575" spc="-7" baseline="26455" dirty="0">
                          <a:latin typeface="Times New Roman"/>
                          <a:cs typeface="Times New Roman"/>
                        </a:rPr>
                        <a:t>3</a:t>
                      </a:r>
                      <a:endParaRPr sz="1575" baseline="26455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density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0.91-0.925g/cm</a:t>
                      </a:r>
                      <a:r>
                        <a:rPr sz="1575" spc="-7" baseline="26455" dirty="0">
                          <a:latin typeface="Times New Roman"/>
                          <a:cs typeface="Times New Roman"/>
                        </a:rPr>
                        <a:t>3</a:t>
                      </a:r>
                      <a:endParaRPr sz="1575" baseline="26455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336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r>
                        <a:rPr sz="1600" b="1" i="1" spc="-5" dirty="0">
                          <a:latin typeface="Times New Roman"/>
                          <a:cs typeface="Times New Roman"/>
                        </a:rPr>
                        <a:t>The degree</a:t>
                      </a:r>
                      <a:r>
                        <a:rPr sz="1600" b="1" i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i="1" spc="-5" dirty="0">
                          <a:latin typeface="Times New Roman"/>
                          <a:cs typeface="Times New Roman"/>
                        </a:rPr>
                        <a:t>of crystallinity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32194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High crystallinity</a:t>
                      </a:r>
                      <a:r>
                        <a:rPr sz="16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degree</a:t>
                      </a:r>
                      <a:r>
                        <a:rPr sz="16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of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crystallinity</a:t>
                      </a:r>
                      <a:r>
                        <a:rPr sz="16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typically</a:t>
                      </a:r>
                      <a:r>
                        <a:rPr sz="16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in</a:t>
                      </a:r>
                      <a:r>
                        <a:rPr sz="16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the range</a:t>
                      </a:r>
                      <a:r>
                        <a:rPr sz="16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of </a:t>
                      </a:r>
                      <a:r>
                        <a:rPr sz="1600" spc="-3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70%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sz="16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80%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Low</a:t>
                      </a:r>
                      <a:r>
                        <a:rPr sz="16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crystallinity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2075" marR="182245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degree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crystallinity</a:t>
                      </a:r>
                      <a:r>
                        <a:rPr sz="16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is</a:t>
                      </a:r>
                      <a:r>
                        <a:rPr sz="16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usually </a:t>
                      </a:r>
                      <a:r>
                        <a:rPr sz="1600" spc="-3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in the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range</a:t>
                      </a:r>
                      <a:r>
                        <a:rPr sz="16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40%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55%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 marR="48831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have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similar</a:t>
                      </a:r>
                      <a:r>
                        <a:rPr sz="16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crystallinity</a:t>
                      </a:r>
                      <a:r>
                        <a:rPr sz="16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as </a:t>
                      </a:r>
                      <a:r>
                        <a:rPr sz="1600" spc="-3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LDPE 49.9%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2028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sz="1600" b="1" i="1" spc="-5" dirty="0">
                          <a:latin typeface="Times New Roman"/>
                          <a:cs typeface="Times New Roman"/>
                        </a:rPr>
                        <a:t>Melting</a:t>
                      </a:r>
                      <a:r>
                        <a:rPr sz="1600" b="1" i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i="1" spc="-5" dirty="0">
                          <a:latin typeface="Times New Roman"/>
                          <a:cs typeface="Times New Roman"/>
                        </a:rPr>
                        <a:t>point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8288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marR="9461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130</a:t>
                      </a:r>
                      <a:r>
                        <a:rPr sz="16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C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30" dirty="0">
                          <a:latin typeface="Times New Roman"/>
                          <a:cs typeface="Times New Roman"/>
                        </a:rPr>
                        <a:t>110</a:t>
                      </a:r>
                      <a:r>
                        <a:rPr sz="16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C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120</a:t>
                      </a:r>
                      <a:r>
                        <a:rPr sz="16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C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73866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600" b="1" i="1" spc="-5" dirty="0">
                          <a:latin typeface="Times New Roman"/>
                          <a:cs typeface="Times New Roman"/>
                        </a:rPr>
                        <a:t>Flexibility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42862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It</a:t>
                      </a:r>
                      <a:r>
                        <a:rPr sz="16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has</a:t>
                      </a:r>
                      <a:r>
                        <a:rPr sz="16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been</a:t>
                      </a:r>
                      <a:r>
                        <a:rPr sz="16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distinction</a:t>
                      </a:r>
                      <a:r>
                        <a:rPr sz="16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being </a:t>
                      </a:r>
                      <a:r>
                        <a:rPr sz="1600" spc="-3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strongest,</a:t>
                      </a:r>
                      <a:r>
                        <a:rPr sz="16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toughest,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least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flexible</a:t>
                      </a:r>
                      <a:r>
                        <a:rPr sz="16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other</a:t>
                      </a:r>
                      <a:r>
                        <a:rPr sz="16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polyethylene</a:t>
                      </a:r>
                      <a:endParaRPr lang="en-GB" sz="1600" spc="-5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It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is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very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flexible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 marR="170180" indent="5016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is</a:t>
                      </a:r>
                      <a:r>
                        <a:rPr sz="16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most</a:t>
                      </a:r>
                      <a:r>
                        <a:rPr sz="16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flexible</a:t>
                      </a:r>
                      <a:r>
                        <a:rPr sz="16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plastic </a:t>
                      </a:r>
                      <a:r>
                        <a:rPr sz="1600" spc="-3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sheeting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films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3" name="object 3"/>
          <p:cNvGrpSpPr/>
          <p:nvPr/>
        </p:nvGrpSpPr>
        <p:grpSpPr>
          <a:xfrm>
            <a:off x="6676623" y="693319"/>
            <a:ext cx="1332230" cy="800735"/>
            <a:chOff x="6676623" y="693319"/>
            <a:chExt cx="1332230" cy="8007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76623" y="693319"/>
              <a:ext cx="1332017" cy="80025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31508" y="739140"/>
              <a:ext cx="1171955" cy="649223"/>
            </a:xfrm>
            <a:prstGeom prst="rect">
              <a:avLst/>
            </a:prstGeom>
          </p:spPr>
        </p:pic>
      </p:grpSp>
      <p:sp>
        <p:nvSpPr>
          <p:cNvPr id="6" name="object 6"/>
          <p:cNvSpPr/>
          <p:nvPr/>
        </p:nvSpPr>
        <p:spPr>
          <a:xfrm>
            <a:off x="6712457" y="720090"/>
            <a:ext cx="1210310" cy="687705"/>
          </a:xfrm>
          <a:custGeom>
            <a:avLst/>
            <a:gdLst/>
            <a:ahLst/>
            <a:cxnLst/>
            <a:rect l="l" t="t" r="r" b="b"/>
            <a:pathLst>
              <a:path w="1210309" h="687705">
                <a:moveTo>
                  <a:pt x="0" y="687324"/>
                </a:moveTo>
                <a:lnTo>
                  <a:pt x="1210055" y="687324"/>
                </a:lnTo>
                <a:lnTo>
                  <a:pt x="1210055" y="0"/>
                </a:lnTo>
                <a:lnTo>
                  <a:pt x="0" y="0"/>
                </a:lnTo>
                <a:lnTo>
                  <a:pt x="0" y="687324"/>
                </a:lnTo>
                <a:close/>
              </a:path>
            </a:pathLst>
          </a:custGeom>
          <a:ln w="380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9921219" y="714655"/>
            <a:ext cx="1332230" cy="800735"/>
            <a:chOff x="9921219" y="714655"/>
            <a:chExt cx="1332230" cy="80073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21219" y="714655"/>
              <a:ext cx="1332017" cy="80025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76103" y="760476"/>
              <a:ext cx="1171955" cy="649223"/>
            </a:xfrm>
            <a:prstGeom prst="rect">
              <a:avLst/>
            </a:prstGeom>
          </p:spPr>
        </p:pic>
      </p:grpSp>
      <p:sp>
        <p:nvSpPr>
          <p:cNvPr id="10" name="object 10"/>
          <p:cNvSpPr/>
          <p:nvPr/>
        </p:nvSpPr>
        <p:spPr>
          <a:xfrm>
            <a:off x="9957054" y="741426"/>
            <a:ext cx="1210310" cy="687705"/>
          </a:xfrm>
          <a:custGeom>
            <a:avLst/>
            <a:gdLst/>
            <a:ahLst/>
            <a:cxnLst/>
            <a:rect l="l" t="t" r="r" b="b"/>
            <a:pathLst>
              <a:path w="1210309" h="687705">
                <a:moveTo>
                  <a:pt x="0" y="687324"/>
                </a:moveTo>
                <a:lnTo>
                  <a:pt x="1210055" y="687324"/>
                </a:lnTo>
                <a:lnTo>
                  <a:pt x="1210055" y="0"/>
                </a:lnTo>
                <a:lnTo>
                  <a:pt x="0" y="0"/>
                </a:lnTo>
                <a:lnTo>
                  <a:pt x="0" y="687324"/>
                </a:lnTo>
                <a:close/>
              </a:path>
            </a:pathLst>
          </a:custGeom>
          <a:ln w="380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3477758" y="696284"/>
            <a:ext cx="1407160" cy="779145"/>
            <a:chOff x="3477758" y="696284"/>
            <a:chExt cx="1407160" cy="779145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77758" y="696284"/>
              <a:ext cx="1406671" cy="77903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32632" y="742188"/>
              <a:ext cx="1246631" cy="627887"/>
            </a:xfrm>
            <a:prstGeom prst="rect">
              <a:avLst/>
            </a:prstGeom>
          </p:spPr>
        </p:pic>
      </p:grpSp>
      <p:sp>
        <p:nvSpPr>
          <p:cNvPr id="14" name="object 14"/>
          <p:cNvSpPr/>
          <p:nvPr/>
        </p:nvSpPr>
        <p:spPr>
          <a:xfrm>
            <a:off x="3513582" y="723137"/>
            <a:ext cx="1285240" cy="666115"/>
          </a:xfrm>
          <a:custGeom>
            <a:avLst/>
            <a:gdLst/>
            <a:ahLst/>
            <a:cxnLst/>
            <a:rect l="l" t="t" r="r" b="b"/>
            <a:pathLst>
              <a:path w="1285239" h="666115">
                <a:moveTo>
                  <a:pt x="0" y="665988"/>
                </a:moveTo>
                <a:lnTo>
                  <a:pt x="1284732" y="665988"/>
                </a:lnTo>
                <a:lnTo>
                  <a:pt x="1284732" y="0"/>
                </a:lnTo>
                <a:lnTo>
                  <a:pt x="0" y="0"/>
                </a:lnTo>
                <a:lnTo>
                  <a:pt x="0" y="665988"/>
                </a:lnTo>
                <a:close/>
              </a:path>
            </a:pathLst>
          </a:custGeom>
          <a:ln w="380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Footer Placeholder 7">
            <a:extLst>
              <a:ext uri="{FF2B5EF4-FFF2-40B4-BE49-F238E27FC236}">
                <a16:creationId xmlns:a16="http://schemas.microsoft.com/office/drawing/2014/main" id="{C7BD3784-FE3D-6941-84B0-D889ECB6391E}"/>
              </a:ext>
            </a:extLst>
          </p:cNvPr>
          <p:cNvSpPr txBox="1">
            <a:spLocks/>
          </p:cNvSpPr>
          <p:nvPr/>
        </p:nvSpPr>
        <p:spPr>
          <a:xfrm>
            <a:off x="4038600" y="6419495"/>
            <a:ext cx="41148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200" dirty="0">
                <a:solidFill>
                  <a:schemeClr val="bg1">
                    <a:lumMod val="50000"/>
                  </a:schemeClr>
                </a:solidFill>
              </a:rPr>
              <a:t>Chem 342, By </a:t>
            </a:r>
            <a:r>
              <a:rPr lang="en-GB" sz="1200" dirty="0" err="1">
                <a:solidFill>
                  <a:schemeClr val="bg1">
                    <a:lumMod val="50000"/>
                  </a:schemeClr>
                </a:solidFill>
              </a:rPr>
              <a:t>Dr.</a:t>
            </a:r>
            <a:r>
              <a:rPr lang="en-GB" sz="1200" dirty="0">
                <a:solidFill>
                  <a:schemeClr val="bg1">
                    <a:lumMod val="50000"/>
                  </a:schemeClr>
                </a:solidFill>
              </a:rPr>
              <a:t> Seham ALTERARY. 1st  Semester 1443-2021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526273" y="974597"/>
            <a:ext cx="229171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0" marR="5080" indent="-76835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00FF"/>
                </a:solidFill>
                <a:latin typeface="Times New Roman"/>
                <a:cs typeface="Times New Roman"/>
              </a:rPr>
              <a:t>Application </a:t>
            </a:r>
            <a:r>
              <a:rPr sz="24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on </a:t>
            </a:r>
            <a:r>
              <a:rPr sz="24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(LD</a:t>
            </a:r>
            <a:r>
              <a:rPr sz="2400" b="1" spc="-15" dirty="0">
                <a:solidFill>
                  <a:srgbClr val="0000FF"/>
                </a:solidFill>
                <a:latin typeface="Times New Roman"/>
                <a:cs typeface="Times New Roman"/>
              </a:rPr>
              <a:t>P</a:t>
            </a:r>
            <a:r>
              <a:rPr sz="2400" b="1" dirty="0">
                <a:solidFill>
                  <a:srgbClr val="0000FF"/>
                </a:solidFill>
                <a:latin typeface="Times New Roman"/>
                <a:cs typeface="Times New Roman"/>
              </a:rPr>
              <a:t>E/L</a:t>
            </a:r>
            <a:r>
              <a:rPr sz="24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L</a:t>
            </a:r>
            <a:r>
              <a:rPr sz="24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D</a:t>
            </a:r>
            <a:r>
              <a:rPr sz="2400" b="1" spc="-15" dirty="0">
                <a:solidFill>
                  <a:srgbClr val="0000FF"/>
                </a:solidFill>
                <a:latin typeface="Times New Roman"/>
                <a:cs typeface="Times New Roman"/>
              </a:rPr>
              <a:t>P</a:t>
            </a:r>
            <a:r>
              <a:rPr sz="2400" b="1" dirty="0">
                <a:solidFill>
                  <a:srgbClr val="0000FF"/>
                </a:solidFill>
                <a:latin typeface="Times New Roman"/>
                <a:cs typeface="Times New Roman"/>
              </a:rPr>
              <a:t>E).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714743" y="1866614"/>
            <a:ext cx="4359275" cy="2250440"/>
            <a:chOff x="6714743" y="1866614"/>
            <a:chExt cx="4359275" cy="22504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23673" y="1866614"/>
              <a:ext cx="2249995" cy="224999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82455" y="2025395"/>
              <a:ext cx="1752600" cy="17525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14743" y="1955291"/>
              <a:ext cx="2344038" cy="204990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09815" y="2150363"/>
              <a:ext cx="1773935" cy="1479804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7810359" y="4263564"/>
            <a:ext cx="3097530" cy="1978025"/>
            <a:chOff x="7810359" y="4263564"/>
            <a:chExt cx="3097530" cy="1978025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10359" y="4263564"/>
              <a:ext cx="3097048" cy="197798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968995" y="4422647"/>
              <a:ext cx="2599944" cy="1479804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8435720" y="6029655"/>
            <a:ext cx="20078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Gas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and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water</a:t>
            </a:r>
            <a:r>
              <a:rPr sz="1800" b="1" spc="-7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pipes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268971" y="3771645"/>
            <a:ext cx="1271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Carrier</a:t>
            </a:r>
            <a:r>
              <a:rPr sz="1800" b="1" spc="-1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bags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279763" y="3797249"/>
            <a:ext cx="17272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111111"/>
                </a:solidFill>
                <a:latin typeface="Times New Roman"/>
                <a:cs typeface="Times New Roman"/>
              </a:rPr>
              <a:t>Heavy</a:t>
            </a:r>
            <a:r>
              <a:rPr sz="1800" b="1" spc="-45" dirty="0">
                <a:solidFill>
                  <a:srgbClr val="111111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111111"/>
                </a:solidFill>
                <a:latin typeface="Times New Roman"/>
                <a:cs typeface="Times New Roman"/>
              </a:rPr>
              <a:t>duty</a:t>
            </a:r>
            <a:r>
              <a:rPr sz="1800" b="1" spc="-35" dirty="0">
                <a:solidFill>
                  <a:srgbClr val="111111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111111"/>
                </a:solidFill>
                <a:latin typeface="Times New Roman"/>
                <a:cs typeface="Times New Roman"/>
              </a:rPr>
              <a:t>sacks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997710" y="1079372"/>
            <a:ext cx="194691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8309" marR="5080" indent="-436245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Application</a:t>
            </a:r>
            <a:r>
              <a:rPr sz="24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on </a:t>
            </a:r>
            <a:r>
              <a:rPr sz="2400" b="1" spc="-5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(HDPE).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93059" y="1878806"/>
            <a:ext cx="3280410" cy="2250440"/>
            <a:chOff x="393059" y="1878806"/>
            <a:chExt cx="3280410" cy="2250440"/>
          </a:xfrm>
        </p:grpSpPr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3059" y="1878806"/>
              <a:ext cx="3279913" cy="224999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51688" y="2037587"/>
              <a:ext cx="2782824" cy="1752600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629818" y="3955160"/>
            <a:ext cx="28276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Chemical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drums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&amp;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jerricans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3523488" y="1830323"/>
            <a:ext cx="2586355" cy="2277110"/>
            <a:chOff x="3523488" y="1830323"/>
            <a:chExt cx="2586355" cy="2277110"/>
          </a:xfrm>
        </p:grpSpPr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523488" y="1830323"/>
              <a:ext cx="2586228" cy="227698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718560" y="2025395"/>
              <a:ext cx="2016252" cy="1706879"/>
            </a:xfrm>
            <a:prstGeom prst="rect">
              <a:avLst/>
            </a:prstGeom>
          </p:spPr>
        </p:pic>
      </p:grpSp>
      <p:grpSp>
        <p:nvGrpSpPr>
          <p:cNvPr id="22" name="object 22"/>
          <p:cNvGrpSpPr/>
          <p:nvPr/>
        </p:nvGrpSpPr>
        <p:grpSpPr>
          <a:xfrm>
            <a:off x="1024127" y="4207789"/>
            <a:ext cx="1468120" cy="2650490"/>
            <a:chOff x="1024127" y="4207789"/>
            <a:chExt cx="1468120" cy="2650490"/>
          </a:xfrm>
        </p:grpSpPr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24127" y="4207789"/>
              <a:ext cx="1467738" cy="2650209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19199" y="4402835"/>
              <a:ext cx="897636" cy="2318004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4517897" y="3886580"/>
            <a:ext cx="475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70" dirty="0">
                <a:solidFill>
                  <a:srgbClr val="111111"/>
                </a:solidFill>
                <a:latin typeface="Times New Roman"/>
                <a:cs typeface="Times New Roman"/>
              </a:rPr>
              <a:t>T</a:t>
            </a:r>
            <a:r>
              <a:rPr sz="1800" b="1" dirty="0">
                <a:solidFill>
                  <a:srgbClr val="111111"/>
                </a:solidFill>
                <a:latin typeface="Times New Roman"/>
                <a:cs typeface="Times New Roman"/>
              </a:rPr>
              <a:t>o</a:t>
            </a:r>
            <a:r>
              <a:rPr sz="1800" b="1" spc="10" dirty="0">
                <a:solidFill>
                  <a:srgbClr val="111111"/>
                </a:solidFill>
                <a:latin typeface="Times New Roman"/>
                <a:cs typeface="Times New Roman"/>
              </a:rPr>
              <a:t>y</a:t>
            </a:r>
            <a:r>
              <a:rPr sz="1800" b="1" spc="-5" dirty="0">
                <a:solidFill>
                  <a:srgbClr val="111111"/>
                </a:solidFill>
                <a:latin typeface="Times New Roman"/>
                <a:cs typeface="Times New Roman"/>
              </a:rPr>
              <a:t>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896110" y="5390489"/>
            <a:ext cx="163322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22019" algn="l"/>
              </a:tabLst>
            </a:pPr>
            <a:r>
              <a:rPr sz="18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1800" b="1" spc="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HDPE</a:t>
            </a:r>
            <a:endParaRPr sz="1800">
              <a:latin typeface="Times New Roman"/>
              <a:cs typeface="Times New Roman"/>
            </a:endParaRPr>
          </a:p>
          <a:p>
            <a:pPr marL="1016000">
              <a:lnSpc>
                <a:spcPct val="100000"/>
              </a:lnSpc>
              <a:spcBef>
                <a:spcPts val="5"/>
              </a:spcBef>
            </a:pPr>
            <a:r>
              <a:rPr sz="1800" b="1" spc="-5" dirty="0">
                <a:latin typeface="Times New Roman"/>
                <a:cs typeface="Times New Roman"/>
              </a:rPr>
              <a:t>Cable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27" name="object 2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0457657" y="0"/>
            <a:ext cx="1706178" cy="1750355"/>
          </a:xfrm>
          <a:prstGeom prst="rect">
            <a:avLst/>
          </a:prstGeom>
        </p:spPr>
      </p:pic>
      <p:sp>
        <p:nvSpPr>
          <p:cNvPr id="28" name="object 28"/>
          <p:cNvSpPr txBox="1"/>
          <p:nvPr/>
        </p:nvSpPr>
        <p:spPr>
          <a:xfrm>
            <a:off x="10596753" y="1293621"/>
            <a:ext cx="14668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6138671" y="1629155"/>
            <a:ext cx="31750" cy="4594225"/>
          </a:xfrm>
          <a:custGeom>
            <a:avLst/>
            <a:gdLst/>
            <a:ahLst/>
            <a:cxnLst/>
            <a:rect l="l" t="t" r="r" b="b"/>
            <a:pathLst>
              <a:path w="31750" h="4594225">
                <a:moveTo>
                  <a:pt x="0" y="0"/>
                </a:moveTo>
                <a:lnTo>
                  <a:pt x="31623" y="4593793"/>
                </a:lnTo>
              </a:path>
            </a:pathLst>
          </a:custGeom>
          <a:ln w="57149">
            <a:solidFill>
              <a:srgbClr val="4471C4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4130166" y="6489293"/>
            <a:ext cx="378396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Chem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Seham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1st</a:t>
            </a:r>
            <a:r>
              <a:rPr sz="1200" spc="28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1443-2021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50039" y="490461"/>
            <a:ext cx="3300056" cy="113492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266946" y="553669"/>
            <a:ext cx="304292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dirty="0">
                <a:solidFill>
                  <a:srgbClr val="0000FF"/>
                </a:solidFill>
                <a:latin typeface="Times New Roman"/>
                <a:cs typeface="Times New Roman"/>
              </a:rPr>
              <a:t>Polyvinyl</a:t>
            </a:r>
            <a:r>
              <a:rPr sz="2300" b="1" spc="-6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300" b="1" dirty="0">
                <a:solidFill>
                  <a:srgbClr val="0000FF"/>
                </a:solidFill>
                <a:latin typeface="Times New Roman"/>
                <a:cs typeface="Times New Roman"/>
              </a:rPr>
              <a:t>Chloride</a:t>
            </a:r>
            <a:r>
              <a:rPr sz="2300" b="1" spc="-6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300" b="1" dirty="0">
                <a:solidFill>
                  <a:srgbClr val="0000FF"/>
                </a:solidFill>
                <a:latin typeface="Times New Roman"/>
                <a:cs typeface="Times New Roman"/>
              </a:rPr>
              <a:t>PVC</a:t>
            </a:r>
            <a:endParaRPr sz="2300" dirty="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05044" y="909827"/>
            <a:ext cx="995172" cy="64007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739862" y="0"/>
            <a:ext cx="2423964" cy="2394996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9979914" y="1865833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4479" y="1830451"/>
            <a:ext cx="682434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07975" indent="-295910">
              <a:lnSpc>
                <a:spcPct val="100000"/>
              </a:lnSpc>
              <a:spcBef>
                <a:spcPts val="105"/>
              </a:spcBef>
              <a:buSzPct val="96153"/>
              <a:buFont typeface="Wingdings"/>
              <a:buChar char=""/>
              <a:tabLst>
                <a:tab pos="308610" algn="l"/>
              </a:tabLst>
            </a:pPr>
            <a:r>
              <a:rPr sz="2600" dirty="0">
                <a:solidFill>
                  <a:srgbClr val="FF0000"/>
                </a:solidFill>
                <a:latin typeface="Times New Roman"/>
                <a:cs typeface="Times New Roman"/>
              </a:rPr>
              <a:t>It</a:t>
            </a:r>
            <a:r>
              <a:rPr sz="26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0000"/>
                </a:solidFill>
                <a:latin typeface="Times New Roman"/>
                <a:cs typeface="Times New Roman"/>
              </a:rPr>
              <a:t>is produced</a:t>
            </a:r>
            <a:r>
              <a:rPr sz="26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0000"/>
                </a:solidFill>
                <a:latin typeface="Times New Roman"/>
                <a:cs typeface="Times New Roman"/>
              </a:rPr>
              <a:t>from</a:t>
            </a:r>
            <a:r>
              <a:rPr sz="26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FF0000"/>
                </a:solidFill>
                <a:latin typeface="Times New Roman"/>
                <a:cs typeface="Times New Roman"/>
              </a:rPr>
              <a:t>ethylene</a:t>
            </a:r>
            <a:r>
              <a:rPr sz="26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0000"/>
                </a:solidFill>
                <a:latin typeface="Times New Roman"/>
                <a:cs typeface="Times New Roman"/>
              </a:rPr>
              <a:t>gas</a:t>
            </a:r>
            <a:r>
              <a:rPr sz="26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FF0000"/>
                </a:solidFill>
                <a:latin typeface="Times New Roman"/>
                <a:cs typeface="Times New Roman"/>
              </a:rPr>
              <a:t>in</a:t>
            </a:r>
            <a:r>
              <a:rPr sz="26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FF0000"/>
                </a:solidFill>
                <a:latin typeface="Times New Roman"/>
                <a:cs typeface="Times New Roman"/>
              </a:rPr>
              <a:t>several</a:t>
            </a:r>
            <a:r>
              <a:rPr sz="26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FF0000"/>
                </a:solidFill>
                <a:latin typeface="Times New Roman"/>
                <a:cs typeface="Times New Roman"/>
              </a:rPr>
              <a:t>stages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2504" y="2377186"/>
            <a:ext cx="1025969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(1)</a:t>
            </a:r>
            <a:r>
              <a:rPr sz="2200" b="1" spc="-30" dirty="0">
                <a:solidFill>
                  <a:srgbClr val="0000FF"/>
                </a:solidFill>
                <a:latin typeface="Times New Roman"/>
                <a:cs typeface="Times New Roman"/>
              </a:rPr>
              <a:t> Treatment</a:t>
            </a:r>
            <a:r>
              <a:rPr sz="2200" b="1" spc="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2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ethylene</a:t>
            </a:r>
            <a:r>
              <a:rPr sz="2200" b="1" spc="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with</a:t>
            </a:r>
            <a:r>
              <a:rPr sz="2200" b="1" spc="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chlorine</a:t>
            </a:r>
            <a:r>
              <a:rPr sz="2200" b="1" spc="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gas</a:t>
            </a:r>
            <a:r>
              <a:rPr sz="2200" b="1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in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presence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FeCl</a:t>
            </a:r>
            <a:r>
              <a:rPr sz="2175" baseline="-21072" dirty="0">
                <a:solidFill>
                  <a:srgbClr val="0000FF"/>
                </a:solidFill>
                <a:latin typeface="Times New Roman"/>
                <a:cs typeface="Times New Roman"/>
              </a:rPr>
              <a:t>3</a:t>
            </a:r>
            <a:r>
              <a:rPr sz="2175" spc="307" baseline="-21072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as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catalyst at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60</a:t>
            </a:r>
            <a:r>
              <a:rPr sz="2175" baseline="24904" dirty="0">
                <a:solidFill>
                  <a:srgbClr val="0000FF"/>
                </a:solidFill>
                <a:latin typeface="Times New Roman"/>
                <a:cs typeface="Times New Roman"/>
              </a:rPr>
              <a:t>o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C </a:t>
            </a:r>
            <a:r>
              <a:rPr sz="2200" spc="-5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(transformed</a:t>
            </a:r>
            <a:r>
              <a:rPr sz="2200" spc="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into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 colourless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liquid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that</a:t>
            </a:r>
            <a:r>
              <a:rPr sz="22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is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ethylene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dichloride)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84479" y="4304487"/>
            <a:ext cx="1093660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(2)</a:t>
            </a:r>
            <a:r>
              <a:rPr sz="2200" b="1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2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formation</a:t>
            </a:r>
            <a:r>
              <a:rPr sz="2200" b="1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2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vinyl</a:t>
            </a:r>
            <a:r>
              <a:rPr sz="2200" b="1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chloride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Extracting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the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hydrogen</a:t>
            </a:r>
            <a:r>
              <a:rPr sz="22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chloride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molecule</a:t>
            </a:r>
            <a:r>
              <a:rPr sz="2200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in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the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thermal</a:t>
            </a:r>
            <a:r>
              <a:rPr sz="2200" spc="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cracking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unit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by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using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coal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as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catalyst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990850" y="3126014"/>
            <a:ext cx="5415280" cy="988060"/>
          </a:xfrm>
          <a:custGeom>
            <a:avLst/>
            <a:gdLst/>
            <a:ahLst/>
            <a:cxnLst/>
            <a:rect l="l" t="t" r="r" b="b"/>
            <a:pathLst>
              <a:path w="5415280" h="988060">
                <a:moveTo>
                  <a:pt x="0" y="164591"/>
                </a:moveTo>
                <a:lnTo>
                  <a:pt x="5877" y="120826"/>
                </a:lnTo>
                <a:lnTo>
                  <a:pt x="22464" y="81505"/>
                </a:lnTo>
                <a:lnTo>
                  <a:pt x="48196" y="48196"/>
                </a:lnTo>
                <a:lnTo>
                  <a:pt x="81505" y="22464"/>
                </a:lnTo>
                <a:lnTo>
                  <a:pt x="120826" y="5877"/>
                </a:lnTo>
                <a:lnTo>
                  <a:pt x="164592" y="0"/>
                </a:lnTo>
                <a:lnTo>
                  <a:pt x="5250180" y="0"/>
                </a:lnTo>
                <a:lnTo>
                  <a:pt x="5293945" y="5877"/>
                </a:lnTo>
                <a:lnTo>
                  <a:pt x="5333266" y="22464"/>
                </a:lnTo>
                <a:lnTo>
                  <a:pt x="5366575" y="48196"/>
                </a:lnTo>
                <a:lnTo>
                  <a:pt x="5392307" y="81505"/>
                </a:lnTo>
                <a:lnTo>
                  <a:pt x="5408894" y="120826"/>
                </a:lnTo>
                <a:lnTo>
                  <a:pt x="5414772" y="164591"/>
                </a:lnTo>
                <a:lnTo>
                  <a:pt x="5414772" y="822960"/>
                </a:lnTo>
                <a:lnTo>
                  <a:pt x="5408894" y="866725"/>
                </a:lnTo>
                <a:lnTo>
                  <a:pt x="5392307" y="906046"/>
                </a:lnTo>
                <a:lnTo>
                  <a:pt x="5366575" y="939355"/>
                </a:lnTo>
                <a:lnTo>
                  <a:pt x="5333266" y="965087"/>
                </a:lnTo>
                <a:lnTo>
                  <a:pt x="5293945" y="981674"/>
                </a:lnTo>
                <a:lnTo>
                  <a:pt x="5250180" y="987551"/>
                </a:lnTo>
                <a:lnTo>
                  <a:pt x="164592" y="987551"/>
                </a:lnTo>
                <a:lnTo>
                  <a:pt x="120826" y="981674"/>
                </a:lnTo>
                <a:lnTo>
                  <a:pt x="81505" y="965087"/>
                </a:lnTo>
                <a:lnTo>
                  <a:pt x="48196" y="939355"/>
                </a:lnTo>
                <a:lnTo>
                  <a:pt x="22464" y="906046"/>
                </a:lnTo>
                <a:lnTo>
                  <a:pt x="5877" y="866725"/>
                </a:lnTo>
                <a:lnTo>
                  <a:pt x="0" y="822960"/>
                </a:lnTo>
                <a:lnTo>
                  <a:pt x="0" y="164591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096005" y="5267705"/>
            <a:ext cx="5415280" cy="988060"/>
          </a:xfrm>
          <a:custGeom>
            <a:avLst/>
            <a:gdLst/>
            <a:ahLst/>
            <a:cxnLst/>
            <a:rect l="l" t="t" r="r" b="b"/>
            <a:pathLst>
              <a:path w="5415280" h="988060">
                <a:moveTo>
                  <a:pt x="0" y="164592"/>
                </a:moveTo>
                <a:lnTo>
                  <a:pt x="5877" y="120826"/>
                </a:lnTo>
                <a:lnTo>
                  <a:pt x="22464" y="81505"/>
                </a:lnTo>
                <a:lnTo>
                  <a:pt x="48196" y="48196"/>
                </a:lnTo>
                <a:lnTo>
                  <a:pt x="81505" y="22464"/>
                </a:lnTo>
                <a:lnTo>
                  <a:pt x="120826" y="5877"/>
                </a:lnTo>
                <a:lnTo>
                  <a:pt x="164592" y="0"/>
                </a:lnTo>
                <a:lnTo>
                  <a:pt x="5250180" y="0"/>
                </a:lnTo>
                <a:lnTo>
                  <a:pt x="5293945" y="5877"/>
                </a:lnTo>
                <a:lnTo>
                  <a:pt x="5333266" y="22464"/>
                </a:lnTo>
                <a:lnTo>
                  <a:pt x="5366575" y="48196"/>
                </a:lnTo>
                <a:lnTo>
                  <a:pt x="5392307" y="81505"/>
                </a:lnTo>
                <a:lnTo>
                  <a:pt x="5408894" y="120826"/>
                </a:lnTo>
                <a:lnTo>
                  <a:pt x="5414772" y="164592"/>
                </a:lnTo>
                <a:lnTo>
                  <a:pt x="5414772" y="822960"/>
                </a:lnTo>
                <a:lnTo>
                  <a:pt x="5408894" y="866716"/>
                </a:lnTo>
                <a:lnTo>
                  <a:pt x="5392307" y="906034"/>
                </a:lnTo>
                <a:lnTo>
                  <a:pt x="5366575" y="939345"/>
                </a:lnTo>
                <a:lnTo>
                  <a:pt x="5333266" y="965081"/>
                </a:lnTo>
                <a:lnTo>
                  <a:pt x="5293945" y="981672"/>
                </a:lnTo>
                <a:lnTo>
                  <a:pt x="5250180" y="987552"/>
                </a:lnTo>
                <a:lnTo>
                  <a:pt x="164592" y="987552"/>
                </a:lnTo>
                <a:lnTo>
                  <a:pt x="120826" y="981672"/>
                </a:lnTo>
                <a:lnTo>
                  <a:pt x="81505" y="965081"/>
                </a:lnTo>
                <a:lnTo>
                  <a:pt x="48196" y="939345"/>
                </a:lnTo>
                <a:lnTo>
                  <a:pt x="22464" y="906034"/>
                </a:lnTo>
                <a:lnTo>
                  <a:pt x="5877" y="866716"/>
                </a:lnTo>
                <a:lnTo>
                  <a:pt x="0" y="822960"/>
                </a:lnTo>
                <a:lnTo>
                  <a:pt x="0" y="164592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4130166" y="6489293"/>
            <a:ext cx="378396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Chem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Seham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1st</a:t>
            </a:r>
            <a:r>
              <a:rPr sz="1200" spc="28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1443-2021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45" name="Object 2">
            <a:extLst>
              <a:ext uri="{FF2B5EF4-FFF2-40B4-BE49-F238E27FC236}">
                <a16:creationId xmlns:a16="http://schemas.microsoft.com/office/drawing/2014/main" id="{A8C08282-2FC5-F13A-2AE8-E4A7874EA86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8354958"/>
              </p:ext>
            </p:extLst>
          </p:nvPr>
        </p:nvGraphicFramePr>
        <p:xfrm>
          <a:off x="3144783" y="3203208"/>
          <a:ext cx="5008617" cy="8222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0" name="CS ChemDraw Drawing" r:id="rId6" imgW="3427476" imgH="667512" progId="ChemDraw.Document.6.0">
                  <p:embed/>
                </p:oleObj>
              </mc:Choice>
              <mc:Fallback>
                <p:oleObj name="CS ChemDraw Drawing" r:id="rId6" imgW="3427476" imgH="667512" progId="ChemDraw.Document.6.0">
                  <p:embed/>
                  <p:pic>
                    <p:nvPicPr>
                      <p:cNvPr id="14" name="Object 2">
                        <a:extLst>
                          <a:ext uri="{FF2B5EF4-FFF2-40B4-BE49-F238E27FC236}">
                            <a16:creationId xmlns:a16="http://schemas.microsoft.com/office/drawing/2014/main" id="{0FD71E51-E03B-4D92-9080-7ACFC660EBE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4783" y="3203208"/>
                        <a:ext cx="5008617" cy="82227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" name="Object 5">
            <a:extLst>
              <a:ext uri="{FF2B5EF4-FFF2-40B4-BE49-F238E27FC236}">
                <a16:creationId xmlns:a16="http://schemas.microsoft.com/office/drawing/2014/main" id="{7A23A2C5-0836-446D-7150-B44E17EEB6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3614933"/>
              </p:ext>
            </p:extLst>
          </p:nvPr>
        </p:nvGraphicFramePr>
        <p:xfrm>
          <a:off x="3595409" y="5334000"/>
          <a:ext cx="4611000" cy="8000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1" name="CS ChemDraw Drawing" r:id="rId8" imgW="3236976" imgH="667512" progId="ChemDraw.Document.6.0">
                  <p:embed/>
                </p:oleObj>
              </mc:Choice>
              <mc:Fallback>
                <p:oleObj name="CS ChemDraw Drawing" r:id="rId8" imgW="3236976" imgH="667512" progId="ChemDraw.Document.6.0">
                  <p:embed/>
                  <p:pic>
                    <p:nvPicPr>
                      <p:cNvPr id="15" name="Object 5">
                        <a:extLst>
                          <a:ext uri="{FF2B5EF4-FFF2-40B4-BE49-F238E27FC236}">
                            <a16:creationId xmlns:a16="http://schemas.microsoft.com/office/drawing/2014/main" id="{5491444B-5AF5-489B-A3E6-029CB36A8D7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5409" y="5334000"/>
                        <a:ext cx="4611000" cy="80004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92048" y="928878"/>
            <a:ext cx="39560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00FF"/>
                </a:solidFill>
                <a:latin typeface="Times New Roman"/>
                <a:cs typeface="Times New Roman"/>
              </a:rPr>
              <a:t>(3)</a:t>
            </a:r>
            <a:r>
              <a:rPr sz="24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 Suspension</a:t>
            </a:r>
            <a:r>
              <a:rPr sz="2400" b="1" spc="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polymerization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819400" y="1528584"/>
            <a:ext cx="5415280" cy="1277620"/>
          </a:xfrm>
          <a:custGeom>
            <a:avLst/>
            <a:gdLst/>
            <a:ahLst/>
            <a:cxnLst/>
            <a:rect l="l" t="t" r="r" b="b"/>
            <a:pathLst>
              <a:path w="5415280" h="1277620">
                <a:moveTo>
                  <a:pt x="0" y="212851"/>
                </a:moveTo>
                <a:lnTo>
                  <a:pt x="5619" y="164032"/>
                </a:lnTo>
                <a:lnTo>
                  <a:pt x="21626" y="119224"/>
                </a:lnTo>
                <a:lnTo>
                  <a:pt x="46746" y="79704"/>
                </a:lnTo>
                <a:lnTo>
                  <a:pt x="79704" y="46746"/>
                </a:lnTo>
                <a:lnTo>
                  <a:pt x="119224" y="21626"/>
                </a:lnTo>
                <a:lnTo>
                  <a:pt x="164032" y="5619"/>
                </a:lnTo>
                <a:lnTo>
                  <a:pt x="212851" y="0"/>
                </a:lnTo>
                <a:lnTo>
                  <a:pt x="5201920" y="0"/>
                </a:lnTo>
                <a:lnTo>
                  <a:pt x="5250739" y="5619"/>
                </a:lnTo>
                <a:lnTo>
                  <a:pt x="5295547" y="21626"/>
                </a:lnTo>
                <a:lnTo>
                  <a:pt x="5335067" y="46746"/>
                </a:lnTo>
                <a:lnTo>
                  <a:pt x="5368025" y="79704"/>
                </a:lnTo>
                <a:lnTo>
                  <a:pt x="5393145" y="119224"/>
                </a:lnTo>
                <a:lnTo>
                  <a:pt x="5409152" y="164032"/>
                </a:lnTo>
                <a:lnTo>
                  <a:pt x="5414772" y="212851"/>
                </a:lnTo>
                <a:lnTo>
                  <a:pt x="5414772" y="1064259"/>
                </a:lnTo>
                <a:lnTo>
                  <a:pt x="5409152" y="1113079"/>
                </a:lnTo>
                <a:lnTo>
                  <a:pt x="5393145" y="1157887"/>
                </a:lnTo>
                <a:lnTo>
                  <a:pt x="5368025" y="1197407"/>
                </a:lnTo>
                <a:lnTo>
                  <a:pt x="5335067" y="1230365"/>
                </a:lnTo>
                <a:lnTo>
                  <a:pt x="5295547" y="1255485"/>
                </a:lnTo>
                <a:lnTo>
                  <a:pt x="5250739" y="1271492"/>
                </a:lnTo>
                <a:lnTo>
                  <a:pt x="5201920" y="1277112"/>
                </a:lnTo>
                <a:lnTo>
                  <a:pt x="212851" y="1277112"/>
                </a:lnTo>
                <a:lnTo>
                  <a:pt x="164032" y="1271492"/>
                </a:lnTo>
                <a:lnTo>
                  <a:pt x="119224" y="1255485"/>
                </a:lnTo>
                <a:lnTo>
                  <a:pt x="79704" y="1230365"/>
                </a:lnTo>
                <a:lnTo>
                  <a:pt x="46746" y="1197407"/>
                </a:lnTo>
                <a:lnTo>
                  <a:pt x="21626" y="1157887"/>
                </a:lnTo>
                <a:lnTo>
                  <a:pt x="5619" y="1113079"/>
                </a:lnTo>
                <a:lnTo>
                  <a:pt x="0" y="1064259"/>
                </a:lnTo>
                <a:lnTo>
                  <a:pt x="0" y="212851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290271" y="2753360"/>
            <a:ext cx="10106025" cy="35490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07975" indent="-295910">
              <a:lnSpc>
                <a:spcPct val="100000"/>
              </a:lnSpc>
              <a:spcBef>
                <a:spcPts val="105"/>
              </a:spcBef>
              <a:buSzPct val="96153"/>
              <a:buFont typeface="Wingdings"/>
              <a:buChar char=""/>
              <a:tabLst>
                <a:tab pos="308610" algn="l"/>
                <a:tab pos="1470660" algn="l"/>
              </a:tabLst>
            </a:pPr>
            <a:r>
              <a:rPr sz="2600" dirty="0">
                <a:solidFill>
                  <a:srgbClr val="FF0000"/>
                </a:solidFill>
                <a:latin typeface="Times New Roman"/>
                <a:cs typeface="Times New Roman"/>
              </a:rPr>
              <a:t>Uses</a:t>
            </a:r>
            <a:r>
              <a:rPr sz="26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0000"/>
                </a:solidFill>
                <a:latin typeface="Times New Roman"/>
                <a:cs typeface="Times New Roman"/>
              </a:rPr>
              <a:t>of	PVC:</a:t>
            </a:r>
            <a:endParaRPr sz="2600" dirty="0">
              <a:latin typeface="Times New Roman"/>
              <a:cs typeface="Times New Roman"/>
            </a:endParaRPr>
          </a:p>
          <a:p>
            <a:pPr marL="213995">
              <a:lnSpc>
                <a:spcPct val="100000"/>
              </a:lnSpc>
              <a:spcBef>
                <a:spcPts val="2325"/>
              </a:spcBef>
            </a:pPr>
            <a:r>
              <a:rPr sz="2000" spc="-30" dirty="0">
                <a:solidFill>
                  <a:srgbClr val="0000FF"/>
                </a:solidFill>
                <a:latin typeface="Times New Roman"/>
                <a:cs typeface="Times New Roman"/>
              </a:rPr>
              <a:t>Water</a:t>
            </a:r>
            <a:r>
              <a:rPr sz="2000" spc="-7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Pipes:</a:t>
            </a:r>
            <a:endParaRPr sz="2000" dirty="0">
              <a:latin typeface="Times New Roman"/>
              <a:cs typeface="Times New Roman"/>
            </a:endParaRPr>
          </a:p>
          <a:p>
            <a:pPr marL="27813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PVC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helps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conserve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energy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and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water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by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creating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virtually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leak-free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pipes</a:t>
            </a:r>
          </a:p>
          <a:p>
            <a:pPr marL="213995">
              <a:lnSpc>
                <a:spcPct val="100000"/>
              </a:lnSpc>
              <a:spcBef>
                <a:spcPts val="1650"/>
              </a:spcBef>
            </a:pP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Packaging</a:t>
            </a:r>
            <a:endParaRPr sz="2000" dirty="0">
              <a:latin typeface="Times New Roman"/>
              <a:cs typeface="Times New Roman"/>
            </a:endParaRPr>
          </a:p>
          <a:p>
            <a:pPr marL="213995" marR="3556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Times New Roman"/>
                <a:cs typeface="Times New Roman"/>
              </a:rPr>
              <a:t>Because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durable,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dependable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and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light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weight,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flexible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PVC helps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packaging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do</a:t>
            </a:r>
            <a:r>
              <a:rPr sz="2000" spc="-5" dirty="0">
                <a:latin typeface="Times New Roman"/>
                <a:cs typeface="Times New Roman"/>
              </a:rPr>
              <a:t> its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job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to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maintain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integrity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products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inside,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including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medicines.</a:t>
            </a:r>
            <a:endParaRPr sz="2000" dirty="0">
              <a:latin typeface="Times New Roman"/>
              <a:cs typeface="Times New Roman"/>
            </a:endParaRPr>
          </a:p>
          <a:p>
            <a:pPr marL="213995">
              <a:lnSpc>
                <a:spcPct val="100000"/>
              </a:lnSpc>
              <a:spcBef>
                <a:spcPts val="1430"/>
              </a:spcBef>
            </a:pP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Household</a:t>
            </a:r>
            <a:r>
              <a:rPr sz="2000" spc="-7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Times New Roman"/>
                <a:cs typeface="Times New Roman"/>
              </a:rPr>
              <a:t>Products</a:t>
            </a:r>
            <a:endParaRPr sz="2000" dirty="0">
              <a:latin typeface="Times New Roman"/>
              <a:cs typeface="Times New Roman"/>
            </a:endParaRPr>
          </a:p>
          <a:p>
            <a:pPr marL="213995" marR="5080">
              <a:lnSpc>
                <a:spcPct val="100000"/>
              </a:lnSpc>
              <a:spcBef>
                <a:spcPts val="5"/>
              </a:spcBef>
            </a:pPr>
            <a:r>
              <a:rPr sz="2000" spc="-25" dirty="0">
                <a:latin typeface="Times New Roman"/>
                <a:cs typeface="Times New Roman"/>
              </a:rPr>
              <a:t>PVC’s </a:t>
            </a:r>
            <a:r>
              <a:rPr sz="2000" spc="-15" dirty="0">
                <a:latin typeface="Times New Roman"/>
                <a:cs typeface="Times New Roman"/>
              </a:rPr>
              <a:t>affordability, </a:t>
            </a:r>
            <a:r>
              <a:rPr sz="2000" spc="-5" dirty="0">
                <a:latin typeface="Times New Roman"/>
                <a:cs typeface="Times New Roman"/>
              </a:rPr>
              <a:t>durability </a:t>
            </a:r>
            <a:r>
              <a:rPr sz="2000" dirty="0">
                <a:latin typeface="Times New Roman"/>
                <a:cs typeface="Times New Roman"/>
              </a:rPr>
              <a:t>and </a:t>
            </a:r>
            <a:r>
              <a:rPr sz="2000" spc="-5" dirty="0">
                <a:latin typeface="Times New Roman"/>
                <a:cs typeface="Times New Roman"/>
              </a:rPr>
              <a:t>water </a:t>
            </a:r>
            <a:r>
              <a:rPr sz="2000" dirty="0">
                <a:latin typeface="Times New Roman"/>
                <a:cs typeface="Times New Roman"/>
              </a:rPr>
              <a:t>resistance </a:t>
            </a:r>
            <a:r>
              <a:rPr sz="2000" spc="-5" dirty="0">
                <a:latin typeface="Times New Roman"/>
                <a:cs typeface="Times New Roman"/>
              </a:rPr>
              <a:t>make </a:t>
            </a:r>
            <a:r>
              <a:rPr sz="2000" dirty="0">
                <a:latin typeface="Times New Roman"/>
                <a:cs typeface="Times New Roman"/>
              </a:rPr>
              <a:t>it </a:t>
            </a:r>
            <a:r>
              <a:rPr sz="2000" spc="-5" dirty="0">
                <a:latin typeface="Times New Roman"/>
                <a:cs typeface="Times New Roman"/>
              </a:rPr>
              <a:t>ideal </a:t>
            </a:r>
            <a:r>
              <a:rPr sz="2000" dirty="0">
                <a:latin typeface="Times New Roman"/>
                <a:cs typeface="Times New Roman"/>
              </a:rPr>
              <a:t>for rain coats, boots and shower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curtains.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4130166" y="6489293"/>
            <a:ext cx="378396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Chem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Seham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1st</a:t>
            </a:r>
            <a:r>
              <a:rPr sz="1200" spc="28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1443-2021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22" name="Object 5">
            <a:extLst>
              <a:ext uri="{FF2B5EF4-FFF2-40B4-BE49-F238E27FC236}">
                <a16:creationId xmlns:a16="http://schemas.microsoft.com/office/drawing/2014/main" id="{C4DE39F8-1DD4-EF5A-DBED-BC100E7EFFE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9332516"/>
              </p:ext>
            </p:extLst>
          </p:nvPr>
        </p:nvGraphicFramePr>
        <p:xfrm>
          <a:off x="2978404" y="1673442"/>
          <a:ext cx="5098795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2" name="CS ChemDraw Drawing" r:id="rId3" imgW="3165348" imgH="717804" progId="ChemDraw.Document.6.0">
                  <p:embed/>
                </p:oleObj>
              </mc:Choice>
              <mc:Fallback>
                <p:oleObj name="CS ChemDraw Drawing" r:id="rId3" imgW="3165348" imgH="717804" progId="ChemDraw.Document.6.0">
                  <p:embed/>
                  <p:pic>
                    <p:nvPicPr>
                      <p:cNvPr id="8" name="Object 5">
                        <a:extLst>
                          <a:ext uri="{FF2B5EF4-FFF2-40B4-BE49-F238E27FC236}">
                            <a16:creationId xmlns:a16="http://schemas.microsoft.com/office/drawing/2014/main" id="{228C4327-BDBB-488E-8970-ABA6F1C76AE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8404" y="1673442"/>
                        <a:ext cx="5098795" cy="914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24764" y="868641"/>
            <a:ext cx="4729773" cy="77503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339210" y="1021207"/>
            <a:ext cx="44577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00FF"/>
                </a:solidFill>
                <a:latin typeface="Times New Roman"/>
                <a:cs typeface="Times New Roman"/>
              </a:rPr>
              <a:t>Polyvinylidene</a:t>
            </a:r>
            <a:r>
              <a:rPr sz="2400" b="1" spc="-5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dichloride</a:t>
            </a:r>
            <a:r>
              <a:rPr sz="2400" b="1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(</a:t>
            </a:r>
            <a:r>
              <a:rPr sz="24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PVDC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8305" y="1907235"/>
            <a:ext cx="912685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Polyvinylidene</a:t>
            </a:r>
            <a:r>
              <a:rPr sz="2400" spc="-5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chloride</a:t>
            </a:r>
            <a:r>
              <a:rPr sz="24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(PVDC)</a:t>
            </a:r>
            <a:r>
              <a:rPr sz="2400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fibers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are synthetic</a:t>
            </a:r>
            <a:r>
              <a:rPr sz="2400" spc="-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fibers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in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which the </a:t>
            </a:r>
            <a:r>
              <a:rPr sz="2400" spc="-58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fiber-forming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substance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is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any long chain synthetic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polymer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consisting 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at</a:t>
            </a:r>
            <a:r>
              <a:rPr sz="24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least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80% by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 weight</a:t>
            </a:r>
            <a:r>
              <a:rPr sz="24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of vinylidene</a:t>
            </a:r>
            <a:r>
              <a:rPr sz="2400" spc="-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chloride.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739" y="3149295"/>
            <a:ext cx="10799445" cy="1280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354965" algn="l"/>
                <a:tab pos="355600" algn="l"/>
                <a:tab pos="4794250" algn="l"/>
              </a:tabLst>
            </a:pP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They</a:t>
            </a:r>
            <a:r>
              <a:rPr sz="2200" spc="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are</a:t>
            </a:r>
            <a:r>
              <a:rPr sz="2200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called</a:t>
            </a:r>
            <a:r>
              <a:rPr sz="2200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Saran</a:t>
            </a:r>
            <a:r>
              <a:rPr sz="2200" spc="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fibers</a:t>
            </a:r>
            <a:r>
              <a:rPr sz="2200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which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are	very resilient</a:t>
            </a:r>
            <a:r>
              <a:rPr sz="2200" spc="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and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has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excellent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chemical</a:t>
            </a:r>
            <a:r>
              <a:rPr sz="2200" spc="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resistance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to</a:t>
            </a:r>
            <a:endParaRPr sz="22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many</a:t>
            </a:r>
            <a:r>
              <a:rPr sz="2200" spc="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chemicals</a:t>
            </a:r>
            <a:r>
              <a:rPr sz="2200" spc="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including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acids,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alkalis,</a:t>
            </a:r>
            <a:r>
              <a:rPr sz="2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bleaches,</a:t>
            </a:r>
            <a:r>
              <a:rPr sz="2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oils,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and</a:t>
            </a:r>
            <a:r>
              <a:rPr sz="2200" spc="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most</a:t>
            </a:r>
            <a:r>
              <a:rPr sz="2200" spc="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00FF"/>
                </a:solidFill>
                <a:latin typeface="Times New Roman"/>
                <a:cs typeface="Times New Roman"/>
              </a:rPr>
              <a:t>organic</a:t>
            </a:r>
            <a:r>
              <a:rPr sz="22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Times New Roman"/>
                <a:cs typeface="Times New Roman"/>
              </a:rPr>
              <a:t>solvents.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900">
              <a:latin typeface="Times New Roman"/>
              <a:cs typeface="Times New Roman"/>
            </a:endParaRPr>
          </a:p>
          <a:p>
            <a:pPr marL="349885">
              <a:lnSpc>
                <a:spcPct val="100000"/>
              </a:lnSpc>
            </a:pPr>
            <a:r>
              <a:rPr sz="2000" b="1" dirty="0">
                <a:solidFill>
                  <a:srgbClr val="009900"/>
                </a:solidFill>
                <a:latin typeface="Times New Roman"/>
                <a:cs typeface="Times New Roman"/>
              </a:rPr>
              <a:t>Is</a:t>
            </a:r>
            <a:r>
              <a:rPr sz="2000" b="1" spc="-2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9900"/>
                </a:solidFill>
                <a:latin typeface="Times New Roman"/>
                <a:cs typeface="Times New Roman"/>
              </a:rPr>
              <a:t>an</a:t>
            </a:r>
            <a:r>
              <a:rPr sz="2000" b="1" spc="-1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9900"/>
                </a:solidFill>
                <a:latin typeface="Times New Roman"/>
                <a:cs typeface="Times New Roman"/>
              </a:rPr>
              <a:t>addition</a:t>
            </a:r>
            <a:r>
              <a:rPr sz="2000" b="1" spc="-4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9900"/>
                </a:solidFill>
                <a:latin typeface="Times New Roman"/>
                <a:cs typeface="Times New Roman"/>
              </a:rPr>
              <a:t>polymer</a:t>
            </a:r>
            <a:r>
              <a:rPr sz="2000" b="1" spc="-75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9900"/>
                </a:solidFill>
                <a:latin typeface="Times New Roman"/>
                <a:cs typeface="Times New Roman"/>
              </a:rPr>
              <a:t>of</a:t>
            </a:r>
            <a:r>
              <a:rPr sz="2000" b="1" spc="-2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9900"/>
                </a:solidFill>
                <a:latin typeface="Times New Roman"/>
                <a:cs typeface="Times New Roman"/>
              </a:rPr>
              <a:t>vinylidene</a:t>
            </a:r>
            <a:r>
              <a:rPr sz="2000" b="1" spc="-40" dirty="0">
                <a:solidFill>
                  <a:srgbClr val="0099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9900"/>
                </a:solidFill>
                <a:latin typeface="Times New Roman"/>
                <a:cs typeface="Times New Roman"/>
              </a:rPr>
              <a:t>chloride.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027426" y="4705350"/>
            <a:ext cx="5674360" cy="1278890"/>
          </a:xfrm>
          <a:custGeom>
            <a:avLst/>
            <a:gdLst/>
            <a:ahLst/>
            <a:cxnLst/>
            <a:rect l="l" t="t" r="r" b="b"/>
            <a:pathLst>
              <a:path w="5674359" h="1278889">
                <a:moveTo>
                  <a:pt x="0" y="213106"/>
                </a:moveTo>
                <a:lnTo>
                  <a:pt x="5626" y="164232"/>
                </a:lnTo>
                <a:lnTo>
                  <a:pt x="21654" y="119372"/>
                </a:lnTo>
                <a:lnTo>
                  <a:pt x="46806" y="79804"/>
                </a:lnTo>
                <a:lnTo>
                  <a:pt x="79804" y="46806"/>
                </a:lnTo>
                <a:lnTo>
                  <a:pt x="119372" y="21654"/>
                </a:lnTo>
                <a:lnTo>
                  <a:pt x="164232" y="5626"/>
                </a:lnTo>
                <a:lnTo>
                  <a:pt x="213106" y="0"/>
                </a:lnTo>
                <a:lnTo>
                  <a:pt x="5460746" y="0"/>
                </a:lnTo>
                <a:lnTo>
                  <a:pt x="5509619" y="5626"/>
                </a:lnTo>
                <a:lnTo>
                  <a:pt x="5554479" y="21654"/>
                </a:lnTo>
                <a:lnTo>
                  <a:pt x="5594047" y="46806"/>
                </a:lnTo>
                <a:lnTo>
                  <a:pt x="5627045" y="79804"/>
                </a:lnTo>
                <a:lnTo>
                  <a:pt x="5652197" y="119372"/>
                </a:lnTo>
                <a:lnTo>
                  <a:pt x="5668225" y="164232"/>
                </a:lnTo>
                <a:lnTo>
                  <a:pt x="5673852" y="213106"/>
                </a:lnTo>
                <a:lnTo>
                  <a:pt x="5673852" y="1065530"/>
                </a:lnTo>
                <a:lnTo>
                  <a:pt x="5668225" y="1114391"/>
                </a:lnTo>
                <a:lnTo>
                  <a:pt x="5652197" y="1159246"/>
                </a:lnTo>
                <a:lnTo>
                  <a:pt x="5627045" y="1198815"/>
                </a:lnTo>
                <a:lnTo>
                  <a:pt x="5594047" y="1231817"/>
                </a:lnTo>
                <a:lnTo>
                  <a:pt x="5554479" y="1256974"/>
                </a:lnTo>
                <a:lnTo>
                  <a:pt x="5509619" y="1273007"/>
                </a:lnTo>
                <a:lnTo>
                  <a:pt x="5460746" y="1278636"/>
                </a:lnTo>
                <a:lnTo>
                  <a:pt x="213106" y="1278636"/>
                </a:lnTo>
                <a:lnTo>
                  <a:pt x="164232" y="1273007"/>
                </a:lnTo>
                <a:lnTo>
                  <a:pt x="119372" y="1256974"/>
                </a:lnTo>
                <a:lnTo>
                  <a:pt x="79804" y="1231817"/>
                </a:lnTo>
                <a:lnTo>
                  <a:pt x="46806" y="1198815"/>
                </a:lnTo>
                <a:lnTo>
                  <a:pt x="21654" y="1159246"/>
                </a:lnTo>
                <a:lnTo>
                  <a:pt x="5626" y="1114391"/>
                </a:lnTo>
                <a:lnTo>
                  <a:pt x="0" y="1065530"/>
                </a:lnTo>
                <a:lnTo>
                  <a:pt x="0" y="213106"/>
                </a:lnTo>
                <a:close/>
              </a:path>
            </a:pathLst>
          </a:custGeom>
          <a:ln w="28575">
            <a:solidFill>
              <a:srgbClr val="00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4130166" y="6489293"/>
            <a:ext cx="378396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Chem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Seham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1st</a:t>
            </a:r>
            <a:r>
              <a:rPr sz="1200" spc="28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1443-2021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36" name="Object 5">
            <a:extLst>
              <a:ext uri="{FF2B5EF4-FFF2-40B4-BE49-F238E27FC236}">
                <a16:creationId xmlns:a16="http://schemas.microsoft.com/office/drawing/2014/main" id="{36F58B8A-CEF0-5B5B-464A-FA574BEACC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6602628"/>
              </p:ext>
            </p:extLst>
          </p:nvPr>
        </p:nvGraphicFramePr>
        <p:xfrm>
          <a:off x="3170446" y="4825942"/>
          <a:ext cx="5436815" cy="10784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6" name="CS ChemDraw Drawing" r:id="rId4" imgW="5145024" imgH="812292" progId="ChemDraw.Document.6.0">
                  <p:embed/>
                </p:oleObj>
              </mc:Choice>
              <mc:Fallback>
                <p:oleObj name="CS ChemDraw Drawing" r:id="rId4" imgW="5145024" imgH="812292" progId="ChemDraw.Document.6.0">
                  <p:embed/>
                  <p:pic>
                    <p:nvPicPr>
                      <p:cNvPr id="13" name="Object 5">
                        <a:extLst>
                          <a:ext uri="{FF2B5EF4-FFF2-40B4-BE49-F238E27FC236}">
                            <a16:creationId xmlns:a16="http://schemas.microsoft.com/office/drawing/2014/main" id="{27A56309-2A8B-477A-87BD-FBF62AFC4BC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0446" y="4825942"/>
                        <a:ext cx="5436815" cy="10784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2247138" y="2556510"/>
            <a:ext cx="6835521" cy="3744595"/>
            <a:chOff x="2247138" y="2556510"/>
            <a:chExt cx="6835521" cy="3744595"/>
          </a:xfrm>
        </p:grpSpPr>
        <p:sp>
          <p:nvSpPr>
            <p:cNvPr id="37" name="object 37"/>
            <p:cNvSpPr/>
            <p:nvPr/>
          </p:nvSpPr>
          <p:spPr>
            <a:xfrm>
              <a:off x="2247138" y="2556510"/>
              <a:ext cx="6471285" cy="3744595"/>
            </a:xfrm>
            <a:custGeom>
              <a:avLst/>
              <a:gdLst/>
              <a:ahLst/>
              <a:cxnLst/>
              <a:rect l="l" t="t" r="r" b="b"/>
              <a:pathLst>
                <a:path w="6471284" h="3744595">
                  <a:moveTo>
                    <a:pt x="0" y="3744467"/>
                  </a:moveTo>
                  <a:lnTo>
                    <a:pt x="6470904" y="3744467"/>
                  </a:lnTo>
                  <a:lnTo>
                    <a:pt x="6470904" y="0"/>
                  </a:lnTo>
                  <a:lnTo>
                    <a:pt x="0" y="0"/>
                  </a:lnTo>
                  <a:lnTo>
                    <a:pt x="0" y="3744467"/>
                  </a:lnTo>
                  <a:close/>
                </a:path>
              </a:pathLst>
            </a:custGeom>
            <a:ln w="38099">
              <a:solidFill>
                <a:srgbClr val="EA8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8408289" y="4205858"/>
              <a:ext cx="674370" cy="464820"/>
            </a:xfrm>
            <a:custGeom>
              <a:avLst/>
              <a:gdLst/>
              <a:ahLst/>
              <a:cxnLst/>
              <a:rect l="l" t="t" r="r" b="b"/>
              <a:pathLst>
                <a:path w="674370" h="464820">
                  <a:moveTo>
                    <a:pt x="594892" y="428228"/>
                  </a:moveTo>
                  <a:lnTo>
                    <a:pt x="578865" y="451866"/>
                  </a:lnTo>
                  <a:lnTo>
                    <a:pt x="673861" y="464566"/>
                  </a:lnTo>
                  <a:lnTo>
                    <a:pt x="658003" y="436245"/>
                  </a:lnTo>
                  <a:lnTo>
                    <a:pt x="606678" y="436245"/>
                  </a:lnTo>
                  <a:lnTo>
                    <a:pt x="594892" y="428228"/>
                  </a:lnTo>
                  <a:close/>
                </a:path>
                <a:path w="674370" h="464820">
                  <a:moveTo>
                    <a:pt x="610942" y="404554"/>
                  </a:moveTo>
                  <a:lnTo>
                    <a:pt x="594892" y="428228"/>
                  </a:lnTo>
                  <a:lnTo>
                    <a:pt x="606678" y="436245"/>
                  </a:lnTo>
                  <a:lnTo>
                    <a:pt x="622807" y="412623"/>
                  </a:lnTo>
                  <a:lnTo>
                    <a:pt x="610942" y="404554"/>
                  </a:lnTo>
                  <a:close/>
                </a:path>
                <a:path w="674370" h="464820">
                  <a:moveTo>
                    <a:pt x="626999" y="380873"/>
                  </a:moveTo>
                  <a:lnTo>
                    <a:pt x="610942" y="404554"/>
                  </a:lnTo>
                  <a:lnTo>
                    <a:pt x="622807" y="412623"/>
                  </a:lnTo>
                  <a:lnTo>
                    <a:pt x="606678" y="436245"/>
                  </a:lnTo>
                  <a:lnTo>
                    <a:pt x="658003" y="436245"/>
                  </a:lnTo>
                  <a:lnTo>
                    <a:pt x="626999" y="380873"/>
                  </a:lnTo>
                  <a:close/>
                </a:path>
                <a:path w="674370" h="464820">
                  <a:moveTo>
                    <a:pt x="16001" y="0"/>
                  </a:moveTo>
                  <a:lnTo>
                    <a:pt x="0" y="23622"/>
                  </a:lnTo>
                  <a:lnTo>
                    <a:pt x="594892" y="428228"/>
                  </a:lnTo>
                  <a:lnTo>
                    <a:pt x="610942" y="404554"/>
                  </a:lnTo>
                  <a:lnTo>
                    <a:pt x="1600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9" name="object 3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07178" y="742134"/>
            <a:ext cx="2404170" cy="947272"/>
          </a:xfrm>
          <a:prstGeom prst="rect">
            <a:avLst/>
          </a:prstGeom>
        </p:spPr>
      </p:pic>
      <p:sp>
        <p:nvSpPr>
          <p:cNvPr id="40" name="object 40"/>
          <p:cNvSpPr txBox="1"/>
          <p:nvPr/>
        </p:nvSpPr>
        <p:spPr>
          <a:xfrm>
            <a:off x="3045714" y="784352"/>
            <a:ext cx="10191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Sty</a:t>
            </a:r>
            <a:r>
              <a:rPr sz="2400" b="1" spc="-50" dirty="0">
                <a:solidFill>
                  <a:srgbClr val="0000FF"/>
                </a:solidFill>
                <a:latin typeface="Times New Roman"/>
                <a:cs typeface="Times New Roman"/>
              </a:rPr>
              <a:t>r</a:t>
            </a:r>
            <a:r>
              <a:rPr sz="24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ene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41" name="object 4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652248" y="746659"/>
            <a:ext cx="2576346" cy="1035746"/>
          </a:xfrm>
          <a:prstGeom prst="rect">
            <a:avLst/>
          </a:prstGeom>
        </p:spPr>
      </p:pic>
      <p:sp>
        <p:nvSpPr>
          <p:cNvPr id="42" name="object 42"/>
          <p:cNvSpPr txBox="1"/>
          <p:nvPr/>
        </p:nvSpPr>
        <p:spPr>
          <a:xfrm>
            <a:off x="6845300" y="785876"/>
            <a:ext cx="12934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Polystyrene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43" name="object 4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164068" y="923544"/>
            <a:ext cx="992124" cy="771143"/>
          </a:xfrm>
          <a:prstGeom prst="rect">
            <a:avLst/>
          </a:prstGeom>
        </p:spPr>
      </p:pic>
      <p:sp>
        <p:nvSpPr>
          <p:cNvPr id="44" name="object 44"/>
          <p:cNvSpPr/>
          <p:nvPr/>
        </p:nvSpPr>
        <p:spPr>
          <a:xfrm>
            <a:off x="5455920" y="1143000"/>
            <a:ext cx="1102360" cy="228600"/>
          </a:xfrm>
          <a:custGeom>
            <a:avLst/>
            <a:gdLst/>
            <a:ahLst/>
            <a:cxnLst/>
            <a:rect l="l" t="t" r="r" b="b"/>
            <a:pathLst>
              <a:path w="1102359" h="228600">
                <a:moveTo>
                  <a:pt x="873632" y="0"/>
                </a:moveTo>
                <a:lnTo>
                  <a:pt x="873632" y="228600"/>
                </a:lnTo>
                <a:lnTo>
                  <a:pt x="1026032" y="152400"/>
                </a:lnTo>
                <a:lnTo>
                  <a:pt x="911732" y="152400"/>
                </a:lnTo>
                <a:lnTo>
                  <a:pt x="911732" y="76200"/>
                </a:lnTo>
                <a:lnTo>
                  <a:pt x="1026032" y="76200"/>
                </a:lnTo>
                <a:lnTo>
                  <a:pt x="873632" y="0"/>
                </a:lnTo>
                <a:close/>
              </a:path>
              <a:path w="1102359" h="228600">
                <a:moveTo>
                  <a:pt x="873632" y="76200"/>
                </a:moveTo>
                <a:lnTo>
                  <a:pt x="0" y="76200"/>
                </a:lnTo>
                <a:lnTo>
                  <a:pt x="0" y="152400"/>
                </a:lnTo>
                <a:lnTo>
                  <a:pt x="873632" y="152400"/>
                </a:lnTo>
                <a:lnTo>
                  <a:pt x="873632" y="76200"/>
                </a:lnTo>
                <a:close/>
              </a:path>
              <a:path w="1102359" h="228600">
                <a:moveTo>
                  <a:pt x="1026032" y="76200"/>
                </a:moveTo>
                <a:lnTo>
                  <a:pt x="911732" y="76200"/>
                </a:lnTo>
                <a:lnTo>
                  <a:pt x="911732" y="152400"/>
                </a:lnTo>
                <a:lnTo>
                  <a:pt x="1026032" y="152400"/>
                </a:lnTo>
                <a:lnTo>
                  <a:pt x="1102232" y="114300"/>
                </a:lnTo>
                <a:lnTo>
                  <a:pt x="1026032" y="7620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5" name="object 4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189476" y="859536"/>
            <a:ext cx="838200" cy="752856"/>
          </a:xfrm>
          <a:prstGeom prst="rect">
            <a:avLst/>
          </a:prstGeom>
        </p:spPr>
      </p:pic>
      <p:sp>
        <p:nvSpPr>
          <p:cNvPr id="46" name="object 46"/>
          <p:cNvSpPr txBox="1"/>
          <p:nvPr/>
        </p:nvSpPr>
        <p:spPr>
          <a:xfrm>
            <a:off x="364947" y="1971243"/>
            <a:ext cx="51523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95"/>
              </a:spcBef>
              <a:buFont typeface="Wingdings"/>
              <a:buChar char=""/>
              <a:tabLst>
                <a:tab pos="469265" algn="l"/>
                <a:tab pos="469900" algn="l"/>
              </a:tabLst>
            </a:pPr>
            <a:r>
              <a:rPr sz="28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</a:rPr>
              <a:t>Styrene</a:t>
            </a:r>
            <a:r>
              <a:rPr sz="2800" u="heavy" spc="-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</a:rPr>
              <a:t>&amp;</a:t>
            </a:r>
            <a:r>
              <a:rPr sz="2800" u="heavy" spc="-3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</a:rPr>
              <a:t>Polystyrene</a:t>
            </a:r>
            <a:r>
              <a:rPr sz="2800" u="heavy" spc="-3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</a:rPr>
              <a:t>Synthesis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4130166" y="6489293"/>
            <a:ext cx="378396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Chem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Seham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1st</a:t>
            </a:r>
            <a:r>
              <a:rPr sz="1200" spc="28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1443-2021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9052052" y="4866513"/>
            <a:ext cx="197675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7475" indent="889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“Badger</a:t>
            </a:r>
            <a:r>
              <a:rPr sz="1800" b="1" spc="-6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Process”</a:t>
            </a:r>
            <a:endParaRPr sz="1800">
              <a:latin typeface="Times New Roman"/>
              <a:cs typeface="Times New Roman"/>
            </a:endParaRPr>
          </a:p>
          <a:p>
            <a:pPr marL="12700" marR="5080" indent="104775">
              <a:lnSpc>
                <a:spcPct val="100000"/>
              </a:lnSpc>
            </a:pP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Dehydrogenation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 at</a:t>
            </a:r>
            <a:r>
              <a:rPr sz="18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high</a:t>
            </a:r>
            <a:r>
              <a:rPr sz="18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temperature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49" name="Object 5">
            <a:extLst>
              <a:ext uri="{FF2B5EF4-FFF2-40B4-BE49-F238E27FC236}">
                <a16:creationId xmlns:a16="http://schemas.microsoft.com/office/drawing/2014/main" id="{B32E797F-5391-4B7E-3006-0AF7C6C15CA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2388198"/>
              </p:ext>
            </p:extLst>
          </p:nvPr>
        </p:nvGraphicFramePr>
        <p:xfrm>
          <a:off x="2490750" y="2719251"/>
          <a:ext cx="6073775" cy="32144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0" name="CS ChemDraw Drawing" r:id="rId7" imgW="4343400" imgH="2513076" progId="ChemDraw.Document.6.0">
                  <p:embed/>
                </p:oleObj>
              </mc:Choice>
              <mc:Fallback>
                <p:oleObj name="CS ChemDraw Drawing" r:id="rId7" imgW="4343400" imgH="2513076" progId="ChemDraw.Document.6.0">
                  <p:embed/>
                  <p:pic>
                    <p:nvPicPr>
                      <p:cNvPr id="7" name="Object 5">
                        <a:extLst>
                          <a:ext uri="{FF2B5EF4-FFF2-40B4-BE49-F238E27FC236}">
                            <a16:creationId xmlns:a16="http://schemas.microsoft.com/office/drawing/2014/main" id="{3773EC97-AD3B-42C3-924B-16C7DF97AAC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0750" y="2719251"/>
                        <a:ext cx="6073775" cy="32144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21588" y="1943480"/>
            <a:ext cx="8669655" cy="4260850"/>
            <a:chOff x="521588" y="1943480"/>
            <a:chExt cx="8669655" cy="426085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0163" y="1972055"/>
              <a:ext cx="8612124" cy="420319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35876" y="1957768"/>
              <a:ext cx="8641080" cy="4232275"/>
            </a:xfrm>
            <a:custGeom>
              <a:avLst/>
              <a:gdLst/>
              <a:ahLst/>
              <a:cxnLst/>
              <a:rect l="l" t="t" r="r" b="b"/>
              <a:pathLst>
                <a:path w="8641080" h="4232275">
                  <a:moveTo>
                    <a:pt x="0" y="4231767"/>
                  </a:moveTo>
                  <a:lnTo>
                    <a:pt x="8640699" y="4231767"/>
                  </a:lnTo>
                  <a:lnTo>
                    <a:pt x="8640699" y="0"/>
                  </a:lnTo>
                  <a:lnTo>
                    <a:pt x="0" y="0"/>
                  </a:lnTo>
                  <a:lnTo>
                    <a:pt x="0" y="4231767"/>
                  </a:lnTo>
                  <a:close/>
                </a:path>
              </a:pathLst>
            </a:custGeom>
            <a:ln w="28575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04850" y="1184224"/>
            <a:ext cx="636651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0000FF"/>
                </a:solidFill>
                <a:latin typeface="Times New Roman"/>
                <a:cs typeface="Times New Roman"/>
              </a:rPr>
              <a:t>Applications</a:t>
            </a:r>
            <a:r>
              <a:rPr sz="3200" b="1" spc="-4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0000FF"/>
                </a:solidFill>
                <a:latin typeface="Times New Roman"/>
                <a:cs typeface="Times New Roman"/>
              </a:rPr>
              <a:t>and</a:t>
            </a:r>
            <a:r>
              <a:rPr sz="3200" b="1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0000FF"/>
                </a:solidFill>
                <a:latin typeface="Times New Roman"/>
                <a:cs typeface="Times New Roman"/>
              </a:rPr>
              <a:t>uses</a:t>
            </a:r>
            <a:r>
              <a:rPr sz="32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3200" b="1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32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Polystyrene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130166" y="6489293"/>
            <a:ext cx="378396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Chem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Seham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1st</a:t>
            </a:r>
            <a:r>
              <a:rPr sz="1200" spc="28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1443-2021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6120" y="1865757"/>
            <a:ext cx="51447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Solid -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prepared</a:t>
            </a:r>
            <a:r>
              <a:rPr sz="2400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in two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stages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Times New Roman"/>
                <a:cs typeface="Times New Roman"/>
              </a:rPr>
              <a:t>by</a:t>
            </a:r>
            <a:r>
              <a:rPr sz="24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ethylene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76094" y="352023"/>
            <a:ext cx="3313974" cy="148822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4222241" y="374650"/>
            <a:ext cx="22352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00FF"/>
                </a:solidFill>
                <a:latin typeface="Times New Roman"/>
                <a:cs typeface="Times New Roman"/>
              </a:rPr>
              <a:t>Poly</a:t>
            </a:r>
            <a:r>
              <a:rPr sz="2400" b="1" spc="-9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FF"/>
                </a:solidFill>
                <a:latin typeface="Times New Roman"/>
                <a:cs typeface="Times New Roman"/>
              </a:rPr>
              <a:t>vinylacetate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31991" y="771144"/>
            <a:ext cx="900683" cy="845819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4996557" y="4851942"/>
            <a:ext cx="858519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845185" algn="l"/>
              </a:tabLst>
            </a:pPr>
            <a:r>
              <a:rPr sz="1950" u="heavy" spc="10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 </a:t>
            </a:r>
            <a:endParaRPr sz="1950" dirty="0">
              <a:latin typeface="Arial MT"/>
              <a:cs typeface="Arial MT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130166" y="6489293"/>
            <a:ext cx="378396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Chem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Seham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1st</a:t>
            </a:r>
            <a:r>
              <a:rPr sz="1200" spc="28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1443-2021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720039" y="3644900"/>
            <a:ext cx="360235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-5" dirty="0">
                <a:solidFill>
                  <a:srgbClr val="0000FF"/>
                </a:solidFill>
                <a:latin typeface="Times New Roman"/>
                <a:cs typeface="Times New Roman"/>
              </a:rPr>
              <a:t>Used</a:t>
            </a:r>
            <a:r>
              <a:rPr sz="18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FF"/>
                </a:solidFill>
                <a:latin typeface="Times New Roman"/>
                <a:cs typeface="Times New Roman"/>
              </a:rPr>
              <a:t>in</a:t>
            </a:r>
            <a:r>
              <a:rPr sz="18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FF"/>
                </a:solidFill>
                <a:latin typeface="Times New Roman"/>
                <a:cs typeface="Times New Roman"/>
              </a:rPr>
              <a:t>paints</a:t>
            </a:r>
            <a:r>
              <a:rPr sz="18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FF"/>
                </a:solidFill>
                <a:latin typeface="Times New Roman"/>
                <a:cs typeface="Times New Roman"/>
              </a:rPr>
              <a:t>(latex)</a:t>
            </a:r>
            <a:r>
              <a:rPr sz="18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FF"/>
                </a:solidFill>
                <a:latin typeface="Times New Roman"/>
                <a:cs typeface="Times New Roman"/>
              </a:rPr>
              <a:t>-</a:t>
            </a:r>
            <a:r>
              <a:rPr sz="1800" spc="-5" dirty="0">
                <a:solidFill>
                  <a:srgbClr val="0000FF"/>
                </a:solidFill>
                <a:latin typeface="Times New Roman"/>
                <a:cs typeface="Times New Roman"/>
              </a:rPr>
              <a:t> as</a:t>
            </a:r>
            <a:r>
              <a:rPr sz="18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FF"/>
                </a:solidFill>
                <a:latin typeface="Times New Roman"/>
                <a:cs typeface="Times New Roman"/>
              </a:rPr>
              <a:t>adhesives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45" name="Object 5">
            <a:extLst>
              <a:ext uri="{FF2B5EF4-FFF2-40B4-BE49-F238E27FC236}">
                <a16:creationId xmlns:a16="http://schemas.microsoft.com/office/drawing/2014/main" id="{835769E1-30CF-6460-9611-715EE83235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1439884"/>
              </p:ext>
            </p:extLst>
          </p:nvPr>
        </p:nvGraphicFramePr>
        <p:xfrm>
          <a:off x="2458551" y="2281046"/>
          <a:ext cx="5934529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6" name="CS ChemDraw Drawing" r:id="rId5" imgW="4056888" imgH="1078992" progId="ChemDraw.Document.6.0">
                  <p:embed/>
                </p:oleObj>
              </mc:Choice>
              <mc:Fallback>
                <p:oleObj name="CS ChemDraw Drawing" r:id="rId5" imgW="4056888" imgH="1078992" progId="ChemDraw.Document.6.0">
                  <p:embed/>
                  <p:pic>
                    <p:nvPicPr>
                      <p:cNvPr id="12" name="Object 5">
                        <a:extLst>
                          <a:ext uri="{FF2B5EF4-FFF2-40B4-BE49-F238E27FC236}">
                            <a16:creationId xmlns:a16="http://schemas.microsoft.com/office/drawing/2014/main" id="{3E72FD79-C895-4B7D-9C70-BA6384B86CB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8551" y="2281046"/>
                        <a:ext cx="5934529" cy="1447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" name="Object 4">
            <a:extLst>
              <a:ext uri="{FF2B5EF4-FFF2-40B4-BE49-F238E27FC236}">
                <a16:creationId xmlns:a16="http://schemas.microsoft.com/office/drawing/2014/main" id="{E627ABE7-370F-1DEC-6233-9EE5EF0335B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1511973"/>
              </p:ext>
            </p:extLst>
          </p:nvPr>
        </p:nvGraphicFramePr>
        <p:xfrm>
          <a:off x="2898615" y="4196895"/>
          <a:ext cx="5912922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7" name="CS ChemDraw Drawing" r:id="rId7" imgW="3076956" imgH="1149096" progId="ChemDraw.Document.6.0">
                  <p:embed/>
                </p:oleObj>
              </mc:Choice>
              <mc:Fallback>
                <p:oleObj name="CS ChemDraw Drawing" r:id="rId7" imgW="3076956" imgH="1149096" progId="ChemDraw.Document.6.0">
                  <p:embed/>
                  <p:pic>
                    <p:nvPicPr>
                      <p:cNvPr id="13" name="Object 4">
                        <a:extLst>
                          <a:ext uri="{FF2B5EF4-FFF2-40B4-BE49-F238E27FC236}">
                            <a16:creationId xmlns:a16="http://schemas.microsoft.com/office/drawing/2014/main" id="{2A80482A-6CE0-4E1D-B074-06ABAC94AC5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8615" y="4196895"/>
                        <a:ext cx="5912922" cy="1905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59467" y="1971497"/>
            <a:ext cx="1953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538235"/>
                </a:solidFill>
                <a:latin typeface="Calibri"/>
                <a:cs typeface="Calibri"/>
              </a:rPr>
              <a:t>Petrochemicals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81940" y="3008376"/>
            <a:ext cx="11910060" cy="3723640"/>
            <a:chOff x="281940" y="3008376"/>
            <a:chExt cx="11910060" cy="372364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19391" y="3573114"/>
              <a:ext cx="4983158" cy="197838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708910" y="3321558"/>
              <a:ext cx="5788660" cy="2494915"/>
            </a:xfrm>
            <a:custGeom>
              <a:avLst/>
              <a:gdLst/>
              <a:ahLst/>
              <a:cxnLst/>
              <a:rect l="l" t="t" r="r" b="b"/>
              <a:pathLst>
                <a:path w="5788659" h="2494915">
                  <a:moveTo>
                    <a:pt x="0" y="415797"/>
                  </a:moveTo>
                  <a:lnTo>
                    <a:pt x="2797" y="367311"/>
                  </a:lnTo>
                  <a:lnTo>
                    <a:pt x="10982" y="320466"/>
                  </a:lnTo>
                  <a:lnTo>
                    <a:pt x="24242" y="275575"/>
                  </a:lnTo>
                  <a:lnTo>
                    <a:pt x="42266" y="232950"/>
                  </a:lnTo>
                  <a:lnTo>
                    <a:pt x="64740" y="192903"/>
                  </a:lnTo>
                  <a:lnTo>
                    <a:pt x="91353" y="155747"/>
                  </a:lnTo>
                  <a:lnTo>
                    <a:pt x="121792" y="121792"/>
                  </a:lnTo>
                  <a:lnTo>
                    <a:pt x="155747" y="91353"/>
                  </a:lnTo>
                  <a:lnTo>
                    <a:pt x="192903" y="64740"/>
                  </a:lnTo>
                  <a:lnTo>
                    <a:pt x="232950" y="42266"/>
                  </a:lnTo>
                  <a:lnTo>
                    <a:pt x="275575" y="24242"/>
                  </a:lnTo>
                  <a:lnTo>
                    <a:pt x="320466" y="10982"/>
                  </a:lnTo>
                  <a:lnTo>
                    <a:pt x="367311" y="2797"/>
                  </a:lnTo>
                  <a:lnTo>
                    <a:pt x="415797" y="0"/>
                  </a:lnTo>
                  <a:lnTo>
                    <a:pt x="5372354" y="0"/>
                  </a:lnTo>
                  <a:lnTo>
                    <a:pt x="5420840" y="2797"/>
                  </a:lnTo>
                  <a:lnTo>
                    <a:pt x="5467685" y="10982"/>
                  </a:lnTo>
                  <a:lnTo>
                    <a:pt x="5512576" y="24242"/>
                  </a:lnTo>
                  <a:lnTo>
                    <a:pt x="5555201" y="42266"/>
                  </a:lnTo>
                  <a:lnTo>
                    <a:pt x="5595248" y="64740"/>
                  </a:lnTo>
                  <a:lnTo>
                    <a:pt x="5632404" y="91353"/>
                  </a:lnTo>
                  <a:lnTo>
                    <a:pt x="5666358" y="121793"/>
                  </a:lnTo>
                  <a:lnTo>
                    <a:pt x="5696798" y="155747"/>
                  </a:lnTo>
                  <a:lnTo>
                    <a:pt x="5723411" y="192903"/>
                  </a:lnTo>
                  <a:lnTo>
                    <a:pt x="5745885" y="232950"/>
                  </a:lnTo>
                  <a:lnTo>
                    <a:pt x="5763909" y="275575"/>
                  </a:lnTo>
                  <a:lnTo>
                    <a:pt x="5777169" y="320466"/>
                  </a:lnTo>
                  <a:lnTo>
                    <a:pt x="5785354" y="367311"/>
                  </a:lnTo>
                  <a:lnTo>
                    <a:pt x="5788151" y="415797"/>
                  </a:lnTo>
                  <a:lnTo>
                    <a:pt x="5788151" y="2078989"/>
                  </a:lnTo>
                  <a:lnTo>
                    <a:pt x="5785354" y="2127478"/>
                  </a:lnTo>
                  <a:lnTo>
                    <a:pt x="5777169" y="2174325"/>
                  </a:lnTo>
                  <a:lnTo>
                    <a:pt x="5763909" y="2219217"/>
                  </a:lnTo>
                  <a:lnTo>
                    <a:pt x="5745885" y="2261842"/>
                  </a:lnTo>
                  <a:lnTo>
                    <a:pt x="5723411" y="2301889"/>
                  </a:lnTo>
                  <a:lnTo>
                    <a:pt x="5696798" y="2339046"/>
                  </a:lnTo>
                  <a:lnTo>
                    <a:pt x="5666358" y="2372999"/>
                  </a:lnTo>
                  <a:lnTo>
                    <a:pt x="5632404" y="2403438"/>
                  </a:lnTo>
                  <a:lnTo>
                    <a:pt x="5595248" y="2430050"/>
                  </a:lnTo>
                  <a:lnTo>
                    <a:pt x="5555201" y="2452524"/>
                  </a:lnTo>
                  <a:lnTo>
                    <a:pt x="5512576" y="2470546"/>
                  </a:lnTo>
                  <a:lnTo>
                    <a:pt x="5467685" y="2483805"/>
                  </a:lnTo>
                  <a:lnTo>
                    <a:pt x="5420840" y="2491990"/>
                  </a:lnTo>
                  <a:lnTo>
                    <a:pt x="5372354" y="2494788"/>
                  </a:lnTo>
                  <a:lnTo>
                    <a:pt x="415797" y="2494788"/>
                  </a:lnTo>
                  <a:lnTo>
                    <a:pt x="367311" y="2491990"/>
                  </a:lnTo>
                  <a:lnTo>
                    <a:pt x="320466" y="2483805"/>
                  </a:lnTo>
                  <a:lnTo>
                    <a:pt x="275575" y="2470546"/>
                  </a:lnTo>
                  <a:lnTo>
                    <a:pt x="232950" y="2452524"/>
                  </a:lnTo>
                  <a:lnTo>
                    <a:pt x="192903" y="2430050"/>
                  </a:lnTo>
                  <a:lnTo>
                    <a:pt x="155747" y="2403438"/>
                  </a:lnTo>
                  <a:lnTo>
                    <a:pt x="121792" y="2372999"/>
                  </a:lnTo>
                  <a:lnTo>
                    <a:pt x="91353" y="2339046"/>
                  </a:lnTo>
                  <a:lnTo>
                    <a:pt x="64740" y="2301889"/>
                  </a:lnTo>
                  <a:lnTo>
                    <a:pt x="42266" y="2261842"/>
                  </a:lnTo>
                  <a:lnTo>
                    <a:pt x="24242" y="2219217"/>
                  </a:lnTo>
                  <a:lnTo>
                    <a:pt x="10982" y="2174325"/>
                  </a:lnTo>
                  <a:lnTo>
                    <a:pt x="2797" y="2127478"/>
                  </a:lnTo>
                  <a:lnTo>
                    <a:pt x="0" y="2078989"/>
                  </a:lnTo>
                  <a:lnTo>
                    <a:pt x="0" y="415797"/>
                  </a:lnTo>
                  <a:close/>
                </a:path>
              </a:pathLst>
            </a:custGeom>
            <a:ln w="28574">
              <a:solidFill>
                <a:srgbClr val="009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1856" y="3008376"/>
              <a:ext cx="2572512" cy="207556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6928" y="3203448"/>
              <a:ext cx="2002536" cy="150571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1940" y="4806651"/>
              <a:ext cx="2570988" cy="192481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7012" y="5001768"/>
              <a:ext cx="2001012" cy="135483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281068" y="3114942"/>
              <a:ext cx="2407976" cy="193253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439656" y="3273552"/>
              <a:ext cx="1911096" cy="143560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528304" y="4812792"/>
              <a:ext cx="2000884" cy="181051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723375" y="5007864"/>
              <a:ext cx="1431035" cy="124053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212323" y="4969700"/>
              <a:ext cx="1979675" cy="149644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407396" y="5164836"/>
              <a:ext cx="1668779" cy="926591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284479" y="2610434"/>
            <a:ext cx="46964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Used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in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paints</a:t>
            </a:r>
            <a:r>
              <a:rPr sz="24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(latex)</a:t>
            </a:r>
            <a:r>
              <a:rPr sz="24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-</a:t>
            </a:r>
            <a:r>
              <a:rPr sz="2400" spc="-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as</a:t>
            </a:r>
            <a:r>
              <a:rPr sz="2400" spc="-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adhesives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680707" y="2610434"/>
            <a:ext cx="526288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Production</a:t>
            </a:r>
            <a:r>
              <a:rPr sz="2400" spc="-4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of</a:t>
            </a:r>
            <a:r>
              <a:rPr sz="2400" spc="-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Poly(vinyl</a:t>
            </a:r>
            <a:r>
              <a:rPr sz="24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FF"/>
                </a:solidFill>
                <a:latin typeface="Times New Roman"/>
                <a:cs typeface="Times New Roman"/>
              </a:rPr>
              <a:t>alcohol)</a:t>
            </a:r>
            <a:r>
              <a:rPr sz="2400" spc="-5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spc="-65" dirty="0">
                <a:solidFill>
                  <a:srgbClr val="0000FF"/>
                </a:solidFill>
                <a:latin typeface="Times New Roman"/>
                <a:cs typeface="Times New Roman"/>
              </a:rPr>
              <a:t>(PVA)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19" name="object 1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976094" y="352023"/>
            <a:ext cx="3313974" cy="1488227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4222241" y="374650"/>
            <a:ext cx="22352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00FF"/>
                </a:solidFill>
                <a:latin typeface="Times New Roman"/>
                <a:cs typeface="Times New Roman"/>
              </a:rPr>
              <a:t>Poly</a:t>
            </a:r>
            <a:r>
              <a:rPr sz="2400" b="1" spc="-9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FF"/>
                </a:solidFill>
                <a:latin typeface="Times New Roman"/>
                <a:cs typeface="Times New Roman"/>
              </a:rPr>
              <a:t>vinylacetate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21" name="object 2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031991" y="771144"/>
            <a:ext cx="900683" cy="845819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4130166" y="6489293"/>
            <a:ext cx="378396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Chem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342,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By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Dr.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Seham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888888"/>
                </a:solidFill>
                <a:latin typeface="Calibri"/>
                <a:cs typeface="Calibri"/>
              </a:rPr>
              <a:t>ALTERARY.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1st</a:t>
            </a:r>
            <a:r>
              <a:rPr sz="1200" spc="28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Semester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1443-2021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</TotalTime>
  <Words>8805</Words>
  <Application>Microsoft Office PowerPoint</Application>
  <PresentationFormat>Widescreen</PresentationFormat>
  <Paragraphs>1232</Paragraphs>
  <Slides>125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125</vt:i4>
      </vt:variant>
    </vt:vector>
  </HeadingPairs>
  <TitlesOfParts>
    <vt:vector size="140" baseType="lpstr">
      <vt:lpstr>Arial</vt:lpstr>
      <vt:lpstr>Arial MT</vt:lpstr>
      <vt:lpstr>Calibri</vt:lpstr>
      <vt:lpstr>Calibri Light</vt:lpstr>
      <vt:lpstr>Courier New</vt:lpstr>
      <vt:lpstr>Georgia</vt:lpstr>
      <vt:lpstr>HP Simplified Hans Light</vt:lpstr>
      <vt:lpstr>Lato</vt:lpstr>
      <vt:lpstr>Tahoma</vt:lpstr>
      <vt:lpstr>Times New Roman</vt:lpstr>
      <vt:lpstr>Trebuchet MS</vt:lpstr>
      <vt:lpstr>Wingdings</vt:lpstr>
      <vt:lpstr>Office Theme</vt:lpstr>
      <vt:lpstr>CS ChemDraw Drawing</vt:lpstr>
      <vt:lpstr>Unknown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Chapter 6-Part II Petrochemicals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Synthesis</vt:lpstr>
      <vt:lpstr>PowerPoint Presentation</vt:lpstr>
      <vt:lpstr>PowerPoint Presentation</vt:lpstr>
      <vt:lpstr>PowerPoint Presentation</vt:lpstr>
      <vt:lpstr>PowerPoint Presentation</vt:lpstr>
      <vt:lpstr>Petrochemicals from Naphtha  Aromatic compounds</vt:lpstr>
      <vt:lpstr>PowerPoint Presentation</vt:lpstr>
      <vt:lpstr>PowerPoint Presentation</vt:lpstr>
      <vt:lpstr>Petrochemicals from Naphtha  Aromatic compounds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Seham ALTERARY</dc:creator>
  <cp:lastModifiedBy>Abdulmajeed Abdullah</cp:lastModifiedBy>
  <cp:revision>4</cp:revision>
  <dcterms:created xsi:type="dcterms:W3CDTF">2023-08-31T19:50:28Z</dcterms:created>
  <dcterms:modified xsi:type="dcterms:W3CDTF">2025-01-18T19:29:03Z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2021-12-05T00:00:00Z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2023-08-31T00:00:00Z</vt:filetime>
  </property>
</Properties>
</file>