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2"/>
    <p:sldMasterId id="2147483680" r:id="rId3"/>
  </p:sldMasterIdLst>
  <p:notesMasterIdLst>
    <p:notesMasterId r:id="rId55"/>
  </p:notesMasterIdLst>
  <p:handoutMasterIdLst>
    <p:handoutMasterId r:id="rId56"/>
  </p:handoutMasterIdLst>
  <p:sldIdLst>
    <p:sldId id="341" r:id="rId4"/>
    <p:sldId id="270" r:id="rId5"/>
    <p:sldId id="471" r:id="rId6"/>
    <p:sldId id="472" r:id="rId7"/>
    <p:sldId id="473" r:id="rId8"/>
    <p:sldId id="474" r:id="rId9"/>
    <p:sldId id="475" r:id="rId10"/>
    <p:sldId id="476" r:id="rId11"/>
    <p:sldId id="477" r:id="rId12"/>
    <p:sldId id="478" r:id="rId13"/>
    <p:sldId id="479" r:id="rId14"/>
    <p:sldId id="480" r:id="rId15"/>
    <p:sldId id="481" r:id="rId16"/>
    <p:sldId id="482" r:id="rId17"/>
    <p:sldId id="483" r:id="rId18"/>
    <p:sldId id="484" r:id="rId19"/>
    <p:sldId id="485" r:id="rId20"/>
    <p:sldId id="486" r:id="rId21"/>
    <p:sldId id="487" r:id="rId22"/>
    <p:sldId id="488" r:id="rId23"/>
    <p:sldId id="489" r:id="rId24"/>
    <p:sldId id="490" r:id="rId25"/>
    <p:sldId id="491" r:id="rId26"/>
    <p:sldId id="492" r:id="rId27"/>
    <p:sldId id="493" r:id="rId28"/>
    <p:sldId id="494" r:id="rId29"/>
    <p:sldId id="495" r:id="rId30"/>
    <p:sldId id="496" r:id="rId31"/>
    <p:sldId id="497" r:id="rId32"/>
    <p:sldId id="498" r:id="rId33"/>
    <p:sldId id="499" r:id="rId34"/>
    <p:sldId id="500" r:id="rId35"/>
    <p:sldId id="501" r:id="rId36"/>
    <p:sldId id="502" r:id="rId37"/>
    <p:sldId id="503" r:id="rId38"/>
    <p:sldId id="504" r:id="rId39"/>
    <p:sldId id="505" r:id="rId40"/>
    <p:sldId id="506" r:id="rId41"/>
    <p:sldId id="507" r:id="rId42"/>
    <p:sldId id="508" r:id="rId43"/>
    <p:sldId id="509" r:id="rId44"/>
    <p:sldId id="510" r:id="rId45"/>
    <p:sldId id="511" r:id="rId46"/>
    <p:sldId id="512" r:id="rId47"/>
    <p:sldId id="513" r:id="rId48"/>
    <p:sldId id="514" r:id="rId49"/>
    <p:sldId id="515" r:id="rId50"/>
    <p:sldId id="516" r:id="rId51"/>
    <p:sldId id="517" r:id="rId52"/>
    <p:sldId id="518" r:id="rId53"/>
    <p:sldId id="519" r:id="rId54"/>
  </p:sldIdLst>
  <p:sldSz cx="12192000" cy="6858000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BE5"/>
    <a:srgbClr val="FADA7A"/>
    <a:srgbClr val="FDF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34" autoAdjust="0"/>
    <p:restoredTop sz="94660"/>
  </p:normalViewPr>
  <p:slideViewPr>
    <p:cSldViewPr>
      <p:cViewPr varScale="1">
        <p:scale>
          <a:sx n="76" d="100"/>
          <a:sy n="76" d="100"/>
        </p:scale>
        <p:origin x="476" y="64"/>
      </p:cViewPr>
      <p:guideLst>
        <p:guide orient="horz" pos="2160"/>
        <p:guide pos="384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3170175-C3ED-4C72-B085-79CCCD670CC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92977F1F-E40B-4E53-8E11-28ED506983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2D9FB51A-E05F-4494-ADA5-A77EAE266FCF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/>
              <a:t>Click to edit Master text styles</a:t>
            </a:r>
            <a:endParaRPr lang="en-US"/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13CD1B0D-083E-4DA2-81AD-16B7E97118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8/30/2026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0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6D2E-700E-4704-8BA1-2EB7886101CE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3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276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96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47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39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48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07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87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1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20212-8CDE-4A62-921C-0C6696FF4568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7D796-8150-4154-A545-979FC0A11C38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6199D-0275-474B-B6F6-69CE4E1C7045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C92BE-B393-47F2-86C3-1DFE636FE94E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F990-2925-42CC-BE18-7E97EEC0BD42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E0381-8DAB-46AF-BE10-06DEC2FD9A43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340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4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/>
            <a:fld id="{E1B24409-0788-44D4-9919-48BAEC8E58E4}" type="datetime2">
              <a:rPr lang="en-US" smtClean="0"/>
              <a:t>Sunday, August 30, 2026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hf hdr="0" ftr="0" dt="0"/>
  <p:txStyles>
    <p:titleStyle>
      <a:lvl1pPr algn="l" rtl="0" eaLnBrk="1" latinLnBrk="0" hangingPunct="1">
        <a:spcBef>
          <a:spcPct val="0"/>
        </a:spcBef>
        <a:buNone/>
        <a:defRPr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85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3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9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4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63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9144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344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ORGANIC REACTION MECHANISM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Zainab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Almarhoon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https://faculty.ksu.edu.sa/en/zalmarhoon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674E9C3-19D2-88D7-B4CB-F0B4BCD068B0}"/>
              </a:ext>
            </a:extLst>
          </p:cNvPr>
          <p:cNvSpPr txBox="1">
            <a:spLocks/>
          </p:cNvSpPr>
          <p:nvPr/>
        </p:nvSpPr>
        <p:spPr>
          <a:xfrm>
            <a:off x="2087054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https://faculty.ksu.edu.sa/en/melnewehy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Halogenation of Alkenes;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45774E-E248-4004-90D9-44ABAC2829AD}"/>
              </a:ext>
            </a:extLst>
          </p:cNvPr>
          <p:cNvSpPr txBox="1"/>
          <p:nvPr/>
        </p:nvSpPr>
        <p:spPr>
          <a:xfrm>
            <a:off x="455674" y="2205673"/>
            <a:ext cx="11355326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indent="-28416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 transformation: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C=C to X-C-C-X.</a:t>
            </a:r>
          </a:p>
          <a:p>
            <a:pPr marL="284163" indent="-28416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Reagent: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normally the halogen (e.g. Br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an inert solvent like methylene chloride, 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4163" indent="-28416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Regioselectivity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not relevant since both new bonds are the same, C-X.</a:t>
            </a:r>
          </a:p>
          <a:p>
            <a:pPr marL="284163" indent="-28416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proceeds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cyclic halonium ion.</a:t>
            </a:r>
          </a:p>
          <a:p>
            <a:pPr marL="284163" indent="-28416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Stereoselectivity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anti since the two C-X bonds form in separate steps one from X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other X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A266D2-C3EC-4950-887E-B2D74AA073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24" t="33149" r="40476" b="58889"/>
          <a:stretch/>
        </p:blipFill>
        <p:spPr>
          <a:xfrm>
            <a:off x="3505200" y="813128"/>
            <a:ext cx="4766057" cy="106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4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Addition 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vs.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Free‐Radical Substitution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B1946D-3C0F-406E-B8C4-DAB0C1C187DD}"/>
              </a:ext>
            </a:extLst>
          </p:cNvPr>
          <p:cNvSpPr/>
          <p:nvPr/>
        </p:nvSpPr>
        <p:spPr>
          <a:xfrm>
            <a:off x="117297" y="2803525"/>
            <a:ext cx="11578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propylene molecule has two sites where the halogen can attack, the double bond and the methyl group.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41B3F0-7FD6-4BB6-B565-AD9099E0EEFF}"/>
              </a:ext>
            </a:extLst>
          </p:cNvPr>
          <p:cNvSpPr/>
          <p:nvPr/>
        </p:nvSpPr>
        <p:spPr>
          <a:xfrm>
            <a:off x="533399" y="3305513"/>
            <a:ext cx="11277601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Alkanes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undergo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halogen at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generally in 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phase conditions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favor to form free radicals.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Alkenes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undergo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halogen at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temperatures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generally in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liquid phase conditions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favor to form heterolytic reactions.</a:t>
            </a:r>
          </a:p>
        </p:txBody>
      </p:sp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38D86FC7-A198-4A14-B7FB-ED86368B4A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458398"/>
              </p:ext>
            </p:extLst>
          </p:nvPr>
        </p:nvGraphicFramePr>
        <p:xfrm>
          <a:off x="4166331" y="766704"/>
          <a:ext cx="4267200" cy="1693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S ChemDraw Drawing" r:id="rId3" imgW="2580309" imgH="1024223" progId="ChemDraw.Document.6.0">
                  <p:embed/>
                </p:oleObj>
              </mc:Choice>
              <mc:Fallback>
                <p:oleObj name="CS ChemDraw Drawing" r:id="rId3" imgW="2580309" imgH="1024223" progId="ChemDraw.Document.6.0">
                  <p:embed/>
                  <p:pic>
                    <p:nvPicPr>
                      <p:cNvPr id="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6331" y="766704"/>
                        <a:ext cx="4267200" cy="1693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99C69E17-B0DF-457D-93EA-15255D53D6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154" t="42484" r="37891" b="52959"/>
          <a:stretch/>
        </p:blipFill>
        <p:spPr>
          <a:xfrm>
            <a:off x="2743200" y="5398472"/>
            <a:ext cx="7113462" cy="70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0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Halohydrin Formation;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E103BA-9DE3-4A48-BB37-792EB172C0F8}"/>
              </a:ext>
            </a:extLst>
          </p:cNvPr>
          <p:cNvSpPr/>
          <p:nvPr/>
        </p:nvSpPr>
        <p:spPr>
          <a:xfrm>
            <a:off x="122377" y="675051"/>
            <a:ext cx="7726223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of hypohalous acid (HO-X) such as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hypobromous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acid, HO-Br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hypochlorous acid, HO-Cl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an alkene to give a 1,2-halo alcohol, called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halohydrin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FB6489-321B-4831-9E49-931E44222E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61" t="41694" r="71806" b="47796"/>
          <a:stretch/>
        </p:blipFill>
        <p:spPr>
          <a:xfrm>
            <a:off x="8077199" y="850970"/>
            <a:ext cx="3992423" cy="128745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204196-09E1-402B-9CF5-6D6E6A2A644F}"/>
              </a:ext>
            </a:extLst>
          </p:cNvPr>
          <p:cNvSpPr/>
          <p:nvPr/>
        </p:nvSpPr>
        <p:spPr>
          <a:xfrm>
            <a:off x="457200" y="2607678"/>
            <a:ext cx="11506200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875" indent="-396875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Reaction of the alkene with Br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yields a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bromonium ion intermediate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96875" indent="-396875" algn="just">
              <a:lnSpc>
                <a:spcPct val="150000"/>
              </a:lnSpc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Water acts as a nucleophile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using a lone pair of electrons to open the bromonium ion ring and form a bond to carbon.</a:t>
            </a:r>
          </a:p>
          <a:p>
            <a:pPr marL="457200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oxygen donates its electrons in this step, it now has the positive charge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 Loss of a proton from oxygen then gives 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neutral bromohydrin addition product.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Object 6">
            <a:extLst>
              <a:ext uri="{FF2B5EF4-FFF2-40B4-BE49-F238E27FC236}">
                <a16:creationId xmlns:a16="http://schemas.microsoft.com/office/drawing/2014/main" id="{9C5480A3-24BE-4800-AF62-F08F75454B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151971"/>
              </p:ext>
            </p:extLst>
          </p:nvPr>
        </p:nvGraphicFramePr>
        <p:xfrm>
          <a:off x="3124200" y="4958362"/>
          <a:ext cx="6594480" cy="159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S ChemDraw Drawing" r:id="rId4" imgW="6745295" imgH="1630996" progId="ChemDraw.Document.6.0">
                  <p:embed/>
                </p:oleObj>
              </mc:Choice>
              <mc:Fallback>
                <p:oleObj name="CS ChemDraw Drawing" r:id="rId4" imgW="6745295" imgH="1630996" progId="ChemDraw.Document.6.0">
                  <p:embed/>
                  <p:pic>
                    <p:nvPicPr>
                      <p:cNvPr id="1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958362"/>
                        <a:ext cx="6594480" cy="1593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FDF2967C-178A-4E5B-9026-007029019556}"/>
              </a:ext>
            </a:extLst>
          </p:cNvPr>
          <p:cNvSpPr/>
          <p:nvPr/>
        </p:nvSpPr>
        <p:spPr>
          <a:xfrm>
            <a:off x="3411540" y="6552200"/>
            <a:ext cx="6019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Solvents (H</a:t>
            </a:r>
            <a:r>
              <a:rPr lang="en-US" alt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 can open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Bromonium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DD433C-9353-40CF-B210-3C8AC5B13E10}"/>
              </a:ext>
            </a:extLst>
          </p:cNvPr>
          <p:cNvSpPr/>
          <p:nvPr/>
        </p:nvSpPr>
        <p:spPr>
          <a:xfrm>
            <a:off x="122377" y="2286000"/>
            <a:ext cx="67356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  <a:endParaRPr lang="en-US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16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Halohydrin Formation;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D67257-A353-46DD-9EEA-6D0963FEE764}"/>
              </a:ext>
            </a:extLst>
          </p:cNvPr>
          <p:cNvSpPr/>
          <p:nvPr/>
        </p:nvSpPr>
        <p:spPr>
          <a:xfrm>
            <a:off x="117297" y="671832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Symmetric alkene;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 addition of Br and OH</a:t>
            </a:r>
          </a:p>
        </p:txBody>
      </p:sp>
      <p:pic>
        <p:nvPicPr>
          <p:cNvPr id="12" name="Picture 6" descr="0020b">
            <a:extLst>
              <a:ext uri="{FF2B5EF4-FFF2-40B4-BE49-F238E27FC236}">
                <a16:creationId xmlns:a16="http://schemas.microsoft.com/office/drawing/2014/main" id="{6E247DC9-B293-47E7-8B48-F768FEDD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278" y="1410692"/>
            <a:ext cx="7787443" cy="146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B397969-2CBF-4C48-84B4-FFE5029A387A}"/>
              </a:ext>
            </a:extLst>
          </p:cNvPr>
          <p:cNvSpPr/>
          <p:nvPr/>
        </p:nvSpPr>
        <p:spPr>
          <a:xfrm>
            <a:off x="117297" y="3034032"/>
            <a:ext cx="1157833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Unsymmetric alkene;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is highly Regioselective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of water with the bromonium ion can give two possible products.</a:t>
            </a:r>
          </a:p>
        </p:txBody>
      </p:sp>
      <p:pic>
        <p:nvPicPr>
          <p:cNvPr id="21" name="Picture 7" descr="0020c">
            <a:extLst>
              <a:ext uri="{FF2B5EF4-FFF2-40B4-BE49-F238E27FC236}">
                <a16:creationId xmlns:a16="http://schemas.microsoft.com/office/drawing/2014/main" id="{91A73EF3-C863-405E-95ED-DB53F01A8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4187707"/>
            <a:ext cx="6096000" cy="216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77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Halohydrin Formation;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685058-4AF1-4BF1-A3B4-5B1276565107}"/>
              </a:ext>
            </a:extLst>
          </p:cNvPr>
          <p:cNvSpPr/>
          <p:nvPr/>
        </p:nvSpPr>
        <p:spPr>
          <a:xfrm>
            <a:off x="117297" y="671362"/>
            <a:ext cx="1157833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bond between this carbon and the bromine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long and weak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this species is essentially a carbocation containing a weak carbon–bromine interaction.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7609C5-1AED-43B0-96FF-5B2E49382B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83" t="55201" r="26250" b="29259"/>
          <a:stretch/>
        </p:blipFill>
        <p:spPr>
          <a:xfrm>
            <a:off x="2209800" y="4519990"/>
            <a:ext cx="8035238" cy="1793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E709D2-E78D-4D27-BD91-134A1DE4CB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500" t="34949" r="38750" b="52111"/>
          <a:stretch/>
        </p:blipFill>
        <p:spPr>
          <a:xfrm>
            <a:off x="5096226" y="1617693"/>
            <a:ext cx="1854204" cy="15423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E96DD8D-D2AD-4E48-B04F-6AB9839E4100}"/>
              </a:ext>
            </a:extLst>
          </p:cNvPr>
          <p:cNvSpPr/>
          <p:nvPr/>
        </p:nvSpPr>
        <p:spPr>
          <a:xfrm>
            <a:off x="117297" y="3345565"/>
            <a:ext cx="1157833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reacts with the </a:t>
            </a:r>
            <a:r>
              <a:rPr lang="en-US" sz="2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bromonium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 at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tertiary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 weaker bond to the leaving group is broken, to give the observed regioselectivity.</a:t>
            </a:r>
          </a:p>
        </p:txBody>
      </p:sp>
    </p:spTree>
    <p:extLst>
      <p:ext uri="{BB962C8B-B14F-4D97-AF65-F5344CB8AC3E}">
        <p14:creationId xmlns:p14="http://schemas.microsoft.com/office/powerpoint/2010/main" val="371766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Halohydrin Formation;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2F6C7D-87A6-430E-8952-48443E2277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605" t="25657" r="9391" b="40526"/>
          <a:stretch/>
        </p:blipFill>
        <p:spPr>
          <a:xfrm>
            <a:off x="8103432" y="990600"/>
            <a:ext cx="2977478" cy="56616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39FF3C8-F770-47C7-931D-E4FA73CD7832}"/>
              </a:ext>
            </a:extLst>
          </p:cNvPr>
          <p:cNvSpPr/>
          <p:nvPr/>
        </p:nvSpPr>
        <p:spPr>
          <a:xfrm>
            <a:off x="117297" y="663983"/>
            <a:ext cx="77470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is available at a higher concentration than the bromine ion,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is also a better nucleophile than the bromine ion.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better a nucleophile, the more likely it is to attack. </a:t>
            </a:r>
          </a:p>
        </p:txBody>
      </p:sp>
      <p:graphicFrame>
        <p:nvGraphicFramePr>
          <p:cNvPr id="15" name="Object 6">
            <a:extLst>
              <a:ext uri="{FF2B5EF4-FFF2-40B4-BE49-F238E27FC236}">
                <a16:creationId xmlns:a16="http://schemas.microsoft.com/office/drawing/2014/main" id="{C0128B1A-5F93-4749-A5BC-BB4B17BC7B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9004911"/>
              </p:ext>
            </p:extLst>
          </p:nvPr>
        </p:nvGraphicFramePr>
        <p:xfrm>
          <a:off x="1051720" y="2362200"/>
          <a:ext cx="6797872" cy="2627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CS ChemDraw Drawing" r:id="rId4" imgW="5187440" imgH="2006778" progId="ChemDraw.Document.6.0">
                  <p:embed/>
                </p:oleObj>
              </mc:Choice>
              <mc:Fallback>
                <p:oleObj name="CS ChemDraw Drawing" r:id="rId4" imgW="5187440" imgH="2006778" progId="ChemDraw.Document.6.0">
                  <p:embed/>
                  <p:pic>
                    <p:nvPicPr>
                      <p:cNvPr id="1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1720" y="2362200"/>
                        <a:ext cx="6797872" cy="26271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361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3F53A0-DDA4-4054-A29F-4F4AE2BAB9A2}"/>
              </a:ext>
            </a:extLst>
          </p:cNvPr>
          <p:cNvSpPr/>
          <p:nvPr/>
        </p:nvSpPr>
        <p:spPr>
          <a:xfrm>
            <a:off x="117297" y="670869"/>
            <a:ext cx="11693703" cy="4191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halides (HI &gt; HBr &gt; HCl &gt; HF) can participate in this reaction with different rates due to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H-X bond getting weaker as X gets larger (poor overlap of orbitals)s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reaction works well with HBr and HCl.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 can also but used by reacting potassium iodide (KI) with phosphoric acid (H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reaction;</a:t>
            </a:r>
          </a:p>
          <a:p>
            <a:pPr marL="690563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bond of the alkene is broken to form two single,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bonds.</a:t>
            </a:r>
          </a:p>
          <a:p>
            <a:pPr marL="690563" indent="-342900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Bond (Nucleophile) Protonate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Carbocation Intermediate.</a:t>
            </a:r>
          </a:p>
          <a:p>
            <a:pPr marL="690563" indent="-342900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Carbocation Captured by Br¯ (Nucleophile)  HBr Added.</a:t>
            </a:r>
          </a:p>
          <a:p>
            <a:pPr marL="690563" indent="-342900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HBr (or other HX) Addition in Two Overall Steps.</a:t>
            </a:r>
          </a:p>
        </p:txBody>
      </p:sp>
      <p:graphicFrame>
        <p:nvGraphicFramePr>
          <p:cNvPr id="9" name="Object 4">
            <a:extLst>
              <a:ext uri="{FF2B5EF4-FFF2-40B4-BE49-F238E27FC236}">
                <a16:creationId xmlns:a16="http://schemas.microsoft.com/office/drawing/2014/main" id="{9E925347-FBFD-4F0D-AB3F-2D193F0E8C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368151"/>
              </p:ext>
            </p:extLst>
          </p:nvPr>
        </p:nvGraphicFramePr>
        <p:xfrm>
          <a:off x="2759955" y="4953000"/>
          <a:ext cx="7391400" cy="1664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CS ChemDraw Drawing" r:id="rId3" imgW="5509260" imgH="1242060" progId="ChemDraw.Document.6.0">
                  <p:embed/>
                </p:oleObj>
              </mc:Choice>
              <mc:Fallback>
                <p:oleObj name="CS ChemDraw Drawing" r:id="rId3" imgW="5509260" imgH="1242060" progId="ChemDraw.Document.6.0">
                  <p:embed/>
                  <p:pic>
                    <p:nvPicPr>
                      <p:cNvPr id="1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9955" y="4953000"/>
                        <a:ext cx="7391400" cy="16641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052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Rate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68E0B7-3A25-48B5-9AE0-2AE3E4E353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41" t="29630" r="63693" b="35555"/>
          <a:stretch/>
        </p:blipFill>
        <p:spPr>
          <a:xfrm>
            <a:off x="6630759" y="2804938"/>
            <a:ext cx="5561241" cy="37339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8AD208-5B8B-40E7-A263-DAED5C4299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00" t="36667" r="67083" b="49259"/>
          <a:stretch/>
        </p:blipFill>
        <p:spPr>
          <a:xfrm>
            <a:off x="6715180" y="938194"/>
            <a:ext cx="5136918" cy="16000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EA003B5-1366-4248-98C9-B5A2142A4834}"/>
              </a:ext>
            </a:extLst>
          </p:cNvPr>
          <p:cNvSpPr/>
          <p:nvPr/>
        </p:nvSpPr>
        <p:spPr>
          <a:xfrm>
            <a:off x="117297" y="1143000"/>
            <a:ext cx="62073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more important reason, is the stability of the intermediate ion formed during the reaction.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D60A6C-292E-4E10-A102-187DDA1946F9}"/>
              </a:ext>
            </a:extLst>
          </p:cNvPr>
          <p:cNvSpPr/>
          <p:nvPr/>
        </p:nvSpPr>
        <p:spPr>
          <a:xfrm>
            <a:off x="117297" y="644337"/>
            <a:ext cx="5223418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Variation of rates when you change the alkene</a:t>
            </a:r>
            <a:endParaRPr lang="en-US" sz="2000" dirty="0">
              <a:solidFill>
                <a:srgbClr val="2F0B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14CDC4-5B3C-4943-96D8-1168F300CCEC}"/>
              </a:ext>
            </a:extLst>
          </p:cNvPr>
          <p:cNvSpPr/>
          <p:nvPr/>
        </p:nvSpPr>
        <p:spPr>
          <a:xfrm>
            <a:off x="117298" y="2209800"/>
            <a:ext cx="609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Two-step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electrophilic addition mechanism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7ACC56-D761-46BF-9F0B-3E946981C855}"/>
              </a:ext>
            </a:extLst>
          </p:cNvPr>
          <p:cNvSpPr/>
          <p:nvPr/>
        </p:nvSpPr>
        <p:spPr>
          <a:xfrm>
            <a:off x="117298" y="2743200"/>
            <a:ext cx="62073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step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mechanism is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rate-determining step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5B15CA-CDC9-4A4C-B942-CBF8EEC37D26}"/>
              </a:ext>
            </a:extLst>
          </p:cNvPr>
          <p:cNvSpPr/>
          <p:nvPr/>
        </p:nvSpPr>
        <p:spPr>
          <a:xfrm>
            <a:off x="117298" y="3810000"/>
            <a:ext cx="606909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electrophilic addition is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order reaction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= k[Alkene][HX]</a:t>
            </a:r>
          </a:p>
        </p:txBody>
      </p:sp>
    </p:spTree>
    <p:extLst>
      <p:ext uri="{BB962C8B-B14F-4D97-AF65-F5344CB8AC3E}">
        <p14:creationId xmlns:p14="http://schemas.microsoft.com/office/powerpoint/2010/main" val="51445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Energy Diagram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DD94C1-EC5A-426A-8248-63CE7E5D34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33" t="41852" r="37083" b="24815"/>
          <a:stretch/>
        </p:blipFill>
        <p:spPr>
          <a:xfrm>
            <a:off x="2847510" y="1045773"/>
            <a:ext cx="7149930" cy="494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8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to Symmetrical Alkenes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ACA7C5-6DCB-4007-890A-28688E32AF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00" t="42223" r="38750" b="54815"/>
          <a:stretch/>
        </p:blipFill>
        <p:spPr>
          <a:xfrm>
            <a:off x="3311653" y="1203424"/>
            <a:ext cx="5754402" cy="4038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02192E-A64B-4197-A794-BDEA75C9980F}"/>
              </a:ext>
            </a:extLst>
          </p:cNvPr>
          <p:cNvSpPr txBox="1"/>
          <p:nvPr/>
        </p:nvSpPr>
        <p:spPr>
          <a:xfrm>
            <a:off x="457200" y="1524000"/>
            <a:ext cx="11577053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but-2-ene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get 2-chlorobutane: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02AA59-1782-47C5-82A8-5A33FC4C60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33" t="46845" r="37083" b="47721"/>
          <a:stretch/>
        </p:blipFill>
        <p:spPr>
          <a:xfrm>
            <a:off x="3340228" y="2051053"/>
            <a:ext cx="5617528" cy="6339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6719DB-80CD-4446-BEC5-F426FCAA6D9F}"/>
              </a:ext>
            </a:extLst>
          </p:cNvPr>
          <p:cNvSpPr txBox="1"/>
          <p:nvPr/>
        </p:nvSpPr>
        <p:spPr>
          <a:xfrm>
            <a:off x="457200" y="666750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ethene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hydrogen chloride, you get chloroethane.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5C5DE9-EF3E-4F25-9B11-5BD5A31BAA72}"/>
              </a:ext>
            </a:extLst>
          </p:cNvPr>
          <p:cNvSpPr txBox="1"/>
          <p:nvPr/>
        </p:nvSpPr>
        <p:spPr>
          <a:xfrm>
            <a:off x="457200" y="2743200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1) Electrophilic Attack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77C31A-C550-4604-BEBA-E3521A86317F}"/>
              </a:ext>
            </a:extLst>
          </p:cNvPr>
          <p:cNvSpPr/>
          <p:nvPr/>
        </p:nvSpPr>
        <p:spPr>
          <a:xfrm>
            <a:off x="1422400" y="3124200"/>
            <a:ext cx="102108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electrons from the double bond attack 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(electrophile)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HX makes one of the carbons become an electron deficient “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intermediate (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000" i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hybridized carbon) ”.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AF9C53-2905-4066-8B72-8B397832DC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326" t="43705" r="36583" b="44978"/>
          <a:stretch/>
        </p:blipFill>
        <p:spPr>
          <a:xfrm>
            <a:off x="3124200" y="5373579"/>
            <a:ext cx="6550820" cy="1484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A07862-5EBE-4D9B-89D5-A9DF5D1C1E5D}"/>
              </a:ext>
            </a:extLst>
          </p:cNvPr>
          <p:cNvSpPr txBox="1"/>
          <p:nvPr/>
        </p:nvSpPr>
        <p:spPr>
          <a:xfrm>
            <a:off x="457200" y="4171890"/>
            <a:ext cx="645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Nucleophilic attack by halide anion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95E182-372C-4E14-A190-EF788FD5DA8C}"/>
              </a:ext>
            </a:extLst>
          </p:cNvPr>
          <p:cNvSpPr/>
          <p:nvPr/>
        </p:nvSpPr>
        <p:spPr>
          <a:xfrm>
            <a:off x="1422400" y="4449872"/>
            <a:ext cx="102108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formed carbocation now can act as an electrophile and accept an electron pair from the nucleophilic halide anion.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198722-B5B4-468D-9186-2F8FC8D0AF98}"/>
              </a:ext>
            </a:extLst>
          </p:cNvPr>
          <p:cNvSpPr txBox="1"/>
          <p:nvPr/>
        </p:nvSpPr>
        <p:spPr>
          <a:xfrm>
            <a:off x="279400" y="2362200"/>
            <a:ext cx="2004568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</a:p>
        </p:txBody>
      </p:sp>
    </p:spTree>
    <p:extLst>
      <p:ext uri="{BB962C8B-B14F-4D97-AF65-F5344CB8AC3E}">
        <p14:creationId xmlns:p14="http://schemas.microsoft.com/office/powerpoint/2010/main" val="15345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533400" y="2133600"/>
            <a:ext cx="11207262" cy="16764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to Carbon–Carbon Double Bond</a:t>
            </a:r>
          </a:p>
          <a:p>
            <a:pPr algn="ctr">
              <a:spcBef>
                <a:spcPts val="0"/>
              </a:spcBef>
            </a:pPr>
            <a:r>
              <a:rPr lang="en-US" sz="48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Addition Reactions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463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to Unsymmetrical Alkenes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3D4B11-C929-451D-BA50-5E6BA3CE6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81" t="44462" r="39176" b="32058"/>
          <a:stretch/>
        </p:blipFill>
        <p:spPr>
          <a:xfrm>
            <a:off x="3558628" y="1346469"/>
            <a:ext cx="4823372" cy="276461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292DCBE-7BAE-4D7B-B090-A345C030A5AB}"/>
              </a:ext>
            </a:extLst>
          </p:cNvPr>
          <p:cNvSpPr/>
          <p:nvPr/>
        </p:nvSpPr>
        <p:spPr>
          <a:xfrm>
            <a:off x="383628" y="4257984"/>
            <a:ext cx="11575708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HCl adds to an unsymmetrical alkene like propene; there are two possible ways it could add.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However, in practice, there is only one major product according to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Markovnikov's Rule;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8325" indent="-174625" algn="just">
              <a:lnSpc>
                <a:spcPct val="150000"/>
              </a:lnSpc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“When a compound HX is added to an unsymmetrical alkene, the hydrogen becomes attached to the carbon with the most hydrogens attached to it already.”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7B2A36-506C-4F0F-93BE-FD8965F52A61}"/>
              </a:ext>
            </a:extLst>
          </p:cNvPr>
          <p:cNvSpPr txBox="1"/>
          <p:nvPr/>
        </p:nvSpPr>
        <p:spPr>
          <a:xfrm>
            <a:off x="117297" y="655320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Regioselectivity of HX Addition: </a:t>
            </a:r>
            <a:r>
              <a:rPr lang="en-US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Markovnikov's Rule</a:t>
            </a:r>
          </a:p>
        </p:txBody>
      </p:sp>
    </p:spTree>
    <p:extLst>
      <p:ext uri="{BB962C8B-B14F-4D97-AF65-F5344CB8AC3E}">
        <p14:creationId xmlns:p14="http://schemas.microsoft.com/office/powerpoint/2010/main" val="192332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to Unsymmetrical Alkenes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7B2A36-506C-4F0F-93BE-FD8965F52A61}"/>
              </a:ext>
            </a:extLst>
          </p:cNvPr>
          <p:cNvSpPr txBox="1"/>
          <p:nvPr/>
        </p:nvSpPr>
        <p:spPr>
          <a:xfrm>
            <a:off x="117297" y="655320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Regioselectivity of HX Addition: </a:t>
            </a:r>
            <a:r>
              <a:rPr lang="en-US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Markovnikov's Rule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DA6B8A-00BC-414F-A416-023C1BD8DD83}"/>
              </a:ext>
            </a:extLst>
          </p:cNvPr>
          <p:cNvSpPr/>
          <p:nvPr/>
        </p:nvSpPr>
        <p:spPr>
          <a:xfrm>
            <a:off x="838200" y="1733490"/>
            <a:ext cx="11298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Protonation of double bond occurs in direction that gives the more stable of two possible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carbocations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9A27BF-6762-44FF-9405-9194FDB4B54B}"/>
              </a:ext>
            </a:extLst>
          </p:cNvPr>
          <p:cNvSpPr/>
          <p:nvPr/>
        </p:nvSpPr>
        <p:spPr>
          <a:xfrm>
            <a:off x="457200" y="1219200"/>
            <a:ext cx="84890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 for Markovnikov's Rule; </a:t>
            </a:r>
            <a:r>
              <a:rPr lang="en-US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of Carbocation</a:t>
            </a:r>
          </a:p>
        </p:txBody>
      </p:sp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546DBA2F-5C64-4A11-B7FD-24311DDF12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41187"/>
              </p:ext>
            </p:extLst>
          </p:nvPr>
        </p:nvGraphicFramePr>
        <p:xfrm>
          <a:off x="337113" y="2631803"/>
          <a:ext cx="5196912" cy="1110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CS ChemDraw Drawing" r:id="rId3" imgW="4358924" imgH="935531" progId="ChemDraw.Document.6.0">
                  <p:embed/>
                </p:oleObj>
              </mc:Choice>
              <mc:Fallback>
                <p:oleObj name="CS ChemDraw Drawing" r:id="rId3" imgW="4358924" imgH="935531" progId="ChemDraw.Document.6.0">
                  <p:embed/>
                  <p:pic>
                    <p:nvPicPr>
                      <p:cNvPr id="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13" y="2631803"/>
                        <a:ext cx="5196912" cy="11102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F296BE8A-5A88-4E76-915B-17F6057D09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236032"/>
              </p:ext>
            </p:extLst>
          </p:nvPr>
        </p:nvGraphicFramePr>
        <p:xfrm>
          <a:off x="5534025" y="2674877"/>
          <a:ext cx="6505226" cy="3140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CS ChemDraw Drawing" r:id="rId5" imgW="5410271" imgH="2622812" progId="ChemDraw.Document.6.0">
                  <p:embed/>
                </p:oleObj>
              </mc:Choice>
              <mc:Fallback>
                <p:oleObj name="CS ChemDraw Drawing" r:id="rId5" imgW="5410271" imgH="2622812" progId="ChemDraw.Document.6.0">
                  <p:embed/>
                  <p:pic>
                    <p:nvPicPr>
                      <p:cNvPr id="2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4025" y="2674877"/>
                        <a:ext cx="6505226" cy="31401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774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to Unsymmetrical Alkenes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7B2A36-506C-4F0F-93BE-FD8965F52A61}"/>
              </a:ext>
            </a:extLst>
          </p:cNvPr>
          <p:cNvSpPr txBox="1"/>
          <p:nvPr/>
        </p:nvSpPr>
        <p:spPr>
          <a:xfrm>
            <a:off x="117297" y="655320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Regioselectivity of HX Addition: </a:t>
            </a:r>
            <a:r>
              <a:rPr lang="en-US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Markovnikov's Rule</a:t>
            </a:r>
          </a:p>
        </p:txBody>
      </p:sp>
      <p:graphicFrame>
        <p:nvGraphicFramePr>
          <p:cNvPr id="13" name="Object 4">
            <a:extLst>
              <a:ext uri="{FF2B5EF4-FFF2-40B4-BE49-F238E27FC236}">
                <a16:creationId xmlns:a16="http://schemas.microsoft.com/office/drawing/2014/main" id="{5C216257-8798-4109-AF47-DC7F6152AA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954390"/>
              </p:ext>
            </p:extLst>
          </p:nvPr>
        </p:nvGraphicFramePr>
        <p:xfrm>
          <a:off x="930536" y="2511999"/>
          <a:ext cx="4495800" cy="1380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CS ChemDraw Drawing" r:id="rId3" imgW="3750316" imgH="1152144" progId="ChemDraw.Document.6.0">
                  <p:embed/>
                </p:oleObj>
              </mc:Choice>
              <mc:Fallback>
                <p:oleObj name="CS ChemDraw Drawing" r:id="rId3" imgW="3750316" imgH="1152144" progId="ChemDraw.Document.6.0">
                  <p:embed/>
                  <p:pic>
                    <p:nvPicPr>
                      <p:cNvPr id="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536" y="2511999"/>
                        <a:ext cx="4495800" cy="13805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CE6538CC-28C3-4310-A205-894DC53911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9011275"/>
              </p:ext>
            </p:extLst>
          </p:nvPr>
        </p:nvGraphicFramePr>
        <p:xfrm>
          <a:off x="6784715" y="2332526"/>
          <a:ext cx="4323080" cy="3902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CS ChemDraw Drawing" r:id="rId5" imgW="3726074" imgH="3366461" progId="ChemDraw.Document.6.0">
                  <p:embed/>
                </p:oleObj>
              </mc:Choice>
              <mc:Fallback>
                <p:oleObj name="CS ChemDraw Drawing" r:id="rId5" imgW="3726074" imgH="3366461" progId="ChemDraw.Document.6.0">
                  <p:embed/>
                  <p:pic>
                    <p:nvPicPr>
                      <p:cNvPr id="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4715" y="2332526"/>
                        <a:ext cx="4323080" cy="39025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68433A1A-C3AF-55FD-511A-B059CB7289C1}"/>
              </a:ext>
            </a:extLst>
          </p:cNvPr>
          <p:cNvSpPr/>
          <p:nvPr/>
        </p:nvSpPr>
        <p:spPr>
          <a:xfrm>
            <a:off x="457200" y="1219200"/>
            <a:ext cx="84890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 for Markovnikov's Rule; </a:t>
            </a:r>
            <a:r>
              <a:rPr lang="en-US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of Carbocation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AA3DFE-A9C5-7F71-8331-2F2A688BB22D}"/>
              </a:ext>
            </a:extLst>
          </p:cNvPr>
          <p:cNvSpPr/>
          <p:nvPr/>
        </p:nvSpPr>
        <p:spPr>
          <a:xfrm>
            <a:off x="838200" y="1733490"/>
            <a:ext cx="11298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Protonation of double bond occurs in direction that gives the more stable of two possible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carbocations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32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to Unsymmetrical Alkenes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7B2A36-506C-4F0F-93BE-FD8965F52A61}"/>
              </a:ext>
            </a:extLst>
          </p:cNvPr>
          <p:cNvSpPr txBox="1"/>
          <p:nvPr/>
        </p:nvSpPr>
        <p:spPr>
          <a:xfrm>
            <a:off x="117297" y="655320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Regioselectivity of HX Addition: </a:t>
            </a:r>
            <a:r>
              <a:rPr lang="en-US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Markovnikov's Rule</a:t>
            </a: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423958B7-0AF6-46B3-B297-885EECBE0A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26721" y="2806643"/>
            <a:ext cx="1" cy="8175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B3402AA0-BF56-450E-9D57-26DBF06C0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0670" y="2921232"/>
            <a:ext cx="1261170" cy="46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7462" tIns="23812" rIns="17462" bIns="23812"/>
          <a:lstStyle>
            <a:lvl1pPr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411163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82232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23507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646238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1034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5606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0178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4750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lnSpc>
                <a:spcPts val="3500"/>
              </a:lnSpc>
              <a:defRPr/>
            </a:pPr>
            <a:r>
              <a:rPr lang="en-US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HCl, 0°C</a:t>
            </a: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ECB88C8C-3FE0-4358-B3CC-DAB1743B1994}"/>
              </a:ext>
            </a:extLst>
          </p:cNvPr>
          <p:cNvGrpSpPr>
            <a:grpSpLocks/>
          </p:cNvGrpSpPr>
          <p:nvPr/>
        </p:nvGrpSpPr>
        <p:grpSpPr bwMode="auto">
          <a:xfrm>
            <a:off x="3701839" y="3557579"/>
            <a:ext cx="2460625" cy="968375"/>
            <a:chOff x="467" y="2005"/>
            <a:chExt cx="1550" cy="610"/>
          </a:xfrm>
        </p:grpSpPr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3FEE090E-9950-4335-AFFF-3E90DB1BA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" y="2168"/>
              <a:ext cx="1550" cy="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7462" tIns="23812" rIns="17462" bIns="23812"/>
            <a:lstStyle>
              <a:lvl1pPr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411163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82232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23507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646238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1034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5606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0178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4750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lnSpc>
                  <a:spcPts val="4100"/>
                </a:lnSpc>
                <a:defRPr/>
              </a:pPr>
              <a:r>
                <a:rPr lang="en-US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CH</a:t>
              </a:r>
              <a:r>
                <a:rPr lang="en-US" altLang="en-US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3</a:t>
              </a:r>
              <a:r>
                <a:rPr lang="en-US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CHC</a:t>
              </a:r>
              <a:r>
                <a:rPr lang="en-US" altLang="en-US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H</a:t>
              </a:r>
              <a:r>
                <a:rPr lang="en-US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(CH</a:t>
              </a:r>
              <a:r>
                <a:rPr lang="en-US" altLang="en-US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3</a:t>
              </a:r>
              <a:r>
                <a:rPr lang="en-US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)</a:t>
              </a:r>
              <a:r>
                <a:rPr lang="en-US" altLang="en-US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2</a:t>
              </a:r>
              <a:r>
                <a:rPr lang="en-US" alt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  </a:t>
              </a:r>
            </a:p>
          </p:txBody>
        </p:sp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E77D7F74-11EA-45D3-B023-030E46696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" y="2005"/>
              <a:ext cx="429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7462" tIns="23812" rIns="17462" bIns="23812"/>
            <a:lstStyle>
              <a:lvl1pPr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411163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82232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23507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646238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1034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5606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0178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4750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lnSpc>
                  <a:spcPts val="3500"/>
                </a:lnSpc>
                <a:defRPr/>
              </a:pPr>
              <a:r>
                <a:rPr lang="en-US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+</a:t>
              </a:r>
            </a:p>
          </p:txBody>
        </p:sp>
      </p:grpSp>
      <p:grpSp>
        <p:nvGrpSpPr>
          <p:cNvPr id="19" name="Group 11">
            <a:extLst>
              <a:ext uri="{FF2B5EF4-FFF2-40B4-BE49-F238E27FC236}">
                <a16:creationId xmlns:a16="http://schemas.microsoft.com/office/drawing/2014/main" id="{B4FE4249-F417-41E7-A8CD-8864F5972664}"/>
              </a:ext>
            </a:extLst>
          </p:cNvPr>
          <p:cNvGrpSpPr>
            <a:grpSpLocks/>
          </p:cNvGrpSpPr>
          <p:nvPr/>
        </p:nvGrpSpPr>
        <p:grpSpPr bwMode="auto">
          <a:xfrm>
            <a:off x="3872859" y="5387628"/>
            <a:ext cx="2401887" cy="1455738"/>
            <a:chOff x="431" y="3322"/>
            <a:chExt cx="1513" cy="917"/>
          </a:xfrm>
        </p:grpSpPr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763F1FB2-232D-4719-8559-D0BB068B4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3322"/>
              <a:ext cx="1513" cy="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7462" tIns="23812" rIns="17462" bIns="23812"/>
            <a:lstStyle>
              <a:lvl1pPr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411163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82232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23507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646238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1034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5606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0178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4750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lnSpc>
                  <a:spcPts val="4100"/>
                </a:lnSpc>
                <a:defRPr/>
              </a:pPr>
              <a:r>
                <a:rPr lang="en-US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CH</a:t>
              </a:r>
              <a:r>
                <a:rPr lang="en-US" altLang="en-US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3</a:t>
              </a:r>
              <a:r>
                <a:rPr lang="en-US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CHCH(CH</a:t>
              </a:r>
              <a:r>
                <a:rPr lang="en-US" altLang="en-US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3</a:t>
              </a:r>
              <a:r>
                <a:rPr lang="en-US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)</a:t>
              </a:r>
              <a:r>
                <a:rPr lang="en-US" altLang="en-US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2</a:t>
              </a:r>
              <a:r>
                <a:rPr lang="en-US" alt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2" name="Group 10">
              <a:extLst>
                <a:ext uri="{FF2B5EF4-FFF2-40B4-BE49-F238E27FC236}">
                  <a16:creationId xmlns:a16="http://schemas.microsoft.com/office/drawing/2014/main" id="{AEADD932-939B-4E60-B4EC-D04B049AFA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4" y="3634"/>
              <a:ext cx="540" cy="605"/>
              <a:chOff x="804" y="3634"/>
              <a:chExt cx="540" cy="605"/>
            </a:xfrm>
          </p:grpSpPr>
          <p:sp>
            <p:nvSpPr>
              <p:cNvPr id="23" name="Line 8">
                <a:extLst>
                  <a:ext uri="{FF2B5EF4-FFF2-40B4-BE49-F238E27FC236}">
                    <a16:creationId xmlns:a16="http://schemas.microsoft.com/office/drawing/2014/main" id="{BE98EA21-1766-4A6A-93EB-9E0CD79D10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3" y="3634"/>
                <a:ext cx="0" cy="2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  <a:defRPr/>
                </a:pPr>
                <a:endParaRPr lang="en-US" sz="16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4" name="Rectangle 9">
                <a:extLst>
                  <a:ext uri="{FF2B5EF4-FFF2-40B4-BE49-F238E27FC236}">
                    <a16:creationId xmlns:a16="http://schemas.microsoft.com/office/drawing/2014/main" id="{95715D2D-7A64-4F5F-B7F3-444541121B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" y="3843"/>
                <a:ext cx="540" cy="3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7462" tIns="23812" rIns="17462" bIns="23812"/>
              <a:lstStyle>
                <a:lvl1pPr algn="l" defTabSz="822325">
                  <a:spcBef>
                    <a:spcPct val="0"/>
                  </a:spcBef>
                  <a:tabLst>
                    <a:tab pos="411163" algn="l"/>
                    <a:tab pos="822325" algn="l"/>
                    <a:tab pos="1235075" algn="l"/>
                  </a:tabLs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411163" algn="l" defTabSz="822325">
                  <a:spcBef>
                    <a:spcPct val="0"/>
                  </a:spcBef>
                  <a:tabLst>
                    <a:tab pos="411163" algn="l"/>
                    <a:tab pos="822325" algn="l"/>
                    <a:tab pos="1235075" algn="l"/>
                  </a:tabLs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822325" algn="l" defTabSz="822325">
                  <a:spcBef>
                    <a:spcPct val="0"/>
                  </a:spcBef>
                  <a:tabLst>
                    <a:tab pos="411163" algn="l"/>
                    <a:tab pos="822325" algn="l"/>
                    <a:tab pos="1235075" algn="l"/>
                  </a:tabLs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235075" algn="l" defTabSz="822325">
                  <a:spcBef>
                    <a:spcPct val="0"/>
                  </a:spcBef>
                  <a:tabLst>
                    <a:tab pos="411163" algn="l"/>
                    <a:tab pos="822325" algn="l"/>
                    <a:tab pos="1235075" algn="l"/>
                  </a:tabLs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1646238" algn="l" defTabSz="822325">
                  <a:spcBef>
                    <a:spcPct val="0"/>
                  </a:spcBef>
                  <a:tabLst>
                    <a:tab pos="411163" algn="l"/>
                    <a:tab pos="822325" algn="l"/>
                    <a:tab pos="1235075" algn="l"/>
                  </a:tabLs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103438" defTabSz="822325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11163" algn="l"/>
                    <a:tab pos="822325" algn="l"/>
                    <a:tab pos="1235075" algn="l"/>
                  </a:tabLs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560638" defTabSz="822325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11163" algn="l"/>
                    <a:tab pos="822325" algn="l"/>
                    <a:tab pos="1235075" algn="l"/>
                  </a:tabLs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017838" defTabSz="822325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11163" algn="l"/>
                    <a:tab pos="822325" algn="l"/>
                    <a:tab pos="1235075" algn="l"/>
                  </a:tabLs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475038" defTabSz="822325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11163" algn="l"/>
                    <a:tab pos="822325" algn="l"/>
                    <a:tab pos="1235075" algn="l"/>
                  </a:tabLs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lnSpc>
                    <a:spcPts val="3500"/>
                  </a:lnSpc>
                  <a:defRPr/>
                </a:pPr>
                <a:r>
                  <a:rPr lang="en-US" altLang="en-US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</a:rPr>
                  <a:t>Cl</a:t>
                </a:r>
                <a:endParaRPr lang="en-US" alt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5" name="Rectangle 12">
            <a:extLst>
              <a:ext uri="{FF2B5EF4-FFF2-40B4-BE49-F238E27FC236}">
                <a16:creationId xmlns:a16="http://schemas.microsoft.com/office/drawing/2014/main" id="{4CF254D7-7C0A-413C-8701-98CF21690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2721" y="6294408"/>
            <a:ext cx="780718" cy="4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7462" tIns="23812" rIns="17462" bIns="23812"/>
          <a:lstStyle>
            <a:lvl1pPr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411163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82232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23507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646238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1034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5606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0178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4750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lnSpc>
                <a:spcPts val="3500"/>
              </a:lnSpc>
              <a:defRPr/>
            </a:pPr>
            <a:r>
              <a:rPr lang="en-US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(40%)</a:t>
            </a:r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B02F5C4E-9F50-45E5-96A3-7C9088C4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7897" y="3714502"/>
            <a:ext cx="1941513" cy="70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7462" tIns="23812" rIns="17462" bIns="23812"/>
          <a:lstStyle>
            <a:lvl1pPr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411163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82232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23507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646238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1034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5606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0178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4750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lnSpc>
                <a:spcPts val="4100"/>
              </a:lnSpc>
              <a:defRPr/>
            </a:pPr>
            <a:r>
              <a:rPr lang="en-US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CH</a:t>
            </a:r>
            <a:r>
              <a:rPr lang="en-US" altLang="en-US" sz="2000" baseline="-2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3</a:t>
            </a:r>
            <a:r>
              <a:rPr lang="en-US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CHC(CH</a:t>
            </a:r>
            <a:r>
              <a:rPr lang="en-US" altLang="en-US" sz="2000" baseline="-2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3</a:t>
            </a:r>
            <a:r>
              <a:rPr lang="en-US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)</a:t>
            </a:r>
            <a:r>
              <a:rPr lang="en-US" altLang="en-US" sz="2000" baseline="-2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27" name="Line 15">
            <a:extLst>
              <a:ext uri="{FF2B5EF4-FFF2-40B4-BE49-F238E27FC236}">
                <a16:creationId xmlns:a16="http://schemas.microsoft.com/office/drawing/2014/main" id="{4DDE8957-E984-4A48-B904-DD45ACE8D9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91010" y="3392240"/>
            <a:ext cx="0" cy="3762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5AC8D0BD-2D42-4FCD-A7DC-27D549B0E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1310" y="2987426"/>
            <a:ext cx="337343" cy="62865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7462" tIns="23812" rIns="17462" bIns="23812"/>
          <a:lstStyle>
            <a:lvl1pPr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411163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82232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23507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646238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1034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5606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0178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4750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lnSpc>
                <a:spcPts val="3500"/>
              </a:lnSpc>
              <a:defRPr/>
            </a:pPr>
            <a:r>
              <a:rPr lang="en-US" altLang="en-US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H</a:t>
            </a:r>
          </a:p>
        </p:txBody>
      </p:sp>
      <p:grpSp>
        <p:nvGrpSpPr>
          <p:cNvPr id="31" name="Group 20">
            <a:extLst>
              <a:ext uri="{FF2B5EF4-FFF2-40B4-BE49-F238E27FC236}">
                <a16:creationId xmlns:a16="http://schemas.microsoft.com/office/drawing/2014/main" id="{CF8B0C92-915F-4D4B-8709-2391A8E997B2}"/>
              </a:ext>
            </a:extLst>
          </p:cNvPr>
          <p:cNvGrpSpPr>
            <a:grpSpLocks/>
          </p:cNvGrpSpPr>
          <p:nvPr/>
        </p:nvGrpSpPr>
        <p:grpSpPr bwMode="auto">
          <a:xfrm>
            <a:off x="8369466" y="5501237"/>
            <a:ext cx="1941513" cy="1262063"/>
            <a:chOff x="3520" y="3319"/>
            <a:chExt cx="1223" cy="795"/>
          </a:xfrm>
        </p:grpSpPr>
        <p:sp>
          <p:nvSpPr>
            <p:cNvPr id="32" name="Rectangle 17">
              <a:extLst>
                <a:ext uri="{FF2B5EF4-FFF2-40B4-BE49-F238E27FC236}">
                  <a16:creationId xmlns:a16="http://schemas.microsoft.com/office/drawing/2014/main" id="{B1C0759E-2F2E-4BD5-98B7-0D04BB013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0" y="3319"/>
              <a:ext cx="1223" cy="44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7462" tIns="23812" rIns="17462" bIns="23812"/>
            <a:lstStyle>
              <a:lvl1pPr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411163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82232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23507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646238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1034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5606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0178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4750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lnSpc>
                  <a:spcPts val="4100"/>
                </a:lnSpc>
                <a:defRPr/>
              </a:pP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CH</a:t>
              </a:r>
              <a:r>
                <a:rPr lang="en-US" altLang="en-US" sz="2000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3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CH</a:t>
              </a:r>
              <a:r>
                <a:rPr lang="en-US" altLang="en-US" sz="2000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2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C(CH</a:t>
              </a:r>
              <a:r>
                <a:rPr lang="en-US" altLang="en-US" sz="2000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3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)</a:t>
              </a:r>
              <a:r>
                <a:rPr lang="en-US" altLang="en-US" sz="2000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2</a:t>
              </a:r>
              <a:r>
                <a:rPr lang="en-US" alt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  </a:t>
              </a:r>
            </a:p>
          </p:txBody>
        </p:sp>
        <p:sp>
          <p:nvSpPr>
            <p:cNvPr id="33" name="Line 18">
              <a:extLst>
                <a:ext uri="{FF2B5EF4-FFF2-40B4-BE49-F238E27FC236}">
                  <a16:creationId xmlns:a16="http://schemas.microsoft.com/office/drawing/2014/main" id="{3AA4F8D6-304E-47BE-A824-B283734EA2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7" y="3620"/>
              <a:ext cx="0" cy="20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20000"/>
                </a:spcBef>
                <a:defRPr/>
              </a:pPr>
              <a:endParaRPr lang="en-US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Rectangle 19">
              <a:extLst>
                <a:ext uri="{FF2B5EF4-FFF2-40B4-BE49-F238E27FC236}">
                  <a16:creationId xmlns:a16="http://schemas.microsoft.com/office/drawing/2014/main" id="{74F69BB8-ED08-480C-A4CD-7AD1F457F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9" y="3840"/>
              <a:ext cx="258" cy="274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7462" tIns="23812" rIns="17462" bIns="23812"/>
            <a:lstStyle>
              <a:lvl1pPr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411163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82232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23507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646238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1034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5606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0178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4750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lnSpc>
                  <a:spcPts val="3500"/>
                </a:lnSpc>
                <a:defRPr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Cl</a:t>
              </a:r>
            </a:p>
          </p:txBody>
        </p:sp>
      </p:grpSp>
      <p:sp>
        <p:nvSpPr>
          <p:cNvPr id="35" name="Rectangle 21">
            <a:extLst>
              <a:ext uri="{FF2B5EF4-FFF2-40B4-BE49-F238E27FC236}">
                <a16:creationId xmlns:a16="http://schemas.microsoft.com/office/drawing/2014/main" id="{BD805F11-D799-4D12-A46B-2A36CD072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429" y="6372770"/>
            <a:ext cx="10620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7462" tIns="23812" rIns="17462" bIns="23812"/>
          <a:lstStyle>
            <a:lvl1pPr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411163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82232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235075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646238" algn="l" defTabSz="822325">
              <a:spcBef>
                <a:spcPct val="0"/>
              </a:spcBef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1034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5606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0178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475038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411163" algn="l"/>
                <a:tab pos="822325" algn="l"/>
                <a:tab pos="1235075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lnSpc>
                <a:spcPts val="3500"/>
              </a:lnSpc>
              <a:defRPr/>
            </a:pPr>
            <a:r>
              <a:rPr lang="en-US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(60%)</a:t>
            </a:r>
          </a:p>
        </p:txBody>
      </p:sp>
      <p:grpSp>
        <p:nvGrpSpPr>
          <p:cNvPr id="36" name="Group 27">
            <a:extLst>
              <a:ext uri="{FF2B5EF4-FFF2-40B4-BE49-F238E27FC236}">
                <a16:creationId xmlns:a16="http://schemas.microsoft.com/office/drawing/2014/main" id="{7D08F352-04CC-4B03-80DD-7EC86858CAA2}"/>
              </a:ext>
            </a:extLst>
          </p:cNvPr>
          <p:cNvGrpSpPr>
            <a:grpSpLocks/>
          </p:cNvGrpSpPr>
          <p:nvPr/>
        </p:nvGrpSpPr>
        <p:grpSpPr bwMode="auto">
          <a:xfrm>
            <a:off x="3768083" y="2216189"/>
            <a:ext cx="2535238" cy="661987"/>
            <a:chOff x="519" y="801"/>
            <a:chExt cx="1597" cy="417"/>
          </a:xfrm>
        </p:grpSpPr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54D907A0-129C-4784-9FFB-C1727F9DE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" y="836"/>
              <a:ext cx="332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7462" tIns="23812" rIns="17462" bIns="23812"/>
            <a:lstStyle>
              <a:lvl1pPr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411163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82232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235075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646238" algn="l" defTabSz="822325">
                <a:spcBef>
                  <a:spcPct val="0"/>
                </a:spcBef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1034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5606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0178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475038" defTabSz="822325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1163" algn="l"/>
                  <a:tab pos="822325" algn="l"/>
                  <a:tab pos="1235075" algn="l"/>
                </a:tabLs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lnSpc>
                  <a:spcPts val="3500"/>
                </a:lnSpc>
                <a:defRPr/>
              </a:pP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H</a:t>
              </a:r>
              <a:r>
                <a:rPr lang="en-US" altLang="en-US" sz="2000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2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</a:t>
              </a:r>
              <a:endParaRPr lang="en-US" alt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38" name="Line 24">
              <a:extLst>
                <a:ext uri="{FF2B5EF4-FFF2-40B4-BE49-F238E27FC236}">
                  <a16:creationId xmlns:a16="http://schemas.microsoft.com/office/drawing/2014/main" id="{FC3D77FB-0949-424F-A57D-FE2B4019F9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7" y="976"/>
              <a:ext cx="222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20000"/>
                </a:spcBef>
                <a:defRPr/>
              </a:pPr>
              <a:endParaRPr lang="en-US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" name="Line 25">
              <a:extLst>
                <a:ext uri="{FF2B5EF4-FFF2-40B4-BE49-F238E27FC236}">
                  <a16:creationId xmlns:a16="http://schemas.microsoft.com/office/drawing/2014/main" id="{8787B1E1-013B-4520-A6E4-E7DC417C4E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7" y="1028"/>
              <a:ext cx="222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20000"/>
                </a:spcBef>
                <a:defRPr/>
              </a:pPr>
              <a:endParaRPr lang="en-US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0940DE73-DAB9-42C2-A21D-F61A96C2E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2" y="801"/>
              <a:ext cx="1044" cy="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algn="l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algn="ctr">
                <a:lnSpc>
                  <a:spcPts val="4100"/>
                </a:lnSpc>
                <a:defRPr/>
              </a:pP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CHCH(CH</a:t>
              </a:r>
              <a:r>
                <a:rPr lang="en-US" altLang="en-US" sz="2000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3</a:t>
              </a:r>
              <a:r>
                <a:rPr lang="en-US" altLang="en-US" sz="2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)</a:t>
              </a:r>
              <a:r>
                <a:rPr lang="en-US" altLang="en-US" sz="2000" baseline="-25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2</a:t>
              </a:r>
              <a:endParaRPr lang="en-US" altLang="en-US" sz="2000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p:sp>
        <p:nvSpPr>
          <p:cNvPr id="41" name="Line 29">
            <a:extLst>
              <a:ext uri="{FF2B5EF4-FFF2-40B4-BE49-F238E27FC236}">
                <a16:creationId xmlns:a16="http://schemas.microsoft.com/office/drawing/2014/main" id="{C8CE0F46-AA17-41D9-AFFB-64CDB713188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7020" y="3882875"/>
            <a:ext cx="1448929" cy="3135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0F57CB1-33B5-4876-BA20-7504DA904D40}"/>
              </a:ext>
            </a:extLst>
          </p:cNvPr>
          <p:cNvSpPr/>
          <p:nvPr/>
        </p:nvSpPr>
        <p:spPr>
          <a:xfrm flipH="1">
            <a:off x="9773610" y="3460502"/>
            <a:ext cx="352425" cy="541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en-US" alt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43" name="Rectangle 2">
            <a:extLst>
              <a:ext uri="{FF2B5EF4-FFF2-40B4-BE49-F238E27FC236}">
                <a16:creationId xmlns:a16="http://schemas.microsoft.com/office/drawing/2014/main" id="{23EE7D96-1AB6-4CAC-80B1-E5313869D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3015" y="4249632"/>
            <a:ext cx="447675" cy="40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ar-SA" sz="2000" b="1" dirty="0">
                <a:solidFill>
                  <a:srgbClr val="2F0BE5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ar-SA" sz="2000" b="1" baseline="30000" dirty="0">
                <a:solidFill>
                  <a:srgbClr val="2F0BE5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en-US" altLang="ar-SA" sz="2000" b="1" dirty="0">
              <a:solidFill>
                <a:srgbClr val="2F0BE5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">
            <a:extLst>
              <a:ext uri="{FF2B5EF4-FFF2-40B4-BE49-F238E27FC236}">
                <a16:creationId xmlns:a16="http://schemas.microsoft.com/office/drawing/2014/main" id="{83C51B27-BC13-4504-8F57-C451EA5C4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8998" y="4184402"/>
            <a:ext cx="1689886" cy="40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ar-SA" sz="2000" b="1" dirty="0">
                <a:solidFill>
                  <a:srgbClr val="2F0BE5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altLang="ar-SA" sz="2000" b="1" baseline="30000" dirty="0">
                <a:solidFill>
                  <a:srgbClr val="2F0BE5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US" altLang="ar-SA" sz="2000" b="1" dirty="0">
                <a:solidFill>
                  <a:srgbClr val="2F0BE5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altLang="ar-SA" sz="1800" b="1" dirty="0">
                <a:solidFill>
                  <a:srgbClr val="2F0BE5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More Stable</a:t>
            </a:r>
            <a:endParaRPr lang="en-US" altLang="ar-SA" sz="2000" b="1" dirty="0">
              <a:solidFill>
                <a:srgbClr val="2F0BE5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Line 2">
            <a:extLst>
              <a:ext uri="{FF2B5EF4-FFF2-40B4-BE49-F238E27FC236}">
                <a16:creationId xmlns:a16="http://schemas.microsoft.com/office/drawing/2014/main" id="{D340EB86-112D-4D47-8C8D-CE5B50F73D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02001" y="4624290"/>
            <a:ext cx="1" cy="8175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Line 2">
            <a:extLst>
              <a:ext uri="{FF2B5EF4-FFF2-40B4-BE49-F238E27FC236}">
                <a16:creationId xmlns:a16="http://schemas.microsoft.com/office/drawing/2014/main" id="{BCED6EA2-8CA6-46F7-8A4B-A2A1894467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86015" y="4656667"/>
            <a:ext cx="1" cy="8175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Rectangle 3">
            <a:extLst>
              <a:ext uri="{FF2B5EF4-FFF2-40B4-BE49-F238E27FC236}">
                <a16:creationId xmlns:a16="http://schemas.microsoft.com/office/drawing/2014/main" id="{46C32893-160A-4F80-AF41-DE695F951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689898"/>
            <a:ext cx="2475358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ar-SA" sz="2400" b="1" dirty="0">
                <a:solidFill>
                  <a:srgbClr val="2F0BE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1,2-Hydride Shift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2B2AF8-5BA4-E540-323B-9F94CF149180}"/>
              </a:ext>
            </a:extLst>
          </p:cNvPr>
          <p:cNvSpPr/>
          <p:nvPr/>
        </p:nvSpPr>
        <p:spPr>
          <a:xfrm>
            <a:off x="457200" y="1219200"/>
            <a:ext cx="97663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Rearrangements in Hydrogen Halide Addition to Alkenes</a:t>
            </a:r>
          </a:p>
        </p:txBody>
      </p:sp>
    </p:spTree>
    <p:extLst>
      <p:ext uri="{BB962C8B-B14F-4D97-AF65-F5344CB8AC3E}">
        <p14:creationId xmlns:p14="http://schemas.microsoft.com/office/powerpoint/2010/main" val="343345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to Unsymmetrical Alkenes</a:t>
            </a:r>
          </a:p>
        </p:txBody>
      </p:sp>
      <p:pic>
        <p:nvPicPr>
          <p:cNvPr id="48" name="Picture 9" descr="0641.jpg                                                       00029E4Bsmeagol                        BB150139:">
            <a:extLst>
              <a:ext uri="{FF2B5EF4-FFF2-40B4-BE49-F238E27FC236}">
                <a16:creationId xmlns:a16="http://schemas.microsoft.com/office/drawing/2014/main" id="{0208099E-FFA2-4D02-811D-16FC116082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05"/>
          <a:stretch/>
        </p:blipFill>
        <p:spPr bwMode="auto">
          <a:xfrm>
            <a:off x="3317835" y="2108271"/>
            <a:ext cx="6207165" cy="461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3">
            <a:extLst>
              <a:ext uri="{FF2B5EF4-FFF2-40B4-BE49-F238E27FC236}">
                <a16:creationId xmlns:a16="http://schemas.microsoft.com/office/drawing/2014/main" id="{3A216D8A-0310-497B-8AF1-66B502CD2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265" y="1755294"/>
            <a:ext cx="2398413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ar-SA" sz="2400" b="1" dirty="0">
                <a:solidFill>
                  <a:srgbClr val="2F0BE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1,2- Methyl Shift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F96A33-8890-1A6E-7492-0DA7949F0A2C}"/>
              </a:ext>
            </a:extLst>
          </p:cNvPr>
          <p:cNvSpPr txBox="1"/>
          <p:nvPr/>
        </p:nvSpPr>
        <p:spPr>
          <a:xfrm>
            <a:off x="117297" y="655320"/>
            <a:ext cx="1157833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Regioselectivity of HX Addition: </a:t>
            </a:r>
            <a:r>
              <a:rPr lang="en-US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Markovnikov's Rule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F6B51D-B39D-3472-D819-58FF7F61E4F8}"/>
              </a:ext>
            </a:extLst>
          </p:cNvPr>
          <p:cNvSpPr/>
          <p:nvPr/>
        </p:nvSpPr>
        <p:spPr>
          <a:xfrm>
            <a:off x="457200" y="1219200"/>
            <a:ext cx="97663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Rearrangements in Hydrogen Halide Addition to Alkenes</a:t>
            </a:r>
          </a:p>
        </p:txBody>
      </p:sp>
    </p:spTree>
    <p:extLst>
      <p:ext uri="{BB962C8B-B14F-4D97-AF65-F5344CB8AC3E}">
        <p14:creationId xmlns:p14="http://schemas.microsoft.com/office/powerpoint/2010/main" val="396182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Stereochemistry in Ionic Additions</a:t>
            </a:r>
          </a:p>
        </p:txBody>
      </p:sp>
      <p:graphicFrame>
        <p:nvGraphicFramePr>
          <p:cNvPr id="10" name="Object 7">
            <a:extLst>
              <a:ext uri="{FF2B5EF4-FFF2-40B4-BE49-F238E27FC236}">
                <a16:creationId xmlns:a16="http://schemas.microsoft.com/office/drawing/2014/main" id="{953E2BF8-88FF-42EF-809C-0AB55D482F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6912120"/>
              </p:ext>
            </p:extLst>
          </p:nvPr>
        </p:nvGraphicFramePr>
        <p:xfrm>
          <a:off x="1752600" y="965850"/>
          <a:ext cx="8001000" cy="2741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CS ChemDraw Drawing" r:id="rId3" imgW="5852160" imgH="2005584" progId="ChemDraw.Document.6.0">
                  <p:embed/>
                </p:oleObj>
              </mc:Choice>
              <mc:Fallback>
                <p:oleObj name="CS ChemDraw Drawing" r:id="rId3" imgW="5852160" imgH="2005584" progId="ChemDraw.Document.6.0">
                  <p:embed/>
                  <p:pic>
                    <p:nvPicPr>
                      <p:cNvPr id="3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965850"/>
                        <a:ext cx="8001000" cy="27410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9">
            <a:extLst>
              <a:ext uri="{FF2B5EF4-FFF2-40B4-BE49-F238E27FC236}">
                <a16:creationId xmlns:a16="http://schemas.microsoft.com/office/drawing/2014/main" id="{4957C736-EC43-4889-AC99-7DBD905D0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191000"/>
            <a:ext cx="9476232" cy="142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cs typeface="Times New Roman" panose="02020603050405020304" pitchFamily="18" charset="0"/>
              </a:rPr>
              <a:t>Just as We Saw in </a:t>
            </a:r>
            <a:r>
              <a:rPr lang="en-US" altLang="en-US" sz="2000" i="1" dirty="0">
                <a:cs typeface="Times New Roman" panose="02020603050405020304" pitchFamily="18" charset="0"/>
              </a:rPr>
              <a:t>S</a:t>
            </a:r>
            <a:r>
              <a:rPr lang="en-US" altLang="en-US" sz="2000" i="1" baseline="-25000" dirty="0">
                <a:cs typeface="Times New Roman" panose="02020603050405020304" pitchFamily="18" charset="0"/>
              </a:rPr>
              <a:t>N</a:t>
            </a:r>
            <a:r>
              <a:rPr lang="en-US" altLang="en-US" sz="2000" i="1" baseline="30000" dirty="0">
                <a:cs typeface="Times New Roman" panose="02020603050405020304" pitchFamily="18" charset="0"/>
              </a:rPr>
              <a:t>1</a:t>
            </a:r>
            <a:r>
              <a:rPr lang="en-US" altLang="en-US" sz="2000" dirty="0">
                <a:cs typeface="Times New Roman" panose="02020603050405020304" pitchFamily="18" charset="0"/>
              </a:rPr>
              <a:t>:  C</a:t>
            </a:r>
            <a:r>
              <a:rPr lang="en-US" altLang="en-US" sz="2000" baseline="30000" dirty="0">
                <a:cs typeface="Times New Roman" panose="02020603050405020304" pitchFamily="18" charset="0"/>
              </a:rPr>
              <a:t>+</a:t>
            </a:r>
            <a:r>
              <a:rPr lang="en-US" altLang="en-US" sz="2000" dirty="0">
                <a:cs typeface="Times New Roman" panose="02020603050405020304" pitchFamily="18" charset="0"/>
              </a:rPr>
              <a:t> Has TWO FACES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cs typeface="Times New Roman" panose="02020603050405020304" pitchFamily="18" charset="0"/>
              </a:rPr>
              <a:t>Top and Bottom Attack Give </a:t>
            </a:r>
            <a:r>
              <a:rPr lang="en-US" altLang="en-US" sz="2000" u="sng" dirty="0">
                <a:cs typeface="Times New Roman" panose="02020603050405020304" pitchFamily="18" charset="0"/>
              </a:rPr>
              <a:t>Two Stereochemical Products</a:t>
            </a:r>
            <a:endParaRPr lang="en-US" altLang="en-US" sz="2000" dirty="0">
              <a:solidFill>
                <a:srgbClr val="FF3300"/>
              </a:solidFill>
              <a:cs typeface="Times New Roman" panose="02020603050405020304" pitchFamily="18" charset="0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i="1" u="sng" dirty="0">
                <a:cs typeface="Times New Roman" panose="02020603050405020304" pitchFamily="18" charset="0"/>
              </a:rPr>
              <a:t>R</a:t>
            </a:r>
            <a:r>
              <a:rPr lang="en-US" altLang="en-US" sz="2000" u="sng" dirty="0">
                <a:cs typeface="Times New Roman" panose="02020603050405020304" pitchFamily="18" charset="0"/>
              </a:rPr>
              <a:t> and </a:t>
            </a:r>
            <a:r>
              <a:rPr lang="en-US" altLang="en-US" sz="2000" i="1" u="sng" dirty="0">
                <a:cs typeface="Times New Roman" panose="02020603050405020304" pitchFamily="18" charset="0"/>
              </a:rPr>
              <a:t>S</a:t>
            </a:r>
            <a:r>
              <a:rPr lang="en-US" altLang="en-US" sz="2000" u="sng" dirty="0">
                <a:cs typeface="Times New Roman" panose="02020603050405020304" pitchFamily="18" charset="0"/>
              </a:rPr>
              <a:t> Enantiomers </a:t>
            </a:r>
            <a:r>
              <a:rPr lang="en-US" altLang="en-US" sz="2000" dirty="0">
                <a:cs typeface="Times New Roman" panose="02020603050405020304" pitchFamily="18" charset="0"/>
              </a:rPr>
              <a:t>Formed as a </a:t>
            </a:r>
            <a:r>
              <a:rPr lang="en-US" altLang="en-US" sz="2000" dirty="0">
                <a:solidFill>
                  <a:srgbClr val="FF3300"/>
                </a:solidFill>
                <a:cs typeface="Times New Roman" panose="02020603050405020304" pitchFamily="18" charset="0"/>
              </a:rPr>
              <a:t>Racemic Mixture</a:t>
            </a:r>
            <a:r>
              <a:rPr lang="en-US" altLang="en-US" sz="2000" dirty="0">
                <a:cs typeface="Times New Roman" panose="02020603050405020304" pitchFamily="18" charset="0"/>
              </a:rPr>
              <a:t> (50:50)</a:t>
            </a:r>
          </a:p>
        </p:txBody>
      </p:sp>
    </p:spTree>
    <p:extLst>
      <p:ext uri="{BB962C8B-B14F-4D97-AF65-F5344CB8AC3E}">
        <p14:creationId xmlns:p14="http://schemas.microsoft.com/office/powerpoint/2010/main" val="338949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Anti-Markovnikov HBr Addition</a:t>
            </a:r>
            <a:endParaRPr lang="en-US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E617FC-E89D-4BB4-8368-6009A2D7FC64}"/>
              </a:ext>
            </a:extLst>
          </p:cNvPr>
          <p:cNvSpPr/>
          <p:nvPr/>
        </p:nvSpPr>
        <p:spPr>
          <a:xfrm>
            <a:off x="117297" y="655320"/>
            <a:ext cx="3430619" cy="5871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Radical Addition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06328A-7259-4631-B94B-B3A74D470529}"/>
              </a:ext>
            </a:extLst>
          </p:cNvPr>
          <p:cNvSpPr/>
          <p:nvPr/>
        </p:nvSpPr>
        <p:spPr>
          <a:xfrm>
            <a:off x="463434" y="3962400"/>
            <a:ext cx="11575709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HBr adds to an unsymmetrical alkene to form an alkyl halide forming “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 product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848197-4513-406B-BCB2-D00A9A8D037B}"/>
              </a:ext>
            </a:extLst>
          </p:cNvPr>
          <p:cNvSpPr/>
          <p:nvPr/>
        </p:nvSpPr>
        <p:spPr>
          <a:xfrm>
            <a:off x="463434" y="4491335"/>
            <a:ext cx="11575709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HBr heated in the presence of 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dialkyl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peroxide (often written as ROOR), a radical mechanism takes over forming “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anti-Markovnikov product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”- due to the so-called “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peroxide effect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1EB3D8-1025-474D-8641-D6C734B73C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17" t="37037" r="62083" b="44444"/>
          <a:stretch/>
        </p:blipFill>
        <p:spPr>
          <a:xfrm>
            <a:off x="2961046" y="1468103"/>
            <a:ext cx="6269907" cy="217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71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Addition of HX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Anti-Markovnikov HBr Addition</a:t>
            </a:r>
            <a:endParaRPr lang="en-US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E617FC-E89D-4BB4-8368-6009A2D7FC64}"/>
              </a:ext>
            </a:extLst>
          </p:cNvPr>
          <p:cNvSpPr/>
          <p:nvPr/>
        </p:nvSpPr>
        <p:spPr>
          <a:xfrm>
            <a:off x="117297" y="655320"/>
            <a:ext cx="3430619" cy="5871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Radical Addition</a:t>
            </a:r>
            <a:endParaRPr lang="en-US" sz="2400" dirty="0">
              <a:solidFill>
                <a:srgbClr val="0070C0"/>
              </a:solidFill>
            </a:endParaRPr>
          </a:p>
        </p:txBody>
      </p:sp>
      <p:graphicFrame>
        <p:nvGraphicFramePr>
          <p:cNvPr id="10" name="Object 6">
            <a:extLst>
              <a:ext uri="{FF2B5EF4-FFF2-40B4-BE49-F238E27FC236}">
                <a16:creationId xmlns:a16="http://schemas.microsoft.com/office/drawing/2014/main" id="{5CE87C6C-CA88-4EA8-8A17-41462CC72D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237931"/>
              </p:ext>
            </p:extLst>
          </p:nvPr>
        </p:nvGraphicFramePr>
        <p:xfrm>
          <a:off x="2355571" y="1352509"/>
          <a:ext cx="7626629" cy="5425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CS ChemDraw Drawing" r:id="rId3" imgW="6233231" imgH="4433324" progId="ChemDraw.Document.6.0">
                  <p:embed/>
                </p:oleObj>
              </mc:Choice>
              <mc:Fallback>
                <p:oleObj name="CS ChemDraw Drawing" r:id="rId3" imgW="6233231" imgH="4433324" progId="ChemDraw.Document.6.0">
                  <p:embed/>
                  <p:pic>
                    <p:nvPicPr>
                      <p:cNvPr id="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5571" y="1352509"/>
                        <a:ext cx="7626629" cy="5425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233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 (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Hydration of Alkenes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C63CFF8-1D06-4784-9036-AD8DE07A4E83}"/>
              </a:ext>
            </a:extLst>
          </p:cNvPr>
          <p:cNvGrpSpPr/>
          <p:nvPr/>
        </p:nvGrpSpPr>
        <p:grpSpPr>
          <a:xfrm>
            <a:off x="3763031" y="5334000"/>
            <a:ext cx="4391741" cy="1143000"/>
            <a:chOff x="5034175" y="2297345"/>
            <a:chExt cx="4391741" cy="12078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648FAD9-035E-4641-84C5-DBCB7E1E9B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7364" t="52963" r="40417" b="39630"/>
            <a:stretch/>
          </p:blipFill>
          <p:spPr>
            <a:xfrm>
              <a:off x="6096000" y="2369770"/>
              <a:ext cx="3329916" cy="11354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9A8F79-111E-4DD6-9AB5-C5F7FF4A9E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000" t="52963" r="55806" b="39630"/>
            <a:stretch/>
          </p:blipFill>
          <p:spPr>
            <a:xfrm>
              <a:off x="5034175" y="2297345"/>
              <a:ext cx="1143000" cy="1135429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5FCD175-3E94-41A7-AB9F-93C37A093684}"/>
              </a:ext>
            </a:extLst>
          </p:cNvPr>
          <p:cNvSpPr txBox="1"/>
          <p:nvPr/>
        </p:nvSpPr>
        <p:spPr>
          <a:xfrm>
            <a:off x="117297" y="671531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of water (H-OH) across a double bond to give an alcohol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157E70-0AE7-49F1-99F0-E65C5E3263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17" t="32963" r="38750" b="61112"/>
          <a:stretch/>
        </p:blipFill>
        <p:spPr>
          <a:xfrm>
            <a:off x="3648164" y="1263372"/>
            <a:ext cx="4621476" cy="66021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6F9A50-AAA1-48A7-AB63-F45A9290F802}"/>
              </a:ext>
            </a:extLst>
          </p:cNvPr>
          <p:cNvSpPr/>
          <p:nvPr/>
        </p:nvSpPr>
        <p:spPr>
          <a:xfrm>
            <a:off x="533400" y="2057400"/>
            <a:ext cx="10577068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 catalyzed hydration- 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 addition of H-OH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400DFC-78F5-4A89-A3D6-102000AFE4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221" t="43704" r="42334" b="49174"/>
          <a:stretch/>
        </p:blipFill>
        <p:spPr>
          <a:xfrm>
            <a:off x="3733800" y="2610672"/>
            <a:ext cx="4535839" cy="1104834"/>
          </a:xfrm>
          <a:prstGeom prst="rect">
            <a:avLst/>
          </a:prstGeom>
        </p:spPr>
      </p:pic>
      <p:sp>
        <p:nvSpPr>
          <p:cNvPr id="15" name="Text Box 4">
            <a:extLst>
              <a:ext uri="{FF2B5EF4-FFF2-40B4-BE49-F238E27FC236}">
                <a16:creationId xmlns:a16="http://schemas.microsoft.com/office/drawing/2014/main" id="{945D52AD-0BFA-4CF0-978F-3359E8ACC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758833"/>
            <a:ext cx="10744200" cy="142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cs typeface="Times New Roman" panose="02020603050405020304" pitchFamily="18" charset="0"/>
              </a:rPr>
              <a:t>Acid catalysts are used in high temperature industrial processes: ethylene is converted to ethanol.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b="1" dirty="0">
                <a:solidFill>
                  <a:srgbClr val="00B0F0"/>
                </a:solidFill>
                <a:cs typeface="Times New Roman" panose="02020603050405020304" pitchFamily="18" charset="0"/>
              </a:rPr>
              <a:t>Carbocation Rearrangements</a:t>
            </a:r>
            <a:r>
              <a:rPr lang="en-US" altLang="en-US" sz="2000" dirty="0"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cs typeface="Times New Roman" panose="02020603050405020304" pitchFamily="18" charset="0"/>
              </a:rPr>
              <a:t>Similar Reaction:  Acid Catalyzed Dehydration</a:t>
            </a:r>
          </a:p>
        </p:txBody>
      </p:sp>
    </p:spTree>
    <p:extLst>
      <p:ext uri="{BB962C8B-B14F-4D97-AF65-F5344CB8AC3E}">
        <p14:creationId xmlns:p14="http://schemas.microsoft.com/office/powerpoint/2010/main" val="314696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 (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Hydration of Alkenes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F727AC-32C1-4BFE-90FC-5A8C9F26A62B}"/>
              </a:ext>
            </a:extLst>
          </p:cNvPr>
          <p:cNvSpPr/>
          <p:nvPr/>
        </p:nvSpPr>
        <p:spPr>
          <a:xfrm>
            <a:off x="533400" y="660400"/>
            <a:ext cx="6485302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Oxymercuration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 addition H-OH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49CC73-BC77-4300-ABC1-617B8E317CA0}"/>
              </a:ext>
            </a:extLst>
          </p:cNvPr>
          <p:cNvSpPr/>
          <p:nvPr/>
        </p:nvSpPr>
        <p:spPr>
          <a:xfrm>
            <a:off x="533400" y="3505509"/>
            <a:ext cx="1066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Anti-Markovnikov addition of H-OH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addition of H-OH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332341D-392F-4479-ADDE-CAE1846BB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083" t="42593" r="42917" b="50000"/>
          <a:stretch/>
        </p:blipFill>
        <p:spPr>
          <a:xfrm>
            <a:off x="3350279" y="1234796"/>
            <a:ext cx="5491442" cy="15254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18610DB-B512-4164-AEC8-7CF71B4AE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79" t="56679" r="43390" b="36411"/>
          <a:stretch/>
        </p:blipFill>
        <p:spPr>
          <a:xfrm>
            <a:off x="3502679" y="4375844"/>
            <a:ext cx="5186642" cy="1368696"/>
          </a:xfrm>
          <a:prstGeom prst="rect">
            <a:avLst/>
          </a:prstGeom>
        </p:spPr>
      </p:pic>
      <p:sp>
        <p:nvSpPr>
          <p:cNvPr id="21" name="Text Box 4">
            <a:extLst>
              <a:ext uri="{FF2B5EF4-FFF2-40B4-BE49-F238E27FC236}">
                <a16:creationId xmlns:a16="http://schemas.microsoft.com/office/drawing/2014/main" id="{9A12E8DC-70B1-4370-AE42-625D472ED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701729"/>
            <a:ext cx="4953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en-US" sz="2000" b="1" dirty="0">
                <a:solidFill>
                  <a:srgbClr val="00B0F0"/>
                </a:solidFill>
                <a:cs typeface="Times New Roman" panose="02020603050405020304" pitchFamily="18" charset="0"/>
              </a:rPr>
              <a:t>No Carbocation Rearrangements</a:t>
            </a:r>
            <a:r>
              <a:rPr lang="en-US" altLang="en-US" sz="2000" dirty="0">
                <a:solidFill>
                  <a:srgbClr val="00B0F0"/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641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Addition Reaction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2182E0-E252-4339-85A4-0DE11C7F3EFE}"/>
              </a:ext>
            </a:extLst>
          </p:cNvPr>
          <p:cNvSpPr txBox="1"/>
          <p:nvPr/>
        </p:nvSpPr>
        <p:spPr>
          <a:xfrm>
            <a:off x="117296" y="664826"/>
            <a:ext cx="11769903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addition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an important class of reactions that allow the interconversion of C=C and C≡C into a range of important functional groups. 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7D6EDFB-1EED-4DB0-A0BD-29ABEC920360}"/>
              </a:ext>
            </a:extLst>
          </p:cNvPr>
          <p:cNvSpPr/>
          <p:nvPr/>
        </p:nvSpPr>
        <p:spPr>
          <a:xfrm>
            <a:off x="117297" y="1600200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Conceptually, addition is the reverse of elimination</a:t>
            </a:r>
            <a:endParaRPr lang="en-US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852A46-9146-4CC7-AC60-05E81A98062C}"/>
              </a:ext>
            </a:extLst>
          </p:cNvPr>
          <p:cNvSpPr/>
          <p:nvPr/>
        </p:nvSpPr>
        <p:spPr>
          <a:xfrm>
            <a:off x="117297" y="2133600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does the term "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addition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imply ?</a:t>
            </a:r>
            <a:endParaRPr lang="en-US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A6DEA77-2A0E-423D-A1E4-843A528C8546}"/>
              </a:ext>
            </a:extLst>
          </p:cNvPr>
          <p:cNvSpPr/>
          <p:nvPr/>
        </p:nvSpPr>
        <p:spPr>
          <a:xfrm>
            <a:off x="526839" y="2590800"/>
            <a:ext cx="10461658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electrophile, E</a:t>
            </a:r>
            <a:r>
              <a:rPr lang="en-US" sz="2000" b="1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 electron poor species that will react with an electron rich species (C=C) </a:t>
            </a:r>
          </a:p>
          <a:p>
            <a:pPr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implies that two systems combine to a single entity.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4D48CF6-3351-4719-97D1-BB914314D5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83" t="32969" r="33333" b="58136"/>
          <a:stretch/>
        </p:blipFill>
        <p:spPr>
          <a:xfrm>
            <a:off x="2743200" y="3630814"/>
            <a:ext cx="7160505" cy="103602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9CBE2A6-3C77-448E-A07B-AFE09E31CC61}"/>
              </a:ext>
            </a:extLst>
          </p:cNvPr>
          <p:cNvSpPr/>
          <p:nvPr/>
        </p:nvSpPr>
        <p:spPr>
          <a:xfrm>
            <a:off x="930097" y="6324600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Simultaneous formation of the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σ bonds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2BDAD3-7409-4585-B2B0-0C68C08AE94E}"/>
              </a:ext>
            </a:extLst>
          </p:cNvPr>
          <p:cNvSpPr txBox="1"/>
          <p:nvPr/>
        </p:nvSpPr>
        <p:spPr>
          <a:xfrm>
            <a:off x="930097" y="4800600"/>
            <a:ext cx="10957102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tabLst>
                <a:tab pos="119063" algn="l"/>
              </a:tabLst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addition reaction involves two major steps:</a:t>
            </a:r>
          </a:p>
          <a:p>
            <a:pPr marL="914400" indent="-457200" algn="just">
              <a:lnSpc>
                <a:spcPct val="150000"/>
              </a:lnSpc>
              <a:buAutoNum type="arabicParenBoth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of the electrophile to the nucleophilic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bond to give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carbocation intermediate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914400" indent="-457200" algn="just">
              <a:lnSpc>
                <a:spcPct val="150000"/>
              </a:lnSpc>
              <a:buAutoNum type="arabicParenBoth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of the carbocation with a nucleophile. </a:t>
            </a:r>
          </a:p>
        </p:txBody>
      </p:sp>
    </p:spTree>
    <p:extLst>
      <p:ext uri="{BB962C8B-B14F-4D97-AF65-F5344CB8AC3E}">
        <p14:creationId xmlns:p14="http://schemas.microsoft.com/office/powerpoint/2010/main" val="25228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 Catalyzed Hydration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30937C-C0BE-4F3D-B3FE-C2D4B9F4BDBC}"/>
              </a:ext>
            </a:extLst>
          </p:cNvPr>
          <p:cNvSpPr txBox="1"/>
          <p:nvPr/>
        </p:nvSpPr>
        <p:spPr>
          <a:xfrm>
            <a:off x="117297" y="665480"/>
            <a:ext cx="5994401" cy="1882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</a:p>
          <a:p>
            <a:pPr marL="457200" algn="just">
              <a:lnSpc>
                <a:spcPct val="150000"/>
              </a:lnSpc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acid/base reaction;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Protonation of the alkene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generate the more stable carbocation.</a:t>
            </a:r>
          </a:p>
          <a:p>
            <a:pPr marL="457200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electrons act pairs as a Lewis base.</a:t>
            </a:r>
          </a:p>
        </p:txBody>
      </p:sp>
      <p:pic>
        <p:nvPicPr>
          <p:cNvPr id="11" name="Picture 2" descr="Acid Catalyzed Hydration - Organic Chemistry | Socratic">
            <a:extLst>
              <a:ext uri="{FF2B5EF4-FFF2-40B4-BE49-F238E27FC236}">
                <a16:creationId xmlns:a16="http://schemas.microsoft.com/office/drawing/2014/main" id="{1B0ABFD1-0446-4D55-A219-15668314BC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70116" b="-588"/>
          <a:stretch/>
        </p:blipFill>
        <p:spPr bwMode="auto">
          <a:xfrm>
            <a:off x="6782743" y="4748496"/>
            <a:ext cx="5286704" cy="112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cid Catalyzed Hydration - Organic Chemistry | Socratic">
            <a:extLst>
              <a:ext uri="{FF2B5EF4-FFF2-40B4-BE49-F238E27FC236}">
                <a16:creationId xmlns:a16="http://schemas.microsoft.com/office/drawing/2014/main" id="{632C3964-452D-4AA6-AB85-10864ECE89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r="10000" b="73302"/>
          <a:stretch/>
        </p:blipFill>
        <p:spPr bwMode="auto">
          <a:xfrm>
            <a:off x="6846243" y="1095496"/>
            <a:ext cx="5012121" cy="102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Acid Catalyzed Hydration - Organic Chemistry | Socratic">
            <a:extLst>
              <a:ext uri="{FF2B5EF4-FFF2-40B4-BE49-F238E27FC236}">
                <a16:creationId xmlns:a16="http://schemas.microsoft.com/office/drawing/2014/main" id="{B56CC2F3-F065-4BCF-8A3F-5AFC98339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" t="35682" r="7778" b="30261"/>
          <a:stretch/>
        </p:blipFill>
        <p:spPr bwMode="auto">
          <a:xfrm>
            <a:off x="6782743" y="2895600"/>
            <a:ext cx="5139122" cy="130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FD6750-8807-4239-AC1A-BD551683D3B3}"/>
              </a:ext>
            </a:extLst>
          </p:cNvPr>
          <p:cNvSpPr txBox="1"/>
          <p:nvPr/>
        </p:nvSpPr>
        <p:spPr>
          <a:xfrm>
            <a:off x="117298" y="2692808"/>
            <a:ext cx="599440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</a:t>
            </a:r>
          </a:p>
          <a:p>
            <a:pPr marL="457200" algn="just">
              <a:lnSpc>
                <a:spcPct val="150000"/>
              </a:lnSpc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Attack of the nucleophilic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 on the electrophilic carbocation creates 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oxonium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768B63-1F17-429F-A9E0-E4DE3892DC09}"/>
              </a:ext>
            </a:extLst>
          </p:cNvPr>
          <p:cNvSpPr txBox="1"/>
          <p:nvPr/>
        </p:nvSpPr>
        <p:spPr>
          <a:xfrm>
            <a:off x="122553" y="4261019"/>
            <a:ext cx="6125847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</a:t>
            </a:r>
          </a:p>
          <a:p>
            <a:pPr marL="457200" algn="just">
              <a:lnSpc>
                <a:spcPct val="150000"/>
              </a:lnSpc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acid/base reaction;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Deprotonation by a base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generates the alcohol and regenerates the acid catalyst</a:t>
            </a:r>
          </a:p>
        </p:txBody>
      </p:sp>
    </p:spTree>
    <p:extLst>
      <p:ext uri="{BB962C8B-B14F-4D97-AF65-F5344CB8AC3E}">
        <p14:creationId xmlns:p14="http://schemas.microsoft.com/office/powerpoint/2010/main" val="99541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Oxymercuration-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Demercuration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73E713-6FFC-4655-98BB-F113CA8969C5}"/>
              </a:ext>
            </a:extLst>
          </p:cNvPr>
          <p:cNvSpPr txBox="1"/>
          <p:nvPr/>
        </p:nvSpPr>
        <p:spPr>
          <a:xfrm>
            <a:off x="117296" y="660400"/>
            <a:ext cx="11693703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of water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follows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Markovnikov’s rule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rearrangement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carbon carbocation due to the formation of cyclic intermediate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9B4161-903D-4BB2-9EB0-F6181BB741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33" t="36666" r="39167" b="55414"/>
          <a:stretch/>
        </p:blipFill>
        <p:spPr>
          <a:xfrm>
            <a:off x="3124200" y="1631107"/>
            <a:ext cx="6173165" cy="1222312"/>
          </a:xfrm>
          <a:prstGeom prst="rect">
            <a:avLst/>
          </a:prstGeom>
        </p:spPr>
      </p:pic>
      <p:sp>
        <p:nvSpPr>
          <p:cNvPr id="18" name="Text Box 12">
            <a:extLst>
              <a:ext uri="{FF2B5EF4-FFF2-40B4-BE49-F238E27FC236}">
                <a16:creationId xmlns:a16="http://schemas.microsoft.com/office/drawing/2014/main" id="{F508A82A-4171-47FB-8BEB-BE5E3CB30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113" y="3396397"/>
            <a:ext cx="10263632" cy="1883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cs typeface="Times New Roman" panose="02020603050405020304" pitchFamily="18" charset="0"/>
              </a:rPr>
              <a:t>Net Reaction:  </a:t>
            </a:r>
            <a:r>
              <a:rPr lang="en-US" altLang="en-US" sz="2000" dirty="0">
                <a:solidFill>
                  <a:srgbClr val="00B0F0"/>
                </a:solidFill>
                <a:cs typeface="Times New Roman" panose="02020603050405020304" pitchFamily="18" charset="0"/>
              </a:rPr>
              <a:t>Markovnikov Addition </a:t>
            </a:r>
            <a:r>
              <a:rPr lang="en-US" altLang="en-US" sz="2000" dirty="0">
                <a:cs typeface="Times New Roman" panose="02020603050405020304" pitchFamily="18" charset="0"/>
              </a:rPr>
              <a:t>of H</a:t>
            </a:r>
            <a:r>
              <a:rPr lang="en-US" altLang="en-US" sz="20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000" dirty="0">
                <a:cs typeface="Times New Roman" panose="02020603050405020304" pitchFamily="18" charset="0"/>
              </a:rPr>
              <a:t>O to Alkene.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cs typeface="Times New Roman" panose="02020603050405020304" pitchFamily="18" charset="0"/>
              </a:rPr>
              <a:t>Both Reactions Quite Rapid; Alcohol Yields Usually &gt; 90%.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rgbClr val="00B0F0"/>
                </a:solidFill>
                <a:cs typeface="Times New Roman" panose="02020603050405020304" pitchFamily="18" charset="0"/>
              </a:rPr>
              <a:t>Strong acids are not required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cs typeface="Times New Roman" panose="02020603050405020304" pitchFamily="18" charset="0"/>
              </a:rPr>
              <a:t>Carbocation rearrangements are avoided because no discreet carbocation intermediate forms.</a:t>
            </a:r>
          </a:p>
        </p:txBody>
      </p:sp>
    </p:spTree>
    <p:extLst>
      <p:ext uri="{BB962C8B-B14F-4D97-AF65-F5344CB8AC3E}">
        <p14:creationId xmlns:p14="http://schemas.microsoft.com/office/powerpoint/2010/main" val="331768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Oxymercuration-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Demercuration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F78413-5EE4-4B59-9F29-CE50D7BED2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6" t="74984" r="25543" b="6603"/>
          <a:stretch>
            <a:fillRect/>
          </a:stretch>
        </p:blipFill>
        <p:spPr>
          <a:xfrm>
            <a:off x="1219200" y="4280853"/>
            <a:ext cx="6934200" cy="2459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00632A-A884-4F5D-8123-36A69EE6CA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8" t="30645" r="36476" b="58655"/>
          <a:stretch>
            <a:fillRect/>
          </a:stretch>
        </p:blipFill>
        <p:spPr>
          <a:xfrm>
            <a:off x="3352800" y="1129347"/>
            <a:ext cx="5334000" cy="1447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F9422C8-1530-4F49-948B-329C9AF21DD4}"/>
              </a:ext>
            </a:extLst>
          </p:cNvPr>
          <p:cNvSpPr/>
          <p:nvPr/>
        </p:nvSpPr>
        <p:spPr>
          <a:xfrm>
            <a:off x="555910" y="782880"/>
            <a:ext cx="23655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Oxymercuration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27E5D2-BB61-84E6-5833-45A970627B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7" t="66283" r="24831" b="26083"/>
          <a:stretch>
            <a:fillRect/>
          </a:stretch>
        </p:blipFill>
        <p:spPr>
          <a:xfrm>
            <a:off x="1219200" y="2605208"/>
            <a:ext cx="6934200" cy="101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8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Oxymercuration-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Demercuration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9422C8-1530-4F49-948B-329C9AF21DD4}"/>
              </a:ext>
            </a:extLst>
          </p:cNvPr>
          <p:cNvSpPr/>
          <p:nvPr/>
        </p:nvSpPr>
        <p:spPr>
          <a:xfrm>
            <a:off x="555910" y="773131"/>
            <a:ext cx="23655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Oxymercuration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057513-64A8-4CA9-B6E6-4700A1F28C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8" t="20504" r="20815" b="63333"/>
          <a:stretch>
            <a:fillRect/>
          </a:stretch>
        </p:blipFill>
        <p:spPr>
          <a:xfrm>
            <a:off x="6172200" y="1442619"/>
            <a:ext cx="5358764" cy="173549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55DED95-732E-4915-A1D3-B535ACEC49DF}"/>
              </a:ext>
            </a:extLst>
          </p:cNvPr>
          <p:cNvSpPr/>
          <p:nvPr/>
        </p:nvSpPr>
        <p:spPr>
          <a:xfrm>
            <a:off x="555910" y="3738982"/>
            <a:ext cx="21780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Demercuration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004E530-E0B4-4573-8C19-2FBAC71A29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6" t="57718" r="7813" b="23063"/>
          <a:stretch/>
        </p:blipFill>
        <p:spPr>
          <a:xfrm>
            <a:off x="3311141" y="4343400"/>
            <a:ext cx="6172200" cy="12192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70945C7-3A4B-D468-FF6C-8A01006A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7" t="5555" r="25118" b="79998"/>
          <a:stretch>
            <a:fillRect/>
          </a:stretch>
        </p:blipFill>
        <p:spPr>
          <a:xfrm>
            <a:off x="565435" y="1442619"/>
            <a:ext cx="5358764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8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Hydroboration-Oxidation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F59BFD-26A9-4DC0-BCEE-54C7B15365FF}"/>
              </a:ext>
            </a:extLst>
          </p:cNvPr>
          <p:cNvSpPr txBox="1"/>
          <p:nvPr/>
        </p:nvSpPr>
        <p:spPr>
          <a:xfrm>
            <a:off x="1219200" y="3281666"/>
            <a:ext cx="9525000" cy="2806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proceeds in an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Anti-Markovnikov manner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(Good for 1° Alcohols).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alkene double bond;</a:t>
            </a:r>
          </a:p>
          <a:p>
            <a:pPr marL="688975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(from BH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BHR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attaches to the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substituted carbon.</a:t>
            </a:r>
          </a:p>
          <a:p>
            <a:pPr marL="688975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attaches to the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least substituted carbon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process does not require any activation by a catalyst.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Oxidation: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NaOH Oxidize to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Trialkylborate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Ester.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F4D0BF6-B067-424B-80BD-D03A17F4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17" t="48518" r="17084" b="27778"/>
          <a:stretch/>
        </p:blipFill>
        <p:spPr>
          <a:xfrm>
            <a:off x="1447800" y="995666"/>
            <a:ext cx="9759145" cy="192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9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Hydroboration-Oxidation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148C57-57FD-4358-8BF2-AA9A5498C363}"/>
              </a:ext>
            </a:extLst>
          </p:cNvPr>
          <p:cNvSpPr txBox="1"/>
          <p:nvPr/>
        </p:nvSpPr>
        <p:spPr>
          <a:xfrm>
            <a:off x="117297" y="674986"/>
            <a:ext cx="1157833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Regiochemistry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opposite to Markovnikov orientation </a:t>
            </a:r>
          </a:p>
          <a:p>
            <a:pPr marL="393700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is added to carbon with most H’s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and OH add with </a:t>
            </a:r>
            <a:r>
              <a:rPr lang="en-US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stereochemistry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the same face of the alkene (opposite of anti addition),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Stereospecific.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5E557E-39AC-4D29-95CB-C87C88616A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16" t="43333" r="17916" b="21852"/>
          <a:stretch/>
        </p:blipFill>
        <p:spPr>
          <a:xfrm>
            <a:off x="2286000" y="2743200"/>
            <a:ext cx="7696200" cy="24440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136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Hydroboration-Oxidation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54593B-CE9F-435E-8D58-2800D39B99B6}"/>
              </a:ext>
            </a:extLst>
          </p:cNvPr>
          <p:cNvSpPr txBox="1"/>
          <p:nvPr/>
        </p:nvSpPr>
        <p:spPr>
          <a:xfrm>
            <a:off x="117297" y="670562"/>
            <a:ext cx="1157833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Borane (BH</a:t>
            </a:r>
            <a:r>
              <a:rPr lang="en-US" sz="20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electron deficient and is a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Lewis acid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Alkene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Lewis's base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Transition state involves anionic development on B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components of BH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added across C=C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stable carbocation is also consistent with steric preferences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C15FBF-9C66-4877-B58E-74017132C4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67" t="30741" r="19583" b="12624"/>
          <a:stretch/>
        </p:blipFill>
        <p:spPr>
          <a:xfrm>
            <a:off x="2359905" y="2678876"/>
            <a:ext cx="7772400" cy="404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8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Hydroboration-Oxidation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2674D9-C37B-4BFF-BEBB-4AAD867431DF}"/>
              </a:ext>
            </a:extLst>
          </p:cNvPr>
          <p:cNvSpPr txBox="1"/>
          <p:nvPr/>
        </p:nvSpPr>
        <p:spPr>
          <a:xfrm>
            <a:off x="112217" y="666750"/>
            <a:ext cx="1157833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 of alkene</a:t>
            </a:r>
          </a:p>
          <a:p>
            <a:pPr marL="342900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first step the addition of the borane to the alkene is initiated and proceeds as a concerted reaction because bond breaking and bond formation occurs at the same time.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DFF41F-3EAA-432A-8EF7-F97FDA399E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" t="21111" r="4583" b="62264"/>
          <a:stretch/>
        </p:blipFill>
        <p:spPr>
          <a:xfrm>
            <a:off x="2422844" y="2209800"/>
            <a:ext cx="7502926" cy="23885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1D9A27-CBA6-4402-A412-AC3167579E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3" t="49865" r="9867" b="43334"/>
          <a:stretch/>
        </p:blipFill>
        <p:spPr>
          <a:xfrm>
            <a:off x="4038600" y="5427918"/>
            <a:ext cx="5410201" cy="11109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DD1347-F95F-4A5F-9715-9545160B8343}"/>
              </a:ext>
            </a:extLst>
          </p:cNvPr>
          <p:cNvSpPr txBox="1"/>
          <p:nvPr/>
        </p:nvSpPr>
        <p:spPr>
          <a:xfrm>
            <a:off x="533400" y="4933890"/>
            <a:ext cx="10678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boron atom becomes attached to the less substituted carbon atom of the double bond.</a:t>
            </a:r>
          </a:p>
        </p:txBody>
      </p:sp>
    </p:spTree>
    <p:extLst>
      <p:ext uri="{BB962C8B-B14F-4D97-AF65-F5344CB8AC3E}">
        <p14:creationId xmlns:p14="http://schemas.microsoft.com/office/powerpoint/2010/main" val="89001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Hydroboration-Oxidation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CC0DDD-95A7-400A-BF88-DB352506547F}"/>
              </a:ext>
            </a:extLst>
          </p:cNvPr>
          <p:cNvSpPr txBox="1"/>
          <p:nvPr/>
        </p:nvSpPr>
        <p:spPr>
          <a:xfrm>
            <a:off x="381000" y="664826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electronic and steric factors account for the anti-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markovinkov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orientation of the addition.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624EA6-5306-4141-8021-91859199A3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4" t="13333" r="15845" b="72972"/>
          <a:stretch/>
        </p:blipFill>
        <p:spPr>
          <a:xfrm>
            <a:off x="1524000" y="1234077"/>
            <a:ext cx="9510816" cy="22915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5399E8-94C7-4564-9C69-927EBFB966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4" t="41515" r="19264" b="55663"/>
          <a:stretch/>
        </p:blipFill>
        <p:spPr>
          <a:xfrm>
            <a:off x="3505200" y="4421173"/>
            <a:ext cx="5787732" cy="5879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12B0EA-4A7B-4615-B610-1455E92D6EF1}"/>
              </a:ext>
            </a:extLst>
          </p:cNvPr>
          <p:cNvSpPr txBox="1"/>
          <p:nvPr/>
        </p:nvSpPr>
        <p:spPr>
          <a:xfrm>
            <a:off x="117297" y="3638490"/>
            <a:ext cx="1157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Oxidation and hydrolysis of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trialkylborane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562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Hydroboration-Oxidation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68A09E-E7A4-46AF-929A-6E305B93AF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4" t="65555" r="5319" b="15556"/>
          <a:stretch/>
        </p:blipFill>
        <p:spPr>
          <a:xfrm>
            <a:off x="1676399" y="932129"/>
            <a:ext cx="9133579" cy="17062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420EF7-5669-4434-92C1-8AEF788269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" t="10000" r="6187" b="67021"/>
          <a:stretch>
            <a:fillRect/>
          </a:stretch>
        </p:blipFill>
        <p:spPr>
          <a:xfrm>
            <a:off x="2133600" y="3087376"/>
            <a:ext cx="8142512" cy="255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Reaction;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Formation and Stability of Carbocation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B34A3A-A1FB-46F7-8B0C-3B3264C37A5F}"/>
              </a:ext>
            </a:extLst>
          </p:cNvPr>
          <p:cNvSpPr/>
          <p:nvPr/>
        </p:nvSpPr>
        <p:spPr>
          <a:xfrm>
            <a:off x="0" y="2743200"/>
            <a:ext cx="11578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rearranges to another carbocation of equal or greater stability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358A87-B36A-4042-88C4-4A66FF442F67}"/>
              </a:ext>
            </a:extLst>
          </p:cNvPr>
          <p:cNvSpPr txBox="1"/>
          <p:nvPr/>
        </p:nvSpPr>
        <p:spPr>
          <a:xfrm>
            <a:off x="9330" y="680720"/>
            <a:ext cx="11877869" cy="95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Protonation of an olefin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cations are often produced by addition of a proton or a Lewis  acid to 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bond.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223153-1048-4FFB-85E8-987F48E8AE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333" t="37036" r="15417" b="57037"/>
          <a:stretch/>
        </p:blipFill>
        <p:spPr>
          <a:xfrm>
            <a:off x="4038600" y="1457030"/>
            <a:ext cx="4267201" cy="875324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B7EC588E-49ED-4B7E-8841-D52E043E2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3292654"/>
            <a:ext cx="24368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ar-SA" sz="2000" b="1" u="sng" dirty="0">
                <a:solidFill>
                  <a:srgbClr val="2F0BE5"/>
                </a:solidFill>
                <a:cs typeface="Times New Roman" panose="02020603050405020304" pitchFamily="18" charset="0"/>
              </a:rPr>
              <a:t>1,2-Hydride Shift</a:t>
            </a:r>
          </a:p>
        </p:txBody>
      </p:sp>
      <p:graphicFrame>
        <p:nvGraphicFramePr>
          <p:cNvPr id="16" name="Object 1">
            <a:extLst>
              <a:ext uri="{FF2B5EF4-FFF2-40B4-BE49-F238E27FC236}">
                <a16:creationId xmlns:a16="http://schemas.microsoft.com/office/drawing/2014/main" id="{91103A1E-122C-4007-9C6D-5ADD46E655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8455571"/>
              </p:ext>
            </p:extLst>
          </p:nvPr>
        </p:nvGraphicFramePr>
        <p:xfrm>
          <a:off x="1206335" y="3826054"/>
          <a:ext cx="4343400" cy="151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S ChemDraw Drawing" r:id="rId4" imgW="2314440" imgH="807379" progId="ChemDraw.Document.6.0">
                  <p:embed/>
                </p:oleObj>
              </mc:Choice>
              <mc:Fallback>
                <p:oleObj name="CS ChemDraw Drawing" r:id="rId4" imgW="2314440" imgH="807379" progId="ChemDraw.Document.6.0">
                  <p:embed/>
                  <p:pic>
                    <p:nvPicPr>
                      <p:cNvPr id="1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335" y="3826054"/>
                        <a:ext cx="4343400" cy="151723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4">
            <a:extLst>
              <a:ext uri="{FF2B5EF4-FFF2-40B4-BE49-F238E27FC236}">
                <a16:creationId xmlns:a16="http://schemas.microsoft.com/office/drawing/2014/main" id="{36D574D8-3E13-4D1B-AE6A-25A1D6D61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4064" y="3293182"/>
            <a:ext cx="2236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ar-SA" sz="2000" b="1" u="sng" dirty="0">
                <a:solidFill>
                  <a:srgbClr val="2F0BE5"/>
                </a:solidFill>
                <a:cs typeface="Times New Roman" panose="02020603050405020304" pitchFamily="18" charset="0"/>
              </a:rPr>
              <a:t>1,2-methyl shift</a:t>
            </a:r>
            <a:endParaRPr lang="ar-SA" altLang="en-US" sz="2000" b="1" u="sng" dirty="0">
              <a:solidFill>
                <a:srgbClr val="2F0BE5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8" name="Object 5">
            <a:extLst>
              <a:ext uri="{FF2B5EF4-FFF2-40B4-BE49-F238E27FC236}">
                <a16:creationId xmlns:a16="http://schemas.microsoft.com/office/drawing/2014/main" id="{7EDF6FCE-4128-4FBC-B27F-78B79D0BEA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780672"/>
              </p:ext>
            </p:extLst>
          </p:nvPr>
        </p:nvGraphicFramePr>
        <p:xfrm>
          <a:off x="7091264" y="3758535"/>
          <a:ext cx="4343400" cy="151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S ChemDraw Drawing" r:id="rId6" imgW="2441070" imgH="807379" progId="ChemDraw.Document.6.0">
                  <p:embed/>
                </p:oleObj>
              </mc:Choice>
              <mc:Fallback>
                <p:oleObj name="CS ChemDraw Drawing" r:id="rId6" imgW="2441070" imgH="807379" progId="ChemDraw.Document.6.0">
                  <p:embed/>
                  <p:pic>
                    <p:nvPicPr>
                      <p:cNvPr id="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1264" y="3758535"/>
                        <a:ext cx="4343400" cy="151723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EB10401B-89C7-4A7E-AF8C-F311CA0745A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5705" t="70564" r="22628" b="14088"/>
          <a:stretch/>
        </p:blipFill>
        <p:spPr>
          <a:xfrm>
            <a:off x="1206335" y="5476582"/>
            <a:ext cx="3028806" cy="120679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99300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Alkene;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Hydroboration-Oxidation &amp; Oxymercuration 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638736-34A4-4ED9-99E2-CDFBD7C15992}"/>
              </a:ext>
            </a:extLst>
          </p:cNvPr>
          <p:cNvSpPr txBox="1"/>
          <p:nvPr/>
        </p:nvSpPr>
        <p:spPr>
          <a:xfrm>
            <a:off x="117296" y="661672"/>
            <a:ext cx="11769903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Hydroboration/oxidation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occurs with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stereochemistry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gives 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 Markovnikov addition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Oxymercuration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gives 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Markovnikov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 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7B1A4A-B92B-4F83-9D4A-C8ABFECB55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50" t="28518" r="21666" b="12963"/>
          <a:stretch/>
        </p:blipFill>
        <p:spPr>
          <a:xfrm>
            <a:off x="2514795" y="1886056"/>
            <a:ext cx="6974904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7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Ozonolysis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Alkene Cleavage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C9F106-479B-47F7-8199-290DA4169E29}"/>
              </a:ext>
            </a:extLst>
          </p:cNvPr>
          <p:cNvSpPr txBox="1"/>
          <p:nvPr/>
        </p:nvSpPr>
        <p:spPr>
          <a:xfrm>
            <a:off x="117296" y="660400"/>
            <a:ext cx="11769903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Ozonolysis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method of oxidative cleaving alkenes using ozone (O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process allows for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carbon-carbon double bonds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replaced by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double bonds with oxygen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reaction is often used to identify the structure of unknown alkenes by breaking them down into smaller, more easily identifiable pieces.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63CD20-D990-40DD-B83A-03AC3F772CC6}"/>
              </a:ext>
            </a:extLst>
          </p:cNvPr>
          <p:cNvGrpSpPr/>
          <p:nvPr/>
        </p:nvGrpSpPr>
        <p:grpSpPr>
          <a:xfrm>
            <a:off x="2241075" y="2641258"/>
            <a:ext cx="7741125" cy="1857870"/>
            <a:chOff x="1905000" y="3187095"/>
            <a:chExt cx="7741125" cy="18578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72CB0C2-0427-4B35-AE65-239D813293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750" t="50000" r="35000" b="36667"/>
            <a:stretch/>
          </p:blipFill>
          <p:spPr>
            <a:xfrm>
              <a:off x="1905000" y="3187095"/>
              <a:ext cx="7741125" cy="185787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D369EA-C5CC-49C0-A6F7-6823BFE197BD}"/>
                </a:ext>
              </a:extLst>
            </p:cNvPr>
            <p:cNvSpPr/>
            <p:nvPr/>
          </p:nvSpPr>
          <p:spPr>
            <a:xfrm>
              <a:off x="3505200" y="3980627"/>
              <a:ext cx="80021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-78ºC</a:t>
              </a:r>
            </a:p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  <a:r>
                <a:rPr lang="en-US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AACC29B-250D-4B15-8D61-E8DBB319362D}"/>
                </a:ext>
              </a:extLst>
            </p:cNvPr>
            <p:cNvSpPr/>
            <p:nvPr/>
          </p:nvSpPr>
          <p:spPr>
            <a:xfrm>
              <a:off x="6023947" y="3593772"/>
              <a:ext cx="1003801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Zn</a:t>
              </a:r>
            </a:p>
            <a:p>
              <a:pPr algn="ctr"/>
              <a:endParaRPr 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sz="1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COOH</a:t>
              </a:r>
            </a:p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1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400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Ozonolysis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064F2E-AAD5-4250-AA6E-B646EB06968D}"/>
              </a:ext>
            </a:extLst>
          </p:cNvPr>
          <p:cNvSpPr txBox="1"/>
          <p:nvPr/>
        </p:nvSpPr>
        <p:spPr>
          <a:xfrm>
            <a:off x="117297" y="664826"/>
            <a:ext cx="1157833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</a:p>
          <a:p>
            <a:pPr marL="346075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addition of ozone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Carbon-Carbon double bond forming the unstable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molozonide intermediate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breaks apart to form a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carbonyl and a carbonyl oxide molecule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90ADF7-6E0B-4E4C-BA8B-C689E90662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00" t="64815" r="38750" b="19630"/>
          <a:stretch/>
        </p:blipFill>
        <p:spPr>
          <a:xfrm>
            <a:off x="4029658" y="4944094"/>
            <a:ext cx="3753611" cy="13829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3175789-BFCF-4FCD-8EDF-C2B23B1F1681}"/>
              </a:ext>
            </a:extLst>
          </p:cNvPr>
          <p:cNvSpPr txBox="1"/>
          <p:nvPr/>
        </p:nvSpPr>
        <p:spPr>
          <a:xfrm>
            <a:off x="126822" y="3840272"/>
            <a:ext cx="11578338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</a:t>
            </a:r>
          </a:p>
          <a:p>
            <a:pPr marL="346075"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carbonyl and the carbonyl oxide rearranges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reforms to create the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stable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ozonide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intermediate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272CFE-D6FC-4A66-8D8B-BD8656CB5D76}"/>
              </a:ext>
            </a:extLst>
          </p:cNvPr>
          <p:cNvGrpSpPr/>
          <p:nvPr/>
        </p:nvGrpSpPr>
        <p:grpSpPr>
          <a:xfrm>
            <a:off x="3266857" y="2307627"/>
            <a:ext cx="5343743" cy="1484373"/>
            <a:chOff x="3276600" y="2636985"/>
            <a:chExt cx="5343743" cy="148437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37F9AA7-D783-43B6-AE86-AFD83F109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4166" t="34444" r="35833" b="50741"/>
            <a:stretch/>
          </p:blipFill>
          <p:spPr>
            <a:xfrm>
              <a:off x="3276600" y="2636985"/>
              <a:ext cx="5343743" cy="1484373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67BD353-7464-4D8B-8EBE-46D45F285480}"/>
                </a:ext>
              </a:extLst>
            </p:cNvPr>
            <p:cNvSpPr/>
            <p:nvPr/>
          </p:nvSpPr>
          <p:spPr>
            <a:xfrm>
              <a:off x="4267200" y="2845278"/>
              <a:ext cx="832279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cs typeface="Arial" panose="020B0604020202020204" pitchFamily="34" charset="0"/>
                </a:rPr>
                <a:t>O</a:t>
              </a:r>
              <a:r>
                <a:rPr lang="en-US" baseline="-25000" dirty="0">
                  <a:cs typeface="Arial" panose="020B0604020202020204" pitchFamily="34" charset="0"/>
                </a:rPr>
                <a:t>3</a:t>
              </a:r>
            </a:p>
            <a:p>
              <a:pPr algn="ctr"/>
              <a:endParaRPr lang="en-US" dirty="0">
                <a:cs typeface="Arial" panose="020B0604020202020204" pitchFamily="34" charset="0"/>
              </a:endParaRPr>
            </a:p>
            <a:p>
              <a:pPr algn="ctr"/>
              <a:r>
                <a:rPr lang="en-US" dirty="0">
                  <a:cs typeface="Arial" panose="020B0604020202020204" pitchFamily="34" charset="0"/>
                </a:rPr>
                <a:t>-78ºC</a:t>
              </a:r>
            </a:p>
            <a:p>
              <a:pPr algn="ctr"/>
              <a:r>
                <a:rPr lang="en-US" dirty="0">
                  <a:cs typeface="Arial" panose="020B0604020202020204" pitchFamily="34" charset="0"/>
                </a:rPr>
                <a:t>CH</a:t>
              </a:r>
              <a:r>
                <a:rPr lang="en-US" baseline="-25000" dirty="0">
                  <a:cs typeface="Arial" panose="020B0604020202020204" pitchFamily="34" charset="0"/>
                </a:rPr>
                <a:t>2</a:t>
              </a:r>
              <a:r>
                <a:rPr lang="en-US" dirty="0">
                  <a:cs typeface="Arial" panose="020B0604020202020204" pitchFamily="34" charset="0"/>
                </a:rPr>
                <a:t>Cl</a:t>
              </a:r>
              <a:r>
                <a:rPr lang="en-US" baseline="-25000" dirty="0">
                  <a:cs typeface="Arial" panose="020B0604020202020204" pitchFamily="34" charset="0"/>
                </a:rPr>
                <a:t>2</a:t>
              </a:r>
              <a:endParaRPr lang="en-US" baseline="-250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4893508-A9C6-4855-BF9D-D81B81A9C172}"/>
              </a:ext>
            </a:extLst>
          </p:cNvPr>
          <p:cNvSpPr txBox="1"/>
          <p:nvPr/>
        </p:nvSpPr>
        <p:spPr>
          <a:xfrm>
            <a:off x="1981200" y="6259809"/>
            <a:ext cx="899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reductive workup could be performed to convert the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ozonide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molecule into the desired carbonyl products.</a:t>
            </a:r>
          </a:p>
        </p:txBody>
      </p:sp>
    </p:spTree>
    <p:extLst>
      <p:ext uri="{BB962C8B-B14F-4D97-AF65-F5344CB8AC3E}">
        <p14:creationId xmlns:p14="http://schemas.microsoft.com/office/powerpoint/2010/main" val="56428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Ozonolysis;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</a:p>
        </p:txBody>
      </p:sp>
      <p:graphicFrame>
        <p:nvGraphicFramePr>
          <p:cNvPr id="19" name="Object 5">
            <a:extLst>
              <a:ext uri="{FF2B5EF4-FFF2-40B4-BE49-F238E27FC236}">
                <a16:creationId xmlns:a16="http://schemas.microsoft.com/office/drawing/2014/main" id="{34CA11B7-37EF-42E7-B798-0401B9CD7C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7675702"/>
              </p:ext>
            </p:extLst>
          </p:nvPr>
        </p:nvGraphicFramePr>
        <p:xfrm>
          <a:off x="1617546" y="1225271"/>
          <a:ext cx="8956907" cy="3452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CS ChemDraw Drawing" r:id="rId3" imgW="5433060" imgH="2093976" progId="ChemDraw.Document.6.0">
                  <p:embed/>
                </p:oleObj>
              </mc:Choice>
              <mc:Fallback>
                <p:oleObj name="CS ChemDraw Drawing" r:id="rId3" imgW="5433060" imgH="2093976" progId="ChemDraw.Document.6.0">
                  <p:embed/>
                  <p:pic>
                    <p:nvPicPr>
                      <p:cNvPr id="1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7546" y="1225271"/>
                        <a:ext cx="8956907" cy="34529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169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Conjugated Dienes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4C7927-D3B7-4F8E-9E39-9CBDC2899CBC}"/>
              </a:ext>
            </a:extLst>
          </p:cNvPr>
          <p:cNvSpPr/>
          <p:nvPr/>
        </p:nvSpPr>
        <p:spPr>
          <a:xfrm>
            <a:off x="117297" y="664826"/>
            <a:ext cx="11578337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Compounds have more than one double bond.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they are separated by only one single bond they are </a:t>
            </a:r>
            <a:r>
              <a:rPr lang="en-US" alt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conjugated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conjugated diene</a:t>
            </a:r>
            <a:r>
              <a:rPr lang="en-US" altLang="en-US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1,3-butadiene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properties that are very different from those of the </a:t>
            </a:r>
            <a:r>
              <a:rPr lang="en-US" altLang="en-US" sz="20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nonconjugated diene</a:t>
            </a:r>
            <a:r>
              <a:rPr lang="en-US" altLang="en-US" sz="2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1,5-pentadiene.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A436DE-BCE9-4161-819F-2BA2B57971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66" t="54074" r="19583" b="19259"/>
          <a:stretch/>
        </p:blipFill>
        <p:spPr>
          <a:xfrm>
            <a:off x="3391865" y="2637744"/>
            <a:ext cx="5029200" cy="17242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633685B-5C50-4DB4-9CC4-1D646AE4DD74}"/>
              </a:ext>
            </a:extLst>
          </p:cNvPr>
          <p:cNvSpPr/>
          <p:nvPr/>
        </p:nvSpPr>
        <p:spPr>
          <a:xfrm>
            <a:off x="117297" y="4552890"/>
            <a:ext cx="115783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alt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stereoisomers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possible for 1,3-dienes with alkyl groups bonded to each end carbon of the diene.</a:t>
            </a:r>
            <a:endParaRPr lang="en-US" altLang="en-US" sz="2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5CE19C-5340-4701-A1CB-3B18160CC7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18" t="62592" r="19999" b="12222"/>
          <a:stretch/>
        </p:blipFill>
        <p:spPr>
          <a:xfrm>
            <a:off x="3733800" y="5010295"/>
            <a:ext cx="5279268" cy="177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8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Conjugated Dienes;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Allylic Carbocations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EB2E05-E862-4518-A6B5-114A6CFA80A5}"/>
              </a:ext>
            </a:extLst>
          </p:cNvPr>
          <p:cNvSpPr/>
          <p:nvPr/>
        </p:nvSpPr>
        <p:spPr>
          <a:xfrm>
            <a:off x="117297" y="674986"/>
            <a:ext cx="11578337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allyl carbocation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another example of conjugated system.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Conjugation stabilizes the allyl carbocation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making it more stable than a normal primary carbocation.</a:t>
            </a:r>
          </a:p>
          <a:p>
            <a:pPr marL="342900" indent="-342900" algn="just" eaLnBrk="1" hangingPunct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conjugated dienes the allylic carbocation intermediately generated has different resonance forms.</a:t>
            </a:r>
          </a:p>
        </p:txBody>
      </p:sp>
      <p:pic>
        <p:nvPicPr>
          <p:cNvPr id="10" name="Picture 5" descr="1407.jpg                                                       00029E4Bsmeagol                        BB150139:">
            <a:extLst>
              <a:ext uri="{FF2B5EF4-FFF2-40B4-BE49-F238E27FC236}">
                <a16:creationId xmlns:a16="http://schemas.microsoft.com/office/drawing/2014/main" id="{396FB713-3B20-4A70-9D4B-595ED9F1D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438400"/>
            <a:ext cx="6692900" cy="333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521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Conjugated Dienes;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A86132-7C52-4335-935A-F3BBA5274A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33" t="43405" r="34167" b="8518"/>
          <a:stretch/>
        </p:blipFill>
        <p:spPr>
          <a:xfrm>
            <a:off x="2362200" y="1329422"/>
            <a:ext cx="7010400" cy="50555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176AE91-6E1B-432B-9AC1-3A1BA3E35641}"/>
              </a:ext>
            </a:extLst>
          </p:cNvPr>
          <p:cNvSpPr/>
          <p:nvPr/>
        </p:nvSpPr>
        <p:spPr>
          <a:xfrm>
            <a:off x="122377" y="672922"/>
            <a:ext cx="6925486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of HBr to 1,3-butadiene: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1,2-addition &amp; 1,4-addition</a:t>
            </a:r>
          </a:p>
        </p:txBody>
      </p:sp>
    </p:spTree>
    <p:extLst>
      <p:ext uri="{BB962C8B-B14F-4D97-AF65-F5344CB8AC3E}">
        <p14:creationId xmlns:p14="http://schemas.microsoft.com/office/powerpoint/2010/main" val="366851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Conjugated Dienes;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D237C8-820D-415B-AB70-D0FDBD6F08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15" t="28943" r="34167" b="59253"/>
          <a:stretch/>
        </p:blipFill>
        <p:spPr>
          <a:xfrm>
            <a:off x="1985149" y="1234796"/>
            <a:ext cx="8221702" cy="18062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07949D3-D87A-4A3C-8F35-71B32563AB77}"/>
              </a:ext>
            </a:extLst>
          </p:cNvPr>
          <p:cNvSpPr/>
          <p:nvPr/>
        </p:nvSpPr>
        <p:spPr>
          <a:xfrm>
            <a:off x="117297" y="663951"/>
            <a:ext cx="3778599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of Br</a:t>
            </a:r>
            <a:r>
              <a:rPr lang="en-US" sz="2000" b="1" baseline="-25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1,3-butadiene: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8D1E10-C509-4C46-8895-5138851C8585}"/>
              </a:ext>
            </a:extLst>
          </p:cNvPr>
          <p:cNvSpPr/>
          <p:nvPr/>
        </p:nvSpPr>
        <p:spPr>
          <a:xfrm>
            <a:off x="117296" y="3530976"/>
            <a:ext cx="11578337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1,2-addition product is favored because its secondary allylic carbocation intermediate is more stable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76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Cycloaddition to Conjugated Dienes;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Diels–Alder Reaction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A1EB78-5E53-4989-B37C-A7DA1CF0A3B9}"/>
              </a:ext>
            </a:extLst>
          </p:cNvPr>
          <p:cNvSpPr/>
          <p:nvPr/>
        </p:nvSpPr>
        <p:spPr>
          <a:xfrm>
            <a:off x="102057" y="665789"/>
            <a:ext cx="11785143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Polyenes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(including dienes) can undergo a variety of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pericyclic reactions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-electrons rearrange to form new bonds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”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In a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cycloaddition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one -system is “added across” another -system (often on a different molecule), creating a ring.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FBC17B-D493-4FF7-8E46-DAD76D053D25}"/>
              </a:ext>
            </a:extLst>
          </p:cNvPr>
          <p:cNvGrpSpPr/>
          <p:nvPr/>
        </p:nvGrpSpPr>
        <p:grpSpPr>
          <a:xfrm>
            <a:off x="3398978" y="2472846"/>
            <a:ext cx="5386833" cy="3770783"/>
            <a:chOff x="3502150" y="2942005"/>
            <a:chExt cx="5386833" cy="377078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DD5277A-942A-44B6-9F78-5DC03332EE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2500" t="21852" r="44167" b="36667"/>
            <a:stretch/>
          </p:blipFill>
          <p:spPr>
            <a:xfrm>
              <a:off x="3502150" y="2942005"/>
              <a:ext cx="5386833" cy="377078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7F1BC7F-F86E-4060-98E2-E90B920B805A}"/>
                </a:ext>
              </a:extLst>
            </p:cNvPr>
            <p:cNvSpPr/>
            <p:nvPr/>
          </p:nvSpPr>
          <p:spPr>
            <a:xfrm>
              <a:off x="7467600" y="5410200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1930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712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Cycloaddition to Conjugated Dienes;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Diels–Alder Reaction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58EE34-9D7E-40E7-9797-A68078A0C863}"/>
              </a:ext>
            </a:extLst>
          </p:cNvPr>
          <p:cNvSpPr/>
          <p:nvPr/>
        </p:nvSpPr>
        <p:spPr>
          <a:xfrm>
            <a:off x="117297" y="672347"/>
            <a:ext cx="11578337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Diels-Alder reaction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one of the most important pericyclic reaction and is a type of cycloaddition.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A40399-58E5-4F97-B965-630BF9C7C21C}"/>
              </a:ext>
            </a:extLst>
          </p:cNvPr>
          <p:cNvSpPr/>
          <p:nvPr/>
        </p:nvSpPr>
        <p:spPr>
          <a:xfrm>
            <a:off x="457200" y="1143000"/>
            <a:ext cx="11049000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a [4+2] cycloaddition;</a:t>
            </a:r>
          </a:p>
          <a:p>
            <a:pPr marL="346075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meaning that one reactant contributes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–electrons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the other contributes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–electrons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Diels-Alder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must involve a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dienophile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alkene (or alkyne)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Diels-Alder adduct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ition prod</a:t>
            </a:r>
            <a:r>
              <a:rPr lang="en-US" sz="20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contains formation of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cyclohexene ring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addition of the dienophile to the diene.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37543B-8EC3-42B5-AE27-468C090F8B2A}"/>
              </a:ext>
            </a:extLst>
          </p:cNvPr>
          <p:cNvSpPr/>
          <p:nvPr/>
        </p:nvSpPr>
        <p:spPr>
          <a:xfrm>
            <a:off x="6794513" y="3978322"/>
            <a:ext cx="4940287" cy="1704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indent="-23336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formation of the ring involves 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intermediate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(concerted formation of two bonds)</a:t>
            </a:r>
          </a:p>
          <a:p>
            <a:pPr marL="233363" indent="-23336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-bonds are converted to two sigma-bonds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33363" indent="-23336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Six-membered ring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formed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4376A9F-5AA4-4906-8C62-B3E7385F39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16" t="54444" r="38750" b="29259"/>
          <a:stretch/>
        </p:blipFill>
        <p:spPr>
          <a:xfrm>
            <a:off x="1447800" y="3657600"/>
            <a:ext cx="4814905" cy="189157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4C971D4-98F3-4EEB-8EFD-3369D5094D8B}"/>
              </a:ext>
            </a:extLst>
          </p:cNvPr>
          <p:cNvSpPr/>
          <p:nvPr/>
        </p:nvSpPr>
        <p:spPr>
          <a:xfrm>
            <a:off x="4267200" y="5549170"/>
            <a:ext cx="11302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Adduct</a:t>
            </a:r>
          </a:p>
        </p:txBody>
      </p:sp>
    </p:spTree>
    <p:extLst>
      <p:ext uri="{BB962C8B-B14F-4D97-AF65-F5344CB8AC3E}">
        <p14:creationId xmlns:p14="http://schemas.microsoft.com/office/powerpoint/2010/main" val="23957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Halogenation of Alkenes</a:t>
            </a:r>
            <a:endParaRPr lang="en-US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74A38EC-9DC6-495C-AA96-DA0F7DA1D7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036" t="48517" r="30274" b="40620"/>
          <a:stretch/>
        </p:blipFill>
        <p:spPr>
          <a:xfrm>
            <a:off x="914400" y="1104003"/>
            <a:ext cx="5888336" cy="129928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6EC2D53-155E-4C9C-B45C-1A8BEAAC7E83}"/>
              </a:ext>
            </a:extLst>
          </p:cNvPr>
          <p:cNvSpPr/>
          <p:nvPr/>
        </p:nvSpPr>
        <p:spPr>
          <a:xfrm>
            <a:off x="117297" y="2586120"/>
            <a:ext cx="11578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products of these reactions are </a:t>
            </a:r>
            <a:r>
              <a:rPr lang="en-US" sz="20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vicinal dihalides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compounds with halogens on adjacent carbons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A45EFE-7CA5-4EFD-87B9-3BE372941241}"/>
              </a:ext>
            </a:extLst>
          </p:cNvPr>
          <p:cNvSpPr/>
          <p:nvPr/>
        </p:nvSpPr>
        <p:spPr>
          <a:xfrm>
            <a:off x="457200" y="3012885"/>
            <a:ext cx="11353800" cy="3730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reaction run at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temperature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(Avoid Radicals).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Inert solvents such as methylene chloride (CH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or carbon tetrachloride (CCl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are used as these solvents dissolve both halogens and alkenes.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Bromine and chlorine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 two halogens used mostly in halogen addition.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Fluorine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so reactive that it not only adds to the double bond but also rapidly replaces all the hydrogens with fluorenes, often with considerable violence.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Diiodides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unstable and decompose to the corresponding alkenes and I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fact, this discharge of color is a useful qualitative test for alkenes.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AE43B22-B331-4C99-BB9C-EE9D36D6A7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20" t="60401" r="29166" b="22593"/>
          <a:stretch/>
        </p:blipFill>
        <p:spPr>
          <a:xfrm>
            <a:off x="7010400" y="790504"/>
            <a:ext cx="4419600" cy="161278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05477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Cycloaddition to Conjugated Dienes;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Diels–Alder Reaction, Mechanism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8C7F38-E79F-4F2E-818B-EEAA0A049B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0" t="32775" r="45960" b="57090"/>
          <a:stretch/>
        </p:blipFill>
        <p:spPr>
          <a:xfrm>
            <a:off x="1066800" y="1232350"/>
            <a:ext cx="3489502" cy="9888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236767-3C93-4C1A-BB6F-B5B40C80EFC9}"/>
              </a:ext>
            </a:extLst>
          </p:cNvPr>
          <p:cNvSpPr/>
          <p:nvPr/>
        </p:nvSpPr>
        <p:spPr>
          <a:xfrm>
            <a:off x="117297" y="665596"/>
            <a:ext cx="11578337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conjugated diene reacts with a double-bonded dienophile.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866E6E-BC8C-40EC-B758-1103FC4C70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78" t="49262" r="42917" b="38147"/>
          <a:stretch/>
        </p:blipFill>
        <p:spPr>
          <a:xfrm>
            <a:off x="4392702" y="2192389"/>
            <a:ext cx="7799298" cy="14486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1A584B-7620-47FB-A5AB-8C12C469EC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50" t="30000" r="44653" b="53951"/>
          <a:stretch/>
        </p:blipFill>
        <p:spPr>
          <a:xfrm>
            <a:off x="1295400" y="4557239"/>
            <a:ext cx="5410200" cy="17991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CF23842-9391-48EE-883B-03906678318B}"/>
              </a:ext>
            </a:extLst>
          </p:cNvPr>
          <p:cNvSpPr/>
          <p:nvPr/>
        </p:nvSpPr>
        <p:spPr>
          <a:xfrm>
            <a:off x="117297" y="4019490"/>
            <a:ext cx="115783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Dienes are electron-rich; dienophiles are electron poor.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D459A1-61E5-4BCB-B308-3A3EB709FB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05" t="51177" r="50315" b="42033"/>
          <a:stretch/>
        </p:blipFill>
        <p:spPr>
          <a:xfrm>
            <a:off x="7244410" y="5012315"/>
            <a:ext cx="4080815" cy="85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0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Cycloaddition to Conjugated Dienes;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Diels–Alder Reaction, Mechanism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4759526C-FA32-405D-8046-0AEFE3F36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918796"/>
            <a:ext cx="6934200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5CC86E0-DA93-4D8B-91AC-009D70F6F81A}"/>
              </a:ext>
            </a:extLst>
          </p:cNvPr>
          <p:cNvSpPr/>
          <p:nvPr/>
        </p:nvSpPr>
        <p:spPr>
          <a:xfrm>
            <a:off x="117296" y="5585261"/>
            <a:ext cx="11693703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is facilitated by a combination of electron-withdrawing substituents on one reactant and electron-releasing substituents on the other.</a:t>
            </a:r>
          </a:p>
        </p:txBody>
      </p:sp>
    </p:spTree>
    <p:extLst>
      <p:ext uri="{BB962C8B-B14F-4D97-AF65-F5344CB8AC3E}">
        <p14:creationId xmlns:p14="http://schemas.microsoft.com/office/powerpoint/2010/main" val="220823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8D670AC-D16D-40AD-8F05-F904282123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84" t="64074" r="40959" b="19676"/>
          <a:stretch/>
        </p:blipFill>
        <p:spPr>
          <a:xfrm>
            <a:off x="8210699" y="5022442"/>
            <a:ext cx="3792669" cy="1781808"/>
          </a:xfrm>
          <a:prstGeom prst="rect">
            <a:avLst/>
          </a:prstGeom>
        </p:spPr>
      </p:pic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Halogenation of Alkenes;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034356-2919-41D7-8347-08ED1C01322F}"/>
              </a:ext>
            </a:extLst>
          </p:cNvPr>
          <p:cNvSpPr/>
          <p:nvPr/>
        </p:nvSpPr>
        <p:spPr>
          <a:xfrm>
            <a:off x="552647" y="2923403"/>
            <a:ext cx="7134887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1, </a:t>
            </a:r>
          </a:p>
          <a:p>
            <a:pPr marL="350838" algn="just">
              <a:lnSpc>
                <a:spcPct val="150000"/>
              </a:lnSpc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Heterolytic cleavage of polarized Br-Br bond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occurs and Br with the positive charge forms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cyclic intermediate “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bromonium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ion”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two carbons from the alkene.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71A32B-6A81-4911-BEAF-5F02DF1326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83" t="32090" r="38333" b="52698"/>
          <a:stretch/>
        </p:blipFill>
        <p:spPr>
          <a:xfrm>
            <a:off x="8022069" y="3107598"/>
            <a:ext cx="4169931" cy="14513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2098C9-DF05-4138-AE23-5569D0374DFA}"/>
              </a:ext>
            </a:extLst>
          </p:cNvPr>
          <p:cNvSpPr/>
          <p:nvPr/>
        </p:nvSpPr>
        <p:spPr>
          <a:xfrm>
            <a:off x="552648" y="5003393"/>
            <a:ext cx="713488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2, </a:t>
            </a:r>
          </a:p>
          <a:p>
            <a:pPr marL="350838" algn="just">
              <a:spcAft>
                <a:spcPts val="600"/>
              </a:spcAft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Bromide anion attacks carbon of the bridged bromonium ion from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 side of the ring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77E8B7-6121-4936-B576-F1E06070BAEC}"/>
              </a:ext>
            </a:extLst>
          </p:cNvPr>
          <p:cNvSpPr/>
          <p:nvPr/>
        </p:nvSpPr>
        <p:spPr>
          <a:xfrm>
            <a:off x="117297" y="656592"/>
            <a:ext cx="11709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of bromine to alkene involves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 intermediate called a </a:t>
            </a:r>
            <a:r>
              <a:rPr lang="en-US" sz="20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bromonium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171996-1DC6-49C5-AA7E-92816404CAEB}"/>
              </a:ext>
            </a:extLst>
          </p:cNvPr>
          <p:cNvSpPr/>
          <p:nvPr/>
        </p:nvSpPr>
        <p:spPr>
          <a:xfrm>
            <a:off x="117296" y="1143000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not actual intermediates in most halogen additions.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5F052D0-87DA-4CB3-A406-C73DD358DD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917" t="42593" r="32084" b="47037"/>
          <a:stretch/>
        </p:blipFill>
        <p:spPr>
          <a:xfrm>
            <a:off x="3962400" y="1590299"/>
            <a:ext cx="5517785" cy="10729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8A9A5B-0678-4301-B18D-5F0D40766BE9}"/>
              </a:ext>
            </a:extLst>
          </p:cNvPr>
          <p:cNvSpPr/>
          <p:nvPr/>
        </p:nvSpPr>
        <p:spPr>
          <a:xfrm>
            <a:off x="914400" y="6019800"/>
            <a:ext cx="6773135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ring opening with the two halogens on opposite sides as each other. </a:t>
            </a:r>
          </a:p>
        </p:txBody>
      </p:sp>
    </p:spTree>
    <p:extLst>
      <p:ext uri="{BB962C8B-B14F-4D97-AF65-F5344CB8AC3E}">
        <p14:creationId xmlns:p14="http://schemas.microsoft.com/office/powerpoint/2010/main" val="217283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Halogenation of Alkenes;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D597D4-076A-4E3A-9E9B-7BFAF54655F6}"/>
              </a:ext>
            </a:extLst>
          </p:cNvPr>
          <p:cNvSpPr/>
          <p:nvPr/>
        </p:nvSpPr>
        <p:spPr>
          <a:xfrm>
            <a:off x="117297" y="668528"/>
            <a:ext cx="11578336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 stereochemistry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88975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two bromine atoms come from opposite faces of the double bond.</a:t>
            </a:r>
          </a:p>
          <a:p>
            <a:pPr marL="688975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 is that the bromines add on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each other.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66BD3C-EC92-4D6A-9481-9EF31E67414B}"/>
              </a:ext>
            </a:extLst>
          </p:cNvPr>
          <p:cNvSpPr/>
          <p:nvPr/>
        </p:nvSpPr>
        <p:spPr>
          <a:xfrm>
            <a:off x="117297" y="2163872"/>
            <a:ext cx="11769903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halide ion can attack any carbon from the opposite side of the ring it creates a mixture of steric products.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Optically inactive starting material produce optically inactive achiral products;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racemic mixture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D27ABE-9ABD-4FE7-A439-D8865A7D02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84" t="64074" r="40959" b="19676"/>
          <a:stretch/>
        </p:blipFill>
        <p:spPr>
          <a:xfrm>
            <a:off x="4267200" y="3409950"/>
            <a:ext cx="3657600" cy="171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0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Halogenation of Alkenes;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 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D7F924-7052-4CCC-A00B-DA6DA7DE9EBC}"/>
              </a:ext>
            </a:extLst>
          </p:cNvPr>
          <p:cNvSpPr/>
          <p:nvPr/>
        </p:nvSpPr>
        <p:spPr>
          <a:xfrm>
            <a:off x="91897" y="655629"/>
            <a:ext cx="11795302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1, </a:t>
            </a:r>
          </a:p>
          <a:p>
            <a:pPr marL="350838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electrons of 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-bond are donated to one of the bromines, </a:t>
            </a:r>
          </a:p>
          <a:p>
            <a:pPr marL="350838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other bromine acts as a leaving group, and a carbocation is formed.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FD6D89-7700-432B-8A63-3404FD0E1353}"/>
              </a:ext>
            </a:extLst>
          </p:cNvPr>
          <p:cNvSpPr/>
          <p:nvPr/>
        </p:nvSpPr>
        <p:spPr>
          <a:xfrm>
            <a:off x="91896" y="3603103"/>
            <a:ext cx="11795303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2, </a:t>
            </a:r>
          </a:p>
          <a:p>
            <a:pPr marL="350838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carbocation undergoes a Lewis acid–base association reaction with the neighboring bromine. (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intramolecular (internal) Lewis's acid–base association reaction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234AA1-A779-4C56-8D74-1439A91B02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1" t="33122" r="25832" b="51481"/>
          <a:stretch/>
        </p:blipFill>
        <p:spPr>
          <a:xfrm>
            <a:off x="2667000" y="2201213"/>
            <a:ext cx="7315200" cy="1434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6A0E6C-8409-4BA4-8E6E-830E33D26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041" t="55677" r="29566" b="28631"/>
          <a:stretch/>
        </p:blipFill>
        <p:spPr>
          <a:xfrm>
            <a:off x="3709120" y="5111893"/>
            <a:ext cx="4901480" cy="170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Halogenation of Alkenes;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925392-0B8E-4FDD-A1E6-C4BEEB9AE1D0}"/>
              </a:ext>
            </a:extLst>
          </p:cNvPr>
          <p:cNvSpPr/>
          <p:nvPr/>
        </p:nvSpPr>
        <p:spPr>
          <a:xfrm>
            <a:off x="117297" y="670560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of bromine with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cyclopentene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stereospecific and proceeds by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 addition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D52ED0-938C-4800-8B39-6AAC0D2A1F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33" t="47038" r="34583" b="29999"/>
          <a:stretch/>
        </p:blipFill>
        <p:spPr>
          <a:xfrm>
            <a:off x="2095500" y="1371600"/>
            <a:ext cx="8001000" cy="278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4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perspectiveFront" fov="6000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Project overview presentation</Template>
  <TotalTime>53</TotalTime>
  <Words>2918</Words>
  <Application>Microsoft Office PowerPoint</Application>
  <PresentationFormat>Widescreen</PresentationFormat>
  <Paragraphs>317</Paragraphs>
  <Slides>51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5" baseType="lpstr">
      <vt:lpstr>Arial</vt:lpstr>
      <vt:lpstr>Bahnschrift</vt:lpstr>
      <vt:lpstr>Calibri</vt:lpstr>
      <vt:lpstr>Calibri Light</vt:lpstr>
      <vt:lpstr>Courier New</vt:lpstr>
      <vt:lpstr>Franklin Gothic Book</vt:lpstr>
      <vt:lpstr>Franklin Gothic Medium</vt:lpstr>
      <vt:lpstr>Times New Roman</vt:lpstr>
      <vt:lpstr>Tw Cen MT Condensed</vt:lpstr>
      <vt:lpstr>Wingdings</vt:lpstr>
      <vt:lpstr>Wingdings 2</vt:lpstr>
      <vt:lpstr>Trek</vt:lpstr>
      <vt:lpstr>Office Theme</vt:lpstr>
      <vt:lpstr>CS ChemDraw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Heeji A</dc:creator>
  <cp:keywords/>
  <cp:lastModifiedBy>Heeji A</cp:lastModifiedBy>
  <cp:revision>13</cp:revision>
  <dcterms:created xsi:type="dcterms:W3CDTF">2018-01-06T12:05:08Z</dcterms:created>
  <dcterms:modified xsi:type="dcterms:W3CDTF">2026-08-30T19:21:08Z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