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00" r:id="rId4"/>
  </p:sldMasterIdLst>
  <p:notesMasterIdLst>
    <p:notesMasterId r:id="rId21"/>
  </p:notesMasterIdLst>
  <p:handoutMasterIdLst>
    <p:handoutMasterId r:id="rId22"/>
  </p:handoutMasterIdLst>
  <p:sldIdLst>
    <p:sldId id="341" r:id="rId5"/>
    <p:sldId id="590" r:id="rId6"/>
    <p:sldId id="717" r:id="rId7"/>
    <p:sldId id="719" r:id="rId8"/>
    <p:sldId id="720" r:id="rId9"/>
    <p:sldId id="721" r:id="rId10"/>
    <p:sldId id="723" r:id="rId11"/>
    <p:sldId id="724" r:id="rId12"/>
    <p:sldId id="722" r:id="rId13"/>
    <p:sldId id="718" r:id="rId14"/>
    <p:sldId id="726" r:id="rId15"/>
    <p:sldId id="727" r:id="rId16"/>
    <p:sldId id="732" r:id="rId17"/>
    <p:sldId id="733" r:id="rId18"/>
    <p:sldId id="734" r:id="rId19"/>
    <p:sldId id="735" r:id="rId20"/>
  </p:sldIdLst>
  <p:sldSz cx="12192000" cy="6858000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ED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>
      <p:cViewPr>
        <p:scale>
          <a:sx n="76" d="100"/>
          <a:sy n="76" d="100"/>
        </p:scale>
        <p:origin x="1118" y="28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AAC503-FB7C-443C-9BEB-DE6DD9EE2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FB43B-3DE1-43DA-8AB4-1B938BF030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FC57EE90-BBCA-42FA-8174-ACD13E146A5C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AE7D1-4836-4D68-9C44-796CD988E3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0A6F0-924C-4365-8527-9A13CED4D3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06682B9-731E-49E5-91CE-DAF95A781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DDD00E-0981-4D3A-AB52-103BF22C3B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A4DF7-6EE9-4085-87B8-3AF001667B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C942A1F-7C3A-4C25-B4F6-6B8FB43C687B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73D68E-098B-430B-8E7E-F3E9C89581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8643B38-D3EE-48C9-8D8C-8EEE3B170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78AB2-DE68-4C20-B1B1-DF4C4922A1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1954A-887B-4543-BDF7-E150D0894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A8C1878E-EA5E-454E-B364-0094299B77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1/17/2026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48D0-CFC0-681F-8F5D-C9B7C0485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985AB-E4E7-37A7-8EDC-09A530574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31FF01-30F6-35A2-B375-FCD12C857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96330-22F0-111B-FBD6-F329E9ABCA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995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CF327-758F-1837-2DDF-BD47F01C3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16CBFE-5C17-10BA-8E9B-3EDA6763B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54AE0-1A2F-0B16-E1C7-12DCD4D48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D96A7-22C9-BC3F-B1DD-F7FC5109D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229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19A08-B6FF-CB6E-28A1-A5B1AEF0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B7EAC-480F-E52E-7B5B-BB5B6389B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63952A-31BF-45E3-06F1-1B428C909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346F8-050C-47E3-89F1-92467950E1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165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58477-DADE-84DC-36A3-F08B085E0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286ADC-CA8D-13B4-44CD-88B1D46E6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99C941-3649-6F7D-9778-EF9901635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7CDD2-538B-3F28-079E-CE63C3E2A0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562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46D6-A94D-4EF4-0ECA-CFDFCD5D2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8A259-F162-94DD-C3EF-D935DB5A2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EE2B1C-0643-A343-D014-C84D60208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C004F-5199-E315-6451-24D5CEE044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196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1123B-ECF6-5BF6-B7B4-6C32898BB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A86C9B-B5D8-4942-57F8-3167AF986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446C84-2446-0E1C-0462-7CB6C5CFD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2A631-A75C-1127-F6DB-E7EC902DD9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364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AD5A4-FE65-6B1D-E7C3-F5F1737BF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30E3B9-8215-C8AE-32E6-B2A322474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E2547E-1208-BDFD-91F9-15197F4F9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0A711-B688-17EB-07D3-DE4C0DBAC5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859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AD65-9796-C3FE-345B-04C107368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E5AB2-7C43-1AE3-D66B-0DB5F6DF8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74A369-0333-1B59-784C-591C2645E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84D48-1546-E9A0-59CD-3743D5168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524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DC238-A72E-67E0-4BDA-2F0FA95DC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64319-2968-5D95-3651-C99724B43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166F8-D8BD-60A1-3DD0-5D3F763AA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C8A2C-2A80-1C0C-547B-3F0F9798A0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679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2C8F3-E43E-C34C-E947-ECBB78920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1555A-B639-EF74-D4CA-893A2C5D4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360DED-3D36-3B9D-AA9A-9590A07AA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3D400-5209-7B49-FD65-079880526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631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EBE5-2C7F-4962-E03B-AA80612C8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35FD37-1E6D-FF9E-0258-92DA0B05E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7A34D-CF82-0D25-3927-2CA64F701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53A2-2EAC-3058-E489-404B72C09F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797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DACD6-D433-EEAE-6A9C-643CC22C2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748064-41EC-8244-0AD6-22358C83D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6E325-9074-D2F2-8896-1E74470A9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E4CE8-A879-AAFB-F46B-347B5C00D1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70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4DDC-4765-1573-9862-C34086AE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23AEE-C2FB-1A6B-C6DC-D5E6EE2AC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5E8F2C-DFB3-7645-4EED-449E1EC92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6B686-0279-334C-4400-8E286E2308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680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0ADD-14A2-DDD5-F417-AE262B08E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7B0E2-CEAA-36F4-0E3C-2369AB641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9D017-60A0-7936-A6DF-1215245D2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0341B-6F66-58CD-883F-E8730FD3CF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077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8F62B-A52A-6628-BA29-3987B13AF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386C01-BFC3-2B67-A644-718CA0ECB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96F7BF-163A-2BD5-B422-CCB6800F5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229B0-F28A-DB5E-C711-2F144AD26D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77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1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10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06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7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1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8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7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9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1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7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4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4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14478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342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POLYMERS AND PETROCHEMICALS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http://fac.ksu.edu.sa/melnewehy/home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EF9F8-60DB-F832-DAD3-FF4960D57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60152FC-69CB-7D7D-FDAB-7BFE5E92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338734-D994-920D-E915-C167B31A713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16418A6-E0A2-B024-3C1F-A1AD28286F6F}"/>
              </a:ext>
            </a:extLst>
          </p:cNvPr>
          <p:cNvSpPr/>
          <p:nvPr/>
        </p:nvSpPr>
        <p:spPr>
          <a:xfrm>
            <a:off x="390525" y="762000"/>
            <a:ext cx="11049000" cy="49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Ideal Copolymers;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67480A4-E23C-CC9F-AA8F-FA21A55D0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CBACBE-C16D-43A1-93FD-56AB98A5D02D}"/>
              </a:ext>
            </a:extLst>
          </p:cNvPr>
          <p:cNvSpPr/>
          <p:nvPr/>
        </p:nvSpPr>
        <p:spPr>
          <a:xfrm>
            <a:off x="390525" y="2593161"/>
            <a:ext cx="1121490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Copolymers (A variation of ideal copolymerization);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F3B3B0-1211-4AF7-91AE-C4D001E8E55E}"/>
              </a:ext>
            </a:extLst>
          </p:cNvPr>
          <p:cNvSpPr/>
          <p:nvPr/>
        </p:nvSpPr>
        <p:spPr>
          <a:xfrm>
            <a:off x="994787" y="1691532"/>
            <a:ext cx="106299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type of propagating species show the same preference for both monomers.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Mostly encountered in ionic polymerizations.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411216-343D-4F3B-8372-EB42B715D600}"/>
              </a:ext>
            </a:extLst>
          </p:cNvPr>
          <p:cNvSpPr/>
          <p:nvPr/>
        </p:nvSpPr>
        <p:spPr>
          <a:xfrm>
            <a:off x="994787" y="3581064"/>
            <a:ext cx="106299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monomers show equal reactivities toward both monomers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Copolymer composition = comonomer feed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order of two monomers along the copolymer chain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793BBB-4C1E-47C6-A3C6-655CD1AB24AB}"/>
              </a:ext>
            </a:extLst>
          </p:cNvPr>
          <p:cNvSpPr/>
          <p:nvPr/>
        </p:nvSpPr>
        <p:spPr>
          <a:xfrm>
            <a:off x="743656" y="4879406"/>
            <a:ext cx="10503693" cy="49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1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0BEEA0-2D37-48E0-94BD-3D73036B38E1}"/>
              </a:ext>
            </a:extLst>
          </p:cNvPr>
          <p:cNvSpPr/>
          <p:nvPr/>
        </p:nvSpPr>
        <p:spPr>
          <a:xfrm>
            <a:off x="1000649" y="5535205"/>
            <a:ext cx="5491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Copolymer richer in the more reactive monomer.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E63128-8B08-C4EB-AF54-CF3BDD046D2B}"/>
              </a:ext>
            </a:extLst>
          </p:cNvPr>
          <p:cNvSpPr txBox="1"/>
          <p:nvPr/>
        </p:nvSpPr>
        <p:spPr>
          <a:xfrm>
            <a:off x="743656" y="3135868"/>
            <a:ext cx="6376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 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205004-A452-F5FF-08C2-532EF4EE2636}"/>
              </a:ext>
            </a:extLst>
          </p:cNvPr>
          <p:cNvSpPr txBox="1"/>
          <p:nvPr/>
        </p:nvSpPr>
        <p:spPr>
          <a:xfrm>
            <a:off x="743656" y="1247095"/>
            <a:ext cx="6290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1,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(or reversed) and 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5368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7998-B016-CCF0-06AD-30A04F3A3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F4603D1-0ACE-BA1A-C71B-82F58EA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A94700-2BEB-0D33-9BF1-96B515BF2D2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C2B827F-A35D-D395-90E0-62244B1C6EE7}"/>
              </a:ext>
            </a:extLst>
          </p:cNvPr>
          <p:cNvSpPr/>
          <p:nvPr/>
        </p:nvSpPr>
        <p:spPr>
          <a:xfrm>
            <a:off x="390525" y="2866769"/>
            <a:ext cx="110490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Copolymers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14B13E2-F972-51C5-4D52-A16999152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D4BDE2-6728-4623-9D6D-D6E3F6CB1CF7}"/>
              </a:ext>
            </a:extLst>
          </p:cNvPr>
          <p:cNvSpPr/>
          <p:nvPr/>
        </p:nvSpPr>
        <p:spPr>
          <a:xfrm>
            <a:off x="1066800" y="3831222"/>
            <a:ext cx="108204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propagating species prefers to add the  other monomer.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Copolymerization lie in between the ideal and the alternating extremes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1444F1-417A-4153-A558-93592D527AC4}"/>
              </a:ext>
            </a:extLst>
          </p:cNvPr>
          <p:cNvSpPr/>
          <p:nvPr/>
        </p:nvSpPr>
        <p:spPr>
          <a:xfrm>
            <a:off x="838200" y="3297943"/>
            <a:ext cx="109632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 or  both 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are very small, close to 0.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13D579-653F-4781-A370-1E492CFE4B4F}"/>
              </a:ext>
            </a:extLst>
          </p:cNvPr>
          <p:cNvSpPr/>
          <p:nvPr/>
        </p:nvSpPr>
        <p:spPr>
          <a:xfrm>
            <a:off x="390525" y="4543169"/>
            <a:ext cx="11496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homopolymerization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D8CD6B-989E-4212-9FB4-C133AB461A08}"/>
              </a:ext>
            </a:extLst>
          </p:cNvPr>
          <p:cNvSpPr/>
          <p:nvPr/>
        </p:nvSpPr>
        <p:spPr>
          <a:xfrm>
            <a:off x="838200" y="4912500"/>
            <a:ext cx="11049000" cy="49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&lt;&lt; 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7BCF94-07ED-4D2F-930D-7C162C8BD05D}"/>
              </a:ext>
            </a:extLst>
          </p:cNvPr>
          <p:cNvSpPr/>
          <p:nvPr/>
        </p:nvSpPr>
        <p:spPr>
          <a:xfrm>
            <a:off x="390526" y="756237"/>
            <a:ext cx="11332552" cy="49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Copolymers;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FA52123-C613-41E0-B313-EF9B28427D10}"/>
              </a:ext>
            </a:extLst>
          </p:cNvPr>
          <p:cNvSpPr/>
          <p:nvPr/>
        </p:nvSpPr>
        <p:spPr>
          <a:xfrm>
            <a:off x="1414515" y="2372712"/>
            <a:ext cx="951537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DC35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95C0659-C2C9-40DA-A264-AA18749A054D}"/>
              </a:ext>
            </a:extLst>
          </p:cNvPr>
          <p:cNvSpPr/>
          <p:nvPr/>
        </p:nvSpPr>
        <p:spPr>
          <a:xfrm>
            <a:off x="1209675" y="1706410"/>
            <a:ext cx="1059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copolymers with perfect controlled structure are commonly synthesized by living polymerization with sequential monomer addition technique.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AD09B5-90D4-A31A-88EB-AF4B0A71457E}"/>
              </a:ext>
            </a:extLst>
          </p:cNvPr>
          <p:cNvSpPr txBox="1"/>
          <p:nvPr/>
        </p:nvSpPr>
        <p:spPr>
          <a:xfrm>
            <a:off x="838200" y="1277274"/>
            <a:ext cx="62945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7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23133-371F-CCA3-DF68-FBBC7A918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AB5F423-D955-23E5-A90C-61A7462F3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8806E4-07B3-5C4A-2BEA-9566338DE6A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6731961-674C-1FE3-7B3A-1213B21C2721}"/>
              </a:ext>
            </a:extLst>
          </p:cNvPr>
          <p:cNvSpPr/>
          <p:nvPr/>
        </p:nvSpPr>
        <p:spPr>
          <a:xfrm>
            <a:off x="390525" y="762000"/>
            <a:ext cx="110490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Free Radical copolymerization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8D23425-9E55-BF23-0B94-56FD393D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344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31917-C588-1CC2-47CE-444DB0A1AAB3}"/>
              </a:ext>
            </a:extLst>
          </p:cNvPr>
          <p:cNvSpPr/>
          <p:nvPr/>
        </p:nvSpPr>
        <p:spPr>
          <a:xfrm>
            <a:off x="685800" y="2362200"/>
            <a:ext cx="11175442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</a:t>
            </a: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(polarity,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dielectric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etc.),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pH,</a:t>
            </a:r>
          </a:p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complexing agents and surfactants,</a:t>
            </a:r>
          </a:p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Temperature,</a:t>
            </a:r>
          </a:p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initiator,</a:t>
            </a:r>
          </a:p>
          <a:p>
            <a:pPr marL="342900" marR="508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of monomer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1FBFF-ADB6-CE08-9ADC-580B1B622C01}"/>
              </a:ext>
            </a:extLst>
          </p:cNvPr>
          <p:cNvSpPr txBox="1"/>
          <p:nvPr/>
        </p:nvSpPr>
        <p:spPr>
          <a:xfrm>
            <a:off x="609600" y="1260028"/>
            <a:ext cx="11353800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polymerization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the properties of the resulting polymers,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particularly</a:t>
            </a:r>
            <a:r>
              <a:rPr lang="en-US"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 are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469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A354F-5890-9BDA-D6DA-B89E896DD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6DD2320-5A2B-819F-D25D-FC3A736D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F7DBCC-68BE-F61E-C855-F0396D9D800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8A2882C-2DE4-1C1F-DDB2-92A42295D0F1}"/>
              </a:ext>
            </a:extLst>
          </p:cNvPr>
          <p:cNvSpPr/>
          <p:nvPr/>
        </p:nvSpPr>
        <p:spPr>
          <a:xfrm>
            <a:off x="390525" y="762000"/>
            <a:ext cx="110490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Free Radical copolymerization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D86CDBF-9112-2FA1-0437-0FDB52FB4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344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F8673-C888-9A1D-9DB5-D4F577FD1AEB}"/>
              </a:ext>
            </a:extLst>
          </p:cNvPr>
          <p:cNvSpPr txBox="1"/>
          <p:nvPr/>
        </p:nvSpPr>
        <p:spPr>
          <a:xfrm>
            <a:off x="609600" y="1219200"/>
            <a:ext cx="113538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en-US" sz="2000" b="1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000" b="1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en-US" sz="2000" b="1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D606291F-64EC-3DDC-1FA4-A40062F35E68}"/>
              </a:ext>
            </a:extLst>
          </p:cNvPr>
          <p:cNvSpPr txBox="1"/>
          <p:nvPr/>
        </p:nvSpPr>
        <p:spPr>
          <a:xfrm>
            <a:off x="847724" y="1676400"/>
            <a:ext cx="11115676" cy="36501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495800" algn="l"/>
              </a:tabLst>
            </a:pPr>
            <a:r>
              <a:rPr sz="2000" b="1" i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sz="2000" b="1" i="1" spc="-5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sz="2000" b="1" i="1" spc="-6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Medium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2915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ree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 copolymerization are neither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affected by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initiation step whatever the starters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sz="2000" spc="5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(thermal</a:t>
            </a:r>
            <a:r>
              <a:rPr sz="2000" spc="5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sz="2000" spc="5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photoinitiators)</a:t>
            </a:r>
            <a:r>
              <a:rPr sz="2000" spc="5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sz="2000" spc="5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5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termination</a:t>
            </a:r>
            <a:r>
              <a:rPr sz="2000" spc="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species.</a:t>
            </a:r>
            <a:r>
              <a:rPr sz="2000" spc="5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sz="2000" spc="5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000" spc="5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affected</a:t>
            </a:r>
            <a:r>
              <a:rPr sz="2000" spc="5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sz="2000" spc="-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ture</a:t>
            </a:r>
            <a:r>
              <a:rPr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10985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Reaction Temperature</a:t>
            </a:r>
          </a:p>
          <a:p>
            <a:pPr marL="462915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temperature has low effect on the monomers ratio and polymer composition; it is found that styrene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methyl methacrylate (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at different reaction temperatures will have very similar values of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E70479B-504F-48E8-BBFC-51A92BFF54BD}"/>
              </a:ext>
            </a:extLst>
          </p:cNvPr>
          <p:cNvSpPr txBox="1"/>
          <p:nvPr/>
        </p:nvSpPr>
        <p:spPr>
          <a:xfrm>
            <a:off x="3581400" y="5182241"/>
            <a:ext cx="1174115" cy="727121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8100">
              <a:spcBef>
                <a:spcPts val="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spc="232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0.52</a:t>
            </a:r>
          </a:p>
          <a:p>
            <a:pPr marL="74930">
              <a:spcBef>
                <a:spcPts val="0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spc="-7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spc="225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0.54</a:t>
            </a: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26DD88C1-34D2-4258-A36E-0C97F195CD17}"/>
              </a:ext>
            </a:extLst>
          </p:cNvPr>
          <p:cNvSpPr txBox="1"/>
          <p:nvPr/>
        </p:nvSpPr>
        <p:spPr>
          <a:xfrm>
            <a:off x="5211027" y="5181600"/>
            <a:ext cx="1148080" cy="72584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8100">
              <a:spcBef>
                <a:spcPts val="0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spc="-7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spc="-37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0.46</a:t>
            </a:r>
          </a:p>
          <a:p>
            <a:pPr marL="74930">
              <a:spcBef>
                <a:spcPts val="0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spc="-7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spc="-44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0.59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98184B78-52DA-4EEA-97AF-69AF75DC804C}"/>
              </a:ext>
            </a:extLst>
          </p:cNvPr>
          <p:cNvSpPr txBox="1"/>
          <p:nvPr/>
        </p:nvSpPr>
        <p:spPr>
          <a:xfrm>
            <a:off x="6917373" y="5182241"/>
            <a:ext cx="1143635" cy="725199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0480">
              <a:spcBef>
                <a:spcPts val="0"/>
              </a:spcBef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marL="12700">
              <a:spcBef>
                <a:spcPts val="0"/>
              </a:spcBef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131</a:t>
            </a:r>
            <a:r>
              <a:rPr lang="en-US" sz="2000" spc="-3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489B9E5A-E272-3D0F-1029-63ED9951519B}"/>
              </a:ext>
            </a:extLst>
          </p:cNvPr>
          <p:cNvSpPr txBox="1"/>
          <p:nvPr/>
        </p:nvSpPr>
        <p:spPr>
          <a:xfrm>
            <a:off x="1295400" y="6096000"/>
            <a:ext cx="9601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0"/>
              </a:spcBef>
              <a:spcAft>
                <a:spcPts val="0"/>
              </a:spcAf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decreases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copolymerization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selectivity,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reactivity</a:t>
            </a:r>
            <a:r>
              <a:rPr sz="20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ratios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getting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to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unity.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80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74122-B43F-AAB9-A54A-8637C7FEC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4134B89-40F5-2EBB-6BAE-0F444FCA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5B57F4-85B7-2588-91FD-893ABCE6C1E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C691BDDA-1CC7-74BD-1F6F-6AE97566C6F3}"/>
              </a:ext>
            </a:extLst>
          </p:cNvPr>
          <p:cNvSpPr/>
          <p:nvPr/>
        </p:nvSpPr>
        <p:spPr>
          <a:xfrm>
            <a:off x="390525" y="762000"/>
            <a:ext cx="110490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Free Radical copolymerization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C303417-DA1A-CE58-6E65-8213AE92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344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C2FB64-21A2-AC9B-3794-09E735DE6CD3}"/>
              </a:ext>
            </a:extLst>
          </p:cNvPr>
          <p:cNvSpPr txBox="1"/>
          <p:nvPr/>
        </p:nvSpPr>
        <p:spPr>
          <a:xfrm>
            <a:off x="609600" y="1260028"/>
            <a:ext cx="11353800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495800" algn="l"/>
              </a:tabLst>
            </a:pPr>
            <a:r>
              <a:rPr lang="en-US" sz="2000" b="1" i="1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Pressure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2915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pressure has similar effect as reaction temperature</a:t>
            </a:r>
          </a:p>
          <a:p>
            <a:pPr marL="462915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pressure, the less selectivity of the joint polymerization by converting a value of ratios to achieve towards the ideal co polymerization.</a:t>
            </a: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CAD39706-B268-487C-877E-0AE8DA95D94E}"/>
              </a:ext>
            </a:extLst>
          </p:cNvPr>
          <p:cNvSpPr txBox="1"/>
          <p:nvPr/>
        </p:nvSpPr>
        <p:spPr>
          <a:xfrm>
            <a:off x="3810000" y="3670732"/>
            <a:ext cx="1693037" cy="1342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b="1" spc="142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0.16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b="1" spc="802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0.54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b="1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b="1" spc="802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0.91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0D30E1E3-EE2B-4146-859F-DB0D3D8B22D9}"/>
              </a:ext>
            </a:extLst>
          </p:cNvPr>
          <p:cNvSpPr txBox="1"/>
          <p:nvPr/>
        </p:nvSpPr>
        <p:spPr>
          <a:xfrm>
            <a:off x="6096837" y="3670731"/>
            <a:ext cx="1524000" cy="1342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sz="20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sz="20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sz="20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sz="20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DD4ADF40-56A1-4E71-AB55-226DFC976248}"/>
              </a:ext>
            </a:extLst>
          </p:cNvPr>
          <p:cNvSpPr txBox="1"/>
          <p:nvPr/>
        </p:nvSpPr>
        <p:spPr>
          <a:xfrm>
            <a:off x="1447799" y="3147000"/>
            <a:ext cx="6922275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methyl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methacrylate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acrylonitrile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4F346117-9FB8-49B8-BE93-E2A39DF50783}"/>
              </a:ext>
            </a:extLst>
          </p:cNvPr>
          <p:cNvSpPr txBox="1"/>
          <p:nvPr/>
        </p:nvSpPr>
        <p:spPr>
          <a:xfrm>
            <a:off x="1054875" y="5136854"/>
            <a:ext cx="9372600" cy="419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sz="20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that;</a:t>
            </a:r>
            <a:r>
              <a:rPr sz="2000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monomer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11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D0B6E-DFF6-96BF-2221-783A0E95C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852C431-B0B8-069D-DA22-EBC6E5792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F01262-F5B9-98CF-516A-47171FE9BC7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DFAFFAE-3CF3-BC39-1CEF-0718821B3240}"/>
              </a:ext>
            </a:extLst>
          </p:cNvPr>
          <p:cNvSpPr/>
          <p:nvPr/>
        </p:nvSpPr>
        <p:spPr>
          <a:xfrm>
            <a:off x="390525" y="762000"/>
            <a:ext cx="110490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Free Radical copolymerization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97AE0CF-197B-4666-F255-9C4E6BF99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344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0F310-38A3-AF26-F07C-4F7A8CC75DD1}"/>
              </a:ext>
            </a:extLst>
          </p:cNvPr>
          <p:cNvSpPr txBox="1"/>
          <p:nvPr/>
        </p:nvSpPr>
        <p:spPr>
          <a:xfrm>
            <a:off x="609600" y="1260028"/>
            <a:ext cx="113538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Resonance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DFDAD2FA-E24C-44C8-AEBA-34DA2D52DE5F}"/>
              </a:ext>
            </a:extLst>
          </p:cNvPr>
          <p:cNvSpPr txBox="1"/>
          <p:nvPr/>
        </p:nvSpPr>
        <p:spPr>
          <a:xfrm>
            <a:off x="914400" y="1758691"/>
            <a:ext cx="10896600" cy="880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Reactivity of monomers towards free radicals increases with the  stability of resonance structures formed.</a:t>
            </a:r>
          </a:p>
          <a:p>
            <a:pPr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substituted groups increases the monomer reactivities  in the order illustrated below.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89E733-C4AB-B839-E3AD-4E8ADD922918}"/>
              </a:ext>
            </a:extLst>
          </p:cNvPr>
          <p:cNvSpPr txBox="1"/>
          <p:nvPr/>
        </p:nvSpPr>
        <p:spPr>
          <a:xfrm>
            <a:off x="609600" y="3875712"/>
            <a:ext cx="113538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Steric Hindrance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AD373ABE-2BB3-0889-A410-08B0531F8E63}"/>
              </a:ext>
            </a:extLst>
          </p:cNvPr>
          <p:cNvSpPr txBox="1"/>
          <p:nvPr/>
        </p:nvSpPr>
        <p:spPr>
          <a:xfrm>
            <a:off x="914400" y="4374375"/>
            <a:ext cx="10896600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Monomers reactivity decreases by steric effect.</a:t>
            </a: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8D8DB3CE-7ABC-4D79-B312-3AD31D4D1F6F}"/>
              </a:ext>
            </a:extLst>
          </p:cNvPr>
          <p:cNvSpPr txBox="1"/>
          <p:nvPr/>
        </p:nvSpPr>
        <p:spPr>
          <a:xfrm>
            <a:off x="1219200" y="4810422"/>
            <a:ext cx="5275936" cy="419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000" spc="-5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sz="2000" spc="-5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</a:t>
            </a:r>
            <a:r>
              <a:rPr sz="2000" spc="-3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styrene</a:t>
            </a:r>
            <a:r>
              <a:rPr sz="2000" spc="-2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25D3BC-B2C0-AC1B-14FB-27EDCECFB7DA}"/>
              </a:ext>
            </a:extLst>
          </p:cNvPr>
          <p:cNvGrpSpPr/>
          <p:nvPr/>
        </p:nvGrpSpPr>
        <p:grpSpPr>
          <a:xfrm>
            <a:off x="1285937" y="2896657"/>
            <a:ext cx="10418398" cy="646859"/>
            <a:chOff x="1094792" y="2987199"/>
            <a:chExt cx="10418398" cy="646859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75F552E-3BA4-34C6-2355-53A6801B5802}"/>
                </a:ext>
              </a:extLst>
            </p:cNvPr>
            <p:cNvSpPr txBox="1"/>
            <p:nvPr/>
          </p:nvSpPr>
          <p:spPr>
            <a:xfrm>
              <a:off x="2188581" y="3063196"/>
              <a:ext cx="1028072" cy="570862"/>
            </a:xfrm>
            <a:prstGeom prst="rect">
              <a:avLst/>
            </a:prstGeom>
          </p:spPr>
          <p:txBody>
            <a:bodyPr vert="horz" wrap="square" lIns="0" tIns="83185" rIns="0" bIns="0" rtlCol="0">
              <a:spAutoFit/>
            </a:bodyPr>
            <a:lstStyle/>
            <a:p>
              <a:pPr marL="38100" marR="43180">
                <a:lnSpc>
                  <a:spcPct val="70600"/>
                </a:lnSpc>
                <a:spcBef>
                  <a:spcPts val="655"/>
                </a:spcBef>
                <a:tabLst>
                  <a:tab pos="403860" algn="l"/>
                </a:tabLst>
              </a:pPr>
              <a:r>
                <a:rPr sz="2200" spc="1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	</a:t>
              </a:r>
              <a:r>
                <a:rPr sz="2200" spc="15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sz="2200" spc="89" baseline="-1690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 </a:t>
              </a:r>
              <a:r>
                <a:rPr sz="2200" spc="18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39C27132-1485-CDE1-2358-6F37BE418D34}"/>
                </a:ext>
              </a:extLst>
            </p:cNvPr>
            <p:cNvSpPr/>
            <p:nvPr/>
          </p:nvSpPr>
          <p:spPr>
            <a:xfrm>
              <a:off x="2038888" y="3238233"/>
              <a:ext cx="565150" cy="40005"/>
            </a:xfrm>
            <a:custGeom>
              <a:avLst/>
              <a:gdLst/>
              <a:ahLst/>
              <a:cxnLst/>
              <a:rect l="l" t="t" r="r" b="b"/>
              <a:pathLst>
                <a:path w="565150" h="40004">
                  <a:moveTo>
                    <a:pt x="384067" y="0"/>
                  </a:moveTo>
                  <a:lnTo>
                    <a:pt x="564996" y="0"/>
                  </a:lnTo>
                </a:path>
                <a:path w="565150" h="40004">
                  <a:moveTo>
                    <a:pt x="384067" y="39529"/>
                  </a:moveTo>
                  <a:lnTo>
                    <a:pt x="564996" y="39529"/>
                  </a:lnTo>
                </a:path>
                <a:path w="565150" h="40004">
                  <a:moveTo>
                    <a:pt x="199036" y="19959"/>
                  </a:moveTo>
                  <a:lnTo>
                    <a:pt x="0" y="19959"/>
                  </a:lnTo>
                </a:path>
              </a:pathLst>
            </a:custGeom>
            <a:ln w="126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4AB7A97A-1218-6387-058E-9535DFD1B90E}"/>
                </a:ext>
              </a:extLst>
            </p:cNvPr>
            <p:cNvSpPr txBox="1"/>
            <p:nvPr/>
          </p:nvSpPr>
          <p:spPr>
            <a:xfrm>
              <a:off x="1094792" y="2987199"/>
              <a:ext cx="1087153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10"/>
                </a:spcBef>
              </a:pPr>
              <a:r>
                <a:rPr sz="2200" spc="1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-C</a:t>
              </a:r>
              <a:r>
                <a:rPr sz="2200" spc="187" baseline="-1690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sz="2200" spc="1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sz="2200" spc="187" baseline="-16908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sz="2200" spc="187" baseline="-358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endParaRPr sz="2200" baseline="-3584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BB0B315F-B2AD-B9B7-8D71-C4BD5B6D9606}"/>
                </a:ext>
              </a:extLst>
            </p:cNvPr>
            <p:cNvSpPr txBox="1"/>
            <p:nvPr/>
          </p:nvSpPr>
          <p:spPr>
            <a:xfrm>
              <a:off x="3260946" y="3094151"/>
              <a:ext cx="3493939" cy="321883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50800">
                <a:lnSpc>
                  <a:spcPct val="100000"/>
                </a:lnSpc>
                <a:spcBef>
                  <a:spcPts val="110"/>
                </a:spcBef>
              </a:pPr>
              <a:r>
                <a:rPr sz="2000" spc="20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sz="2000" spc="43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spc="20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-CN,</a:t>
              </a:r>
              <a:r>
                <a:rPr sz="2000" spc="-5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spc="1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-COR</a:t>
              </a:r>
              <a:r>
                <a:rPr sz="2000" spc="3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spc="20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sz="2000" spc="53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spc="217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-COOH</a:t>
              </a:r>
              <a:endParaRPr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3EDF87F0-74AE-C07A-4805-BB9A93F9D234}"/>
                </a:ext>
              </a:extLst>
            </p:cNvPr>
            <p:cNvSpPr txBox="1"/>
            <p:nvPr/>
          </p:nvSpPr>
          <p:spPr>
            <a:xfrm>
              <a:off x="6377281" y="3106152"/>
              <a:ext cx="154940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2200" spc="1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endParaRPr sz="2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70813F23-74B1-1C3D-8F02-90BA939208DA}"/>
                </a:ext>
              </a:extLst>
            </p:cNvPr>
            <p:cNvSpPr txBox="1"/>
            <p:nvPr/>
          </p:nvSpPr>
          <p:spPr>
            <a:xfrm>
              <a:off x="6655200" y="3086945"/>
              <a:ext cx="1003374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2200" spc="1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-C</a:t>
              </a:r>
              <a:r>
                <a:rPr sz="2200" spc="15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OO</a:t>
              </a:r>
              <a:r>
                <a:rPr sz="2200" spc="1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8DB94F7B-3CB1-55FD-8D3E-2D6C60ABCC72}"/>
                </a:ext>
              </a:extLst>
            </p:cNvPr>
            <p:cNvSpPr txBox="1"/>
            <p:nvPr/>
          </p:nvSpPr>
          <p:spPr>
            <a:xfrm>
              <a:off x="7767822" y="3097389"/>
              <a:ext cx="791430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  <a:tabLst>
                  <a:tab pos="294640" algn="l"/>
                </a:tabLst>
              </a:pPr>
              <a:r>
                <a:rPr sz="2200" spc="1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	</a:t>
              </a:r>
              <a:r>
                <a:rPr sz="2200" spc="8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sz="2200" spc="1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sz="2200" spc="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32904A07-EB0E-5BB0-2C8E-099BAEE8843D}"/>
                </a:ext>
              </a:extLst>
            </p:cNvPr>
            <p:cNvSpPr txBox="1"/>
            <p:nvPr/>
          </p:nvSpPr>
          <p:spPr>
            <a:xfrm>
              <a:off x="8619846" y="3113839"/>
              <a:ext cx="1376037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2200" spc="1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sz="2200" spc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200" spc="14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-OCOR</a:t>
              </a:r>
              <a:endParaRPr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B6394FBC-067D-5D3F-F0D5-149C0B8CE37D}"/>
                </a:ext>
              </a:extLst>
            </p:cNvPr>
            <p:cNvSpPr txBox="1"/>
            <p:nvPr/>
          </p:nvSpPr>
          <p:spPr>
            <a:xfrm>
              <a:off x="9989190" y="3099901"/>
              <a:ext cx="1524000" cy="352661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10"/>
                </a:spcBef>
              </a:pPr>
              <a:r>
                <a:rPr sz="2200" spc="20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 </a:t>
              </a:r>
              <a:r>
                <a:rPr sz="2200" spc="10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</a:t>
              </a:r>
              <a:r>
                <a:rPr sz="2200" spc="23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sz="2200" spc="25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sz="2200" spc="-20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200" spc="8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2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200" spc="17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200" spc="18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278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9F199-1412-8A36-F1C6-FC77ADFD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5D1EDFD-D43B-3E12-E4A2-C2FDA3DA1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4E0D41-108C-2061-AEE3-DF73176A858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939F7A8-5111-1EDB-19BE-AB9F0F37BCD7}"/>
              </a:ext>
            </a:extLst>
          </p:cNvPr>
          <p:cNvSpPr/>
          <p:nvPr/>
        </p:nvSpPr>
        <p:spPr>
          <a:xfrm>
            <a:off x="390525" y="762000"/>
            <a:ext cx="110490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Free Radical copolymerization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1D1506F-D774-E70F-6DD2-D2F16E3A1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344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F513A8-1FDB-E7F9-BCD5-DB50A0AD200D}"/>
              </a:ext>
            </a:extLst>
          </p:cNvPr>
          <p:cNvSpPr txBox="1"/>
          <p:nvPr/>
        </p:nvSpPr>
        <p:spPr>
          <a:xfrm>
            <a:off x="609600" y="1260028"/>
            <a:ext cx="113538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Polarity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D96A6C7-3903-8AB2-CDD7-91C087A2053A}"/>
              </a:ext>
            </a:extLst>
          </p:cNvPr>
          <p:cNvSpPr txBox="1"/>
          <p:nvPr/>
        </p:nvSpPr>
        <p:spPr>
          <a:xfrm>
            <a:off x="914400" y="1758691"/>
            <a:ext cx="10134600" cy="1341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marR="10985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 difference between the monomer's polarity leads to the formation  of an alternating copolymer.</a:t>
            </a:r>
          </a:p>
          <a:p>
            <a:pPr marL="341313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acrylonitrile polymerization with butadiene where r</a:t>
            </a:r>
            <a:r>
              <a:rPr lang="en-US" sz="2000" spc="-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spc="-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B5E7E51-6852-FF15-E317-98F355ABD897}"/>
              </a:ext>
            </a:extLst>
          </p:cNvPr>
          <p:cNvSpPr txBox="1"/>
          <p:nvPr/>
        </p:nvSpPr>
        <p:spPr>
          <a:xfrm>
            <a:off x="914400" y="3200400"/>
            <a:ext cx="10134600" cy="880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marR="10985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monocular polarity converges, an ideal copolymer is formed.</a:t>
            </a:r>
          </a:p>
          <a:p>
            <a:pPr marL="341313" marR="10985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acrylonitrile polymerization with methyl phenyl ketone where r</a:t>
            </a:r>
            <a:r>
              <a:rPr lang="en-US" sz="2000" spc="-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spc="-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</a:t>
            </a:r>
          </a:p>
        </p:txBody>
      </p:sp>
    </p:spTree>
    <p:extLst>
      <p:ext uri="{BB962C8B-B14F-4D97-AF65-F5344CB8AC3E}">
        <p14:creationId xmlns:p14="http://schemas.microsoft.com/office/powerpoint/2010/main" val="1513833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5856E-C9B1-977E-6054-E696E815A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AF7BAF8-86B2-3860-CD93-025603A2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F1379D-B4BE-246E-C6C8-955EE06896B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FE819A4-96C6-48AB-A7F7-325BA2BFF957}"/>
              </a:ext>
            </a:extLst>
          </p:cNvPr>
          <p:cNvSpPr txBox="1">
            <a:spLocks/>
          </p:cNvSpPr>
          <p:nvPr/>
        </p:nvSpPr>
        <p:spPr bwMode="auto">
          <a:xfrm>
            <a:off x="3276600" y="2247045"/>
            <a:ext cx="533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</a:t>
            </a:r>
          </a:p>
        </p:txBody>
      </p:sp>
    </p:spTree>
    <p:extLst>
      <p:ext uri="{BB962C8B-B14F-4D97-AF65-F5344CB8AC3E}">
        <p14:creationId xmlns:p14="http://schemas.microsoft.com/office/powerpoint/2010/main" val="3002100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329A-99D1-1F4A-AC3C-D71E834DD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D2445F9-E144-6B7E-1226-FE500A455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EC4F7B-2167-333F-9E6A-ADBF6CB2EBE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65A169E-0497-20B1-4BD9-682D874BB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8A0848-853F-DB69-41C1-66BBE1F6AA5D}"/>
              </a:ext>
            </a:extLst>
          </p:cNvPr>
          <p:cNvSpPr/>
          <p:nvPr/>
        </p:nvSpPr>
        <p:spPr>
          <a:xfrm>
            <a:off x="390525" y="762000"/>
            <a:ext cx="110490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two different monomers, M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are polymerized together,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EBD336-FC20-4662-9DFE-29BD96BE9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75" t="20000" r="25625" b="15556"/>
          <a:stretch/>
        </p:blipFill>
        <p:spPr>
          <a:xfrm>
            <a:off x="6561655" y="1600745"/>
            <a:ext cx="5567656" cy="4036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729136-8E6C-4B70-9428-221533D2BD23}"/>
              </a:ext>
            </a:extLst>
          </p:cNvPr>
          <p:cNvSpPr/>
          <p:nvPr/>
        </p:nvSpPr>
        <p:spPr>
          <a:xfrm>
            <a:off x="6561655" y="5654212"/>
            <a:ext cx="55676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of alternating, statistical, block, and graft copolymers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276A6A-C954-4ABB-A607-C11EA1EB34DC}"/>
              </a:ext>
            </a:extLst>
          </p:cNvPr>
          <p:cNvSpPr/>
          <p:nvPr/>
        </p:nvSpPr>
        <p:spPr>
          <a:xfrm>
            <a:off x="382989" y="1173833"/>
            <a:ext cx="5638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nomenclature has emerged: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E55CEF-F852-4406-912A-2D7CA053F4EC}"/>
              </a:ext>
            </a:extLst>
          </p:cNvPr>
          <p:cNvSpPr/>
          <p:nvPr/>
        </p:nvSpPr>
        <p:spPr>
          <a:xfrm>
            <a:off x="762000" y="1707446"/>
            <a:ext cx="4798611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Statistical (Random) copolymer: </a:t>
            </a:r>
          </a:p>
          <a:p>
            <a:pPr marL="342900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copolymer: </a:t>
            </a:r>
          </a:p>
          <a:p>
            <a:pPr marL="342900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copolymer: </a:t>
            </a:r>
          </a:p>
          <a:p>
            <a:pPr marL="342900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Graft copolymer: </a:t>
            </a:r>
          </a:p>
          <a:p>
            <a:pPr marL="342900"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E6EDC8-487E-4713-B48B-1FAC15B07F46}"/>
              </a:ext>
            </a:extLst>
          </p:cNvPr>
          <p:cNvSpPr/>
          <p:nvPr/>
        </p:nvSpPr>
        <p:spPr>
          <a:xfrm>
            <a:off x="382989" y="4800820"/>
            <a:ext cx="639881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it is not intended to distinguish the specific copolymer architecture, the general term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115A5F-0810-4457-BD44-A22826426CFB}"/>
              </a:ext>
            </a:extLst>
          </p:cNvPr>
          <p:cNvSpPr/>
          <p:nvPr/>
        </p:nvSpPr>
        <p:spPr>
          <a:xfrm>
            <a:off x="390524" y="5794643"/>
            <a:ext cx="616267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and alternating copolymers: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phase 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and Graft copolymers: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phase</a:t>
            </a:r>
          </a:p>
        </p:txBody>
      </p:sp>
    </p:spTree>
    <p:extLst>
      <p:ext uri="{BB962C8B-B14F-4D97-AF65-F5344CB8AC3E}">
        <p14:creationId xmlns:p14="http://schemas.microsoft.com/office/powerpoint/2010/main" val="257561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4DDA3-5CD1-C141-5B0B-F5EFE9FBE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18E3D7B-0B25-7138-DA34-5C5F3BB13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2F5C55-614C-A50A-D5D9-0ED26689B807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ADB8A89-9045-984F-CDB0-93380FEA8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E87363-2B94-DBD3-C846-0F540357B796}"/>
              </a:ext>
            </a:extLst>
          </p:cNvPr>
          <p:cNvSpPr/>
          <p:nvPr/>
        </p:nvSpPr>
        <p:spPr>
          <a:xfrm>
            <a:off x="390524" y="762000"/>
            <a:ext cx="1157287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or more polymers are combined to each other by chemical bonds.</a:t>
            </a: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Copolymerization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 the great advantage that the attributes of the homopolymers can be combined.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E6E590-E690-43FD-B167-1A43655F854E}"/>
              </a:ext>
            </a:extLst>
          </p:cNvPr>
          <p:cNvSpPr/>
          <p:nvPr/>
        </p:nvSpPr>
        <p:spPr>
          <a:xfrm>
            <a:off x="390524" y="1752600"/>
            <a:ext cx="11572875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</a:p>
          <a:p>
            <a:pPr marL="8001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Polystyrene (PS);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is brittle and hard and has only moderate solvent resistance,</a:t>
            </a:r>
          </a:p>
          <a:p>
            <a:pPr marL="8001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Impact PS [Poly(styrene-</a:t>
            </a:r>
            <a:r>
              <a:rPr lang="en-US" sz="2000" b="1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-acrylonitrile), (SAN or nitrile plastic)];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copolymers with styrene as comonomer can be</a:t>
            </a:r>
          </a:p>
          <a:p>
            <a:pPr marL="1144588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impact resistance</a:t>
            </a:r>
          </a:p>
          <a:p>
            <a:pPr marL="1144588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solvent resistance</a:t>
            </a:r>
          </a:p>
          <a:p>
            <a:pPr marL="8001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Poly(styrene-</a:t>
            </a:r>
            <a:r>
              <a:rPr lang="en-US" sz="2000" b="1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-butadiene) (SBR) rubber; </a:t>
            </a:r>
          </a:p>
          <a:p>
            <a:pPr marL="11430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Styrene copolymerized with 1,3-butadiene (25%S +75%BD)</a:t>
            </a:r>
          </a:p>
          <a:p>
            <a:pPr marL="1200150"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Automobile res – Hoses – Molded goods – Shoe soles – Electrical insulation</a:t>
            </a:r>
          </a:p>
          <a:p>
            <a:pPr marL="8001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Poly(styrene-</a:t>
            </a:r>
            <a:r>
              <a:rPr lang="en-US" sz="2000" b="1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</a:t>
            </a: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-butadiene-</a:t>
            </a:r>
            <a:r>
              <a:rPr lang="en-US" sz="2000" b="1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block-</a:t>
            </a: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styrene) (SBS);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copolymers with styrene as comonomer can be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elastomers.</a:t>
            </a:r>
          </a:p>
          <a:p>
            <a:pPr marL="8001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SBR blended with SAN Or S copolymerized with AN in the presence of PB =ABS plastics</a:t>
            </a:r>
          </a:p>
          <a:p>
            <a:pPr marL="857250" algn="just">
              <a:spcAft>
                <a:spcPts val="600"/>
              </a:spcAft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in – Piping – Cars and other vehicles – Sporting goods so on</a:t>
            </a:r>
          </a:p>
        </p:txBody>
      </p:sp>
    </p:spTree>
    <p:extLst>
      <p:ext uri="{BB962C8B-B14F-4D97-AF65-F5344CB8AC3E}">
        <p14:creationId xmlns:p14="http://schemas.microsoft.com/office/powerpoint/2010/main" val="356966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DEEC1-986C-8876-C48E-DACB08CB7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61D9BB7-EA65-A7EC-5064-EF3564B2E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A57A35-4A29-5322-654B-5ECE1767461A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0D950B5-57AC-EE0B-B261-FDFB975B7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Mayo-Lewis’s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849914-A9C2-6B6E-82AB-9CC7B6C0CEFC}"/>
              </a:ext>
            </a:extLst>
          </p:cNvPr>
          <p:cNvSpPr/>
          <p:nvPr/>
        </p:nvSpPr>
        <p:spPr>
          <a:xfrm>
            <a:off x="390524" y="762000"/>
            <a:ext cx="1164907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compositions of statistical copolymers are determined by the monomer composition and the relative reactivity of the comonomers. 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7863B75-16D7-4985-99B7-D3B57F85A0AA}"/>
              </a:ext>
            </a:extLst>
          </p:cNvPr>
          <p:cNvSpPr txBox="1"/>
          <p:nvPr/>
        </p:nvSpPr>
        <p:spPr>
          <a:xfrm>
            <a:off x="390524" y="1765963"/>
            <a:ext cx="11649076" cy="880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sz="20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Mayo–</a:t>
            </a:r>
            <a:r>
              <a:rPr lang="en-US" sz="20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Lewis's</a:t>
            </a:r>
            <a:r>
              <a:rPr sz="20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sz="20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 equation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polymer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chemistry </a:t>
            </a:r>
            <a:r>
              <a:rPr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describes </a:t>
            </a:r>
            <a:r>
              <a:rPr sz="2000" i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000" i="1" spc="-58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</a:t>
            </a:r>
            <a:r>
              <a:rPr sz="2000" i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monomers </a:t>
            </a:r>
            <a:r>
              <a:rPr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 </a:t>
            </a:r>
            <a:r>
              <a:rPr sz="2000" i="1" spc="-1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</a:t>
            </a:r>
            <a:r>
              <a:rPr sz="2000" i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4CF2BF-FAEB-40F4-AFED-27A1CF8D2542}"/>
              </a:ext>
            </a:extLst>
          </p:cNvPr>
          <p:cNvSpPr/>
          <p:nvPr/>
        </p:nvSpPr>
        <p:spPr>
          <a:xfrm>
            <a:off x="728661" y="2726836"/>
            <a:ext cx="1097280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radical polymerization is initiated in the presence of two different monomers,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polymerization is initiated,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radical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reacts with the monomer (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9AA347-BE44-466B-BFEB-12005CD7F0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25" t="25555" r="15625" b="42222"/>
          <a:stretch/>
        </p:blipFill>
        <p:spPr>
          <a:xfrm>
            <a:off x="3192547" y="4215936"/>
            <a:ext cx="5420565" cy="25354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4A3C43D-FCCE-4C1B-AC3E-41FFDECAEFCD}"/>
              </a:ext>
            </a:extLst>
          </p:cNvPr>
          <p:cNvSpPr/>
          <p:nvPr/>
        </p:nvSpPr>
        <p:spPr>
          <a:xfrm>
            <a:off x="461907" y="5890480"/>
            <a:ext cx="2743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Chain growth during a radical polymerization of two monomers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B404AA-1DD0-4662-98CA-99E3B7D1B51D}"/>
              </a:ext>
            </a:extLst>
          </p:cNvPr>
          <p:cNvSpPr/>
          <p:nvPr/>
        </p:nvSpPr>
        <p:spPr>
          <a:xfrm>
            <a:off x="728661" y="3682140"/>
            <a:ext cx="8491539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case of copolymerization,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different phases of growth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47591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F6678-FEC8-D8BD-98BA-F1E31B5C2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957C254-90C2-03CB-730E-35EB19DB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E25582-B938-1DF3-157C-6D31E23C51F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AD357F4-65CB-B692-2D22-31687840D6FF}"/>
              </a:ext>
            </a:extLst>
          </p:cNvPr>
          <p:cNvSpPr/>
          <p:nvPr/>
        </p:nvSpPr>
        <p:spPr>
          <a:xfrm>
            <a:off x="390524" y="762000"/>
            <a:ext cx="1157287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monomers are only consumed by chain growth, the following equations can be formulated for monomer consumption: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EB1CF-36C7-45F1-815F-4EC39F739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23" t="41111" r="41489" b="47238"/>
          <a:stretch>
            <a:fillRect/>
          </a:stretch>
        </p:blipFill>
        <p:spPr>
          <a:xfrm>
            <a:off x="3810918" y="1642092"/>
            <a:ext cx="4360306" cy="70640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64ED6B-6BBD-44DC-BFB9-FFA60FC72A27}"/>
              </a:ext>
            </a:extLst>
          </p:cNvPr>
          <p:cNvSpPr/>
          <p:nvPr/>
        </p:nvSpPr>
        <p:spPr>
          <a:xfrm>
            <a:off x="390524" y="3200400"/>
            <a:ext cx="976448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assuming a stationary state with respect to the number of radicals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0C10BA-FEA2-4805-AE98-783D16AD04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40" t="37858" r="53434" b="48247"/>
          <a:stretch>
            <a:fillRect/>
          </a:stretch>
        </p:blipFill>
        <p:spPr>
          <a:xfrm>
            <a:off x="3810918" y="4480930"/>
            <a:ext cx="2819400" cy="952876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62B55D1-8DB7-47DD-AAAA-42F0AAC843B6}"/>
              </a:ext>
            </a:extLst>
          </p:cNvPr>
          <p:cNvSpPr/>
          <p:nvPr/>
        </p:nvSpPr>
        <p:spPr>
          <a:xfrm>
            <a:off x="10287000" y="1835878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E7B67F-0E5B-49F7-BE9A-0E8F2098886D}"/>
              </a:ext>
            </a:extLst>
          </p:cNvPr>
          <p:cNvSpPr/>
          <p:nvPr/>
        </p:nvSpPr>
        <p:spPr>
          <a:xfrm>
            <a:off x="10287000" y="2464531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D07EF2-3B7A-46B3-96FF-6F9529A0E44D}"/>
              </a:ext>
            </a:extLst>
          </p:cNvPr>
          <p:cNvSpPr/>
          <p:nvPr/>
        </p:nvSpPr>
        <p:spPr>
          <a:xfrm>
            <a:off x="10287000" y="3703019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BBD0CE-1A8C-415D-9531-E2BF2C665F11}"/>
              </a:ext>
            </a:extLst>
          </p:cNvPr>
          <p:cNvSpPr/>
          <p:nvPr/>
        </p:nvSpPr>
        <p:spPr>
          <a:xfrm>
            <a:off x="10287000" y="4476449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EC2438F-959C-B361-2D46-8BC542D30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B9D595-7653-55F0-EAAC-C9F4FB7D85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989" t="-3564" b="71852"/>
          <a:stretch>
            <a:fillRect/>
          </a:stretch>
        </p:blipFill>
        <p:spPr>
          <a:xfrm>
            <a:off x="3810918" y="3730009"/>
            <a:ext cx="3700460" cy="618661"/>
          </a:xfrm>
          <a:prstGeom prst="rect">
            <a:avLst/>
          </a:prstGeom>
          <a:ln>
            <a:solidFill>
              <a:srgbClr val="0000FF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FA4D6E6-D578-A7B0-6A34-F65471BC6313}"/>
              </a:ext>
            </a:extLst>
          </p:cNvPr>
          <p:cNvGrpSpPr/>
          <p:nvPr/>
        </p:nvGrpSpPr>
        <p:grpSpPr>
          <a:xfrm>
            <a:off x="1908385" y="5955059"/>
            <a:ext cx="7505525" cy="802585"/>
            <a:chOff x="2971800" y="5800324"/>
            <a:chExt cx="7722031" cy="102189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FC55F49-E2D1-A4A3-AF35-E730D59EC8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125" t="58948" r="40625" b="26637"/>
            <a:stretch/>
          </p:blipFill>
          <p:spPr>
            <a:xfrm>
              <a:off x="2971800" y="5800324"/>
              <a:ext cx="4419600" cy="102189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FAD9F73-BDFC-748D-F673-95869C1207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125" t="73363" r="50000" b="12221"/>
            <a:stretch/>
          </p:blipFill>
          <p:spPr>
            <a:xfrm>
              <a:off x="7417231" y="5800324"/>
              <a:ext cx="3276600" cy="98857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8F3B5B9-FBB0-8CA2-ADEC-D6FE17DC27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23" t="53333" r="40625" b="34445"/>
          <a:stretch>
            <a:fillRect/>
          </a:stretch>
        </p:blipFill>
        <p:spPr>
          <a:xfrm>
            <a:off x="3832689" y="2459347"/>
            <a:ext cx="4360306" cy="741053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59F09C3-3181-BAC4-ACF1-8B93D224166E}"/>
              </a:ext>
            </a:extLst>
          </p:cNvPr>
          <p:cNvSpPr/>
          <p:nvPr/>
        </p:nvSpPr>
        <p:spPr>
          <a:xfrm>
            <a:off x="390524" y="5444937"/>
            <a:ext cx="684847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division of equation (1) by (2) yields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551CFE-82E5-662B-10B4-0217CFEB2609}"/>
              </a:ext>
            </a:extLst>
          </p:cNvPr>
          <p:cNvSpPr/>
          <p:nvPr/>
        </p:nvSpPr>
        <p:spPr>
          <a:xfrm>
            <a:off x="10287000" y="6051974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1220822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C72C-9895-5E75-416F-D014BB84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31516B0-0B87-99BE-F45D-C72E4DC6C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59AE30-1FC8-4D4D-61F9-37FD58398F2D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05F99A2-10D7-7D2C-5F4E-29F647ADB645}"/>
              </a:ext>
            </a:extLst>
          </p:cNvPr>
          <p:cNvSpPr/>
          <p:nvPr/>
        </p:nvSpPr>
        <p:spPr>
          <a:xfrm>
            <a:off x="390524" y="762000"/>
            <a:ext cx="11725275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d[M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]/d[M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measure of the rate at which the monomers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incorporated into the growing polymer chains at any moment during the polymerization.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16BF82-E89E-1308-BFB5-CDF20E8E2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64ED6B-6BBD-44DC-BFB9-FFA60FC72A27}"/>
              </a:ext>
            </a:extLst>
          </p:cNvPr>
          <p:cNvSpPr/>
          <p:nvPr/>
        </p:nvSpPr>
        <p:spPr>
          <a:xfrm>
            <a:off x="390524" y="2329099"/>
            <a:ext cx="1120140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Introducing equation (4) into equation (5)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D21EFC-C6F2-4424-93DA-709819286018}"/>
              </a:ext>
            </a:extLst>
          </p:cNvPr>
          <p:cNvSpPr/>
          <p:nvPr/>
        </p:nvSpPr>
        <p:spPr>
          <a:xfrm>
            <a:off x="390525" y="4835337"/>
            <a:ext cx="11201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can be simplified 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F4988F-4F45-4EF4-8308-8C0111740F04}"/>
              </a:ext>
            </a:extLst>
          </p:cNvPr>
          <p:cNvSpPr/>
          <p:nvPr/>
        </p:nvSpPr>
        <p:spPr>
          <a:xfrm>
            <a:off x="390524" y="1752600"/>
            <a:ext cx="117252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d[M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]/d[M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describes the chemical composition of the copolymers formed at any one moment in time.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6D3390-C876-4CFF-BE50-1238E19601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25" t="24444" r="33750" b="45941"/>
          <a:stretch/>
        </p:blipFill>
        <p:spPr>
          <a:xfrm>
            <a:off x="3543300" y="2883798"/>
            <a:ext cx="5257800" cy="203101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7AE9E9A-8678-43DB-8F8F-9E225434BD72}"/>
              </a:ext>
            </a:extLst>
          </p:cNvPr>
          <p:cNvSpPr/>
          <p:nvPr/>
        </p:nvSpPr>
        <p:spPr>
          <a:xfrm>
            <a:off x="10210800" y="3663617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8B612F-2FC2-4DE8-BC25-FFC20A068321}"/>
              </a:ext>
            </a:extLst>
          </p:cNvPr>
          <p:cNvSpPr/>
          <p:nvPr/>
        </p:nvSpPr>
        <p:spPr>
          <a:xfrm>
            <a:off x="10210800" y="5762361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98A130-FC73-473F-82A2-CBC46B81B5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25" t="62387" r="47500" b="16667"/>
          <a:stretch/>
        </p:blipFill>
        <p:spPr>
          <a:xfrm>
            <a:off x="4381500" y="5293478"/>
            <a:ext cx="3581400" cy="143643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59117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8CB1C-80CA-F3AE-BD02-35E34C539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97CE89E-58D6-4F35-9F0F-D05AC3E7E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45A1F0-B848-EB9C-33A1-21C6DF3662D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58F94A4-9436-2638-B451-352DCA2BCCC4}"/>
              </a:ext>
            </a:extLst>
          </p:cNvPr>
          <p:cNvSpPr/>
          <p:nvPr/>
        </p:nvSpPr>
        <p:spPr>
          <a:xfrm>
            <a:off x="390524" y="762000"/>
            <a:ext cx="11496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multiplying the second quotient in (7) by [M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]/k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simplifying one obtains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C44566-0729-F9E5-9907-7216DA85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D21EFC-C6F2-4424-93DA-709819286018}"/>
              </a:ext>
            </a:extLst>
          </p:cNvPr>
          <p:cNvSpPr/>
          <p:nvPr/>
        </p:nvSpPr>
        <p:spPr>
          <a:xfrm>
            <a:off x="423181" y="2950055"/>
            <a:ext cx="1146401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Equation (8) can be further simplified by introducing the so-called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copolymerization parameters 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reactivity ratios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These are defined as follows: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8B612F-2FC2-4DE8-BC25-FFC20A068321}"/>
              </a:ext>
            </a:extLst>
          </p:cNvPr>
          <p:cNvSpPr/>
          <p:nvPr/>
        </p:nvSpPr>
        <p:spPr>
          <a:xfrm>
            <a:off x="10358727" y="1933142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DE3065-EBFB-410C-8019-B168AF3D1344}"/>
              </a:ext>
            </a:extLst>
          </p:cNvPr>
          <p:cNvGrpSpPr/>
          <p:nvPr/>
        </p:nvGrpSpPr>
        <p:grpSpPr>
          <a:xfrm>
            <a:off x="1783416" y="1390710"/>
            <a:ext cx="7642731" cy="1519896"/>
            <a:chOff x="1799874" y="1667082"/>
            <a:chExt cx="7642731" cy="151989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AE5ABE3-3F9A-47D9-9097-A4E08DC7A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375" t="28889" r="42877" b="50196"/>
            <a:stretch/>
          </p:blipFill>
          <p:spPr>
            <a:xfrm>
              <a:off x="1799874" y="1667082"/>
              <a:ext cx="4876800" cy="151989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B79C3C8-6611-4798-B1AB-C79A9481D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273" t="50222" r="53669" b="30217"/>
            <a:stretch/>
          </p:blipFill>
          <p:spPr>
            <a:xfrm>
              <a:off x="6721979" y="1716289"/>
              <a:ext cx="2720626" cy="1421482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C27C136-6632-455A-ACC5-811EA0A89C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75" t="47778" r="73125" b="31111"/>
          <a:stretch/>
        </p:blipFill>
        <p:spPr>
          <a:xfrm>
            <a:off x="5629311" y="3949832"/>
            <a:ext cx="1019099" cy="16135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8BD826F-6F7D-4E74-A674-F13D7CAEE307}"/>
              </a:ext>
            </a:extLst>
          </p:cNvPr>
          <p:cNvSpPr/>
          <p:nvPr/>
        </p:nvSpPr>
        <p:spPr>
          <a:xfrm>
            <a:off x="10358727" y="3838520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64E5F5-ACA3-4D4C-AED8-FA57965C0D92}"/>
              </a:ext>
            </a:extLst>
          </p:cNvPr>
          <p:cNvSpPr/>
          <p:nvPr/>
        </p:nvSpPr>
        <p:spPr>
          <a:xfrm>
            <a:off x="10358727" y="4757440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7A7629-71E7-477E-8BFB-27D1F96776B7}"/>
              </a:ext>
            </a:extLst>
          </p:cNvPr>
          <p:cNvSpPr/>
          <p:nvPr/>
        </p:nvSpPr>
        <p:spPr>
          <a:xfrm>
            <a:off x="390524" y="5503499"/>
            <a:ext cx="1149667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reactivity ratios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relative reactivity of the radicals towards the monomers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508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AF038-F9D6-48C7-00F4-4FE23CAB4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7F87B1C-AAAE-5059-3E3F-7E9F4980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C97151-4AE4-D1B6-44E6-B6B8AF1DE9DA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076BCE78-27BF-9537-116F-39F560A798BD}"/>
              </a:ext>
            </a:extLst>
          </p:cNvPr>
          <p:cNvSpPr/>
          <p:nvPr/>
        </p:nvSpPr>
        <p:spPr>
          <a:xfrm>
            <a:off x="390524" y="762000"/>
            <a:ext cx="11496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inserting the parameters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 (8) one obtains the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Mayo–Lewis's copolymerization equation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8E67F4-F6B1-CF38-8893-7F397178C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219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Copolymerization Equation;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Mayo-Lewis's Equation of Copolymerization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8B612F-2FC2-4DE8-BC25-FFC20A068321}"/>
              </a:ext>
            </a:extLst>
          </p:cNvPr>
          <p:cNvSpPr/>
          <p:nvPr/>
        </p:nvSpPr>
        <p:spPr>
          <a:xfrm>
            <a:off x="10287000" y="1401762"/>
            <a:ext cx="6858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560598-8589-451C-94CB-4D7F3C3874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58" t="40727" r="50928" b="47298"/>
          <a:stretch>
            <a:fillRect/>
          </a:stretch>
        </p:blipFill>
        <p:spPr>
          <a:xfrm>
            <a:off x="4008606" y="1295544"/>
            <a:ext cx="4038600" cy="915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1F88D8F-728E-49AC-9901-5AE7B2B19235}"/>
              </a:ext>
            </a:extLst>
          </p:cNvPr>
          <p:cNvSpPr/>
          <p:nvPr/>
        </p:nvSpPr>
        <p:spPr>
          <a:xfrm>
            <a:off x="390524" y="4114800"/>
            <a:ext cx="11496674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 (</a:t>
            </a:r>
            <a:r>
              <a:rPr lang="en-US" sz="2000" dirty="0">
                <a:solidFill>
                  <a:srgbClr val="0000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describes the composition of the polymer formed at any one time as a function of the monomer composition at that time.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most copolymerization, as the reaction progresses, and depending on the reactivity of the individual comonomers, the proportion of comonomers in the reaction mixture occurs.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6992EB-BB4B-4F8B-AF14-A16A1EB9AC14}"/>
              </a:ext>
            </a:extLst>
          </p:cNvPr>
          <p:cNvSpPr/>
          <p:nvPr/>
        </p:nvSpPr>
        <p:spPr>
          <a:xfrm>
            <a:off x="390524" y="5943600"/>
            <a:ext cx="1149667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copolymerization is allowed to continue to complete conversion, the average composition of all the polymer chains naturally corresponds to the initial monomer composition.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C666FD-CC2E-ED0B-C54E-946D792943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255"/>
          <a:stretch>
            <a:fillRect/>
          </a:stretch>
        </p:blipFill>
        <p:spPr>
          <a:xfrm>
            <a:off x="4008606" y="2281890"/>
            <a:ext cx="5608806" cy="169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11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bf060ee-4e2d-4269-9031-2d3a61ea00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A0B6DEDAC4F545B425E5691F8DD14E" ma:contentTypeVersion="18" ma:contentTypeDescription="Create a new document." ma:contentTypeScope="" ma:versionID="fce957297cddcbe3019cf6c158156d0b">
  <xsd:schema xmlns:xsd="http://www.w3.org/2001/XMLSchema" xmlns:xs="http://www.w3.org/2001/XMLSchema" xmlns:p="http://schemas.microsoft.com/office/2006/metadata/properties" xmlns:ns3="7bf060ee-4e2d-4269-9031-2d3a61ea00cc" xmlns:ns4="60b4a476-c6d3-45dd-9a0a-0feeefb56115" targetNamespace="http://schemas.microsoft.com/office/2006/metadata/properties" ma:root="true" ma:fieldsID="813a169d241cb6ff3342518147ce5ccf" ns3:_="" ns4:_="">
    <xsd:import namespace="7bf060ee-4e2d-4269-9031-2d3a61ea00cc"/>
    <xsd:import namespace="60b4a476-c6d3-45dd-9a0a-0feeefb5611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060ee-4e2d-4269-9031-2d3a61ea00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4a476-c6d3-45dd-9a0a-0feeefb561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20D5E2-5F0E-4C8D-B91E-0863D4241FEF}">
  <ds:schemaRefs>
    <ds:schemaRef ds:uri="http://purl.org/dc/dcmitype/"/>
    <ds:schemaRef ds:uri="7bf060ee-4e2d-4269-9031-2d3a61ea00cc"/>
    <ds:schemaRef ds:uri="http://purl.org/dc/elements/1.1/"/>
    <ds:schemaRef ds:uri="http://schemas.microsoft.com/office/2006/metadata/properties"/>
    <ds:schemaRef ds:uri="60b4a476-c6d3-45dd-9a0a-0feeefb56115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36C2CC-7B83-4213-BF64-8F61B5DE94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BB116-3CC7-45B5-88C8-FAA29AAE57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060ee-4e2d-4269-9031-2d3a61ea00cc"/>
    <ds:schemaRef ds:uri="60b4a476-c6d3-45dd-9a0a-0feeefb561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 New Employees.potx</Template>
  <TotalTime>0</TotalTime>
  <Words>1439</Words>
  <Application>Microsoft Office PowerPoint</Application>
  <PresentationFormat>Widescreen</PresentationFormat>
  <Paragraphs>183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2026-01-17T19:12:31Z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0x01010050A0B6DEDAC4F545B425E5691F8DD14E</vt:lpwstr>
  </property>
</Properties>
</file>