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2"/>
  </p:notesMasterIdLst>
  <p:sldIdLst>
    <p:sldId id="651" r:id="rId3"/>
    <p:sldId id="585" r:id="rId4"/>
    <p:sldId id="694" r:id="rId5"/>
    <p:sldId id="693" r:id="rId6"/>
    <p:sldId id="695" r:id="rId7"/>
    <p:sldId id="685" r:id="rId8"/>
    <p:sldId id="738" r:id="rId9"/>
    <p:sldId id="686" r:id="rId10"/>
    <p:sldId id="739" r:id="rId11"/>
    <p:sldId id="740" r:id="rId12"/>
    <p:sldId id="741" r:id="rId13"/>
    <p:sldId id="618" r:id="rId14"/>
    <p:sldId id="657" r:id="rId15"/>
    <p:sldId id="577" r:id="rId16"/>
    <p:sldId id="697" r:id="rId17"/>
    <p:sldId id="698" r:id="rId18"/>
    <p:sldId id="699" r:id="rId19"/>
    <p:sldId id="700" r:id="rId20"/>
    <p:sldId id="742" r:id="rId21"/>
    <p:sldId id="701" r:id="rId22"/>
    <p:sldId id="659" r:id="rId23"/>
    <p:sldId id="709" r:id="rId24"/>
    <p:sldId id="710" r:id="rId25"/>
    <p:sldId id="712" r:id="rId26"/>
    <p:sldId id="713" r:id="rId27"/>
    <p:sldId id="714" r:id="rId28"/>
    <p:sldId id="715" r:id="rId29"/>
    <p:sldId id="716" r:id="rId30"/>
    <p:sldId id="728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36" r:id="rId39"/>
    <p:sldId id="737" r:id="rId40"/>
    <p:sldId id="68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FEC6"/>
    <a:srgbClr val="FEF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EFC3E-C4AD-40AC-88A3-111303969F46}" v="4" dt="2023-01-18T16:30:12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9" d="100"/>
          <a:sy n="89" d="100"/>
        </p:scale>
        <p:origin x="-126" y="-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a Alsaeedi" userId="366d2db6-6f00-4a34-83f4-2ad3f8acee3b" providerId="ADAL" clId="{CF0EFC3E-C4AD-40AC-88A3-111303969F46}"/>
    <pc:docChg chg="modSld">
      <pc:chgData name="Huda Alsaeedi" userId="366d2db6-6f00-4a34-83f4-2ad3f8acee3b" providerId="ADAL" clId="{CF0EFC3E-C4AD-40AC-88A3-111303969F46}" dt="2023-01-18T16:47:11.575" v="7" actId="1076"/>
      <pc:docMkLst>
        <pc:docMk/>
      </pc:docMkLst>
      <pc:sldChg chg="modSp mod">
        <pc:chgData name="Huda Alsaeedi" userId="366d2db6-6f00-4a34-83f4-2ad3f8acee3b" providerId="ADAL" clId="{CF0EFC3E-C4AD-40AC-88A3-111303969F46}" dt="2023-01-18T15:55:32.612" v="1" actId="1076"/>
        <pc:sldMkLst>
          <pc:docMk/>
          <pc:sldMk cId="1422069021" sldId="585"/>
        </pc:sldMkLst>
        <pc:grpChg chg="mod">
          <ac:chgData name="Huda Alsaeedi" userId="366d2db6-6f00-4a34-83f4-2ad3f8acee3b" providerId="ADAL" clId="{CF0EFC3E-C4AD-40AC-88A3-111303969F46}" dt="2023-01-18T15:55:32.612" v="1" actId="1076"/>
          <ac:grpSpMkLst>
            <pc:docMk/>
            <pc:sldMk cId="1422069021" sldId="585"/>
            <ac:grpSpMk id="5" creationId="{00000000-0000-0000-0000-000000000000}"/>
          </ac:grpSpMkLst>
        </pc:grpChg>
      </pc:sldChg>
      <pc:sldChg chg="modSp">
        <pc:chgData name="Huda Alsaeedi" userId="366d2db6-6f00-4a34-83f4-2ad3f8acee3b" providerId="ADAL" clId="{CF0EFC3E-C4AD-40AC-88A3-111303969F46}" dt="2023-01-18T16:19:10.840" v="3" actId="1076"/>
        <pc:sldMkLst>
          <pc:docMk/>
          <pc:sldMk cId="3023241336" sldId="685"/>
        </pc:sldMkLst>
        <pc:spChg chg="mod">
          <ac:chgData name="Huda Alsaeedi" userId="366d2db6-6f00-4a34-83f4-2ad3f8acee3b" providerId="ADAL" clId="{CF0EFC3E-C4AD-40AC-88A3-111303969F46}" dt="2023-01-18T16:19:10.840" v="3" actId="1076"/>
          <ac:spMkLst>
            <pc:docMk/>
            <pc:sldMk cId="3023241336" sldId="685"/>
            <ac:spMk id="10" creationId="{00000000-0000-0000-0000-000000000000}"/>
          </ac:spMkLst>
        </pc:spChg>
        <pc:spChg chg="mod">
          <ac:chgData name="Huda Alsaeedi" userId="366d2db6-6f00-4a34-83f4-2ad3f8acee3b" providerId="ADAL" clId="{CF0EFC3E-C4AD-40AC-88A3-111303969F46}" dt="2023-01-18T16:19:10.840" v="3" actId="1076"/>
          <ac:spMkLst>
            <pc:docMk/>
            <pc:sldMk cId="3023241336" sldId="685"/>
            <ac:spMk id="12" creationId="{00000000-0000-0000-0000-000000000000}"/>
          </ac:spMkLst>
        </pc:spChg>
        <pc:spChg chg="mod">
          <ac:chgData name="Huda Alsaeedi" userId="366d2db6-6f00-4a34-83f4-2ad3f8acee3b" providerId="ADAL" clId="{CF0EFC3E-C4AD-40AC-88A3-111303969F46}" dt="2023-01-18T16:19:10.840" v="3" actId="1076"/>
          <ac:spMkLst>
            <pc:docMk/>
            <pc:sldMk cId="3023241336" sldId="685"/>
            <ac:spMk id="13" creationId="{00000000-0000-0000-0000-000000000000}"/>
          </ac:spMkLst>
        </pc:spChg>
        <pc:spChg chg="mod">
          <ac:chgData name="Huda Alsaeedi" userId="366d2db6-6f00-4a34-83f4-2ad3f8acee3b" providerId="ADAL" clId="{CF0EFC3E-C4AD-40AC-88A3-111303969F46}" dt="2023-01-18T16:19:10.840" v="3" actId="1076"/>
          <ac:spMkLst>
            <pc:docMk/>
            <pc:sldMk cId="3023241336" sldId="685"/>
            <ac:spMk id="14" creationId="{00000000-0000-0000-0000-000000000000}"/>
          </ac:spMkLst>
        </pc:spChg>
        <pc:grpChg chg="mod">
          <ac:chgData name="Huda Alsaeedi" userId="366d2db6-6f00-4a34-83f4-2ad3f8acee3b" providerId="ADAL" clId="{CF0EFC3E-C4AD-40AC-88A3-111303969F46}" dt="2023-01-18T16:19:10.840" v="3" actId="1076"/>
          <ac:grpSpMkLst>
            <pc:docMk/>
            <pc:sldMk cId="3023241336" sldId="685"/>
            <ac:grpSpMk id="8" creationId="{00000000-0000-0000-0000-000000000000}"/>
          </ac:grpSpMkLst>
        </pc:grpChg>
        <pc:picChg chg="mod">
          <ac:chgData name="Huda Alsaeedi" userId="366d2db6-6f00-4a34-83f4-2ad3f8acee3b" providerId="ADAL" clId="{CF0EFC3E-C4AD-40AC-88A3-111303969F46}" dt="2023-01-18T16:19:10.840" v="3" actId="1076"/>
          <ac:picMkLst>
            <pc:docMk/>
            <pc:sldMk cId="3023241336" sldId="685"/>
            <ac:picMk id="9" creationId="{00000000-0000-0000-0000-000000000000}"/>
          </ac:picMkLst>
        </pc:picChg>
      </pc:sldChg>
      <pc:sldChg chg="modSp">
        <pc:chgData name="Huda Alsaeedi" userId="366d2db6-6f00-4a34-83f4-2ad3f8acee3b" providerId="ADAL" clId="{CF0EFC3E-C4AD-40AC-88A3-111303969F46}" dt="2023-01-18T15:56:58.626" v="2" actId="1076"/>
        <pc:sldMkLst>
          <pc:docMk/>
          <pc:sldMk cId="2277818006" sldId="694"/>
        </pc:sldMkLst>
        <pc:picChg chg="mod">
          <ac:chgData name="Huda Alsaeedi" userId="366d2db6-6f00-4a34-83f4-2ad3f8acee3b" providerId="ADAL" clId="{CF0EFC3E-C4AD-40AC-88A3-111303969F46}" dt="2023-01-18T15:56:58.626" v="2" actId="1076"/>
          <ac:picMkLst>
            <pc:docMk/>
            <pc:sldMk cId="2277818006" sldId="694"/>
            <ac:picMk id="15" creationId="{00000000-0000-0000-0000-000000000000}"/>
          </ac:picMkLst>
        </pc:picChg>
      </pc:sldChg>
      <pc:sldChg chg="modSp mod">
        <pc:chgData name="Huda Alsaeedi" userId="366d2db6-6f00-4a34-83f4-2ad3f8acee3b" providerId="ADAL" clId="{CF0EFC3E-C4AD-40AC-88A3-111303969F46}" dt="2023-01-18T16:47:11.575" v="7" actId="1076"/>
        <pc:sldMkLst>
          <pc:docMk/>
          <pc:sldMk cId="1701016779" sldId="697"/>
        </pc:sldMkLst>
        <pc:picChg chg="mod">
          <ac:chgData name="Huda Alsaeedi" userId="366d2db6-6f00-4a34-83f4-2ad3f8acee3b" providerId="ADAL" clId="{CF0EFC3E-C4AD-40AC-88A3-111303969F46}" dt="2023-01-18T16:47:11.575" v="7" actId="1076"/>
          <ac:picMkLst>
            <pc:docMk/>
            <pc:sldMk cId="1701016779" sldId="697"/>
            <ac:picMk id="12" creationId="{00000000-0000-0000-0000-000000000000}"/>
          </ac:picMkLst>
        </pc:picChg>
      </pc:sldChg>
      <pc:sldChg chg="modSp mod">
        <pc:chgData name="Huda Alsaeedi" userId="366d2db6-6f00-4a34-83f4-2ad3f8acee3b" providerId="ADAL" clId="{CF0EFC3E-C4AD-40AC-88A3-111303969F46}" dt="2023-01-18T13:25:56.857" v="0" actId="1076"/>
        <pc:sldMkLst>
          <pc:docMk/>
          <pc:sldMk cId="3964485449" sldId="738"/>
        </pc:sldMkLst>
        <pc:picChg chg="mod">
          <ac:chgData name="Huda Alsaeedi" userId="366d2db6-6f00-4a34-83f4-2ad3f8acee3b" providerId="ADAL" clId="{CF0EFC3E-C4AD-40AC-88A3-111303969F46}" dt="2023-01-18T13:25:56.857" v="0" actId="1076"/>
          <ac:picMkLst>
            <pc:docMk/>
            <pc:sldMk cId="3964485449" sldId="738"/>
            <ac:picMk id="6" creationId="{00000000-0000-0000-0000-000000000000}"/>
          </ac:picMkLst>
        </pc:picChg>
      </pc:sldChg>
      <pc:sldChg chg="modSp mod">
        <pc:chgData name="Huda Alsaeedi" userId="366d2db6-6f00-4a34-83f4-2ad3f8acee3b" providerId="ADAL" clId="{CF0EFC3E-C4AD-40AC-88A3-111303969F46}" dt="2023-01-18T16:26:37.841" v="4" actId="1076"/>
        <pc:sldMkLst>
          <pc:docMk/>
          <pc:sldMk cId="3346480746" sldId="739"/>
        </pc:sldMkLst>
        <pc:picChg chg="mod">
          <ac:chgData name="Huda Alsaeedi" userId="366d2db6-6f00-4a34-83f4-2ad3f8acee3b" providerId="ADAL" clId="{CF0EFC3E-C4AD-40AC-88A3-111303969F46}" dt="2023-01-18T16:26:37.841" v="4" actId="1076"/>
          <ac:picMkLst>
            <pc:docMk/>
            <pc:sldMk cId="3346480746" sldId="739"/>
            <ac:picMk id="14" creationId="{00000000-0000-0000-0000-000000000000}"/>
          </ac:picMkLst>
        </pc:picChg>
      </pc:sldChg>
      <pc:sldChg chg="modSp">
        <pc:chgData name="Huda Alsaeedi" userId="366d2db6-6f00-4a34-83f4-2ad3f8acee3b" providerId="ADAL" clId="{CF0EFC3E-C4AD-40AC-88A3-111303969F46}" dt="2023-01-18T16:30:12.668" v="6" actId="1076"/>
        <pc:sldMkLst>
          <pc:docMk/>
          <pc:sldMk cId="3321256615" sldId="740"/>
        </pc:sldMkLst>
        <pc:picChg chg="mod">
          <ac:chgData name="Huda Alsaeedi" userId="366d2db6-6f00-4a34-83f4-2ad3f8acee3b" providerId="ADAL" clId="{CF0EFC3E-C4AD-40AC-88A3-111303969F46}" dt="2023-01-18T16:30:12.668" v="6" actId="1076"/>
          <ac:picMkLst>
            <pc:docMk/>
            <pc:sldMk cId="3321256615" sldId="740"/>
            <ac:picMk id="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Sunday, August 20, 2023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Sunday, August 20, 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0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  <a:t/>
            </a: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/>
            </a:r>
            <a:b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241</a:t>
            </a: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r>
              <a:rPr lang="en-US" sz="1800" b="1" i="1" dirty="0">
                <a:solidFill>
                  <a:schemeClr val="tx1"/>
                </a:solidFill>
              </a:rPr>
              <a:t/>
            </a: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240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Carbonyl Compounds; Carboxylic Acids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      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Based on NCERT</a:t>
            </a: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1418272"/>
            <a:ext cx="11376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3838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Acidities can vary depending on what other groups are attached to the molecule.</a:t>
            </a:r>
          </a:p>
          <a:p>
            <a:pPr marL="228600" indent="-223838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Recall that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electron-withdrawing groups (-I) enhance acidity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electron-releasing groups (+I) reduce acidity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228600" algn="just"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This effect relays charge through bonds, by displacing bonding electrons toward electronegative atoms, or away from electropositive atoms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3" y="3199627"/>
            <a:ext cx="65674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6179" y="808655"/>
            <a:ext cx="61108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Effect of Structure on Acidity;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the Inductive Effect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4774750"/>
            <a:ext cx="1137602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Formic acid is a substantially stronger acid than acetic acid.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000" i="1" dirty="0">
                <a:latin typeface="Arial Narrow" panose="020B0606020202030204" pitchFamily="34" charset="0"/>
              </a:rPr>
              <a:t>This suggests that the methyl group is more electron-releasing (hence anion-destabilizing and acidity-reducing) than hydrogen.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3805" r="1018" b="19890"/>
          <a:stretch>
            <a:fillRect/>
          </a:stretch>
        </p:blipFill>
        <p:spPr bwMode="auto">
          <a:xfrm>
            <a:off x="1981200" y="5893080"/>
            <a:ext cx="7699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3212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29540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Example: </a:t>
            </a:r>
            <a:r>
              <a:rPr lang="en-US" altLang="en-US" sz="2000" dirty="0">
                <a:latin typeface="Arial Narrow" panose="020B0606020202030204" pitchFamily="34" charset="0"/>
              </a:rPr>
              <a:t>acetic acid with those of mono-, di-, and </a:t>
            </a:r>
            <a:r>
              <a:rPr lang="en-US" altLang="en-US" sz="2000" dirty="0" err="1">
                <a:latin typeface="Arial Narrow" panose="020B0606020202030204" pitchFamily="34" charset="0"/>
              </a:rPr>
              <a:t>trichloroacetic</a:t>
            </a:r>
            <a:r>
              <a:rPr lang="en-US" altLang="en-US" sz="2000" dirty="0">
                <a:latin typeface="Arial Narrow" panose="020B0606020202030204" pitchFamily="34" charset="0"/>
              </a:rPr>
              <a:t> acids.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1676400"/>
            <a:ext cx="9253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000" i="1" dirty="0">
                <a:latin typeface="Arial Narrow" panose="020B0606020202030204" pitchFamily="34" charset="0"/>
              </a:rPr>
              <a:t>Comparison of acid strengths of acetic Acid and chlorinated acetic acids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5" r="7323"/>
          <a:stretch>
            <a:fillRect/>
          </a:stretch>
        </p:blipFill>
        <p:spPr bwMode="auto">
          <a:xfrm>
            <a:off x="2362200" y="2246443"/>
            <a:ext cx="7135813" cy="56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r="2138" b="9599"/>
          <a:stretch>
            <a:fillRect/>
          </a:stretch>
        </p:blipFill>
        <p:spPr bwMode="auto">
          <a:xfrm>
            <a:off x="2505867" y="3005382"/>
            <a:ext cx="713581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398" y="508629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Comparison of acid strengths </a:t>
            </a:r>
            <a:r>
              <a:rPr lang="en-US" altLang="en-US" sz="2000" dirty="0">
                <a:latin typeface="Arial Narrow" panose="020B0606020202030204" pitchFamily="34" charset="0"/>
              </a:rPr>
              <a:t>of butyric acid and the </a:t>
            </a:r>
            <a:r>
              <a:rPr lang="en-US" altLang="en-US" sz="2000" dirty="0" err="1">
                <a:latin typeface="Arial Narrow" panose="020B0606020202030204" pitchFamily="34" charset="0"/>
              </a:rPr>
              <a:t>monochlorinated</a:t>
            </a:r>
            <a:r>
              <a:rPr lang="en-US" altLang="en-US" sz="2000" dirty="0">
                <a:latin typeface="Arial Narrow" panose="020B0606020202030204" pitchFamily="34" charset="0"/>
              </a:rPr>
              <a:t> acids.</a:t>
            </a: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32" y="5513448"/>
            <a:ext cx="8036155" cy="96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023383" y="4495800"/>
            <a:ext cx="7771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000" i="1" dirty="0">
                <a:latin typeface="Arial Narrow" panose="020B0606020202030204" pitchFamily="34" charset="0"/>
              </a:rPr>
              <a:t>The more chlorines, the greater the effect and the greater the strength of the acid.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6179" y="808655"/>
            <a:ext cx="61108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Effect of Structure on Acidity;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the Inductive Effect</a:t>
            </a:r>
          </a:p>
        </p:txBody>
      </p:sp>
    </p:spTree>
    <p:extLst>
      <p:ext uri="{BB962C8B-B14F-4D97-AF65-F5344CB8AC3E}">
        <p14:creationId xmlns:p14="http://schemas.microsoft.com/office/powerpoint/2010/main" val="35392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19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Carboxylic Acids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194137"/>
            <a:ext cx="1150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Aliphatic carboxylic acids up to nine carbon atoms are colorless liquids at room temperature with unpleasant odors.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higher acids are wax like solids and are practically odorless due to their low volatility.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709208"/>
            <a:ext cx="1150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Carboxylic acids are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higher boiling liquids than aldehydes, ketones and even alcohols </a:t>
            </a:r>
            <a:r>
              <a:rPr lang="en-US" sz="2000" dirty="0">
                <a:latin typeface="Arial Narrow" panose="020B0606020202030204" pitchFamily="34" charset="0"/>
              </a:rPr>
              <a:t>of comparable molecular masses. </a:t>
            </a:r>
          </a:p>
          <a:p>
            <a:pPr marL="233363" algn="just"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This is due to more extensive association of carboxylic acid molecules through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intermolecular hydrogen bonding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hydrogen bonds are not broken completely even in the vapor phase.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In fact, most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carboxylic acids exist as dimer </a:t>
            </a:r>
            <a:r>
              <a:rPr lang="en-US" sz="2000" dirty="0">
                <a:latin typeface="Arial Narrow" panose="020B0606020202030204" pitchFamily="34" charset="0"/>
              </a:rPr>
              <a:t>in the vapor phase or in the aprotic solvents.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856162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Physical State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746" y="2276067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243" t="1094" r="4396" b="56499"/>
          <a:stretch/>
        </p:blipFill>
        <p:spPr>
          <a:xfrm>
            <a:off x="4755931" y="4800600"/>
            <a:ext cx="3213538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5800" y="1159936"/>
            <a:ext cx="1112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Simple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aliphatic carboxylic acids having up to four carbon atoms are miscible in water</a:t>
            </a:r>
            <a:r>
              <a:rPr lang="en-US" dirty="0">
                <a:latin typeface="Arial Narrow" panose="020B0606020202030204" pitchFamily="34" charset="0"/>
              </a:rPr>
              <a:t> due to the 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</a:rPr>
              <a:t>formation of hydrogen bonds with water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The solubility decreases with increasing number of carbon atoms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Higher carboxylic acids </a:t>
            </a:r>
            <a:r>
              <a:rPr lang="en-US" dirty="0">
                <a:latin typeface="Arial Narrow" panose="020B0606020202030204" pitchFamily="34" charset="0"/>
              </a:rPr>
              <a:t>are practically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insoluble in water </a:t>
            </a:r>
            <a:r>
              <a:rPr lang="en-US" dirty="0">
                <a:latin typeface="Arial Narrow" panose="020B0606020202030204" pitchFamily="34" charset="0"/>
              </a:rPr>
              <a:t>due to the 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</a:rPr>
              <a:t>increased hydrophobic interaction of hydrocarbon part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Benzoic acid</a:t>
            </a:r>
            <a:r>
              <a:rPr lang="en-US" dirty="0">
                <a:latin typeface="Arial Narrow" panose="020B0606020202030204" pitchFamily="34" charset="0"/>
              </a:rPr>
              <a:t>, the simplest aromatic carboxylic acid is nearly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insoluble in cold water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Carboxylic acids are also soluble in less polar organic solvents like benzene, ether, alcohol, chloroform, etc.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779412"/>
            <a:ext cx="270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Solubility in Water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536" t="52276"/>
          <a:stretch/>
        </p:blipFill>
        <p:spPr>
          <a:xfrm>
            <a:off x="545592" y="4255474"/>
            <a:ext cx="3184432" cy="193990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93235"/>
              </p:ext>
            </p:extLst>
          </p:nvPr>
        </p:nvGraphicFramePr>
        <p:xfrm>
          <a:off x="4054671" y="3821459"/>
          <a:ext cx="7706903" cy="28079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8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6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6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999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Solubility in 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 at 25</a:t>
                      </a:r>
                      <a:r>
                        <a:rPr lang="en-US" sz="1600" dirty="0">
                          <a:latin typeface="Arial Narrow" panose="020B0606020202030204" pitchFamily="34" charset="0"/>
                          <a:sym typeface="Symbol"/>
                        </a:rPr>
                        <a:t>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b.p. </a:t>
                      </a:r>
                      <a:r>
                        <a:rPr lang="en-US" sz="1600" dirty="0">
                          <a:latin typeface="Arial Narrow" panose="020B0606020202030204" pitchFamily="34" charset="0"/>
                          <a:sym typeface="Symbol"/>
                        </a:rPr>
                        <a:t>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Mol. Wt.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Name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Structure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Very 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Very 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78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46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46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Formic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Ethyl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HCOOH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Very 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Very 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118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97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60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60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Acetic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Propyl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4.0 g/100 g 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0.6 g/100 g 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187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156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102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102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Valeric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Hexyl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(CH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(CH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CH2OH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Insoluble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Insoluble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250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250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122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122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Benzoic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3-Phenylethanol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Ph-COOH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Ph-CH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746" y="155005"/>
            <a:ext cx="6519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Carboxylic Acids </a:t>
            </a:r>
          </a:p>
        </p:txBody>
      </p:sp>
    </p:spTree>
    <p:extLst>
      <p:ext uri="{BB962C8B-B14F-4D97-AF65-F5344CB8AC3E}">
        <p14:creationId xmlns:p14="http://schemas.microsoft.com/office/powerpoint/2010/main" val="2944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34332"/>
            <a:ext cx="5300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From Primary Alcohols and Aldehydes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64571"/>
            <a:ext cx="11353800" cy="14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Primary alcohols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readily oxidized to carboxylic acids with common oxidizing agents such as potassium permanganate (KMnO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in neutral, acidic or alkaline media or by potassium dichromate (K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Cr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7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and chromium trioxide (CrO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in acidic media (Jones reagent).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98574"/>
            <a:ext cx="4913453" cy="1401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484862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Carboxylic acids are also prepared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from aldehydes </a:t>
            </a:r>
            <a:r>
              <a:rPr lang="en-US" sz="2000" dirty="0">
                <a:latin typeface="Arial Narrow" panose="020B0606020202030204" pitchFamily="34" charset="0"/>
              </a:rPr>
              <a:t>by the use of mild oxidizing agents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999547"/>
            <a:ext cx="2590800" cy="4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08346"/>
            <a:ext cx="2937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</a:t>
            </a:r>
            <a:r>
              <a:rPr lang="en-US" sz="2400" b="1" dirty="0" err="1">
                <a:latin typeface="Arial Narrow" panose="020B0606020202030204" pitchFamily="34" charset="0"/>
              </a:rPr>
              <a:t>Alkylbenzenes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53754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carboxylic acids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can be prepared by vigorous oxidation of alkyl benzenes with chromic acid or acidic or alkaline potassium permanganate.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746" y="4020786"/>
            <a:ext cx="3547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From Nitriles and Amides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554186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Nitriles are hydrolyzed to amides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then to acids in the presence of H</a:t>
            </a:r>
            <a:r>
              <a:rPr lang="en-US" sz="2000" i="1" baseline="30000" dirty="0">
                <a:latin typeface="Arial Narrow" panose="020B0606020202030204" pitchFamily="34" charset="0"/>
                <a:cs typeface="Calibri" pitchFamily="34" charset="0"/>
              </a:rPr>
              <a:t>+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HO</a:t>
            </a:r>
            <a:r>
              <a:rPr lang="en-US" sz="2000" i="1" baseline="30000" dirty="0">
                <a:latin typeface="Arial Narrow" panose="020B0606020202030204" pitchFamily="34" charset="0"/>
                <a:cs typeface="Calibri" pitchFamily="34" charset="0"/>
              </a:rPr>
              <a:t>−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as catalyst.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9" t="6638"/>
          <a:stretch/>
        </p:blipFill>
        <p:spPr>
          <a:xfrm>
            <a:off x="3352800" y="1982069"/>
            <a:ext cx="6354655" cy="2071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381" b="72913"/>
          <a:stretch/>
        </p:blipFill>
        <p:spPr>
          <a:xfrm>
            <a:off x="3959456" y="4954296"/>
            <a:ext cx="4501687" cy="742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60563"/>
          <a:stretch/>
        </p:blipFill>
        <p:spPr>
          <a:xfrm>
            <a:off x="6096000" y="5892205"/>
            <a:ext cx="4572000" cy="940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7380" r="17391" b="45246"/>
          <a:stretch/>
        </p:blipFill>
        <p:spPr>
          <a:xfrm>
            <a:off x="1295400" y="5955203"/>
            <a:ext cx="4343400" cy="7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9708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From Grignard Reagents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343062"/>
            <a:ext cx="11353800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Grignard reagents react with carbon dioxide (dry ice)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to form salts of carboxylic acids which in turn give corresponding carboxylic acids after acidification with mineral acid.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41592" r="15535" b="32291"/>
          <a:stretch>
            <a:fillRect/>
          </a:stretch>
        </p:blipFill>
        <p:spPr bwMode="auto">
          <a:xfrm>
            <a:off x="3149548" y="2393162"/>
            <a:ext cx="5701134" cy="11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09" y="3955948"/>
            <a:ext cx="7722207" cy="10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0712" y="52005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Note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: the Grignard reagents and nitriles can be prepared from alkyl halides.</a:t>
            </a:r>
          </a:p>
        </p:txBody>
      </p:sp>
    </p:spTree>
    <p:extLst>
      <p:ext uri="{BB962C8B-B14F-4D97-AF65-F5344CB8AC3E}">
        <p14:creationId xmlns:p14="http://schemas.microsoft.com/office/powerpoint/2010/main" val="38395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0586"/>
            <a:ext cx="568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From Acyl Halides, Anhydrides and Esters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79826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Acid chlorides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hydrolyzed with water give carboxylic acids or more readily hydrolyzed with aqueous base to give carboxylate ions which on acidification provide corresponding carboxylic acids.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1" b="62891"/>
          <a:stretch/>
        </p:blipFill>
        <p:spPr>
          <a:xfrm>
            <a:off x="3581400" y="2200552"/>
            <a:ext cx="5486400" cy="9080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4610540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Acidic hydrolysis of esters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gives directly carboxylic acids while basic hydrolysis gives carboxylates, which on acidification give corresponding carboxylic acids.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53" r="7582" b="53893"/>
          <a:stretch/>
        </p:blipFill>
        <p:spPr>
          <a:xfrm>
            <a:off x="4114800" y="5547583"/>
            <a:ext cx="4800600" cy="10056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3318116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Anhydrides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on the other hand are hydrolyzed to corresponding acid(s) with water.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99" t="43597" r="39269" b="33946"/>
          <a:stretch/>
        </p:blipFill>
        <p:spPr>
          <a:xfrm>
            <a:off x="4572000" y="3854512"/>
            <a:ext cx="3276600" cy="5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83" t="7625"/>
          <a:stretch/>
        </p:blipFill>
        <p:spPr>
          <a:xfrm>
            <a:off x="381000" y="773647"/>
            <a:ext cx="10462742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7004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39CA8D-89BE-4D91-88D4-13FC87982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2"/>
          <a:stretch/>
        </p:blipFill>
        <p:spPr>
          <a:xfrm>
            <a:off x="609600" y="228600"/>
            <a:ext cx="8200075" cy="62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0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2937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746" y="685800"/>
            <a:ext cx="11472254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Carbon compounds containing a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carboxyl functional group, –COOH are called carboxylic acids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carboxyl group,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consists of a carbonyl group attached to a hydroxyl group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hence its name carboxyl.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300" b="56554"/>
          <a:stretch/>
        </p:blipFill>
        <p:spPr>
          <a:xfrm>
            <a:off x="5312873" y="1628595"/>
            <a:ext cx="1524000" cy="12073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09800" y="5638800"/>
            <a:ext cx="8305800" cy="1066800"/>
            <a:chOff x="1752600" y="5459621"/>
            <a:chExt cx="8839200" cy="1304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49915" r="5045"/>
            <a:stretch/>
          </p:blipFill>
          <p:spPr>
            <a:xfrm>
              <a:off x="1752600" y="5459621"/>
              <a:ext cx="4724400" cy="13041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5459621"/>
              <a:ext cx="3581400" cy="117458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91146" y="2928878"/>
            <a:ext cx="11319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Depending on the group, alkyl or aryl, attached to carboxylic carbon, carboxylic acids may be </a:t>
            </a:r>
          </a:p>
          <a:p>
            <a:pPr marL="514350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Aliphatic (R-COOH) or </a:t>
            </a:r>
          </a:p>
          <a:p>
            <a:pPr marL="514350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Aromatic (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Ar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-COOH).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Fatty acids,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some higher members of aliphatic carboxylic acids (C12 – C18), occur in natural fats as esters of glycerol.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Carboxylic acids serve as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starting material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for several other important organic compounds such as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anhydrides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esters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acid chlorides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amides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etc.</a:t>
            </a: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8875201" cy="2264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0670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26160"/>
            <a:ext cx="5376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Cleavage of O–H 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52490"/>
            <a:ext cx="1135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Acidity: 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Reactions with Metals and Alkalies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794808"/>
            <a:ext cx="1135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 carboxylic acids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like alcohols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evolve hydrogen with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electropositive metals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form salts with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alkalies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similar to phenols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2359"/>
          <a:stretch/>
        </p:blipFill>
        <p:spPr>
          <a:xfrm>
            <a:off x="3352800" y="2861573"/>
            <a:ext cx="6342301" cy="111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74168"/>
          <a:stretch/>
        </p:blipFill>
        <p:spPr>
          <a:xfrm>
            <a:off x="3352799" y="5225665"/>
            <a:ext cx="6342301" cy="424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062669"/>
            <a:ext cx="113538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However,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unlike phenols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they react with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weaker bases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such as carbonates and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hydrogencarbonates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to evolve carbon dioxide (detection of the presence of carboxyl group in an organic compound).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Cleavage of C–OH 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42915"/>
            <a:ext cx="3395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Formation of Anhydride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175260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on heating with mineral acids such as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with P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give corresponding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anhydride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3921809"/>
            <a:ext cx="2398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2. Esterification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4383474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are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esterified with alcohols or phenols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in the presence of a mineral acid such as concentrated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HCl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gas as a catalyst.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71" y="2397451"/>
            <a:ext cx="6395100" cy="1291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02" y="5185467"/>
            <a:ext cx="5985601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270619"/>
            <a:ext cx="9872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Mechanism of Esterification of Carboxylic Acids: Nucleophilic Acyl Substitution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692295"/>
            <a:ext cx="11125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Protonation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of the carbonyl oxygen activates the carbonyl group towards nucleophilic addition of the alcohol.</a:t>
            </a:r>
          </a:p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Proton transfer in the tetrahedral intermediate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converts the hydroxyl group into –</a:t>
            </a:r>
            <a:r>
              <a:rPr lang="en-US" i="1" baseline="30000" dirty="0">
                <a:latin typeface="Arial Narrow" panose="020B0606020202030204" pitchFamily="34" charset="0"/>
                <a:cs typeface="Calibri" pitchFamily="34" charset="0"/>
              </a:rPr>
              <a:t>+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OH</a:t>
            </a:r>
            <a:r>
              <a:rPr lang="en-US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group, which, being a better leaving group, is eliminated as neutral water molecule. </a:t>
            </a:r>
          </a:p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The protonated ester so formed finally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loses a proton to give the ester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8" t="1380" r="30547" b="56673"/>
          <a:stretch/>
        </p:blipFill>
        <p:spPr>
          <a:xfrm>
            <a:off x="2743200" y="3352800"/>
            <a:ext cx="45720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646" t="1380" b="60962"/>
          <a:stretch/>
        </p:blipFill>
        <p:spPr>
          <a:xfrm>
            <a:off x="7086600" y="3353303"/>
            <a:ext cx="2364021" cy="1231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7430" t="38828" r="919" b="2911"/>
          <a:stretch/>
        </p:blipFill>
        <p:spPr>
          <a:xfrm>
            <a:off x="8002821" y="4693025"/>
            <a:ext cx="14478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78" t="61893" r="26210"/>
          <a:stretch/>
        </p:blipFill>
        <p:spPr>
          <a:xfrm>
            <a:off x="3048000" y="5469719"/>
            <a:ext cx="4862005" cy="12460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Cleavage of C–OH Bond</a:t>
            </a:r>
          </a:p>
        </p:txBody>
      </p:sp>
    </p:spTree>
    <p:extLst>
      <p:ext uri="{BB962C8B-B14F-4D97-AF65-F5344CB8AC3E}">
        <p14:creationId xmlns:p14="http://schemas.microsoft.com/office/powerpoint/2010/main" val="19031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16250"/>
            <a:ext cx="4995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3. Reactions with PCl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, PCl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and SOCl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1766009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 hydroxyl group of carboxylic acids,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behaves like that of alcohols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is easily replaced by chlorine atom on treating with PCl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PCl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SOCl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4200719"/>
            <a:ext cx="338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4. Reaction with Ammonia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470529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react with ammonia to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ammonium salt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which on further heating at high temperature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amides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73914"/>
            <a:ext cx="6732822" cy="132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21" y="5177033"/>
            <a:ext cx="7146601" cy="8427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Cleavage of C–OH Bond</a:t>
            </a:r>
          </a:p>
        </p:txBody>
      </p:sp>
    </p:spTree>
    <p:extLst>
      <p:ext uri="{BB962C8B-B14F-4D97-AF65-F5344CB8AC3E}">
        <p14:creationId xmlns:p14="http://schemas.microsoft.com/office/powerpoint/2010/main" val="38843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280755"/>
            <a:ext cx="1871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Reduction</a:t>
            </a:r>
            <a:endParaRPr lang="en-US" sz="2400" b="1" baseline="-25000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74242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reduced to primary alcohols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by lithium aluminum hydride or better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diborane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3200400"/>
            <a:ext cx="2703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2. Decarboxylation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3581400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lose carbon dioxide to form hydrocarbons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their sodium salts are heated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sodalime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(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NaOH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CaO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in the ratio of 3 : 1).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45778"/>
            <a:ext cx="5638800" cy="745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99" y="4703206"/>
            <a:ext cx="5394601" cy="7069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4461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–COOH Group</a:t>
            </a:r>
          </a:p>
        </p:txBody>
      </p:sp>
    </p:spTree>
    <p:extLst>
      <p:ext uri="{BB962C8B-B14F-4D97-AF65-F5344CB8AC3E}">
        <p14:creationId xmlns:p14="http://schemas.microsoft.com/office/powerpoint/2010/main" val="26017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21671"/>
            <a:ext cx="598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Halogenation (Hell-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Volhard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Zelinsky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reaction)</a:t>
            </a:r>
            <a:endParaRPr lang="en-US" sz="2400" b="1" baseline="-25000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717316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Carboxylic acids having an α-hydrogen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are halogenated at the α-position on treatment with chlorine or bromine in the presence of small amount of red phosphorus to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α-</a:t>
            </a:r>
            <a:r>
              <a:rPr lang="en-US" sz="2000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halocarboxylic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 acids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842" y="3962400"/>
            <a:ext cx="2703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2. Ring Substitution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4384316"/>
            <a:ext cx="1127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Aromatic carboxylic acids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undergo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electrophilic substitution reactions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in which the carboxyl group acts as a deactivating and meta-directing group.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56840"/>
            <a:ext cx="6553200" cy="1454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262866"/>
            <a:ext cx="7162800" cy="14316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5909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Substitution Reactions in the Hydrocarbon Part</a:t>
            </a:r>
          </a:p>
        </p:txBody>
      </p:sp>
    </p:spTree>
    <p:extLst>
      <p:ext uri="{BB962C8B-B14F-4D97-AF65-F5344CB8AC3E}">
        <p14:creationId xmlns:p14="http://schemas.microsoft.com/office/powerpoint/2010/main" val="2406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10861801" cy="275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7465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04903"/>
            <a:ext cx="5934776" cy="66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4672012" cy="387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746" y="838200"/>
            <a:ext cx="113960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Carboxylic acid derivatives </a:t>
            </a:r>
            <a:r>
              <a:rPr lang="en-US" altLang="en-US" sz="2000" dirty="0">
                <a:latin typeface="Arial Narrow" panose="020B0606020202030204" pitchFamily="34" charset="0"/>
              </a:rPr>
              <a:t>are compounds in which the hydroxyl part of the carboxyl group is replaced by various other groups.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8746" y="2604516"/>
            <a:ext cx="11396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All acid derivatives can be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hydrolyzed to the corresponding carboxylic acid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7793" r="4276" b="19481"/>
          <a:stretch>
            <a:fillRect/>
          </a:stretch>
        </p:blipFill>
        <p:spPr bwMode="auto">
          <a:xfrm>
            <a:off x="3068176" y="1702392"/>
            <a:ext cx="6427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r="51350"/>
          <a:stretch>
            <a:fillRect/>
          </a:stretch>
        </p:blipFill>
        <p:spPr bwMode="auto">
          <a:xfrm>
            <a:off x="3962400" y="3087600"/>
            <a:ext cx="4639341" cy="358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3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Carboxylic Acids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812798"/>
            <a:ext cx="255685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1704965"/>
            <a:ext cx="11071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These names usually come from some Latin or Greek word that indicates the original source of the acid.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5800" y="1311265"/>
            <a:ext cx="11071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common names </a:t>
            </a:r>
            <a:r>
              <a:rPr lang="en-US" altLang="en-US" sz="2000" dirty="0">
                <a:latin typeface="Arial Narrow" panose="020B0606020202030204" pitchFamily="34" charset="0"/>
              </a:rPr>
              <a:t>of carboxylic acids </a:t>
            </a:r>
            <a:r>
              <a:rPr lang="en-US" altLang="en-US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all end in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ic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i="1" dirty="0">
                <a:latin typeface="Arial Narrow" panose="020B0606020202030204" pitchFamily="34" charset="0"/>
              </a:rPr>
              <a:t>.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211449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Common name</a:t>
            </a:r>
            <a:r>
              <a:rPr lang="en-US" altLang="en-US" sz="2000" dirty="0">
                <a:latin typeface="Arial Narrow" panose="020B0606020202030204" pitchFamily="34" charset="0"/>
              </a:rPr>
              <a:t>, substituents are located with Greek letters,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beginning with the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–carbon atom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11390" r="1223" b="1955"/>
          <a:stretch/>
        </p:blipFill>
        <p:spPr bwMode="auto">
          <a:xfrm>
            <a:off x="1447800" y="2643658"/>
            <a:ext cx="8534401" cy="406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87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Chloride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0699" y="1309688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Acyl chlorides </a:t>
            </a:r>
            <a:r>
              <a:rPr lang="en-US" sz="2000" dirty="0">
                <a:latin typeface="Arial Narrow" panose="020B0606020202030204" pitchFamily="34" charset="0"/>
              </a:rPr>
              <a:t>have the general formula </a:t>
            </a:r>
            <a:r>
              <a:rPr lang="en-US" sz="2000" dirty="0" err="1">
                <a:latin typeface="Arial Narrow" panose="020B0606020202030204" pitchFamily="34" charset="0"/>
              </a:rPr>
              <a:t>RCOCl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0699" y="2246206"/>
            <a:ext cx="1113155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60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Acyl chlorides, or acid chlorides</a:t>
            </a:r>
            <a:r>
              <a:rPr lang="en-US" sz="2000" dirty="0">
                <a:latin typeface="Arial Narrow" panose="020B0606020202030204" pitchFamily="34" charset="0"/>
              </a:rPr>
              <a:t>, are named by replacing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-ic acid </a:t>
            </a:r>
            <a:r>
              <a:rPr lang="en-US" sz="2000" dirty="0">
                <a:latin typeface="Arial Narrow" panose="020B0606020202030204" pitchFamily="34" charset="0"/>
              </a:rPr>
              <a:t>ending of the parent acid by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sz="2000" i="1" u="sng" dirty="0" err="1">
                <a:solidFill>
                  <a:srgbClr val="00B050"/>
                </a:solidFill>
                <a:latin typeface="Arial Narrow" panose="020B0606020202030204" pitchFamily="34" charset="0"/>
              </a:rPr>
              <a:t>yl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 chloride</a:t>
            </a:r>
            <a:r>
              <a:rPr lang="en-US" sz="2000" i="1" dirty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95042" y="3081422"/>
            <a:ext cx="2582863" cy="889000"/>
            <a:chOff x="2819400" y="4698568"/>
            <a:chExt cx="2369478" cy="8474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11" b="12560"/>
            <a:stretch>
              <a:fillRect/>
            </a:stretch>
          </p:blipFill>
          <p:spPr bwMode="auto">
            <a:xfrm>
              <a:off x="4253696" y="4767408"/>
              <a:ext cx="935182" cy="69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0" r="73399" b="8266"/>
            <a:stretch>
              <a:fillRect/>
            </a:stretch>
          </p:blipFill>
          <p:spPr bwMode="auto">
            <a:xfrm>
              <a:off x="2819400" y="4698568"/>
              <a:ext cx="1238799" cy="84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20700" y="1828800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Acyl chlorides </a:t>
            </a:r>
            <a:r>
              <a:rPr lang="en-US" sz="2000" dirty="0">
                <a:latin typeface="Arial Narrow" panose="020B0606020202030204" pitchFamily="34" charset="0"/>
              </a:rPr>
              <a:t>are more common and less expensive than bromides or iodides.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699" y="3848067"/>
            <a:ext cx="1094581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228600" algn="just">
              <a:defRPr/>
            </a:pPr>
            <a:r>
              <a:rPr lang="en-US" sz="2000" dirty="0">
                <a:latin typeface="Arial Narrow" panose="020B0606020202030204" pitchFamily="34" charset="0"/>
              </a:rPr>
              <a:t>They can be prepared from acids by reaction with thionyl chloride or phosphorous pentachloride.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333" r="8481" b="75252"/>
          <a:stretch>
            <a:fillRect/>
          </a:stretch>
        </p:blipFill>
        <p:spPr bwMode="auto">
          <a:xfrm>
            <a:off x="4189412" y="4760875"/>
            <a:ext cx="44608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74043" r="5246" b="3734"/>
          <a:stretch>
            <a:fillRect/>
          </a:stretch>
        </p:blipFill>
        <p:spPr bwMode="auto">
          <a:xfrm>
            <a:off x="4189412" y="5592567"/>
            <a:ext cx="46259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87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Chloride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1288939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Reactions: </a:t>
            </a:r>
            <a:r>
              <a:rPr lang="en-US" sz="2000" i="1" dirty="0">
                <a:latin typeface="Arial Narrow" panose="020B0606020202030204" pitchFamily="34" charset="0"/>
              </a:rPr>
              <a:t>They can react rapidly with most nucleophile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288" r="2304"/>
          <a:stretch>
            <a:fillRect/>
          </a:stretch>
        </p:blipFill>
        <p:spPr bwMode="auto">
          <a:xfrm>
            <a:off x="4040188" y="1758839"/>
            <a:ext cx="3867150" cy="208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57200" y="3733800"/>
            <a:ext cx="286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Examples: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4028" r="5368" b="15788"/>
          <a:stretch>
            <a:fillRect/>
          </a:stretch>
        </p:blipFill>
        <p:spPr bwMode="auto">
          <a:xfrm>
            <a:off x="4057650" y="5918200"/>
            <a:ext cx="40687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r="703" b="10355"/>
          <a:stretch>
            <a:fillRect/>
          </a:stretch>
        </p:blipFill>
        <p:spPr bwMode="auto">
          <a:xfrm>
            <a:off x="4057650" y="5006975"/>
            <a:ext cx="3849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019" r="2415" b="8479"/>
          <a:stretch>
            <a:fillRect/>
          </a:stretch>
        </p:blipFill>
        <p:spPr bwMode="auto">
          <a:xfrm>
            <a:off x="4040188" y="4059237"/>
            <a:ext cx="3867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03285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Esters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1794" y="1248240"/>
            <a:ext cx="11131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Esters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are derived from acids by replacing the –OH group by an –OR group and have the general formula R</a:t>
            </a:r>
            <a:r>
              <a:rPr lang="en-US" sz="2000" baseline="30000" dirty="0">
                <a:latin typeface="Arial Narrow" panose="020B0606020202030204" pitchFamily="34" charset="0"/>
              </a:rPr>
              <a:t>/</a:t>
            </a:r>
            <a:r>
              <a:rPr lang="en-US" sz="2000" dirty="0">
                <a:latin typeface="Arial Narrow" panose="020B0606020202030204" pitchFamily="34" charset="0"/>
              </a:rPr>
              <a:t>COOR.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794" y="1992777"/>
            <a:ext cx="11774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4572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They are named in a manner analogous to carboxylic acid salts.</a:t>
            </a:r>
          </a:p>
          <a:p>
            <a:pPr marL="4572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R part of the –OR group is name first</a:t>
            </a:r>
            <a:r>
              <a:rPr lang="en-US" sz="2000" dirty="0">
                <a:latin typeface="Arial Narrow" panose="020B0606020202030204" pitchFamily="34" charset="0"/>
              </a:rPr>
              <a:t>, followed by the name of the acid, with the </a:t>
            </a:r>
            <a:r>
              <a:rPr lang="en-US" sz="2000" b="1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–ic acid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ending changed to </a:t>
            </a:r>
            <a:r>
              <a:rPr lang="en-US" sz="2000" b="1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–ate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65681" r="29337" b="9244"/>
          <a:stretch>
            <a:fillRect/>
          </a:stretch>
        </p:blipFill>
        <p:spPr bwMode="auto">
          <a:xfrm>
            <a:off x="7010400" y="3283236"/>
            <a:ext cx="3457214" cy="9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0859" r="18037" b="54843"/>
          <a:stretch>
            <a:fillRect/>
          </a:stretch>
        </p:blipFill>
        <p:spPr bwMode="auto">
          <a:xfrm>
            <a:off x="1828800" y="3156905"/>
            <a:ext cx="5014116" cy="11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t="45410" r="23701" b="4938"/>
          <a:stretch>
            <a:fillRect/>
          </a:stretch>
        </p:blipFill>
        <p:spPr bwMode="auto">
          <a:xfrm>
            <a:off x="4267200" y="5791200"/>
            <a:ext cx="43878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1807" y="4691527"/>
            <a:ext cx="11445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228600" algn="just">
              <a:defRPr/>
            </a:pPr>
            <a:r>
              <a:rPr lang="en-US" sz="2000" dirty="0">
                <a:latin typeface="Arial Narrow" panose="020B0606020202030204" pitchFamily="34" charset="0"/>
              </a:rPr>
              <a:t>When a carboxylic acid and an alcohol are heated in the presence of an acid catalyst (</a:t>
            </a:r>
            <a:r>
              <a:rPr lang="en-US" sz="2000" dirty="0" err="1">
                <a:latin typeface="Arial Narrow" panose="020B0606020202030204" pitchFamily="34" charset="0"/>
              </a:rPr>
              <a:t>HCl</a:t>
            </a:r>
            <a:r>
              <a:rPr lang="en-US" sz="2000" dirty="0">
                <a:latin typeface="Arial Narrow" panose="020B0606020202030204" pitchFamily="34" charset="0"/>
              </a:rPr>
              <a:t> or H</a:t>
            </a:r>
            <a:r>
              <a:rPr 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</a:rPr>
              <a:t>SO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), an equilibrium is established with the ester and water.</a:t>
            </a:r>
          </a:p>
        </p:txBody>
      </p:sp>
    </p:spTree>
    <p:extLst>
      <p:ext uri="{BB962C8B-B14F-4D97-AF65-F5344CB8AC3E}">
        <p14:creationId xmlns:p14="http://schemas.microsoft.com/office/powerpoint/2010/main" val="20174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03285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Esters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14400" y="1629236"/>
            <a:ext cx="1071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Cyclic esters (lactones) </a:t>
            </a:r>
            <a:r>
              <a:rPr lang="en-US" sz="2000" dirty="0">
                <a:latin typeface="Arial Narrow" panose="020B0606020202030204" pitchFamily="34" charset="0"/>
              </a:rPr>
              <a:t>can be prepared from </a:t>
            </a:r>
            <a:r>
              <a:rPr lang="en-US" sz="2000" dirty="0" err="1">
                <a:latin typeface="Arial Narrow" panose="020B0606020202030204" pitchFamily="34" charset="0"/>
              </a:rPr>
              <a:t>hydroxy</a:t>
            </a:r>
            <a:r>
              <a:rPr lang="en-US" sz="2000" dirty="0">
                <a:latin typeface="Arial Narrow" panose="020B0606020202030204" pitchFamily="34" charset="0"/>
              </a:rPr>
              <a:t> acids if these groups can come in contact through bending of the chain.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42197" r="19699" b="4248"/>
          <a:stretch>
            <a:fillRect/>
          </a:stretch>
        </p:blipFill>
        <p:spPr bwMode="auto">
          <a:xfrm>
            <a:off x="3857625" y="2280111"/>
            <a:ext cx="4573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44823" r="17671" b="3661"/>
          <a:stretch>
            <a:fillRect/>
          </a:stretch>
        </p:blipFill>
        <p:spPr bwMode="auto">
          <a:xfrm>
            <a:off x="3857625" y="3994611"/>
            <a:ext cx="40719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14400" y="3407236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Saponification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;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esters are commonly hydrolyzed with base.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33034" r="8080" b="8275"/>
          <a:stretch>
            <a:fillRect/>
          </a:stretch>
        </p:blipFill>
        <p:spPr bwMode="auto">
          <a:xfrm>
            <a:off x="4191000" y="5740067"/>
            <a:ext cx="35782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14400" y="5128086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Ammonia converts esters to </a:t>
            </a:r>
            <a:r>
              <a:rPr lang="en-US" sz="2000" b="1" dirty="0">
                <a:solidFill>
                  <a:srgbClr val="131FBD"/>
                </a:solidFill>
                <a:latin typeface="Arial Narrow" panose="020B0606020202030204" pitchFamily="34" charset="0"/>
              </a:rPr>
              <a:t>amides</a:t>
            </a:r>
            <a:r>
              <a:rPr lang="en-US" sz="20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5300" y="123712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11852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Amides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129540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</a:t>
            </a: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are the least reactive of the common carboxylic acid derivatives.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69884" r="6030" b="5571"/>
          <a:stretch>
            <a:fillRect/>
          </a:stretch>
        </p:blipFill>
        <p:spPr bwMode="auto">
          <a:xfrm>
            <a:off x="3336925" y="3624262"/>
            <a:ext cx="5957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" y="1770062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Primary amides have general formula </a:t>
            </a: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RCONH</a:t>
            </a:r>
            <a:r>
              <a:rPr lang="en-US" altLang="en-US" sz="2000" b="1" baseline="-25000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20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327275"/>
            <a:ext cx="109442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12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Amides are named by replacing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–ic </a:t>
            </a:r>
            <a:r>
              <a:rPr lang="en-US" sz="2000" u="sng" dirty="0">
                <a:solidFill>
                  <a:srgbClr val="00B050"/>
                </a:solidFill>
                <a:latin typeface="Arial Narrow" panose="020B0606020202030204" pitchFamily="34" charset="0"/>
              </a:rPr>
              <a:t>or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</a:t>
            </a:r>
            <a:r>
              <a:rPr lang="en-US" sz="2000" i="1" u="sng" dirty="0" err="1">
                <a:solidFill>
                  <a:srgbClr val="00B050"/>
                </a:solidFill>
                <a:latin typeface="Arial Narrow" panose="020B0606020202030204" pitchFamily="34" charset="0"/>
              </a:rPr>
              <a:t>oic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sz="2000" dirty="0">
                <a:latin typeface="Arial Narrow" panose="020B0606020202030204" pitchFamily="34" charset="0"/>
              </a:rPr>
              <a:t>ending of the acid name, either the common or the IUPAC name, with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–amide </a:t>
            </a:r>
            <a:r>
              <a:rPr lang="en-US" sz="2000" dirty="0">
                <a:latin typeface="Arial Narrow" panose="020B0606020202030204" pitchFamily="34" charset="0"/>
              </a:rPr>
              <a:t>ending.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/>
          <a:stretch>
            <a:fillRect/>
          </a:stretch>
        </p:blipFill>
        <p:spPr bwMode="auto">
          <a:xfrm>
            <a:off x="3121025" y="5040312"/>
            <a:ext cx="65325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11852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Amides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80693"/>
            <a:ext cx="111315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571500" indent="-22383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They can be prepared by the reaction of ammonia with esters, with acyl halides, or with acid anhydrides.</a:t>
            </a:r>
          </a:p>
          <a:p>
            <a:pPr marL="571500" indent="-22383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Amides can also prepared by heating the ammonium salts of acids.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38271" r="15564" b="45020"/>
          <a:stretch>
            <a:fillRect/>
          </a:stretch>
        </p:blipFill>
        <p:spPr bwMode="auto">
          <a:xfrm>
            <a:off x="2973388" y="2420518"/>
            <a:ext cx="64008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85693"/>
            <a:ext cx="212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6763" y="3671468"/>
            <a:ext cx="1051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react with </a:t>
            </a:r>
            <a:r>
              <a:rPr lang="en-US" sz="2000" dirty="0" err="1">
                <a:latin typeface="Arial Narrow" panose="020B0606020202030204" pitchFamily="34" charset="0"/>
              </a:rPr>
              <a:t>nucleophiles</a:t>
            </a:r>
            <a:r>
              <a:rPr lang="en-US" sz="2000" dirty="0">
                <a:latin typeface="Arial Narrow" panose="020B0606020202030204" pitchFamily="34" charset="0"/>
              </a:rPr>
              <a:t> and they can be hydrolyzed by water.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6763" y="5097043"/>
            <a:ext cx="10523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 </a:t>
            </a:r>
            <a:r>
              <a:rPr lang="en-US" sz="2000" dirty="0">
                <a:latin typeface="Arial Narrow" panose="020B0606020202030204" pitchFamily="34" charset="0"/>
              </a:rPr>
              <a:t>can be reduced by lithium aluminums hydride to give amines.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40535" r="20143" b="11551"/>
          <a:stretch>
            <a:fillRect/>
          </a:stretch>
        </p:blipFill>
        <p:spPr bwMode="auto">
          <a:xfrm>
            <a:off x="3754438" y="4223918"/>
            <a:ext cx="4538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36932" r="16466" b="7098"/>
          <a:stretch>
            <a:fillRect/>
          </a:stretch>
        </p:blipFill>
        <p:spPr bwMode="auto">
          <a:xfrm>
            <a:off x="4316413" y="5619331"/>
            <a:ext cx="30464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0000" r="53928" b="10698"/>
          <a:stretch>
            <a:fillRect/>
          </a:stretch>
        </p:blipFill>
        <p:spPr bwMode="auto">
          <a:xfrm>
            <a:off x="4586288" y="3343275"/>
            <a:ext cx="26781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803400"/>
            <a:ext cx="110172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12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The name of an anhydrides is obtained by naming the acid from which is derived and replacing the word acid with anhydride.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371600"/>
            <a:ext cx="1101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Acid anhydrides </a:t>
            </a:r>
            <a:r>
              <a:rPr lang="en-US" altLang="en-US" sz="2000" dirty="0">
                <a:latin typeface="Arial Narrow" panose="020B0606020202030204" pitchFamily="34" charset="0"/>
              </a:rPr>
              <a:t>have general formula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RCOOCOR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6985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5638" y="1762975"/>
            <a:ext cx="10585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3018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173038" algn="just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Acid anhydrides </a:t>
            </a:r>
            <a:r>
              <a:rPr lang="en-US" altLang="en-US" sz="2000" dirty="0">
                <a:latin typeface="Arial Narrow" panose="020B0606020202030204" pitchFamily="34" charset="0"/>
              </a:rPr>
              <a:t>are derived from acids by removing water from two carboxyl groups and connecting the fragments.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38797" r="22769" b="9045"/>
          <a:stretch>
            <a:fillRect/>
          </a:stretch>
        </p:blipFill>
        <p:spPr bwMode="auto">
          <a:xfrm>
            <a:off x="3536950" y="2628163"/>
            <a:ext cx="424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638" y="3833938"/>
            <a:ext cx="105854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Anhydrides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can also be prepared from acid chlorides and carboxylate salts.</a:t>
            </a:r>
          </a:p>
          <a:p>
            <a:pPr marL="285750" algn="just">
              <a:spcAft>
                <a:spcPts val="1200"/>
              </a:spcAft>
              <a:defRPr/>
            </a:pPr>
            <a:r>
              <a:rPr lang="en-US" sz="2000" i="1" dirty="0">
                <a:latin typeface="Arial Narrow" panose="020B0606020202030204" pitchFamily="34" charset="0"/>
              </a:rPr>
              <a:t>This method is used for preparing anhydrides derived from two different carboxylic acids (</a:t>
            </a:r>
            <a:r>
              <a:rPr lang="en-US" sz="2000" i="1" dirty="0">
                <a:solidFill>
                  <a:srgbClr val="7030A0"/>
                </a:solidFill>
                <a:latin typeface="Arial Narrow" panose="020B0606020202030204" pitchFamily="34" charset="0"/>
              </a:rPr>
              <a:t>mixed anhydrides</a:t>
            </a:r>
            <a:r>
              <a:rPr lang="en-US" sz="2000" i="1" dirty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8300" y="1250213"/>
            <a:ext cx="932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4917338"/>
            <a:ext cx="77136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1371600"/>
            <a:ext cx="946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1771710"/>
            <a:ext cx="1120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16668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Anhydrides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undergo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nucleophilic acyl substitution reactions </a:t>
            </a:r>
            <a:r>
              <a:rPr lang="en-US" altLang="en-US" sz="2000" dirty="0">
                <a:latin typeface="Arial Narrow" panose="020B0606020202030204" pitchFamily="34" charset="0"/>
              </a:rPr>
              <a:t>(</a:t>
            </a:r>
            <a:r>
              <a:rPr lang="en-US" altLang="en-US" sz="2000" i="1" dirty="0">
                <a:latin typeface="Arial Narrow" panose="020B0606020202030204" pitchFamily="34" charset="0"/>
              </a:rPr>
              <a:t>They are more reactive than esters, but less reactive than acyl halides</a:t>
            </a:r>
            <a:r>
              <a:rPr lang="en-US" altLang="en-US" sz="2000" dirty="0">
                <a:latin typeface="Arial Narrow" panose="020B0606020202030204" pitchFamily="34" charset="0"/>
              </a:rPr>
              <a:t>).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2221" r="17535" b="3665"/>
          <a:stretch>
            <a:fillRect/>
          </a:stretch>
        </p:blipFill>
        <p:spPr bwMode="auto">
          <a:xfrm>
            <a:off x="3111500" y="2738438"/>
            <a:ext cx="561657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233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Uses of Carboxylic Acids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746" y="838200"/>
            <a:ext cx="11167454" cy="223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Arial Narrow" panose="020B0606020202030204" pitchFamily="34" charset="0"/>
              </a:rPr>
              <a:t>Hexanedioic</a:t>
            </a:r>
            <a:r>
              <a:rPr lang="en-US" sz="2400" dirty="0">
                <a:latin typeface="Arial Narrow" panose="020B0606020202030204" pitchFamily="34" charset="0"/>
              </a:rPr>
              <a:t> acid is used in the manufacture of nylon-6, 6. </a:t>
            </a:r>
            <a:endParaRPr lang="ar-SA" sz="2400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Esters of benzoic acid are used in perfumery.</a:t>
            </a:r>
            <a:endParaRPr lang="ar-SA" sz="2400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Sodium benzoate is used as a food preservative.</a:t>
            </a:r>
            <a:endParaRPr lang="ar-SA" sz="2400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Higher fatty acids are used for the manufacture of soaps and detergents.</a:t>
            </a:r>
          </a:p>
        </p:txBody>
      </p:sp>
    </p:spTree>
    <p:extLst>
      <p:ext uri="{BB962C8B-B14F-4D97-AF65-F5344CB8AC3E}">
        <p14:creationId xmlns:p14="http://schemas.microsoft.com/office/powerpoint/2010/main" val="12603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Carboxylic Acids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r="5663" b="13054"/>
          <a:stretch>
            <a:fillRect/>
          </a:stretch>
        </p:blipFill>
        <p:spPr bwMode="auto">
          <a:xfrm>
            <a:off x="3276600" y="5468938"/>
            <a:ext cx="38417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799" y="4598223"/>
            <a:ext cx="110886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carboxyl group has priority over alcohol, aldehyde, or ketone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functionality in naming.</a:t>
            </a:r>
          </a:p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prefix </a:t>
            </a:r>
            <a:r>
              <a:rPr lang="en-US" altLang="en-US" sz="2000" b="1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oxo</a:t>
            </a:r>
            <a:r>
              <a:rPr lang="en-US" alt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is used to locate the carbonyl group of the aldehyde or ketone.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02" y="5778979"/>
            <a:ext cx="1699419" cy="85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85800" y="1234281"/>
            <a:ext cx="11088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We replace the final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altLang="en-US" sz="2000" dirty="0">
                <a:latin typeface="Arial Narrow" panose="020B0606020202030204" pitchFamily="34" charset="0"/>
              </a:rPr>
              <a:t> in the name of the corresponding alkane with the suffix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and add the word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acid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76599" y="1703242"/>
            <a:ext cx="5040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000" b="1" dirty="0">
                <a:latin typeface="Arial Narrow" panose="020B0606020202030204" pitchFamily="34" charset="0"/>
              </a:rPr>
              <a:t>Alkane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altLang="en-US" sz="2000" b="1" dirty="0">
                <a:latin typeface="Arial Narrow" panose="020B0606020202030204" pitchFamily="34" charset="0"/>
              </a:rPr>
              <a:t>+ </a:t>
            </a:r>
            <a:r>
              <a:rPr lang="en-US" altLang="en-US" sz="20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acid = </a:t>
            </a:r>
            <a:r>
              <a:rPr lang="en-US" altLang="en-US" sz="20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Alkanoic</a:t>
            </a:r>
            <a:r>
              <a:rPr lang="en-US" alt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acid </a:t>
            </a:r>
            <a:endParaRPr lang="en-US" alt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85799" y="2272627"/>
            <a:ext cx="11088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IUPAC system</a:t>
            </a:r>
            <a:r>
              <a:rPr lang="en-US" altLang="en-US" sz="2000" dirty="0">
                <a:latin typeface="Arial Narrow" panose="020B0606020202030204" pitchFamily="34" charset="0"/>
              </a:rPr>
              <a:t>, the chain is numbered beginning with the carboxyl carbon atom, and substituents are located in the usual way.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746" y="799532"/>
            <a:ext cx="232825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3419" b="6414"/>
          <a:stretch/>
        </p:blipFill>
        <p:spPr bwMode="auto">
          <a:xfrm>
            <a:off x="3505200" y="3074312"/>
            <a:ext cx="5239543" cy="13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Carboxylic Acids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799" y="3960812"/>
            <a:ext cx="11088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Aromatic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named by attaching the suffix </a:t>
            </a:r>
            <a:r>
              <a:rPr lang="en-US" altLang="en-US" sz="2000" i="1" dirty="0"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altLang="en-US" sz="2000" dirty="0">
                <a:latin typeface="Arial Narrow" panose="020B0606020202030204" pitchFamily="34" charset="0"/>
              </a:rPr>
              <a:t>or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altLang="en-US" sz="2000" dirty="0">
                <a:latin typeface="Arial Narrow" panose="020B0606020202030204" pitchFamily="34" charset="0"/>
              </a:rPr>
              <a:t>to an appropriate prefix derived from the aromatic hydrocarbon.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85800" y="1252422"/>
            <a:ext cx="11088687" cy="9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When the carboxyl group is attached to a ring</a:t>
            </a:r>
            <a:r>
              <a:rPr lang="en-US" altLang="en-US" sz="2000" dirty="0">
                <a:latin typeface="Arial Narrow" panose="020B0606020202030204" pitchFamily="34" charset="0"/>
              </a:rPr>
              <a:t>, the ending -carboxylic acid is added to the name of the parent cycloalkane. (i.e. </a:t>
            </a:r>
            <a:r>
              <a:rPr lang="en-US" alt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Cycloalkanecarboxylic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746" y="859063"/>
            <a:ext cx="377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Cycloalkane carboxylic acid</a:t>
            </a:r>
          </a:p>
        </p:txBody>
      </p:sp>
      <p:pic>
        <p:nvPicPr>
          <p:cNvPr id="12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27" y="2371520"/>
            <a:ext cx="8363645" cy="10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746" y="3578224"/>
            <a:ext cx="2099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Aromatic Acids 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3210717" y="4947900"/>
            <a:ext cx="6038851" cy="1600200"/>
            <a:chOff x="1159879" y="4038600"/>
            <a:chExt cx="6841456" cy="1676400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738" y="4038600"/>
              <a:ext cx="324159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879" y="4038600"/>
              <a:ext cx="3430593" cy="167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2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8746" y="2448574"/>
            <a:ext cx="1116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Aliphatic 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given the suffix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dioic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i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in the IUPAC system.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8746" y="917219"/>
            <a:ext cx="1116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(</a:t>
            </a:r>
            <a:r>
              <a:rPr lang="en-US" altLang="en-US" sz="2000" i="1" dirty="0">
                <a:solidFill>
                  <a:srgbClr val="290EB2"/>
                </a:solidFill>
                <a:latin typeface="Arial Narrow" panose="020B0606020202030204" pitchFamily="34" charset="0"/>
              </a:rPr>
              <a:t>acids that contain two carboxyl groups</a:t>
            </a:r>
            <a:r>
              <a:rPr lang="en-US" altLang="en-US" sz="2000" dirty="0">
                <a:latin typeface="Arial Narrow" panose="020B0606020202030204" pitchFamily="34" charset="0"/>
              </a:rPr>
              <a:t>) are known almost exclusively by their common names.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746" y="3763902"/>
            <a:ext cx="1132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three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benzenedicarboxylic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generally known by their common names.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313411" y="4342035"/>
            <a:ext cx="5285059" cy="2442389"/>
            <a:chOff x="1452402" y="4243208"/>
            <a:chExt cx="5303865" cy="3581469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67" y="4243208"/>
              <a:ext cx="3464832" cy="199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09897" y="5993962"/>
              <a:ext cx="1219200" cy="1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Benzene-1,2-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537069" y="6051594"/>
              <a:ext cx="1219198" cy="116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Benzene-1,4-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54959" y="6051594"/>
              <a:ext cx="1219200" cy="177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Benzene-1,3-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452402" y="5645363"/>
              <a:ext cx="1467056" cy="82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Common name:</a:t>
              </a:r>
            </a:p>
            <a:p>
              <a:pPr algn="ctr"/>
              <a:r>
                <a:rPr lang="en-US" altLang="en-US" sz="1400" dirty="0"/>
                <a:t>IUPAC name:</a:t>
              </a: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3046" r="14656" b="82536"/>
          <a:stretch>
            <a:fillRect/>
          </a:stretch>
        </p:blipFill>
        <p:spPr bwMode="auto">
          <a:xfrm>
            <a:off x="3505200" y="2942837"/>
            <a:ext cx="4677536" cy="6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4768"/>
            <a:ext cx="8197850" cy="65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219200" y="6172200"/>
            <a:ext cx="5283200" cy="457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Carboxylic Acids </a:t>
            </a:r>
          </a:p>
        </p:txBody>
      </p:sp>
    </p:spTree>
    <p:extLst>
      <p:ext uri="{BB962C8B-B14F-4D97-AF65-F5344CB8AC3E}">
        <p14:creationId xmlns:p14="http://schemas.microsoft.com/office/powerpoint/2010/main" val="30232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7033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842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Structure of Carboxyl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11430000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In carboxylic acids, the bonds to the carboxyl carbon lie in one plane and are separated by about 120°.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The carboxylic carbon is less electrophilic than carbonyl carbon because of the possible resonance structure.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5"/>
          <a:stretch/>
        </p:blipFill>
        <p:spPr>
          <a:xfrm>
            <a:off x="3505200" y="1930937"/>
            <a:ext cx="5275736" cy="1051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048000"/>
            <a:ext cx="1143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Carboxylic acids dissociate in water to give resonance stabilized carboxylate anions and hydronium 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002" y="3574108"/>
            <a:ext cx="6147595" cy="1200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9600" y="6236408"/>
            <a:ext cx="3623654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Acid Strength and Structure</a:t>
            </a:r>
          </a:p>
        </p:txBody>
      </p:sp>
      <p:sp>
        <p:nvSpPr>
          <p:cNvPr id="2" name="Down Arrow 1"/>
          <p:cNvSpPr/>
          <p:nvPr/>
        </p:nvSpPr>
        <p:spPr>
          <a:xfrm>
            <a:off x="5867400" y="5742992"/>
            <a:ext cx="462800" cy="493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67400" y="4844456"/>
            <a:ext cx="462800" cy="493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5400" y="5339988"/>
            <a:ext cx="1066800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Acidity</a:t>
            </a:r>
          </a:p>
        </p:txBody>
      </p:sp>
    </p:spTree>
    <p:extLst>
      <p:ext uri="{BB962C8B-B14F-4D97-AF65-F5344CB8AC3E}">
        <p14:creationId xmlns:p14="http://schemas.microsoft.com/office/powerpoint/2010/main" val="5871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2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7191" y="762000"/>
            <a:ext cx="1137602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u="sng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Why carboxylic acids are more acidic than alcohols?</a:t>
            </a:r>
          </a:p>
          <a:p>
            <a:pPr marL="228600" indent="-2238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ethoxide ion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the negative charge is localized on a single oxygen atom.</a:t>
            </a:r>
          </a:p>
          <a:p>
            <a:pPr marL="228600" indent="-2238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acetate ion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on the other hand, the negative charge can be delocalized through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resonance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/>
          <a:srcRect l="3549" t="33835" r="6407" b="8710"/>
          <a:stretch/>
        </p:blipFill>
        <p:spPr bwMode="auto">
          <a:xfrm>
            <a:off x="2722073" y="5221173"/>
            <a:ext cx="7765530" cy="144989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/>
          <a:srcRect r="6300" b="62113"/>
          <a:stretch/>
        </p:blipFill>
        <p:spPr bwMode="auto">
          <a:xfrm>
            <a:off x="3505200" y="2784400"/>
            <a:ext cx="3810000" cy="9435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/>
          <a:srcRect t="47595" r="6676" b="3466"/>
          <a:stretch/>
        </p:blipFill>
        <p:spPr bwMode="auto">
          <a:xfrm>
            <a:off x="4114801" y="3843269"/>
            <a:ext cx="3581400" cy="11472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64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202</TotalTime>
  <Words>2196</Words>
  <Application>Microsoft Office PowerPoint</Application>
  <PresentationFormat>Custom</PresentationFormat>
  <Paragraphs>249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Equity</vt:lpstr>
      <vt:lpstr>Trek</vt:lpstr>
      <vt:lpstr> Chemistry Department, College of Science, King Saud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Shatha Alaqeel</cp:lastModifiedBy>
  <cp:revision>720</cp:revision>
  <dcterms:created xsi:type="dcterms:W3CDTF">2010-02-13T17:30:42Z</dcterms:created>
  <dcterms:modified xsi:type="dcterms:W3CDTF">2023-08-20T05:10:56Z</dcterms:modified>
</cp:coreProperties>
</file>